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19"/>
  </p:notesMasterIdLst>
  <p:sldIdLst>
    <p:sldId id="319" r:id="rId2"/>
    <p:sldId id="321" r:id="rId3"/>
    <p:sldId id="357" r:id="rId4"/>
    <p:sldId id="358" r:id="rId5"/>
    <p:sldId id="361" r:id="rId6"/>
    <p:sldId id="367" r:id="rId7"/>
    <p:sldId id="362" r:id="rId8"/>
    <p:sldId id="363" r:id="rId9"/>
    <p:sldId id="368" r:id="rId10"/>
    <p:sldId id="369" r:id="rId11"/>
    <p:sldId id="370" r:id="rId12"/>
    <p:sldId id="371" r:id="rId13"/>
    <p:sldId id="372" r:id="rId14"/>
    <p:sldId id="373" r:id="rId15"/>
    <p:sldId id="374" r:id="rId16"/>
    <p:sldId id="375" r:id="rId17"/>
    <p:sldId id="35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E05C8-19FA-46BF-AA86-0E6F940F6698}" type="datetimeFigureOut">
              <a:rPr lang="en-GB" smtClean="0"/>
              <a:t>04/01/2023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21D77-1954-4CF4-B53D-ECAFABAC23A2}" type="slidenum">
              <a:rPr lang="en-GB" smtClean="0"/>
              <a:t>‹#›</a:t>
            </a:fld>
            <a:endParaRPr lang="en-GB"/>
          </a:p>
        </p:txBody>
      </p:sp>
    </p:spTree>
    <p:extLst>
      <p:ext uri="{BB962C8B-B14F-4D97-AF65-F5344CB8AC3E}">
        <p14:creationId xmlns:p14="http://schemas.microsoft.com/office/powerpoint/2010/main" val="142127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2869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00829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1645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71721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4126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29801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7695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0536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2320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3667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6121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0356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033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11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8056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3343F5B-246D-4F37-9175-C152DFACA66B}" type="datetimeFigureOut">
              <a:rPr lang="en-GB" smtClean="0"/>
              <a:t>04/01/2023</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177862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75545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3343F5B-246D-4F37-9175-C152DFACA66B}" type="datetimeFigureOut">
              <a:rPr lang="en-GB" smtClean="0"/>
              <a:t>04/01/2023</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08494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04/01/2023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1807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43343F5B-246D-4F37-9175-C152DFACA66B}" type="datetimeFigureOut">
              <a:rPr lang="en-GB" smtClean="0"/>
              <a:t>04/01/2023</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397745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43F5B-246D-4F37-9175-C152DFACA66B}"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41158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43F5B-246D-4F37-9175-C152DFACA66B}" type="datetimeFigureOut">
              <a:rPr lang="en-GB" smtClean="0"/>
              <a:t>04/01/2023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7907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43F5B-246D-4F37-9175-C152DFACA66B}" type="datetimeFigureOut">
              <a:rPr lang="en-GB" smtClean="0"/>
              <a:t>04/01/2023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6431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3F5B-246D-4F37-9175-C152DFACA66B}" type="datetimeFigureOut">
              <a:rPr lang="en-GB" smtClean="0"/>
              <a:t>04/01/2023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75553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43F5B-246D-4F37-9175-C152DFACA66B}"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6212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43F5B-246D-4F37-9175-C152DFACA66B}" type="datetimeFigureOut">
              <a:rPr lang="en-GB" smtClean="0"/>
              <a:t>04/01/2023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51887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3343F5B-246D-4F37-9175-C152DFACA66B}" type="datetimeFigureOut">
              <a:rPr lang="en-GB" smtClean="0"/>
              <a:t>04/01/2023</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2930948371"/>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Introduction to Software Engineering</a:t>
            </a:r>
            <a:endParaRPr lang="en-GB" dirty="0"/>
          </a:p>
        </p:txBody>
      </p:sp>
      <p:sp>
        <p:nvSpPr>
          <p:cNvPr id="7" name="Subtitle 2">
            <a:extLst>
              <a:ext uri="{FF2B5EF4-FFF2-40B4-BE49-F238E27FC236}">
                <a16:creationId xmlns:a16="http://schemas.microsoft.com/office/drawing/2014/main" id="{954A82C5-94EC-4D29-8087-A1B76DD08B97}"/>
              </a:ext>
            </a:extLst>
          </p:cNvPr>
          <p:cNvSpPr>
            <a:spLocks noGrp="1"/>
          </p:cNvSpPr>
          <p:nvPr>
            <p:ph type="subTitle" idx="1"/>
          </p:nvPr>
        </p:nvSpPr>
        <p:spPr>
          <a:xfrm>
            <a:off x="342900" y="3933907"/>
            <a:ext cx="11506200" cy="15171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b="1" dirty="0">
                <a:solidFill>
                  <a:schemeClr val="tx1"/>
                </a:solidFill>
              </a:rPr>
              <a:t>CSSE3113</a:t>
            </a:r>
          </a:p>
        </p:txBody>
      </p:sp>
    </p:spTree>
    <p:extLst>
      <p:ext uri="{BB962C8B-B14F-4D97-AF65-F5344CB8AC3E}">
        <p14:creationId xmlns:p14="http://schemas.microsoft.com/office/powerpoint/2010/main" val="317786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p>
        </p:txBody>
      </p:sp>
      <p:sp>
        <p:nvSpPr>
          <p:cNvPr id="6147" name="Rectangle 3"/>
          <p:cNvSpPr>
            <a:spLocks noGrp="1" noChangeArrowheads="1"/>
          </p:cNvSpPr>
          <p:nvPr>
            <p:ph idx="1"/>
          </p:nvPr>
        </p:nvSpPr>
        <p:spPr>
          <a:xfrm>
            <a:off x="1202919" y="2011679"/>
            <a:ext cx="9784080" cy="4651767"/>
          </a:xfrm>
        </p:spPr>
        <p:txBody>
          <a:bodyPr>
            <a:normAutofit/>
          </a:bodyPr>
          <a:lstStyle/>
          <a:p>
            <a:pPr>
              <a:lnSpc>
                <a:spcPct val="100000"/>
              </a:lnSpc>
            </a:pPr>
            <a:r>
              <a:rPr lang="en-US" sz="1800" dirty="0"/>
              <a:t>Once these data have been collected, the table in Figure 23.1 is completed and a complexity value is associated with each count. </a:t>
            </a:r>
          </a:p>
          <a:p>
            <a:pPr>
              <a:lnSpc>
                <a:spcPct val="100000"/>
              </a:lnSpc>
            </a:pPr>
            <a:r>
              <a:rPr lang="en-US" sz="1800" dirty="0"/>
              <a:t>Organizations that use function point methods develop criteria for determining whether a particular entry is simple, average, or complex. </a:t>
            </a:r>
          </a:p>
          <a:p>
            <a:pPr>
              <a:lnSpc>
                <a:spcPct val="100000"/>
              </a:lnSpc>
            </a:pPr>
            <a:r>
              <a:rPr lang="en-US" sz="1800" dirty="0"/>
              <a:t>Nonetheless, the determination of complexity is somewhat subjective.</a:t>
            </a:r>
          </a:p>
          <a:p>
            <a:pPr>
              <a:lnSpc>
                <a:spcPct val="100000"/>
              </a:lnSpc>
            </a:pPr>
            <a:r>
              <a:rPr lang="en-US" sz="1800" dirty="0"/>
              <a:t>To compute function points (FP), the following relationship is used:</a:t>
            </a:r>
          </a:p>
          <a:p>
            <a:pPr marL="0" indent="0" algn="ctr">
              <a:lnSpc>
                <a:spcPct val="100000"/>
              </a:lnSpc>
              <a:buNone/>
            </a:pPr>
            <a:r>
              <a:rPr lang="en-US" sz="1800" dirty="0"/>
              <a:t>FP = count total x [0.65 + 0.01 x ∑(</a:t>
            </a:r>
            <a:r>
              <a:rPr lang="en-US" sz="1800" i="1" dirty="0"/>
              <a:t>Fi</a:t>
            </a:r>
            <a:r>
              <a:rPr lang="en-US" sz="1800" dirty="0"/>
              <a:t>)]</a:t>
            </a:r>
          </a:p>
          <a:p>
            <a:pPr>
              <a:lnSpc>
                <a:spcPct val="100000"/>
              </a:lnSpc>
            </a:pPr>
            <a:r>
              <a:rPr lang="en-US" sz="1800" dirty="0"/>
              <a:t>where count total is the sum of all FP entries obtained from Figure 23.1.</a:t>
            </a:r>
            <a:endParaRPr lang="en-GB" sz="1800" dirty="0"/>
          </a:p>
        </p:txBody>
      </p:sp>
    </p:spTree>
    <p:extLst>
      <p:ext uri="{BB962C8B-B14F-4D97-AF65-F5344CB8AC3E}">
        <p14:creationId xmlns:p14="http://schemas.microsoft.com/office/powerpoint/2010/main" val="16170587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p>
        </p:txBody>
      </p:sp>
      <p:pic>
        <p:nvPicPr>
          <p:cNvPr id="3" name="Content Placeholder 2">
            <a:extLst>
              <a:ext uri="{FF2B5EF4-FFF2-40B4-BE49-F238E27FC236}">
                <a16:creationId xmlns:a16="http://schemas.microsoft.com/office/drawing/2014/main" id="{4C314B3F-EDF3-4A84-A1AB-74DD460B5DB5}"/>
              </a:ext>
            </a:extLst>
          </p:cNvPr>
          <p:cNvPicPr>
            <a:picLocks noGrp="1" noChangeAspect="1"/>
          </p:cNvPicPr>
          <p:nvPr>
            <p:ph idx="1"/>
          </p:nvPr>
        </p:nvPicPr>
        <p:blipFill>
          <a:blip r:embed="rId3"/>
          <a:stretch>
            <a:fillRect/>
          </a:stretch>
        </p:blipFill>
        <p:spPr>
          <a:xfrm>
            <a:off x="318108" y="2114512"/>
            <a:ext cx="11535181" cy="3887456"/>
          </a:xfrm>
        </p:spPr>
      </p:pic>
    </p:spTree>
    <p:extLst>
      <p:ext uri="{BB962C8B-B14F-4D97-AF65-F5344CB8AC3E}">
        <p14:creationId xmlns:p14="http://schemas.microsoft.com/office/powerpoint/2010/main" val="21677186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p>
        </p:txBody>
      </p:sp>
      <p:sp>
        <p:nvSpPr>
          <p:cNvPr id="6147" name="Rectangle 3"/>
          <p:cNvSpPr>
            <a:spLocks noGrp="1" noChangeArrowheads="1"/>
          </p:cNvSpPr>
          <p:nvPr>
            <p:ph idx="1"/>
          </p:nvPr>
        </p:nvSpPr>
        <p:spPr>
          <a:xfrm>
            <a:off x="755446" y="1812392"/>
            <a:ext cx="10207626" cy="5045607"/>
          </a:xfrm>
        </p:spPr>
        <p:txBody>
          <a:bodyPr>
            <a:normAutofit fontScale="92500" lnSpcReduction="20000"/>
          </a:bodyPr>
          <a:lstStyle/>
          <a:p>
            <a:pPr>
              <a:lnSpc>
                <a:spcPct val="100000"/>
              </a:lnSpc>
            </a:pPr>
            <a:r>
              <a:rPr lang="en-US" sz="1800" dirty="0"/>
              <a:t>The </a:t>
            </a:r>
            <a:r>
              <a:rPr lang="en-US" sz="1800" i="1" dirty="0"/>
              <a:t>Fi</a:t>
            </a:r>
            <a:r>
              <a:rPr lang="en-US" sz="1800" dirty="0"/>
              <a:t> (</a:t>
            </a:r>
            <a:r>
              <a:rPr lang="en-US" sz="1800" dirty="0" err="1"/>
              <a:t>i</a:t>
            </a:r>
            <a:r>
              <a:rPr lang="en-US" sz="1800" dirty="0"/>
              <a:t> = 1 to 14) are value adjustment factors (VAF) based on responses to the following questions [Lon02]:</a:t>
            </a:r>
          </a:p>
          <a:p>
            <a:pPr marL="228600" lvl="1" indent="0">
              <a:lnSpc>
                <a:spcPct val="100000"/>
              </a:lnSpc>
              <a:buNone/>
            </a:pPr>
            <a:r>
              <a:rPr lang="en-US" sz="1600" dirty="0"/>
              <a:t>1. Does the system require reliable backup and recovery?</a:t>
            </a:r>
          </a:p>
          <a:p>
            <a:pPr marL="228600" lvl="1" indent="0">
              <a:lnSpc>
                <a:spcPct val="100000"/>
              </a:lnSpc>
              <a:buNone/>
            </a:pPr>
            <a:r>
              <a:rPr lang="en-US" sz="1600" dirty="0"/>
              <a:t>2. Are specialized data communications required to transfer information to or from the application?</a:t>
            </a:r>
          </a:p>
          <a:p>
            <a:pPr marL="228600" lvl="1" indent="0">
              <a:lnSpc>
                <a:spcPct val="100000"/>
              </a:lnSpc>
              <a:buNone/>
            </a:pPr>
            <a:r>
              <a:rPr lang="en-US" sz="1600" dirty="0"/>
              <a:t>3. Are there distributed processing functions?</a:t>
            </a:r>
          </a:p>
          <a:p>
            <a:pPr marL="228600" lvl="1" indent="0">
              <a:lnSpc>
                <a:spcPct val="100000"/>
              </a:lnSpc>
              <a:buNone/>
            </a:pPr>
            <a:r>
              <a:rPr lang="en-US" sz="1600" dirty="0"/>
              <a:t>4. Is performance critical?</a:t>
            </a:r>
          </a:p>
          <a:p>
            <a:pPr marL="228600" lvl="1" indent="0">
              <a:lnSpc>
                <a:spcPct val="100000"/>
              </a:lnSpc>
              <a:buNone/>
            </a:pPr>
            <a:r>
              <a:rPr lang="en-US" sz="1600" dirty="0"/>
              <a:t>5. Will the system run in an existing, heavily utilized operational environment?</a:t>
            </a:r>
          </a:p>
          <a:p>
            <a:pPr marL="228600" lvl="1" indent="0">
              <a:lnSpc>
                <a:spcPct val="100000"/>
              </a:lnSpc>
              <a:buNone/>
            </a:pPr>
            <a:r>
              <a:rPr lang="en-US" sz="1600" dirty="0"/>
              <a:t>6. Does the system require online data entry?</a:t>
            </a:r>
          </a:p>
          <a:p>
            <a:pPr marL="228600" lvl="1" indent="0">
              <a:lnSpc>
                <a:spcPct val="100000"/>
              </a:lnSpc>
              <a:buNone/>
            </a:pPr>
            <a:r>
              <a:rPr lang="en-US" sz="1600" dirty="0"/>
              <a:t>7. Does the online data entry require the input transaction to be built over multiple screens or operations?</a:t>
            </a:r>
          </a:p>
          <a:p>
            <a:pPr marL="228600" lvl="1" indent="0">
              <a:lnSpc>
                <a:spcPct val="100000"/>
              </a:lnSpc>
              <a:buNone/>
            </a:pPr>
            <a:r>
              <a:rPr lang="en-US" sz="1600" dirty="0"/>
              <a:t>8. Are the ILFs updated online?</a:t>
            </a:r>
          </a:p>
          <a:p>
            <a:pPr marL="228600" lvl="1" indent="0">
              <a:lnSpc>
                <a:spcPct val="100000"/>
              </a:lnSpc>
              <a:buNone/>
            </a:pPr>
            <a:r>
              <a:rPr lang="en-US" sz="1600" dirty="0"/>
              <a:t>9. Are the inputs, outputs, files, or inquiries complex?</a:t>
            </a:r>
          </a:p>
          <a:p>
            <a:pPr marL="228600" lvl="1" indent="0">
              <a:lnSpc>
                <a:spcPct val="100000"/>
              </a:lnSpc>
              <a:buNone/>
            </a:pPr>
            <a:r>
              <a:rPr lang="en-US" sz="1600" dirty="0"/>
              <a:t>10. Is the internal processing complex?</a:t>
            </a:r>
          </a:p>
          <a:p>
            <a:pPr marL="228600" lvl="1" indent="0">
              <a:lnSpc>
                <a:spcPct val="100000"/>
              </a:lnSpc>
              <a:buNone/>
            </a:pPr>
            <a:r>
              <a:rPr lang="en-US" sz="1600" dirty="0"/>
              <a:t>11. Is the code designed to be reusable?</a:t>
            </a:r>
          </a:p>
          <a:p>
            <a:pPr marL="228600" lvl="1" indent="0">
              <a:lnSpc>
                <a:spcPct val="100000"/>
              </a:lnSpc>
              <a:buNone/>
            </a:pPr>
            <a:r>
              <a:rPr lang="en-US" sz="1600" dirty="0"/>
              <a:t>12. Are conversion and installation included in the design?</a:t>
            </a:r>
          </a:p>
          <a:p>
            <a:pPr marL="228600" lvl="1" indent="0">
              <a:lnSpc>
                <a:spcPct val="100000"/>
              </a:lnSpc>
              <a:buNone/>
            </a:pPr>
            <a:r>
              <a:rPr lang="en-US" sz="1600" dirty="0"/>
              <a:t>13. Is the system designed for multiple installations in different organizations?</a:t>
            </a:r>
          </a:p>
          <a:p>
            <a:pPr marL="228600" lvl="1" indent="0">
              <a:lnSpc>
                <a:spcPct val="100000"/>
              </a:lnSpc>
              <a:buNone/>
            </a:pPr>
            <a:r>
              <a:rPr lang="en-US" sz="1600" dirty="0"/>
              <a:t>14. Is the application designed to facilitate change and ease of use by the user?</a:t>
            </a:r>
          </a:p>
          <a:p>
            <a:pPr>
              <a:lnSpc>
                <a:spcPct val="100000"/>
              </a:lnSpc>
            </a:pPr>
            <a:r>
              <a:rPr lang="en-US" sz="1800" dirty="0"/>
              <a:t>Each of these questions is answered using a scale that ranges from 0 (not important  or applicable) to 5 (absolutely essential). The constant values in Equation (23.1) and  the weighting factors that are applied to information domain counts are determined empirically.</a:t>
            </a:r>
            <a:endParaRPr lang="en-GB" sz="1800" dirty="0"/>
          </a:p>
        </p:txBody>
      </p:sp>
    </p:spTree>
    <p:extLst>
      <p:ext uri="{BB962C8B-B14F-4D97-AF65-F5344CB8AC3E}">
        <p14:creationId xmlns:p14="http://schemas.microsoft.com/office/powerpoint/2010/main" val="32893108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br>
              <a:rPr lang="en-GB" sz="3600" dirty="0"/>
            </a:br>
            <a:r>
              <a:rPr lang="en-GB" sz="3600" dirty="0"/>
              <a:t>Example: </a:t>
            </a:r>
            <a:r>
              <a:rPr lang="en-GB" sz="3600" dirty="0" err="1"/>
              <a:t>SafeHoME</a:t>
            </a:r>
            <a:r>
              <a:rPr lang="en-GB" sz="3600" dirty="0"/>
              <a:t> Software</a:t>
            </a:r>
          </a:p>
        </p:txBody>
      </p:sp>
      <p:pic>
        <p:nvPicPr>
          <p:cNvPr id="3" name="Content Placeholder 2">
            <a:extLst>
              <a:ext uri="{FF2B5EF4-FFF2-40B4-BE49-F238E27FC236}">
                <a16:creationId xmlns:a16="http://schemas.microsoft.com/office/drawing/2014/main" id="{B462067F-8CCF-4F19-ACD7-32691E576781}"/>
              </a:ext>
            </a:extLst>
          </p:cNvPr>
          <p:cNvPicPr>
            <a:picLocks noGrp="1" noChangeAspect="1"/>
          </p:cNvPicPr>
          <p:nvPr>
            <p:ph idx="1"/>
          </p:nvPr>
        </p:nvPicPr>
        <p:blipFill>
          <a:blip r:embed="rId3"/>
          <a:stretch>
            <a:fillRect/>
          </a:stretch>
        </p:blipFill>
        <p:spPr>
          <a:xfrm>
            <a:off x="444124" y="1887166"/>
            <a:ext cx="11159868" cy="4264126"/>
          </a:xfrm>
        </p:spPr>
      </p:pic>
    </p:spTree>
    <p:extLst>
      <p:ext uri="{BB962C8B-B14F-4D97-AF65-F5344CB8AC3E}">
        <p14:creationId xmlns:p14="http://schemas.microsoft.com/office/powerpoint/2010/main" val="32606889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br>
              <a:rPr lang="en-GB" sz="3600" dirty="0"/>
            </a:br>
            <a:r>
              <a:rPr lang="en-GB" sz="3600" dirty="0"/>
              <a:t>Example: </a:t>
            </a:r>
            <a:r>
              <a:rPr lang="en-GB" sz="3600" dirty="0" err="1"/>
              <a:t>SafeHoME</a:t>
            </a:r>
            <a:r>
              <a:rPr lang="en-GB" sz="3600" dirty="0"/>
              <a:t> Software</a:t>
            </a:r>
          </a:p>
        </p:txBody>
      </p:sp>
      <p:sp>
        <p:nvSpPr>
          <p:cNvPr id="12" name="Content Placeholder 11">
            <a:extLst>
              <a:ext uri="{FF2B5EF4-FFF2-40B4-BE49-F238E27FC236}">
                <a16:creationId xmlns:a16="http://schemas.microsoft.com/office/drawing/2014/main" id="{41E4DBD0-412B-4E75-9E73-8749A49A606D}"/>
              </a:ext>
            </a:extLst>
          </p:cNvPr>
          <p:cNvSpPr>
            <a:spLocks noGrp="1"/>
          </p:cNvSpPr>
          <p:nvPr>
            <p:ph idx="1"/>
          </p:nvPr>
        </p:nvSpPr>
        <p:spPr>
          <a:xfrm>
            <a:off x="1202919" y="2011679"/>
            <a:ext cx="9784080" cy="4700405"/>
          </a:xfrm>
        </p:spPr>
        <p:txBody>
          <a:bodyPr>
            <a:normAutofit/>
          </a:bodyPr>
          <a:lstStyle/>
          <a:p>
            <a:r>
              <a:rPr lang="en-US" dirty="0"/>
              <a:t>The function manages user interaction, accepting a user password to activate or deactivate the system, and allows inquiries on the status of security zones and various security sensors. </a:t>
            </a:r>
          </a:p>
          <a:p>
            <a:r>
              <a:rPr lang="en-US" dirty="0"/>
              <a:t>The function displays a series of prompting messages and sends appropriate control signals to various components of the security system.</a:t>
            </a:r>
          </a:p>
          <a:p>
            <a:pPr algn="l"/>
            <a:r>
              <a:rPr lang="en-US" dirty="0"/>
              <a:t>The data flow diagram is evaluated to determine a set of key information domain measures required for computation of the function point metric. </a:t>
            </a:r>
          </a:p>
          <a:p>
            <a:pPr lvl="1"/>
            <a:r>
              <a:rPr lang="en-US" sz="1600" b="0" i="0" u="none" strike="noStrike" baseline="0" dirty="0">
                <a:latin typeface="Leawood-Book"/>
              </a:rPr>
              <a:t>Three external inputs—</a:t>
            </a:r>
            <a:r>
              <a:rPr lang="en-US" sz="1600" b="1" i="0" u="none" strike="noStrike" baseline="0" dirty="0">
                <a:latin typeface="Leawood-Bold"/>
              </a:rPr>
              <a:t>password, panic button</a:t>
            </a:r>
            <a:r>
              <a:rPr lang="en-US" sz="1600" b="0" i="0" u="none" strike="noStrike" baseline="0" dirty="0">
                <a:latin typeface="Leawood-Book"/>
              </a:rPr>
              <a:t>, and </a:t>
            </a:r>
            <a:r>
              <a:rPr lang="en-US" sz="1600" b="1" i="0" u="none" strike="noStrike" baseline="0" dirty="0">
                <a:latin typeface="Leawood-Bold"/>
              </a:rPr>
              <a:t>activate/deactivate</a:t>
            </a:r>
            <a:r>
              <a:rPr lang="en-US" sz="1600" b="0" i="0" u="none" strike="noStrike" baseline="0" dirty="0">
                <a:latin typeface="Leawood-Book"/>
              </a:rPr>
              <a:t>—are shown in the figure along with </a:t>
            </a:r>
          </a:p>
          <a:p>
            <a:pPr lvl="1"/>
            <a:r>
              <a:rPr lang="en-US" sz="1600" b="0" i="0" u="none" strike="noStrike" baseline="0" dirty="0">
                <a:latin typeface="Leawood-Book"/>
              </a:rPr>
              <a:t>two external inquiries—</a:t>
            </a:r>
            <a:r>
              <a:rPr lang="en-US" sz="1600" b="1" i="0" u="none" strike="noStrike" baseline="0" dirty="0">
                <a:latin typeface="Leawood-Bold"/>
              </a:rPr>
              <a:t>zone inquiry </a:t>
            </a:r>
            <a:r>
              <a:rPr lang="en-US" sz="1600" b="0" i="0" u="none" strike="noStrike" baseline="0" dirty="0">
                <a:latin typeface="Leawood-Book"/>
              </a:rPr>
              <a:t>and </a:t>
            </a:r>
            <a:r>
              <a:rPr lang="en-US" sz="1600" b="1" i="0" u="none" strike="noStrike" baseline="0" dirty="0">
                <a:latin typeface="Leawood-Bold"/>
              </a:rPr>
              <a:t>sensor inquiry</a:t>
            </a:r>
            <a:r>
              <a:rPr lang="en-US" sz="1600" b="0" i="0" u="none" strike="noStrike" baseline="0" dirty="0">
                <a:latin typeface="Leawood-Book"/>
              </a:rPr>
              <a:t>. </a:t>
            </a:r>
          </a:p>
          <a:p>
            <a:pPr lvl="1"/>
            <a:r>
              <a:rPr lang="en-US" sz="1600" b="0" i="0" u="none" strike="noStrike" baseline="0" dirty="0">
                <a:latin typeface="Leawood-Book"/>
              </a:rPr>
              <a:t>One ILF (</a:t>
            </a:r>
            <a:r>
              <a:rPr lang="en-US" sz="1600" b="1" i="0" u="none" strike="noStrike" baseline="0" dirty="0">
                <a:latin typeface="Leawood-Bold"/>
              </a:rPr>
              <a:t>system configuration file</a:t>
            </a:r>
            <a:r>
              <a:rPr lang="en-US" sz="1600" b="0" i="0" u="none" strike="noStrike" baseline="0" dirty="0">
                <a:latin typeface="Leawood-Book"/>
              </a:rPr>
              <a:t>) is shown. </a:t>
            </a:r>
          </a:p>
          <a:p>
            <a:pPr lvl="1"/>
            <a:r>
              <a:rPr lang="en-US" sz="1600" b="0" i="0" u="none" strike="noStrike" baseline="0" dirty="0">
                <a:latin typeface="Leawood-Book"/>
              </a:rPr>
              <a:t>Two external outputs (</a:t>
            </a:r>
            <a:r>
              <a:rPr lang="en-US" sz="1600" b="1" i="0" u="none" strike="noStrike" baseline="0" dirty="0">
                <a:latin typeface="Leawood-Bold"/>
              </a:rPr>
              <a:t>messages </a:t>
            </a:r>
            <a:r>
              <a:rPr lang="en-US" sz="1600" b="0" i="0" u="none" strike="noStrike" baseline="0" dirty="0">
                <a:latin typeface="Leawood-Book"/>
              </a:rPr>
              <a:t>and </a:t>
            </a:r>
            <a:r>
              <a:rPr lang="en-US" sz="1600" b="1" i="0" u="none" strike="noStrike" baseline="0" dirty="0">
                <a:latin typeface="Leawood-Bold"/>
              </a:rPr>
              <a:t>sensor status</a:t>
            </a:r>
            <a:r>
              <a:rPr lang="en-US" sz="1600" b="0" i="0" u="none" strike="noStrike" baseline="0" dirty="0">
                <a:latin typeface="Leawood-Book"/>
              </a:rPr>
              <a:t>) and </a:t>
            </a:r>
          </a:p>
          <a:p>
            <a:pPr lvl="1"/>
            <a:r>
              <a:rPr lang="en-US" sz="1600" b="0" i="0" u="none" strike="noStrike" baseline="0" dirty="0">
                <a:latin typeface="Leawood-Book"/>
              </a:rPr>
              <a:t>four EIFs (</a:t>
            </a:r>
            <a:r>
              <a:rPr lang="en-US" sz="1600" b="1" i="0" u="none" strike="noStrike" baseline="0" dirty="0">
                <a:latin typeface="Leawood-Bold"/>
              </a:rPr>
              <a:t>test sensor, zone setting, activate/deactivate, </a:t>
            </a:r>
            <a:r>
              <a:rPr lang="en-US" sz="1600" b="0" i="0" u="none" strike="noStrike" baseline="0" dirty="0">
                <a:latin typeface="Leawood-Book"/>
              </a:rPr>
              <a:t>and </a:t>
            </a:r>
            <a:r>
              <a:rPr lang="en-US" sz="1600" b="1" i="0" u="none" strike="noStrike" baseline="0" dirty="0">
                <a:latin typeface="Leawood-Bold"/>
              </a:rPr>
              <a:t>alarm alert</a:t>
            </a:r>
            <a:r>
              <a:rPr lang="en-US" sz="1600" b="0" i="0" u="none" strike="noStrike" baseline="0" dirty="0">
                <a:latin typeface="Leawood-Book"/>
              </a:rPr>
              <a:t>) are also present. </a:t>
            </a:r>
          </a:p>
          <a:p>
            <a:pPr algn="l"/>
            <a:r>
              <a:rPr lang="en-US" sz="1800" b="0" i="0" u="none" strike="noStrike" baseline="0" dirty="0">
                <a:latin typeface="Leawood-Book"/>
              </a:rPr>
              <a:t>These data, along with the appropriate complexity, are shown in Figure 23.3.</a:t>
            </a:r>
            <a:endParaRPr lang="en-US" dirty="0"/>
          </a:p>
          <a:p>
            <a:endParaRPr lang="en-PK" dirty="0"/>
          </a:p>
        </p:txBody>
      </p:sp>
    </p:spTree>
    <p:extLst>
      <p:ext uri="{BB962C8B-B14F-4D97-AF65-F5344CB8AC3E}">
        <p14:creationId xmlns:p14="http://schemas.microsoft.com/office/powerpoint/2010/main" val="16346747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br>
              <a:rPr lang="en-GB" sz="3600" dirty="0"/>
            </a:br>
            <a:r>
              <a:rPr lang="en-GB" sz="3600" dirty="0"/>
              <a:t>Example: </a:t>
            </a:r>
            <a:r>
              <a:rPr lang="en-GB" sz="3600" dirty="0" err="1"/>
              <a:t>SafeHoME</a:t>
            </a:r>
            <a:r>
              <a:rPr lang="en-GB" sz="3600" dirty="0"/>
              <a:t> Software</a:t>
            </a:r>
          </a:p>
        </p:txBody>
      </p:sp>
      <p:pic>
        <p:nvPicPr>
          <p:cNvPr id="10" name="Content Placeholder 9">
            <a:extLst>
              <a:ext uri="{FF2B5EF4-FFF2-40B4-BE49-F238E27FC236}">
                <a16:creationId xmlns:a16="http://schemas.microsoft.com/office/drawing/2014/main" id="{F3F8C295-3077-43D3-B4CB-5A081D439A97}"/>
              </a:ext>
            </a:extLst>
          </p:cNvPr>
          <p:cNvPicPr>
            <a:picLocks noGrp="1" noChangeAspect="1"/>
          </p:cNvPicPr>
          <p:nvPr>
            <p:ph idx="1"/>
          </p:nvPr>
        </p:nvPicPr>
        <p:blipFill>
          <a:blip r:embed="rId3"/>
          <a:stretch>
            <a:fillRect/>
          </a:stretch>
        </p:blipFill>
        <p:spPr>
          <a:xfrm>
            <a:off x="520969" y="1916348"/>
            <a:ext cx="11325065" cy="3819728"/>
          </a:xfrm>
        </p:spPr>
      </p:pic>
    </p:spTree>
    <p:extLst>
      <p:ext uri="{BB962C8B-B14F-4D97-AF65-F5344CB8AC3E}">
        <p14:creationId xmlns:p14="http://schemas.microsoft.com/office/powerpoint/2010/main" val="199630746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br>
              <a:rPr lang="en-GB" sz="3600" dirty="0"/>
            </a:br>
            <a:r>
              <a:rPr lang="en-GB" sz="3600" dirty="0"/>
              <a:t>Example: </a:t>
            </a:r>
            <a:r>
              <a:rPr lang="en-GB" sz="3600" dirty="0" err="1"/>
              <a:t>SafeHoME</a:t>
            </a:r>
            <a:r>
              <a:rPr lang="en-GB" sz="3600" dirty="0"/>
              <a:t> Software</a:t>
            </a:r>
          </a:p>
        </p:txBody>
      </p:sp>
      <p:sp>
        <p:nvSpPr>
          <p:cNvPr id="12" name="Content Placeholder 11">
            <a:extLst>
              <a:ext uri="{FF2B5EF4-FFF2-40B4-BE49-F238E27FC236}">
                <a16:creationId xmlns:a16="http://schemas.microsoft.com/office/drawing/2014/main" id="{41E4DBD0-412B-4E75-9E73-8749A49A606D}"/>
              </a:ext>
            </a:extLst>
          </p:cNvPr>
          <p:cNvSpPr>
            <a:spLocks noGrp="1"/>
          </p:cNvSpPr>
          <p:nvPr>
            <p:ph idx="1"/>
          </p:nvPr>
        </p:nvSpPr>
        <p:spPr>
          <a:xfrm>
            <a:off x="1202919" y="1824779"/>
            <a:ext cx="9784080" cy="5033221"/>
          </a:xfrm>
        </p:spPr>
        <p:txBody>
          <a:bodyPr>
            <a:normAutofit fontScale="92500" lnSpcReduction="20000"/>
          </a:bodyPr>
          <a:lstStyle/>
          <a:p>
            <a:r>
              <a:rPr lang="en-US" dirty="0"/>
              <a:t>The count total shown in Figure 23.3 must be adjusted using Equation (23.1). </a:t>
            </a:r>
          </a:p>
          <a:p>
            <a:r>
              <a:rPr lang="en-US" dirty="0"/>
              <a:t>For the purposes of this example, we assume that </a:t>
            </a:r>
            <a:r>
              <a:rPr lang="en-US" sz="2400" dirty="0"/>
              <a:t>∑</a:t>
            </a:r>
            <a:r>
              <a:rPr lang="en-US" dirty="0"/>
              <a:t>(</a:t>
            </a:r>
            <a:r>
              <a:rPr lang="en-US" i="1" dirty="0"/>
              <a:t>Fi</a:t>
            </a:r>
            <a:r>
              <a:rPr lang="en-US" dirty="0"/>
              <a:t>) is 46 (a moderately complex product). Therefore,</a:t>
            </a:r>
          </a:p>
          <a:p>
            <a:pPr marL="0" indent="0" algn="ctr">
              <a:buNone/>
            </a:pPr>
            <a:r>
              <a:rPr lang="en-US" dirty="0"/>
              <a:t>FP = 50 x [0.65 + (0.01 x 46)] = 56</a:t>
            </a:r>
          </a:p>
          <a:p>
            <a:r>
              <a:rPr lang="en-US" dirty="0"/>
              <a:t>Based on the projected FP value derived from the requirements model, the project team can estimate the overall implemented size of the </a:t>
            </a:r>
            <a:r>
              <a:rPr lang="en-US" dirty="0" err="1"/>
              <a:t>SafeHome</a:t>
            </a:r>
            <a:r>
              <a:rPr lang="en-US" dirty="0"/>
              <a:t> user interaction function.</a:t>
            </a:r>
          </a:p>
          <a:p>
            <a:r>
              <a:rPr lang="en-US" dirty="0"/>
              <a:t>Assume that past data indicates that one FP translates into 60 lines of code (an object-oriented language is to be used) and that 12 FPs are produced for each person-month of effort. </a:t>
            </a:r>
          </a:p>
          <a:p>
            <a:r>
              <a:rPr lang="en-US" dirty="0"/>
              <a:t>These historical data provide the project manager with important planning information that is based on the requirements model rather than preliminary estimates.</a:t>
            </a:r>
          </a:p>
          <a:p>
            <a:r>
              <a:rPr lang="en-US" dirty="0"/>
              <a:t>Assume further that past projects have found an average of three errors per function point during requirements and design reviews and four errors per function point during unit and integration testing. </a:t>
            </a:r>
          </a:p>
          <a:p>
            <a:r>
              <a:rPr lang="en-US" dirty="0"/>
              <a:t>These data can ultimately help you assess the completeness of your review and testing activities.</a:t>
            </a:r>
            <a:endParaRPr lang="en-PK" dirty="0"/>
          </a:p>
        </p:txBody>
      </p:sp>
    </p:spTree>
    <p:extLst>
      <p:ext uri="{BB962C8B-B14F-4D97-AF65-F5344CB8AC3E}">
        <p14:creationId xmlns:p14="http://schemas.microsoft.com/office/powerpoint/2010/main" val="4048109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THANK FOR THE MATERIALS</a:t>
            </a:r>
          </a:p>
        </p:txBody>
      </p:sp>
      <p:sp>
        <p:nvSpPr>
          <p:cNvPr id="3" name="Content Placeholder 2"/>
          <p:cNvSpPr>
            <a:spLocks noGrp="1"/>
          </p:cNvSpPr>
          <p:nvPr>
            <p:ph idx="1"/>
          </p:nvPr>
        </p:nvSpPr>
        <p:spPr/>
        <p:txBody>
          <a:bodyPr/>
          <a:lstStyle/>
          <a:p>
            <a:r>
              <a:rPr lang="en-US" dirty="0"/>
              <a:t>Software Engineering Book by Roger S. Pressman (Chapter 23, Section )</a:t>
            </a:r>
          </a:p>
          <a:p>
            <a:r>
              <a:rPr lang="en-GB" dirty="0"/>
              <a:t>Mr. Sajid Saleem</a:t>
            </a:r>
          </a:p>
        </p:txBody>
      </p:sp>
    </p:spTree>
    <p:extLst>
      <p:ext uri="{BB962C8B-B14F-4D97-AF65-F5344CB8AC3E}">
        <p14:creationId xmlns:p14="http://schemas.microsoft.com/office/powerpoint/2010/main" val="429094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dirty="0"/>
              <a:t>MEASURES, METRICS AND INDICATORS</a:t>
            </a:r>
          </a:p>
        </p:txBody>
      </p:sp>
      <p:sp>
        <p:nvSpPr>
          <p:cNvPr id="6147" name="Rectangle 3"/>
          <p:cNvSpPr>
            <a:spLocks noGrp="1" noChangeArrowheads="1"/>
          </p:cNvSpPr>
          <p:nvPr>
            <p:ph idx="1"/>
          </p:nvPr>
        </p:nvSpPr>
        <p:spPr/>
        <p:txBody>
          <a:bodyPr>
            <a:normAutofit lnSpcReduction="10000"/>
          </a:bodyPr>
          <a:lstStyle/>
          <a:p>
            <a:pPr>
              <a:lnSpc>
                <a:spcPct val="100000"/>
              </a:lnSpc>
            </a:pPr>
            <a:r>
              <a:rPr lang="en-US" dirty="0"/>
              <a:t>Measurement assigns numbers or symbols to attributes of entities in the real word.</a:t>
            </a:r>
          </a:p>
          <a:p>
            <a:pPr marL="411480" lvl="2">
              <a:lnSpc>
                <a:spcPct val="100000"/>
              </a:lnSpc>
              <a:spcBef>
                <a:spcPts val="1200"/>
              </a:spcBef>
              <a:spcAft>
                <a:spcPts val="200"/>
              </a:spcAft>
            </a:pPr>
            <a:r>
              <a:rPr lang="en-US" sz="1700" dirty="0"/>
              <a:t>a measurement model encompassing a consistent set of rules is required</a:t>
            </a:r>
          </a:p>
          <a:p>
            <a:pPr>
              <a:lnSpc>
                <a:spcPct val="100000"/>
              </a:lnSpc>
            </a:pPr>
            <a:r>
              <a:rPr lang="en-US" sz="2000" dirty="0"/>
              <a:t>The terms measure, measurement, and metrics are often used interchangeably, it is important to note the subtle differences between them.</a:t>
            </a:r>
          </a:p>
          <a:p>
            <a:pPr>
              <a:lnSpc>
                <a:spcPct val="100000"/>
              </a:lnSpc>
            </a:pPr>
            <a:r>
              <a:rPr lang="en-US" sz="2000" dirty="0"/>
              <a:t>Within the software engineering context, a measure provides a quantitative indication of the extent, amount, dimension, capacity, or size of some attribute of a product or process.</a:t>
            </a:r>
          </a:p>
          <a:p>
            <a:pPr algn="l"/>
            <a:r>
              <a:rPr lang="en-US" sz="2000" dirty="0"/>
              <a:t>Measurement is the act of determining a measure.</a:t>
            </a:r>
          </a:p>
          <a:p>
            <a:pPr algn="l"/>
            <a:r>
              <a:rPr lang="en-US" sz="2000" dirty="0"/>
              <a:t>The IEEE Standard Glossary of Software Engineering Terminology [IEE93b] defines metric as “a quantitative measure of the degree to which a system, component, or process possesses a given attribute.”</a:t>
            </a:r>
            <a:endParaRPr lang="en-GB" sz="2000" dirty="0"/>
          </a:p>
        </p:txBody>
      </p:sp>
    </p:spTree>
    <p:extLst>
      <p:ext uri="{BB962C8B-B14F-4D97-AF65-F5344CB8AC3E}">
        <p14:creationId xmlns:p14="http://schemas.microsoft.com/office/powerpoint/2010/main" val="1461490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dirty="0"/>
              <a:t>MEASURES, METRICS AND INDICATORS</a:t>
            </a:r>
          </a:p>
        </p:txBody>
      </p:sp>
      <p:sp>
        <p:nvSpPr>
          <p:cNvPr id="6147" name="Rectangle 3"/>
          <p:cNvSpPr>
            <a:spLocks noGrp="1" noChangeArrowheads="1"/>
          </p:cNvSpPr>
          <p:nvPr>
            <p:ph idx="1"/>
          </p:nvPr>
        </p:nvSpPr>
        <p:spPr/>
        <p:txBody>
          <a:bodyPr>
            <a:normAutofit fontScale="92500" lnSpcReduction="20000"/>
          </a:bodyPr>
          <a:lstStyle/>
          <a:p>
            <a:pPr>
              <a:lnSpc>
                <a:spcPct val="100000"/>
              </a:lnSpc>
            </a:pPr>
            <a:r>
              <a:rPr lang="en-US" dirty="0"/>
              <a:t>When a single data point has been collected (e.g., the number of errors uncovered within a single software component), a measure has been established. </a:t>
            </a:r>
          </a:p>
          <a:p>
            <a:pPr>
              <a:lnSpc>
                <a:spcPct val="100000"/>
              </a:lnSpc>
            </a:pPr>
            <a:r>
              <a:rPr lang="en-US" dirty="0"/>
              <a:t>Measurement occurs as the result of the collection of one or more data points (e.g., a number of component reviews and unit tests are investigated to collect measures of the number of errors for each).</a:t>
            </a:r>
          </a:p>
          <a:p>
            <a:pPr>
              <a:lnSpc>
                <a:spcPct val="100000"/>
              </a:lnSpc>
            </a:pPr>
            <a:r>
              <a:rPr lang="en-US" dirty="0"/>
              <a:t>A software metric relates the individual measures in some way (e.g., the average number of errors found per review or the average number of errors found per unit test).</a:t>
            </a:r>
          </a:p>
          <a:p>
            <a:pPr>
              <a:lnSpc>
                <a:spcPct val="100000"/>
              </a:lnSpc>
            </a:pPr>
            <a:r>
              <a:rPr lang="en-US" dirty="0"/>
              <a:t>A software engineer collects measures and develops metrics so that indicators will be obtained. </a:t>
            </a:r>
          </a:p>
          <a:p>
            <a:pPr>
              <a:lnSpc>
                <a:spcPct val="100000"/>
              </a:lnSpc>
            </a:pPr>
            <a:r>
              <a:rPr lang="en-US" dirty="0"/>
              <a:t>An indicator is a metric or combination of metrics that provides insight into the software process, a software project, or the product itself. </a:t>
            </a:r>
          </a:p>
          <a:p>
            <a:pPr lvl="1">
              <a:lnSpc>
                <a:spcPct val="100000"/>
              </a:lnSpc>
            </a:pPr>
            <a:r>
              <a:rPr lang="en-US" dirty="0"/>
              <a:t>An indicator provides insight that enables the project manager or software engineers to adjust the process, the project, or the product to make things better.</a:t>
            </a:r>
            <a:endParaRPr lang="en-GB" sz="1800" dirty="0"/>
          </a:p>
        </p:txBody>
      </p:sp>
    </p:spTree>
    <p:extLst>
      <p:ext uri="{BB962C8B-B14F-4D97-AF65-F5344CB8AC3E}">
        <p14:creationId xmlns:p14="http://schemas.microsoft.com/office/powerpoint/2010/main" val="21076111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dirty="0"/>
              <a:t>THE CHALLENGE OF PRODUCT METRICS</a:t>
            </a:r>
          </a:p>
        </p:txBody>
      </p:sp>
      <p:sp>
        <p:nvSpPr>
          <p:cNvPr id="6147" name="Rectangle 3"/>
          <p:cNvSpPr>
            <a:spLocks noGrp="1" noChangeArrowheads="1"/>
          </p:cNvSpPr>
          <p:nvPr>
            <p:ph idx="1"/>
          </p:nvPr>
        </p:nvSpPr>
        <p:spPr/>
        <p:txBody>
          <a:bodyPr>
            <a:normAutofit/>
          </a:bodyPr>
          <a:lstStyle/>
          <a:p>
            <a:pPr>
              <a:lnSpc>
                <a:spcPct val="100000"/>
              </a:lnSpc>
            </a:pPr>
            <a:r>
              <a:rPr lang="en-GB" sz="2000" dirty="0"/>
              <a:t> </a:t>
            </a:r>
            <a:r>
              <a:rPr lang="en-US" sz="2000" dirty="0"/>
              <a:t>Over the past four decades, many researchers have attempted to develop a single metric that provides a comprehensive measure of software complexity.</a:t>
            </a:r>
          </a:p>
          <a:p>
            <a:pPr>
              <a:lnSpc>
                <a:spcPct val="100000"/>
              </a:lnSpc>
            </a:pPr>
            <a:r>
              <a:rPr lang="en-US" sz="2000" dirty="0"/>
              <a:t>Consider a metric for evaluating an attractive car. </a:t>
            </a:r>
          </a:p>
          <a:p>
            <a:pPr lvl="1">
              <a:lnSpc>
                <a:spcPct val="100000"/>
              </a:lnSpc>
            </a:pPr>
            <a:r>
              <a:rPr lang="en-US" sz="1800" dirty="0"/>
              <a:t>Some observers might emphasize body design; others might consider mechanical characteristics; still others might flaunt cost, or performance, or the use of alternative fuels, or the ability to recycle when the car is junked. </a:t>
            </a:r>
          </a:p>
          <a:p>
            <a:pPr>
              <a:lnSpc>
                <a:spcPct val="100000"/>
              </a:lnSpc>
            </a:pPr>
            <a:r>
              <a:rPr lang="en-US" sz="2000" dirty="0"/>
              <a:t>Since any one of these characteristics may be at odds with others, it is difficult to derive a single value for “attractiveness.” </a:t>
            </a:r>
          </a:p>
          <a:p>
            <a:pPr>
              <a:lnSpc>
                <a:spcPct val="100000"/>
              </a:lnSpc>
            </a:pPr>
            <a:r>
              <a:rPr lang="en-US" sz="2000" dirty="0"/>
              <a:t>The same problem occurs with computer software.</a:t>
            </a:r>
          </a:p>
          <a:p>
            <a:pPr>
              <a:lnSpc>
                <a:spcPct val="100000"/>
              </a:lnSpc>
            </a:pPr>
            <a:r>
              <a:rPr lang="en-US" sz="2000" dirty="0"/>
              <a:t>Despite the Challenges, it is no reason to dismiss product metrics. Measurement is essential if quality is to be achieved.</a:t>
            </a:r>
            <a:endParaRPr lang="en-GB" sz="2000" dirty="0"/>
          </a:p>
        </p:txBody>
      </p:sp>
    </p:spTree>
    <p:extLst>
      <p:ext uri="{BB962C8B-B14F-4D97-AF65-F5344CB8AC3E}">
        <p14:creationId xmlns:p14="http://schemas.microsoft.com/office/powerpoint/2010/main" val="1061665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Attributes of effective Software metrics</a:t>
            </a:r>
          </a:p>
        </p:txBody>
      </p:sp>
      <p:sp>
        <p:nvSpPr>
          <p:cNvPr id="6147" name="Rectangle 3"/>
          <p:cNvSpPr>
            <a:spLocks noGrp="1" noChangeArrowheads="1"/>
          </p:cNvSpPr>
          <p:nvPr>
            <p:ph idx="1"/>
          </p:nvPr>
        </p:nvSpPr>
        <p:spPr/>
        <p:txBody>
          <a:bodyPr>
            <a:normAutofit/>
          </a:bodyPr>
          <a:lstStyle/>
          <a:p>
            <a:pPr>
              <a:lnSpc>
                <a:spcPct val="100000"/>
              </a:lnSpc>
            </a:pPr>
            <a:r>
              <a:rPr lang="en-US" sz="1600" dirty="0"/>
              <a:t>Hundreds of metrics have been proposed for computer software, but not all provide  practical support to the software engineer.</a:t>
            </a:r>
          </a:p>
          <a:p>
            <a:pPr>
              <a:lnSpc>
                <a:spcPct val="100000"/>
              </a:lnSpc>
            </a:pPr>
            <a:r>
              <a:rPr lang="en-US" sz="1600" dirty="0"/>
              <a:t>Some demand measurement that is too  complex, others are so esoteric that few real-world professionals have any hope  of understanding them, and others violate the basic intuitive notions of what high quality  software really is.</a:t>
            </a:r>
          </a:p>
          <a:p>
            <a:pPr>
              <a:lnSpc>
                <a:spcPct val="100000"/>
              </a:lnSpc>
            </a:pPr>
            <a:r>
              <a:rPr lang="en-US" sz="1600" dirty="0" err="1"/>
              <a:t>Ejiogu</a:t>
            </a:r>
            <a:r>
              <a:rPr lang="en-US" sz="1600" dirty="0"/>
              <a:t> [Eji91] defines a set of attributes that should be encompassed by effective software metrics. The derived metric and the measures that lead to it should be:</a:t>
            </a:r>
          </a:p>
          <a:p>
            <a:pPr marL="457200" indent="-457200">
              <a:lnSpc>
                <a:spcPct val="100000"/>
              </a:lnSpc>
              <a:buFont typeface="+mj-lt"/>
              <a:buAutoNum type="arabicPeriod"/>
            </a:pPr>
            <a:r>
              <a:rPr lang="en-US" sz="1600" dirty="0"/>
              <a:t>Simple and computable. </a:t>
            </a:r>
          </a:p>
          <a:p>
            <a:pPr lvl="1">
              <a:lnSpc>
                <a:spcPct val="100000"/>
              </a:lnSpc>
            </a:pPr>
            <a:r>
              <a:rPr lang="en-US" sz="1600" dirty="0"/>
              <a:t>It should be relatively easy to learn how to derive the metric, and its computation should not demand inordinate effort or time.</a:t>
            </a:r>
          </a:p>
          <a:p>
            <a:pPr marL="457200" indent="-457200">
              <a:lnSpc>
                <a:spcPct val="100000"/>
              </a:lnSpc>
              <a:buFont typeface="+mj-lt"/>
              <a:buAutoNum type="arabicPeriod"/>
            </a:pPr>
            <a:r>
              <a:rPr lang="en-US" sz="1600" dirty="0"/>
              <a:t>Empirically and intuitively persuasive. </a:t>
            </a:r>
          </a:p>
          <a:p>
            <a:pPr lvl="1">
              <a:lnSpc>
                <a:spcPct val="100000"/>
              </a:lnSpc>
            </a:pPr>
            <a:r>
              <a:rPr lang="en-US" sz="1600" dirty="0"/>
              <a:t>The metric should satisfy the engineer’s intuitive notions about the product attribute under consideration (e.g., a metric that measures module cohesion should increase in value as the level  of cohesion increases). </a:t>
            </a:r>
          </a:p>
          <a:p>
            <a:pPr>
              <a:lnSpc>
                <a:spcPct val="100000"/>
              </a:lnSpc>
            </a:pPr>
            <a:endParaRPr lang="en-GB" sz="1400" dirty="0"/>
          </a:p>
        </p:txBody>
      </p:sp>
    </p:spTree>
    <p:extLst>
      <p:ext uri="{BB962C8B-B14F-4D97-AF65-F5344CB8AC3E}">
        <p14:creationId xmlns:p14="http://schemas.microsoft.com/office/powerpoint/2010/main" val="33449646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Attributes of effective Software metrics</a:t>
            </a:r>
          </a:p>
        </p:txBody>
      </p:sp>
      <p:sp>
        <p:nvSpPr>
          <p:cNvPr id="6147" name="Rectangle 3"/>
          <p:cNvSpPr>
            <a:spLocks noGrp="1" noChangeArrowheads="1"/>
          </p:cNvSpPr>
          <p:nvPr>
            <p:ph idx="1"/>
          </p:nvPr>
        </p:nvSpPr>
        <p:spPr>
          <a:xfrm>
            <a:off x="1202919" y="1831847"/>
            <a:ext cx="9784080" cy="4831599"/>
          </a:xfrm>
        </p:spPr>
        <p:txBody>
          <a:bodyPr>
            <a:normAutofit/>
          </a:bodyPr>
          <a:lstStyle/>
          <a:p>
            <a:pPr marL="457200" indent="-457200">
              <a:lnSpc>
                <a:spcPct val="100000"/>
              </a:lnSpc>
              <a:buFont typeface="+mj-lt"/>
              <a:buAutoNum type="arabicPeriod" startAt="3"/>
            </a:pPr>
            <a:r>
              <a:rPr lang="en-US" sz="1600" dirty="0"/>
              <a:t>Consistent and objective. </a:t>
            </a:r>
          </a:p>
          <a:p>
            <a:pPr lvl="1">
              <a:lnSpc>
                <a:spcPct val="100000"/>
              </a:lnSpc>
            </a:pPr>
            <a:r>
              <a:rPr lang="en-US" sz="1600" dirty="0"/>
              <a:t>The metric should always yield results that are unambiguous. An independent third party should be able to derive the same metric value using the same information about the software.</a:t>
            </a:r>
          </a:p>
          <a:p>
            <a:pPr marL="457200" indent="-457200">
              <a:lnSpc>
                <a:spcPct val="100000"/>
              </a:lnSpc>
              <a:buFont typeface="+mj-lt"/>
              <a:buAutoNum type="arabicPeriod" startAt="3"/>
            </a:pPr>
            <a:r>
              <a:rPr lang="en-US" sz="1600" dirty="0"/>
              <a:t>Consistent in its use of units and dimensions. </a:t>
            </a:r>
          </a:p>
          <a:p>
            <a:pPr lvl="1">
              <a:lnSpc>
                <a:spcPct val="100000"/>
              </a:lnSpc>
            </a:pPr>
            <a:r>
              <a:rPr lang="en-US" sz="1600" dirty="0"/>
              <a:t>The mathematical computation of the metric should use measures that do not lead to bizarre combinations of units. For example, multiplying people on the project teams by programming language variables in the program results in a suspicious mix of units that are not intuitively persuasive.</a:t>
            </a:r>
          </a:p>
          <a:p>
            <a:pPr marL="457200" indent="-457200">
              <a:lnSpc>
                <a:spcPct val="100000"/>
              </a:lnSpc>
              <a:buFont typeface="+mj-lt"/>
              <a:buAutoNum type="arabicPeriod" startAt="3"/>
            </a:pPr>
            <a:r>
              <a:rPr lang="en-US" sz="1600" dirty="0"/>
              <a:t>Programming language independent. </a:t>
            </a:r>
          </a:p>
          <a:p>
            <a:pPr lvl="1">
              <a:lnSpc>
                <a:spcPct val="100000"/>
              </a:lnSpc>
            </a:pPr>
            <a:r>
              <a:rPr lang="en-US" sz="1600" dirty="0"/>
              <a:t>Metrics should be based on the requirements model, the design model, or the structure of the program itself. They should not be dependent on the vagaries of programming language syntax or semantics.</a:t>
            </a:r>
          </a:p>
          <a:p>
            <a:pPr marL="457200" indent="-457200">
              <a:lnSpc>
                <a:spcPct val="100000"/>
              </a:lnSpc>
              <a:buFont typeface="+mj-lt"/>
              <a:buAutoNum type="arabicPeriod" startAt="3"/>
            </a:pPr>
            <a:r>
              <a:rPr lang="en-US" sz="1600" dirty="0"/>
              <a:t>An effective mechanism for high-quality feedback. </a:t>
            </a:r>
          </a:p>
          <a:p>
            <a:pPr lvl="1">
              <a:lnSpc>
                <a:spcPct val="100000"/>
              </a:lnSpc>
            </a:pPr>
            <a:r>
              <a:rPr lang="en-US" sz="1600" dirty="0"/>
              <a:t>That is, the metric should provide you with information that can lead to a higher-quality end product.</a:t>
            </a:r>
            <a:endParaRPr lang="en-GB" sz="1600" dirty="0"/>
          </a:p>
        </p:txBody>
      </p:sp>
    </p:spTree>
    <p:extLst>
      <p:ext uri="{BB962C8B-B14F-4D97-AF65-F5344CB8AC3E}">
        <p14:creationId xmlns:p14="http://schemas.microsoft.com/office/powerpoint/2010/main" val="2704295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Metrics for the requirements model</a:t>
            </a:r>
          </a:p>
        </p:txBody>
      </p:sp>
      <p:sp>
        <p:nvSpPr>
          <p:cNvPr id="6147" name="Rectangle 3"/>
          <p:cNvSpPr>
            <a:spLocks noGrp="1" noChangeArrowheads="1"/>
          </p:cNvSpPr>
          <p:nvPr>
            <p:ph idx="1"/>
          </p:nvPr>
        </p:nvSpPr>
        <p:spPr/>
        <p:txBody>
          <a:bodyPr>
            <a:normAutofit lnSpcReduction="10000"/>
          </a:bodyPr>
          <a:lstStyle/>
          <a:p>
            <a:pPr>
              <a:lnSpc>
                <a:spcPct val="100000"/>
              </a:lnSpc>
            </a:pPr>
            <a:r>
              <a:rPr lang="en-US" sz="2000" dirty="0"/>
              <a:t>Technical work in software engineering begins with the creation of the requirements model. </a:t>
            </a:r>
          </a:p>
          <a:p>
            <a:pPr>
              <a:lnSpc>
                <a:spcPct val="100000"/>
              </a:lnSpc>
            </a:pPr>
            <a:r>
              <a:rPr lang="en-US" sz="2000" dirty="0"/>
              <a:t>It is at this stage that requirements are derived and a foundation for design is established. Therefore, product metrics that provide insight into the quality of the analysis model are desirable.</a:t>
            </a:r>
          </a:p>
          <a:p>
            <a:pPr>
              <a:lnSpc>
                <a:spcPct val="100000"/>
              </a:lnSpc>
            </a:pPr>
            <a:r>
              <a:rPr lang="en-US" sz="2000" dirty="0"/>
              <a:t>Although relatively few analysis and specification metrics have appeared in the literature, it is possible to adapt metrics that are often used for project estimation and apply them in this context. </a:t>
            </a:r>
          </a:p>
          <a:p>
            <a:pPr>
              <a:lnSpc>
                <a:spcPct val="100000"/>
              </a:lnSpc>
            </a:pPr>
            <a:r>
              <a:rPr lang="en-US" sz="2000" dirty="0"/>
              <a:t>These metrics examine the requirements model with the intent of predicting the “size” of the resultant system. </a:t>
            </a:r>
          </a:p>
          <a:p>
            <a:pPr>
              <a:lnSpc>
                <a:spcPct val="100000"/>
              </a:lnSpc>
            </a:pPr>
            <a:r>
              <a:rPr lang="en-US" sz="2000" dirty="0"/>
              <a:t>Size is sometimes (but not always) an indicator of design complexity and is almost always an indicator of increased coding, integration, and testing effort.</a:t>
            </a:r>
            <a:endParaRPr lang="en-GB" sz="2000" dirty="0"/>
          </a:p>
        </p:txBody>
      </p:sp>
    </p:spTree>
    <p:extLst>
      <p:ext uri="{BB962C8B-B14F-4D97-AF65-F5344CB8AC3E}">
        <p14:creationId xmlns:p14="http://schemas.microsoft.com/office/powerpoint/2010/main" val="33183065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p>
        </p:txBody>
      </p:sp>
      <p:sp>
        <p:nvSpPr>
          <p:cNvPr id="6147" name="Rectangle 3"/>
          <p:cNvSpPr>
            <a:spLocks noGrp="1" noChangeArrowheads="1"/>
          </p:cNvSpPr>
          <p:nvPr>
            <p:ph idx="1"/>
          </p:nvPr>
        </p:nvSpPr>
        <p:spPr/>
        <p:txBody>
          <a:bodyPr>
            <a:normAutofit/>
          </a:bodyPr>
          <a:lstStyle/>
          <a:p>
            <a:pPr>
              <a:lnSpc>
                <a:spcPct val="100000"/>
              </a:lnSpc>
            </a:pPr>
            <a:r>
              <a:rPr lang="en-US" sz="2000" dirty="0"/>
              <a:t>The function point (FP) metric can be used effectively as a means for measuring the functionality delivered by a system. </a:t>
            </a:r>
          </a:p>
          <a:p>
            <a:pPr>
              <a:lnSpc>
                <a:spcPct val="100000"/>
              </a:lnSpc>
            </a:pPr>
            <a:r>
              <a:rPr lang="en-US" sz="2000" dirty="0"/>
              <a:t>Using historical data, the FP metric can then be used to </a:t>
            </a:r>
          </a:p>
          <a:p>
            <a:pPr marL="228600" lvl="1" indent="0">
              <a:lnSpc>
                <a:spcPct val="100000"/>
              </a:lnSpc>
              <a:buNone/>
            </a:pPr>
            <a:r>
              <a:rPr lang="en-US" sz="1800" dirty="0"/>
              <a:t>(1) estimate the cost or effort required to design, code, and test the software;</a:t>
            </a:r>
          </a:p>
          <a:p>
            <a:pPr marL="228600" lvl="1" indent="0">
              <a:lnSpc>
                <a:spcPct val="100000"/>
              </a:lnSpc>
              <a:buNone/>
            </a:pPr>
            <a:r>
              <a:rPr lang="en-US" sz="1800" dirty="0"/>
              <a:t>(2) predict the number of errors that will be encountered during testing; and </a:t>
            </a:r>
          </a:p>
          <a:p>
            <a:pPr marL="228600" lvl="1" indent="0">
              <a:lnSpc>
                <a:spcPct val="100000"/>
              </a:lnSpc>
              <a:buNone/>
            </a:pPr>
            <a:r>
              <a:rPr lang="en-US" sz="1800" dirty="0"/>
              <a:t>(3) forecast the number of components and/or the number of projected source lines in the implemented system.</a:t>
            </a:r>
          </a:p>
          <a:p>
            <a:pPr>
              <a:lnSpc>
                <a:spcPct val="100000"/>
              </a:lnSpc>
            </a:pPr>
            <a:r>
              <a:rPr lang="en-US" sz="2000" dirty="0"/>
              <a:t>Function points are derived using an empirical relationship based on countable (direct) measures of software’s information domain and qualitative assessments of software complexity. </a:t>
            </a:r>
            <a:endParaRPr lang="en-GB" sz="2000" dirty="0"/>
          </a:p>
        </p:txBody>
      </p:sp>
    </p:spTree>
    <p:extLst>
      <p:ext uri="{BB962C8B-B14F-4D97-AF65-F5344CB8AC3E}">
        <p14:creationId xmlns:p14="http://schemas.microsoft.com/office/powerpoint/2010/main" val="451042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Based metrics</a:t>
            </a:r>
          </a:p>
        </p:txBody>
      </p:sp>
      <p:sp>
        <p:nvSpPr>
          <p:cNvPr id="6147" name="Rectangle 3"/>
          <p:cNvSpPr>
            <a:spLocks noGrp="1" noChangeArrowheads="1"/>
          </p:cNvSpPr>
          <p:nvPr>
            <p:ph idx="1"/>
          </p:nvPr>
        </p:nvSpPr>
        <p:spPr>
          <a:xfrm>
            <a:off x="1202919" y="2011679"/>
            <a:ext cx="9784080" cy="4651767"/>
          </a:xfrm>
        </p:spPr>
        <p:txBody>
          <a:bodyPr>
            <a:normAutofit fontScale="92500" lnSpcReduction="10000"/>
          </a:bodyPr>
          <a:lstStyle/>
          <a:p>
            <a:pPr>
              <a:lnSpc>
                <a:spcPct val="100000"/>
              </a:lnSpc>
            </a:pPr>
            <a:r>
              <a:rPr lang="en-US" sz="1800" dirty="0"/>
              <a:t>Information domain values are defined in the following manner:</a:t>
            </a:r>
          </a:p>
          <a:p>
            <a:pPr>
              <a:lnSpc>
                <a:spcPct val="100000"/>
              </a:lnSpc>
            </a:pPr>
            <a:r>
              <a:rPr lang="en-US" sz="1800" b="1" dirty="0"/>
              <a:t>Number of external inputs (EIs).</a:t>
            </a:r>
            <a:r>
              <a:rPr lang="en-US" sz="1800" dirty="0"/>
              <a:t> Each external input originates from a  user or is transmitted from another application and provides distinct application-oriented data or control information. Inputs are often used to  update internal logical files (ILFs). Inputs should be distinguished from inquiries, which are counted separately.</a:t>
            </a:r>
          </a:p>
          <a:p>
            <a:pPr>
              <a:lnSpc>
                <a:spcPct val="100000"/>
              </a:lnSpc>
            </a:pPr>
            <a:r>
              <a:rPr lang="en-US" sz="1800" b="1" dirty="0"/>
              <a:t>Number of external outputs (EOs).</a:t>
            </a:r>
            <a:r>
              <a:rPr lang="en-US" sz="1800" dirty="0"/>
              <a:t> Each external output is derived data within the application that provides information to the user. In this context external output refers to reports, screens, error messages, etc. Individual data items within a report are not counted separately.</a:t>
            </a:r>
          </a:p>
          <a:p>
            <a:pPr>
              <a:lnSpc>
                <a:spcPct val="100000"/>
              </a:lnSpc>
            </a:pPr>
            <a:r>
              <a:rPr lang="en-US" sz="1800" b="1" dirty="0"/>
              <a:t>Number of external inquiries (EQs).</a:t>
            </a:r>
            <a:r>
              <a:rPr lang="en-US" sz="1800" dirty="0"/>
              <a:t> An external inquiry is defined as an online input that results in the generation of some immediate software response in the form of an online output (often retrieved from an ILF).</a:t>
            </a:r>
          </a:p>
          <a:p>
            <a:pPr>
              <a:lnSpc>
                <a:spcPct val="100000"/>
              </a:lnSpc>
            </a:pPr>
            <a:r>
              <a:rPr lang="en-US" sz="1800" b="1" dirty="0"/>
              <a:t>Number of internal logical files (ILFs).</a:t>
            </a:r>
            <a:r>
              <a:rPr lang="en-US" sz="1800" dirty="0"/>
              <a:t> Each internal logical file is a logical grouping of data that resides within the application’s boundary and is maintained via external inputs.</a:t>
            </a:r>
          </a:p>
          <a:p>
            <a:pPr>
              <a:lnSpc>
                <a:spcPct val="100000"/>
              </a:lnSpc>
            </a:pPr>
            <a:r>
              <a:rPr lang="en-US" sz="1800" b="1" dirty="0"/>
              <a:t>Number of external interface files (EIFs).</a:t>
            </a:r>
            <a:r>
              <a:rPr lang="en-US" sz="1800" dirty="0"/>
              <a:t> Each external interface file is a logical grouping of data that resides external to the application but provides information that may be of use to the application.</a:t>
            </a:r>
            <a:endParaRPr lang="en-GB" sz="1800" dirty="0"/>
          </a:p>
        </p:txBody>
      </p:sp>
    </p:spTree>
    <p:extLst>
      <p:ext uri="{BB962C8B-B14F-4D97-AF65-F5344CB8AC3E}">
        <p14:creationId xmlns:p14="http://schemas.microsoft.com/office/powerpoint/2010/main" val="16975261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391</TotalTime>
  <Words>2008</Words>
  <Application>Microsoft Office PowerPoint</Application>
  <PresentationFormat>Widescreen</PresentationFormat>
  <Paragraphs>109</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Corbel</vt:lpstr>
      <vt:lpstr>Leawood-Bold</vt:lpstr>
      <vt:lpstr>Leawood-Book</vt:lpstr>
      <vt:lpstr>Wingdings</vt:lpstr>
      <vt:lpstr>Banded</vt:lpstr>
      <vt:lpstr>Introduction to Software Engineering</vt:lpstr>
      <vt:lpstr>MEASURES, METRICS AND INDICATORS</vt:lpstr>
      <vt:lpstr>MEASURES, METRICS AND INDICATORS</vt:lpstr>
      <vt:lpstr>THE CHALLENGE OF PRODUCT METRICS</vt:lpstr>
      <vt:lpstr>Attributes of effective Software metrics</vt:lpstr>
      <vt:lpstr>Attributes of effective Software metrics</vt:lpstr>
      <vt:lpstr>Metrics for the requirements model</vt:lpstr>
      <vt:lpstr>Function Based metrics</vt:lpstr>
      <vt:lpstr>Function Based metrics</vt:lpstr>
      <vt:lpstr>Function Based metrics</vt:lpstr>
      <vt:lpstr>Function Based metrics</vt:lpstr>
      <vt:lpstr>Function Based metrics</vt:lpstr>
      <vt:lpstr>Function Based metrics Example: SafeHoME Software</vt:lpstr>
      <vt:lpstr>Function Based metrics Example: SafeHoME Software</vt:lpstr>
      <vt:lpstr>Function Based metrics Example: SafeHoME Software</vt:lpstr>
      <vt:lpstr>Function Based metrics Example: SafeHoME Software</vt:lpstr>
      <vt:lpstr>Special THANK FOR THE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Windows User</dc:creator>
  <cp:lastModifiedBy>Misbhah Naz</cp:lastModifiedBy>
  <cp:revision>56</cp:revision>
  <dcterms:created xsi:type="dcterms:W3CDTF">2015-04-05T21:16:02Z</dcterms:created>
  <dcterms:modified xsi:type="dcterms:W3CDTF">2023-01-04T08:30:44Z</dcterms:modified>
</cp:coreProperties>
</file>