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27"/>
  </p:notesMasterIdLst>
  <p:sldIdLst>
    <p:sldId id="319" r:id="rId2"/>
    <p:sldId id="321" r:id="rId3"/>
    <p:sldId id="363" r:id="rId4"/>
    <p:sldId id="373" r:id="rId5"/>
    <p:sldId id="374" r:id="rId6"/>
    <p:sldId id="375" r:id="rId7"/>
    <p:sldId id="376" r:id="rId8"/>
    <p:sldId id="364" r:id="rId9"/>
    <p:sldId id="377" r:id="rId10"/>
    <p:sldId id="365" r:id="rId11"/>
    <p:sldId id="378" r:id="rId12"/>
    <p:sldId id="379" r:id="rId13"/>
    <p:sldId id="366" r:id="rId14"/>
    <p:sldId id="380" r:id="rId15"/>
    <p:sldId id="367" r:id="rId16"/>
    <p:sldId id="368" r:id="rId17"/>
    <p:sldId id="381" r:id="rId18"/>
    <p:sldId id="382" r:id="rId19"/>
    <p:sldId id="369" r:id="rId20"/>
    <p:sldId id="383" r:id="rId21"/>
    <p:sldId id="370" r:id="rId22"/>
    <p:sldId id="384" r:id="rId23"/>
    <p:sldId id="371" r:id="rId24"/>
    <p:sldId id="385" r:id="rId25"/>
    <p:sldId id="3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E05C8-19FA-46BF-AA86-0E6F940F6698}" type="datetimeFigureOut">
              <a:rPr lang="en-GB" smtClean="0"/>
              <a:t>11/01/2023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21D77-1954-4CF4-B53D-ECAFABAC23A2}" type="slidenum">
              <a:rPr lang="en-GB" smtClean="0"/>
              <a:t>‹#›</a:t>
            </a:fld>
            <a:endParaRPr lang="en-GB"/>
          </a:p>
        </p:txBody>
      </p:sp>
    </p:spTree>
    <p:extLst>
      <p:ext uri="{BB962C8B-B14F-4D97-AF65-F5344CB8AC3E}">
        <p14:creationId xmlns:p14="http://schemas.microsoft.com/office/powerpoint/2010/main" val="142127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28698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9015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2505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50499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85055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13639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04227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05666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69809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15827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9436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35168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82762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7323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93112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8512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9320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52070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4549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6690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5722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3943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3905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3343F5B-246D-4F37-9175-C152DFACA66B}" type="datetimeFigureOut">
              <a:rPr lang="en-GB" smtClean="0"/>
              <a:t>11/01/2023</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177862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11/01/2023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75545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3343F5B-246D-4F37-9175-C152DFACA66B}" type="datetimeFigureOut">
              <a:rPr lang="en-GB" smtClean="0"/>
              <a:t>11/01/2023</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08494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11/01/2023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1807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43343F5B-246D-4F37-9175-C152DFACA66B}" type="datetimeFigureOut">
              <a:rPr lang="en-GB" smtClean="0"/>
              <a:t>11/01/2023</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397745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43F5B-246D-4F37-9175-C152DFACA66B}" type="datetimeFigureOut">
              <a:rPr lang="en-GB" smtClean="0"/>
              <a:t>11/01/2023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41158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43F5B-246D-4F37-9175-C152DFACA66B}" type="datetimeFigureOut">
              <a:rPr lang="en-GB" smtClean="0"/>
              <a:t>11/01/2023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7907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43F5B-246D-4F37-9175-C152DFACA66B}" type="datetimeFigureOut">
              <a:rPr lang="en-GB" smtClean="0"/>
              <a:t>11/01/2023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6431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3F5B-246D-4F37-9175-C152DFACA66B}" type="datetimeFigureOut">
              <a:rPr lang="en-GB" smtClean="0"/>
              <a:t>11/01/2023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75553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343F5B-246D-4F37-9175-C152DFACA66B}" type="datetimeFigureOut">
              <a:rPr lang="en-GB" smtClean="0"/>
              <a:t>11/01/2023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6212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343F5B-246D-4F37-9175-C152DFACA66B}" type="datetimeFigureOut">
              <a:rPr lang="en-GB" smtClean="0"/>
              <a:t>11/01/2023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51887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3343F5B-246D-4F37-9175-C152DFACA66B}" type="datetimeFigureOut">
              <a:rPr lang="en-GB" smtClean="0"/>
              <a:t>11/01/2023</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2930948371"/>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Introduction to Software Engineering</a:t>
            </a:r>
            <a:endParaRPr lang="en-GB" dirty="0"/>
          </a:p>
        </p:txBody>
      </p:sp>
      <p:sp>
        <p:nvSpPr>
          <p:cNvPr id="7" name="Subtitle 2">
            <a:extLst>
              <a:ext uri="{FF2B5EF4-FFF2-40B4-BE49-F238E27FC236}">
                <a16:creationId xmlns:a16="http://schemas.microsoft.com/office/drawing/2014/main" id="{954A82C5-94EC-4D29-8087-A1B76DD08B97}"/>
              </a:ext>
            </a:extLst>
          </p:cNvPr>
          <p:cNvSpPr>
            <a:spLocks noGrp="1"/>
          </p:cNvSpPr>
          <p:nvPr>
            <p:ph type="subTitle" idx="1"/>
          </p:nvPr>
        </p:nvSpPr>
        <p:spPr>
          <a:xfrm>
            <a:off x="342900" y="3933907"/>
            <a:ext cx="11506200" cy="15171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b="1">
                <a:solidFill>
                  <a:schemeClr val="tx1"/>
                </a:solidFill>
              </a:rPr>
              <a:t>CSSE3113</a:t>
            </a:r>
            <a:endParaRPr lang="en-US" b="1" dirty="0">
              <a:solidFill>
                <a:schemeClr val="tx1"/>
              </a:solidFill>
            </a:endParaRPr>
          </a:p>
        </p:txBody>
      </p:sp>
    </p:spTree>
    <p:extLst>
      <p:ext uri="{BB962C8B-B14F-4D97-AF65-F5344CB8AC3E}">
        <p14:creationId xmlns:p14="http://schemas.microsoft.com/office/powerpoint/2010/main" val="317786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Software measurements</a:t>
            </a:r>
          </a:p>
        </p:txBody>
      </p:sp>
      <p:sp>
        <p:nvSpPr>
          <p:cNvPr id="6147" name="Rectangle 3"/>
          <p:cNvSpPr>
            <a:spLocks noGrp="1" noChangeArrowheads="1"/>
          </p:cNvSpPr>
          <p:nvPr>
            <p:ph idx="1"/>
          </p:nvPr>
        </p:nvSpPr>
        <p:spPr/>
        <p:txBody>
          <a:bodyPr>
            <a:normAutofit fontScale="92500"/>
          </a:bodyPr>
          <a:lstStyle/>
          <a:p>
            <a:pPr>
              <a:lnSpc>
                <a:spcPct val="100000"/>
              </a:lnSpc>
            </a:pPr>
            <a:r>
              <a:rPr lang="en-US" sz="2400" dirty="0"/>
              <a:t>Measurements in the physical world can be categorized in two ways: </a:t>
            </a:r>
          </a:p>
          <a:p>
            <a:pPr lvl="1">
              <a:lnSpc>
                <a:spcPct val="100000"/>
              </a:lnSpc>
            </a:pPr>
            <a:r>
              <a:rPr lang="en-US" dirty="0"/>
              <a:t>direct measures (e.g., the length of a bolt), and </a:t>
            </a:r>
          </a:p>
          <a:p>
            <a:pPr lvl="1">
              <a:lnSpc>
                <a:spcPct val="100000"/>
              </a:lnSpc>
            </a:pPr>
            <a:r>
              <a:rPr lang="en-US" dirty="0"/>
              <a:t>indirect measures (e.g., the “quality” of bolts produced, measured by counting rejects).</a:t>
            </a:r>
          </a:p>
          <a:p>
            <a:pPr>
              <a:lnSpc>
                <a:spcPct val="100000"/>
              </a:lnSpc>
            </a:pPr>
            <a:r>
              <a:rPr lang="en-US" sz="2400" dirty="0"/>
              <a:t>Software metrics can be categorized similarly.</a:t>
            </a:r>
          </a:p>
          <a:p>
            <a:pPr>
              <a:lnSpc>
                <a:spcPct val="100000"/>
              </a:lnSpc>
            </a:pPr>
            <a:r>
              <a:rPr lang="en-US" sz="2400" dirty="0"/>
              <a:t>Direct measures of the software process include cost and effort applied.</a:t>
            </a:r>
          </a:p>
          <a:p>
            <a:pPr lvl="1">
              <a:lnSpc>
                <a:spcPct val="100000"/>
              </a:lnSpc>
            </a:pPr>
            <a:r>
              <a:rPr lang="en-US" sz="2200" dirty="0"/>
              <a:t>Direct </a:t>
            </a:r>
            <a:r>
              <a:rPr lang="en-US" sz="2400" dirty="0"/>
              <a:t>measures of the product include lines of code (LOC) produced, execution speed, memory size, and defects reported over some set period of time.</a:t>
            </a:r>
          </a:p>
          <a:p>
            <a:pPr>
              <a:lnSpc>
                <a:spcPct val="100000"/>
              </a:lnSpc>
            </a:pPr>
            <a:r>
              <a:rPr lang="en-US" sz="2600" dirty="0"/>
              <a:t>Indirect measures </a:t>
            </a:r>
            <a:r>
              <a:rPr lang="en-US" sz="2400" dirty="0"/>
              <a:t>of the product include functionality, quality, complexity, efficiency, reliability, maintainability, and many other “–abilities”</a:t>
            </a:r>
            <a:endParaRPr lang="en-GB" sz="2400" dirty="0"/>
          </a:p>
        </p:txBody>
      </p:sp>
    </p:spTree>
    <p:extLst>
      <p:ext uri="{BB962C8B-B14F-4D97-AF65-F5344CB8AC3E}">
        <p14:creationId xmlns:p14="http://schemas.microsoft.com/office/powerpoint/2010/main" val="29219807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Software measurements</a:t>
            </a:r>
          </a:p>
        </p:txBody>
      </p:sp>
      <p:sp>
        <p:nvSpPr>
          <p:cNvPr id="6147" name="Rectangle 3"/>
          <p:cNvSpPr>
            <a:spLocks noGrp="1" noChangeArrowheads="1"/>
          </p:cNvSpPr>
          <p:nvPr>
            <p:ph idx="1"/>
          </p:nvPr>
        </p:nvSpPr>
        <p:spPr/>
        <p:txBody>
          <a:bodyPr>
            <a:normAutofit fontScale="92500"/>
          </a:bodyPr>
          <a:lstStyle/>
          <a:p>
            <a:pPr>
              <a:lnSpc>
                <a:spcPct val="100000"/>
              </a:lnSpc>
            </a:pPr>
            <a:r>
              <a:rPr lang="en-US" sz="2400" dirty="0"/>
              <a:t>Software metrics domain is partitioned into process, project, and product metrics.</a:t>
            </a:r>
          </a:p>
          <a:p>
            <a:pPr>
              <a:lnSpc>
                <a:spcPct val="100000"/>
              </a:lnSpc>
            </a:pPr>
            <a:r>
              <a:rPr lang="en-US" sz="2400" dirty="0"/>
              <a:t>Product metrics that are private to an individual are often combined to develop project metrics that are public to a software team.</a:t>
            </a:r>
          </a:p>
          <a:p>
            <a:pPr>
              <a:lnSpc>
                <a:spcPct val="100000"/>
              </a:lnSpc>
            </a:pPr>
            <a:r>
              <a:rPr lang="en-US" sz="2400" dirty="0"/>
              <a:t>Project metrics are then consolidated to create process metrics that are public to the software organization as a whole.</a:t>
            </a:r>
          </a:p>
          <a:p>
            <a:pPr>
              <a:lnSpc>
                <a:spcPct val="100000"/>
              </a:lnSpc>
            </a:pPr>
            <a:endParaRPr lang="en-US" sz="2400" dirty="0"/>
          </a:p>
          <a:p>
            <a:pPr>
              <a:lnSpc>
                <a:spcPct val="100000"/>
              </a:lnSpc>
            </a:pPr>
            <a:r>
              <a:rPr lang="en-US" sz="2400" dirty="0"/>
              <a:t>But how does an organization combine metrics that come from different individuals or projects?</a:t>
            </a:r>
          </a:p>
          <a:p>
            <a:pPr lvl="1">
              <a:lnSpc>
                <a:spcPct val="100000"/>
              </a:lnSpc>
            </a:pPr>
            <a:r>
              <a:rPr lang="en-US" sz="2200" dirty="0"/>
              <a:t>if the measures are normalized, it is possible to create software metrics that enable comparison to broader organizational averages.</a:t>
            </a:r>
            <a:endParaRPr lang="en-GB" sz="2200" dirty="0"/>
          </a:p>
        </p:txBody>
      </p:sp>
    </p:spTree>
    <p:extLst>
      <p:ext uri="{BB962C8B-B14F-4D97-AF65-F5344CB8AC3E}">
        <p14:creationId xmlns:p14="http://schemas.microsoft.com/office/powerpoint/2010/main" val="29204511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Size oriented metrics</a:t>
            </a:r>
          </a:p>
        </p:txBody>
      </p:sp>
      <p:pic>
        <p:nvPicPr>
          <p:cNvPr id="3" name="Picture 2">
            <a:extLst>
              <a:ext uri="{FF2B5EF4-FFF2-40B4-BE49-F238E27FC236}">
                <a16:creationId xmlns:a16="http://schemas.microsoft.com/office/drawing/2014/main" id="{B6A63BE5-F97E-4EDB-B02E-21CD62BCEA3B}"/>
              </a:ext>
            </a:extLst>
          </p:cNvPr>
          <p:cNvPicPr>
            <a:picLocks noChangeAspect="1"/>
          </p:cNvPicPr>
          <p:nvPr/>
        </p:nvPicPr>
        <p:blipFill rotWithShape="1">
          <a:blip r:embed="rId3"/>
          <a:srcRect l="24838" t="5525"/>
          <a:stretch/>
        </p:blipFill>
        <p:spPr>
          <a:xfrm>
            <a:off x="4951379" y="2266544"/>
            <a:ext cx="7240621" cy="3939507"/>
          </a:xfrm>
          <a:prstGeom prst="rect">
            <a:avLst/>
          </a:prstGeom>
        </p:spPr>
      </p:pic>
      <p:sp>
        <p:nvSpPr>
          <p:cNvPr id="6147" name="Rectangle 3"/>
          <p:cNvSpPr>
            <a:spLocks noGrp="1" noChangeArrowheads="1"/>
          </p:cNvSpPr>
          <p:nvPr>
            <p:ph idx="1"/>
          </p:nvPr>
        </p:nvSpPr>
        <p:spPr>
          <a:xfrm>
            <a:off x="920814" y="1935805"/>
            <a:ext cx="4166752" cy="4357992"/>
          </a:xfrm>
        </p:spPr>
        <p:txBody>
          <a:bodyPr>
            <a:normAutofit lnSpcReduction="10000"/>
          </a:bodyPr>
          <a:lstStyle/>
          <a:p>
            <a:pPr>
              <a:lnSpc>
                <a:spcPct val="100000"/>
              </a:lnSpc>
            </a:pPr>
            <a:r>
              <a:rPr lang="en-US" dirty="0"/>
              <a:t>Size-oriented software metrics are derived by normalizing quality and/or productivity measures by considering the size of the software that has been produced. </a:t>
            </a:r>
          </a:p>
          <a:p>
            <a:pPr>
              <a:lnSpc>
                <a:spcPct val="100000"/>
              </a:lnSpc>
            </a:pPr>
            <a:endParaRPr lang="en-US" dirty="0"/>
          </a:p>
          <a:p>
            <a:pPr>
              <a:lnSpc>
                <a:spcPct val="100000"/>
              </a:lnSpc>
            </a:pPr>
            <a:r>
              <a:rPr lang="en-US" dirty="0"/>
              <a:t>If a software organization maintains simple records, a table of size-oriented measures, such as the one shown in Figure 25.2, can be created.</a:t>
            </a:r>
            <a:endParaRPr lang="en-GB" dirty="0"/>
          </a:p>
        </p:txBody>
      </p:sp>
    </p:spTree>
    <p:extLst>
      <p:ext uri="{BB962C8B-B14F-4D97-AF65-F5344CB8AC3E}">
        <p14:creationId xmlns:p14="http://schemas.microsoft.com/office/powerpoint/2010/main" val="20610562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Size oriented metrics</a:t>
            </a:r>
          </a:p>
        </p:txBody>
      </p:sp>
      <p:sp>
        <p:nvSpPr>
          <p:cNvPr id="6147" name="Rectangle 3"/>
          <p:cNvSpPr>
            <a:spLocks noGrp="1" noChangeArrowheads="1"/>
          </p:cNvSpPr>
          <p:nvPr>
            <p:ph idx="1"/>
          </p:nvPr>
        </p:nvSpPr>
        <p:spPr/>
        <p:txBody>
          <a:bodyPr>
            <a:normAutofit fontScale="92500" lnSpcReduction="10000"/>
          </a:bodyPr>
          <a:lstStyle/>
          <a:p>
            <a:pPr>
              <a:lnSpc>
                <a:spcPct val="100000"/>
              </a:lnSpc>
            </a:pPr>
            <a:r>
              <a:rPr lang="en-US" dirty="0"/>
              <a:t>In order to develop metrics that can be assimilated with similar metrics from other projects, you can choose lines of code as a normalization value. </a:t>
            </a:r>
          </a:p>
          <a:p>
            <a:pPr>
              <a:lnSpc>
                <a:spcPct val="100000"/>
              </a:lnSpc>
            </a:pPr>
            <a:r>
              <a:rPr lang="en-US" dirty="0"/>
              <a:t>From </a:t>
            </a:r>
            <a:r>
              <a:rPr lang="en-US"/>
              <a:t>the basic </a:t>
            </a:r>
            <a:r>
              <a:rPr lang="en-US" dirty="0"/>
              <a:t>data contained in the table, a set of simple size-oriented metrics can be developed for each project:</a:t>
            </a:r>
          </a:p>
          <a:p>
            <a:pPr lvl="1">
              <a:lnSpc>
                <a:spcPct val="100000"/>
              </a:lnSpc>
            </a:pPr>
            <a:r>
              <a:rPr lang="en-US" dirty="0"/>
              <a:t>Errors per KLOC (thousand lines of code)</a:t>
            </a:r>
          </a:p>
          <a:p>
            <a:pPr lvl="1">
              <a:lnSpc>
                <a:spcPct val="100000"/>
              </a:lnSpc>
            </a:pPr>
            <a:r>
              <a:rPr lang="en-US" dirty="0"/>
              <a:t>Defects per KLOC</a:t>
            </a:r>
          </a:p>
          <a:p>
            <a:pPr lvl="1">
              <a:lnSpc>
                <a:spcPct val="100000"/>
              </a:lnSpc>
            </a:pPr>
            <a:r>
              <a:rPr lang="en-US" dirty="0"/>
              <a:t>$ per KLOC</a:t>
            </a:r>
          </a:p>
          <a:p>
            <a:pPr lvl="1">
              <a:lnSpc>
                <a:spcPct val="100000"/>
              </a:lnSpc>
            </a:pPr>
            <a:r>
              <a:rPr lang="en-US" dirty="0"/>
              <a:t>Pages of documentation per KLOC</a:t>
            </a:r>
          </a:p>
          <a:p>
            <a:pPr algn="l"/>
            <a:r>
              <a:rPr lang="en-US" dirty="0"/>
              <a:t>In addition, other interesting metrics can be computed:</a:t>
            </a:r>
          </a:p>
          <a:p>
            <a:pPr lvl="1"/>
            <a:r>
              <a:rPr lang="en-US" dirty="0"/>
              <a:t>Errors per person-month</a:t>
            </a:r>
          </a:p>
          <a:p>
            <a:pPr lvl="1"/>
            <a:r>
              <a:rPr lang="en-US" dirty="0"/>
              <a:t>KLOC per person-month</a:t>
            </a:r>
          </a:p>
          <a:p>
            <a:pPr lvl="1"/>
            <a:r>
              <a:rPr lang="en-US" dirty="0"/>
              <a:t>$ per page of documentation</a:t>
            </a:r>
            <a:endParaRPr lang="en-GB" dirty="0"/>
          </a:p>
        </p:txBody>
      </p:sp>
    </p:spTree>
    <p:extLst>
      <p:ext uri="{BB962C8B-B14F-4D97-AF65-F5344CB8AC3E}">
        <p14:creationId xmlns:p14="http://schemas.microsoft.com/office/powerpoint/2010/main" val="40198211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Size oriented metrics</a:t>
            </a:r>
          </a:p>
        </p:txBody>
      </p:sp>
      <p:sp>
        <p:nvSpPr>
          <p:cNvPr id="6147" name="Rectangle 3"/>
          <p:cNvSpPr>
            <a:spLocks noGrp="1" noChangeArrowheads="1"/>
          </p:cNvSpPr>
          <p:nvPr>
            <p:ph idx="1"/>
          </p:nvPr>
        </p:nvSpPr>
        <p:spPr/>
        <p:txBody>
          <a:bodyPr>
            <a:normAutofit/>
          </a:bodyPr>
          <a:lstStyle/>
          <a:p>
            <a:pPr>
              <a:lnSpc>
                <a:spcPct val="100000"/>
              </a:lnSpc>
            </a:pPr>
            <a:r>
              <a:rPr lang="en-US" dirty="0"/>
              <a:t>Size-oriented metrics are not universally accepted as the best way to measure the software process. </a:t>
            </a:r>
          </a:p>
          <a:p>
            <a:pPr>
              <a:lnSpc>
                <a:spcPct val="100000"/>
              </a:lnSpc>
            </a:pPr>
            <a:r>
              <a:rPr lang="en-US" dirty="0"/>
              <a:t>Most of the controversy swirls around the use of lines of code as a key measure.</a:t>
            </a:r>
            <a:endParaRPr lang="en-GB" dirty="0"/>
          </a:p>
        </p:txBody>
      </p:sp>
      <p:sp>
        <p:nvSpPr>
          <p:cNvPr id="4" name="TextBox 3">
            <a:extLst>
              <a:ext uri="{FF2B5EF4-FFF2-40B4-BE49-F238E27FC236}">
                <a16:creationId xmlns:a16="http://schemas.microsoft.com/office/drawing/2014/main" id="{05B93415-2052-4942-9C86-EEAFF98E7D1F}"/>
              </a:ext>
            </a:extLst>
          </p:cNvPr>
          <p:cNvSpPr txBox="1"/>
          <p:nvPr/>
        </p:nvSpPr>
        <p:spPr>
          <a:xfrm>
            <a:off x="1202919" y="3429000"/>
            <a:ext cx="9784080" cy="3785652"/>
          </a:xfrm>
          <a:prstGeom prst="rect">
            <a:avLst/>
          </a:prstGeom>
          <a:noFill/>
        </p:spPr>
        <p:txBody>
          <a:bodyPr wrap="square" numCol="2">
            <a:spAutoFit/>
          </a:bodyPr>
          <a:lstStyle/>
          <a:p>
            <a:pPr algn="l"/>
            <a:r>
              <a:rPr lang="en-US" sz="2000" b="1" u="sng" dirty="0"/>
              <a:t>Proponents</a:t>
            </a:r>
          </a:p>
          <a:p>
            <a:pPr marL="285750" indent="-285750" algn="l">
              <a:buFont typeface="Arial" panose="020B0604020202020204" pitchFamily="34" charset="0"/>
              <a:buChar char="•"/>
            </a:pPr>
            <a:r>
              <a:rPr lang="en-US" sz="2000" dirty="0"/>
              <a:t>that LOC is an “artifact” of all software development projects that can be easily counted, </a:t>
            </a:r>
          </a:p>
          <a:p>
            <a:pPr marL="285750" indent="-285750" algn="l">
              <a:buFont typeface="Arial" panose="020B0604020202020204" pitchFamily="34" charset="0"/>
              <a:buChar char="•"/>
            </a:pPr>
            <a:r>
              <a:rPr lang="en-US" sz="2000" dirty="0"/>
              <a:t>that many existing software estimation models use LOC or KLOC as a key input,  </a:t>
            </a:r>
          </a:p>
          <a:p>
            <a:pPr marL="285750" indent="-285750" algn="l">
              <a:buFont typeface="Arial" panose="020B0604020202020204" pitchFamily="34" charset="0"/>
              <a:buChar char="•"/>
            </a:pPr>
            <a:r>
              <a:rPr lang="en-US" sz="2000" dirty="0"/>
              <a:t>that a large body of literature and data predicated on LOC already exists.</a:t>
            </a:r>
          </a:p>
          <a:p>
            <a:pPr algn="l"/>
            <a:endParaRPr lang="en-US" sz="2000" dirty="0"/>
          </a:p>
          <a:p>
            <a:pPr algn="l"/>
            <a:endParaRPr lang="en-US" sz="2000" dirty="0"/>
          </a:p>
          <a:p>
            <a:pPr algn="l"/>
            <a:endParaRPr lang="en-US" sz="2000" dirty="0"/>
          </a:p>
          <a:p>
            <a:pPr algn="l"/>
            <a:endParaRPr lang="en-US" sz="2000" dirty="0"/>
          </a:p>
          <a:p>
            <a:pPr algn="l"/>
            <a:r>
              <a:rPr lang="en-US" sz="2000" b="1" u="sng" dirty="0"/>
              <a:t>Opponents</a:t>
            </a:r>
            <a:r>
              <a:rPr lang="en-US" sz="2000" dirty="0"/>
              <a:t> </a:t>
            </a:r>
          </a:p>
          <a:p>
            <a:pPr marL="285750" indent="-285750" algn="l">
              <a:buFont typeface="Arial" panose="020B0604020202020204" pitchFamily="34" charset="0"/>
              <a:buChar char="•"/>
            </a:pPr>
            <a:r>
              <a:rPr lang="en-US" sz="2000" dirty="0"/>
              <a:t>that LOC measures are programming language dependent, </a:t>
            </a:r>
          </a:p>
          <a:p>
            <a:pPr marL="285750" indent="-285750" algn="l">
              <a:buFont typeface="Arial" panose="020B0604020202020204" pitchFamily="34" charset="0"/>
              <a:buChar char="•"/>
            </a:pPr>
            <a:r>
              <a:rPr lang="en-US" sz="2000" dirty="0"/>
              <a:t>that when productivity is considered, they penalize well-designed but shorter programs; </a:t>
            </a:r>
          </a:p>
          <a:p>
            <a:pPr marL="285750" indent="-285750" algn="l">
              <a:buFont typeface="Arial" panose="020B0604020202020204" pitchFamily="34" charset="0"/>
              <a:buChar char="•"/>
            </a:pPr>
            <a:r>
              <a:rPr lang="en-US" sz="2000" dirty="0"/>
              <a:t>that they cannot easily accommodate nonprocedural languages; </a:t>
            </a:r>
          </a:p>
          <a:p>
            <a:pPr marL="285750" indent="-285750" algn="l">
              <a:buFont typeface="Arial" panose="020B0604020202020204" pitchFamily="34" charset="0"/>
              <a:buChar char="•"/>
            </a:pPr>
            <a:r>
              <a:rPr lang="en-US" sz="2000" dirty="0"/>
              <a:t>that their use in estimation requires a level of detail that may be difficult to achieve</a:t>
            </a:r>
            <a:endParaRPr lang="en-PK" sz="2000" dirty="0"/>
          </a:p>
        </p:txBody>
      </p:sp>
    </p:spTree>
    <p:extLst>
      <p:ext uri="{BB962C8B-B14F-4D97-AF65-F5344CB8AC3E}">
        <p14:creationId xmlns:p14="http://schemas.microsoft.com/office/powerpoint/2010/main" val="9878463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function oriented metrics</a:t>
            </a:r>
          </a:p>
        </p:txBody>
      </p:sp>
      <p:sp>
        <p:nvSpPr>
          <p:cNvPr id="6147" name="Rectangle 3"/>
          <p:cNvSpPr>
            <a:spLocks noGrp="1" noChangeArrowheads="1"/>
          </p:cNvSpPr>
          <p:nvPr>
            <p:ph idx="1"/>
          </p:nvPr>
        </p:nvSpPr>
        <p:spPr>
          <a:xfrm>
            <a:off x="1202919" y="1826852"/>
            <a:ext cx="9784080" cy="2414407"/>
          </a:xfrm>
        </p:spPr>
        <p:txBody>
          <a:bodyPr>
            <a:normAutofit lnSpcReduction="10000"/>
          </a:bodyPr>
          <a:lstStyle/>
          <a:p>
            <a:pPr>
              <a:lnSpc>
                <a:spcPct val="100000"/>
              </a:lnSpc>
            </a:pPr>
            <a:r>
              <a:rPr lang="en-US" sz="2000" dirty="0"/>
              <a:t>Function-oriented software metrics use a measure of the functionality delivered by the application as a normalization value. </a:t>
            </a:r>
          </a:p>
          <a:p>
            <a:pPr>
              <a:lnSpc>
                <a:spcPct val="100000"/>
              </a:lnSpc>
            </a:pPr>
            <a:r>
              <a:rPr lang="en-US" sz="2000" dirty="0"/>
              <a:t>The most widely used function-oriented metric is the function point (FP). </a:t>
            </a:r>
          </a:p>
          <a:p>
            <a:pPr>
              <a:lnSpc>
                <a:spcPct val="100000"/>
              </a:lnSpc>
            </a:pPr>
            <a:r>
              <a:rPr lang="en-US" sz="2000" dirty="0"/>
              <a:t>Computation of the function point is based on characteristics of the software’s information domain and complexity.</a:t>
            </a:r>
          </a:p>
          <a:p>
            <a:pPr>
              <a:lnSpc>
                <a:spcPct val="100000"/>
              </a:lnSpc>
            </a:pPr>
            <a:r>
              <a:rPr lang="en-US" sz="2000" b="0" i="0" u="none" strike="noStrike" baseline="0" dirty="0">
                <a:latin typeface="Leawood-Book"/>
              </a:rPr>
              <a:t>The function point, like the LOC measure, is controversial.</a:t>
            </a:r>
            <a:endParaRPr lang="en-GB" sz="2000" dirty="0"/>
          </a:p>
        </p:txBody>
      </p:sp>
      <p:sp>
        <p:nvSpPr>
          <p:cNvPr id="5" name="TextBox 4">
            <a:extLst>
              <a:ext uri="{FF2B5EF4-FFF2-40B4-BE49-F238E27FC236}">
                <a16:creationId xmlns:a16="http://schemas.microsoft.com/office/drawing/2014/main" id="{4F5DA06E-29DE-4346-B96B-D93393EB3B9B}"/>
              </a:ext>
            </a:extLst>
          </p:cNvPr>
          <p:cNvSpPr txBox="1"/>
          <p:nvPr/>
        </p:nvSpPr>
        <p:spPr>
          <a:xfrm>
            <a:off x="1202919" y="4036976"/>
            <a:ext cx="9784080" cy="3170099"/>
          </a:xfrm>
          <a:prstGeom prst="rect">
            <a:avLst/>
          </a:prstGeom>
          <a:noFill/>
        </p:spPr>
        <p:txBody>
          <a:bodyPr wrap="square" numCol="2">
            <a:spAutoFit/>
          </a:bodyPr>
          <a:lstStyle/>
          <a:p>
            <a:pPr algn="l"/>
            <a:r>
              <a:rPr lang="en-US" sz="2000" b="1" u="sng" dirty="0"/>
              <a:t>Proponents</a:t>
            </a:r>
          </a:p>
          <a:p>
            <a:pPr marL="285750" indent="-285750" algn="l">
              <a:buFont typeface="Arial" panose="020B0604020202020204" pitchFamily="34" charset="0"/>
              <a:buChar char="•"/>
            </a:pPr>
            <a:r>
              <a:rPr lang="en-US" sz="2000" dirty="0"/>
              <a:t>FP is programming language independent,</a:t>
            </a:r>
          </a:p>
          <a:p>
            <a:pPr marL="285750" indent="-285750" algn="l">
              <a:buFont typeface="Arial" panose="020B0604020202020204" pitchFamily="34" charset="0"/>
              <a:buChar char="•"/>
            </a:pPr>
            <a:r>
              <a:rPr lang="en-US" sz="2000" dirty="0"/>
              <a:t>it is based on data that are more likely to be known early in the evolution of a project,</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b="1" u="sng" dirty="0"/>
              <a:t>Opponents</a:t>
            </a:r>
            <a:r>
              <a:rPr lang="en-US" sz="2000" dirty="0"/>
              <a:t> </a:t>
            </a:r>
          </a:p>
          <a:p>
            <a:pPr marL="285750" indent="-285750" algn="l">
              <a:buFont typeface="Arial" panose="020B0604020202020204" pitchFamily="34" charset="0"/>
              <a:buChar char="•"/>
            </a:pPr>
            <a:r>
              <a:rPr lang="en-US" sz="2000" dirty="0"/>
              <a:t>the method requires some “sleight of hand” in that computation is based on subjective rather than objective data, that counts of the information domain (and other dimensions) can be difficult to collect,</a:t>
            </a:r>
          </a:p>
          <a:p>
            <a:pPr marL="285750" indent="-285750" algn="l">
              <a:buFont typeface="Arial" panose="020B0604020202020204" pitchFamily="34" charset="0"/>
              <a:buChar char="•"/>
            </a:pPr>
            <a:r>
              <a:rPr lang="en-US" sz="2000" dirty="0"/>
              <a:t>that FP has no direct physical meaning—it’s just a number.</a:t>
            </a:r>
            <a:endParaRPr lang="en-PK" sz="2000" dirty="0"/>
          </a:p>
        </p:txBody>
      </p:sp>
    </p:spTree>
    <p:extLst>
      <p:ext uri="{BB962C8B-B14F-4D97-AF65-F5344CB8AC3E}">
        <p14:creationId xmlns:p14="http://schemas.microsoft.com/office/powerpoint/2010/main" val="9759168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Reconciling </a:t>
            </a:r>
            <a:r>
              <a:rPr lang="en-GB" sz="3600" dirty="0" err="1"/>
              <a:t>loc</a:t>
            </a:r>
            <a:r>
              <a:rPr lang="en-GB" sz="3600" dirty="0"/>
              <a:t> and </a:t>
            </a:r>
            <a:r>
              <a:rPr lang="en-GB" sz="3600" dirty="0" err="1"/>
              <a:t>fp</a:t>
            </a:r>
            <a:r>
              <a:rPr lang="en-GB" sz="3600" dirty="0"/>
              <a:t> metrics</a:t>
            </a:r>
          </a:p>
        </p:txBody>
      </p:sp>
      <p:sp>
        <p:nvSpPr>
          <p:cNvPr id="6147" name="Rectangle 3"/>
          <p:cNvSpPr>
            <a:spLocks noGrp="1" noChangeArrowheads="1"/>
          </p:cNvSpPr>
          <p:nvPr>
            <p:ph idx="1"/>
          </p:nvPr>
        </p:nvSpPr>
        <p:spPr/>
        <p:txBody>
          <a:bodyPr>
            <a:normAutofit/>
          </a:bodyPr>
          <a:lstStyle/>
          <a:p>
            <a:pPr>
              <a:lnSpc>
                <a:spcPct val="100000"/>
              </a:lnSpc>
            </a:pPr>
            <a:r>
              <a:rPr lang="en-US" sz="2000" dirty="0"/>
              <a:t>The relationship between lines of code and function points depends upon the programming language that is used to implement the software and the quality of the design. </a:t>
            </a:r>
          </a:p>
          <a:p>
            <a:pPr>
              <a:lnSpc>
                <a:spcPct val="100000"/>
              </a:lnSpc>
            </a:pPr>
            <a:r>
              <a:rPr lang="en-US" sz="2000" dirty="0"/>
              <a:t>A number of studies have attempted to relate FP and LOC measures. </a:t>
            </a:r>
          </a:p>
          <a:p>
            <a:pPr>
              <a:lnSpc>
                <a:spcPct val="100000"/>
              </a:lnSpc>
            </a:pPr>
            <a:r>
              <a:rPr lang="en-US" sz="2000" dirty="0"/>
              <a:t>The following table [QSM02] provides rough estimates of the average number of lines of code required to build one function point in various programming languages:</a:t>
            </a:r>
            <a:endParaRPr lang="en-GB" sz="2000" dirty="0"/>
          </a:p>
        </p:txBody>
      </p:sp>
    </p:spTree>
    <p:extLst>
      <p:ext uri="{BB962C8B-B14F-4D97-AF65-F5344CB8AC3E}">
        <p14:creationId xmlns:p14="http://schemas.microsoft.com/office/powerpoint/2010/main" val="12308925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Reconciling </a:t>
            </a:r>
            <a:r>
              <a:rPr lang="en-GB" sz="3600" dirty="0" err="1"/>
              <a:t>loc</a:t>
            </a:r>
            <a:r>
              <a:rPr lang="en-GB" sz="3600" dirty="0"/>
              <a:t> and </a:t>
            </a:r>
            <a:r>
              <a:rPr lang="en-GB" sz="3600" dirty="0" err="1"/>
              <a:t>fp</a:t>
            </a:r>
            <a:r>
              <a:rPr lang="en-GB" sz="3600" dirty="0"/>
              <a:t> metrics</a:t>
            </a:r>
          </a:p>
        </p:txBody>
      </p:sp>
      <p:pic>
        <p:nvPicPr>
          <p:cNvPr id="3" name="Content Placeholder 2">
            <a:extLst>
              <a:ext uri="{FF2B5EF4-FFF2-40B4-BE49-F238E27FC236}">
                <a16:creationId xmlns:a16="http://schemas.microsoft.com/office/drawing/2014/main" id="{5F2218F4-4FE6-4CA2-AD8F-8CF7EC74C748}"/>
              </a:ext>
            </a:extLst>
          </p:cNvPr>
          <p:cNvPicPr>
            <a:picLocks noGrp="1" noChangeAspect="1"/>
          </p:cNvPicPr>
          <p:nvPr>
            <p:ph idx="1"/>
          </p:nvPr>
        </p:nvPicPr>
        <p:blipFill rotWithShape="1">
          <a:blip r:embed="rId3"/>
          <a:srcRect b="42044"/>
          <a:stretch/>
        </p:blipFill>
        <p:spPr>
          <a:xfrm>
            <a:off x="417155" y="1822120"/>
            <a:ext cx="5487532" cy="4958059"/>
          </a:xfrm>
        </p:spPr>
      </p:pic>
      <p:pic>
        <p:nvPicPr>
          <p:cNvPr id="6" name="Content Placeholder 2">
            <a:extLst>
              <a:ext uri="{FF2B5EF4-FFF2-40B4-BE49-F238E27FC236}">
                <a16:creationId xmlns:a16="http://schemas.microsoft.com/office/drawing/2014/main" id="{1EBC11F9-4A34-453B-9699-5368ECDDF710}"/>
              </a:ext>
            </a:extLst>
          </p:cNvPr>
          <p:cNvPicPr>
            <a:picLocks noChangeAspect="1"/>
          </p:cNvPicPr>
          <p:nvPr/>
        </p:nvPicPr>
        <p:blipFill rotWithShape="1">
          <a:blip r:embed="rId3"/>
          <a:srcRect t="58073"/>
          <a:stretch/>
        </p:blipFill>
        <p:spPr>
          <a:xfrm>
            <a:off x="5839839" y="2664994"/>
            <a:ext cx="6352161" cy="4152021"/>
          </a:xfrm>
          <a:prstGeom prst="rect">
            <a:avLst/>
          </a:prstGeom>
        </p:spPr>
      </p:pic>
      <p:pic>
        <p:nvPicPr>
          <p:cNvPr id="7" name="Content Placeholder 2">
            <a:extLst>
              <a:ext uri="{FF2B5EF4-FFF2-40B4-BE49-F238E27FC236}">
                <a16:creationId xmlns:a16="http://schemas.microsoft.com/office/drawing/2014/main" id="{E911C5DE-4877-4E21-9427-D9953979B3A1}"/>
              </a:ext>
            </a:extLst>
          </p:cNvPr>
          <p:cNvPicPr>
            <a:picLocks noChangeAspect="1"/>
          </p:cNvPicPr>
          <p:nvPr/>
        </p:nvPicPr>
        <p:blipFill rotWithShape="1">
          <a:blip r:embed="rId3"/>
          <a:srcRect b="89991"/>
          <a:stretch/>
        </p:blipFill>
        <p:spPr>
          <a:xfrm>
            <a:off x="5839838" y="1818493"/>
            <a:ext cx="6352161" cy="856229"/>
          </a:xfrm>
          <a:prstGeom prst="rect">
            <a:avLst/>
          </a:prstGeom>
        </p:spPr>
      </p:pic>
    </p:spTree>
    <p:extLst>
      <p:ext uri="{BB962C8B-B14F-4D97-AF65-F5344CB8AC3E}">
        <p14:creationId xmlns:p14="http://schemas.microsoft.com/office/powerpoint/2010/main" val="259230161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Reconciling </a:t>
            </a:r>
            <a:r>
              <a:rPr lang="en-GB" sz="3600" dirty="0" err="1"/>
              <a:t>loc</a:t>
            </a:r>
            <a:r>
              <a:rPr lang="en-GB" sz="3600" dirty="0"/>
              <a:t> and </a:t>
            </a:r>
            <a:r>
              <a:rPr lang="en-GB" sz="3600" dirty="0" err="1"/>
              <a:t>fp</a:t>
            </a:r>
            <a:r>
              <a:rPr lang="en-GB" sz="3600" dirty="0"/>
              <a:t> metrics</a:t>
            </a:r>
          </a:p>
        </p:txBody>
      </p:sp>
      <p:sp>
        <p:nvSpPr>
          <p:cNvPr id="6147" name="Rectangle 3"/>
          <p:cNvSpPr>
            <a:spLocks noGrp="1" noChangeArrowheads="1"/>
          </p:cNvSpPr>
          <p:nvPr>
            <p:ph idx="1"/>
          </p:nvPr>
        </p:nvSpPr>
        <p:spPr/>
        <p:txBody>
          <a:bodyPr>
            <a:normAutofit/>
          </a:bodyPr>
          <a:lstStyle/>
          <a:p>
            <a:pPr>
              <a:lnSpc>
                <a:spcPct val="100000"/>
              </a:lnSpc>
            </a:pPr>
            <a:r>
              <a:rPr lang="en-US" dirty="0"/>
              <a:t>Using the information contained in the table, it is possible to </a:t>
            </a:r>
            <a:r>
              <a:rPr lang="en-US" b="1" dirty="0"/>
              <a:t>“backfire”</a:t>
            </a:r>
            <a:r>
              <a:rPr lang="en-US" dirty="0"/>
              <a:t> [Jon98] existing software to estimate the number of function points, once the total number of programming language statements are known.</a:t>
            </a:r>
          </a:p>
          <a:p>
            <a:pPr>
              <a:lnSpc>
                <a:spcPct val="100000"/>
              </a:lnSpc>
            </a:pPr>
            <a:r>
              <a:rPr lang="en-US" dirty="0"/>
              <a:t>LOC and FP measures are often used to derive productivity metrics.</a:t>
            </a:r>
          </a:p>
          <a:p>
            <a:pPr>
              <a:lnSpc>
                <a:spcPct val="100000"/>
              </a:lnSpc>
            </a:pPr>
            <a:r>
              <a:rPr lang="en-US" dirty="0"/>
              <a:t>Function points and LOC-based metrics have been found to be relatively accurate predictors of software development effort and cost. </a:t>
            </a:r>
          </a:p>
          <a:p>
            <a:pPr>
              <a:lnSpc>
                <a:spcPct val="100000"/>
              </a:lnSpc>
            </a:pPr>
            <a:r>
              <a:rPr lang="en-US" dirty="0"/>
              <a:t>However, in order to use LOC and FP for estimation (Chapter 26), an historical baseline of information must be established.</a:t>
            </a:r>
            <a:endParaRPr lang="en-GB" dirty="0"/>
          </a:p>
        </p:txBody>
      </p:sp>
    </p:spTree>
    <p:extLst>
      <p:ext uri="{BB962C8B-B14F-4D97-AF65-F5344CB8AC3E}">
        <p14:creationId xmlns:p14="http://schemas.microsoft.com/office/powerpoint/2010/main" val="39661707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Object oriented metrics</a:t>
            </a:r>
          </a:p>
        </p:txBody>
      </p:sp>
      <p:sp>
        <p:nvSpPr>
          <p:cNvPr id="6147" name="Rectangle 3"/>
          <p:cNvSpPr>
            <a:spLocks noGrp="1" noChangeArrowheads="1"/>
          </p:cNvSpPr>
          <p:nvPr>
            <p:ph idx="1"/>
          </p:nvPr>
        </p:nvSpPr>
        <p:spPr>
          <a:xfrm>
            <a:off x="1202919" y="2011680"/>
            <a:ext cx="9784080" cy="4846320"/>
          </a:xfrm>
        </p:spPr>
        <p:txBody>
          <a:bodyPr>
            <a:normAutofit/>
          </a:bodyPr>
          <a:lstStyle/>
          <a:p>
            <a:pPr>
              <a:lnSpc>
                <a:spcPct val="100000"/>
              </a:lnSpc>
            </a:pPr>
            <a:r>
              <a:rPr lang="en-US" sz="2000" dirty="0"/>
              <a:t>Conventional software project metrics (LOC or FP) can be used to estimate object oriented software projects. </a:t>
            </a:r>
          </a:p>
          <a:p>
            <a:pPr>
              <a:lnSpc>
                <a:spcPct val="100000"/>
              </a:lnSpc>
            </a:pPr>
            <a:r>
              <a:rPr lang="en-US" sz="2000" dirty="0"/>
              <a:t>However, these metrics do not provide enough granularity for the schedule and effort adjustments that are required as you iterate through an evolutionary or incremental process. </a:t>
            </a:r>
          </a:p>
          <a:p>
            <a:pPr>
              <a:lnSpc>
                <a:spcPct val="100000"/>
              </a:lnSpc>
            </a:pPr>
            <a:r>
              <a:rPr lang="en-US" sz="2000" dirty="0"/>
              <a:t>Lorenz and Kidd [Lor94] suggest the following set of metrics for OO projects:</a:t>
            </a:r>
          </a:p>
          <a:p>
            <a:pPr marL="457200" indent="-457200">
              <a:lnSpc>
                <a:spcPct val="100000"/>
              </a:lnSpc>
              <a:buFont typeface="+mj-lt"/>
              <a:buAutoNum type="arabicPeriod"/>
            </a:pPr>
            <a:r>
              <a:rPr lang="en-US" sz="2000" dirty="0"/>
              <a:t>Number of scenario scripts. </a:t>
            </a:r>
          </a:p>
          <a:p>
            <a:pPr lvl="1">
              <a:lnSpc>
                <a:spcPct val="100000"/>
              </a:lnSpc>
            </a:pPr>
            <a:r>
              <a:rPr lang="en-US" sz="1800" dirty="0"/>
              <a:t>A scenario script (analogous to use cases) is a detailed sequence of steps that describe the interaction between the user and the application. </a:t>
            </a:r>
          </a:p>
        </p:txBody>
      </p:sp>
    </p:spTree>
    <p:extLst>
      <p:ext uri="{BB962C8B-B14F-4D97-AF65-F5344CB8AC3E}">
        <p14:creationId xmlns:p14="http://schemas.microsoft.com/office/powerpoint/2010/main" val="478345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metrics in process and project domain</a:t>
            </a:r>
          </a:p>
        </p:txBody>
      </p:sp>
      <p:sp>
        <p:nvSpPr>
          <p:cNvPr id="6147" name="Rectangle 3"/>
          <p:cNvSpPr>
            <a:spLocks noGrp="1" noChangeArrowheads="1"/>
          </p:cNvSpPr>
          <p:nvPr>
            <p:ph idx="1"/>
          </p:nvPr>
        </p:nvSpPr>
        <p:spPr>
          <a:xfrm>
            <a:off x="1202919" y="1865762"/>
            <a:ext cx="10548094" cy="4846320"/>
          </a:xfrm>
        </p:spPr>
        <p:txBody>
          <a:bodyPr>
            <a:normAutofit fontScale="92500" lnSpcReduction="20000"/>
          </a:bodyPr>
          <a:lstStyle/>
          <a:p>
            <a:pPr>
              <a:lnSpc>
                <a:spcPct val="100000"/>
              </a:lnSpc>
            </a:pPr>
            <a:r>
              <a:rPr lang="en-US" sz="2400" dirty="0"/>
              <a:t>Process metrics are collected across all projects and over long periods of time. Their intent is to provide a set of process indicators that lead to long-term software process improvement.</a:t>
            </a:r>
          </a:p>
          <a:p>
            <a:pPr>
              <a:lnSpc>
                <a:spcPct val="100000"/>
              </a:lnSpc>
            </a:pPr>
            <a:r>
              <a:rPr lang="en-US" sz="2400" dirty="0"/>
              <a:t>Project metrics enable a software project manager to:</a:t>
            </a:r>
          </a:p>
          <a:p>
            <a:pPr marL="228600" lvl="1" indent="0">
              <a:lnSpc>
                <a:spcPct val="100000"/>
              </a:lnSpc>
              <a:buNone/>
            </a:pPr>
            <a:r>
              <a:rPr lang="en-US" dirty="0"/>
              <a:t>(1) assess the status of an ongoing project, </a:t>
            </a:r>
          </a:p>
          <a:p>
            <a:pPr marL="228600" lvl="1" indent="0">
              <a:lnSpc>
                <a:spcPct val="100000"/>
              </a:lnSpc>
              <a:buNone/>
            </a:pPr>
            <a:r>
              <a:rPr lang="en-US" dirty="0"/>
              <a:t>(2) track potential risks, </a:t>
            </a:r>
          </a:p>
          <a:p>
            <a:pPr marL="228600" lvl="1" indent="0">
              <a:lnSpc>
                <a:spcPct val="100000"/>
              </a:lnSpc>
              <a:buNone/>
            </a:pPr>
            <a:r>
              <a:rPr lang="en-US" dirty="0"/>
              <a:t>(3) uncover problem areas before they go “critical,” </a:t>
            </a:r>
          </a:p>
          <a:p>
            <a:pPr marL="228600" lvl="1" indent="0">
              <a:lnSpc>
                <a:spcPct val="100000"/>
              </a:lnSpc>
              <a:buNone/>
            </a:pPr>
            <a:r>
              <a:rPr lang="en-US" dirty="0"/>
              <a:t>(4) adjust work flow or tasks, and </a:t>
            </a:r>
          </a:p>
          <a:p>
            <a:pPr marL="228600" lvl="1" indent="0">
              <a:lnSpc>
                <a:spcPct val="100000"/>
              </a:lnSpc>
              <a:buNone/>
            </a:pPr>
            <a:r>
              <a:rPr lang="en-US" dirty="0"/>
              <a:t>(5) evaluate the project team’s ability to control quality of software work products.</a:t>
            </a:r>
          </a:p>
          <a:p>
            <a:pPr>
              <a:lnSpc>
                <a:spcPct val="100000"/>
              </a:lnSpc>
            </a:pPr>
            <a:r>
              <a:rPr lang="en-US" sz="2400" dirty="0"/>
              <a:t>Measures that are collected by a project team and converted into metrics for use during a project can also be transmitted to those with responsibility for software process improvement. </a:t>
            </a:r>
          </a:p>
          <a:p>
            <a:pPr>
              <a:lnSpc>
                <a:spcPct val="100000"/>
              </a:lnSpc>
            </a:pPr>
            <a:r>
              <a:rPr lang="en-US" sz="2400" dirty="0"/>
              <a:t>For this reason, many of the same metrics are used in both the process and project domains.</a:t>
            </a:r>
            <a:endParaRPr lang="en-GB" sz="2400" dirty="0"/>
          </a:p>
        </p:txBody>
      </p:sp>
    </p:spTree>
    <p:extLst>
      <p:ext uri="{BB962C8B-B14F-4D97-AF65-F5344CB8AC3E}">
        <p14:creationId xmlns:p14="http://schemas.microsoft.com/office/powerpoint/2010/main" val="1461490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Object oriented metrics</a:t>
            </a:r>
          </a:p>
        </p:txBody>
      </p:sp>
      <p:sp>
        <p:nvSpPr>
          <p:cNvPr id="6147" name="Rectangle 3"/>
          <p:cNvSpPr>
            <a:spLocks noGrp="1" noChangeArrowheads="1"/>
          </p:cNvSpPr>
          <p:nvPr>
            <p:ph idx="1"/>
          </p:nvPr>
        </p:nvSpPr>
        <p:spPr>
          <a:xfrm>
            <a:off x="1202919" y="1904672"/>
            <a:ext cx="9784080" cy="4846320"/>
          </a:xfrm>
        </p:spPr>
        <p:txBody>
          <a:bodyPr>
            <a:normAutofit lnSpcReduction="10000"/>
          </a:bodyPr>
          <a:lstStyle/>
          <a:p>
            <a:pPr marL="457200" indent="-457200">
              <a:lnSpc>
                <a:spcPct val="100000"/>
              </a:lnSpc>
              <a:buFont typeface="+mj-lt"/>
              <a:buAutoNum type="arabicPeriod" startAt="2"/>
            </a:pPr>
            <a:r>
              <a:rPr lang="en-US" sz="2000" dirty="0"/>
              <a:t>Number of key classes. </a:t>
            </a:r>
          </a:p>
          <a:p>
            <a:pPr lvl="1">
              <a:lnSpc>
                <a:spcPct val="100000"/>
              </a:lnSpc>
            </a:pPr>
            <a:r>
              <a:rPr lang="en-US" sz="1800" dirty="0"/>
              <a:t>Key classes are the “highly independent components” [Lor94] that are defined early in object-oriented analysis.</a:t>
            </a:r>
          </a:p>
          <a:p>
            <a:pPr marL="457200" indent="-457200">
              <a:lnSpc>
                <a:spcPct val="100000"/>
              </a:lnSpc>
              <a:buFont typeface="+mj-lt"/>
              <a:buAutoNum type="arabicPeriod" startAt="2"/>
            </a:pPr>
            <a:r>
              <a:rPr lang="en-US" sz="1800" dirty="0"/>
              <a:t>Number of support classes. </a:t>
            </a:r>
          </a:p>
          <a:p>
            <a:pPr lvl="1">
              <a:lnSpc>
                <a:spcPct val="100000"/>
              </a:lnSpc>
            </a:pPr>
            <a:r>
              <a:rPr lang="en-US" sz="1600" dirty="0"/>
              <a:t>Support classes are required to implement the system </a:t>
            </a:r>
            <a:r>
              <a:rPr lang="en-US" sz="1800" dirty="0"/>
              <a:t>but are not immediately related to the problem domain. </a:t>
            </a:r>
          </a:p>
          <a:p>
            <a:pPr lvl="1">
              <a:lnSpc>
                <a:spcPct val="100000"/>
              </a:lnSpc>
            </a:pPr>
            <a:r>
              <a:rPr lang="en-US" sz="1800" dirty="0"/>
              <a:t>Examples might be user interface (GUI) classes, database access and manipulation classes, and computation classes.</a:t>
            </a:r>
          </a:p>
          <a:p>
            <a:pPr marL="457200" indent="-457200">
              <a:lnSpc>
                <a:spcPct val="100000"/>
              </a:lnSpc>
              <a:buFont typeface="+mj-lt"/>
              <a:buAutoNum type="arabicPeriod" startAt="2"/>
            </a:pPr>
            <a:r>
              <a:rPr lang="en-US" sz="1800" dirty="0"/>
              <a:t>Average number of support classes per key class. </a:t>
            </a:r>
          </a:p>
          <a:p>
            <a:pPr lvl="1">
              <a:lnSpc>
                <a:spcPct val="100000"/>
              </a:lnSpc>
            </a:pPr>
            <a:r>
              <a:rPr lang="en-US" sz="1600" dirty="0"/>
              <a:t>In general, key classes are </a:t>
            </a:r>
            <a:r>
              <a:rPr lang="en-US" sz="1800" dirty="0"/>
              <a:t>known early in the project. Support classes are defined throughout. </a:t>
            </a:r>
          </a:p>
          <a:p>
            <a:pPr lvl="1">
              <a:lnSpc>
                <a:spcPct val="100000"/>
              </a:lnSpc>
            </a:pPr>
            <a:r>
              <a:rPr lang="en-US" sz="1800" dirty="0"/>
              <a:t>If the average number of support classes per key class were known for a given problem domain, estimating (based on total number of classes) would be greatly simplified.</a:t>
            </a:r>
          </a:p>
          <a:p>
            <a:pPr marL="457200" indent="-457200">
              <a:lnSpc>
                <a:spcPct val="100000"/>
              </a:lnSpc>
              <a:buFont typeface="+mj-lt"/>
              <a:buAutoNum type="arabicPeriod" startAt="2"/>
            </a:pPr>
            <a:r>
              <a:rPr lang="en-US" sz="1800" dirty="0"/>
              <a:t>Number of subsystems. </a:t>
            </a:r>
          </a:p>
          <a:p>
            <a:pPr lvl="1">
              <a:lnSpc>
                <a:spcPct val="100000"/>
              </a:lnSpc>
            </a:pPr>
            <a:r>
              <a:rPr lang="en-US" sz="1600" dirty="0"/>
              <a:t>A subsystem is an aggregation of classes that support a </a:t>
            </a:r>
            <a:r>
              <a:rPr lang="en-US" sz="1800" dirty="0"/>
              <a:t>function that is visible to the end user of a system.</a:t>
            </a:r>
            <a:endParaRPr lang="en-GB" dirty="0"/>
          </a:p>
        </p:txBody>
      </p:sp>
    </p:spTree>
    <p:extLst>
      <p:ext uri="{BB962C8B-B14F-4D97-AF65-F5344CB8AC3E}">
        <p14:creationId xmlns:p14="http://schemas.microsoft.com/office/powerpoint/2010/main" val="3598908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Use case oriented metrics</a:t>
            </a:r>
          </a:p>
        </p:txBody>
      </p:sp>
      <p:sp>
        <p:nvSpPr>
          <p:cNvPr id="6147" name="Rectangle 3"/>
          <p:cNvSpPr>
            <a:spLocks noGrp="1" noChangeArrowheads="1"/>
          </p:cNvSpPr>
          <p:nvPr>
            <p:ph idx="1"/>
          </p:nvPr>
        </p:nvSpPr>
        <p:spPr>
          <a:xfrm>
            <a:off x="1202919" y="2011679"/>
            <a:ext cx="10285448" cy="4710133"/>
          </a:xfrm>
        </p:spPr>
        <p:txBody>
          <a:bodyPr>
            <a:normAutofit/>
          </a:bodyPr>
          <a:lstStyle/>
          <a:p>
            <a:pPr>
              <a:lnSpc>
                <a:spcPct val="100000"/>
              </a:lnSpc>
            </a:pPr>
            <a:r>
              <a:rPr lang="en-US" sz="2000" dirty="0"/>
              <a:t>Use cases are used widely as a method for describing customer-level or business domain requirements that imply software features and functions. </a:t>
            </a:r>
          </a:p>
          <a:p>
            <a:pPr>
              <a:lnSpc>
                <a:spcPct val="100000"/>
              </a:lnSpc>
            </a:pPr>
            <a:r>
              <a:rPr lang="en-US" sz="2000" dirty="0"/>
              <a:t>It would seem reasonable to use the use case as a normalization measure similar to LOC or FP.</a:t>
            </a:r>
          </a:p>
          <a:p>
            <a:pPr>
              <a:lnSpc>
                <a:spcPct val="100000"/>
              </a:lnSpc>
            </a:pPr>
            <a:r>
              <a:rPr lang="en-US" sz="2000" dirty="0"/>
              <a:t>Because use cases can be created at vastly different levels of abstraction, there is no standard “size” for a use case. </a:t>
            </a:r>
          </a:p>
          <a:p>
            <a:pPr>
              <a:lnSpc>
                <a:spcPct val="100000"/>
              </a:lnSpc>
            </a:pPr>
            <a:r>
              <a:rPr lang="en-US" sz="2000" dirty="0"/>
              <a:t>Without a standard measure of what a use case is, its application as a normalization measure (e.g., effort expended per use case) is suspect.</a:t>
            </a:r>
          </a:p>
          <a:p>
            <a:pPr>
              <a:lnSpc>
                <a:spcPct val="100000"/>
              </a:lnSpc>
            </a:pPr>
            <a:r>
              <a:rPr lang="en-US" sz="2000" dirty="0"/>
              <a:t>Researchers have suggested use-case points (UCPs) as a mechanism for estimating project effort and other characteristics. </a:t>
            </a:r>
          </a:p>
          <a:p>
            <a:pPr>
              <a:lnSpc>
                <a:spcPct val="100000"/>
              </a:lnSpc>
            </a:pPr>
            <a:r>
              <a:rPr lang="en-US" sz="2000" dirty="0"/>
              <a:t>The UCP is a function of the number of actors and transactions implied by the use-case models and is analogous to the FP in some ways.</a:t>
            </a:r>
            <a:endParaRPr lang="en-GB" sz="2000" dirty="0"/>
          </a:p>
        </p:txBody>
      </p:sp>
    </p:spTree>
    <p:extLst>
      <p:ext uri="{BB962C8B-B14F-4D97-AF65-F5344CB8AC3E}">
        <p14:creationId xmlns:p14="http://schemas.microsoft.com/office/powerpoint/2010/main" val="14814263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WebApp project metrics</a:t>
            </a:r>
          </a:p>
        </p:txBody>
      </p:sp>
      <p:sp>
        <p:nvSpPr>
          <p:cNvPr id="6147" name="Rectangle 3"/>
          <p:cNvSpPr>
            <a:spLocks noGrp="1" noChangeArrowheads="1"/>
          </p:cNvSpPr>
          <p:nvPr>
            <p:ph idx="1"/>
          </p:nvPr>
        </p:nvSpPr>
        <p:spPr/>
        <p:txBody>
          <a:bodyPr>
            <a:normAutofit/>
          </a:bodyPr>
          <a:lstStyle/>
          <a:p>
            <a:pPr>
              <a:lnSpc>
                <a:spcPct val="100000"/>
              </a:lnSpc>
            </a:pPr>
            <a:r>
              <a:rPr lang="en-US" dirty="0"/>
              <a:t>The objective of all WebApp projects is to deliver a combination of content and functionality to the end user. </a:t>
            </a:r>
          </a:p>
          <a:p>
            <a:pPr>
              <a:lnSpc>
                <a:spcPct val="100000"/>
              </a:lnSpc>
            </a:pPr>
            <a:r>
              <a:rPr lang="en-US" dirty="0"/>
              <a:t>Measures and metrics used for traditional software engineering projects are difficult to translate directly to </a:t>
            </a:r>
            <a:r>
              <a:rPr lang="en-US" dirty="0" err="1"/>
              <a:t>WebApps</a:t>
            </a:r>
            <a:r>
              <a:rPr lang="en-US" dirty="0"/>
              <a:t>. </a:t>
            </a:r>
          </a:p>
          <a:p>
            <a:pPr>
              <a:lnSpc>
                <a:spcPct val="100000"/>
              </a:lnSpc>
            </a:pPr>
            <a:r>
              <a:rPr lang="en-US" dirty="0"/>
              <a:t>Yet, it is possible to develop a database that allows access to internal productivity and quality measures derived over a number of projects. </a:t>
            </a:r>
          </a:p>
        </p:txBody>
      </p:sp>
    </p:spTree>
    <p:extLst>
      <p:ext uri="{BB962C8B-B14F-4D97-AF65-F5344CB8AC3E}">
        <p14:creationId xmlns:p14="http://schemas.microsoft.com/office/powerpoint/2010/main" val="5843094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WebApp project metrics</a:t>
            </a:r>
          </a:p>
        </p:txBody>
      </p:sp>
      <p:sp>
        <p:nvSpPr>
          <p:cNvPr id="6147" name="Rectangle 3"/>
          <p:cNvSpPr>
            <a:spLocks noGrp="1" noChangeArrowheads="1"/>
          </p:cNvSpPr>
          <p:nvPr>
            <p:ph idx="1"/>
          </p:nvPr>
        </p:nvSpPr>
        <p:spPr>
          <a:xfrm>
            <a:off x="1202919" y="2011679"/>
            <a:ext cx="9784080" cy="4651767"/>
          </a:xfrm>
        </p:spPr>
        <p:txBody>
          <a:bodyPr>
            <a:normAutofit/>
          </a:bodyPr>
          <a:lstStyle/>
          <a:p>
            <a:pPr>
              <a:lnSpc>
                <a:spcPct val="100000"/>
              </a:lnSpc>
            </a:pPr>
            <a:r>
              <a:rPr lang="en-US" sz="2400" dirty="0"/>
              <a:t>Among the measures that can be collected are:</a:t>
            </a:r>
          </a:p>
          <a:p>
            <a:pPr marL="571500" lvl="1" indent="-342900">
              <a:lnSpc>
                <a:spcPct val="100000"/>
              </a:lnSpc>
              <a:buFont typeface="+mj-lt"/>
              <a:buAutoNum type="arabicPeriod"/>
            </a:pPr>
            <a:r>
              <a:rPr lang="en-US" dirty="0"/>
              <a:t>Number of static Web pages</a:t>
            </a:r>
          </a:p>
          <a:p>
            <a:pPr marL="571500" lvl="1" indent="-342900">
              <a:lnSpc>
                <a:spcPct val="100000"/>
              </a:lnSpc>
              <a:buFont typeface="+mj-lt"/>
              <a:buAutoNum type="arabicPeriod"/>
            </a:pPr>
            <a:r>
              <a:rPr lang="en-US" dirty="0"/>
              <a:t>Number of dynamic Web pages</a:t>
            </a:r>
          </a:p>
          <a:p>
            <a:pPr marL="571500" lvl="1" indent="-342900">
              <a:lnSpc>
                <a:spcPct val="100000"/>
              </a:lnSpc>
              <a:buFont typeface="+mj-lt"/>
              <a:buAutoNum type="arabicPeriod"/>
            </a:pPr>
            <a:r>
              <a:rPr lang="en-US" dirty="0"/>
              <a:t>Number of internal page links</a:t>
            </a:r>
          </a:p>
          <a:p>
            <a:pPr marL="571500" lvl="1" indent="-342900">
              <a:lnSpc>
                <a:spcPct val="100000"/>
              </a:lnSpc>
              <a:buFont typeface="+mj-lt"/>
              <a:buAutoNum type="arabicPeriod"/>
            </a:pPr>
            <a:r>
              <a:rPr lang="en-US" dirty="0"/>
              <a:t>Number of persistent data objects</a:t>
            </a:r>
          </a:p>
          <a:p>
            <a:pPr marL="571500" lvl="1" indent="-342900">
              <a:lnSpc>
                <a:spcPct val="100000"/>
              </a:lnSpc>
              <a:buFont typeface="+mj-lt"/>
              <a:buAutoNum type="arabicPeriod"/>
            </a:pPr>
            <a:r>
              <a:rPr lang="en-GB" dirty="0"/>
              <a:t>Number of external systems interface</a:t>
            </a:r>
          </a:p>
          <a:p>
            <a:pPr marL="571500" lvl="1" indent="-342900">
              <a:lnSpc>
                <a:spcPct val="100000"/>
              </a:lnSpc>
              <a:buFont typeface="+mj-lt"/>
              <a:buAutoNum type="arabicPeriod"/>
            </a:pPr>
            <a:r>
              <a:rPr lang="en-US" dirty="0"/>
              <a:t>Number of static content objects</a:t>
            </a:r>
          </a:p>
          <a:p>
            <a:pPr marL="571500" lvl="1" indent="-342900">
              <a:lnSpc>
                <a:spcPct val="100000"/>
              </a:lnSpc>
              <a:buFont typeface="+mj-lt"/>
              <a:buAutoNum type="arabicPeriod"/>
            </a:pPr>
            <a:r>
              <a:rPr lang="en-US" dirty="0"/>
              <a:t>Number of dynamic content objects</a:t>
            </a:r>
          </a:p>
          <a:p>
            <a:pPr marL="571500" lvl="1" indent="-342900">
              <a:lnSpc>
                <a:spcPct val="100000"/>
              </a:lnSpc>
              <a:buFont typeface="+mj-lt"/>
              <a:buAutoNum type="arabicPeriod"/>
            </a:pPr>
            <a:r>
              <a:rPr lang="en-US" dirty="0"/>
              <a:t>Number of executable functions</a:t>
            </a:r>
            <a:endParaRPr lang="en-GB" dirty="0"/>
          </a:p>
          <a:p>
            <a:pPr>
              <a:lnSpc>
                <a:spcPct val="100000"/>
              </a:lnSpc>
            </a:pPr>
            <a:endParaRPr lang="en-US" dirty="0"/>
          </a:p>
          <a:p>
            <a:pPr>
              <a:lnSpc>
                <a:spcPct val="100000"/>
              </a:lnSpc>
            </a:pPr>
            <a:r>
              <a:rPr lang="en-US" dirty="0"/>
              <a:t>Each of these measures can be determined at a relatively early stage. </a:t>
            </a:r>
          </a:p>
        </p:txBody>
      </p:sp>
    </p:spTree>
    <p:extLst>
      <p:ext uri="{BB962C8B-B14F-4D97-AF65-F5344CB8AC3E}">
        <p14:creationId xmlns:p14="http://schemas.microsoft.com/office/powerpoint/2010/main" val="2991453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WebApp project metrics</a:t>
            </a:r>
          </a:p>
        </p:txBody>
      </p:sp>
      <p:sp>
        <p:nvSpPr>
          <p:cNvPr id="6147" name="Rectangle 3"/>
          <p:cNvSpPr>
            <a:spLocks noGrp="1" noChangeArrowheads="1"/>
          </p:cNvSpPr>
          <p:nvPr>
            <p:ph idx="1"/>
          </p:nvPr>
        </p:nvSpPr>
        <p:spPr>
          <a:xfrm>
            <a:off x="1202919" y="1792937"/>
            <a:ext cx="9784080" cy="4967786"/>
          </a:xfrm>
        </p:spPr>
        <p:txBody>
          <a:bodyPr>
            <a:normAutofit fontScale="85000" lnSpcReduction="10000"/>
          </a:bodyPr>
          <a:lstStyle/>
          <a:p>
            <a:pPr>
              <a:lnSpc>
                <a:spcPct val="100000"/>
              </a:lnSpc>
            </a:pPr>
            <a:r>
              <a:rPr lang="en-US" sz="2400" dirty="0"/>
              <a:t>For example, you can define a metric that reflects the degree of end-user customization that is required for the WebApp and correlate it to the effort expended on the project and/or the errors uncovered as reviews and testing are conducted. </a:t>
            </a:r>
          </a:p>
          <a:p>
            <a:pPr>
              <a:lnSpc>
                <a:spcPct val="100000"/>
              </a:lnSpc>
            </a:pPr>
            <a:r>
              <a:rPr lang="en-US" sz="2400" dirty="0"/>
              <a:t>To accomplish this, you define:</a:t>
            </a:r>
          </a:p>
          <a:p>
            <a:pPr marL="0" indent="0" algn="ctr">
              <a:lnSpc>
                <a:spcPct val="100000"/>
              </a:lnSpc>
              <a:buNone/>
            </a:pPr>
            <a:r>
              <a:rPr lang="en-US" sz="2400" dirty="0" err="1"/>
              <a:t>N</a:t>
            </a:r>
            <a:r>
              <a:rPr lang="en-US" sz="2400" baseline="-25000" dirty="0" err="1"/>
              <a:t>sp</a:t>
            </a:r>
            <a:r>
              <a:rPr lang="en-US" sz="2400" dirty="0"/>
              <a:t> = number of Static Web pages</a:t>
            </a:r>
          </a:p>
          <a:p>
            <a:pPr marL="0" indent="0" algn="ctr">
              <a:lnSpc>
                <a:spcPct val="100000"/>
              </a:lnSpc>
              <a:buNone/>
            </a:pPr>
            <a:r>
              <a:rPr lang="en-US" sz="2400" dirty="0" err="1"/>
              <a:t>N</a:t>
            </a:r>
            <a:r>
              <a:rPr lang="en-US" sz="2400" baseline="-25000" dirty="0" err="1"/>
              <a:t>dp</a:t>
            </a:r>
            <a:r>
              <a:rPr lang="en-US" sz="2400" dirty="0"/>
              <a:t> = number of Dynamic Web pages</a:t>
            </a:r>
          </a:p>
          <a:p>
            <a:pPr>
              <a:lnSpc>
                <a:spcPct val="100000"/>
              </a:lnSpc>
            </a:pPr>
            <a:r>
              <a:rPr lang="en-US" sz="2400" dirty="0"/>
              <a:t>Then, Customization index, </a:t>
            </a:r>
          </a:p>
          <a:p>
            <a:pPr marL="0" indent="0" algn="ctr">
              <a:lnSpc>
                <a:spcPct val="100000"/>
              </a:lnSpc>
              <a:buNone/>
            </a:pPr>
            <a:r>
              <a:rPr lang="en-US" sz="2400" dirty="0"/>
              <a:t>C = </a:t>
            </a:r>
            <a:r>
              <a:rPr lang="en-US" sz="2400" dirty="0" err="1"/>
              <a:t>N</a:t>
            </a:r>
            <a:r>
              <a:rPr lang="en-US" sz="2400" baseline="-25000" dirty="0" err="1"/>
              <a:t>dp</a:t>
            </a:r>
            <a:r>
              <a:rPr lang="en-US" sz="2400" dirty="0"/>
              <a:t> / (</a:t>
            </a:r>
            <a:r>
              <a:rPr lang="en-US" sz="2400" dirty="0" err="1"/>
              <a:t>N</a:t>
            </a:r>
            <a:r>
              <a:rPr lang="en-US" sz="2400" baseline="-25000" dirty="0" err="1"/>
              <a:t>dp</a:t>
            </a:r>
            <a:r>
              <a:rPr lang="en-US" sz="2400" dirty="0"/>
              <a:t> + </a:t>
            </a:r>
            <a:r>
              <a:rPr lang="en-US" sz="2400" dirty="0" err="1"/>
              <a:t>N</a:t>
            </a:r>
            <a:r>
              <a:rPr lang="en-US" sz="2400" baseline="-25000" dirty="0" err="1"/>
              <a:t>sp</a:t>
            </a:r>
            <a:r>
              <a:rPr lang="en-US" sz="2400" dirty="0"/>
              <a:t>)</a:t>
            </a:r>
          </a:p>
          <a:p>
            <a:pPr>
              <a:lnSpc>
                <a:spcPct val="100000"/>
              </a:lnSpc>
            </a:pPr>
            <a:r>
              <a:rPr lang="en-US" sz="2400" dirty="0"/>
              <a:t>The value of C ranges from 0 to 1. As C grows larger, the level of WebApp customization becomes a significant technical issue.</a:t>
            </a:r>
          </a:p>
          <a:p>
            <a:pPr>
              <a:lnSpc>
                <a:spcPct val="100000"/>
              </a:lnSpc>
            </a:pPr>
            <a:r>
              <a:rPr lang="en-US" sz="2400" dirty="0"/>
              <a:t>Similar WebApp metrics can be computed and correlated with project measures such as effort expended, errors and defects uncovered, and models or documentation pages produced.</a:t>
            </a:r>
            <a:endParaRPr lang="en-GB" dirty="0"/>
          </a:p>
        </p:txBody>
      </p:sp>
    </p:spTree>
    <p:extLst>
      <p:ext uri="{BB962C8B-B14F-4D97-AF65-F5344CB8AC3E}">
        <p14:creationId xmlns:p14="http://schemas.microsoft.com/office/powerpoint/2010/main" val="4160017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THANK FOR THE MATERIALS</a:t>
            </a:r>
          </a:p>
        </p:txBody>
      </p:sp>
      <p:sp>
        <p:nvSpPr>
          <p:cNvPr id="3" name="Content Placeholder 2"/>
          <p:cNvSpPr>
            <a:spLocks noGrp="1"/>
          </p:cNvSpPr>
          <p:nvPr>
            <p:ph idx="1"/>
          </p:nvPr>
        </p:nvSpPr>
        <p:spPr/>
        <p:txBody>
          <a:bodyPr/>
          <a:lstStyle/>
          <a:p>
            <a:r>
              <a:rPr lang="en-US" dirty="0"/>
              <a:t>Software Engineering Book by Roger S. Pressman (Chapter 25 , Section )</a:t>
            </a:r>
          </a:p>
          <a:p>
            <a:endParaRPr lang="en-GB" dirty="0"/>
          </a:p>
        </p:txBody>
      </p:sp>
    </p:spTree>
    <p:extLst>
      <p:ext uri="{BB962C8B-B14F-4D97-AF65-F5344CB8AC3E}">
        <p14:creationId xmlns:p14="http://schemas.microsoft.com/office/powerpoint/2010/main" val="426564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Process Metrics and software process improvement</a:t>
            </a:r>
          </a:p>
        </p:txBody>
      </p:sp>
      <p:sp>
        <p:nvSpPr>
          <p:cNvPr id="6147" name="Rectangle 3"/>
          <p:cNvSpPr>
            <a:spLocks noGrp="1" noChangeArrowheads="1"/>
          </p:cNvSpPr>
          <p:nvPr>
            <p:ph idx="1"/>
          </p:nvPr>
        </p:nvSpPr>
        <p:spPr>
          <a:xfrm>
            <a:off x="1202919" y="2011679"/>
            <a:ext cx="10489728" cy="4651767"/>
          </a:xfrm>
        </p:spPr>
        <p:txBody>
          <a:bodyPr>
            <a:normAutofit/>
          </a:bodyPr>
          <a:lstStyle/>
          <a:p>
            <a:pPr>
              <a:lnSpc>
                <a:spcPct val="100000"/>
              </a:lnSpc>
            </a:pPr>
            <a:r>
              <a:rPr lang="en-US" sz="2000" dirty="0"/>
              <a:t>The only rational way to improve any process is:</a:t>
            </a:r>
          </a:p>
          <a:p>
            <a:pPr lvl="1">
              <a:lnSpc>
                <a:spcPct val="100000"/>
              </a:lnSpc>
            </a:pPr>
            <a:r>
              <a:rPr lang="en-US" sz="1800" dirty="0"/>
              <a:t>to measure specific attributes of the process, </a:t>
            </a:r>
          </a:p>
          <a:p>
            <a:pPr lvl="1">
              <a:lnSpc>
                <a:spcPct val="100000"/>
              </a:lnSpc>
            </a:pPr>
            <a:r>
              <a:rPr lang="en-US" sz="1800" dirty="0"/>
              <a:t>develop a set of meaningful metrics based on these attributes, </a:t>
            </a:r>
          </a:p>
          <a:p>
            <a:pPr lvl="1">
              <a:lnSpc>
                <a:spcPct val="100000"/>
              </a:lnSpc>
            </a:pPr>
            <a:r>
              <a:rPr lang="en-US" sz="1800" dirty="0"/>
              <a:t>then use the metrics to provide indicators that will lead to a strategy for improvement.</a:t>
            </a:r>
          </a:p>
          <a:p>
            <a:pPr>
              <a:lnSpc>
                <a:spcPct val="100000"/>
              </a:lnSpc>
            </a:pPr>
            <a:endParaRPr lang="en-US" sz="2000" dirty="0"/>
          </a:p>
          <a:p>
            <a:pPr>
              <a:lnSpc>
                <a:spcPct val="100000"/>
              </a:lnSpc>
            </a:pPr>
            <a:r>
              <a:rPr lang="en-US" sz="2000" dirty="0"/>
              <a:t>But process is only one of a number of “controllable factors in improving software quality and organizational performance” [Pau94]</a:t>
            </a:r>
          </a:p>
          <a:p>
            <a:pPr>
              <a:lnSpc>
                <a:spcPct val="100000"/>
              </a:lnSpc>
            </a:pPr>
            <a:endParaRPr lang="en-GB" sz="2000" dirty="0"/>
          </a:p>
        </p:txBody>
      </p:sp>
    </p:spTree>
    <p:extLst>
      <p:ext uri="{BB962C8B-B14F-4D97-AF65-F5344CB8AC3E}">
        <p14:creationId xmlns:p14="http://schemas.microsoft.com/office/powerpoint/2010/main" val="4118896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Process Metrics and software process improvement</a:t>
            </a:r>
          </a:p>
        </p:txBody>
      </p:sp>
      <p:pic>
        <p:nvPicPr>
          <p:cNvPr id="3" name="Content Placeholder 2">
            <a:extLst>
              <a:ext uri="{FF2B5EF4-FFF2-40B4-BE49-F238E27FC236}">
                <a16:creationId xmlns:a16="http://schemas.microsoft.com/office/drawing/2014/main" id="{BCFDBD7A-C3C4-4840-BF6F-97BB03E54FDA}"/>
              </a:ext>
            </a:extLst>
          </p:cNvPr>
          <p:cNvPicPr>
            <a:picLocks noGrp="1" noChangeAspect="1"/>
          </p:cNvPicPr>
          <p:nvPr>
            <p:ph idx="1"/>
          </p:nvPr>
        </p:nvPicPr>
        <p:blipFill>
          <a:blip r:embed="rId3"/>
          <a:stretch>
            <a:fillRect/>
          </a:stretch>
        </p:blipFill>
        <p:spPr>
          <a:xfrm>
            <a:off x="1309924" y="1822120"/>
            <a:ext cx="9487779" cy="4976598"/>
          </a:xfrm>
        </p:spPr>
      </p:pic>
    </p:spTree>
    <p:extLst>
      <p:ext uri="{BB962C8B-B14F-4D97-AF65-F5344CB8AC3E}">
        <p14:creationId xmlns:p14="http://schemas.microsoft.com/office/powerpoint/2010/main" val="39801573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Process Metrics and software process improvement</a:t>
            </a:r>
          </a:p>
        </p:txBody>
      </p:sp>
      <p:sp>
        <p:nvSpPr>
          <p:cNvPr id="6147" name="Rectangle 3"/>
          <p:cNvSpPr>
            <a:spLocks noGrp="1" noChangeArrowheads="1"/>
          </p:cNvSpPr>
          <p:nvPr>
            <p:ph idx="1"/>
          </p:nvPr>
        </p:nvSpPr>
        <p:spPr>
          <a:xfrm>
            <a:off x="1202919" y="2011679"/>
            <a:ext cx="10489728" cy="4651767"/>
          </a:xfrm>
        </p:spPr>
        <p:txBody>
          <a:bodyPr>
            <a:normAutofit lnSpcReduction="10000"/>
          </a:bodyPr>
          <a:lstStyle/>
          <a:p>
            <a:pPr>
              <a:lnSpc>
                <a:spcPct val="100000"/>
              </a:lnSpc>
            </a:pPr>
            <a:r>
              <a:rPr lang="en-US" sz="2000" dirty="0"/>
              <a:t>You can only measure the efficacy of a software process indirectly. </a:t>
            </a:r>
          </a:p>
          <a:p>
            <a:pPr lvl="1">
              <a:lnSpc>
                <a:spcPct val="100000"/>
              </a:lnSpc>
            </a:pPr>
            <a:r>
              <a:rPr lang="en-US" sz="1800" dirty="0"/>
              <a:t>That is, you derive a set of metrics based on the outcomes that can be derived from the process.</a:t>
            </a:r>
          </a:p>
          <a:p>
            <a:pPr>
              <a:lnSpc>
                <a:spcPct val="100000"/>
              </a:lnSpc>
            </a:pPr>
            <a:r>
              <a:rPr lang="en-US" sz="2000" dirty="0"/>
              <a:t>Outcomes include</a:t>
            </a:r>
          </a:p>
          <a:p>
            <a:pPr lvl="1">
              <a:lnSpc>
                <a:spcPct val="100000"/>
              </a:lnSpc>
            </a:pPr>
            <a:r>
              <a:rPr lang="en-US" sz="1800" dirty="0"/>
              <a:t>measures of errors uncovered before release of the software,</a:t>
            </a:r>
          </a:p>
          <a:p>
            <a:pPr lvl="1">
              <a:lnSpc>
                <a:spcPct val="100000"/>
              </a:lnSpc>
            </a:pPr>
            <a:r>
              <a:rPr lang="en-US" sz="1800" dirty="0"/>
              <a:t>defects delivered to and reported by end users,</a:t>
            </a:r>
          </a:p>
          <a:p>
            <a:pPr lvl="1">
              <a:lnSpc>
                <a:spcPct val="100000"/>
              </a:lnSpc>
            </a:pPr>
            <a:r>
              <a:rPr lang="en-US" sz="1800" dirty="0"/>
              <a:t>work products delivered (productivity), </a:t>
            </a:r>
          </a:p>
          <a:p>
            <a:pPr lvl="1">
              <a:lnSpc>
                <a:spcPct val="100000"/>
              </a:lnSpc>
            </a:pPr>
            <a:r>
              <a:rPr lang="en-US" sz="2000" dirty="0"/>
              <a:t>human effort expended, </a:t>
            </a:r>
          </a:p>
          <a:p>
            <a:pPr lvl="1">
              <a:lnSpc>
                <a:spcPct val="100000"/>
              </a:lnSpc>
            </a:pPr>
            <a:r>
              <a:rPr lang="en-US" sz="2000" dirty="0"/>
              <a:t>calendar time expended, </a:t>
            </a:r>
          </a:p>
          <a:p>
            <a:pPr lvl="1">
              <a:lnSpc>
                <a:spcPct val="100000"/>
              </a:lnSpc>
            </a:pPr>
            <a:r>
              <a:rPr lang="en-US" sz="2000" dirty="0"/>
              <a:t>schedule conformance, </a:t>
            </a:r>
          </a:p>
          <a:p>
            <a:pPr lvl="1">
              <a:lnSpc>
                <a:spcPct val="100000"/>
              </a:lnSpc>
            </a:pPr>
            <a:r>
              <a:rPr lang="en-US" sz="2000" dirty="0"/>
              <a:t>and other measures. </a:t>
            </a:r>
          </a:p>
          <a:p>
            <a:pPr>
              <a:lnSpc>
                <a:spcPct val="100000"/>
              </a:lnSpc>
            </a:pPr>
            <a:r>
              <a:rPr lang="en-US" dirty="0"/>
              <a:t>You can also derive process metrics by measuring the characteristics of specific software engineering tasks.</a:t>
            </a:r>
            <a:endParaRPr lang="en-GB" dirty="0"/>
          </a:p>
        </p:txBody>
      </p:sp>
    </p:spTree>
    <p:extLst>
      <p:ext uri="{BB962C8B-B14F-4D97-AF65-F5344CB8AC3E}">
        <p14:creationId xmlns:p14="http://schemas.microsoft.com/office/powerpoint/2010/main" val="11181805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Process Metrics and software process improvement</a:t>
            </a:r>
          </a:p>
        </p:txBody>
      </p:sp>
      <p:sp>
        <p:nvSpPr>
          <p:cNvPr id="6147" name="Rectangle 3"/>
          <p:cNvSpPr>
            <a:spLocks noGrp="1" noChangeArrowheads="1"/>
          </p:cNvSpPr>
          <p:nvPr>
            <p:ph idx="1"/>
          </p:nvPr>
        </p:nvSpPr>
        <p:spPr>
          <a:xfrm>
            <a:off x="1202919" y="2011679"/>
            <a:ext cx="10489728" cy="4651767"/>
          </a:xfrm>
        </p:spPr>
        <p:txBody>
          <a:bodyPr>
            <a:normAutofit lnSpcReduction="10000"/>
          </a:bodyPr>
          <a:lstStyle/>
          <a:p>
            <a:pPr>
              <a:lnSpc>
                <a:spcPct val="100000"/>
              </a:lnSpc>
            </a:pPr>
            <a:r>
              <a:rPr lang="en-US" dirty="0"/>
              <a:t>Grady [Gra92] argues that there are “private and public” uses for different types of process data. </a:t>
            </a:r>
          </a:p>
          <a:p>
            <a:pPr>
              <a:lnSpc>
                <a:spcPct val="100000"/>
              </a:lnSpc>
            </a:pPr>
            <a:r>
              <a:rPr lang="en-US" dirty="0"/>
              <a:t>It is natural that individual software engineers might be sensitive to the use of metrics collected on an individual basis, these data should be private to the individual and serve as an indicator for the individual only. </a:t>
            </a:r>
          </a:p>
          <a:p>
            <a:pPr lvl="1">
              <a:lnSpc>
                <a:spcPct val="100000"/>
              </a:lnSpc>
            </a:pPr>
            <a:r>
              <a:rPr lang="en-US" dirty="0"/>
              <a:t>Examples of private metrics include defect rates (by individual), defect rates (by component), and errors found during development.</a:t>
            </a:r>
          </a:p>
          <a:p>
            <a:pPr>
              <a:lnSpc>
                <a:spcPct val="100000"/>
              </a:lnSpc>
            </a:pPr>
            <a:r>
              <a:rPr lang="en-US" dirty="0"/>
              <a:t>Some process metrics are private to the software project team but public to all team members. </a:t>
            </a:r>
          </a:p>
          <a:p>
            <a:pPr lvl="1">
              <a:lnSpc>
                <a:spcPct val="100000"/>
              </a:lnSpc>
            </a:pPr>
            <a:r>
              <a:rPr lang="en-US" dirty="0"/>
              <a:t>Examples include defects reported for major software functions (that have been developed by a number of practitioners), errors found during technical reviews, and lines of code or function points per component or function. The team reviews these data to uncover indicators that can improve team performance.</a:t>
            </a:r>
            <a:endParaRPr lang="en-GB" dirty="0"/>
          </a:p>
        </p:txBody>
      </p:sp>
    </p:spTree>
    <p:extLst>
      <p:ext uri="{BB962C8B-B14F-4D97-AF65-F5344CB8AC3E}">
        <p14:creationId xmlns:p14="http://schemas.microsoft.com/office/powerpoint/2010/main" val="150435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Process Metrics and software process improvement</a:t>
            </a:r>
          </a:p>
        </p:txBody>
      </p:sp>
      <p:sp>
        <p:nvSpPr>
          <p:cNvPr id="6147" name="Rectangle 3"/>
          <p:cNvSpPr>
            <a:spLocks noGrp="1" noChangeArrowheads="1"/>
          </p:cNvSpPr>
          <p:nvPr>
            <p:ph idx="1"/>
          </p:nvPr>
        </p:nvSpPr>
        <p:spPr>
          <a:xfrm>
            <a:off x="1202919" y="2011679"/>
            <a:ext cx="10489728" cy="4651767"/>
          </a:xfrm>
        </p:spPr>
        <p:txBody>
          <a:bodyPr>
            <a:normAutofit/>
          </a:bodyPr>
          <a:lstStyle/>
          <a:p>
            <a:pPr>
              <a:lnSpc>
                <a:spcPct val="100000"/>
              </a:lnSpc>
            </a:pPr>
            <a:r>
              <a:rPr lang="en-US" dirty="0"/>
              <a:t>Public metrics generally assimilate information that originally was private to individuals and teams. </a:t>
            </a:r>
          </a:p>
          <a:p>
            <a:pPr lvl="1">
              <a:lnSpc>
                <a:spcPct val="100000"/>
              </a:lnSpc>
            </a:pPr>
            <a:r>
              <a:rPr lang="en-US" dirty="0"/>
              <a:t>Project-level defect rates (absolutely not attributed to an individual), effort, calendar times, and related data are collected and evaluated in an attempt to uncover indicators that can improve organizational process performance.</a:t>
            </a:r>
          </a:p>
          <a:p>
            <a:pPr>
              <a:lnSpc>
                <a:spcPct val="100000"/>
              </a:lnSpc>
            </a:pPr>
            <a:endParaRPr lang="en-US" dirty="0"/>
          </a:p>
          <a:p>
            <a:pPr>
              <a:lnSpc>
                <a:spcPct val="100000"/>
              </a:lnSpc>
            </a:pPr>
            <a:r>
              <a:rPr lang="en-US" dirty="0"/>
              <a:t>As an organization becomes more comfortable with the collection and use of process metrics, the derivation of simple indicators gives way to a more rigorous approach called statistical software process improvement (SSPI). </a:t>
            </a:r>
          </a:p>
          <a:p>
            <a:pPr lvl="1">
              <a:lnSpc>
                <a:spcPct val="100000"/>
              </a:lnSpc>
            </a:pPr>
            <a:r>
              <a:rPr lang="en-US" dirty="0"/>
              <a:t>In essence, SSPI uses software failure analysis to collect information about all errors and defects encountered as an application, system, or product is developed and used.</a:t>
            </a:r>
            <a:endParaRPr lang="en-GB" dirty="0"/>
          </a:p>
        </p:txBody>
      </p:sp>
    </p:spTree>
    <p:extLst>
      <p:ext uri="{BB962C8B-B14F-4D97-AF65-F5344CB8AC3E}">
        <p14:creationId xmlns:p14="http://schemas.microsoft.com/office/powerpoint/2010/main" val="28770940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Project metrics</a:t>
            </a:r>
          </a:p>
        </p:txBody>
      </p:sp>
      <p:sp>
        <p:nvSpPr>
          <p:cNvPr id="6147" name="Rectangle 3"/>
          <p:cNvSpPr>
            <a:spLocks noGrp="1" noChangeArrowheads="1"/>
          </p:cNvSpPr>
          <p:nvPr>
            <p:ph idx="1"/>
          </p:nvPr>
        </p:nvSpPr>
        <p:spPr/>
        <p:txBody>
          <a:bodyPr>
            <a:normAutofit lnSpcReduction="10000"/>
          </a:bodyPr>
          <a:lstStyle/>
          <a:p>
            <a:pPr>
              <a:lnSpc>
                <a:spcPct val="100000"/>
              </a:lnSpc>
            </a:pPr>
            <a:r>
              <a:rPr lang="en-US" dirty="0"/>
              <a:t>Software process metrics are used for strategic purposes.</a:t>
            </a:r>
          </a:p>
          <a:p>
            <a:pPr>
              <a:lnSpc>
                <a:spcPct val="100000"/>
              </a:lnSpc>
            </a:pPr>
            <a:r>
              <a:rPr lang="en-US" dirty="0"/>
              <a:t>Software project measures are tactical. </a:t>
            </a:r>
          </a:p>
          <a:p>
            <a:pPr lvl="1">
              <a:lnSpc>
                <a:spcPct val="100000"/>
              </a:lnSpc>
            </a:pPr>
            <a:r>
              <a:rPr lang="en-US" sz="1800" dirty="0"/>
              <a:t>That is, project metrics and the indicators derived from </a:t>
            </a:r>
            <a:r>
              <a:rPr lang="en-US" sz="2000" dirty="0"/>
              <a:t>them are used by a project manager and a software team to adapt project workflow and technical activities.</a:t>
            </a:r>
          </a:p>
          <a:p>
            <a:pPr>
              <a:lnSpc>
                <a:spcPct val="100000"/>
              </a:lnSpc>
            </a:pPr>
            <a:r>
              <a:rPr lang="en-US" dirty="0"/>
              <a:t>The first application of project metrics on most software projects occurs during estimation. </a:t>
            </a:r>
          </a:p>
          <a:p>
            <a:pPr lvl="1">
              <a:lnSpc>
                <a:spcPct val="100000"/>
              </a:lnSpc>
            </a:pPr>
            <a:r>
              <a:rPr lang="en-US" dirty="0"/>
              <a:t>Metrics collected from past projects are used as a basis from which effort and time estimates are made for current software work. </a:t>
            </a:r>
          </a:p>
          <a:p>
            <a:pPr lvl="1">
              <a:lnSpc>
                <a:spcPct val="100000"/>
              </a:lnSpc>
            </a:pPr>
            <a:r>
              <a:rPr lang="en-US" dirty="0"/>
              <a:t>As a project proceeds, measures of effort and calendar time expended are compared to original estimates (and the project schedule).</a:t>
            </a:r>
          </a:p>
          <a:p>
            <a:pPr>
              <a:lnSpc>
                <a:spcPct val="100000"/>
              </a:lnSpc>
            </a:pPr>
            <a:r>
              <a:rPr lang="en-US" dirty="0"/>
              <a:t>The project manager uses these data to monitor and control progress.</a:t>
            </a:r>
            <a:endParaRPr lang="en-GB" dirty="0"/>
          </a:p>
        </p:txBody>
      </p:sp>
    </p:spTree>
    <p:extLst>
      <p:ext uri="{BB962C8B-B14F-4D97-AF65-F5344CB8AC3E}">
        <p14:creationId xmlns:p14="http://schemas.microsoft.com/office/powerpoint/2010/main" val="2565186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GB" sz="3600" dirty="0"/>
              <a:t>Project metrics</a:t>
            </a:r>
          </a:p>
        </p:txBody>
      </p:sp>
      <p:sp>
        <p:nvSpPr>
          <p:cNvPr id="6147" name="Rectangle 3"/>
          <p:cNvSpPr>
            <a:spLocks noGrp="1" noChangeArrowheads="1"/>
          </p:cNvSpPr>
          <p:nvPr>
            <p:ph idx="1"/>
          </p:nvPr>
        </p:nvSpPr>
        <p:spPr/>
        <p:txBody>
          <a:bodyPr>
            <a:normAutofit/>
          </a:bodyPr>
          <a:lstStyle/>
          <a:p>
            <a:pPr>
              <a:lnSpc>
                <a:spcPct val="100000"/>
              </a:lnSpc>
            </a:pPr>
            <a:r>
              <a:rPr lang="en-US" dirty="0"/>
              <a:t>The intent of project metrics is twofold. </a:t>
            </a:r>
          </a:p>
          <a:p>
            <a:pPr lvl="1">
              <a:lnSpc>
                <a:spcPct val="100000"/>
              </a:lnSpc>
            </a:pPr>
            <a:r>
              <a:rPr lang="en-US" dirty="0"/>
              <a:t>First, these metrics are used to minimize the development schedule by making the adjustments necessary to avoid delays and mitigate potential problems and risks.</a:t>
            </a:r>
          </a:p>
          <a:p>
            <a:pPr lvl="1">
              <a:lnSpc>
                <a:spcPct val="100000"/>
              </a:lnSpc>
            </a:pPr>
            <a:r>
              <a:rPr lang="en-US" dirty="0"/>
              <a:t>Second, project metrics are used to assess product quality on an ongoing basis and, when necessary, modify the technical approach to improve quality.</a:t>
            </a:r>
          </a:p>
          <a:p>
            <a:pPr>
              <a:lnSpc>
                <a:spcPct val="100000"/>
              </a:lnSpc>
            </a:pPr>
            <a:r>
              <a:rPr lang="en-US" dirty="0"/>
              <a:t>As quality improves, defects are minimized, and as the defect count goes down, the amount of rework required during the project is also reduced. </a:t>
            </a:r>
          </a:p>
          <a:p>
            <a:pPr>
              <a:lnSpc>
                <a:spcPct val="100000"/>
              </a:lnSpc>
            </a:pPr>
            <a:r>
              <a:rPr lang="en-US" dirty="0"/>
              <a:t>This leads to a reduction in overall project cost.</a:t>
            </a:r>
            <a:endParaRPr lang="en-GB" dirty="0"/>
          </a:p>
        </p:txBody>
      </p:sp>
    </p:spTree>
    <p:extLst>
      <p:ext uri="{BB962C8B-B14F-4D97-AF65-F5344CB8AC3E}">
        <p14:creationId xmlns:p14="http://schemas.microsoft.com/office/powerpoint/2010/main" val="29198758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439</TotalTime>
  <Words>2330</Words>
  <Application>Microsoft Office PowerPoint</Application>
  <PresentationFormat>Widescreen</PresentationFormat>
  <Paragraphs>181</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Corbel</vt:lpstr>
      <vt:lpstr>Leawood-Book</vt:lpstr>
      <vt:lpstr>Wingdings</vt:lpstr>
      <vt:lpstr>Banded</vt:lpstr>
      <vt:lpstr>Introduction to Software Engineering</vt:lpstr>
      <vt:lpstr>metrics in process and project domain</vt:lpstr>
      <vt:lpstr>Process Metrics and software process improvement</vt:lpstr>
      <vt:lpstr>Process Metrics and software process improvement</vt:lpstr>
      <vt:lpstr>Process Metrics and software process improvement</vt:lpstr>
      <vt:lpstr>Process Metrics and software process improvement</vt:lpstr>
      <vt:lpstr>Process Metrics and software process improvement</vt:lpstr>
      <vt:lpstr>Project metrics</vt:lpstr>
      <vt:lpstr>Project metrics</vt:lpstr>
      <vt:lpstr>Software measurements</vt:lpstr>
      <vt:lpstr>Software measurements</vt:lpstr>
      <vt:lpstr>Size oriented metrics</vt:lpstr>
      <vt:lpstr>Size oriented metrics</vt:lpstr>
      <vt:lpstr>Size oriented metrics</vt:lpstr>
      <vt:lpstr>function oriented metrics</vt:lpstr>
      <vt:lpstr>Reconciling loc and fp metrics</vt:lpstr>
      <vt:lpstr>Reconciling loc and fp metrics</vt:lpstr>
      <vt:lpstr>Reconciling loc and fp metrics</vt:lpstr>
      <vt:lpstr>Object oriented metrics</vt:lpstr>
      <vt:lpstr>Object oriented metrics</vt:lpstr>
      <vt:lpstr>Use case oriented metrics</vt:lpstr>
      <vt:lpstr>WebApp project metrics</vt:lpstr>
      <vt:lpstr>WebApp project metrics</vt:lpstr>
      <vt:lpstr>WebApp project metrics</vt:lpstr>
      <vt:lpstr>Special THANK FOR THE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Windows User</dc:creator>
  <cp:lastModifiedBy>Misbhah Naz</cp:lastModifiedBy>
  <cp:revision>60</cp:revision>
  <dcterms:created xsi:type="dcterms:W3CDTF">2015-04-05T21:16:02Z</dcterms:created>
  <dcterms:modified xsi:type="dcterms:W3CDTF">2023-01-11T06:09:54Z</dcterms:modified>
</cp:coreProperties>
</file>