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0" r:id="rId1"/>
    <p:sldMasterId id="2147484057" r:id="rId2"/>
  </p:sldMasterIdLst>
  <p:notesMasterIdLst>
    <p:notesMasterId r:id="rId36"/>
  </p:notesMasterIdLst>
  <p:handoutMasterIdLst>
    <p:handoutMasterId r:id="rId37"/>
  </p:handoutMasterIdLst>
  <p:sldIdLst>
    <p:sldId id="829" r:id="rId3"/>
    <p:sldId id="828" r:id="rId4"/>
    <p:sldId id="710" r:id="rId5"/>
    <p:sldId id="778" r:id="rId6"/>
    <p:sldId id="777" r:id="rId7"/>
    <p:sldId id="805" r:id="rId8"/>
    <p:sldId id="830" r:id="rId9"/>
    <p:sldId id="779" r:id="rId10"/>
    <p:sldId id="780" r:id="rId11"/>
    <p:sldId id="740" r:id="rId12"/>
    <p:sldId id="788" r:id="rId13"/>
    <p:sldId id="790" r:id="rId14"/>
    <p:sldId id="791" r:id="rId15"/>
    <p:sldId id="807" r:id="rId16"/>
    <p:sldId id="792" r:id="rId17"/>
    <p:sldId id="819" r:id="rId18"/>
    <p:sldId id="794" r:id="rId19"/>
    <p:sldId id="826" r:id="rId20"/>
    <p:sldId id="795" r:id="rId21"/>
    <p:sldId id="796" r:id="rId22"/>
    <p:sldId id="799" r:id="rId23"/>
    <p:sldId id="820" r:id="rId24"/>
    <p:sldId id="827" r:id="rId25"/>
    <p:sldId id="797" r:id="rId26"/>
    <p:sldId id="800" r:id="rId27"/>
    <p:sldId id="801" r:id="rId28"/>
    <p:sldId id="824" r:id="rId29"/>
    <p:sldId id="802" r:id="rId30"/>
    <p:sldId id="776" r:id="rId31"/>
    <p:sldId id="822" r:id="rId32"/>
    <p:sldId id="813" r:id="rId33"/>
    <p:sldId id="724" r:id="rId34"/>
    <p:sldId id="815" r:id="rId35"/>
  </p:sldIdLst>
  <p:sldSz cx="9144000" cy="6858000" type="screen4x3"/>
  <p:notesSz cx="7010400" cy="9296400"/>
  <p:defaultTextStyle>
    <a:defPPr>
      <a:defRPr lang="en-US"/>
    </a:defPPr>
    <a:lvl1pPr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1pPr>
    <a:lvl2pPr marL="457200"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2pPr>
    <a:lvl3pPr marL="914400"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3pPr>
    <a:lvl4pPr marL="1371600"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4pPr>
    <a:lvl5pPr marL="1828800"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C0C4"/>
    <a:srgbClr val="678DC5"/>
    <a:srgbClr val="3E67A4"/>
    <a:srgbClr val="3E8DC5"/>
    <a:srgbClr val="5F5F65"/>
    <a:srgbClr val="7E7E86"/>
    <a:srgbClr val="FFFFFF"/>
    <a:srgbClr val="8E8E9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310" autoAdjust="0"/>
    <p:restoredTop sz="85802" autoAdjust="0"/>
  </p:normalViewPr>
  <p:slideViewPr>
    <p:cSldViewPr snapToGrid="0">
      <p:cViewPr varScale="1">
        <p:scale>
          <a:sx n="96" d="100"/>
          <a:sy n="96" d="100"/>
        </p:scale>
        <p:origin x="2216" y="176"/>
      </p:cViewPr>
      <p:guideLst>
        <p:guide orient="horz" pos="2160"/>
        <p:guide pos="2880"/>
      </p:guideLst>
    </p:cSldViewPr>
  </p:slideViewPr>
  <p:outlineViewPr>
    <p:cViewPr>
      <p:scale>
        <a:sx n="33" d="100"/>
        <a:sy n="33" d="100"/>
      </p:scale>
      <p:origin x="0" y="5022"/>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Lst>
  </p:outlineViewPr>
  <p:notesTextViewPr>
    <p:cViewPr>
      <p:scale>
        <a:sx n="100" d="100"/>
        <a:sy n="100" d="100"/>
      </p:scale>
      <p:origin x="0" y="0"/>
    </p:cViewPr>
  </p:notesTextViewPr>
  <p:sorterViewPr>
    <p:cViewPr>
      <p:scale>
        <a:sx n="100" d="100"/>
        <a:sy n="100" d="100"/>
      </p:scale>
      <p:origin x="0" y="7596"/>
    </p:cViewPr>
  </p:sorter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viewProps" Target="viewProps.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presProps" Target="presProps.xml"/></Relationships>
</file>

<file path=ppt/_rels/viewProps.xml.rels><?xml version="1.0" encoding="UTF-8" standalone="yes"?>
<Relationships xmlns="http://schemas.openxmlformats.org/package/2006/relationships"><Relationship Id="rId8" Type="http://schemas.openxmlformats.org/officeDocument/2006/relationships/slide" Target="slides/slide11.xml"/><Relationship Id="rId13" Type="http://schemas.openxmlformats.org/officeDocument/2006/relationships/slide" Target="slides/slide16.xml"/><Relationship Id="rId18" Type="http://schemas.openxmlformats.org/officeDocument/2006/relationships/slide" Target="slides/slide21.xml"/><Relationship Id="rId26" Type="http://schemas.openxmlformats.org/officeDocument/2006/relationships/slide" Target="slides/slide29.xml"/><Relationship Id="rId3" Type="http://schemas.openxmlformats.org/officeDocument/2006/relationships/slide" Target="slides/slide5.xml"/><Relationship Id="rId21" Type="http://schemas.openxmlformats.org/officeDocument/2006/relationships/slide" Target="slides/slide24.xml"/><Relationship Id="rId7" Type="http://schemas.openxmlformats.org/officeDocument/2006/relationships/slide" Target="slides/slide10.xml"/><Relationship Id="rId12" Type="http://schemas.openxmlformats.org/officeDocument/2006/relationships/slide" Target="slides/slide15.xml"/><Relationship Id="rId17" Type="http://schemas.openxmlformats.org/officeDocument/2006/relationships/slide" Target="slides/slide20.xml"/><Relationship Id="rId25" Type="http://schemas.openxmlformats.org/officeDocument/2006/relationships/slide" Target="slides/slide28.xml"/><Relationship Id="rId2" Type="http://schemas.openxmlformats.org/officeDocument/2006/relationships/slide" Target="slides/slide4.xml"/><Relationship Id="rId16" Type="http://schemas.openxmlformats.org/officeDocument/2006/relationships/slide" Target="slides/slide19.xml"/><Relationship Id="rId20" Type="http://schemas.openxmlformats.org/officeDocument/2006/relationships/slide" Target="slides/slide23.xml"/><Relationship Id="rId29" Type="http://schemas.openxmlformats.org/officeDocument/2006/relationships/slide" Target="slides/slide32.xml"/><Relationship Id="rId1" Type="http://schemas.openxmlformats.org/officeDocument/2006/relationships/slide" Target="slides/slide3.xml"/><Relationship Id="rId6" Type="http://schemas.openxmlformats.org/officeDocument/2006/relationships/slide" Target="slides/slide9.xml"/><Relationship Id="rId11" Type="http://schemas.openxmlformats.org/officeDocument/2006/relationships/slide" Target="slides/slide14.xml"/><Relationship Id="rId24" Type="http://schemas.openxmlformats.org/officeDocument/2006/relationships/slide" Target="slides/slide27.xml"/><Relationship Id="rId5" Type="http://schemas.openxmlformats.org/officeDocument/2006/relationships/slide" Target="slides/slide8.xml"/><Relationship Id="rId15" Type="http://schemas.openxmlformats.org/officeDocument/2006/relationships/slide" Target="slides/slide18.xml"/><Relationship Id="rId23" Type="http://schemas.openxmlformats.org/officeDocument/2006/relationships/slide" Target="slides/slide26.xml"/><Relationship Id="rId28" Type="http://schemas.openxmlformats.org/officeDocument/2006/relationships/slide" Target="slides/slide31.xml"/><Relationship Id="rId10" Type="http://schemas.openxmlformats.org/officeDocument/2006/relationships/slide" Target="slides/slide13.xml"/><Relationship Id="rId19" Type="http://schemas.openxmlformats.org/officeDocument/2006/relationships/slide" Target="slides/slide22.xml"/><Relationship Id="rId4" Type="http://schemas.openxmlformats.org/officeDocument/2006/relationships/slide" Target="slides/slide6.xml"/><Relationship Id="rId9" Type="http://schemas.openxmlformats.org/officeDocument/2006/relationships/slide" Target="slides/slide12.xml"/><Relationship Id="rId14" Type="http://schemas.openxmlformats.org/officeDocument/2006/relationships/slide" Target="slides/slide17.xml"/><Relationship Id="rId22" Type="http://schemas.openxmlformats.org/officeDocument/2006/relationships/slide" Target="slides/slide25.xml"/><Relationship Id="rId27" Type="http://schemas.openxmlformats.org/officeDocument/2006/relationships/slide" Target="slides/slide30.xml"/><Relationship Id="rId30" Type="http://schemas.openxmlformats.org/officeDocument/2006/relationships/slide" Target="slides/slide3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11"/>
          <p:cNvSpPr>
            <a:spLocks noChangeArrowheads="1"/>
          </p:cNvSpPr>
          <p:nvPr/>
        </p:nvSpPr>
        <p:spPr bwMode="auto">
          <a:xfrm>
            <a:off x="6249988" y="8609013"/>
            <a:ext cx="449262"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5123" name="Rectangle 12"/>
          <p:cNvSpPr>
            <a:spLocks noChangeArrowheads="1"/>
          </p:cNvSpPr>
          <p:nvPr/>
        </p:nvSpPr>
        <p:spPr bwMode="auto">
          <a:xfrm>
            <a:off x="57150" y="8785225"/>
            <a:ext cx="2619375"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67" tIns="50185" rIns="95667" bIns="50185">
            <a:spAutoFit/>
          </a:bodyPr>
          <a:lstStyle/>
          <a:p>
            <a:pPr algn="l" defTabSz="611188">
              <a:lnSpc>
                <a:spcPct val="100000"/>
              </a:lnSpc>
              <a:tabLst>
                <a:tab pos="2387600" algn="l"/>
                <a:tab pos="4830763" algn="l"/>
              </a:tabLst>
            </a:pPr>
            <a:r>
              <a:rPr lang="en-US" sz="800"/>
              <a:t>© 2006, Cisco Systems, Inc. All rights reserved.</a:t>
            </a:r>
          </a:p>
          <a:p>
            <a:pPr algn="l" defTabSz="611188">
              <a:lnSpc>
                <a:spcPct val="100000"/>
              </a:lnSpc>
              <a:tabLst>
                <a:tab pos="2387600" algn="l"/>
                <a:tab pos="4830763" algn="l"/>
              </a:tabLst>
            </a:pPr>
            <a:r>
              <a:rPr lang="en-US" sz="800"/>
              <a:t>Presentation_ID.scr</a:t>
            </a:r>
          </a:p>
        </p:txBody>
      </p:sp>
      <p:sp>
        <p:nvSpPr>
          <p:cNvPr id="5124" name="Line 13"/>
          <p:cNvSpPr>
            <a:spLocks noChangeShapeType="1"/>
          </p:cNvSpPr>
          <p:nvPr/>
        </p:nvSpPr>
        <p:spPr bwMode="auto">
          <a:xfrm>
            <a:off x="152400" y="8799513"/>
            <a:ext cx="665321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125" name="Rectangle 14"/>
          <p:cNvSpPr>
            <a:spLocks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p>
            <a:pPr algn="r" defTabSz="903288">
              <a:lnSpc>
                <a:spcPct val="100000"/>
              </a:lnSpc>
            </a:pPr>
            <a:fld id="{22244E67-557B-7741-B9F5-F61AA18495DF}" type="slidenum">
              <a:rPr lang="en-US" sz="800"/>
              <a:pPr algn="r" defTabSz="903288">
                <a:lnSpc>
                  <a:spcPct val="100000"/>
                </a:lnSpc>
              </a:pPr>
              <a:t>‹#›</a:t>
            </a:fld>
            <a:endParaRPr lang="en-US" sz="800"/>
          </a:p>
        </p:txBody>
      </p:sp>
    </p:spTree>
    <p:extLst>
      <p:ext uri="{BB962C8B-B14F-4D97-AF65-F5344CB8AC3E}">
        <p14:creationId xmlns:p14="http://schemas.microsoft.com/office/powerpoint/2010/main" val="21810151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8"/>
          <p:cNvSpPr>
            <a:spLocks noChangeArrowheads="1"/>
          </p:cNvSpPr>
          <p:nvPr/>
        </p:nvSpPr>
        <p:spPr bwMode="auto">
          <a:xfrm>
            <a:off x="6249988" y="8609013"/>
            <a:ext cx="449262"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6147" name="Rectangle 9"/>
          <p:cNvSpPr>
            <a:spLocks noChangeArrowheads="1"/>
          </p:cNvSpPr>
          <p:nvPr/>
        </p:nvSpPr>
        <p:spPr bwMode="auto">
          <a:xfrm>
            <a:off x="57150" y="8785225"/>
            <a:ext cx="2619375"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67" tIns="50185" rIns="95667" bIns="50185">
            <a:spAutoFit/>
          </a:bodyPr>
          <a:lstStyle/>
          <a:p>
            <a:pPr algn="l" defTabSz="611188">
              <a:lnSpc>
                <a:spcPct val="100000"/>
              </a:lnSpc>
              <a:tabLst>
                <a:tab pos="2387600" algn="l"/>
                <a:tab pos="4830763" algn="l"/>
              </a:tabLst>
            </a:pPr>
            <a:r>
              <a:rPr lang="en-US" sz="800"/>
              <a:t>© 2006, Cisco Systems, Inc. All rights reserved.</a:t>
            </a:r>
          </a:p>
          <a:p>
            <a:pPr algn="l" defTabSz="611188">
              <a:lnSpc>
                <a:spcPct val="100000"/>
              </a:lnSpc>
              <a:tabLst>
                <a:tab pos="2387600" algn="l"/>
                <a:tab pos="4830763" algn="l"/>
              </a:tabLst>
            </a:pPr>
            <a:r>
              <a:rPr lang="en-US" sz="800"/>
              <a:t>Presentation_ID.scr</a:t>
            </a:r>
          </a:p>
        </p:txBody>
      </p:sp>
      <p:sp>
        <p:nvSpPr>
          <p:cNvPr id="6148" name="Line 10"/>
          <p:cNvSpPr>
            <a:spLocks noChangeShapeType="1"/>
          </p:cNvSpPr>
          <p:nvPr/>
        </p:nvSpPr>
        <p:spPr bwMode="auto">
          <a:xfrm>
            <a:off x="152400" y="8799513"/>
            <a:ext cx="665321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83307" name="Rectangle 11"/>
          <p:cNvSpPr>
            <a:spLocks noGrp="1" noChangeArrowheads="1"/>
          </p:cNvSpPr>
          <p:nvPr>
            <p:ph type="sldNum" sz="quarter" idx="5"/>
          </p:nvPr>
        </p:nvSpPr>
        <p:spPr bwMode="auto">
          <a:xfrm>
            <a:off x="5929313" y="8680450"/>
            <a:ext cx="812800" cy="287338"/>
          </a:xfrm>
          <a:prstGeom prst="rect">
            <a:avLst/>
          </a:prstGeom>
          <a:noFill/>
          <a:ln w="9525">
            <a:noFill/>
            <a:miter lim="800000"/>
            <a:headEnd/>
            <a:tailEnd/>
          </a:ln>
          <a:effectLst/>
        </p:spPr>
        <p:txBody>
          <a:bodyPr vert="horz" wrap="square" lIns="18819" tIns="0" rIns="18819" bIns="0" numCol="1" anchor="b" anchorCtr="0" compatLnSpc="1">
            <a:prstTxWarp prst="textNoShape">
              <a:avLst/>
            </a:prstTxWarp>
          </a:bodyPr>
          <a:lstStyle>
            <a:lvl1pPr algn="r" defTabSz="903288">
              <a:lnSpc>
                <a:spcPct val="100000"/>
              </a:lnSpc>
              <a:defRPr sz="800" smtClean="0">
                <a:cs typeface="+mn-cs"/>
              </a:defRPr>
            </a:lvl1pPr>
          </a:lstStyle>
          <a:p>
            <a:pPr>
              <a:defRPr/>
            </a:pPr>
            <a:fld id="{F4CE0E46-7F05-B940-8356-5580BE265E49}" type="slidenum">
              <a:rPr lang="en-US"/>
              <a:pPr>
                <a:defRPr/>
              </a:pPr>
              <a:t>‹#›</a:t>
            </a:fld>
            <a:endParaRPr lang="en-US"/>
          </a:p>
        </p:txBody>
      </p:sp>
      <p:sp>
        <p:nvSpPr>
          <p:cNvPr id="6150" name="Rectangle 12"/>
          <p:cNvSpPr>
            <a:spLocks noGrp="1" noRot="1" noChangeAspect="1" noChangeArrowheads="1" noTextEdit="1"/>
          </p:cNvSpPr>
          <p:nvPr>
            <p:ph type="sldImg" idx="2"/>
          </p:nvPr>
        </p:nvSpPr>
        <p:spPr bwMode="auto">
          <a:xfrm>
            <a:off x="873125" y="244475"/>
            <a:ext cx="5321300" cy="39909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183309" name="Rectangle 13"/>
          <p:cNvSpPr>
            <a:spLocks noGrp="1" noChangeArrowheads="1"/>
          </p:cNvSpPr>
          <p:nvPr>
            <p:ph type="body" sz="quarter" idx="3"/>
          </p:nvPr>
        </p:nvSpPr>
        <p:spPr bwMode="auto">
          <a:xfrm>
            <a:off x="768350" y="4378325"/>
            <a:ext cx="5468938" cy="4252913"/>
          </a:xfrm>
          <a:prstGeom prst="rect">
            <a:avLst/>
          </a:prstGeom>
          <a:noFill/>
          <a:ln w="9525">
            <a:noFill/>
            <a:miter lim="800000"/>
            <a:headEnd/>
            <a:tailEnd/>
          </a:ln>
          <a:effectLst/>
        </p:spPr>
        <p:txBody>
          <a:bodyPr vert="horz" wrap="square" lIns="95667" tIns="50185" rIns="95667" bIns="50185" numCol="1" anchor="t" anchorCtr="0" compatLnSpc="1">
            <a:prstTxWarp prst="textNoShape">
              <a:avLst/>
            </a:prstTxWarp>
          </a:bodyPr>
          <a:lstStyle/>
          <a:p>
            <a:pPr lvl="0"/>
            <a:r>
              <a:rPr lang="en-US" noProof="0"/>
              <a:t>Body Text</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626460584"/>
      </p:ext>
    </p:extLst>
  </p:cSld>
  <p:clrMap bg1="lt1" tx1="dk1" bg2="lt2" tx2="dk2" accent1="accent1" accent2="accent2" accent3="accent3" accent4="accent4" accent5="accent5" accent6="accent6" hlink="hlink" folHlink="folHlink"/>
  <p:notesStyle>
    <a:lvl1pPr marL="112713" indent="-112713" algn="l" defTabSz="1020763" rtl="0" eaLnBrk="0" fontAlgn="base" hangingPunct="0">
      <a:lnSpc>
        <a:spcPct val="90000"/>
      </a:lnSpc>
      <a:spcBef>
        <a:spcPct val="50000"/>
      </a:spcBef>
      <a:spcAft>
        <a:spcPct val="0"/>
      </a:spcAft>
      <a:buSzPct val="100000"/>
      <a:buChar char="•"/>
      <a:defRPr sz="1200" kern="1200">
        <a:solidFill>
          <a:schemeClr val="tx1"/>
        </a:solidFill>
        <a:latin typeface="Arial" charset="0"/>
        <a:ea typeface="ＭＳ Ｐゴシック" charset="0"/>
        <a:cs typeface="ＭＳ Ｐゴシック" charset="0"/>
      </a:defRPr>
    </a:lvl1pPr>
    <a:lvl2pPr marL="482600" indent="-120650"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ＭＳ Ｐゴシック" charset="0"/>
        <a:cs typeface="+mn-cs"/>
      </a:defRPr>
    </a:lvl2pPr>
    <a:lvl3pPr marL="9667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ＭＳ Ｐゴシック" charset="0"/>
        <a:cs typeface="+mn-cs"/>
      </a:defRPr>
    </a:lvl3pPr>
    <a:lvl4pPr marL="14493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ＭＳ Ｐゴシック" charset="0"/>
        <a:cs typeface="+mn-cs"/>
      </a:defRPr>
    </a:lvl4pPr>
    <a:lvl5pPr marL="19319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AE859D19-92DA-A548-BF2C-F95AABC3A619}" type="slidenum">
              <a:rPr lang="en-US" sz="800"/>
              <a:pPr/>
              <a:t>3</a:t>
            </a:fld>
            <a:endParaRPr lang="en-US" sz="800"/>
          </a:p>
        </p:txBody>
      </p:sp>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CA" sz="1200" b="0" kern="1200" dirty="0">
                <a:solidFill>
                  <a:schemeClr val="tx1"/>
                </a:solidFill>
                <a:effectLst/>
                <a:latin typeface="Arial" charset="0"/>
                <a:ea typeface="ＭＳ Ｐゴシック" charset="0"/>
                <a:cs typeface="ＭＳ Ｐゴシック" charset="0"/>
              </a:rPr>
              <a:t>10.1.1.1</a:t>
            </a:r>
            <a:r>
              <a:rPr lang="en-CA" sz="1200" b="0" kern="1200" baseline="0" dirty="0">
                <a:solidFill>
                  <a:schemeClr val="tx1"/>
                </a:solidFill>
                <a:effectLst/>
                <a:latin typeface="Arial" charset="0"/>
                <a:ea typeface="ＭＳ Ｐゴシック" charset="0"/>
                <a:cs typeface="ＭＳ Ｐゴシック" charset="0"/>
              </a:rPr>
              <a:t>  OSI and TCP/IP Models Revisited</a:t>
            </a:r>
          </a:p>
          <a:p>
            <a:pPr>
              <a:lnSpc>
                <a:spcPct val="80000"/>
              </a:lnSpc>
              <a:buFontTx/>
              <a:buNone/>
            </a:pPr>
            <a:r>
              <a:rPr lang="en-US" sz="1200" b="0" i="0" kern="1200" dirty="0">
                <a:solidFill>
                  <a:schemeClr val="tx1"/>
                </a:solidFill>
                <a:effectLst/>
                <a:latin typeface="Arial" charset="0"/>
                <a:ea typeface="ＭＳ Ｐゴシック" charset="0"/>
                <a:cs typeface="ＭＳ Ｐゴシック" charset="0"/>
              </a:rPr>
              <a:t>As shown in the figure, the application layer is the top layer of both the OSI and TCP/IP models. It is the layer that provides the interface between the applications we use to communicate and the underlying network over which our messages are transmitted. Application layer protocols are used to exchange data between programs running on the source and destination hosts.</a:t>
            </a:r>
            <a:endParaRPr lang="en-CA" sz="1200" kern="1200" dirty="0">
              <a:solidFill>
                <a:schemeClr val="tx1"/>
              </a:solidFill>
              <a:effectLst/>
              <a:latin typeface="Arial" charset="0"/>
              <a:ea typeface="ＭＳ Ｐゴシック" charset="0"/>
              <a:cs typeface="ＭＳ Ｐゴシック" charset="0"/>
            </a:endParaRPr>
          </a:p>
          <a:p>
            <a:pPr>
              <a:lnSpc>
                <a:spcPct val="80000"/>
              </a:lnSpc>
              <a:buFontTx/>
              <a:buNone/>
            </a:pPr>
            <a:endParaRPr lang="en-CA" sz="1200" kern="1200" dirty="0">
              <a:solidFill>
                <a:schemeClr val="tx1"/>
              </a:solidFill>
              <a:effectLst/>
              <a:latin typeface="Arial" charset="0"/>
              <a:ea typeface="ＭＳ Ｐゴシック" charset="0"/>
              <a:cs typeface="ＭＳ Ｐゴシック" charset="0"/>
            </a:endParaRPr>
          </a:p>
          <a:p>
            <a:pPr>
              <a:lnSpc>
                <a:spcPct val="80000"/>
              </a:lnSpc>
              <a:buFontTx/>
              <a:buNone/>
            </a:pPr>
            <a:r>
              <a:rPr lang="en-US" dirty="0"/>
              <a:t>Section 4.1.1.1</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960854F-6099-C645-9633-B44CFEAB8F51}" type="slidenum">
              <a:rPr lang="en-US" sz="800"/>
              <a:pPr/>
              <a:t>13</a:t>
            </a:fld>
            <a:endParaRPr lang="en-US" sz="800"/>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a:t>10.2.1.4  SMTP, POP,</a:t>
            </a:r>
            <a:r>
              <a:rPr lang="en-US" baseline="0" dirty="0"/>
              <a:t> and IMAP</a:t>
            </a:r>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960854F-6099-C645-9633-B44CFEAB8F51}" type="slidenum">
              <a:rPr lang="en-US" sz="800"/>
              <a:pPr/>
              <a:t>14</a:t>
            </a:fld>
            <a:endParaRPr lang="en-US" sz="800"/>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a:t>10.2.1.4  SMTP, POP, and IMAP (cont.)</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960854F-6099-C645-9633-B44CFEAB8F51}" type="slidenum">
              <a:rPr lang="en-US" sz="800"/>
              <a:pPr/>
              <a:t>15</a:t>
            </a:fld>
            <a:endParaRPr lang="en-US" sz="800"/>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a:t>10.2.1.5  SMTP, POP, and IMAP (cont.)</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960854F-6099-C645-9633-B44CFEAB8F51}" type="slidenum">
              <a:rPr lang="en-US" sz="800"/>
              <a:pPr/>
              <a:t>16</a:t>
            </a:fld>
            <a:endParaRPr lang="en-US" sz="800"/>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a:t>10.2.1.5 </a:t>
            </a:r>
            <a:r>
              <a:rPr lang="en-US" baseline="0" dirty="0"/>
              <a:t> SMTP, POP, and IMAP (cont.)</a:t>
            </a:r>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960854F-6099-C645-9633-B44CFEAB8F51}" type="slidenum">
              <a:rPr lang="en-US" sz="800"/>
              <a:pPr/>
              <a:t>17</a:t>
            </a:fld>
            <a:endParaRPr lang="en-US" sz="800"/>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a:t>10.2.1.6  SMTP,</a:t>
            </a:r>
            <a:r>
              <a:rPr lang="en-US" baseline="0" dirty="0"/>
              <a:t> POP, and IMAP (cont.)</a:t>
            </a:r>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960854F-6099-C645-9633-B44CFEAB8F51}" type="slidenum">
              <a:rPr lang="en-US" sz="800"/>
              <a:pPr/>
              <a:t>18</a:t>
            </a:fld>
            <a:endParaRPr lang="en-US" sz="800"/>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a:t>10.2.1.6 </a:t>
            </a:r>
            <a:r>
              <a:rPr lang="en-US" baseline="0" dirty="0"/>
              <a:t> SMTP, POP, and IMAP (cont.)</a:t>
            </a:r>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960854F-6099-C645-9633-B44CFEAB8F51}" type="slidenum">
              <a:rPr lang="en-US" sz="800"/>
              <a:pPr/>
              <a:t>19</a:t>
            </a:fld>
            <a:endParaRPr lang="en-US" sz="800"/>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a:t>10.2.1.7  SMTP,</a:t>
            </a:r>
            <a:r>
              <a:rPr lang="en-US" baseline="0" dirty="0"/>
              <a:t> POP, and IMAP (cont.)</a:t>
            </a:r>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960854F-6099-C645-9633-B44CFEAB8F51}" type="slidenum">
              <a:rPr lang="en-US" sz="800"/>
              <a:pPr/>
              <a:t>20</a:t>
            </a:fld>
            <a:endParaRPr lang="en-US" sz="800"/>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a:t>10.2.2.1</a:t>
            </a:r>
            <a:r>
              <a:rPr lang="en-US" baseline="0" dirty="0"/>
              <a:t> Domain Name Service</a:t>
            </a:r>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960854F-6099-C645-9633-B44CFEAB8F51}" type="slidenum">
              <a:rPr lang="en-US" sz="800"/>
              <a:pPr/>
              <a:t>21</a:t>
            </a:fld>
            <a:endParaRPr lang="en-US" sz="800"/>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a:t>10.2.2.1  </a:t>
            </a:r>
            <a:r>
              <a:rPr lang="en-US" baseline="0" dirty="0"/>
              <a:t>Domain Name Service (cont.)</a:t>
            </a:r>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960854F-6099-C645-9633-B44CFEAB8F51}" type="slidenum">
              <a:rPr lang="en-US" sz="800"/>
              <a:pPr/>
              <a:t>22</a:t>
            </a:fld>
            <a:endParaRPr lang="en-US" sz="800"/>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a:t>10.2.2.1  </a:t>
            </a:r>
            <a:r>
              <a:rPr lang="en-US" baseline="0" dirty="0"/>
              <a:t>Domain Name Service (cont.)</a:t>
            </a:r>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AE859D19-92DA-A548-BF2C-F95AABC3A619}" type="slidenum">
              <a:rPr lang="en-US" sz="800"/>
              <a:pPr/>
              <a:t>4</a:t>
            </a:fld>
            <a:endParaRPr lang="en-US" sz="800"/>
          </a:p>
        </p:txBody>
      </p:sp>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CA" sz="1200" b="0" kern="1200" dirty="0">
                <a:solidFill>
                  <a:schemeClr val="tx1"/>
                </a:solidFill>
                <a:effectLst/>
                <a:latin typeface="Arial" charset="0"/>
                <a:ea typeface="ＭＳ Ｐゴシック" charset="0"/>
                <a:cs typeface="ＭＳ Ｐゴシック" charset="0"/>
              </a:rPr>
              <a:t>10.1.1.2 </a:t>
            </a:r>
            <a:r>
              <a:rPr lang="en-CA" sz="1200" b="0" kern="1200" baseline="0" dirty="0">
                <a:solidFill>
                  <a:schemeClr val="tx1"/>
                </a:solidFill>
                <a:effectLst/>
                <a:latin typeface="Arial" charset="0"/>
                <a:ea typeface="ＭＳ Ｐゴシック" charset="0"/>
                <a:cs typeface="ＭＳ Ｐゴシック" charset="0"/>
              </a:rPr>
              <a:t> Application Layer</a:t>
            </a:r>
            <a:endParaRPr lang="en-CA" sz="1200" b="0" kern="1200" dirty="0">
              <a:solidFill>
                <a:schemeClr val="tx1"/>
              </a:solidFill>
              <a:effectLst/>
              <a:latin typeface="Arial" charset="0"/>
              <a:ea typeface="ＭＳ Ｐゴシック" charset="0"/>
              <a:cs typeface="ＭＳ Ｐゴシック" charset="0"/>
            </a:endParaRPr>
          </a:p>
          <a:p>
            <a:pPr>
              <a:lnSpc>
                <a:spcPct val="80000"/>
              </a:lnSpc>
              <a:buFontTx/>
              <a:buNone/>
            </a:pPr>
            <a:r>
              <a:rPr lang="en-US" sz="1200" b="0" i="0" kern="1200" dirty="0">
                <a:solidFill>
                  <a:schemeClr val="tx1"/>
                </a:solidFill>
                <a:effectLst/>
                <a:latin typeface="Arial" charset="0"/>
                <a:ea typeface="ＭＳ Ｐゴシック" charset="0"/>
                <a:cs typeface="ＭＳ Ｐゴシック" charset="0"/>
              </a:rPr>
              <a:t>Most applications, like web browsers (using HTTP) or email clients (using SMTP and </a:t>
            </a:r>
            <a:r>
              <a:rPr lang="en-US" sz="1200" b="0" i="0" kern="1200" dirty="0" err="1">
                <a:solidFill>
                  <a:schemeClr val="tx1"/>
                </a:solidFill>
                <a:effectLst/>
                <a:latin typeface="Arial" charset="0"/>
                <a:ea typeface="ＭＳ Ｐゴシック" charset="0"/>
                <a:cs typeface="ＭＳ Ｐゴシック" charset="0"/>
              </a:rPr>
              <a:t>PoP</a:t>
            </a:r>
            <a:r>
              <a:rPr lang="en-US" sz="1200" b="0" i="0" kern="1200" dirty="0">
                <a:solidFill>
                  <a:schemeClr val="tx1"/>
                </a:solidFill>
                <a:effectLst/>
                <a:latin typeface="Arial" charset="0"/>
                <a:ea typeface="ＭＳ Ｐゴシック" charset="0"/>
                <a:cs typeface="ＭＳ Ｐゴシック" charset="0"/>
              </a:rPr>
              <a:t>), incorporate the functionality of the application, presentation and session layers.</a:t>
            </a:r>
            <a:endParaRPr lang="en-CA" sz="1200" kern="1200" dirty="0">
              <a:solidFill>
                <a:schemeClr val="tx1"/>
              </a:solidFill>
              <a:effectLst/>
              <a:latin typeface="Arial" charset="0"/>
              <a:ea typeface="ＭＳ Ｐゴシック" charset="0"/>
              <a:cs typeface="ＭＳ Ｐゴシック"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960854F-6099-C645-9633-B44CFEAB8F51}" type="slidenum">
              <a:rPr lang="en-US" sz="800"/>
              <a:pPr/>
              <a:t>23</a:t>
            </a:fld>
            <a:endParaRPr lang="en-US" sz="800"/>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a:t>10.2.2.2</a:t>
            </a:r>
            <a:r>
              <a:rPr lang="en-US" baseline="0" dirty="0"/>
              <a:t>  DNS Message Format</a:t>
            </a:r>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960854F-6099-C645-9633-B44CFEAB8F51}" type="slidenum">
              <a:rPr lang="en-US" sz="800"/>
              <a:pPr/>
              <a:t>24</a:t>
            </a:fld>
            <a:endParaRPr lang="en-US" sz="800"/>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a:t>10.2.2.3  DNS</a:t>
            </a:r>
            <a:r>
              <a:rPr lang="en-US" baseline="0" dirty="0"/>
              <a:t> Hierarchy</a:t>
            </a:r>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960854F-6099-C645-9633-B44CFEAB8F51}" type="slidenum">
              <a:rPr lang="en-US" sz="800"/>
              <a:pPr/>
              <a:t>25</a:t>
            </a:fld>
            <a:endParaRPr lang="en-US" sz="800"/>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a:t>10.2.2.4 </a:t>
            </a:r>
            <a:r>
              <a:rPr lang="en-US" baseline="0" dirty="0"/>
              <a:t> </a:t>
            </a:r>
            <a:r>
              <a:rPr lang="en-US" baseline="0" dirty="0" err="1"/>
              <a:t>nslookup</a:t>
            </a:r>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960854F-6099-C645-9633-B44CFEAB8F51}" type="slidenum">
              <a:rPr lang="en-US" sz="800"/>
              <a:pPr/>
              <a:t>26</a:t>
            </a:fld>
            <a:endParaRPr lang="en-US" sz="800"/>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a:t>10.2.2.6  Dynamic Host</a:t>
            </a:r>
            <a:r>
              <a:rPr lang="en-US" baseline="0" dirty="0"/>
              <a:t> Configuration Protocol</a:t>
            </a:r>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960854F-6099-C645-9633-B44CFEAB8F51}" type="slidenum">
              <a:rPr lang="en-US" sz="800"/>
              <a:pPr/>
              <a:t>27</a:t>
            </a:fld>
            <a:endParaRPr lang="en-US" sz="800"/>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a:t>10.2.2.6 Dynamic Host</a:t>
            </a:r>
            <a:r>
              <a:rPr lang="en-US" baseline="0" dirty="0"/>
              <a:t> Configuration Protocol (cont.)</a:t>
            </a:r>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960854F-6099-C645-9633-B44CFEAB8F51}" type="slidenum">
              <a:rPr lang="en-US" sz="800"/>
              <a:pPr/>
              <a:t>28</a:t>
            </a:fld>
            <a:endParaRPr lang="en-US" sz="800"/>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a:t>10.2.2.7  DHCP Operation</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D2E39C6E-D319-AF40-9A28-E04C69946ADE}" type="slidenum">
              <a:rPr lang="en-US" sz="800"/>
              <a:pPr/>
              <a:t>29</a:t>
            </a:fld>
            <a:endParaRPr lang="en-US" sz="800"/>
          </a:p>
        </p:txBody>
      </p:sp>
      <p:sp>
        <p:nvSpPr>
          <p:cNvPr id="30722" name="Rectangle 2"/>
          <p:cNvSpPr>
            <a:spLocks noGrp="1" noRot="1" noChangeAspect="1" noChangeArrowheads="1" noTextEdit="1"/>
          </p:cNvSpPr>
          <p:nvPr>
            <p:ph type="sldImg"/>
          </p:nvPr>
        </p:nvSpPr>
        <p:spPr>
          <a:ln/>
        </p:spPr>
      </p:sp>
      <p:sp>
        <p:nvSpPr>
          <p:cNvPr id="307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a:t>10.2.3.1  File Transfer Protocol</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D2E39C6E-D319-AF40-9A28-E04C69946ADE}" type="slidenum">
              <a:rPr lang="en-US" sz="800"/>
              <a:pPr/>
              <a:t>30</a:t>
            </a:fld>
            <a:endParaRPr lang="en-US" sz="800"/>
          </a:p>
        </p:txBody>
      </p:sp>
      <p:sp>
        <p:nvSpPr>
          <p:cNvPr id="30722" name="Rectangle 2"/>
          <p:cNvSpPr>
            <a:spLocks noGrp="1" noRot="1" noChangeAspect="1" noChangeArrowheads="1" noTextEdit="1"/>
          </p:cNvSpPr>
          <p:nvPr>
            <p:ph type="sldImg"/>
          </p:nvPr>
        </p:nvSpPr>
        <p:spPr>
          <a:ln/>
        </p:spPr>
      </p:sp>
      <p:sp>
        <p:nvSpPr>
          <p:cNvPr id="307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a:t>10.2.3.1  File Transfer</a:t>
            </a:r>
            <a:r>
              <a:rPr lang="en-US" baseline="0" dirty="0"/>
              <a:t> Protocol (cont.)</a:t>
            </a:r>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D2E39C6E-D319-AF40-9A28-E04C69946ADE}" type="slidenum">
              <a:rPr lang="en-US" sz="800"/>
              <a:pPr/>
              <a:t>31</a:t>
            </a:fld>
            <a:endParaRPr lang="en-US" sz="800"/>
          </a:p>
        </p:txBody>
      </p:sp>
      <p:sp>
        <p:nvSpPr>
          <p:cNvPr id="30722" name="Rectangle 2"/>
          <p:cNvSpPr>
            <a:spLocks noGrp="1" noRot="1" noChangeAspect="1" noChangeArrowheads="1" noTextEdit="1"/>
          </p:cNvSpPr>
          <p:nvPr>
            <p:ph type="sldImg"/>
          </p:nvPr>
        </p:nvSpPr>
        <p:spPr>
          <a:ln/>
        </p:spPr>
      </p:sp>
      <p:sp>
        <p:nvSpPr>
          <p:cNvPr id="307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a:t>10.3.1.5  Getting the Data to the Right Application</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0A7AF211-02D4-CA4C-B739-BDD3E82BAC44}" type="slidenum">
              <a:rPr lang="en-US" sz="800"/>
              <a:pPr/>
              <a:t>32</a:t>
            </a:fld>
            <a:endParaRPr lang="en-US" sz="800"/>
          </a:p>
        </p:txBody>
      </p:sp>
      <p:sp>
        <p:nvSpPr>
          <p:cNvPr id="120834" name="Rectangle 2"/>
          <p:cNvSpPr>
            <a:spLocks noGrp="1" noRot="1" noChangeAspect="1" noChangeArrowheads="1" noTextEdit="1"/>
          </p:cNvSpPr>
          <p:nvPr>
            <p:ph type="sldImg"/>
          </p:nvPr>
        </p:nvSpPr>
        <p:spPr>
          <a:ln/>
        </p:spPr>
      </p:sp>
      <p:sp>
        <p:nvSpPr>
          <p:cNvPr id="1208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a:t>Summary</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AE859D19-92DA-A548-BF2C-F95AABC3A619}" type="slidenum">
              <a:rPr lang="en-US" sz="800"/>
              <a:pPr/>
              <a:t>5</a:t>
            </a:fld>
            <a:endParaRPr lang="en-US" sz="800"/>
          </a:p>
        </p:txBody>
      </p:sp>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CA" sz="1200" b="0" kern="1200" dirty="0">
                <a:solidFill>
                  <a:schemeClr val="tx1"/>
                </a:solidFill>
                <a:effectLst/>
                <a:latin typeface="Arial" charset="0"/>
                <a:ea typeface="ＭＳ Ｐゴシック" charset="0"/>
                <a:cs typeface="ＭＳ Ｐゴシック" charset="0"/>
              </a:rPr>
              <a:t>10.1.1.3  Presentation</a:t>
            </a:r>
            <a:r>
              <a:rPr lang="en-CA" sz="1200" b="0" kern="1200" baseline="0" dirty="0">
                <a:solidFill>
                  <a:schemeClr val="tx1"/>
                </a:solidFill>
                <a:effectLst/>
                <a:latin typeface="Arial" charset="0"/>
                <a:ea typeface="ＭＳ Ｐゴシック" charset="0"/>
                <a:cs typeface="ＭＳ Ｐゴシック" charset="0"/>
              </a:rPr>
              <a:t> and Session Layers</a:t>
            </a:r>
            <a:endParaRPr lang="en-CA" sz="1200" b="0" kern="1200" dirty="0">
              <a:solidFill>
                <a:schemeClr val="tx1"/>
              </a:solidFill>
              <a:effectLst/>
              <a:latin typeface="Arial" charset="0"/>
              <a:ea typeface="ＭＳ Ｐゴシック" charset="0"/>
              <a:cs typeface="ＭＳ Ｐゴシック"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0A7AF211-02D4-CA4C-B739-BDD3E82BAC44}" type="slidenum">
              <a:rPr lang="en-US" sz="800"/>
              <a:pPr/>
              <a:t>33</a:t>
            </a:fld>
            <a:endParaRPr lang="en-US" sz="800"/>
          </a:p>
        </p:txBody>
      </p:sp>
      <p:sp>
        <p:nvSpPr>
          <p:cNvPr id="120834" name="Rectangle 2"/>
          <p:cNvSpPr>
            <a:spLocks noGrp="1" noRot="1" noChangeAspect="1" noChangeArrowheads="1" noTextEdit="1"/>
          </p:cNvSpPr>
          <p:nvPr>
            <p:ph type="sldImg"/>
          </p:nvPr>
        </p:nvSpPr>
        <p:spPr>
          <a:ln/>
        </p:spPr>
      </p:sp>
      <p:sp>
        <p:nvSpPr>
          <p:cNvPr id="1208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a:t>Summary</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AE859D19-92DA-A548-BF2C-F95AABC3A619}" type="slidenum">
              <a:rPr lang="en-US" sz="800"/>
              <a:pPr/>
              <a:t>6</a:t>
            </a:fld>
            <a:endParaRPr lang="en-US" sz="800"/>
          </a:p>
        </p:txBody>
      </p:sp>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CA" sz="1200" b="0" kern="1200" dirty="0">
                <a:solidFill>
                  <a:schemeClr val="tx1"/>
                </a:solidFill>
                <a:effectLst/>
                <a:latin typeface="Arial" charset="0"/>
                <a:ea typeface="ＭＳ Ｐゴシック" charset="0"/>
                <a:cs typeface="ＭＳ Ｐゴシック" charset="0"/>
              </a:rPr>
              <a:t>10.1.1.3 </a:t>
            </a:r>
            <a:r>
              <a:rPr lang="en-CA" sz="1200" b="0" kern="1200" baseline="0" dirty="0">
                <a:solidFill>
                  <a:schemeClr val="tx1"/>
                </a:solidFill>
                <a:effectLst/>
                <a:latin typeface="Arial" charset="0"/>
                <a:ea typeface="ＭＳ Ｐゴシック" charset="0"/>
                <a:cs typeface="ＭＳ Ｐゴシック" charset="0"/>
              </a:rPr>
              <a:t> Presentation and Session Layers (cont.)</a:t>
            </a:r>
            <a:endParaRPr lang="en-CA" sz="1200" b="0" kern="1200" dirty="0">
              <a:solidFill>
                <a:schemeClr val="tx1"/>
              </a:solidFill>
              <a:effectLst/>
              <a:latin typeface="Arial" charset="0"/>
              <a:ea typeface="ＭＳ Ｐゴシック" charset="0"/>
              <a:cs typeface="ＭＳ Ｐゴシック"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AE859D19-92DA-A548-BF2C-F95AABC3A619}" type="slidenum">
              <a:rPr lang="en-US" sz="800"/>
              <a:pPr/>
              <a:t>8</a:t>
            </a:fld>
            <a:endParaRPr lang="en-US" sz="800"/>
          </a:p>
        </p:txBody>
      </p:sp>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CA" sz="1200" b="0" kern="1200" dirty="0">
                <a:solidFill>
                  <a:schemeClr val="tx1"/>
                </a:solidFill>
                <a:effectLst/>
                <a:latin typeface="Arial" charset="0"/>
                <a:ea typeface="ＭＳ Ｐゴシック" charset="0"/>
                <a:cs typeface="ＭＳ Ｐゴシック" charset="0"/>
              </a:rPr>
              <a:t>10.1.1.4  TCP/IP Application Layer Protocols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AE859D19-92DA-A548-BF2C-F95AABC3A619}" type="slidenum">
              <a:rPr lang="en-US" sz="800"/>
              <a:pPr/>
              <a:t>9</a:t>
            </a:fld>
            <a:endParaRPr lang="en-US" sz="800"/>
          </a:p>
        </p:txBody>
      </p:sp>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CA" sz="1200" b="0" kern="1200" dirty="0">
                <a:solidFill>
                  <a:schemeClr val="tx1"/>
                </a:solidFill>
                <a:effectLst/>
                <a:latin typeface="Arial" charset="0"/>
                <a:ea typeface="ＭＳ Ｐゴシック" charset="0"/>
                <a:cs typeface="ＭＳ Ｐゴシック" charset="0"/>
              </a:rPr>
              <a:t>10.1.1.4 </a:t>
            </a:r>
            <a:r>
              <a:rPr lang="en-CA" sz="1200" b="0" kern="1200" baseline="0" dirty="0">
                <a:solidFill>
                  <a:schemeClr val="tx1"/>
                </a:solidFill>
                <a:effectLst/>
                <a:latin typeface="Arial" charset="0"/>
                <a:ea typeface="ＭＳ Ｐゴシック" charset="0"/>
                <a:cs typeface="ＭＳ Ｐゴシック" charset="0"/>
              </a:rPr>
              <a:t> TCP/IP Application Layer Protocols (cont.)</a:t>
            </a:r>
            <a:endParaRPr lang="en-CA" sz="1200" b="0" kern="1200" dirty="0">
              <a:solidFill>
                <a:schemeClr val="tx1"/>
              </a:solidFill>
              <a:effectLst/>
              <a:latin typeface="Arial" charset="0"/>
              <a:ea typeface="ＭＳ Ｐゴシック" charset="0"/>
              <a:cs typeface="ＭＳ Ｐゴシック"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960854F-6099-C645-9633-B44CFEAB8F51}" type="slidenum">
              <a:rPr lang="en-US" sz="800"/>
              <a:pPr/>
              <a:t>10</a:t>
            </a:fld>
            <a:endParaRPr lang="en-US" sz="800"/>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b="0" dirty="0"/>
              <a:t>10.2.1.1  Application Layer Protocols Revisited</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960854F-6099-C645-9633-B44CFEAB8F51}" type="slidenum">
              <a:rPr lang="en-US" sz="800"/>
              <a:pPr/>
              <a:t>11</a:t>
            </a:fld>
            <a:endParaRPr lang="en-US" sz="800"/>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a:t>10.2.1.2  Hypertext</a:t>
            </a:r>
            <a:r>
              <a:rPr lang="en-US" baseline="0" dirty="0"/>
              <a:t> Transfer Protocol and Hypertext Markup Language</a:t>
            </a:r>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960854F-6099-C645-9633-B44CFEAB8F51}" type="slidenum">
              <a:rPr lang="en-US" sz="800"/>
              <a:pPr/>
              <a:t>12</a:t>
            </a:fld>
            <a:endParaRPr lang="en-US" sz="800"/>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a:t>10.2.1.3 </a:t>
            </a:r>
            <a:r>
              <a:rPr lang="en-US" baseline="0" dirty="0"/>
              <a:t> HTTP and HTTPS</a:t>
            </a:r>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PPt_CoverArt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893888"/>
            <a:ext cx="9140825" cy="2449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3"/>
          <p:cNvSpPr>
            <a:spLocks noChangeArrowheads="1"/>
          </p:cNvSpPr>
          <p:nvPr/>
        </p:nvSpPr>
        <p:spPr bwMode="auto">
          <a:xfrm>
            <a:off x="4498975" y="6670675"/>
            <a:ext cx="2347913"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en-US" sz="700">
                <a:solidFill>
                  <a:srgbClr val="D3D3D3"/>
                </a:solidFill>
              </a:rPr>
              <a:t>© 2007 – 2010, Cisco Systems, Inc. All rights reserved.</a:t>
            </a:r>
          </a:p>
        </p:txBody>
      </p:sp>
      <p:sp>
        <p:nvSpPr>
          <p:cNvPr id="6" name="Rectangle 4"/>
          <p:cNvSpPr>
            <a:spLocks noChangeArrowheads="1"/>
          </p:cNvSpPr>
          <p:nvPr/>
        </p:nvSpPr>
        <p:spPr bwMode="auto">
          <a:xfrm>
            <a:off x="7123113" y="6672263"/>
            <a:ext cx="65087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r>
              <a:rPr lang="en-US" sz="700">
                <a:solidFill>
                  <a:srgbClr val="D3D3D3"/>
                </a:solidFill>
              </a:rPr>
              <a:t>Cisco Public</a:t>
            </a:r>
          </a:p>
        </p:txBody>
      </p:sp>
      <p:sp>
        <p:nvSpPr>
          <p:cNvPr id="7" name="Rectangle 5"/>
          <p:cNvSpPr>
            <a:spLocks noChangeArrowheads="1"/>
          </p:cNvSpPr>
          <p:nvPr/>
        </p:nvSpPr>
        <p:spPr bwMode="auto">
          <a:xfrm>
            <a:off x="193675" y="6562725"/>
            <a:ext cx="962025"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en-US" sz="700">
                <a:solidFill>
                  <a:srgbClr val="D3D3D3"/>
                </a:solidFill>
              </a:rPr>
              <a:t>ITE PC v4.1</a:t>
            </a:r>
          </a:p>
          <a:p>
            <a:pPr algn="l" defTabSz="814388">
              <a:lnSpc>
                <a:spcPct val="100000"/>
              </a:lnSpc>
            </a:pPr>
            <a:r>
              <a:rPr lang="en-US" sz="700">
                <a:solidFill>
                  <a:srgbClr val="D3D3D3"/>
                </a:solidFill>
              </a:rPr>
              <a:t>Chapter 1</a:t>
            </a:r>
          </a:p>
        </p:txBody>
      </p:sp>
      <p:sp>
        <p:nvSpPr>
          <p:cNvPr id="8" name="Rectangle 6"/>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DC7FBAF0-BCF5-8741-945F-3C6763791038}" type="slidenum">
              <a:rPr lang="en-US" sz="1000">
                <a:solidFill>
                  <a:srgbClr val="D3D3D3"/>
                </a:solidFill>
              </a:rPr>
              <a:pPr algn="r" defTabSz="814388">
                <a:lnSpc>
                  <a:spcPct val="100000"/>
                </a:lnSpc>
              </a:pPr>
              <a:t>‹#›</a:t>
            </a:fld>
            <a:endParaRPr lang="en-US" sz="1000">
              <a:solidFill>
                <a:srgbClr val="D3D3D3"/>
              </a:solidFill>
            </a:endParaRPr>
          </a:p>
        </p:txBody>
      </p:sp>
      <p:pic>
        <p:nvPicPr>
          <p:cNvPr id="9" name="Picture 9" descr="Cisco_NewLogo"/>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483225" y="5940425"/>
            <a:ext cx="3354388"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0" descr="Cisc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6063" y="119063"/>
            <a:ext cx="1171575"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90247" name="Rectangle 7"/>
          <p:cNvSpPr>
            <a:spLocks noGrp="1" noChangeArrowheads="1"/>
          </p:cNvSpPr>
          <p:nvPr>
            <p:ph type="ctrTitle"/>
          </p:nvPr>
        </p:nvSpPr>
        <p:spPr bwMode="white">
          <a:xfrm>
            <a:off x="311150" y="2671763"/>
            <a:ext cx="3768725" cy="830262"/>
          </a:xfrm>
          <a:ln/>
        </p:spPr>
        <p:txBody>
          <a:bodyPr anchor="ctr"/>
          <a:lstStyle>
            <a:lvl1pPr>
              <a:defRPr sz="3000" b="0">
                <a:solidFill>
                  <a:srgbClr val="FFFFFF"/>
                </a:solidFill>
              </a:defRPr>
            </a:lvl1pPr>
          </a:lstStyle>
          <a:p>
            <a:r>
              <a:rPr lang="en-US"/>
              <a:t>Click To Edit Master Title Style</a:t>
            </a:r>
          </a:p>
        </p:txBody>
      </p:sp>
      <p:sp>
        <p:nvSpPr>
          <p:cNvPr id="1290248" name="Rectangle 8"/>
          <p:cNvSpPr>
            <a:spLocks noGrp="1" noChangeArrowheads="1"/>
          </p:cNvSpPr>
          <p:nvPr>
            <p:ph type="subTitle" idx="1"/>
          </p:nvPr>
        </p:nvSpPr>
        <p:spPr>
          <a:xfrm>
            <a:off x="311150" y="4672013"/>
            <a:ext cx="4103688" cy="658812"/>
          </a:xfrm>
          <a:ln/>
        </p:spPr>
        <p:txBody>
          <a:bodyPr/>
          <a:lstStyle>
            <a:lvl1pPr marL="0" indent="0">
              <a:lnSpc>
                <a:spcPct val="90000"/>
              </a:lnSpc>
              <a:buFont typeface="Wingdings" pitchFamily="2" charset="2"/>
              <a:buNone/>
              <a:defRPr sz="2000" b="1">
                <a:solidFill>
                  <a:schemeClr val="bg2"/>
                </a:solidFill>
              </a:defRPr>
            </a:lvl1pPr>
          </a:lstStyle>
          <a:p>
            <a:r>
              <a:rPr lang="en-US"/>
              <a:t>Click to Edit Master Subtitle Style</a:t>
            </a:r>
          </a:p>
        </p:txBody>
      </p:sp>
    </p:spTree>
    <p:extLst>
      <p:ext uri="{BB962C8B-B14F-4D97-AF65-F5344CB8AC3E}">
        <p14:creationId xmlns:p14="http://schemas.microsoft.com/office/powerpoint/2010/main" val="38540273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875252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5925" y="798513"/>
            <a:ext cx="2035175" cy="47879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55638" y="798513"/>
            <a:ext cx="5957887" cy="47879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67663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55638" y="798513"/>
            <a:ext cx="8145462" cy="838200"/>
          </a:xfrm>
        </p:spPr>
        <p:txBody>
          <a:bodyPr/>
          <a:lstStyle/>
          <a:p>
            <a:r>
              <a:rPr lang="en-US"/>
              <a:t>Click to edit Master title style</a:t>
            </a:r>
          </a:p>
        </p:txBody>
      </p:sp>
      <p:sp>
        <p:nvSpPr>
          <p:cNvPr id="3" name="Table Placeholder 2"/>
          <p:cNvSpPr>
            <a:spLocks noGrp="1"/>
          </p:cNvSpPr>
          <p:nvPr>
            <p:ph type="tbl" idx="1"/>
          </p:nvPr>
        </p:nvSpPr>
        <p:spPr>
          <a:xfrm>
            <a:off x="655638" y="2014538"/>
            <a:ext cx="7940675" cy="3571875"/>
          </a:xfrm>
        </p:spPr>
        <p:txBody>
          <a:bodyPr/>
          <a:lstStyle/>
          <a:p>
            <a:pPr lvl="0"/>
            <a:endParaRPr lang="en-US" noProof="0" dirty="0"/>
          </a:p>
        </p:txBody>
      </p:sp>
    </p:spTree>
    <p:extLst>
      <p:ext uri="{BB962C8B-B14F-4D97-AF65-F5344CB8AC3E}">
        <p14:creationId xmlns:p14="http://schemas.microsoft.com/office/powerpoint/2010/main" val="39697481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F410F-B248-4564-B54A-4844FC6AE84B}"/>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PK"/>
          </a:p>
        </p:txBody>
      </p:sp>
      <p:sp>
        <p:nvSpPr>
          <p:cNvPr id="3" name="Subtitle 2">
            <a:extLst>
              <a:ext uri="{FF2B5EF4-FFF2-40B4-BE49-F238E27FC236}">
                <a16:creationId xmlns:a16="http://schemas.microsoft.com/office/drawing/2014/main" id="{C268116F-2284-4A3C-892A-CBC727A49BE4}"/>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PK"/>
          </a:p>
        </p:txBody>
      </p:sp>
      <p:sp>
        <p:nvSpPr>
          <p:cNvPr id="4" name="Date Placeholder 3">
            <a:extLst>
              <a:ext uri="{FF2B5EF4-FFF2-40B4-BE49-F238E27FC236}">
                <a16:creationId xmlns:a16="http://schemas.microsoft.com/office/drawing/2014/main" id="{AEBD3D93-C386-427D-9C48-40DCDFE43250}"/>
              </a:ext>
            </a:extLst>
          </p:cNvPr>
          <p:cNvSpPr>
            <a:spLocks noGrp="1"/>
          </p:cNvSpPr>
          <p:nvPr>
            <p:ph type="dt" sz="half" idx="10"/>
          </p:nvPr>
        </p:nvSpPr>
        <p:spPr/>
        <p:txBody>
          <a:bodyPr/>
          <a:lstStyle/>
          <a:p>
            <a:fld id="{9AF05942-0E93-4C2E-9254-414A4ECA3124}" type="datetimeFigureOut">
              <a:rPr lang="en-PK" smtClean="0"/>
              <a:t>25/03/2024</a:t>
            </a:fld>
            <a:endParaRPr lang="en-PK"/>
          </a:p>
        </p:txBody>
      </p:sp>
      <p:sp>
        <p:nvSpPr>
          <p:cNvPr id="5" name="Footer Placeholder 4">
            <a:extLst>
              <a:ext uri="{FF2B5EF4-FFF2-40B4-BE49-F238E27FC236}">
                <a16:creationId xmlns:a16="http://schemas.microsoft.com/office/drawing/2014/main" id="{0F16516E-F44A-47B9-9815-8B5CAF36697D}"/>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306C681B-BCF1-4B78-AD99-13B55814F35C}"/>
              </a:ext>
            </a:extLst>
          </p:cNvPr>
          <p:cNvSpPr>
            <a:spLocks noGrp="1"/>
          </p:cNvSpPr>
          <p:nvPr>
            <p:ph type="sldNum" sz="quarter" idx="12"/>
          </p:nvPr>
        </p:nvSpPr>
        <p:spPr/>
        <p:txBody>
          <a:bodyPr/>
          <a:lstStyle/>
          <a:p>
            <a:fld id="{B12B37FD-CC60-468A-B2CA-CE55C4EDCC42}" type="slidenum">
              <a:rPr lang="en-PK" smtClean="0"/>
              <a:t>‹#›</a:t>
            </a:fld>
            <a:endParaRPr lang="en-PK"/>
          </a:p>
        </p:txBody>
      </p:sp>
    </p:spTree>
    <p:extLst>
      <p:ext uri="{BB962C8B-B14F-4D97-AF65-F5344CB8AC3E}">
        <p14:creationId xmlns:p14="http://schemas.microsoft.com/office/powerpoint/2010/main" val="41578452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0CB4A-2D3D-4094-9B26-0693FECB7B2D}"/>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8F86FAA5-1B0A-4F26-BC26-7096556131C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D1B2A711-CCB3-449C-8AE0-34FAC168A51C}"/>
              </a:ext>
            </a:extLst>
          </p:cNvPr>
          <p:cNvSpPr>
            <a:spLocks noGrp="1"/>
          </p:cNvSpPr>
          <p:nvPr>
            <p:ph type="dt" sz="half" idx="10"/>
          </p:nvPr>
        </p:nvSpPr>
        <p:spPr/>
        <p:txBody>
          <a:bodyPr/>
          <a:lstStyle/>
          <a:p>
            <a:fld id="{9AF05942-0E93-4C2E-9254-414A4ECA3124}" type="datetimeFigureOut">
              <a:rPr lang="en-PK" smtClean="0"/>
              <a:t>25/03/2024</a:t>
            </a:fld>
            <a:endParaRPr lang="en-PK"/>
          </a:p>
        </p:txBody>
      </p:sp>
      <p:sp>
        <p:nvSpPr>
          <p:cNvPr id="5" name="Footer Placeholder 4">
            <a:extLst>
              <a:ext uri="{FF2B5EF4-FFF2-40B4-BE49-F238E27FC236}">
                <a16:creationId xmlns:a16="http://schemas.microsoft.com/office/drawing/2014/main" id="{3B4E85CB-C2DA-44D4-AABF-DB9ABB2448C6}"/>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A39FA3FA-1304-4006-902B-0DB4B92D51A7}"/>
              </a:ext>
            </a:extLst>
          </p:cNvPr>
          <p:cNvSpPr>
            <a:spLocks noGrp="1"/>
          </p:cNvSpPr>
          <p:nvPr>
            <p:ph type="sldNum" sz="quarter" idx="12"/>
          </p:nvPr>
        </p:nvSpPr>
        <p:spPr/>
        <p:txBody>
          <a:bodyPr/>
          <a:lstStyle/>
          <a:p>
            <a:fld id="{B12B37FD-CC60-468A-B2CA-CE55C4EDCC42}" type="slidenum">
              <a:rPr lang="en-PK" smtClean="0"/>
              <a:t>‹#›</a:t>
            </a:fld>
            <a:endParaRPr lang="en-PK"/>
          </a:p>
        </p:txBody>
      </p:sp>
    </p:spTree>
    <p:extLst>
      <p:ext uri="{BB962C8B-B14F-4D97-AF65-F5344CB8AC3E}">
        <p14:creationId xmlns:p14="http://schemas.microsoft.com/office/powerpoint/2010/main" val="21706150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BCE9E-32D6-4AD3-B54A-28708F0CBEDB}"/>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PK"/>
          </a:p>
        </p:txBody>
      </p:sp>
      <p:sp>
        <p:nvSpPr>
          <p:cNvPr id="3" name="Text Placeholder 2">
            <a:extLst>
              <a:ext uri="{FF2B5EF4-FFF2-40B4-BE49-F238E27FC236}">
                <a16:creationId xmlns:a16="http://schemas.microsoft.com/office/drawing/2014/main" id="{FD4230F5-32B9-492D-B5E3-CD990AE4A3F3}"/>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D7DEE7A-97CE-41C6-B678-0B1C25555C3D}"/>
              </a:ext>
            </a:extLst>
          </p:cNvPr>
          <p:cNvSpPr>
            <a:spLocks noGrp="1"/>
          </p:cNvSpPr>
          <p:nvPr>
            <p:ph type="dt" sz="half" idx="10"/>
          </p:nvPr>
        </p:nvSpPr>
        <p:spPr/>
        <p:txBody>
          <a:bodyPr/>
          <a:lstStyle/>
          <a:p>
            <a:fld id="{9AF05942-0E93-4C2E-9254-414A4ECA3124}" type="datetimeFigureOut">
              <a:rPr lang="en-PK" smtClean="0"/>
              <a:t>25/03/2024</a:t>
            </a:fld>
            <a:endParaRPr lang="en-PK"/>
          </a:p>
        </p:txBody>
      </p:sp>
      <p:sp>
        <p:nvSpPr>
          <p:cNvPr id="5" name="Footer Placeholder 4">
            <a:extLst>
              <a:ext uri="{FF2B5EF4-FFF2-40B4-BE49-F238E27FC236}">
                <a16:creationId xmlns:a16="http://schemas.microsoft.com/office/drawing/2014/main" id="{8BB168C2-D2A8-40DC-A354-CEEB6F385DB8}"/>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6646EE8F-A5AA-4FC3-8C17-3F609E518F39}"/>
              </a:ext>
            </a:extLst>
          </p:cNvPr>
          <p:cNvSpPr>
            <a:spLocks noGrp="1"/>
          </p:cNvSpPr>
          <p:nvPr>
            <p:ph type="sldNum" sz="quarter" idx="12"/>
          </p:nvPr>
        </p:nvSpPr>
        <p:spPr/>
        <p:txBody>
          <a:bodyPr/>
          <a:lstStyle/>
          <a:p>
            <a:fld id="{B12B37FD-CC60-468A-B2CA-CE55C4EDCC42}" type="slidenum">
              <a:rPr lang="en-PK" smtClean="0"/>
              <a:t>‹#›</a:t>
            </a:fld>
            <a:endParaRPr lang="en-PK"/>
          </a:p>
        </p:txBody>
      </p:sp>
    </p:spTree>
    <p:extLst>
      <p:ext uri="{BB962C8B-B14F-4D97-AF65-F5344CB8AC3E}">
        <p14:creationId xmlns:p14="http://schemas.microsoft.com/office/powerpoint/2010/main" val="13261317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BE01D-0D44-4C17-AB2A-5676C54E8142}"/>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DF3B8909-1DB8-47FD-8C5C-682ACB113BC1}"/>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Content Placeholder 3">
            <a:extLst>
              <a:ext uri="{FF2B5EF4-FFF2-40B4-BE49-F238E27FC236}">
                <a16:creationId xmlns:a16="http://schemas.microsoft.com/office/drawing/2014/main" id="{138AFA26-4572-4309-B2CF-E863D15D1EBD}"/>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Date Placeholder 4">
            <a:extLst>
              <a:ext uri="{FF2B5EF4-FFF2-40B4-BE49-F238E27FC236}">
                <a16:creationId xmlns:a16="http://schemas.microsoft.com/office/drawing/2014/main" id="{056D631E-7492-40AC-8E1C-74BDB851A3B3}"/>
              </a:ext>
            </a:extLst>
          </p:cNvPr>
          <p:cNvSpPr>
            <a:spLocks noGrp="1"/>
          </p:cNvSpPr>
          <p:nvPr>
            <p:ph type="dt" sz="half" idx="10"/>
          </p:nvPr>
        </p:nvSpPr>
        <p:spPr/>
        <p:txBody>
          <a:bodyPr/>
          <a:lstStyle/>
          <a:p>
            <a:fld id="{9AF05942-0E93-4C2E-9254-414A4ECA3124}" type="datetimeFigureOut">
              <a:rPr lang="en-PK" smtClean="0"/>
              <a:t>25/03/2024</a:t>
            </a:fld>
            <a:endParaRPr lang="en-PK"/>
          </a:p>
        </p:txBody>
      </p:sp>
      <p:sp>
        <p:nvSpPr>
          <p:cNvPr id="6" name="Footer Placeholder 5">
            <a:extLst>
              <a:ext uri="{FF2B5EF4-FFF2-40B4-BE49-F238E27FC236}">
                <a16:creationId xmlns:a16="http://schemas.microsoft.com/office/drawing/2014/main" id="{22A03EB5-669D-4089-A503-AF0908A96270}"/>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A635F744-74D5-4B62-A49F-01B9E55592A2}"/>
              </a:ext>
            </a:extLst>
          </p:cNvPr>
          <p:cNvSpPr>
            <a:spLocks noGrp="1"/>
          </p:cNvSpPr>
          <p:nvPr>
            <p:ph type="sldNum" sz="quarter" idx="12"/>
          </p:nvPr>
        </p:nvSpPr>
        <p:spPr/>
        <p:txBody>
          <a:bodyPr/>
          <a:lstStyle/>
          <a:p>
            <a:fld id="{B12B37FD-CC60-468A-B2CA-CE55C4EDCC42}" type="slidenum">
              <a:rPr lang="en-PK" smtClean="0"/>
              <a:t>‹#›</a:t>
            </a:fld>
            <a:endParaRPr lang="en-PK"/>
          </a:p>
        </p:txBody>
      </p:sp>
    </p:spTree>
    <p:extLst>
      <p:ext uri="{BB962C8B-B14F-4D97-AF65-F5344CB8AC3E}">
        <p14:creationId xmlns:p14="http://schemas.microsoft.com/office/powerpoint/2010/main" val="13270084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FCB0D-8815-43DD-9B5F-D7D06A49CEB7}"/>
              </a:ext>
            </a:extLst>
          </p:cNvPr>
          <p:cNvSpPr>
            <a:spLocks noGrp="1"/>
          </p:cNvSpPr>
          <p:nvPr>
            <p:ph type="title"/>
          </p:nvPr>
        </p:nvSpPr>
        <p:spPr>
          <a:xfrm>
            <a:off x="629841" y="365126"/>
            <a:ext cx="7886700" cy="1325563"/>
          </a:xfrm>
        </p:spPr>
        <p:txBody>
          <a:bodyPr/>
          <a:lstStyle/>
          <a:p>
            <a:r>
              <a:rPr lang="en-US"/>
              <a:t>Click to edit Master title style</a:t>
            </a:r>
            <a:endParaRPr lang="en-PK"/>
          </a:p>
        </p:txBody>
      </p:sp>
      <p:sp>
        <p:nvSpPr>
          <p:cNvPr id="3" name="Text Placeholder 2">
            <a:extLst>
              <a:ext uri="{FF2B5EF4-FFF2-40B4-BE49-F238E27FC236}">
                <a16:creationId xmlns:a16="http://schemas.microsoft.com/office/drawing/2014/main" id="{60E437AF-E71E-46A6-9441-88723663C9F3}"/>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C62EF037-1A86-49C2-B28B-EC3EB49BC4ED}"/>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Text Placeholder 4">
            <a:extLst>
              <a:ext uri="{FF2B5EF4-FFF2-40B4-BE49-F238E27FC236}">
                <a16:creationId xmlns:a16="http://schemas.microsoft.com/office/drawing/2014/main" id="{947E0609-A468-4BEC-824C-8BF29BF90FDC}"/>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7D6DE521-AFFF-4966-ACCA-22D95170DEE7}"/>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7" name="Date Placeholder 6">
            <a:extLst>
              <a:ext uri="{FF2B5EF4-FFF2-40B4-BE49-F238E27FC236}">
                <a16:creationId xmlns:a16="http://schemas.microsoft.com/office/drawing/2014/main" id="{B1D6AC17-FE7D-4B81-876F-60DE4FB1B952}"/>
              </a:ext>
            </a:extLst>
          </p:cNvPr>
          <p:cNvSpPr>
            <a:spLocks noGrp="1"/>
          </p:cNvSpPr>
          <p:nvPr>
            <p:ph type="dt" sz="half" idx="10"/>
          </p:nvPr>
        </p:nvSpPr>
        <p:spPr/>
        <p:txBody>
          <a:bodyPr/>
          <a:lstStyle/>
          <a:p>
            <a:fld id="{9AF05942-0E93-4C2E-9254-414A4ECA3124}" type="datetimeFigureOut">
              <a:rPr lang="en-PK" smtClean="0"/>
              <a:t>25/03/2024</a:t>
            </a:fld>
            <a:endParaRPr lang="en-PK"/>
          </a:p>
        </p:txBody>
      </p:sp>
      <p:sp>
        <p:nvSpPr>
          <p:cNvPr id="8" name="Footer Placeholder 7">
            <a:extLst>
              <a:ext uri="{FF2B5EF4-FFF2-40B4-BE49-F238E27FC236}">
                <a16:creationId xmlns:a16="http://schemas.microsoft.com/office/drawing/2014/main" id="{68D6EB4D-329A-4062-918D-EB11B9F381E8}"/>
              </a:ext>
            </a:extLst>
          </p:cNvPr>
          <p:cNvSpPr>
            <a:spLocks noGrp="1"/>
          </p:cNvSpPr>
          <p:nvPr>
            <p:ph type="ftr" sz="quarter" idx="11"/>
          </p:nvPr>
        </p:nvSpPr>
        <p:spPr/>
        <p:txBody>
          <a:bodyPr/>
          <a:lstStyle/>
          <a:p>
            <a:endParaRPr lang="en-PK"/>
          </a:p>
        </p:txBody>
      </p:sp>
      <p:sp>
        <p:nvSpPr>
          <p:cNvPr id="9" name="Slide Number Placeholder 8">
            <a:extLst>
              <a:ext uri="{FF2B5EF4-FFF2-40B4-BE49-F238E27FC236}">
                <a16:creationId xmlns:a16="http://schemas.microsoft.com/office/drawing/2014/main" id="{5DD0F274-7912-4E23-8CC4-9B621F67B455}"/>
              </a:ext>
            </a:extLst>
          </p:cNvPr>
          <p:cNvSpPr>
            <a:spLocks noGrp="1"/>
          </p:cNvSpPr>
          <p:nvPr>
            <p:ph type="sldNum" sz="quarter" idx="12"/>
          </p:nvPr>
        </p:nvSpPr>
        <p:spPr/>
        <p:txBody>
          <a:bodyPr/>
          <a:lstStyle/>
          <a:p>
            <a:fld id="{B12B37FD-CC60-468A-B2CA-CE55C4EDCC42}" type="slidenum">
              <a:rPr lang="en-PK" smtClean="0"/>
              <a:t>‹#›</a:t>
            </a:fld>
            <a:endParaRPr lang="en-PK"/>
          </a:p>
        </p:txBody>
      </p:sp>
    </p:spTree>
    <p:extLst>
      <p:ext uri="{BB962C8B-B14F-4D97-AF65-F5344CB8AC3E}">
        <p14:creationId xmlns:p14="http://schemas.microsoft.com/office/powerpoint/2010/main" val="34494747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11C3C-63A6-4E94-9901-F95DC5B4D67B}"/>
              </a:ext>
            </a:extLst>
          </p:cNvPr>
          <p:cNvSpPr>
            <a:spLocks noGrp="1"/>
          </p:cNvSpPr>
          <p:nvPr>
            <p:ph type="title"/>
          </p:nvPr>
        </p:nvSpPr>
        <p:spPr/>
        <p:txBody>
          <a:bodyPr/>
          <a:lstStyle/>
          <a:p>
            <a:r>
              <a:rPr lang="en-US"/>
              <a:t>Click to edit Master title style</a:t>
            </a:r>
            <a:endParaRPr lang="en-PK"/>
          </a:p>
        </p:txBody>
      </p:sp>
      <p:sp>
        <p:nvSpPr>
          <p:cNvPr id="3" name="Date Placeholder 2">
            <a:extLst>
              <a:ext uri="{FF2B5EF4-FFF2-40B4-BE49-F238E27FC236}">
                <a16:creationId xmlns:a16="http://schemas.microsoft.com/office/drawing/2014/main" id="{097079D7-6525-404F-942F-0F190D509433}"/>
              </a:ext>
            </a:extLst>
          </p:cNvPr>
          <p:cNvSpPr>
            <a:spLocks noGrp="1"/>
          </p:cNvSpPr>
          <p:nvPr>
            <p:ph type="dt" sz="half" idx="10"/>
          </p:nvPr>
        </p:nvSpPr>
        <p:spPr/>
        <p:txBody>
          <a:bodyPr/>
          <a:lstStyle/>
          <a:p>
            <a:fld id="{9AF05942-0E93-4C2E-9254-414A4ECA3124}" type="datetimeFigureOut">
              <a:rPr lang="en-PK" smtClean="0"/>
              <a:t>25/03/2024</a:t>
            </a:fld>
            <a:endParaRPr lang="en-PK"/>
          </a:p>
        </p:txBody>
      </p:sp>
      <p:sp>
        <p:nvSpPr>
          <p:cNvPr id="4" name="Footer Placeholder 3">
            <a:extLst>
              <a:ext uri="{FF2B5EF4-FFF2-40B4-BE49-F238E27FC236}">
                <a16:creationId xmlns:a16="http://schemas.microsoft.com/office/drawing/2014/main" id="{D02B6B7C-C276-4C36-A45D-48BFDE3CB3D3}"/>
              </a:ext>
            </a:extLst>
          </p:cNvPr>
          <p:cNvSpPr>
            <a:spLocks noGrp="1"/>
          </p:cNvSpPr>
          <p:nvPr>
            <p:ph type="ftr" sz="quarter" idx="11"/>
          </p:nvPr>
        </p:nvSpPr>
        <p:spPr/>
        <p:txBody>
          <a:bodyPr/>
          <a:lstStyle/>
          <a:p>
            <a:endParaRPr lang="en-PK"/>
          </a:p>
        </p:txBody>
      </p:sp>
      <p:sp>
        <p:nvSpPr>
          <p:cNvPr id="5" name="Slide Number Placeholder 4">
            <a:extLst>
              <a:ext uri="{FF2B5EF4-FFF2-40B4-BE49-F238E27FC236}">
                <a16:creationId xmlns:a16="http://schemas.microsoft.com/office/drawing/2014/main" id="{54AA8407-9574-4EC4-946E-60E0FE088F48}"/>
              </a:ext>
            </a:extLst>
          </p:cNvPr>
          <p:cNvSpPr>
            <a:spLocks noGrp="1"/>
          </p:cNvSpPr>
          <p:nvPr>
            <p:ph type="sldNum" sz="quarter" idx="12"/>
          </p:nvPr>
        </p:nvSpPr>
        <p:spPr/>
        <p:txBody>
          <a:bodyPr/>
          <a:lstStyle/>
          <a:p>
            <a:fld id="{B12B37FD-CC60-468A-B2CA-CE55C4EDCC42}" type="slidenum">
              <a:rPr lang="en-PK" smtClean="0"/>
              <a:t>‹#›</a:t>
            </a:fld>
            <a:endParaRPr lang="en-PK"/>
          </a:p>
        </p:txBody>
      </p:sp>
    </p:spTree>
    <p:extLst>
      <p:ext uri="{BB962C8B-B14F-4D97-AF65-F5344CB8AC3E}">
        <p14:creationId xmlns:p14="http://schemas.microsoft.com/office/powerpoint/2010/main" val="352682960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EEEE52C-49FB-4DE3-A6FB-0F575248B6E0}"/>
              </a:ext>
            </a:extLst>
          </p:cNvPr>
          <p:cNvSpPr>
            <a:spLocks noGrp="1"/>
          </p:cNvSpPr>
          <p:nvPr>
            <p:ph type="dt" sz="half" idx="10"/>
          </p:nvPr>
        </p:nvSpPr>
        <p:spPr/>
        <p:txBody>
          <a:bodyPr/>
          <a:lstStyle/>
          <a:p>
            <a:fld id="{9AF05942-0E93-4C2E-9254-414A4ECA3124}" type="datetimeFigureOut">
              <a:rPr lang="en-PK" smtClean="0"/>
              <a:t>25/03/2024</a:t>
            </a:fld>
            <a:endParaRPr lang="en-PK"/>
          </a:p>
        </p:txBody>
      </p:sp>
      <p:sp>
        <p:nvSpPr>
          <p:cNvPr id="3" name="Footer Placeholder 2">
            <a:extLst>
              <a:ext uri="{FF2B5EF4-FFF2-40B4-BE49-F238E27FC236}">
                <a16:creationId xmlns:a16="http://schemas.microsoft.com/office/drawing/2014/main" id="{D8036FD0-F88B-4C30-AE44-41AA59922A6A}"/>
              </a:ext>
            </a:extLst>
          </p:cNvPr>
          <p:cNvSpPr>
            <a:spLocks noGrp="1"/>
          </p:cNvSpPr>
          <p:nvPr>
            <p:ph type="ftr" sz="quarter" idx="11"/>
          </p:nvPr>
        </p:nvSpPr>
        <p:spPr/>
        <p:txBody>
          <a:bodyPr/>
          <a:lstStyle/>
          <a:p>
            <a:endParaRPr lang="en-PK"/>
          </a:p>
        </p:txBody>
      </p:sp>
      <p:sp>
        <p:nvSpPr>
          <p:cNvPr id="4" name="Slide Number Placeholder 3">
            <a:extLst>
              <a:ext uri="{FF2B5EF4-FFF2-40B4-BE49-F238E27FC236}">
                <a16:creationId xmlns:a16="http://schemas.microsoft.com/office/drawing/2014/main" id="{369B52BE-8287-4DD3-ADB0-D94606AF9ECD}"/>
              </a:ext>
            </a:extLst>
          </p:cNvPr>
          <p:cNvSpPr>
            <a:spLocks noGrp="1"/>
          </p:cNvSpPr>
          <p:nvPr>
            <p:ph type="sldNum" sz="quarter" idx="12"/>
          </p:nvPr>
        </p:nvSpPr>
        <p:spPr/>
        <p:txBody>
          <a:bodyPr/>
          <a:lstStyle/>
          <a:p>
            <a:fld id="{B12B37FD-CC60-468A-B2CA-CE55C4EDCC42}" type="slidenum">
              <a:rPr lang="en-PK" smtClean="0"/>
              <a:t>‹#›</a:t>
            </a:fld>
            <a:endParaRPr lang="en-PK"/>
          </a:p>
        </p:txBody>
      </p:sp>
    </p:spTree>
    <p:extLst>
      <p:ext uri="{BB962C8B-B14F-4D97-AF65-F5344CB8AC3E}">
        <p14:creationId xmlns:p14="http://schemas.microsoft.com/office/powerpoint/2010/main" val="18598444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55638" y="702293"/>
            <a:ext cx="8145462" cy="838200"/>
          </a:xfrm>
        </p:spPr>
        <p:txBody>
          <a:bodyPr/>
          <a:lstStyle/>
          <a:p>
            <a:r>
              <a:rPr lang="en-US"/>
              <a:t>Click to edit Master title style</a:t>
            </a:r>
          </a:p>
        </p:txBody>
      </p:sp>
      <p:sp>
        <p:nvSpPr>
          <p:cNvPr id="3" name="Content Placeholder 2"/>
          <p:cNvSpPr>
            <a:spLocks noGrp="1"/>
          </p:cNvSpPr>
          <p:nvPr>
            <p:ph idx="1"/>
          </p:nvPr>
        </p:nvSpPr>
        <p:spPr>
          <a:xfrm>
            <a:off x="655638" y="1687390"/>
            <a:ext cx="7940675" cy="47207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6097551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821F4-CB51-4BF4-80B1-33C927A09B8A}"/>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PK"/>
          </a:p>
        </p:txBody>
      </p:sp>
      <p:sp>
        <p:nvSpPr>
          <p:cNvPr id="3" name="Content Placeholder 2">
            <a:extLst>
              <a:ext uri="{FF2B5EF4-FFF2-40B4-BE49-F238E27FC236}">
                <a16:creationId xmlns:a16="http://schemas.microsoft.com/office/drawing/2014/main" id="{DF39EB03-B391-4095-B7D7-D4EAD46D6983}"/>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Text Placeholder 3">
            <a:extLst>
              <a:ext uri="{FF2B5EF4-FFF2-40B4-BE49-F238E27FC236}">
                <a16:creationId xmlns:a16="http://schemas.microsoft.com/office/drawing/2014/main" id="{07A4990F-8801-49D1-A6CE-16EEE2675F34}"/>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9E80AA7B-D443-4BA1-9B41-E94139050464}"/>
              </a:ext>
            </a:extLst>
          </p:cNvPr>
          <p:cNvSpPr>
            <a:spLocks noGrp="1"/>
          </p:cNvSpPr>
          <p:nvPr>
            <p:ph type="dt" sz="half" idx="10"/>
          </p:nvPr>
        </p:nvSpPr>
        <p:spPr/>
        <p:txBody>
          <a:bodyPr/>
          <a:lstStyle/>
          <a:p>
            <a:fld id="{9AF05942-0E93-4C2E-9254-414A4ECA3124}" type="datetimeFigureOut">
              <a:rPr lang="en-PK" smtClean="0"/>
              <a:t>25/03/2024</a:t>
            </a:fld>
            <a:endParaRPr lang="en-PK"/>
          </a:p>
        </p:txBody>
      </p:sp>
      <p:sp>
        <p:nvSpPr>
          <p:cNvPr id="6" name="Footer Placeholder 5">
            <a:extLst>
              <a:ext uri="{FF2B5EF4-FFF2-40B4-BE49-F238E27FC236}">
                <a16:creationId xmlns:a16="http://schemas.microsoft.com/office/drawing/2014/main" id="{5EEDE34E-0718-486D-9AE1-2FF332A35A3F}"/>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E14803CF-E680-4C45-A0D1-CB663D265BA3}"/>
              </a:ext>
            </a:extLst>
          </p:cNvPr>
          <p:cNvSpPr>
            <a:spLocks noGrp="1"/>
          </p:cNvSpPr>
          <p:nvPr>
            <p:ph type="sldNum" sz="quarter" idx="12"/>
          </p:nvPr>
        </p:nvSpPr>
        <p:spPr/>
        <p:txBody>
          <a:bodyPr/>
          <a:lstStyle/>
          <a:p>
            <a:fld id="{B12B37FD-CC60-468A-B2CA-CE55C4EDCC42}" type="slidenum">
              <a:rPr lang="en-PK" smtClean="0"/>
              <a:t>‹#›</a:t>
            </a:fld>
            <a:endParaRPr lang="en-PK"/>
          </a:p>
        </p:txBody>
      </p:sp>
    </p:spTree>
    <p:extLst>
      <p:ext uri="{BB962C8B-B14F-4D97-AF65-F5344CB8AC3E}">
        <p14:creationId xmlns:p14="http://schemas.microsoft.com/office/powerpoint/2010/main" val="428558673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9974D-8BFC-44A7-B4A5-9EF9B809673A}"/>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PK"/>
          </a:p>
        </p:txBody>
      </p:sp>
      <p:sp>
        <p:nvSpPr>
          <p:cNvPr id="3" name="Picture Placeholder 2">
            <a:extLst>
              <a:ext uri="{FF2B5EF4-FFF2-40B4-BE49-F238E27FC236}">
                <a16:creationId xmlns:a16="http://schemas.microsoft.com/office/drawing/2014/main" id="{2B755F43-3C72-4742-A009-FEED0E188AD3}"/>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PK"/>
          </a:p>
        </p:txBody>
      </p:sp>
      <p:sp>
        <p:nvSpPr>
          <p:cNvPr id="4" name="Text Placeholder 3">
            <a:extLst>
              <a:ext uri="{FF2B5EF4-FFF2-40B4-BE49-F238E27FC236}">
                <a16:creationId xmlns:a16="http://schemas.microsoft.com/office/drawing/2014/main" id="{43A9F3DD-BD8C-42B3-9650-0941E733B80B}"/>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D705D647-B2F5-4971-85B8-6CB2E9B4261F}"/>
              </a:ext>
            </a:extLst>
          </p:cNvPr>
          <p:cNvSpPr>
            <a:spLocks noGrp="1"/>
          </p:cNvSpPr>
          <p:nvPr>
            <p:ph type="dt" sz="half" idx="10"/>
          </p:nvPr>
        </p:nvSpPr>
        <p:spPr/>
        <p:txBody>
          <a:bodyPr/>
          <a:lstStyle/>
          <a:p>
            <a:fld id="{9AF05942-0E93-4C2E-9254-414A4ECA3124}" type="datetimeFigureOut">
              <a:rPr lang="en-PK" smtClean="0"/>
              <a:t>25/03/2024</a:t>
            </a:fld>
            <a:endParaRPr lang="en-PK"/>
          </a:p>
        </p:txBody>
      </p:sp>
      <p:sp>
        <p:nvSpPr>
          <p:cNvPr id="6" name="Footer Placeholder 5">
            <a:extLst>
              <a:ext uri="{FF2B5EF4-FFF2-40B4-BE49-F238E27FC236}">
                <a16:creationId xmlns:a16="http://schemas.microsoft.com/office/drawing/2014/main" id="{22ED16BB-A950-4393-B818-806D9B2AEC39}"/>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5554FB8F-7315-414D-A932-9B099D33D26F}"/>
              </a:ext>
            </a:extLst>
          </p:cNvPr>
          <p:cNvSpPr>
            <a:spLocks noGrp="1"/>
          </p:cNvSpPr>
          <p:nvPr>
            <p:ph type="sldNum" sz="quarter" idx="12"/>
          </p:nvPr>
        </p:nvSpPr>
        <p:spPr/>
        <p:txBody>
          <a:bodyPr/>
          <a:lstStyle/>
          <a:p>
            <a:fld id="{B12B37FD-CC60-468A-B2CA-CE55C4EDCC42}" type="slidenum">
              <a:rPr lang="en-PK" smtClean="0"/>
              <a:t>‹#›</a:t>
            </a:fld>
            <a:endParaRPr lang="en-PK"/>
          </a:p>
        </p:txBody>
      </p:sp>
    </p:spTree>
    <p:extLst>
      <p:ext uri="{BB962C8B-B14F-4D97-AF65-F5344CB8AC3E}">
        <p14:creationId xmlns:p14="http://schemas.microsoft.com/office/powerpoint/2010/main" val="391947570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D04CD-8729-4DFB-A7B0-035C8BA640AF}"/>
              </a:ext>
            </a:extLst>
          </p:cNvPr>
          <p:cNvSpPr>
            <a:spLocks noGrp="1"/>
          </p:cNvSpPr>
          <p:nvPr>
            <p:ph type="title"/>
          </p:nvPr>
        </p:nvSpPr>
        <p:spPr/>
        <p:txBody>
          <a:bodyPr/>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6EFAE28C-1501-4C27-92F4-4EE69D049FE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50C68FE9-ADD3-4DFD-AFDF-CED1699B849B}"/>
              </a:ext>
            </a:extLst>
          </p:cNvPr>
          <p:cNvSpPr>
            <a:spLocks noGrp="1"/>
          </p:cNvSpPr>
          <p:nvPr>
            <p:ph type="dt" sz="half" idx="10"/>
          </p:nvPr>
        </p:nvSpPr>
        <p:spPr/>
        <p:txBody>
          <a:bodyPr/>
          <a:lstStyle/>
          <a:p>
            <a:fld id="{9AF05942-0E93-4C2E-9254-414A4ECA3124}" type="datetimeFigureOut">
              <a:rPr lang="en-PK" smtClean="0"/>
              <a:t>25/03/2024</a:t>
            </a:fld>
            <a:endParaRPr lang="en-PK"/>
          </a:p>
        </p:txBody>
      </p:sp>
      <p:sp>
        <p:nvSpPr>
          <p:cNvPr id="5" name="Footer Placeholder 4">
            <a:extLst>
              <a:ext uri="{FF2B5EF4-FFF2-40B4-BE49-F238E27FC236}">
                <a16:creationId xmlns:a16="http://schemas.microsoft.com/office/drawing/2014/main" id="{7CD21B2F-3AF4-4A37-BB3D-2331813E55C9}"/>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CBC95A85-5882-4C32-A9D7-24C618B8D4CC}"/>
              </a:ext>
            </a:extLst>
          </p:cNvPr>
          <p:cNvSpPr>
            <a:spLocks noGrp="1"/>
          </p:cNvSpPr>
          <p:nvPr>
            <p:ph type="sldNum" sz="quarter" idx="12"/>
          </p:nvPr>
        </p:nvSpPr>
        <p:spPr/>
        <p:txBody>
          <a:bodyPr/>
          <a:lstStyle/>
          <a:p>
            <a:fld id="{B12B37FD-CC60-468A-B2CA-CE55C4EDCC42}" type="slidenum">
              <a:rPr lang="en-PK" smtClean="0"/>
              <a:t>‹#›</a:t>
            </a:fld>
            <a:endParaRPr lang="en-PK"/>
          </a:p>
        </p:txBody>
      </p:sp>
    </p:spTree>
    <p:extLst>
      <p:ext uri="{BB962C8B-B14F-4D97-AF65-F5344CB8AC3E}">
        <p14:creationId xmlns:p14="http://schemas.microsoft.com/office/powerpoint/2010/main" val="296479082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5881C37-7570-445E-89EE-311567B36766}"/>
              </a:ext>
            </a:extLst>
          </p:cNvPr>
          <p:cNvSpPr>
            <a:spLocks noGrp="1"/>
          </p:cNvSpPr>
          <p:nvPr>
            <p:ph type="title" orient="vert"/>
          </p:nvPr>
        </p:nvSpPr>
        <p:spPr>
          <a:xfrm>
            <a:off x="6543675" y="365125"/>
            <a:ext cx="1971675" cy="5811838"/>
          </a:xfrm>
        </p:spPr>
        <p:txBody>
          <a:bodyPr vert="eaVert"/>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E792BD3F-B7B5-44B9-B0EE-FAC93A9745E1}"/>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C88626E7-16D5-4A87-A6D7-3E034883A922}"/>
              </a:ext>
            </a:extLst>
          </p:cNvPr>
          <p:cNvSpPr>
            <a:spLocks noGrp="1"/>
          </p:cNvSpPr>
          <p:nvPr>
            <p:ph type="dt" sz="half" idx="10"/>
          </p:nvPr>
        </p:nvSpPr>
        <p:spPr/>
        <p:txBody>
          <a:bodyPr/>
          <a:lstStyle/>
          <a:p>
            <a:fld id="{9AF05942-0E93-4C2E-9254-414A4ECA3124}" type="datetimeFigureOut">
              <a:rPr lang="en-PK" smtClean="0"/>
              <a:t>25/03/2024</a:t>
            </a:fld>
            <a:endParaRPr lang="en-PK"/>
          </a:p>
        </p:txBody>
      </p:sp>
      <p:sp>
        <p:nvSpPr>
          <p:cNvPr id="5" name="Footer Placeholder 4">
            <a:extLst>
              <a:ext uri="{FF2B5EF4-FFF2-40B4-BE49-F238E27FC236}">
                <a16:creationId xmlns:a16="http://schemas.microsoft.com/office/drawing/2014/main" id="{003802B0-D6F6-4683-B182-AAA2B19E35F8}"/>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34E9F5F7-73D1-49AC-A3AA-716C771DCEEC}"/>
              </a:ext>
            </a:extLst>
          </p:cNvPr>
          <p:cNvSpPr>
            <a:spLocks noGrp="1"/>
          </p:cNvSpPr>
          <p:nvPr>
            <p:ph type="sldNum" sz="quarter" idx="12"/>
          </p:nvPr>
        </p:nvSpPr>
        <p:spPr/>
        <p:txBody>
          <a:bodyPr/>
          <a:lstStyle/>
          <a:p>
            <a:fld id="{B12B37FD-CC60-468A-B2CA-CE55C4EDCC42}" type="slidenum">
              <a:rPr lang="en-PK" smtClean="0"/>
              <a:t>‹#›</a:t>
            </a:fld>
            <a:endParaRPr lang="en-PK"/>
          </a:p>
        </p:txBody>
      </p:sp>
    </p:spTree>
    <p:extLst>
      <p:ext uri="{BB962C8B-B14F-4D97-AF65-F5344CB8AC3E}">
        <p14:creationId xmlns:p14="http://schemas.microsoft.com/office/powerpoint/2010/main" val="18212388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7811502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55638" y="2014538"/>
            <a:ext cx="3894137"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02175" y="2014538"/>
            <a:ext cx="3894138"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389473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002792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883690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4858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7749952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2919012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55638" y="798513"/>
            <a:ext cx="8145462"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82124" tIns="41061" rIns="82124" bIns="41061" numCol="1" anchor="b" anchorCtr="0" compatLnSpc="1">
            <a:prstTxWarp prst="textNoShape">
              <a:avLst/>
            </a:prstTxWarp>
          </a:bodyPr>
          <a:lstStyle/>
          <a:p>
            <a:pPr lvl="0"/>
            <a:r>
              <a:rPr lang="en-US"/>
              <a:t>Slide Title</a:t>
            </a:r>
          </a:p>
        </p:txBody>
      </p:sp>
      <p:sp>
        <p:nvSpPr>
          <p:cNvPr id="1027" name="Rectangle 4"/>
          <p:cNvSpPr>
            <a:spLocks noChangeArrowheads="1"/>
          </p:cNvSpPr>
          <p:nvPr/>
        </p:nvSpPr>
        <p:spPr bwMode="auto">
          <a:xfrm>
            <a:off x="193675" y="6562725"/>
            <a:ext cx="962025"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en-US" sz="700">
                <a:solidFill>
                  <a:srgbClr val="D3D3D3"/>
                </a:solidFill>
              </a:rPr>
              <a:t>ITE PC v4.1</a:t>
            </a:r>
          </a:p>
          <a:p>
            <a:pPr algn="l" defTabSz="814388">
              <a:lnSpc>
                <a:spcPct val="100000"/>
              </a:lnSpc>
            </a:pPr>
            <a:r>
              <a:rPr lang="en-US" sz="700">
                <a:solidFill>
                  <a:srgbClr val="D3D3D3"/>
                </a:solidFill>
              </a:rPr>
              <a:t>Chapter 1</a:t>
            </a:r>
          </a:p>
        </p:txBody>
      </p:sp>
      <p:sp>
        <p:nvSpPr>
          <p:cNvPr id="1028" name="Rectangle 5"/>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28856D66-2D7E-BA44-8BF8-F720D8CAD36C}" type="slidenum">
              <a:rPr lang="en-US" sz="1000">
                <a:solidFill>
                  <a:srgbClr val="D3D3D3"/>
                </a:solidFill>
              </a:rPr>
              <a:pPr algn="r" defTabSz="814388">
                <a:lnSpc>
                  <a:spcPct val="100000"/>
                </a:lnSpc>
              </a:pPr>
              <a:t>‹#›</a:t>
            </a:fld>
            <a:endParaRPr lang="en-US" sz="1000">
              <a:solidFill>
                <a:srgbClr val="D3D3D3"/>
              </a:solidFill>
            </a:endParaRPr>
          </a:p>
        </p:txBody>
      </p:sp>
      <p:sp>
        <p:nvSpPr>
          <p:cNvPr id="1029" name="Rectangle 6"/>
          <p:cNvSpPr>
            <a:spLocks noGrp="1" noChangeArrowheads="1"/>
          </p:cNvSpPr>
          <p:nvPr>
            <p:ph type="body" idx="1"/>
          </p:nvPr>
        </p:nvSpPr>
        <p:spPr bwMode="auto">
          <a:xfrm>
            <a:off x="636398" y="2078328"/>
            <a:ext cx="7940675" cy="3950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82124" tIns="41061" rIns="82124" bIns="41061" numCol="1" anchor="t" anchorCtr="0" compatLnSpc="1">
            <a:prstTxWarp prst="textNoShape">
              <a:avLst/>
            </a:prstTxWarp>
          </a:bodyPr>
          <a:lstStyle/>
          <a:p>
            <a:pPr lvl="0"/>
            <a:r>
              <a:rPr lang="en-US"/>
              <a:t>Body Text</a:t>
            </a:r>
          </a:p>
          <a:p>
            <a:pPr lvl="1"/>
            <a:r>
              <a:rPr lang="en-US"/>
              <a:t>Second Level</a:t>
            </a:r>
          </a:p>
          <a:p>
            <a:pPr lvl="2"/>
            <a:r>
              <a:rPr lang="en-US"/>
              <a:t>Third Level</a:t>
            </a:r>
          </a:p>
          <a:p>
            <a:pPr lvl="3"/>
            <a:r>
              <a:rPr lang="en-US"/>
              <a:t>Fourth Level</a:t>
            </a:r>
          </a:p>
          <a:p>
            <a:pPr lvl="4"/>
            <a:r>
              <a:rPr lang="en-US"/>
              <a:t>Fifth Level</a:t>
            </a:r>
          </a:p>
        </p:txBody>
      </p:sp>
      <p:pic>
        <p:nvPicPr>
          <p:cNvPr id="1030" name="Picture 7" descr="PPt_TopBand_Artwork"/>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914082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1" name="Rectangle 8"/>
          <p:cNvSpPr>
            <a:spLocks noChangeArrowheads="1"/>
          </p:cNvSpPr>
          <p:nvPr/>
        </p:nvSpPr>
        <p:spPr bwMode="auto">
          <a:xfrm>
            <a:off x="4498975" y="6670675"/>
            <a:ext cx="2347913"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en-US" sz="700">
                <a:solidFill>
                  <a:srgbClr val="D3D3D3"/>
                </a:solidFill>
              </a:rPr>
              <a:t>© 2007 – 2010, Cisco Systems, Inc. All rights reserved.</a:t>
            </a:r>
          </a:p>
        </p:txBody>
      </p:sp>
      <p:sp>
        <p:nvSpPr>
          <p:cNvPr id="1032" name="Rectangle 9"/>
          <p:cNvSpPr>
            <a:spLocks noChangeArrowheads="1"/>
          </p:cNvSpPr>
          <p:nvPr/>
        </p:nvSpPr>
        <p:spPr bwMode="auto">
          <a:xfrm>
            <a:off x="7123113" y="6672263"/>
            <a:ext cx="65087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r>
              <a:rPr lang="en-US" sz="700">
                <a:solidFill>
                  <a:srgbClr val="D3D3D3"/>
                </a:solidFill>
              </a:rPr>
              <a:t>Cisco Public</a:t>
            </a:r>
          </a:p>
        </p:txBody>
      </p:sp>
    </p:spTree>
  </p:cSld>
  <p:clrMap bg1="lt1" tx1="dk1" bg2="lt2" tx2="dk2" accent1="accent1" accent2="accent2" accent3="accent3" accent4="accent4" accent5="accent5" accent6="accent6" hlink="hlink" folHlink="folHlink"/>
  <p:sldLayoutIdLst>
    <p:sldLayoutId id="2147484055" r:id="rId1"/>
    <p:sldLayoutId id="2147484034" r:id="rId2"/>
    <p:sldLayoutId id="2147484035" r:id="rId3"/>
    <p:sldLayoutId id="2147484036" r:id="rId4"/>
    <p:sldLayoutId id="2147484037" r:id="rId5"/>
    <p:sldLayoutId id="2147484038" r:id="rId6"/>
    <p:sldLayoutId id="2147484039" r:id="rId7"/>
    <p:sldLayoutId id="2147484040" r:id="rId8"/>
    <p:sldLayoutId id="2147484041" r:id="rId9"/>
    <p:sldLayoutId id="2147484042" r:id="rId10"/>
    <p:sldLayoutId id="2147484043" r:id="rId11"/>
    <p:sldLayoutId id="2147484044" r:id="rId12"/>
  </p:sldLayoutIdLst>
  <p:txStyles>
    <p:titleStyle>
      <a:lvl1pPr algn="l" defTabSz="814388" rtl="0" eaLnBrk="0" fontAlgn="base" hangingPunct="0">
        <a:lnSpc>
          <a:spcPct val="90000"/>
        </a:lnSpc>
        <a:spcBef>
          <a:spcPct val="0"/>
        </a:spcBef>
        <a:spcAft>
          <a:spcPct val="0"/>
        </a:spcAft>
        <a:defRPr sz="3200" b="1">
          <a:solidFill>
            <a:srgbClr val="708CA1"/>
          </a:solidFill>
          <a:latin typeface="+mj-lt"/>
          <a:ea typeface="ＭＳ Ｐゴシック" charset="0"/>
          <a:cs typeface="ＭＳ Ｐゴシック" charset="0"/>
        </a:defRPr>
      </a:lvl1pPr>
      <a:lvl2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2pPr>
      <a:lvl3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3pPr>
      <a:lvl4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4pPr>
      <a:lvl5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5pPr>
      <a:lvl6pPr marL="457200" algn="l" defTabSz="814388" rtl="0" fontAlgn="base">
        <a:lnSpc>
          <a:spcPct val="90000"/>
        </a:lnSpc>
        <a:spcBef>
          <a:spcPct val="0"/>
        </a:spcBef>
        <a:spcAft>
          <a:spcPct val="0"/>
        </a:spcAft>
        <a:defRPr sz="3200" b="1">
          <a:solidFill>
            <a:srgbClr val="708CA1"/>
          </a:solidFill>
          <a:latin typeface="Arial" charset="0"/>
        </a:defRPr>
      </a:lvl6pPr>
      <a:lvl7pPr marL="914400" algn="l" defTabSz="814388" rtl="0" fontAlgn="base">
        <a:lnSpc>
          <a:spcPct val="90000"/>
        </a:lnSpc>
        <a:spcBef>
          <a:spcPct val="0"/>
        </a:spcBef>
        <a:spcAft>
          <a:spcPct val="0"/>
        </a:spcAft>
        <a:defRPr sz="3200" b="1">
          <a:solidFill>
            <a:srgbClr val="708CA1"/>
          </a:solidFill>
          <a:latin typeface="Arial" charset="0"/>
        </a:defRPr>
      </a:lvl7pPr>
      <a:lvl8pPr marL="1371600" algn="l" defTabSz="814388" rtl="0" fontAlgn="base">
        <a:lnSpc>
          <a:spcPct val="90000"/>
        </a:lnSpc>
        <a:spcBef>
          <a:spcPct val="0"/>
        </a:spcBef>
        <a:spcAft>
          <a:spcPct val="0"/>
        </a:spcAft>
        <a:defRPr sz="3200" b="1">
          <a:solidFill>
            <a:srgbClr val="708CA1"/>
          </a:solidFill>
          <a:latin typeface="Arial" charset="0"/>
        </a:defRPr>
      </a:lvl8pPr>
      <a:lvl9pPr marL="1828800" algn="l" defTabSz="814388" rtl="0" fontAlgn="base">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0" fontAlgn="base" hangingPunct="0">
        <a:lnSpc>
          <a:spcPct val="95000"/>
        </a:lnSpc>
        <a:spcBef>
          <a:spcPct val="35000"/>
        </a:spcBef>
        <a:spcAft>
          <a:spcPct val="0"/>
        </a:spcAft>
        <a:buClr>
          <a:srgbClr val="708CA1"/>
        </a:buClr>
        <a:defRPr sz="2000">
          <a:solidFill>
            <a:schemeClr val="tx1"/>
          </a:solidFill>
          <a:latin typeface="+mn-lt"/>
        </a:defRPr>
      </a:lvl6pPr>
      <a:lvl7pPr marL="2519363" algn="l" defTabSz="814388" rtl="0" eaLnBrk="0" fontAlgn="base" hangingPunct="0">
        <a:lnSpc>
          <a:spcPct val="95000"/>
        </a:lnSpc>
        <a:spcBef>
          <a:spcPct val="35000"/>
        </a:spcBef>
        <a:spcAft>
          <a:spcPct val="0"/>
        </a:spcAft>
        <a:buClr>
          <a:srgbClr val="708CA1"/>
        </a:buClr>
        <a:defRPr sz="2000">
          <a:solidFill>
            <a:schemeClr val="tx1"/>
          </a:solidFill>
          <a:latin typeface="+mn-lt"/>
        </a:defRPr>
      </a:lvl7pPr>
      <a:lvl8pPr marL="2976563" algn="l" defTabSz="814388" rtl="0" eaLnBrk="0" fontAlgn="base" hangingPunct="0">
        <a:lnSpc>
          <a:spcPct val="95000"/>
        </a:lnSpc>
        <a:spcBef>
          <a:spcPct val="35000"/>
        </a:spcBef>
        <a:spcAft>
          <a:spcPct val="0"/>
        </a:spcAft>
        <a:buClr>
          <a:srgbClr val="708CA1"/>
        </a:buClr>
        <a:defRPr sz="2000">
          <a:solidFill>
            <a:schemeClr val="tx1"/>
          </a:solidFill>
          <a:latin typeface="+mn-lt"/>
        </a:defRPr>
      </a:lvl8pPr>
      <a:lvl9pPr marL="3433763" algn="l" defTabSz="814388" rtl="0" eaLnBrk="0" fontAlgn="base" hangingPunct="0">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14ACD42-CBCE-4C9F-BAF8-0A6B55899217}"/>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PK"/>
          </a:p>
        </p:txBody>
      </p:sp>
      <p:sp>
        <p:nvSpPr>
          <p:cNvPr id="3" name="Text Placeholder 2">
            <a:extLst>
              <a:ext uri="{FF2B5EF4-FFF2-40B4-BE49-F238E27FC236}">
                <a16:creationId xmlns:a16="http://schemas.microsoft.com/office/drawing/2014/main" id="{222B62AF-C154-4972-9723-62AC8A61801F}"/>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AA36056A-8CD4-44FC-89A9-103E14CD2F3C}"/>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9AF05942-0E93-4C2E-9254-414A4ECA3124}" type="datetimeFigureOut">
              <a:rPr lang="en-PK" smtClean="0"/>
              <a:t>25/03/2024</a:t>
            </a:fld>
            <a:endParaRPr lang="en-PK"/>
          </a:p>
        </p:txBody>
      </p:sp>
      <p:sp>
        <p:nvSpPr>
          <p:cNvPr id="5" name="Footer Placeholder 4">
            <a:extLst>
              <a:ext uri="{FF2B5EF4-FFF2-40B4-BE49-F238E27FC236}">
                <a16:creationId xmlns:a16="http://schemas.microsoft.com/office/drawing/2014/main" id="{44B7ABC6-6778-4EBA-9A53-B382B81750AD}"/>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PK"/>
          </a:p>
        </p:txBody>
      </p:sp>
      <p:sp>
        <p:nvSpPr>
          <p:cNvPr id="6" name="Slide Number Placeholder 5">
            <a:extLst>
              <a:ext uri="{FF2B5EF4-FFF2-40B4-BE49-F238E27FC236}">
                <a16:creationId xmlns:a16="http://schemas.microsoft.com/office/drawing/2014/main" id="{74A1DF5A-4548-49F6-9F8A-A7FE5B2BF528}"/>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12B37FD-CC60-468A-B2CA-CE55C4EDCC42}" type="slidenum">
              <a:rPr lang="en-PK" smtClean="0"/>
              <a:t>‹#›</a:t>
            </a:fld>
            <a:endParaRPr lang="en-PK"/>
          </a:p>
        </p:txBody>
      </p:sp>
    </p:spTree>
    <p:extLst>
      <p:ext uri="{BB962C8B-B14F-4D97-AF65-F5344CB8AC3E}">
        <p14:creationId xmlns:p14="http://schemas.microsoft.com/office/powerpoint/2010/main" val="2094101554"/>
      </p:ext>
    </p:extLst>
  </p:cSld>
  <p:clrMap bg1="lt1" tx1="dk1" bg2="lt2" tx2="dk2" accent1="accent1" accent2="accent2" accent3="accent3" accent4="accent4" accent5="accent5" accent6="accent6" hlink="hlink" folHlink="folHlink"/>
  <p:sldLayoutIdLst>
    <p:sldLayoutId id="2147484058" r:id="rId1"/>
    <p:sldLayoutId id="2147484059" r:id="rId2"/>
    <p:sldLayoutId id="2147484060" r:id="rId3"/>
    <p:sldLayoutId id="2147484061" r:id="rId4"/>
    <p:sldLayoutId id="2147484062" r:id="rId5"/>
    <p:sldLayoutId id="2147484063" r:id="rId6"/>
    <p:sldLayoutId id="2147484064" r:id="rId7"/>
    <p:sldLayoutId id="2147484065" r:id="rId8"/>
    <p:sldLayoutId id="2147484066" r:id="rId9"/>
    <p:sldLayoutId id="2147484067" r:id="rId10"/>
    <p:sldLayoutId id="2147484068"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PK"/>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hyperlink" Target="http://www.cisco.com/index.html" TargetMode="External"/><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14.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14.xml"/><Relationship Id="rId5" Type="http://schemas.openxmlformats.org/officeDocument/2006/relationships/image" Target="../media/image18.png"/><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14.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14.xml"/><Relationship Id="rId5" Type="http://schemas.openxmlformats.org/officeDocument/2006/relationships/image" Target="../media/image25.png"/><Relationship Id="rId4" Type="http://schemas.openxmlformats.org/officeDocument/2006/relationships/image" Target="../media/image24.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2FB62-0BBA-49A2-B35E-5A78B31D81D2}"/>
              </a:ext>
            </a:extLst>
          </p:cNvPr>
          <p:cNvSpPr>
            <a:spLocks noGrp="1"/>
          </p:cNvSpPr>
          <p:nvPr>
            <p:ph type="title"/>
          </p:nvPr>
        </p:nvSpPr>
        <p:spPr/>
        <p:txBody>
          <a:bodyPr/>
          <a:lstStyle/>
          <a:p>
            <a:pPr algn="ctr"/>
            <a:r>
              <a:rPr lang="en-US" dirty="0"/>
              <a:t>Application Layer</a:t>
            </a:r>
            <a:endParaRPr lang="en-PK" dirty="0"/>
          </a:p>
        </p:txBody>
      </p:sp>
      <p:pic>
        <p:nvPicPr>
          <p:cNvPr id="4" name="Content Placeholder 3" descr="CNA_largo-onwhite">
            <a:extLst>
              <a:ext uri="{FF2B5EF4-FFF2-40B4-BE49-F238E27FC236}">
                <a16:creationId xmlns:a16="http://schemas.microsoft.com/office/drawing/2014/main" id="{78CCFE9F-0E5B-4FF5-8C00-E115B02E3B04}"/>
              </a:ext>
            </a:extLst>
          </p:cNvPr>
          <p:cNvPicPr>
            <a:picLocks noGrp="1" noChangeAspect="1" noChangeArrowheads="1"/>
          </p:cNvPicPr>
          <p:nvPr>
            <p:ph idx="1"/>
          </p:nvPr>
        </p:nvPicPr>
        <p:blipFill>
          <a:blip r:embed="rId2" cstate="email">
            <a:extLst>
              <a:ext uri="{28A0092B-C50C-407E-A947-70E740481C1C}">
                <a14:useLocalDpi xmlns:a14="http://schemas.microsoft.com/office/drawing/2010/main" val="0"/>
              </a:ext>
            </a:extLst>
          </a:blip>
          <a:srcRect/>
          <a:stretch>
            <a:fillRect/>
          </a:stretch>
        </p:blipFill>
        <p:spPr bwMode="auto">
          <a:xfrm>
            <a:off x="2830286" y="2728181"/>
            <a:ext cx="3483428" cy="523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a:extLst>
              <a:ext uri="{FF2B5EF4-FFF2-40B4-BE49-F238E27FC236}">
                <a16:creationId xmlns:a16="http://schemas.microsoft.com/office/drawing/2014/main" id="{D5B687C6-3A5A-48C6-A5FF-BE0382B090C0}"/>
              </a:ext>
            </a:extLst>
          </p:cNvPr>
          <p:cNvSpPr txBox="1">
            <a:spLocks/>
          </p:cNvSpPr>
          <p:nvPr/>
        </p:nvSpPr>
        <p:spPr>
          <a:xfrm>
            <a:off x="628650" y="1584326"/>
            <a:ext cx="7886700" cy="2628445"/>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fontAlgn="auto">
              <a:spcAft>
                <a:spcPts val="0"/>
              </a:spcAft>
            </a:pPr>
            <a:r>
              <a:rPr lang="en-US" dirty="0"/>
              <a:t>Thanks </a:t>
            </a:r>
          </a:p>
          <a:p>
            <a:pPr algn="ctr" fontAlgn="auto">
              <a:spcAft>
                <a:spcPts val="0"/>
              </a:spcAft>
            </a:pPr>
            <a:r>
              <a:rPr lang="en-US" dirty="0"/>
              <a:t>To</a:t>
            </a:r>
          </a:p>
          <a:p>
            <a:pPr algn="ctr" fontAlgn="auto">
              <a:spcAft>
                <a:spcPts val="0"/>
              </a:spcAft>
            </a:pPr>
            <a:endParaRPr lang="en-US" dirty="0"/>
          </a:p>
          <a:p>
            <a:pPr algn="ctr" fontAlgn="auto">
              <a:spcAft>
                <a:spcPts val="0"/>
              </a:spcAft>
            </a:pPr>
            <a:endParaRPr lang="en-US" dirty="0"/>
          </a:p>
          <a:p>
            <a:pPr algn="ctr" fontAlgn="auto">
              <a:spcAft>
                <a:spcPts val="0"/>
              </a:spcAft>
            </a:pPr>
            <a:r>
              <a:rPr lang="en-US" dirty="0"/>
              <a:t>For sharing slides</a:t>
            </a:r>
            <a:endParaRPr lang="en-PK" dirty="0"/>
          </a:p>
        </p:txBody>
      </p:sp>
    </p:spTree>
    <p:extLst>
      <p:ext uri="{BB962C8B-B14F-4D97-AF65-F5344CB8AC3E}">
        <p14:creationId xmlns:p14="http://schemas.microsoft.com/office/powerpoint/2010/main" val="905109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a:xfrm>
            <a:off x="327029" y="380324"/>
            <a:ext cx="8772157" cy="838200"/>
          </a:xfrm>
        </p:spPr>
        <p:txBody>
          <a:bodyPr/>
          <a:lstStyle/>
          <a:p>
            <a:pPr eaLnBrk="1" hangingPunct="1"/>
            <a:r>
              <a:rPr lang="en-US" sz="1800" dirty="0">
                <a:latin typeface="Arial" charset="0"/>
              </a:rPr>
              <a:t>Common Application Layer Protocols</a:t>
            </a:r>
            <a:br>
              <a:rPr lang="en-US" sz="1800" dirty="0">
                <a:latin typeface="Arial" charset="0"/>
              </a:rPr>
            </a:br>
            <a:r>
              <a:rPr lang="en-US" dirty="0">
                <a:latin typeface="Arial" charset="0"/>
              </a:rPr>
              <a:t>Application Layer Protocols Revisited</a:t>
            </a:r>
          </a:p>
        </p:txBody>
      </p:sp>
      <p:sp>
        <p:nvSpPr>
          <p:cNvPr id="6" name="Content Placeholder 1"/>
          <p:cNvSpPr txBox="1">
            <a:spLocks/>
          </p:cNvSpPr>
          <p:nvPr/>
        </p:nvSpPr>
        <p:spPr bwMode="auto">
          <a:xfrm>
            <a:off x="354051" y="1703239"/>
            <a:ext cx="8424189" cy="4926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82124" tIns="41061" rIns="82124" bIns="41061" numCol="1" anchor="t" anchorCtr="0" compatLnSpc="1">
            <a:prstTxWarp prst="textNoShape">
              <a:avLst/>
            </a:prstTxWarp>
          </a:bodyPr>
          <a:lst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pPr marL="0" indent="0">
              <a:buFont typeface="Wingdings" charset="0"/>
              <a:buNone/>
            </a:pPr>
            <a:r>
              <a:rPr lang="en-US" sz="2000" dirty="0"/>
              <a:t>Three application layer protocols involved in everyday work or play include:</a:t>
            </a:r>
          </a:p>
          <a:p>
            <a:r>
              <a:rPr lang="en-US" sz="2000" b="1" dirty="0"/>
              <a:t>HTTP</a:t>
            </a:r>
            <a:r>
              <a:rPr lang="en-US" sz="2000" dirty="0"/>
              <a:t> to browse the web.</a:t>
            </a:r>
          </a:p>
          <a:p>
            <a:r>
              <a:rPr lang="en-US" sz="2000" b="1" dirty="0"/>
              <a:t>Simple Mail Transfer Protocol (SMTP) </a:t>
            </a:r>
            <a:r>
              <a:rPr lang="en-US" sz="2000" dirty="0"/>
              <a:t>to enable users to send email.</a:t>
            </a:r>
          </a:p>
          <a:p>
            <a:r>
              <a:rPr lang="en-US" sz="2000" b="1" dirty="0"/>
              <a:t>Post Office Protocol (POP</a:t>
            </a:r>
            <a:r>
              <a:rPr lang="en-US" sz="2000" dirty="0"/>
              <a:t>) to enable users to receive email.</a:t>
            </a:r>
          </a:p>
          <a:p>
            <a:endParaRPr lang="en-US" sz="2000" dirty="0"/>
          </a:p>
        </p:txBody>
      </p:sp>
    </p:spTree>
  </p:cSld>
  <p:clrMapOvr>
    <a:masterClrMapping/>
  </p:clrMapOvr>
  <p:transition spd="med">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a:xfrm>
            <a:off x="371843" y="619481"/>
            <a:ext cx="8391157" cy="838200"/>
          </a:xfrm>
        </p:spPr>
        <p:txBody>
          <a:bodyPr>
            <a:normAutofit fontScale="90000"/>
          </a:bodyPr>
          <a:lstStyle/>
          <a:p>
            <a:pPr eaLnBrk="1" hangingPunct="1"/>
            <a:r>
              <a:rPr lang="en-US" sz="1800" dirty="0">
                <a:latin typeface="Arial" charset="0"/>
              </a:rPr>
              <a:t>Common Application Layer Protocols</a:t>
            </a:r>
            <a:br>
              <a:rPr lang="en-US" dirty="0">
                <a:latin typeface="Arial" charset="0"/>
              </a:rPr>
            </a:br>
            <a:r>
              <a:rPr lang="en-US" sz="2800" dirty="0">
                <a:latin typeface="Arial" charset="0"/>
              </a:rPr>
              <a:t>Hypertext Transfer Protocol and Hypertext Markup Language</a:t>
            </a:r>
          </a:p>
        </p:txBody>
      </p:sp>
      <p:sp>
        <p:nvSpPr>
          <p:cNvPr id="2" name="Content Placeholder 1"/>
          <p:cNvSpPr>
            <a:spLocks noGrp="1"/>
          </p:cNvSpPr>
          <p:nvPr>
            <p:ph idx="1"/>
          </p:nvPr>
        </p:nvSpPr>
        <p:spPr>
          <a:xfrm>
            <a:off x="407964" y="1631854"/>
            <a:ext cx="8243668" cy="4956199"/>
          </a:xfrm>
        </p:spPr>
        <p:txBody>
          <a:bodyPr/>
          <a:lstStyle/>
          <a:p>
            <a:pPr marL="0" indent="0">
              <a:spcBef>
                <a:spcPts val="0"/>
              </a:spcBef>
              <a:buNone/>
            </a:pPr>
            <a:r>
              <a:rPr lang="en-US" sz="2000" dirty="0"/>
              <a:t>Example URL: </a:t>
            </a:r>
            <a:r>
              <a:rPr lang="en-US" sz="2000" dirty="0">
                <a:hlinkClick r:id="rId3"/>
              </a:rPr>
              <a:t>http://www.cisco.com/index.html</a:t>
            </a:r>
            <a:endParaRPr lang="en-US" sz="2000" dirty="0"/>
          </a:p>
          <a:p>
            <a:pPr marL="457200" indent="-457200">
              <a:spcBef>
                <a:spcPts val="0"/>
              </a:spcBef>
              <a:buFont typeface="+mj-lt"/>
              <a:buAutoNum type="arabicPeriod"/>
            </a:pPr>
            <a:endParaRPr lang="en-US" sz="2000" dirty="0"/>
          </a:p>
          <a:p>
            <a:pPr marL="338138" indent="-338138">
              <a:spcBef>
                <a:spcPts val="0"/>
              </a:spcBef>
              <a:buFont typeface="+mj-lt"/>
              <a:buAutoNum type="arabicPeriod"/>
            </a:pPr>
            <a:r>
              <a:rPr lang="en-US" sz="2000" dirty="0"/>
              <a:t>First, the browser interprets the three parts of the URL:</a:t>
            </a:r>
          </a:p>
          <a:p>
            <a:pPr marL="581025" lvl="1" indent="-244475">
              <a:spcBef>
                <a:spcPts val="0"/>
              </a:spcBef>
              <a:buFont typeface="Wingdings" panose="05000000000000000000" pitchFamily="2" charset="2"/>
              <a:buChar char="§"/>
            </a:pPr>
            <a:r>
              <a:rPr lang="en-US" b="1" dirty="0"/>
              <a:t>http</a:t>
            </a:r>
            <a:r>
              <a:rPr lang="en-US" dirty="0"/>
              <a:t> (the protocol or scheme)</a:t>
            </a:r>
          </a:p>
          <a:p>
            <a:pPr marL="581025" lvl="1" indent="-244475">
              <a:spcBef>
                <a:spcPts val="0"/>
              </a:spcBef>
              <a:buFont typeface="Wingdings" panose="05000000000000000000" pitchFamily="2" charset="2"/>
              <a:buChar char="§"/>
            </a:pPr>
            <a:r>
              <a:rPr lang="en-US" b="1" dirty="0"/>
              <a:t>www.cisco.com </a:t>
            </a:r>
            <a:r>
              <a:rPr lang="en-US" dirty="0"/>
              <a:t>(the server name)</a:t>
            </a:r>
          </a:p>
          <a:p>
            <a:pPr marL="581025" lvl="1" indent="-244475">
              <a:spcBef>
                <a:spcPts val="0"/>
              </a:spcBef>
              <a:buFont typeface="Wingdings" panose="05000000000000000000" pitchFamily="2" charset="2"/>
              <a:buChar char="§"/>
            </a:pPr>
            <a:r>
              <a:rPr lang="en-US" b="1" dirty="0"/>
              <a:t>index.html</a:t>
            </a:r>
            <a:r>
              <a:rPr lang="en-US" dirty="0"/>
              <a:t> (the specific file name requested)</a:t>
            </a:r>
            <a:endParaRPr lang="en-US" sz="2000" dirty="0"/>
          </a:p>
          <a:p>
            <a:pPr marL="338138" indent="-338138">
              <a:spcBef>
                <a:spcPts val="0"/>
              </a:spcBef>
              <a:buFont typeface="+mj-lt"/>
              <a:buAutoNum type="arabicPeriod"/>
            </a:pPr>
            <a:r>
              <a:rPr lang="en-US" sz="2000" dirty="0"/>
              <a:t>Browser checks with a name server to convert </a:t>
            </a:r>
            <a:r>
              <a:rPr lang="en-US" sz="2000" b="1" dirty="0"/>
              <a:t>www.cisco.com</a:t>
            </a:r>
            <a:r>
              <a:rPr lang="en-US" sz="2000" dirty="0"/>
              <a:t> into a numeric address </a:t>
            </a:r>
          </a:p>
          <a:p>
            <a:pPr marL="338138" indent="-338138">
              <a:spcBef>
                <a:spcPts val="0"/>
              </a:spcBef>
              <a:buFont typeface="+mj-lt"/>
              <a:buAutoNum type="arabicPeriod"/>
            </a:pPr>
            <a:r>
              <a:rPr lang="en-US" sz="2000" dirty="0"/>
              <a:t>Using the HTTP protocol requirements sends a GET request to the server and asks for the file </a:t>
            </a:r>
            <a:r>
              <a:rPr lang="en-US" sz="2000" b="1" dirty="0"/>
              <a:t>index.html</a:t>
            </a:r>
            <a:endParaRPr lang="en-US" sz="2000" dirty="0"/>
          </a:p>
          <a:p>
            <a:pPr marL="338138" indent="-338138">
              <a:spcBef>
                <a:spcPts val="0"/>
              </a:spcBef>
              <a:buFont typeface="+mj-lt"/>
              <a:buAutoNum type="arabicPeriod"/>
            </a:pPr>
            <a:r>
              <a:rPr lang="en-US" sz="2000" dirty="0"/>
              <a:t>Server sends the HTML code for this web page </a:t>
            </a:r>
          </a:p>
          <a:p>
            <a:pPr marL="338138" indent="-338138">
              <a:spcBef>
                <a:spcPts val="0"/>
              </a:spcBef>
              <a:buFont typeface="+mj-lt"/>
              <a:buAutoNum type="arabicPeriod"/>
            </a:pPr>
            <a:r>
              <a:rPr lang="en-US" sz="2000" dirty="0"/>
              <a:t>Browser deciphers the HTML code and formats the page</a:t>
            </a:r>
          </a:p>
        </p:txBody>
      </p:sp>
      <p:sp>
        <p:nvSpPr>
          <p:cNvPr id="3" name="TextBox 2"/>
          <p:cNvSpPr txBox="1"/>
          <p:nvPr/>
        </p:nvSpPr>
        <p:spPr>
          <a:xfrm>
            <a:off x="6115050" y="6400800"/>
            <a:ext cx="184731" cy="4247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202465317"/>
      </p:ext>
    </p:extLst>
  </p:cSld>
  <p:clrMapOvr>
    <a:masterClrMapping/>
  </p:clrMapOvr>
  <p:transition spd="med">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a:xfrm>
            <a:off x="356009" y="394392"/>
            <a:ext cx="8772157" cy="838200"/>
          </a:xfrm>
        </p:spPr>
        <p:txBody>
          <a:bodyPr/>
          <a:lstStyle/>
          <a:p>
            <a:pPr eaLnBrk="1" hangingPunct="1"/>
            <a:r>
              <a:rPr lang="en-US" sz="1800" dirty="0">
                <a:latin typeface="Arial" charset="0"/>
              </a:rPr>
              <a:t>Common Application Layer Protocols </a:t>
            </a:r>
            <a:br>
              <a:rPr lang="en-US" sz="1800" dirty="0">
                <a:latin typeface="Arial" charset="0"/>
              </a:rPr>
            </a:br>
            <a:r>
              <a:rPr lang="en-US" sz="2800" dirty="0">
                <a:latin typeface="Arial" charset="0"/>
              </a:rPr>
              <a:t>HTTP and HTTPS</a:t>
            </a:r>
          </a:p>
        </p:txBody>
      </p:sp>
      <p:sp>
        <p:nvSpPr>
          <p:cNvPr id="3" name="Rectangle 2"/>
          <p:cNvSpPr/>
          <p:nvPr/>
        </p:nvSpPr>
        <p:spPr>
          <a:xfrm>
            <a:off x="385393" y="1351109"/>
            <a:ext cx="8455479" cy="2139047"/>
          </a:xfrm>
          <a:prstGeom prst="rect">
            <a:avLst/>
          </a:prstGeom>
        </p:spPr>
        <p:txBody>
          <a:bodyPr wrap="square">
            <a:spAutoFit/>
          </a:bodyPr>
          <a:lstStyle/>
          <a:p>
            <a:pPr marL="236538" indent="-236538" algn="l" defTabSz="814388">
              <a:lnSpc>
                <a:spcPct val="95000"/>
              </a:lnSpc>
              <a:spcBef>
                <a:spcPts val="0"/>
              </a:spcBef>
              <a:buClr>
                <a:srgbClr val="708CA1"/>
              </a:buClr>
              <a:buFont typeface="Wingdings" charset="0"/>
              <a:buChar char="§"/>
            </a:pPr>
            <a:r>
              <a:rPr lang="en-US" sz="2000" dirty="0">
                <a:latin typeface="+mn-lt"/>
              </a:rPr>
              <a:t>Developed to publish and retrieve HTML pages </a:t>
            </a:r>
          </a:p>
          <a:p>
            <a:pPr marL="236538" indent="-236538" algn="l" defTabSz="814388">
              <a:lnSpc>
                <a:spcPct val="95000"/>
              </a:lnSpc>
              <a:spcBef>
                <a:spcPts val="0"/>
              </a:spcBef>
              <a:buClr>
                <a:srgbClr val="708CA1"/>
              </a:buClr>
              <a:buFont typeface="Wingdings" charset="0"/>
              <a:buChar char="§"/>
            </a:pPr>
            <a:r>
              <a:rPr lang="en-US" sz="2000" dirty="0">
                <a:latin typeface="+mn-lt"/>
              </a:rPr>
              <a:t>Used for data transfer </a:t>
            </a:r>
          </a:p>
          <a:p>
            <a:pPr marL="236538" indent="-236538" algn="l" defTabSz="814388">
              <a:lnSpc>
                <a:spcPct val="95000"/>
              </a:lnSpc>
              <a:spcBef>
                <a:spcPts val="0"/>
              </a:spcBef>
              <a:buClr>
                <a:srgbClr val="708CA1"/>
              </a:buClr>
              <a:buFont typeface="Wingdings" charset="0"/>
              <a:buChar char="§"/>
            </a:pPr>
            <a:r>
              <a:rPr lang="en-US" sz="2000" dirty="0">
                <a:latin typeface="+mn-lt"/>
              </a:rPr>
              <a:t>Specifies a request/response protocol</a:t>
            </a:r>
          </a:p>
          <a:p>
            <a:pPr marL="236538" indent="-236538" algn="l" defTabSz="814388">
              <a:lnSpc>
                <a:spcPct val="95000"/>
              </a:lnSpc>
              <a:spcBef>
                <a:spcPts val="0"/>
              </a:spcBef>
              <a:buClr>
                <a:srgbClr val="708CA1"/>
              </a:buClr>
              <a:buFont typeface="Wingdings" charset="0"/>
              <a:buChar char="§"/>
            </a:pPr>
            <a:r>
              <a:rPr lang="en-US" sz="2000" dirty="0">
                <a:latin typeface="+mn-lt"/>
              </a:rPr>
              <a:t>Three common message types are GET, POST, and PUT</a:t>
            </a:r>
          </a:p>
          <a:p>
            <a:pPr marL="236538" indent="-236538" algn="l" defTabSz="814388">
              <a:lnSpc>
                <a:spcPct val="95000"/>
              </a:lnSpc>
              <a:spcBef>
                <a:spcPts val="0"/>
              </a:spcBef>
              <a:buClr>
                <a:srgbClr val="708CA1"/>
              </a:buClr>
              <a:buFont typeface="Wingdings" charset="0"/>
              <a:buChar char="§"/>
            </a:pPr>
            <a:r>
              <a:rPr lang="en-US" sz="2000" dirty="0">
                <a:latin typeface="+mn-lt"/>
              </a:rPr>
              <a:t>GET is a client request for data</a:t>
            </a:r>
          </a:p>
          <a:p>
            <a:pPr marL="236538" indent="-236538" algn="l" defTabSz="814388">
              <a:lnSpc>
                <a:spcPct val="95000"/>
              </a:lnSpc>
              <a:spcBef>
                <a:spcPts val="0"/>
              </a:spcBef>
              <a:buClr>
                <a:srgbClr val="708CA1"/>
              </a:buClr>
              <a:buFont typeface="Wingdings" charset="0"/>
              <a:buChar char="§"/>
            </a:pPr>
            <a:r>
              <a:rPr lang="en-US" sz="2000" dirty="0">
                <a:latin typeface="+mn-lt"/>
              </a:rPr>
              <a:t>POST and PUT are used to send messages that upload data to the web server</a:t>
            </a:r>
          </a:p>
        </p:txBody>
      </p:sp>
      <p:pic>
        <p:nvPicPr>
          <p:cNvPr id="5" name="Picture 2"/>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724150" y="3146214"/>
            <a:ext cx="5060950" cy="3632816"/>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977687080"/>
      </p:ext>
    </p:extLst>
  </p:cSld>
  <p:clrMapOvr>
    <a:masterClrMapping/>
  </p:clrMapOvr>
  <p:transition spd="med">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a:xfrm>
            <a:off x="371843" y="362738"/>
            <a:ext cx="8772157" cy="838200"/>
          </a:xfrm>
        </p:spPr>
        <p:txBody>
          <a:bodyPr/>
          <a:lstStyle/>
          <a:p>
            <a:pPr eaLnBrk="1" hangingPunct="1"/>
            <a:r>
              <a:rPr lang="en-US" sz="1800" dirty="0">
                <a:latin typeface="Arial" charset="0"/>
              </a:rPr>
              <a:t>Common Application Layer Protocols</a:t>
            </a:r>
            <a:br>
              <a:rPr lang="en-US" dirty="0">
                <a:latin typeface="Arial" charset="0"/>
              </a:rPr>
            </a:br>
            <a:r>
              <a:rPr lang="en-US" sz="2800" dirty="0">
                <a:latin typeface="Arial" charset="0"/>
              </a:rPr>
              <a:t>SMTP, POP, and IMAP</a:t>
            </a:r>
          </a:p>
        </p:txBody>
      </p:sp>
      <p:sp>
        <p:nvSpPr>
          <p:cNvPr id="3" name="Rectangle 2"/>
          <p:cNvSpPr/>
          <p:nvPr/>
        </p:nvSpPr>
        <p:spPr>
          <a:xfrm>
            <a:off x="410188" y="1347478"/>
            <a:ext cx="3584840" cy="5078313"/>
          </a:xfrm>
          <a:prstGeom prst="rect">
            <a:avLst/>
          </a:prstGeom>
        </p:spPr>
        <p:txBody>
          <a:bodyPr wrap="square">
            <a:spAutoFit/>
          </a:bodyPr>
          <a:lstStyle/>
          <a:p>
            <a:pPr marL="236538" indent="-236538" algn="l" defTabSz="814388">
              <a:lnSpc>
                <a:spcPct val="95000"/>
              </a:lnSpc>
              <a:spcBef>
                <a:spcPts val="0"/>
              </a:spcBef>
              <a:buClr>
                <a:srgbClr val="708CA1"/>
              </a:buClr>
              <a:buFont typeface="Wingdings" charset="0"/>
              <a:buChar char="§"/>
            </a:pPr>
            <a:r>
              <a:rPr lang="en-US" sz="2000" dirty="0">
                <a:latin typeface="+mn-lt"/>
              </a:rPr>
              <a:t>Typically use an application called a Mail User Agent (email client)</a:t>
            </a:r>
          </a:p>
          <a:p>
            <a:pPr marL="236538" indent="-236538" algn="l" defTabSz="814388">
              <a:lnSpc>
                <a:spcPct val="95000"/>
              </a:lnSpc>
              <a:spcBef>
                <a:spcPts val="0"/>
              </a:spcBef>
              <a:buClr>
                <a:srgbClr val="708CA1"/>
              </a:buClr>
              <a:buFont typeface="Wingdings" charset="0"/>
              <a:buChar char="§"/>
            </a:pPr>
            <a:r>
              <a:rPr lang="en-US" sz="2000" dirty="0">
                <a:latin typeface="+mn-lt"/>
              </a:rPr>
              <a:t>Allows messages to be sent </a:t>
            </a:r>
          </a:p>
          <a:p>
            <a:pPr marL="236538" indent="-236538" algn="l" defTabSz="814388">
              <a:lnSpc>
                <a:spcPct val="95000"/>
              </a:lnSpc>
              <a:spcBef>
                <a:spcPts val="0"/>
              </a:spcBef>
              <a:buClr>
                <a:srgbClr val="708CA1"/>
              </a:buClr>
              <a:buFont typeface="Wingdings" charset="0"/>
              <a:buChar char="§"/>
            </a:pPr>
            <a:r>
              <a:rPr lang="en-US" sz="2000" dirty="0">
                <a:latin typeface="+mn-lt"/>
              </a:rPr>
              <a:t>Places received messages into the client's mailbox</a:t>
            </a:r>
          </a:p>
          <a:p>
            <a:pPr marL="236538" indent="-236538" algn="l" defTabSz="814388">
              <a:lnSpc>
                <a:spcPct val="95000"/>
              </a:lnSpc>
              <a:spcBef>
                <a:spcPts val="0"/>
              </a:spcBef>
              <a:buClr>
                <a:srgbClr val="708CA1"/>
              </a:buClr>
              <a:buFont typeface="Wingdings" charset="0"/>
              <a:buChar char="§"/>
            </a:pPr>
            <a:r>
              <a:rPr lang="en-US" sz="2000" dirty="0">
                <a:latin typeface="+mn-lt"/>
              </a:rPr>
              <a:t>SMTP - Send email from either a client or a server </a:t>
            </a:r>
          </a:p>
          <a:p>
            <a:pPr marL="236538" indent="-236538" algn="l" defTabSz="814388">
              <a:lnSpc>
                <a:spcPct val="95000"/>
              </a:lnSpc>
              <a:spcBef>
                <a:spcPts val="0"/>
              </a:spcBef>
              <a:buClr>
                <a:srgbClr val="708CA1"/>
              </a:buClr>
              <a:buFont typeface="Wingdings" charset="0"/>
              <a:buChar char="§"/>
            </a:pPr>
            <a:r>
              <a:rPr lang="en-US" sz="2000" dirty="0">
                <a:latin typeface="+mn-lt"/>
              </a:rPr>
              <a:t>POP - Receive email messages from an email server </a:t>
            </a:r>
          </a:p>
          <a:p>
            <a:pPr marL="236538" indent="-236538" algn="l" defTabSz="814388">
              <a:lnSpc>
                <a:spcPct val="95000"/>
              </a:lnSpc>
              <a:spcBef>
                <a:spcPts val="0"/>
              </a:spcBef>
              <a:buClr>
                <a:srgbClr val="708CA1"/>
              </a:buClr>
              <a:buFont typeface="Wingdings" charset="0"/>
              <a:buChar char="§"/>
            </a:pPr>
            <a:r>
              <a:rPr lang="en-US" sz="2000" dirty="0">
                <a:latin typeface="+mn-lt"/>
              </a:rPr>
              <a:t>IMAP - </a:t>
            </a:r>
            <a:r>
              <a:rPr lang="fr-FR" sz="2000" dirty="0">
                <a:latin typeface="+mn-lt"/>
              </a:rPr>
              <a:t>Internet Message Access Protocol </a:t>
            </a:r>
          </a:p>
          <a:p>
            <a:pPr marL="236538" indent="-236538" algn="l" defTabSz="814388">
              <a:lnSpc>
                <a:spcPct val="95000"/>
              </a:lnSpc>
              <a:spcBef>
                <a:spcPts val="0"/>
              </a:spcBef>
              <a:buClr>
                <a:srgbClr val="708CA1"/>
              </a:buClr>
              <a:buFont typeface="Wingdings" charset="0"/>
              <a:buChar char="§"/>
            </a:pPr>
            <a:r>
              <a:rPr lang="en-US" sz="2000" dirty="0">
                <a:latin typeface="+mn-lt"/>
              </a:rPr>
              <a:t>Email client provides the functionality of both protocols within one application</a:t>
            </a: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75100" y="1872067"/>
            <a:ext cx="5029200" cy="399097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350608172"/>
      </p:ext>
    </p:extLst>
  </p:cSld>
  <p:clrMapOvr>
    <a:masterClrMapping/>
  </p:clrMapOvr>
  <p:transition spd="med">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a:xfrm>
            <a:off x="390820" y="324052"/>
            <a:ext cx="8772157" cy="838200"/>
          </a:xfrm>
        </p:spPr>
        <p:txBody>
          <a:bodyPr/>
          <a:lstStyle/>
          <a:p>
            <a:pPr eaLnBrk="1" hangingPunct="1"/>
            <a:r>
              <a:rPr lang="en-US" sz="1800" dirty="0">
                <a:latin typeface="Arial" charset="0"/>
              </a:rPr>
              <a:t>Common Application Layer Protocols</a:t>
            </a:r>
            <a:br>
              <a:rPr lang="en-US" dirty="0">
                <a:latin typeface="Arial" charset="0"/>
              </a:rPr>
            </a:br>
            <a:r>
              <a:rPr lang="en-US" sz="2800" dirty="0">
                <a:latin typeface="Arial" charset="0"/>
              </a:rPr>
              <a:t>SMTP, POP, and IMAP (cont.)</a:t>
            </a: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6238" y="1236906"/>
            <a:ext cx="5732462" cy="517183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714271757"/>
      </p:ext>
    </p:extLst>
  </p:cSld>
  <p:clrMapOvr>
    <a:masterClrMapping/>
  </p:clrMapOvr>
  <p:transition spd="med">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92368" y="1486773"/>
            <a:ext cx="8215533" cy="4893647"/>
          </a:xfrm>
          <a:prstGeom prst="rect">
            <a:avLst/>
          </a:prstGeom>
        </p:spPr>
        <p:txBody>
          <a:bodyPr wrap="square">
            <a:spAutoFit/>
          </a:bodyPr>
          <a:lstStyle/>
          <a:p>
            <a:pPr algn="l"/>
            <a:r>
              <a:rPr lang="en-US" sz="2000" b="1" dirty="0"/>
              <a:t>Simple Mail Transfer Protocol (SMTP)</a:t>
            </a:r>
          </a:p>
          <a:p>
            <a:pPr marL="236538" indent="-236538" algn="l" defTabSz="814388">
              <a:lnSpc>
                <a:spcPct val="95000"/>
              </a:lnSpc>
              <a:spcBef>
                <a:spcPts val="0"/>
              </a:spcBef>
              <a:buClr>
                <a:srgbClr val="708CA1"/>
              </a:buClr>
              <a:buFont typeface="Wingdings" charset="0"/>
              <a:buChar char="§"/>
            </a:pPr>
            <a:r>
              <a:rPr lang="en-US" sz="2000" dirty="0">
                <a:latin typeface="+mn-lt"/>
              </a:rPr>
              <a:t>transfers mail </a:t>
            </a:r>
          </a:p>
          <a:p>
            <a:pPr marL="236538" indent="-236538" algn="l" defTabSz="814388">
              <a:lnSpc>
                <a:spcPct val="95000"/>
              </a:lnSpc>
              <a:spcBef>
                <a:spcPts val="0"/>
              </a:spcBef>
              <a:buClr>
                <a:srgbClr val="708CA1"/>
              </a:buClr>
              <a:buFont typeface="Wingdings" charset="0"/>
              <a:buChar char="§"/>
            </a:pPr>
            <a:r>
              <a:rPr lang="en-US" sz="2000" dirty="0">
                <a:latin typeface="+mn-lt"/>
              </a:rPr>
              <a:t>message must be formatted properly </a:t>
            </a:r>
          </a:p>
          <a:p>
            <a:pPr marL="236538" indent="-236538" algn="l" defTabSz="814388">
              <a:lnSpc>
                <a:spcPct val="95000"/>
              </a:lnSpc>
              <a:spcBef>
                <a:spcPts val="0"/>
              </a:spcBef>
              <a:buClr>
                <a:srgbClr val="708CA1"/>
              </a:buClr>
              <a:buFont typeface="Wingdings" charset="0"/>
              <a:buChar char="§"/>
            </a:pPr>
            <a:r>
              <a:rPr lang="en-US" sz="2000" dirty="0">
                <a:latin typeface="+mn-lt"/>
              </a:rPr>
              <a:t>SMTP processes must be running on both the client and server</a:t>
            </a:r>
          </a:p>
          <a:p>
            <a:pPr marL="236538" indent="-236538" algn="l" defTabSz="814388">
              <a:lnSpc>
                <a:spcPct val="95000"/>
              </a:lnSpc>
              <a:spcBef>
                <a:spcPts val="0"/>
              </a:spcBef>
              <a:buClr>
                <a:srgbClr val="708CA1"/>
              </a:buClr>
              <a:buFont typeface="Wingdings" charset="0"/>
              <a:buChar char="§"/>
            </a:pPr>
            <a:r>
              <a:rPr lang="en-US" sz="2000" dirty="0">
                <a:latin typeface="+mn-lt"/>
              </a:rPr>
              <a:t>message header must have a properly formatted recipient email address and a sender </a:t>
            </a:r>
          </a:p>
          <a:p>
            <a:pPr marL="236538" indent="-236538" algn="l" defTabSz="814388">
              <a:lnSpc>
                <a:spcPct val="95000"/>
              </a:lnSpc>
              <a:spcBef>
                <a:spcPts val="0"/>
              </a:spcBef>
              <a:buClr>
                <a:srgbClr val="708CA1"/>
              </a:buClr>
              <a:buFont typeface="Wingdings" charset="0"/>
              <a:buChar char="§"/>
            </a:pPr>
            <a:r>
              <a:rPr lang="en-US" sz="2000" dirty="0">
                <a:latin typeface="+mn-lt"/>
              </a:rPr>
              <a:t>uses port 25</a:t>
            </a:r>
          </a:p>
          <a:p>
            <a:pPr algn="l"/>
            <a:r>
              <a:rPr lang="en-US" sz="2000" b="1" dirty="0"/>
              <a:t>Post Office Protocol (POP) </a:t>
            </a:r>
          </a:p>
          <a:p>
            <a:pPr marL="236538" indent="-236538" algn="l" defTabSz="814388">
              <a:lnSpc>
                <a:spcPct val="95000"/>
              </a:lnSpc>
              <a:spcBef>
                <a:spcPts val="0"/>
              </a:spcBef>
              <a:buClr>
                <a:srgbClr val="708CA1"/>
              </a:buClr>
              <a:buFont typeface="Wingdings" charset="0"/>
              <a:buChar char="§"/>
            </a:pPr>
            <a:r>
              <a:rPr lang="en-US" sz="2000" dirty="0">
                <a:latin typeface="+mn-lt"/>
              </a:rPr>
              <a:t>enables a workstation to retrieve mail from a mail server </a:t>
            </a:r>
          </a:p>
          <a:p>
            <a:pPr marL="236538" indent="-236538" algn="l" defTabSz="814388">
              <a:lnSpc>
                <a:spcPct val="95000"/>
              </a:lnSpc>
              <a:spcBef>
                <a:spcPts val="0"/>
              </a:spcBef>
              <a:buClr>
                <a:srgbClr val="708CA1"/>
              </a:buClr>
              <a:buFont typeface="Wingdings" charset="0"/>
              <a:buChar char="§"/>
            </a:pPr>
            <a:r>
              <a:rPr lang="en-US" sz="2000" dirty="0">
                <a:latin typeface="+mn-lt"/>
              </a:rPr>
              <a:t>mail is downloaded from the server to the client and then deleted on the server</a:t>
            </a:r>
          </a:p>
          <a:p>
            <a:pPr marL="236538" indent="-236538" algn="l" defTabSz="814388">
              <a:lnSpc>
                <a:spcPct val="95000"/>
              </a:lnSpc>
              <a:spcBef>
                <a:spcPts val="0"/>
              </a:spcBef>
              <a:buClr>
                <a:srgbClr val="708CA1"/>
              </a:buClr>
              <a:buFont typeface="Wingdings" charset="0"/>
              <a:buChar char="§"/>
            </a:pPr>
            <a:r>
              <a:rPr lang="en-US" sz="2000" dirty="0">
                <a:latin typeface="+mn-lt"/>
              </a:rPr>
              <a:t>uses port 110 </a:t>
            </a:r>
          </a:p>
          <a:p>
            <a:pPr marL="236538" indent="-236538" algn="l" defTabSz="814388">
              <a:lnSpc>
                <a:spcPct val="95000"/>
              </a:lnSpc>
              <a:spcBef>
                <a:spcPts val="0"/>
              </a:spcBef>
              <a:buClr>
                <a:srgbClr val="708CA1"/>
              </a:buClr>
              <a:buFont typeface="Wingdings" charset="0"/>
              <a:buChar char="§"/>
            </a:pPr>
            <a:r>
              <a:rPr lang="en-US" sz="2000" dirty="0">
                <a:latin typeface="+mn-lt"/>
              </a:rPr>
              <a:t>POP does not store messages</a:t>
            </a:r>
          </a:p>
          <a:p>
            <a:pPr marL="236538" indent="-236538" algn="l" defTabSz="814388">
              <a:lnSpc>
                <a:spcPct val="95000"/>
              </a:lnSpc>
              <a:spcBef>
                <a:spcPts val="0"/>
              </a:spcBef>
              <a:buClr>
                <a:srgbClr val="708CA1"/>
              </a:buClr>
              <a:buFont typeface="Wingdings" charset="0"/>
              <a:buChar char="§"/>
            </a:pPr>
            <a:r>
              <a:rPr lang="en-US" sz="2000" dirty="0">
                <a:latin typeface="+mn-lt"/>
              </a:rPr>
              <a:t>POP3 is desirable for an ISP, because it alleviates their responsibility for managing large amounts of storage for their email servers</a:t>
            </a:r>
          </a:p>
          <a:p>
            <a:pPr algn="l"/>
            <a:endParaRPr lang="en-US" sz="2000" dirty="0"/>
          </a:p>
        </p:txBody>
      </p:sp>
      <p:sp>
        <p:nvSpPr>
          <p:cNvPr id="2" name="Title 1"/>
          <p:cNvSpPr>
            <a:spLocks noGrp="1"/>
          </p:cNvSpPr>
          <p:nvPr>
            <p:ph type="title"/>
          </p:nvPr>
        </p:nvSpPr>
        <p:spPr>
          <a:xfrm>
            <a:off x="371843" y="322276"/>
            <a:ext cx="8772157" cy="838200"/>
          </a:xfrm>
        </p:spPr>
        <p:txBody>
          <a:bodyPr/>
          <a:lstStyle/>
          <a:p>
            <a:r>
              <a:rPr lang="en-US" sz="1800" dirty="0">
                <a:latin typeface="Arial" charset="0"/>
              </a:rPr>
              <a:t>Common Application Layer Protocols </a:t>
            </a:r>
            <a:br>
              <a:rPr lang="en-US" dirty="0">
                <a:latin typeface="Arial" charset="0"/>
              </a:rPr>
            </a:br>
            <a:r>
              <a:rPr lang="en-US" sz="2800" dirty="0">
                <a:latin typeface="Arial" charset="0"/>
              </a:rPr>
              <a:t>SMTP, POP, and IMAP (cont.)</a:t>
            </a:r>
            <a:endParaRPr lang="en-US" sz="2800" dirty="0"/>
          </a:p>
        </p:txBody>
      </p:sp>
    </p:spTree>
    <p:extLst>
      <p:ext uri="{BB962C8B-B14F-4D97-AF65-F5344CB8AC3E}">
        <p14:creationId xmlns:p14="http://schemas.microsoft.com/office/powerpoint/2010/main" val="3215712724"/>
      </p:ext>
    </p:extLst>
  </p:cSld>
  <p:clrMapOvr>
    <a:masterClrMapping/>
  </p:clrMapOvr>
  <p:transition spd="med">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9925" y="6064300"/>
            <a:ext cx="7644378" cy="6445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7649" name="Rectangle 2"/>
          <p:cNvSpPr>
            <a:spLocks noGrp="1" noChangeArrowheads="1"/>
          </p:cNvSpPr>
          <p:nvPr>
            <p:ph type="title"/>
          </p:nvPr>
        </p:nvSpPr>
        <p:spPr/>
        <p:txBody>
          <a:bodyPr/>
          <a:lstStyle/>
          <a:p>
            <a:pPr eaLnBrk="1" hangingPunct="1"/>
            <a:r>
              <a:rPr lang="en-US" sz="1800" dirty="0">
                <a:latin typeface="Arial" charset="0"/>
              </a:rPr>
              <a:t>Common Application Layer Protocols </a:t>
            </a:r>
            <a:br>
              <a:rPr lang="en-US" sz="1800" dirty="0">
                <a:latin typeface="Arial" charset="0"/>
              </a:rPr>
            </a:br>
            <a:r>
              <a:rPr lang="en-US" sz="2800" dirty="0">
                <a:latin typeface="Arial" charset="0"/>
              </a:rPr>
              <a:t>SMTP, POP, and IMAP (cont.)</a:t>
            </a:r>
          </a:p>
        </p:txBody>
      </p:sp>
      <p:pic>
        <p:nvPicPr>
          <p:cNvPr id="6"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1209" y="1690689"/>
            <a:ext cx="6181810" cy="4498918"/>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372369691"/>
      </p:ext>
    </p:extLst>
  </p:cSld>
  <p:clrMapOvr>
    <a:masterClrMapping/>
  </p:clrMapOvr>
  <p:transition spd="med">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a:xfrm>
            <a:off x="371843" y="366257"/>
            <a:ext cx="8772157" cy="838200"/>
          </a:xfrm>
        </p:spPr>
        <p:txBody>
          <a:bodyPr/>
          <a:lstStyle/>
          <a:p>
            <a:pPr eaLnBrk="1" hangingPunct="1"/>
            <a:r>
              <a:rPr lang="en-US" sz="1800" dirty="0">
                <a:latin typeface="Arial" charset="0"/>
              </a:rPr>
              <a:t>Common Application Layer Protocols </a:t>
            </a:r>
            <a:br>
              <a:rPr lang="en-US" sz="1800" dirty="0">
                <a:latin typeface="Arial" charset="0"/>
              </a:rPr>
            </a:br>
            <a:r>
              <a:rPr lang="en-US" sz="2800" dirty="0">
                <a:latin typeface="Arial" charset="0"/>
              </a:rPr>
              <a:t>SMTP, POP, and IMAP (cont.)</a:t>
            </a: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2287" y="1315753"/>
            <a:ext cx="6565959" cy="5100446"/>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511946282"/>
      </p:ext>
    </p:extLst>
  </p:cSld>
  <p:clrMapOvr>
    <a:masterClrMapping/>
  </p:clrMapOvr>
  <p:transition spd="med">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a:xfrm>
            <a:off x="422468" y="394392"/>
            <a:ext cx="8772157" cy="838200"/>
          </a:xfrm>
        </p:spPr>
        <p:txBody>
          <a:bodyPr/>
          <a:lstStyle/>
          <a:p>
            <a:pPr eaLnBrk="1" hangingPunct="1"/>
            <a:r>
              <a:rPr lang="en-US" sz="1800" dirty="0">
                <a:latin typeface="Arial" charset="0"/>
              </a:rPr>
              <a:t>Everyday Application Layer Protocols</a:t>
            </a:r>
            <a:br>
              <a:rPr lang="en-US" dirty="0">
                <a:latin typeface="Arial" charset="0"/>
              </a:rPr>
            </a:br>
            <a:r>
              <a:rPr lang="en-US" sz="2800" dirty="0">
                <a:latin typeface="Arial" charset="0"/>
              </a:rPr>
              <a:t>SMTP, POP, and IMAP (cont.)</a:t>
            </a:r>
          </a:p>
        </p:txBody>
      </p:sp>
      <p:sp>
        <p:nvSpPr>
          <p:cNvPr id="3" name="Rectangle 2"/>
          <p:cNvSpPr/>
          <p:nvPr/>
        </p:nvSpPr>
        <p:spPr>
          <a:xfrm>
            <a:off x="426720" y="1583966"/>
            <a:ext cx="8625840" cy="2154436"/>
          </a:xfrm>
          <a:prstGeom prst="rect">
            <a:avLst/>
          </a:prstGeom>
        </p:spPr>
        <p:txBody>
          <a:bodyPr wrap="square">
            <a:spAutoFit/>
          </a:bodyPr>
          <a:lstStyle/>
          <a:p>
            <a:pPr marL="236538" indent="-236538" algn="l" defTabSz="814388">
              <a:lnSpc>
                <a:spcPct val="95000"/>
              </a:lnSpc>
              <a:spcBef>
                <a:spcPct val="50000"/>
              </a:spcBef>
              <a:buClr>
                <a:srgbClr val="708CA1"/>
              </a:buClr>
              <a:buFont typeface="Wingdings" charset="0"/>
              <a:buChar char="§"/>
            </a:pPr>
            <a:r>
              <a:rPr lang="en-US" sz="2000" dirty="0">
                <a:latin typeface="+mn-lt"/>
              </a:rPr>
              <a:t>MDA accepts a piece of email from MTA and performs the actual delivery.</a:t>
            </a:r>
          </a:p>
          <a:p>
            <a:pPr marL="236538" indent="-236538" algn="l" defTabSz="814388">
              <a:lnSpc>
                <a:spcPct val="95000"/>
              </a:lnSpc>
              <a:spcBef>
                <a:spcPct val="50000"/>
              </a:spcBef>
              <a:buClr>
                <a:srgbClr val="708CA1"/>
              </a:buClr>
              <a:buFont typeface="Wingdings" charset="0"/>
              <a:buChar char="§"/>
            </a:pPr>
            <a:r>
              <a:rPr lang="en-US" sz="2000" dirty="0">
                <a:latin typeface="+mn-lt"/>
              </a:rPr>
              <a:t>MDA receives all the inbound mail from the MTA and places it into mailboxes.</a:t>
            </a:r>
          </a:p>
          <a:p>
            <a:pPr marL="236538" indent="-236538" algn="l" defTabSz="814388">
              <a:lnSpc>
                <a:spcPct val="95000"/>
              </a:lnSpc>
              <a:spcBef>
                <a:spcPct val="50000"/>
              </a:spcBef>
              <a:buClr>
                <a:srgbClr val="708CA1"/>
              </a:buClr>
              <a:buFont typeface="Wingdings" charset="0"/>
              <a:buChar char="§"/>
            </a:pPr>
            <a:r>
              <a:rPr lang="en-US" sz="2000" dirty="0">
                <a:latin typeface="+mn-lt"/>
              </a:rPr>
              <a:t>MDA can also resolve final delivery issues, such as virus scanning, spam filtering, and return-receipt handling.</a:t>
            </a:r>
          </a:p>
        </p:txBody>
      </p:sp>
    </p:spTree>
    <p:extLst>
      <p:ext uri="{BB962C8B-B14F-4D97-AF65-F5344CB8AC3E}">
        <p14:creationId xmlns:p14="http://schemas.microsoft.com/office/powerpoint/2010/main" val="1239667040"/>
      </p:ext>
    </p:extLst>
  </p:cSld>
  <p:clrMapOvr>
    <a:masterClrMapping/>
  </p:clrMapOvr>
  <p:transition spd="med">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a:xfrm>
            <a:off x="390820" y="394392"/>
            <a:ext cx="8772157" cy="838200"/>
          </a:xfrm>
        </p:spPr>
        <p:txBody>
          <a:bodyPr/>
          <a:lstStyle/>
          <a:p>
            <a:pPr eaLnBrk="1" hangingPunct="1"/>
            <a:r>
              <a:rPr lang="en-US" sz="1800" dirty="0">
                <a:latin typeface="Arial" charset="0"/>
              </a:rPr>
              <a:t>Common Application Layer Protocols </a:t>
            </a:r>
            <a:br>
              <a:rPr lang="en-US" sz="1800" dirty="0">
                <a:latin typeface="Arial" charset="0"/>
              </a:rPr>
            </a:br>
            <a:r>
              <a:rPr lang="en-US" sz="2800" dirty="0">
                <a:latin typeface="Arial" charset="0"/>
              </a:rPr>
              <a:t>SMTP, POP, and IMAP (cont.)</a:t>
            </a:r>
          </a:p>
        </p:txBody>
      </p:sp>
      <p:sp>
        <p:nvSpPr>
          <p:cNvPr id="2" name="TextBox 1"/>
          <p:cNvSpPr txBox="1"/>
          <p:nvPr/>
        </p:nvSpPr>
        <p:spPr>
          <a:xfrm>
            <a:off x="411872" y="1574800"/>
            <a:ext cx="8305800" cy="3816429"/>
          </a:xfrm>
          <a:prstGeom prst="rect">
            <a:avLst/>
          </a:prstGeom>
          <a:noFill/>
        </p:spPr>
        <p:txBody>
          <a:bodyPr wrap="square" rtlCol="0">
            <a:spAutoFit/>
          </a:bodyPr>
          <a:lstStyle/>
          <a:p>
            <a:pPr algn="l"/>
            <a:r>
              <a:rPr lang="en-US" sz="2000" b="1" dirty="0"/>
              <a:t>Simple Mail Transfer Protocol (SMTP) </a:t>
            </a:r>
          </a:p>
          <a:p>
            <a:pPr marL="236538" indent="-236538" algn="l" defTabSz="814388">
              <a:lnSpc>
                <a:spcPct val="95000"/>
              </a:lnSpc>
              <a:spcBef>
                <a:spcPts val="0"/>
              </a:spcBef>
              <a:buClr>
                <a:srgbClr val="708CA1"/>
              </a:buClr>
              <a:buFont typeface="Wingdings" charset="0"/>
              <a:buChar char="§"/>
            </a:pPr>
            <a:r>
              <a:rPr lang="en-US" sz="2000" dirty="0">
                <a:latin typeface="+mn-lt"/>
              </a:rPr>
              <a:t>Transfers mail reliably and efficiently</a:t>
            </a:r>
          </a:p>
          <a:p>
            <a:pPr algn="l"/>
            <a:endParaRPr lang="en-US" sz="2000" dirty="0"/>
          </a:p>
          <a:p>
            <a:pPr algn="l"/>
            <a:r>
              <a:rPr lang="en-US" sz="2000" b="1" dirty="0"/>
              <a:t>Post Office Protocol (POP) </a:t>
            </a:r>
          </a:p>
          <a:p>
            <a:pPr marL="236538" indent="-236538" algn="l" defTabSz="814388">
              <a:lnSpc>
                <a:spcPct val="95000"/>
              </a:lnSpc>
              <a:spcBef>
                <a:spcPts val="0"/>
              </a:spcBef>
              <a:buClr>
                <a:srgbClr val="708CA1"/>
              </a:buClr>
              <a:buFont typeface="Wingdings" charset="0"/>
              <a:buChar char="§"/>
            </a:pPr>
            <a:r>
              <a:rPr lang="en-US" sz="2000" dirty="0">
                <a:latin typeface="+mn-lt"/>
              </a:rPr>
              <a:t>Enables a workstation to retrieve mail from a mail server </a:t>
            </a:r>
          </a:p>
          <a:p>
            <a:pPr marL="236538" indent="-236538" algn="l" defTabSz="814388">
              <a:lnSpc>
                <a:spcPct val="95000"/>
              </a:lnSpc>
              <a:spcBef>
                <a:spcPts val="0"/>
              </a:spcBef>
              <a:buClr>
                <a:srgbClr val="708CA1"/>
              </a:buClr>
              <a:buFont typeface="Wingdings" charset="0"/>
              <a:buChar char="§"/>
            </a:pPr>
            <a:r>
              <a:rPr lang="en-US" sz="2000" dirty="0">
                <a:latin typeface="+mn-lt"/>
              </a:rPr>
              <a:t>With POP, mail is downloaded from the server to the client and then deleted on the server</a:t>
            </a:r>
          </a:p>
          <a:p>
            <a:pPr algn="l"/>
            <a:endParaRPr lang="en-US" sz="2000" dirty="0"/>
          </a:p>
          <a:p>
            <a:pPr algn="l"/>
            <a:r>
              <a:rPr lang="en-US" sz="2000" b="1" dirty="0"/>
              <a:t>Internet Message Access Protocol (IMAP) </a:t>
            </a:r>
          </a:p>
          <a:p>
            <a:pPr marL="236538" indent="-236538" algn="l" defTabSz="814388">
              <a:lnSpc>
                <a:spcPct val="95000"/>
              </a:lnSpc>
              <a:spcBef>
                <a:spcPts val="0"/>
              </a:spcBef>
              <a:buClr>
                <a:srgbClr val="708CA1"/>
              </a:buClr>
              <a:buFont typeface="Wingdings" charset="0"/>
              <a:buChar char="§"/>
            </a:pPr>
            <a:r>
              <a:rPr lang="en-US" sz="2000" dirty="0">
                <a:latin typeface="+mn-lt"/>
              </a:rPr>
              <a:t>Another protocol that to retrieves email messages</a:t>
            </a:r>
          </a:p>
          <a:p>
            <a:pPr marL="236538" indent="-236538" algn="l" defTabSz="814388">
              <a:lnSpc>
                <a:spcPct val="95000"/>
              </a:lnSpc>
              <a:spcBef>
                <a:spcPts val="0"/>
              </a:spcBef>
              <a:buClr>
                <a:srgbClr val="708CA1"/>
              </a:buClr>
              <a:buFont typeface="Wingdings" charset="0"/>
              <a:buChar char="§"/>
            </a:pPr>
            <a:r>
              <a:rPr lang="en-US" sz="2000" dirty="0">
                <a:latin typeface="+mn-lt"/>
              </a:rPr>
              <a:t>Unlike POP, when the user connects to an IMAP-capable server, copies of the messages are downloaded to the client application </a:t>
            </a:r>
          </a:p>
          <a:p>
            <a:pPr marL="236538" indent="-236538" algn="l" defTabSz="814388">
              <a:lnSpc>
                <a:spcPct val="95000"/>
              </a:lnSpc>
              <a:spcBef>
                <a:spcPts val="0"/>
              </a:spcBef>
              <a:buClr>
                <a:srgbClr val="708CA1"/>
              </a:buClr>
              <a:buFont typeface="Wingdings" charset="0"/>
              <a:buChar char="§"/>
            </a:pPr>
            <a:r>
              <a:rPr lang="en-US" sz="2000" dirty="0">
                <a:latin typeface="+mn-lt"/>
              </a:rPr>
              <a:t>Original messages are kept on the server until manually deleted</a:t>
            </a:r>
          </a:p>
        </p:txBody>
      </p:sp>
    </p:spTree>
    <p:extLst>
      <p:ext uri="{BB962C8B-B14F-4D97-AF65-F5344CB8AC3E}">
        <p14:creationId xmlns:p14="http://schemas.microsoft.com/office/powerpoint/2010/main" val="2369628515"/>
      </p:ext>
    </p:extLst>
  </p:cSld>
  <p:clrMapOvr>
    <a:masterClrMapping/>
  </p:clrMapOvr>
  <p:transition spd="med">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9E07DC3-B5D1-4100-98AE-EEBC705A45E1}"/>
              </a:ext>
            </a:extLst>
          </p:cNvPr>
          <p:cNvSpPr>
            <a:spLocks noGrp="1"/>
          </p:cNvSpPr>
          <p:nvPr>
            <p:ph idx="1"/>
          </p:nvPr>
        </p:nvSpPr>
        <p:spPr/>
        <p:txBody>
          <a:bodyPr/>
          <a:lstStyle/>
          <a:p>
            <a:pPr marL="342900" lvl="1" indent="-342900">
              <a:buFont typeface="+mj-lt"/>
              <a:buAutoNum type="arabicPeriod"/>
            </a:pPr>
            <a:r>
              <a:rPr lang="en-US" dirty="0">
                <a:latin typeface="Arial" charset="0"/>
              </a:rPr>
              <a:t>Introduction</a:t>
            </a:r>
          </a:p>
          <a:p>
            <a:pPr marL="342900" lvl="1" indent="-342900">
              <a:buFont typeface="+mj-lt"/>
              <a:buAutoNum type="arabicPeriod"/>
            </a:pPr>
            <a:r>
              <a:rPr lang="en-US" dirty="0">
                <a:latin typeface="Arial" charset="0"/>
              </a:rPr>
              <a:t>Application Layer Protocols</a:t>
            </a:r>
          </a:p>
          <a:p>
            <a:pPr marL="342900" lvl="1" indent="-342900">
              <a:buFont typeface="+mj-lt"/>
              <a:buAutoNum type="arabicPeriod"/>
            </a:pPr>
            <a:r>
              <a:rPr lang="en-US" dirty="0">
                <a:latin typeface="Arial" charset="0"/>
              </a:rPr>
              <a:t>Well-Known Application Layer Protocols and Service</a:t>
            </a:r>
          </a:p>
          <a:p>
            <a:pPr marL="342900" lvl="1" indent="-342900">
              <a:buFont typeface="+mj-lt"/>
              <a:buAutoNum type="arabicPeriod"/>
            </a:pPr>
            <a:r>
              <a:rPr lang="en-US" dirty="0">
                <a:latin typeface="Arial" charset="0"/>
              </a:rPr>
              <a:t>The Message Heard Around the World</a:t>
            </a:r>
          </a:p>
          <a:p>
            <a:pPr marL="342900" lvl="1" indent="-342900">
              <a:buFont typeface="+mj-lt"/>
              <a:buAutoNum type="arabicPeriod"/>
            </a:pPr>
            <a:r>
              <a:rPr lang="en-US" dirty="0">
                <a:latin typeface="Arial" charset="0"/>
              </a:rPr>
              <a:t>Summary</a:t>
            </a:r>
          </a:p>
          <a:p>
            <a:endParaRPr lang="en-PK" dirty="0"/>
          </a:p>
        </p:txBody>
      </p:sp>
      <p:sp>
        <p:nvSpPr>
          <p:cNvPr id="4" name="Rectangle 2">
            <a:extLst>
              <a:ext uri="{FF2B5EF4-FFF2-40B4-BE49-F238E27FC236}">
                <a16:creationId xmlns:a16="http://schemas.microsoft.com/office/drawing/2014/main" id="{F4C20B18-7009-48ED-BB56-23073B46B26C}"/>
              </a:ext>
            </a:extLst>
          </p:cNvPr>
          <p:cNvSpPr>
            <a:spLocks noGrp="1" noChangeArrowheads="1"/>
          </p:cNvSpPr>
          <p:nvPr>
            <p:ph type="title"/>
          </p:nvPr>
        </p:nvSpPr>
        <p:spPr>
          <a:xfrm>
            <a:off x="628650" y="365125"/>
            <a:ext cx="7886700" cy="1325563"/>
          </a:xfrm>
        </p:spPr>
        <p:txBody>
          <a:bodyPr/>
          <a:lstStyle/>
          <a:p>
            <a:pPr eaLnBrk="1" hangingPunct="1"/>
            <a:r>
              <a:rPr lang="en-US" sz="2800" dirty="0">
                <a:latin typeface="Arial" charset="0"/>
              </a:rPr>
              <a:t>Application Layer Protocols</a:t>
            </a:r>
            <a:endParaRPr lang="en-US" sz="2800" dirty="0">
              <a:solidFill>
                <a:schemeClr val="folHlink"/>
              </a:solidFill>
              <a:latin typeface="Arial" charset="0"/>
            </a:endParaRPr>
          </a:p>
        </p:txBody>
      </p:sp>
    </p:spTree>
    <p:extLst>
      <p:ext uri="{BB962C8B-B14F-4D97-AF65-F5344CB8AC3E}">
        <p14:creationId xmlns:p14="http://schemas.microsoft.com/office/powerpoint/2010/main" val="35789535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a:xfrm>
            <a:off x="371843" y="394392"/>
            <a:ext cx="8772157" cy="838200"/>
          </a:xfrm>
        </p:spPr>
        <p:txBody>
          <a:bodyPr/>
          <a:lstStyle/>
          <a:p>
            <a:pPr eaLnBrk="1" hangingPunct="1"/>
            <a:r>
              <a:rPr lang="en-US" sz="1800" dirty="0">
                <a:latin typeface="Arial" charset="0"/>
              </a:rPr>
              <a:t>Providing IP Addressing Services</a:t>
            </a:r>
            <a:br>
              <a:rPr lang="en-US" sz="1800" dirty="0">
                <a:latin typeface="Arial" charset="0"/>
              </a:rPr>
            </a:br>
            <a:r>
              <a:rPr lang="en-US" sz="2800" dirty="0">
                <a:latin typeface="Arial" charset="0"/>
              </a:rPr>
              <a:t>Domain Name Service</a:t>
            </a:r>
          </a:p>
        </p:txBody>
      </p:sp>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32275" y="610004"/>
            <a:ext cx="4706937" cy="25903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20109" y="3860797"/>
            <a:ext cx="4908232" cy="26504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9" name="Picture 5"/>
          <p:cNvPicPr>
            <a:picLocks noChangeAspect="1" noChangeArrowheads="1"/>
          </p:cNvPicPr>
          <p:nvPr/>
        </p:nvPicPr>
        <p:blipFill rotWithShape="1">
          <a:blip r:embed="rId5">
            <a:extLst>
              <a:ext uri="{28A0092B-C50C-407E-A947-70E740481C1C}">
                <a14:useLocalDpi xmlns:a14="http://schemas.microsoft.com/office/drawing/2010/main" val="0"/>
              </a:ext>
            </a:extLst>
          </a:blip>
          <a:srcRect t="12645"/>
          <a:stretch/>
        </p:blipFill>
        <p:spPr bwMode="auto">
          <a:xfrm>
            <a:off x="3371055" y="3619500"/>
            <a:ext cx="2143125" cy="2412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802640" y="1613491"/>
            <a:ext cx="2336800" cy="1754326"/>
          </a:xfrm>
          <a:prstGeom prst="rect">
            <a:avLst/>
          </a:prstGeom>
          <a:noFill/>
          <a:ln>
            <a:solidFill>
              <a:schemeClr val="accent1"/>
            </a:solidFill>
          </a:ln>
        </p:spPr>
        <p:txBody>
          <a:bodyPr wrap="square">
            <a:spAutoFit/>
          </a:bodyPr>
          <a:lstStyle/>
          <a:p>
            <a:pPr algn="l"/>
            <a:r>
              <a:rPr lang="en-US" sz="2000" dirty="0"/>
              <a:t>A human legible name is resolved to its numeric network device address by the DNS protocol.</a:t>
            </a:r>
          </a:p>
        </p:txBody>
      </p:sp>
    </p:spTree>
    <p:extLst>
      <p:ext uri="{BB962C8B-B14F-4D97-AF65-F5344CB8AC3E}">
        <p14:creationId xmlns:p14="http://schemas.microsoft.com/office/powerpoint/2010/main" val="821874330"/>
      </p:ext>
    </p:extLst>
  </p:cSld>
  <p:clrMapOvr>
    <a:masterClrMapping/>
  </p:clrMapOvr>
  <p:transition spd="med">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5617510"/>
            <a:ext cx="8247327" cy="927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67187" y="1100636"/>
            <a:ext cx="4797425" cy="26925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649" name="Rectangle 2"/>
          <p:cNvSpPr>
            <a:spLocks noGrp="1" noChangeArrowheads="1"/>
          </p:cNvSpPr>
          <p:nvPr>
            <p:ph type="title"/>
          </p:nvPr>
        </p:nvSpPr>
        <p:spPr>
          <a:xfrm>
            <a:off x="371843" y="315768"/>
            <a:ext cx="8772157" cy="838200"/>
          </a:xfrm>
        </p:spPr>
        <p:txBody>
          <a:bodyPr/>
          <a:lstStyle/>
          <a:p>
            <a:pPr eaLnBrk="1" hangingPunct="1"/>
            <a:r>
              <a:rPr lang="en-US" sz="1800" dirty="0">
                <a:latin typeface="Arial" charset="0"/>
              </a:rPr>
              <a:t>Providing IP Addressing Services</a:t>
            </a:r>
            <a:br>
              <a:rPr lang="en-US" sz="1800" dirty="0">
                <a:latin typeface="Arial" charset="0"/>
              </a:rPr>
            </a:br>
            <a:r>
              <a:rPr lang="en-US" sz="2800" dirty="0">
                <a:latin typeface="Arial" charset="0"/>
              </a:rPr>
              <a:t>Domain Name Service (cont.)</a:t>
            </a:r>
          </a:p>
        </p:txBody>
      </p:sp>
      <p:pic>
        <p:nvPicPr>
          <p:cNvPr id="717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00200" y="3987920"/>
            <a:ext cx="5554663" cy="20187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2"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39231" y="3987920"/>
            <a:ext cx="3411910" cy="473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1096107" y="1569743"/>
            <a:ext cx="2133600" cy="1754326"/>
          </a:xfrm>
          <a:prstGeom prst="rect">
            <a:avLst/>
          </a:prstGeom>
          <a:noFill/>
          <a:ln>
            <a:solidFill>
              <a:schemeClr val="accent1"/>
            </a:solidFill>
          </a:ln>
        </p:spPr>
        <p:txBody>
          <a:bodyPr wrap="square" rtlCol="0">
            <a:spAutoFit/>
          </a:bodyPr>
          <a:lstStyle/>
          <a:p>
            <a:pPr algn="l"/>
            <a:r>
              <a:rPr lang="en-US" sz="2000" dirty="0"/>
              <a:t>A human legible name is resolved to its numeric network device address by the DNS protocol.</a:t>
            </a:r>
          </a:p>
        </p:txBody>
      </p:sp>
    </p:spTree>
    <p:extLst>
      <p:ext uri="{BB962C8B-B14F-4D97-AF65-F5344CB8AC3E}">
        <p14:creationId xmlns:p14="http://schemas.microsoft.com/office/powerpoint/2010/main" val="2792755870"/>
      </p:ext>
    </p:extLst>
  </p:cSld>
  <p:clrMapOvr>
    <a:masterClrMapping/>
  </p:clrMapOvr>
  <p:transition spd="med">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a:xfrm>
            <a:off x="371843" y="315768"/>
            <a:ext cx="8772157" cy="838200"/>
          </a:xfrm>
        </p:spPr>
        <p:txBody>
          <a:bodyPr/>
          <a:lstStyle/>
          <a:p>
            <a:pPr eaLnBrk="1" hangingPunct="1"/>
            <a:r>
              <a:rPr lang="en-US" sz="1800" dirty="0">
                <a:latin typeface="Arial" charset="0"/>
              </a:rPr>
              <a:t>Providing IP Addressing Services</a:t>
            </a:r>
            <a:br>
              <a:rPr lang="en-US" sz="1800" dirty="0">
                <a:latin typeface="Arial" charset="0"/>
              </a:rPr>
            </a:br>
            <a:r>
              <a:rPr lang="en-US" sz="2800" dirty="0">
                <a:latin typeface="Arial" charset="0"/>
              </a:rPr>
              <a:t>Domain Name Service (cont.)</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1611" y="2708983"/>
            <a:ext cx="6200775" cy="155257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62100" y="4287642"/>
            <a:ext cx="6019800" cy="419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rotWithShape="1">
          <a:blip r:embed="rId5">
            <a:extLst>
              <a:ext uri="{28A0092B-C50C-407E-A947-70E740481C1C}">
                <a14:useLocalDpi xmlns:a14="http://schemas.microsoft.com/office/drawing/2010/main" val="0"/>
              </a:ext>
            </a:extLst>
          </a:blip>
          <a:srcRect t="12229" b="1"/>
          <a:stretch/>
        </p:blipFill>
        <p:spPr bwMode="auto">
          <a:xfrm>
            <a:off x="3179291" y="2300287"/>
            <a:ext cx="2654677" cy="3328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2003761"/>
      </p:ext>
    </p:extLst>
  </p:cSld>
  <p:clrMapOvr>
    <a:masterClrMapping/>
  </p:clrMapOvr>
  <p:transition spd="med">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a:xfrm>
            <a:off x="407228" y="394392"/>
            <a:ext cx="8772157" cy="838200"/>
          </a:xfrm>
        </p:spPr>
        <p:txBody>
          <a:bodyPr/>
          <a:lstStyle/>
          <a:p>
            <a:pPr eaLnBrk="1" hangingPunct="1"/>
            <a:r>
              <a:rPr lang="en-US" sz="1800" dirty="0">
                <a:latin typeface="Arial" charset="0"/>
              </a:rPr>
              <a:t>Providing IP Addressing Services</a:t>
            </a:r>
            <a:br>
              <a:rPr lang="en-US" sz="1800" dirty="0">
                <a:latin typeface="Arial" charset="0"/>
              </a:rPr>
            </a:br>
            <a:r>
              <a:rPr lang="en-US" sz="2800" dirty="0">
                <a:latin typeface="Arial" charset="0"/>
              </a:rPr>
              <a:t>DNS Message Format</a:t>
            </a:r>
          </a:p>
        </p:txBody>
      </p:sp>
      <p:sp>
        <p:nvSpPr>
          <p:cNvPr id="2" name="Rectangle 1"/>
          <p:cNvSpPr/>
          <p:nvPr/>
        </p:nvSpPr>
        <p:spPr>
          <a:xfrm>
            <a:off x="413657" y="1349829"/>
            <a:ext cx="8563429" cy="4770537"/>
          </a:xfrm>
          <a:prstGeom prst="rect">
            <a:avLst/>
          </a:prstGeom>
        </p:spPr>
        <p:txBody>
          <a:bodyPr wrap="square">
            <a:spAutoFit/>
          </a:bodyPr>
          <a:lstStyle/>
          <a:p>
            <a:pPr marL="236538" indent="-236538" algn="l" defTabSz="814388">
              <a:lnSpc>
                <a:spcPct val="95000"/>
              </a:lnSpc>
              <a:spcBef>
                <a:spcPts val="0"/>
              </a:spcBef>
              <a:buClr>
                <a:srgbClr val="708CA1"/>
              </a:buClr>
              <a:buFont typeface="Wingdings" charset="0"/>
              <a:buChar char="§"/>
            </a:pPr>
            <a:r>
              <a:rPr lang="en-US" sz="2000" dirty="0">
                <a:latin typeface="+mn-lt"/>
              </a:rPr>
              <a:t>DNS server stores different types of resource records used to resolve names</a:t>
            </a:r>
          </a:p>
          <a:p>
            <a:pPr marL="236538" indent="-236538" algn="l" defTabSz="814388">
              <a:lnSpc>
                <a:spcPct val="95000"/>
              </a:lnSpc>
              <a:spcBef>
                <a:spcPts val="0"/>
              </a:spcBef>
              <a:buClr>
                <a:srgbClr val="708CA1"/>
              </a:buClr>
              <a:buFont typeface="Wingdings" charset="0"/>
              <a:buChar char="§"/>
            </a:pPr>
            <a:r>
              <a:rPr lang="en-US" sz="2000" dirty="0">
                <a:latin typeface="+mn-lt"/>
              </a:rPr>
              <a:t>Contains the name, address, and type of record.</a:t>
            </a:r>
          </a:p>
          <a:p>
            <a:pPr marL="236538" indent="-236538" algn="l" defTabSz="814388">
              <a:lnSpc>
                <a:spcPct val="95000"/>
              </a:lnSpc>
              <a:spcBef>
                <a:spcPts val="0"/>
              </a:spcBef>
              <a:buClr>
                <a:srgbClr val="708CA1"/>
              </a:buClr>
              <a:buFont typeface="Wingdings" charset="0"/>
              <a:buChar char="§"/>
            </a:pPr>
            <a:r>
              <a:rPr lang="en-US" sz="2000" dirty="0">
                <a:latin typeface="+mn-lt"/>
              </a:rPr>
              <a:t>Record types are:</a:t>
            </a:r>
          </a:p>
          <a:p>
            <a:pPr marL="693738" lvl="3" indent="-236538" algn="l" defTabSz="814388">
              <a:lnSpc>
                <a:spcPct val="95000"/>
              </a:lnSpc>
              <a:spcBef>
                <a:spcPts val="0"/>
              </a:spcBef>
              <a:buClr>
                <a:srgbClr val="708CA1"/>
              </a:buClr>
              <a:buFont typeface="Wingdings" charset="0"/>
              <a:buChar char="§"/>
            </a:pPr>
            <a:r>
              <a:rPr lang="en-US" sz="2000" b="1" dirty="0">
                <a:latin typeface="+mn-lt"/>
              </a:rPr>
              <a:t>A</a:t>
            </a:r>
            <a:r>
              <a:rPr lang="en-US" sz="2000" dirty="0">
                <a:latin typeface="+mn-lt"/>
              </a:rPr>
              <a:t> – An end device address</a:t>
            </a:r>
          </a:p>
          <a:p>
            <a:pPr marL="693738" lvl="3" indent="-236538" algn="l" defTabSz="814388">
              <a:lnSpc>
                <a:spcPct val="95000"/>
              </a:lnSpc>
              <a:spcBef>
                <a:spcPts val="0"/>
              </a:spcBef>
              <a:buClr>
                <a:srgbClr val="708CA1"/>
              </a:buClr>
              <a:buFont typeface="Wingdings" charset="0"/>
              <a:buChar char="§"/>
            </a:pPr>
            <a:r>
              <a:rPr lang="en-US" sz="2000" b="1" dirty="0">
                <a:latin typeface="+mn-lt"/>
              </a:rPr>
              <a:t>NS</a:t>
            </a:r>
            <a:r>
              <a:rPr lang="en-US" sz="2000" dirty="0">
                <a:latin typeface="+mn-lt"/>
              </a:rPr>
              <a:t> – An authoritative name server</a:t>
            </a:r>
          </a:p>
          <a:p>
            <a:pPr marL="693738" lvl="3" indent="-236538" algn="l" defTabSz="814388">
              <a:lnSpc>
                <a:spcPct val="95000"/>
              </a:lnSpc>
              <a:spcBef>
                <a:spcPts val="0"/>
              </a:spcBef>
              <a:buClr>
                <a:srgbClr val="708CA1"/>
              </a:buClr>
              <a:buFont typeface="Wingdings" charset="0"/>
              <a:buChar char="§"/>
            </a:pPr>
            <a:r>
              <a:rPr lang="en-US" sz="2000" b="1" dirty="0">
                <a:latin typeface="+mn-lt"/>
              </a:rPr>
              <a:t>CNAME</a:t>
            </a:r>
            <a:r>
              <a:rPr lang="en-US" sz="2000" dirty="0">
                <a:latin typeface="+mn-lt"/>
              </a:rPr>
              <a:t> – The canonical name for an alias; used when multiple services have the single network address, but each service has its own entry in DNS</a:t>
            </a:r>
          </a:p>
          <a:p>
            <a:pPr marL="693738" lvl="3" indent="-236538" algn="l" defTabSz="814388">
              <a:lnSpc>
                <a:spcPct val="95000"/>
              </a:lnSpc>
              <a:spcBef>
                <a:spcPts val="0"/>
              </a:spcBef>
              <a:buClr>
                <a:srgbClr val="708CA1"/>
              </a:buClr>
              <a:buFont typeface="Wingdings" charset="0"/>
              <a:buChar char="§"/>
            </a:pPr>
            <a:r>
              <a:rPr lang="en-US" sz="2000" b="1" dirty="0">
                <a:latin typeface="+mn-lt"/>
              </a:rPr>
              <a:t>MX</a:t>
            </a:r>
            <a:r>
              <a:rPr lang="en-US" sz="2000" dirty="0">
                <a:latin typeface="+mn-lt"/>
              </a:rPr>
              <a:t> – Mail exchange record; maps a domain name to a list of mail exchange servers </a:t>
            </a:r>
          </a:p>
          <a:p>
            <a:pPr marL="236538" lvl="1" indent="-236538" algn="l" defTabSz="814388">
              <a:lnSpc>
                <a:spcPct val="95000"/>
              </a:lnSpc>
              <a:spcBef>
                <a:spcPts val="0"/>
              </a:spcBef>
              <a:buClr>
                <a:srgbClr val="708CA1"/>
              </a:buClr>
              <a:buFont typeface="Wingdings" charset="0"/>
              <a:buChar char="§"/>
            </a:pPr>
            <a:r>
              <a:rPr lang="en-US" sz="2000" dirty="0">
                <a:latin typeface="+mn-lt"/>
              </a:rPr>
              <a:t>Unable to resolve the name using its stored records, contacts other servers. </a:t>
            </a:r>
          </a:p>
          <a:p>
            <a:pPr marL="236538" indent="-236538" algn="l" defTabSz="814388">
              <a:lnSpc>
                <a:spcPct val="95000"/>
              </a:lnSpc>
              <a:spcBef>
                <a:spcPts val="0"/>
              </a:spcBef>
              <a:buClr>
                <a:srgbClr val="708CA1"/>
              </a:buClr>
              <a:buFont typeface="Wingdings" charset="0"/>
              <a:buChar char="§"/>
            </a:pPr>
            <a:r>
              <a:rPr lang="en-US" sz="2000" dirty="0">
                <a:latin typeface="+mn-lt"/>
              </a:rPr>
              <a:t>Server temporarily stores the numbered address that matches the name in cache memory.</a:t>
            </a:r>
          </a:p>
          <a:p>
            <a:pPr marL="236538" indent="-236538" algn="l" defTabSz="814388">
              <a:lnSpc>
                <a:spcPct val="95000"/>
              </a:lnSpc>
              <a:spcBef>
                <a:spcPts val="0"/>
              </a:spcBef>
              <a:buClr>
                <a:srgbClr val="708CA1"/>
              </a:buClr>
              <a:buFont typeface="Wingdings" charset="0"/>
              <a:buChar char="§"/>
            </a:pPr>
            <a:r>
              <a:rPr lang="en-US" sz="2000" dirty="0">
                <a:latin typeface="+mn-lt"/>
              </a:rPr>
              <a:t>Windows </a:t>
            </a:r>
            <a:r>
              <a:rPr lang="en-US" sz="2000" b="1" dirty="0" err="1"/>
              <a:t>ipconfig</a:t>
            </a:r>
            <a:r>
              <a:rPr lang="en-US" sz="2000" b="1" dirty="0"/>
              <a:t> /</a:t>
            </a:r>
            <a:r>
              <a:rPr lang="en-US" sz="2000" b="1" dirty="0" err="1"/>
              <a:t>displaydns</a:t>
            </a:r>
            <a:r>
              <a:rPr lang="en-US" sz="2000" b="1" dirty="0"/>
              <a:t> </a:t>
            </a:r>
            <a:r>
              <a:rPr lang="en-US" sz="2000" dirty="0">
                <a:latin typeface="+mn-lt"/>
              </a:rPr>
              <a:t>displays all cached DNS.</a:t>
            </a:r>
          </a:p>
        </p:txBody>
      </p:sp>
    </p:spTree>
    <p:extLst>
      <p:ext uri="{BB962C8B-B14F-4D97-AF65-F5344CB8AC3E}">
        <p14:creationId xmlns:p14="http://schemas.microsoft.com/office/powerpoint/2010/main" val="4238275060"/>
      </p:ext>
    </p:extLst>
  </p:cSld>
  <p:clrMapOvr>
    <a:masterClrMapping/>
  </p:clrMapOvr>
  <p:transition spd="med">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a:xfrm>
            <a:off x="371843" y="359222"/>
            <a:ext cx="8772157" cy="838200"/>
          </a:xfrm>
        </p:spPr>
        <p:txBody>
          <a:bodyPr/>
          <a:lstStyle/>
          <a:p>
            <a:pPr eaLnBrk="1" hangingPunct="1"/>
            <a:r>
              <a:rPr lang="en-US" sz="1800" dirty="0">
                <a:latin typeface="Arial" charset="0"/>
              </a:rPr>
              <a:t>Providing IP Addressing Services</a:t>
            </a:r>
            <a:br>
              <a:rPr lang="en-US" sz="1800" dirty="0">
                <a:latin typeface="Arial" charset="0"/>
              </a:rPr>
            </a:br>
            <a:r>
              <a:rPr lang="en-US" sz="2800" dirty="0">
                <a:latin typeface="Arial" charset="0"/>
              </a:rPr>
              <a:t>DNS Hierarchy</a:t>
            </a:r>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74900" y="1373550"/>
            <a:ext cx="6502092" cy="51542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152400" y="1687934"/>
            <a:ext cx="2045677" cy="3970318"/>
          </a:xfrm>
          <a:prstGeom prst="rect">
            <a:avLst/>
          </a:prstGeom>
        </p:spPr>
        <p:txBody>
          <a:bodyPr wrap="square">
            <a:spAutoFit/>
          </a:bodyPr>
          <a:lstStyle/>
          <a:p>
            <a:pPr algn="l"/>
            <a:r>
              <a:rPr lang="en-US" sz="2000" dirty="0"/>
              <a:t>Examples top-level domains:</a:t>
            </a:r>
          </a:p>
          <a:p>
            <a:pPr algn="l"/>
            <a:endParaRPr lang="en-US" sz="2000" dirty="0"/>
          </a:p>
          <a:p>
            <a:pPr algn="l"/>
            <a:r>
              <a:rPr lang="en-US" sz="2000" b="1" dirty="0"/>
              <a:t>.au - </a:t>
            </a:r>
            <a:r>
              <a:rPr lang="en-US" sz="2000" dirty="0"/>
              <a:t>Australia</a:t>
            </a:r>
          </a:p>
          <a:p>
            <a:pPr algn="l"/>
            <a:endParaRPr lang="en-US" sz="2000" dirty="0"/>
          </a:p>
          <a:p>
            <a:pPr algn="l"/>
            <a:r>
              <a:rPr lang="en-US" sz="2000" b="1" dirty="0"/>
              <a:t>.co - </a:t>
            </a:r>
            <a:r>
              <a:rPr lang="en-US" sz="2000" dirty="0"/>
              <a:t>Colombia</a:t>
            </a:r>
          </a:p>
          <a:p>
            <a:pPr algn="l"/>
            <a:endParaRPr lang="en-US" sz="2000" dirty="0"/>
          </a:p>
          <a:p>
            <a:pPr algn="l"/>
            <a:r>
              <a:rPr lang="en-US" sz="2000" b="1" dirty="0"/>
              <a:t>.com -</a:t>
            </a:r>
            <a:r>
              <a:rPr lang="en-US" sz="2000" dirty="0"/>
              <a:t> business or industry</a:t>
            </a:r>
          </a:p>
          <a:p>
            <a:pPr algn="l"/>
            <a:endParaRPr lang="en-US" sz="2000" dirty="0"/>
          </a:p>
          <a:p>
            <a:pPr algn="l"/>
            <a:r>
              <a:rPr lang="en-US" sz="2000" b="1" dirty="0"/>
              <a:t>.</a:t>
            </a:r>
            <a:r>
              <a:rPr lang="en-US" sz="2000" b="1" dirty="0" err="1"/>
              <a:t>jp</a:t>
            </a:r>
            <a:r>
              <a:rPr lang="en-US" sz="2000" b="1" dirty="0"/>
              <a:t> - </a:t>
            </a:r>
            <a:r>
              <a:rPr lang="en-US" sz="2000" dirty="0"/>
              <a:t>Japan</a:t>
            </a:r>
          </a:p>
          <a:p>
            <a:pPr algn="l"/>
            <a:endParaRPr lang="en-US" sz="2000" dirty="0"/>
          </a:p>
          <a:p>
            <a:pPr algn="l"/>
            <a:r>
              <a:rPr lang="en-US" sz="2000" b="1" dirty="0"/>
              <a:t>.org - </a:t>
            </a:r>
            <a:r>
              <a:rPr lang="en-US" sz="2000" dirty="0"/>
              <a:t>non-profit organization</a:t>
            </a:r>
          </a:p>
        </p:txBody>
      </p:sp>
    </p:spTree>
    <p:extLst>
      <p:ext uri="{BB962C8B-B14F-4D97-AF65-F5344CB8AC3E}">
        <p14:creationId xmlns:p14="http://schemas.microsoft.com/office/powerpoint/2010/main" val="2948403667"/>
      </p:ext>
    </p:extLst>
  </p:cSld>
  <p:clrMapOvr>
    <a:masterClrMapping/>
  </p:clrMapOvr>
  <p:transition spd="med">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a:xfrm>
            <a:off x="371843" y="411976"/>
            <a:ext cx="8772157" cy="838200"/>
          </a:xfrm>
        </p:spPr>
        <p:txBody>
          <a:bodyPr/>
          <a:lstStyle/>
          <a:p>
            <a:pPr eaLnBrk="1" hangingPunct="1"/>
            <a:r>
              <a:rPr lang="en-US" sz="1800" dirty="0">
                <a:latin typeface="Arial" charset="0"/>
              </a:rPr>
              <a:t>Providing IP Addressing Services</a:t>
            </a:r>
            <a:br>
              <a:rPr lang="en-US" sz="1800" dirty="0">
                <a:latin typeface="Arial" charset="0"/>
              </a:rPr>
            </a:br>
            <a:r>
              <a:rPr lang="en-US" sz="2800" dirty="0" err="1">
                <a:latin typeface="Arial" charset="0"/>
              </a:rPr>
              <a:t>nslookup</a:t>
            </a:r>
            <a:endParaRPr lang="en-US" sz="2800" dirty="0">
              <a:latin typeface="Arial" charset="0"/>
            </a:endParaRPr>
          </a:p>
        </p:txBody>
      </p:sp>
      <p:sp>
        <p:nvSpPr>
          <p:cNvPr id="2" name="Rectangle 1"/>
          <p:cNvSpPr/>
          <p:nvPr/>
        </p:nvSpPr>
        <p:spPr>
          <a:xfrm>
            <a:off x="364395" y="1384300"/>
            <a:ext cx="8369300" cy="1261884"/>
          </a:xfrm>
          <a:prstGeom prst="rect">
            <a:avLst/>
          </a:prstGeom>
        </p:spPr>
        <p:txBody>
          <a:bodyPr wrap="square">
            <a:spAutoFit/>
          </a:bodyPr>
          <a:lstStyle/>
          <a:p>
            <a:pPr marL="236538" indent="-236538" algn="l" defTabSz="814388">
              <a:lnSpc>
                <a:spcPct val="95000"/>
              </a:lnSpc>
              <a:spcBef>
                <a:spcPts val="0"/>
              </a:spcBef>
              <a:buClr>
                <a:srgbClr val="708CA1"/>
              </a:buClr>
              <a:buFont typeface="Wingdings" charset="0"/>
              <a:buChar char="§"/>
            </a:pPr>
            <a:r>
              <a:rPr lang="en-US" sz="2000" dirty="0">
                <a:latin typeface="+mn-lt"/>
              </a:rPr>
              <a:t>Operating system utility called </a:t>
            </a:r>
            <a:r>
              <a:rPr lang="en-US" sz="2000" dirty="0" err="1">
                <a:latin typeface="+mn-lt"/>
              </a:rPr>
              <a:t>nslookup</a:t>
            </a:r>
            <a:r>
              <a:rPr lang="en-US" sz="2000" dirty="0">
                <a:latin typeface="+mn-lt"/>
              </a:rPr>
              <a:t> allows the user to manually query the name servers to resolve a given host name</a:t>
            </a:r>
          </a:p>
          <a:p>
            <a:pPr marL="236538" indent="-236538" algn="l" defTabSz="814388">
              <a:lnSpc>
                <a:spcPct val="95000"/>
              </a:lnSpc>
              <a:spcBef>
                <a:spcPts val="0"/>
              </a:spcBef>
              <a:buClr>
                <a:srgbClr val="708CA1"/>
              </a:buClr>
              <a:buFont typeface="Wingdings" charset="0"/>
              <a:buChar char="§"/>
            </a:pPr>
            <a:r>
              <a:rPr lang="en-US" sz="2000" dirty="0">
                <a:latin typeface="+mn-lt"/>
              </a:rPr>
              <a:t>Utility can be used to troubleshoot name resolution issues and to verify the current status of the name servers</a:t>
            </a:r>
          </a:p>
        </p:txBody>
      </p:sp>
      <p:pic>
        <p:nvPicPr>
          <p:cNvPr id="922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79663" y="2786063"/>
            <a:ext cx="4684313" cy="3716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20968993"/>
      </p:ext>
    </p:extLst>
  </p:cSld>
  <p:clrMapOvr>
    <a:masterClrMapping/>
  </p:clrMapOvr>
  <p:transition spd="med">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a:xfrm>
            <a:off x="371843" y="411977"/>
            <a:ext cx="8772157" cy="838200"/>
          </a:xfrm>
        </p:spPr>
        <p:txBody>
          <a:bodyPr/>
          <a:lstStyle/>
          <a:p>
            <a:pPr eaLnBrk="1" hangingPunct="1"/>
            <a:r>
              <a:rPr lang="en-US" sz="1800" dirty="0">
                <a:latin typeface="Arial" charset="0"/>
              </a:rPr>
              <a:t>Providing IP Addressing Services</a:t>
            </a:r>
            <a:br>
              <a:rPr lang="en-US" sz="1800" dirty="0">
                <a:latin typeface="Arial" charset="0"/>
              </a:rPr>
            </a:br>
            <a:r>
              <a:rPr lang="en-US" sz="2800" dirty="0">
                <a:latin typeface="Arial" charset="0"/>
              </a:rPr>
              <a:t>Dynamic Host Configuration Protocol</a:t>
            </a:r>
          </a:p>
        </p:txBody>
      </p:sp>
      <p:sp>
        <p:nvSpPr>
          <p:cNvPr id="6" name="Rectangle 5"/>
          <p:cNvSpPr/>
          <p:nvPr/>
        </p:nvSpPr>
        <p:spPr>
          <a:xfrm>
            <a:off x="403223" y="1564234"/>
            <a:ext cx="8178069" cy="2723823"/>
          </a:xfrm>
          <a:prstGeom prst="rect">
            <a:avLst/>
          </a:prstGeom>
        </p:spPr>
        <p:txBody>
          <a:bodyPr wrap="square">
            <a:spAutoFit/>
          </a:bodyPr>
          <a:lstStyle/>
          <a:p>
            <a:pPr marL="236538" indent="-236538" algn="l" defTabSz="814388">
              <a:lnSpc>
                <a:spcPct val="95000"/>
              </a:lnSpc>
              <a:spcBef>
                <a:spcPts val="0"/>
              </a:spcBef>
              <a:buClr>
                <a:srgbClr val="708CA1"/>
              </a:buClr>
              <a:buFont typeface="Wingdings" charset="0"/>
              <a:buChar char="§"/>
            </a:pPr>
            <a:r>
              <a:rPr lang="en-US" sz="2000" dirty="0">
                <a:latin typeface="+mn-lt"/>
              </a:rPr>
              <a:t>DHCP allows a host to obtain an IP address dynamically.</a:t>
            </a:r>
          </a:p>
          <a:p>
            <a:pPr marL="236538" indent="-236538" algn="l" defTabSz="814388">
              <a:lnSpc>
                <a:spcPct val="95000"/>
              </a:lnSpc>
              <a:spcBef>
                <a:spcPts val="0"/>
              </a:spcBef>
              <a:buClr>
                <a:srgbClr val="708CA1"/>
              </a:buClr>
              <a:buFont typeface="Wingdings" charset="0"/>
              <a:buChar char="§"/>
            </a:pPr>
            <a:endParaRPr lang="en-US" sz="2000" dirty="0">
              <a:latin typeface="+mn-lt"/>
            </a:endParaRPr>
          </a:p>
          <a:p>
            <a:pPr marL="236538" indent="-236538" algn="l" defTabSz="814388">
              <a:lnSpc>
                <a:spcPct val="95000"/>
              </a:lnSpc>
              <a:spcBef>
                <a:spcPts val="0"/>
              </a:spcBef>
              <a:buClr>
                <a:srgbClr val="708CA1"/>
              </a:buClr>
              <a:buFont typeface="Wingdings" charset="0"/>
              <a:buChar char="§"/>
            </a:pPr>
            <a:r>
              <a:rPr lang="en-US" sz="2000" dirty="0">
                <a:latin typeface="+mn-lt"/>
              </a:rPr>
              <a:t>DHCP server is contacted and address requested - chooses address from a configured range of addresses called a pool and “leases” it to the host for a set period.</a:t>
            </a:r>
          </a:p>
          <a:p>
            <a:pPr marL="236538" indent="-236538" algn="l" defTabSz="814388">
              <a:lnSpc>
                <a:spcPct val="95000"/>
              </a:lnSpc>
              <a:spcBef>
                <a:spcPts val="0"/>
              </a:spcBef>
              <a:buClr>
                <a:srgbClr val="708CA1"/>
              </a:buClr>
              <a:buFont typeface="Wingdings" charset="0"/>
              <a:buChar char="§"/>
            </a:pPr>
            <a:endParaRPr lang="en-US" sz="2000" dirty="0">
              <a:latin typeface="+mn-lt"/>
            </a:endParaRPr>
          </a:p>
          <a:p>
            <a:pPr marL="236538" indent="-236538" algn="l" defTabSz="814388">
              <a:lnSpc>
                <a:spcPct val="95000"/>
              </a:lnSpc>
              <a:spcBef>
                <a:spcPts val="0"/>
              </a:spcBef>
              <a:buClr>
                <a:srgbClr val="708CA1"/>
              </a:buClr>
              <a:buFont typeface="Wingdings" charset="0"/>
              <a:buChar char="§"/>
            </a:pPr>
            <a:r>
              <a:rPr lang="en-US" sz="2000" dirty="0">
                <a:latin typeface="+mn-lt"/>
              </a:rPr>
              <a:t>DHCP used for general purpose hosts such as end user devices, and static addressing is used for network devices such as gateways, switches, servers and printers.</a:t>
            </a:r>
          </a:p>
        </p:txBody>
      </p:sp>
    </p:spTree>
    <p:extLst>
      <p:ext uri="{BB962C8B-B14F-4D97-AF65-F5344CB8AC3E}">
        <p14:creationId xmlns:p14="http://schemas.microsoft.com/office/powerpoint/2010/main" val="1617406572"/>
      </p:ext>
    </p:extLst>
  </p:cSld>
  <p:clrMapOvr>
    <a:masterClrMapping/>
  </p:clrMapOvr>
  <p:transition spd="med">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a:xfrm>
            <a:off x="371843" y="411977"/>
            <a:ext cx="8772157" cy="838200"/>
          </a:xfrm>
        </p:spPr>
        <p:txBody>
          <a:bodyPr/>
          <a:lstStyle/>
          <a:p>
            <a:pPr eaLnBrk="1" hangingPunct="1"/>
            <a:r>
              <a:rPr lang="en-US" sz="1800" dirty="0">
                <a:latin typeface="Arial" charset="0"/>
              </a:rPr>
              <a:t>Providing IP Addressing Services</a:t>
            </a:r>
            <a:br>
              <a:rPr lang="en-US" sz="1800" dirty="0">
                <a:latin typeface="Arial" charset="0"/>
              </a:rPr>
            </a:br>
            <a:r>
              <a:rPr lang="en-US" sz="2800" dirty="0">
                <a:latin typeface="Arial" charset="0"/>
              </a:rPr>
              <a:t>Dynamic Host Configuration Protocol (cont.)</a:t>
            </a: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7108" y="1477288"/>
            <a:ext cx="6140206" cy="5031234"/>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410727332"/>
      </p:ext>
    </p:extLst>
  </p:cSld>
  <p:clrMapOvr>
    <a:masterClrMapping/>
  </p:clrMapOvr>
  <p:transition spd="med">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a:xfrm>
            <a:off x="371843" y="411977"/>
            <a:ext cx="8772157" cy="838200"/>
          </a:xfrm>
        </p:spPr>
        <p:txBody>
          <a:bodyPr/>
          <a:lstStyle/>
          <a:p>
            <a:pPr eaLnBrk="1" hangingPunct="1"/>
            <a:r>
              <a:rPr lang="en-US" sz="1800" dirty="0">
                <a:latin typeface="Arial" charset="0"/>
              </a:rPr>
              <a:t>Providing IP Addressing Services</a:t>
            </a:r>
            <a:br>
              <a:rPr lang="en-US" sz="1800" dirty="0">
                <a:latin typeface="Arial" charset="0"/>
              </a:rPr>
            </a:br>
            <a:r>
              <a:rPr lang="en-US" sz="2800" dirty="0">
                <a:latin typeface="Arial" charset="0"/>
              </a:rPr>
              <a:t>DHCP Operation</a:t>
            </a:r>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199" y="1633538"/>
            <a:ext cx="7302501" cy="3792894"/>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4048507980"/>
      </p:ext>
    </p:extLst>
  </p:cSld>
  <p:clrMapOvr>
    <a:masterClrMapping/>
  </p:clrMapOvr>
  <p:transition spd="med">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noChangeArrowheads="1"/>
          </p:cNvSpPr>
          <p:nvPr>
            <p:ph type="title"/>
          </p:nvPr>
        </p:nvSpPr>
        <p:spPr>
          <a:xfrm>
            <a:off x="418245" y="376805"/>
            <a:ext cx="8772157" cy="838200"/>
          </a:xfrm>
        </p:spPr>
        <p:txBody>
          <a:bodyPr/>
          <a:lstStyle/>
          <a:p>
            <a:pPr eaLnBrk="1" hangingPunct="1"/>
            <a:r>
              <a:rPr lang="en-US" sz="1800" dirty="0">
                <a:latin typeface="Arial" charset="0"/>
              </a:rPr>
              <a:t>Providing File Sharing Services</a:t>
            </a:r>
            <a:br>
              <a:rPr lang="en-US" dirty="0">
                <a:latin typeface="Arial" charset="0"/>
              </a:rPr>
            </a:br>
            <a:r>
              <a:rPr lang="en-US" dirty="0">
                <a:latin typeface="Arial" charset="0"/>
              </a:rPr>
              <a:t>File Transfer Protocol</a:t>
            </a:r>
          </a:p>
        </p:txBody>
      </p:sp>
      <p:sp>
        <p:nvSpPr>
          <p:cNvPr id="4" name="Rectangle 3"/>
          <p:cNvSpPr/>
          <p:nvPr/>
        </p:nvSpPr>
        <p:spPr>
          <a:xfrm>
            <a:off x="402979" y="1557255"/>
            <a:ext cx="8266235" cy="2431435"/>
          </a:xfrm>
          <a:prstGeom prst="rect">
            <a:avLst/>
          </a:prstGeom>
        </p:spPr>
        <p:txBody>
          <a:bodyPr wrap="square">
            <a:spAutoFit/>
          </a:bodyPr>
          <a:lstStyle/>
          <a:p>
            <a:pPr marL="236538" indent="-236538" algn="l" defTabSz="814388">
              <a:lnSpc>
                <a:spcPct val="95000"/>
              </a:lnSpc>
              <a:spcBef>
                <a:spcPts val="0"/>
              </a:spcBef>
              <a:buClr>
                <a:srgbClr val="708CA1"/>
              </a:buClr>
              <a:buFont typeface="Wingdings" charset="0"/>
              <a:buChar char="§"/>
            </a:pPr>
            <a:r>
              <a:rPr lang="en-US" sz="2000" dirty="0">
                <a:latin typeface="+mn-lt"/>
              </a:rPr>
              <a:t>FTP allow data transfers between a client and a server.</a:t>
            </a:r>
          </a:p>
          <a:p>
            <a:pPr marL="236538" indent="-236538" algn="l" defTabSz="814388">
              <a:lnSpc>
                <a:spcPct val="95000"/>
              </a:lnSpc>
              <a:spcBef>
                <a:spcPts val="0"/>
              </a:spcBef>
              <a:buClr>
                <a:srgbClr val="708CA1"/>
              </a:buClr>
              <a:buFont typeface="Wingdings" charset="0"/>
              <a:buChar char="§"/>
            </a:pPr>
            <a:endParaRPr lang="en-US" sz="2000" dirty="0">
              <a:latin typeface="+mn-lt"/>
            </a:endParaRPr>
          </a:p>
          <a:p>
            <a:pPr marL="236538" indent="-236538" algn="l" defTabSz="814388">
              <a:lnSpc>
                <a:spcPct val="95000"/>
              </a:lnSpc>
              <a:spcBef>
                <a:spcPts val="0"/>
              </a:spcBef>
              <a:buClr>
                <a:srgbClr val="708CA1"/>
              </a:buClr>
              <a:buFont typeface="Wingdings" charset="0"/>
              <a:buChar char="§"/>
            </a:pPr>
            <a:r>
              <a:rPr lang="en-US" sz="2000" dirty="0">
                <a:latin typeface="+mn-lt"/>
              </a:rPr>
              <a:t>FTP client is an application that runs on a computer that is used to push and pull data from a server running an FTP daemon.</a:t>
            </a:r>
          </a:p>
          <a:p>
            <a:pPr marL="236538" indent="-236538" algn="l" defTabSz="814388">
              <a:lnSpc>
                <a:spcPct val="95000"/>
              </a:lnSpc>
              <a:spcBef>
                <a:spcPts val="0"/>
              </a:spcBef>
              <a:buClr>
                <a:srgbClr val="708CA1"/>
              </a:buClr>
              <a:buFont typeface="Wingdings" charset="0"/>
              <a:buChar char="§"/>
            </a:pPr>
            <a:endParaRPr lang="en-US" sz="2000" dirty="0">
              <a:latin typeface="+mn-lt"/>
            </a:endParaRPr>
          </a:p>
          <a:p>
            <a:pPr marL="236538" indent="-236538" algn="l" defTabSz="814388">
              <a:lnSpc>
                <a:spcPct val="95000"/>
              </a:lnSpc>
              <a:spcBef>
                <a:spcPts val="0"/>
              </a:spcBef>
              <a:buClr>
                <a:srgbClr val="708CA1"/>
              </a:buClr>
              <a:buFont typeface="Wingdings" charset="0"/>
              <a:buChar char="§"/>
            </a:pPr>
            <a:r>
              <a:rPr lang="en-US" sz="2000" dirty="0">
                <a:latin typeface="+mn-lt"/>
              </a:rPr>
              <a:t>To successfully transfer data, FTP requires two connections between the client and the server, one for commands and replies, the other for the actual file transfer.</a:t>
            </a:r>
          </a:p>
        </p:txBody>
      </p:sp>
    </p:spTree>
    <p:extLst>
      <p:ext uri="{BB962C8B-B14F-4D97-AF65-F5344CB8AC3E}">
        <p14:creationId xmlns:p14="http://schemas.microsoft.com/office/powerpoint/2010/main" val="2559655778"/>
      </p:ext>
    </p:extLst>
  </p:cSld>
  <p:clrMapOvr>
    <a:masterClrMapping/>
  </p:clrMapOvr>
  <p:transition spd="med">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ChangeArrowheads="1"/>
          </p:cNvSpPr>
          <p:nvPr>
            <p:ph type="title"/>
          </p:nvPr>
        </p:nvSpPr>
        <p:spPr>
          <a:xfrm>
            <a:off x="450166" y="365363"/>
            <a:ext cx="8486830" cy="838200"/>
          </a:xfrm>
        </p:spPr>
        <p:txBody>
          <a:bodyPr/>
          <a:lstStyle/>
          <a:p>
            <a:pPr eaLnBrk="1" hangingPunct="1"/>
            <a:r>
              <a:rPr lang="en-US" sz="1800" dirty="0">
                <a:latin typeface="Arial" charset="0"/>
              </a:rPr>
              <a:t>Application Layer (TCP/IP)=Application, Session and Presentation of OSI</a:t>
            </a:r>
            <a:br>
              <a:rPr lang="en-US" sz="1800" dirty="0">
                <a:latin typeface="Arial" charset="0"/>
              </a:rPr>
            </a:br>
            <a:r>
              <a:rPr lang="en-US" dirty="0">
                <a:latin typeface="Arial" charset="0"/>
              </a:rPr>
              <a:t>OSI and TCP/IP Models Revisited</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37838" y="1442053"/>
            <a:ext cx="5481637" cy="460858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1192506" y="6153186"/>
            <a:ext cx="6972300" cy="369332"/>
          </a:xfrm>
          <a:prstGeom prst="rect">
            <a:avLst/>
          </a:prstGeom>
          <a:noFill/>
        </p:spPr>
        <p:txBody>
          <a:bodyPr wrap="square" rtlCol="0">
            <a:spAutoFit/>
          </a:bodyPr>
          <a:lstStyle/>
          <a:p>
            <a:r>
              <a:rPr lang="en-US" sz="2000" dirty="0"/>
              <a:t>The key parallels are in the transport and network layer.</a:t>
            </a:r>
          </a:p>
        </p:txBody>
      </p:sp>
    </p:spTree>
  </p:cSld>
  <p:clrMapOvr>
    <a:masterClrMapping/>
  </p:clrMapOvr>
  <p:transition spd="med">
    <p:wipe dir="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noChangeArrowheads="1"/>
          </p:cNvSpPr>
          <p:nvPr>
            <p:ph type="title"/>
          </p:nvPr>
        </p:nvSpPr>
        <p:spPr>
          <a:xfrm>
            <a:off x="418245" y="376805"/>
            <a:ext cx="8772157" cy="838200"/>
          </a:xfrm>
        </p:spPr>
        <p:txBody>
          <a:bodyPr/>
          <a:lstStyle/>
          <a:p>
            <a:pPr eaLnBrk="1" hangingPunct="1"/>
            <a:r>
              <a:rPr lang="en-US" sz="1800" dirty="0">
                <a:latin typeface="Arial" charset="0"/>
              </a:rPr>
              <a:t>Providing File Sharing Services</a:t>
            </a:r>
            <a:br>
              <a:rPr lang="en-US" dirty="0">
                <a:latin typeface="Arial" charset="0"/>
              </a:rPr>
            </a:br>
            <a:r>
              <a:rPr lang="en-US" dirty="0">
                <a:latin typeface="Arial" charset="0"/>
              </a:rPr>
              <a:t>File Transfer Protocol (cont.)</a:t>
            </a:r>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1262" y="1354149"/>
            <a:ext cx="6320692" cy="531181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79390988"/>
      </p:ext>
    </p:extLst>
  </p:cSld>
  <p:clrMapOvr>
    <a:masterClrMapping/>
  </p:clrMapOvr>
  <p:transition spd="med">
    <p:wipe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noChangeArrowheads="1"/>
          </p:cNvSpPr>
          <p:nvPr>
            <p:ph type="title"/>
          </p:nvPr>
        </p:nvSpPr>
        <p:spPr>
          <a:xfrm>
            <a:off x="371843" y="411976"/>
            <a:ext cx="8772157" cy="838200"/>
          </a:xfrm>
        </p:spPr>
        <p:txBody>
          <a:bodyPr/>
          <a:lstStyle/>
          <a:p>
            <a:pPr eaLnBrk="1" hangingPunct="1"/>
            <a:r>
              <a:rPr lang="en-US" sz="1800" dirty="0">
                <a:latin typeface="Arial" charset="0"/>
              </a:rPr>
              <a:t>Move It!</a:t>
            </a:r>
            <a:br>
              <a:rPr lang="en-US" dirty="0">
                <a:latin typeface="Arial" charset="0"/>
              </a:rPr>
            </a:br>
            <a:r>
              <a:rPr lang="en-US" dirty="0">
                <a:latin typeface="Arial" charset="0"/>
              </a:rPr>
              <a:t>Getting the Data to the Right Application</a:t>
            </a:r>
          </a:p>
        </p:txBody>
      </p:sp>
      <p:pic>
        <p:nvPicPr>
          <p:cNvPr id="15362"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b="5566"/>
          <a:stretch/>
        </p:blipFill>
        <p:spPr bwMode="auto">
          <a:xfrm>
            <a:off x="687388" y="1439863"/>
            <a:ext cx="7572171" cy="4780791"/>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2" name="TextBox 1"/>
          <p:cNvSpPr txBox="1"/>
          <p:nvPr/>
        </p:nvSpPr>
        <p:spPr>
          <a:xfrm>
            <a:off x="844062" y="5574323"/>
            <a:ext cx="7086600" cy="646331"/>
          </a:xfrm>
          <a:prstGeom prst="rect">
            <a:avLst/>
          </a:prstGeom>
          <a:noFill/>
        </p:spPr>
        <p:txBody>
          <a:bodyPr wrap="square" rtlCol="0">
            <a:spAutoFit/>
          </a:bodyPr>
          <a:lstStyle/>
          <a:p>
            <a:pPr algn="l"/>
            <a:r>
              <a:rPr lang="en-US" sz="2000" dirty="0"/>
              <a:t>At the end device, the service port number directs the data to the correct conversation.</a:t>
            </a:r>
          </a:p>
        </p:txBody>
      </p:sp>
    </p:spTree>
    <p:extLst>
      <p:ext uri="{BB962C8B-B14F-4D97-AF65-F5344CB8AC3E}">
        <p14:creationId xmlns:p14="http://schemas.microsoft.com/office/powerpoint/2010/main" val="4207520739"/>
      </p:ext>
    </p:extLst>
  </p:cSld>
  <p:clrMapOvr>
    <a:masterClrMapping/>
  </p:clrMapOvr>
  <p:transition spd="med">
    <p:wipe dir="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Rectangle 2"/>
          <p:cNvSpPr>
            <a:spLocks noGrp="1" noChangeArrowheads="1"/>
          </p:cNvSpPr>
          <p:nvPr>
            <p:ph type="title"/>
          </p:nvPr>
        </p:nvSpPr>
        <p:spPr>
          <a:xfrm>
            <a:off x="371843" y="394392"/>
            <a:ext cx="8772157" cy="838200"/>
          </a:xfrm>
        </p:spPr>
        <p:txBody>
          <a:bodyPr/>
          <a:lstStyle/>
          <a:p>
            <a:pPr eaLnBrk="1" hangingPunct="1"/>
            <a:r>
              <a:rPr lang="en-US" sz="1800" dirty="0">
                <a:latin typeface="Arial" charset="0"/>
              </a:rPr>
              <a:t>Application Layer</a:t>
            </a:r>
            <a:br>
              <a:rPr lang="en-US" sz="1800" dirty="0">
                <a:latin typeface="Arial" charset="0"/>
              </a:rPr>
            </a:br>
            <a:r>
              <a:rPr lang="en-US" dirty="0">
                <a:latin typeface="Arial" charset="0"/>
              </a:rPr>
              <a:t>Summary</a:t>
            </a:r>
          </a:p>
        </p:txBody>
      </p:sp>
      <p:sp>
        <p:nvSpPr>
          <p:cNvPr id="2" name="Content Placeholder 1"/>
          <p:cNvSpPr>
            <a:spLocks noGrp="1"/>
          </p:cNvSpPr>
          <p:nvPr>
            <p:ph idx="1"/>
          </p:nvPr>
        </p:nvSpPr>
        <p:spPr>
          <a:xfrm>
            <a:off x="410324" y="1521917"/>
            <a:ext cx="8364400" cy="4926405"/>
          </a:xfrm>
        </p:spPr>
        <p:txBody>
          <a:bodyPr/>
          <a:lstStyle/>
          <a:p>
            <a:r>
              <a:rPr lang="en-US" sz="2000" dirty="0"/>
              <a:t>Applications are computer programs with which the user interacts and which initiate the data transfer process at the user’s request.</a:t>
            </a:r>
          </a:p>
          <a:p>
            <a:r>
              <a:rPr lang="en-US" sz="2000" dirty="0"/>
              <a:t>Services are background programs that provide the connection between the application layer and the lower layers of the networking model.</a:t>
            </a:r>
          </a:p>
          <a:p>
            <a:r>
              <a:rPr lang="en-US" sz="2000" dirty="0"/>
              <a:t>Protocols provide a structure of agreed-upon rules and processes that ensure services running on one particular device can send and receive data from a range of different network devices.</a:t>
            </a:r>
          </a:p>
          <a:p>
            <a:r>
              <a:rPr lang="en-US" sz="2000" dirty="0"/>
              <a:t>HTTP supports the delivery of web pages to end devices.</a:t>
            </a:r>
          </a:p>
          <a:p>
            <a:r>
              <a:rPr lang="en-US" sz="2000" dirty="0"/>
              <a:t>SMTP, POP, and IMAP support sending and receiving email.</a:t>
            </a:r>
          </a:p>
          <a:p>
            <a:pPr marL="0" indent="0">
              <a:buNone/>
            </a:pPr>
            <a:endParaRPr lang="en-US" sz="2000" dirty="0"/>
          </a:p>
        </p:txBody>
      </p:sp>
    </p:spTree>
  </p:cSld>
  <p:clrMapOvr>
    <a:masterClrMapping/>
  </p:clrMapOvr>
  <p:transition spd="med">
    <p:wipe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Rectangle 2"/>
          <p:cNvSpPr>
            <a:spLocks noGrp="1" noChangeArrowheads="1"/>
          </p:cNvSpPr>
          <p:nvPr>
            <p:ph type="title"/>
          </p:nvPr>
        </p:nvSpPr>
        <p:spPr>
          <a:xfrm>
            <a:off x="371843" y="394392"/>
            <a:ext cx="8772157" cy="838200"/>
          </a:xfrm>
        </p:spPr>
        <p:txBody>
          <a:bodyPr/>
          <a:lstStyle/>
          <a:p>
            <a:pPr eaLnBrk="1" hangingPunct="1"/>
            <a:r>
              <a:rPr lang="en-US" sz="1800" dirty="0">
                <a:latin typeface="Arial" charset="0"/>
              </a:rPr>
              <a:t>Application Layer</a:t>
            </a:r>
            <a:br>
              <a:rPr lang="en-US" sz="1800" dirty="0">
                <a:latin typeface="Arial" charset="0"/>
              </a:rPr>
            </a:br>
            <a:r>
              <a:rPr lang="en-US" dirty="0">
                <a:latin typeface="Arial" charset="0"/>
              </a:rPr>
              <a:t>Summary</a:t>
            </a:r>
          </a:p>
        </p:txBody>
      </p:sp>
      <p:sp>
        <p:nvSpPr>
          <p:cNvPr id="2" name="Content Placeholder 1"/>
          <p:cNvSpPr>
            <a:spLocks noGrp="1"/>
          </p:cNvSpPr>
          <p:nvPr>
            <p:ph idx="1"/>
          </p:nvPr>
        </p:nvSpPr>
        <p:spPr>
          <a:xfrm>
            <a:off x="422031" y="1529861"/>
            <a:ext cx="8141677" cy="4760199"/>
          </a:xfrm>
        </p:spPr>
        <p:txBody>
          <a:bodyPr/>
          <a:lstStyle/>
          <a:p>
            <a:r>
              <a:rPr lang="en-US" sz="2000" dirty="0"/>
              <a:t>FTP enable users to share files.</a:t>
            </a:r>
          </a:p>
          <a:p>
            <a:r>
              <a:rPr lang="en-US" sz="2000" dirty="0"/>
              <a:t>DNS resolves the human legible names used to refer to network resources into numeric addresses usable by the network</a:t>
            </a:r>
          </a:p>
          <a:p>
            <a:r>
              <a:rPr lang="en-US" sz="2000" dirty="0"/>
              <a:t>All of these elements work together, at the application layer.</a:t>
            </a:r>
          </a:p>
          <a:p>
            <a:r>
              <a:rPr lang="en-US" sz="2000" dirty="0"/>
              <a:t>The application layer enables users to work and play over the Internet.</a:t>
            </a:r>
          </a:p>
          <a:p>
            <a:endParaRPr lang="en-US" sz="2000" dirty="0"/>
          </a:p>
        </p:txBody>
      </p:sp>
    </p:spTree>
    <p:extLst>
      <p:ext uri="{BB962C8B-B14F-4D97-AF65-F5344CB8AC3E}">
        <p14:creationId xmlns:p14="http://schemas.microsoft.com/office/powerpoint/2010/main" val="4192404196"/>
      </p:ext>
    </p:extLst>
  </p:cSld>
  <p:clrMapOvr>
    <a:masterClrMapping/>
  </p:clrMapOvr>
  <p:transition spd="med">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ChangeArrowheads="1"/>
          </p:cNvSpPr>
          <p:nvPr>
            <p:ph type="title"/>
          </p:nvPr>
        </p:nvSpPr>
        <p:spPr>
          <a:xfrm>
            <a:off x="371843" y="381497"/>
            <a:ext cx="8772157" cy="838200"/>
          </a:xfrm>
        </p:spPr>
        <p:txBody>
          <a:bodyPr/>
          <a:lstStyle/>
          <a:p>
            <a:pPr eaLnBrk="1" hangingPunct="1"/>
            <a:r>
              <a:rPr lang="en-US" sz="1800" dirty="0">
                <a:latin typeface="Arial" charset="0"/>
              </a:rPr>
              <a:t>Application Session and Presentation</a:t>
            </a:r>
            <a:br>
              <a:rPr lang="en-US" sz="1800" dirty="0">
                <a:latin typeface="Arial" charset="0"/>
              </a:rPr>
            </a:br>
            <a:r>
              <a:rPr lang="en-US" dirty="0">
                <a:latin typeface="Arial" charset="0"/>
              </a:rPr>
              <a:t>Application Layer</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31963" y="1465263"/>
            <a:ext cx="6319837" cy="5016298"/>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663045882"/>
      </p:ext>
    </p:extLst>
  </p:cSld>
  <p:clrMapOvr>
    <a:masterClrMapping/>
  </p:clrMapOvr>
  <p:transition spd="med">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ChangeArrowheads="1"/>
          </p:cNvSpPr>
          <p:nvPr>
            <p:ph type="title"/>
          </p:nvPr>
        </p:nvSpPr>
        <p:spPr>
          <a:xfrm>
            <a:off x="371843" y="380324"/>
            <a:ext cx="8772157" cy="838200"/>
          </a:xfrm>
        </p:spPr>
        <p:txBody>
          <a:bodyPr/>
          <a:lstStyle/>
          <a:p>
            <a:pPr eaLnBrk="1" hangingPunct="1"/>
            <a:r>
              <a:rPr lang="en-US" sz="1800" dirty="0">
                <a:latin typeface="Arial" charset="0"/>
              </a:rPr>
              <a:t>Application, Session and Presentation</a:t>
            </a:r>
            <a:br>
              <a:rPr lang="en-US" sz="1800" dirty="0">
                <a:latin typeface="Arial" charset="0"/>
              </a:rPr>
            </a:br>
            <a:r>
              <a:rPr lang="en-US" dirty="0">
                <a:latin typeface="Arial" charset="0"/>
              </a:rPr>
              <a:t>Presentation and Session Layers</a:t>
            </a:r>
          </a:p>
        </p:txBody>
      </p:sp>
      <p:sp>
        <p:nvSpPr>
          <p:cNvPr id="5" name="Rectangle 4"/>
          <p:cNvSpPr/>
          <p:nvPr/>
        </p:nvSpPr>
        <p:spPr>
          <a:xfrm>
            <a:off x="384720" y="1625600"/>
            <a:ext cx="7460342" cy="3939540"/>
          </a:xfrm>
          <a:prstGeom prst="rect">
            <a:avLst/>
          </a:prstGeom>
        </p:spPr>
        <p:txBody>
          <a:bodyPr wrap="square">
            <a:spAutoFit/>
          </a:bodyPr>
          <a:lstStyle/>
          <a:p>
            <a:pPr marL="236538" indent="-236538" algn="l" defTabSz="814388" eaLnBrk="1" hangingPunct="1">
              <a:lnSpc>
                <a:spcPct val="95000"/>
              </a:lnSpc>
              <a:spcBef>
                <a:spcPct val="50000"/>
              </a:spcBef>
              <a:buClr>
                <a:srgbClr val="708CA1"/>
              </a:buClr>
              <a:buFont typeface="Wingdings" charset="0"/>
              <a:buChar char="§"/>
            </a:pPr>
            <a:r>
              <a:rPr lang="en-US" sz="2000" b="1" dirty="0">
                <a:latin typeface="+mn-lt"/>
                <a:cs typeface="Arial" charset="0"/>
              </a:rPr>
              <a:t>Presentation layer</a:t>
            </a:r>
            <a:endParaRPr lang="en-US" sz="2000" b="1" dirty="0">
              <a:latin typeface="+mn-lt"/>
            </a:endParaRPr>
          </a:p>
          <a:p>
            <a:pPr marL="693738" lvl="1" indent="-236538" algn="l" defTabSz="814388" eaLnBrk="1" hangingPunct="1">
              <a:lnSpc>
                <a:spcPct val="95000"/>
              </a:lnSpc>
              <a:spcBef>
                <a:spcPct val="50000"/>
              </a:spcBef>
              <a:buClr>
                <a:srgbClr val="708CA1"/>
              </a:buClr>
              <a:buFont typeface="Wingdings" charset="0"/>
              <a:buChar char="§"/>
            </a:pPr>
            <a:r>
              <a:rPr lang="en-US" sz="2000" dirty="0">
                <a:latin typeface="+mn-lt"/>
                <a:cs typeface="Arial" charset="0"/>
              </a:rPr>
              <a:t>Coding and conversion of application layer data </a:t>
            </a:r>
          </a:p>
          <a:p>
            <a:pPr marL="693738" lvl="1" indent="-236538" algn="l" defTabSz="814388" eaLnBrk="1" hangingPunct="1">
              <a:lnSpc>
                <a:spcPct val="95000"/>
              </a:lnSpc>
              <a:spcBef>
                <a:spcPct val="50000"/>
              </a:spcBef>
              <a:buClr>
                <a:srgbClr val="708CA1"/>
              </a:buClr>
              <a:buFont typeface="Wingdings" charset="0"/>
              <a:buChar char="§"/>
            </a:pPr>
            <a:r>
              <a:rPr lang="en-US" sz="2000" dirty="0">
                <a:latin typeface="+mn-lt"/>
                <a:cs typeface="Arial" charset="0"/>
              </a:rPr>
              <a:t>Data compression</a:t>
            </a:r>
          </a:p>
          <a:p>
            <a:pPr marL="693738" lvl="1" indent="-236538" algn="l" defTabSz="814388" eaLnBrk="1" hangingPunct="1">
              <a:lnSpc>
                <a:spcPct val="95000"/>
              </a:lnSpc>
              <a:spcBef>
                <a:spcPct val="50000"/>
              </a:spcBef>
              <a:buClr>
                <a:srgbClr val="708CA1"/>
              </a:buClr>
              <a:buFont typeface="Wingdings" charset="0"/>
              <a:buChar char="§"/>
            </a:pPr>
            <a:r>
              <a:rPr lang="en-US" sz="2000" dirty="0">
                <a:latin typeface="+mn-lt"/>
                <a:cs typeface="Arial" charset="0"/>
              </a:rPr>
              <a:t>Data encryption for the transmission and decryption of data upon receipt by the destination</a:t>
            </a:r>
            <a:endParaRPr lang="en-US" sz="2000" dirty="0">
              <a:latin typeface="+mn-lt"/>
            </a:endParaRPr>
          </a:p>
          <a:p>
            <a:pPr marL="236538" indent="-236538" algn="l" defTabSz="814388" eaLnBrk="1" hangingPunct="1">
              <a:lnSpc>
                <a:spcPct val="95000"/>
              </a:lnSpc>
              <a:spcBef>
                <a:spcPct val="50000"/>
              </a:spcBef>
              <a:buClr>
                <a:srgbClr val="708CA1"/>
              </a:buClr>
              <a:buFont typeface="Wingdings" charset="0"/>
              <a:buChar char="§"/>
            </a:pPr>
            <a:r>
              <a:rPr lang="en-US" sz="2000" b="1" dirty="0">
                <a:latin typeface="+mn-lt"/>
                <a:cs typeface="Arial" charset="0"/>
              </a:rPr>
              <a:t>Session layer</a:t>
            </a:r>
            <a:endParaRPr lang="en-US" sz="2000" b="1" dirty="0">
              <a:latin typeface="+mn-lt"/>
            </a:endParaRPr>
          </a:p>
          <a:p>
            <a:pPr marL="693738" lvl="1" indent="-236538" algn="l" defTabSz="814388" eaLnBrk="1" hangingPunct="1">
              <a:lnSpc>
                <a:spcPct val="95000"/>
              </a:lnSpc>
              <a:spcBef>
                <a:spcPct val="50000"/>
              </a:spcBef>
              <a:buClr>
                <a:srgbClr val="708CA1"/>
              </a:buClr>
              <a:buFont typeface="Wingdings" charset="0"/>
              <a:buChar char="§"/>
            </a:pPr>
            <a:r>
              <a:rPr lang="en-US" sz="2000" dirty="0">
                <a:latin typeface="+mn-lt"/>
                <a:cs typeface="Arial" charset="0"/>
              </a:rPr>
              <a:t>Functions, creates, and maintains dialogs between source and destination applications</a:t>
            </a:r>
          </a:p>
          <a:p>
            <a:pPr marL="693738" lvl="1" indent="-236538" algn="l" defTabSz="814388" eaLnBrk="1" hangingPunct="1">
              <a:lnSpc>
                <a:spcPct val="95000"/>
              </a:lnSpc>
              <a:spcBef>
                <a:spcPct val="50000"/>
              </a:spcBef>
              <a:buClr>
                <a:srgbClr val="708CA1"/>
              </a:buClr>
              <a:buFont typeface="Wingdings" charset="0"/>
              <a:buChar char="§"/>
            </a:pPr>
            <a:r>
              <a:rPr lang="en-US" sz="2000" dirty="0">
                <a:latin typeface="+mn-lt"/>
                <a:cs typeface="Arial" charset="0"/>
              </a:rPr>
              <a:t>Handles the exchange of information to initiate dialogs, keep them active, and to restart sessions</a:t>
            </a:r>
          </a:p>
        </p:txBody>
      </p:sp>
    </p:spTree>
    <p:extLst>
      <p:ext uri="{BB962C8B-B14F-4D97-AF65-F5344CB8AC3E}">
        <p14:creationId xmlns:p14="http://schemas.microsoft.com/office/powerpoint/2010/main" val="1104911390"/>
      </p:ext>
    </p:extLst>
  </p:cSld>
  <p:clrMapOvr>
    <a:masterClrMapping/>
  </p:clrMapOvr>
  <p:transition spd="med">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ChangeArrowheads="1"/>
          </p:cNvSpPr>
          <p:nvPr>
            <p:ph type="title"/>
          </p:nvPr>
        </p:nvSpPr>
        <p:spPr>
          <a:xfrm>
            <a:off x="417563" y="380325"/>
            <a:ext cx="8772157" cy="838200"/>
          </a:xfrm>
        </p:spPr>
        <p:txBody>
          <a:bodyPr/>
          <a:lstStyle/>
          <a:p>
            <a:pPr eaLnBrk="1" hangingPunct="1"/>
            <a:r>
              <a:rPr lang="en-US" sz="1800" dirty="0">
                <a:latin typeface="Arial" charset="0"/>
              </a:rPr>
              <a:t>Application, Session and Presentation</a:t>
            </a:r>
            <a:br>
              <a:rPr lang="en-US" sz="1800" dirty="0">
                <a:latin typeface="Arial" charset="0"/>
              </a:rPr>
            </a:br>
            <a:r>
              <a:rPr lang="en-US" dirty="0">
                <a:latin typeface="Arial" charset="0"/>
              </a:rPr>
              <a:t>Presentation and Session Layers (cont.)</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19224" y="1517485"/>
            <a:ext cx="6632576" cy="5090686"/>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631624198"/>
      </p:ext>
    </p:extLst>
  </p:cSld>
  <p:clrMapOvr>
    <a:masterClrMapping/>
  </p:clrMapOvr>
  <p:transition spd="med">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5D3B3-C561-4FBD-8A6C-82FBF68DAB86}"/>
              </a:ext>
            </a:extLst>
          </p:cNvPr>
          <p:cNvSpPr>
            <a:spLocks noGrp="1"/>
          </p:cNvSpPr>
          <p:nvPr>
            <p:ph type="title"/>
          </p:nvPr>
        </p:nvSpPr>
        <p:spPr/>
        <p:txBody>
          <a:bodyPr/>
          <a:lstStyle/>
          <a:p>
            <a:r>
              <a:rPr lang="en-US" dirty="0"/>
              <a:t>TCP/IP-OSI Model: Protocols</a:t>
            </a:r>
            <a:endParaRPr lang="en-PK" dirty="0"/>
          </a:p>
        </p:txBody>
      </p:sp>
      <p:pic>
        <p:nvPicPr>
          <p:cNvPr id="4" name="Picture 7">
            <a:extLst>
              <a:ext uri="{FF2B5EF4-FFF2-40B4-BE49-F238E27FC236}">
                <a16:creationId xmlns:a16="http://schemas.microsoft.com/office/drawing/2014/main" id="{1AB98E39-EB65-4980-9064-9F00974D29FC}"/>
              </a:ext>
            </a:extLst>
          </p:cNvPr>
          <p:cNvPicPr>
            <a:picLocks noGrp="1" noChangeAspect="1" noChangeArrowheads="1"/>
          </p:cNvPicPr>
          <p:nvPr>
            <p:ph idx="1"/>
          </p:nvPr>
        </p:nvPicPr>
        <p:blipFill>
          <a:blip r:embed="rId2" cstate="email">
            <a:extLst>
              <a:ext uri="{28A0092B-C50C-407E-A947-70E740481C1C}">
                <a14:useLocalDpi xmlns:a14="http://schemas.microsoft.com/office/drawing/2010/main" val="0"/>
              </a:ext>
            </a:extLst>
          </a:blip>
          <a:srcRect/>
          <a:stretch>
            <a:fillRect/>
          </a:stretch>
        </p:blipFill>
        <p:spPr bwMode="auto">
          <a:xfrm>
            <a:off x="1295272" y="1825625"/>
            <a:ext cx="6553456" cy="4351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695208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ChangeArrowheads="1"/>
          </p:cNvSpPr>
          <p:nvPr>
            <p:ph type="title"/>
          </p:nvPr>
        </p:nvSpPr>
        <p:spPr>
          <a:xfrm>
            <a:off x="377370" y="380324"/>
            <a:ext cx="8772157" cy="838200"/>
          </a:xfrm>
        </p:spPr>
        <p:txBody>
          <a:bodyPr/>
          <a:lstStyle/>
          <a:p>
            <a:pPr eaLnBrk="1" hangingPunct="1"/>
            <a:r>
              <a:rPr lang="en-US" sz="1800" dirty="0">
                <a:latin typeface="Arial" charset="0"/>
              </a:rPr>
              <a:t>Application, Session and Presentation</a:t>
            </a:r>
            <a:br>
              <a:rPr lang="en-US" sz="1800" dirty="0">
                <a:latin typeface="Arial" charset="0"/>
              </a:rPr>
            </a:br>
            <a:r>
              <a:rPr lang="en-US" sz="2800" dirty="0">
                <a:latin typeface="Arial" charset="0"/>
              </a:rPr>
              <a:t>TCP/IP Application Layer Protocols</a:t>
            </a:r>
          </a:p>
        </p:txBody>
      </p:sp>
      <p:sp>
        <p:nvSpPr>
          <p:cNvPr id="2" name="Rectangle 1"/>
          <p:cNvSpPr/>
          <p:nvPr/>
        </p:nvSpPr>
        <p:spPr>
          <a:xfrm>
            <a:off x="419575" y="1513505"/>
            <a:ext cx="8221506" cy="3631763"/>
          </a:xfrm>
          <a:prstGeom prst="rect">
            <a:avLst/>
          </a:prstGeom>
        </p:spPr>
        <p:txBody>
          <a:bodyPr wrap="square">
            <a:spAutoFit/>
          </a:bodyPr>
          <a:lstStyle/>
          <a:p>
            <a:pPr marL="236538" indent="-236538" algn="l" defTabSz="814388" eaLnBrk="1" hangingPunct="1">
              <a:lnSpc>
                <a:spcPct val="95000"/>
              </a:lnSpc>
              <a:spcBef>
                <a:spcPct val="50000"/>
              </a:spcBef>
              <a:buClr>
                <a:srgbClr val="708CA1"/>
              </a:buClr>
              <a:buFont typeface="Wingdings" charset="0"/>
              <a:buChar char="§"/>
            </a:pPr>
            <a:r>
              <a:rPr lang="en-US" sz="2000" b="1" dirty="0">
                <a:latin typeface="+mn-lt"/>
                <a:cs typeface="Arial" charset="0"/>
              </a:rPr>
              <a:t>Domain Name Service Protocol (DNS) </a:t>
            </a:r>
            <a:r>
              <a:rPr lang="en-US" sz="2000" dirty="0">
                <a:latin typeface="+mn-lt"/>
                <a:cs typeface="Arial" charset="0"/>
              </a:rPr>
              <a:t>– used to resolve Internet names to IP addresses</a:t>
            </a:r>
          </a:p>
          <a:p>
            <a:pPr marL="236538" indent="-236538" algn="l" defTabSz="814388" eaLnBrk="1" hangingPunct="1">
              <a:lnSpc>
                <a:spcPct val="95000"/>
              </a:lnSpc>
              <a:spcBef>
                <a:spcPct val="50000"/>
              </a:spcBef>
              <a:buClr>
                <a:srgbClr val="708CA1"/>
              </a:buClr>
              <a:buFont typeface="Wingdings" charset="0"/>
              <a:buChar char="§"/>
            </a:pPr>
            <a:r>
              <a:rPr lang="en-US" sz="2000" b="1" dirty="0">
                <a:latin typeface="+mn-lt"/>
                <a:cs typeface="Arial" charset="0"/>
              </a:rPr>
              <a:t>Telnet</a:t>
            </a:r>
            <a:r>
              <a:rPr lang="en-US" sz="2000" dirty="0">
                <a:latin typeface="+mn-lt"/>
                <a:cs typeface="Arial" charset="0"/>
              </a:rPr>
              <a:t> – a terminal emulation protocol used to provide remote access to servers and networking devices</a:t>
            </a:r>
          </a:p>
          <a:p>
            <a:pPr marL="236538" indent="-236538" algn="l" defTabSz="814388" eaLnBrk="1" hangingPunct="1">
              <a:lnSpc>
                <a:spcPct val="95000"/>
              </a:lnSpc>
              <a:spcBef>
                <a:spcPct val="50000"/>
              </a:spcBef>
              <a:buClr>
                <a:srgbClr val="708CA1"/>
              </a:buClr>
              <a:buFont typeface="Wingdings" charset="0"/>
              <a:buChar char="§"/>
            </a:pPr>
            <a:r>
              <a:rPr lang="en-US" sz="2000" b="1" dirty="0">
                <a:latin typeface="+mn-lt"/>
                <a:cs typeface="Arial" charset="0"/>
              </a:rPr>
              <a:t>Bootstrap Protocol (BOOTP)</a:t>
            </a:r>
            <a:r>
              <a:rPr lang="en-US" sz="2000" dirty="0">
                <a:latin typeface="+mn-lt"/>
                <a:cs typeface="Arial" charset="0"/>
              </a:rPr>
              <a:t> – a precursor to the DHCP protocol, a network protocol used to obtain IP address information during </a:t>
            </a:r>
            <a:r>
              <a:rPr lang="en-US" sz="2000" dirty="0" err="1">
                <a:latin typeface="+mn-lt"/>
                <a:cs typeface="Arial" charset="0"/>
              </a:rPr>
              <a:t>bootup</a:t>
            </a:r>
            <a:endParaRPr lang="en-US" sz="2000" dirty="0">
              <a:latin typeface="+mn-lt"/>
              <a:cs typeface="Arial" charset="0"/>
            </a:endParaRPr>
          </a:p>
          <a:p>
            <a:pPr marL="236538" indent="-236538" algn="l" defTabSz="814388" eaLnBrk="1" hangingPunct="1">
              <a:lnSpc>
                <a:spcPct val="95000"/>
              </a:lnSpc>
              <a:spcBef>
                <a:spcPct val="50000"/>
              </a:spcBef>
              <a:buClr>
                <a:srgbClr val="708CA1"/>
              </a:buClr>
              <a:buFont typeface="Wingdings" charset="0"/>
              <a:buChar char="§"/>
            </a:pPr>
            <a:r>
              <a:rPr lang="en-US" sz="2000" b="1" dirty="0">
                <a:latin typeface="+mn-lt"/>
                <a:cs typeface="Arial" charset="0"/>
              </a:rPr>
              <a:t>Dynamic Host Control Protocol (DHCP)</a:t>
            </a:r>
            <a:r>
              <a:rPr lang="en-US" sz="2000" dirty="0">
                <a:latin typeface="+mn-lt"/>
                <a:cs typeface="Arial" charset="0"/>
              </a:rPr>
              <a:t> – used to assign an IP address, subnet mask, default gateway and DNS server to a host</a:t>
            </a:r>
          </a:p>
          <a:p>
            <a:pPr marL="236538" indent="-236538" algn="l" defTabSz="814388" eaLnBrk="1" hangingPunct="1">
              <a:lnSpc>
                <a:spcPct val="95000"/>
              </a:lnSpc>
              <a:spcBef>
                <a:spcPct val="50000"/>
              </a:spcBef>
              <a:buClr>
                <a:srgbClr val="708CA1"/>
              </a:buClr>
              <a:buFont typeface="Wingdings" charset="0"/>
              <a:buChar char="§"/>
            </a:pPr>
            <a:r>
              <a:rPr lang="en-US" sz="2000" b="1" dirty="0">
                <a:latin typeface="+mn-lt"/>
                <a:cs typeface="Arial" charset="0"/>
              </a:rPr>
              <a:t>Hypertext Transfer Protocol (HTTP) </a:t>
            </a:r>
            <a:r>
              <a:rPr lang="en-US" sz="2000" dirty="0">
                <a:latin typeface="+mn-lt"/>
                <a:cs typeface="Arial" charset="0"/>
              </a:rPr>
              <a:t>– used to transfer files that make up the Web pages of the World Wide Web</a:t>
            </a:r>
          </a:p>
        </p:txBody>
      </p:sp>
    </p:spTree>
    <p:extLst>
      <p:ext uri="{BB962C8B-B14F-4D97-AF65-F5344CB8AC3E}">
        <p14:creationId xmlns:p14="http://schemas.microsoft.com/office/powerpoint/2010/main" val="2270010873"/>
      </p:ext>
    </p:extLst>
  </p:cSld>
  <p:clrMapOvr>
    <a:masterClrMapping/>
  </p:clrMapOvr>
  <p:transition spd="med">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ChangeArrowheads="1"/>
          </p:cNvSpPr>
          <p:nvPr>
            <p:ph type="title"/>
          </p:nvPr>
        </p:nvSpPr>
        <p:spPr>
          <a:xfrm>
            <a:off x="404888" y="324052"/>
            <a:ext cx="8772157" cy="838200"/>
          </a:xfrm>
        </p:spPr>
        <p:txBody>
          <a:bodyPr/>
          <a:lstStyle/>
          <a:p>
            <a:pPr eaLnBrk="1" hangingPunct="1"/>
            <a:r>
              <a:rPr lang="en-US" sz="1800" dirty="0">
                <a:latin typeface="Arial" charset="0"/>
              </a:rPr>
              <a:t>Application, Session and Presentation</a:t>
            </a:r>
            <a:br>
              <a:rPr lang="en-US" sz="1800" dirty="0">
                <a:latin typeface="Arial" charset="0"/>
              </a:rPr>
            </a:br>
            <a:r>
              <a:rPr lang="en-US" sz="2800" dirty="0">
                <a:latin typeface="Arial" charset="0"/>
              </a:rPr>
              <a:t>TCP/IP Application Layer Protocols (cont.)</a:t>
            </a:r>
          </a:p>
        </p:txBody>
      </p:sp>
      <p:sp>
        <p:nvSpPr>
          <p:cNvPr id="2" name="Rectangle 1"/>
          <p:cNvSpPr/>
          <p:nvPr/>
        </p:nvSpPr>
        <p:spPr>
          <a:xfrm>
            <a:off x="461779" y="1494971"/>
            <a:ext cx="8232055" cy="3631763"/>
          </a:xfrm>
          <a:prstGeom prst="rect">
            <a:avLst/>
          </a:prstGeom>
        </p:spPr>
        <p:txBody>
          <a:bodyPr wrap="square">
            <a:spAutoFit/>
          </a:bodyPr>
          <a:lstStyle/>
          <a:p>
            <a:pPr marL="236538" indent="-236538" algn="l" defTabSz="814388" eaLnBrk="1" hangingPunct="1">
              <a:lnSpc>
                <a:spcPct val="95000"/>
              </a:lnSpc>
              <a:spcBef>
                <a:spcPct val="50000"/>
              </a:spcBef>
              <a:buClr>
                <a:srgbClr val="708CA1"/>
              </a:buClr>
              <a:buFont typeface="Wingdings" charset="0"/>
              <a:buChar char="§"/>
            </a:pPr>
            <a:r>
              <a:rPr lang="en-US" sz="2000" b="1" dirty="0">
                <a:latin typeface="+mn-lt"/>
                <a:cs typeface="Arial" charset="0"/>
              </a:rPr>
              <a:t>File Transfer Protocol (FTP) </a:t>
            </a:r>
            <a:r>
              <a:rPr lang="en-US" sz="2000" dirty="0">
                <a:latin typeface="+mn-lt"/>
                <a:cs typeface="Arial" charset="0"/>
              </a:rPr>
              <a:t>- used for interactive file transfer between systems</a:t>
            </a:r>
          </a:p>
          <a:p>
            <a:pPr marL="236538" indent="-236538" algn="l" defTabSz="814388" eaLnBrk="1" hangingPunct="1">
              <a:lnSpc>
                <a:spcPct val="95000"/>
              </a:lnSpc>
              <a:spcBef>
                <a:spcPct val="50000"/>
              </a:spcBef>
              <a:buClr>
                <a:srgbClr val="708CA1"/>
              </a:buClr>
              <a:buFont typeface="Wingdings" charset="0"/>
              <a:buChar char="§"/>
            </a:pPr>
            <a:r>
              <a:rPr lang="en-US" sz="2000" b="1" dirty="0">
                <a:latin typeface="+mn-lt"/>
                <a:cs typeface="Arial" charset="0"/>
              </a:rPr>
              <a:t>Trivial File Transfer Protocol (TFTP) </a:t>
            </a:r>
            <a:r>
              <a:rPr lang="en-US" sz="2000" dirty="0">
                <a:latin typeface="+mn-lt"/>
                <a:cs typeface="Arial" charset="0"/>
              </a:rPr>
              <a:t>- used for connectionless active file transfer</a:t>
            </a:r>
          </a:p>
          <a:p>
            <a:pPr marL="236538" indent="-236538" algn="l" defTabSz="814388" eaLnBrk="1" hangingPunct="1">
              <a:lnSpc>
                <a:spcPct val="95000"/>
              </a:lnSpc>
              <a:spcBef>
                <a:spcPct val="50000"/>
              </a:spcBef>
              <a:buClr>
                <a:srgbClr val="708CA1"/>
              </a:buClr>
              <a:buFont typeface="Wingdings" charset="0"/>
              <a:buChar char="§"/>
            </a:pPr>
            <a:r>
              <a:rPr lang="en-US" sz="2000" b="1" dirty="0">
                <a:latin typeface="+mn-lt"/>
                <a:cs typeface="Arial" charset="0"/>
              </a:rPr>
              <a:t>Simple Mail Transfer Protocol (SMTP) </a:t>
            </a:r>
            <a:r>
              <a:rPr lang="en-US" sz="2000" dirty="0">
                <a:latin typeface="+mn-lt"/>
                <a:cs typeface="Arial" charset="0"/>
              </a:rPr>
              <a:t>- used for the transfer of mail messages and attachments</a:t>
            </a:r>
          </a:p>
          <a:p>
            <a:pPr marL="236538" indent="-236538" algn="l" defTabSz="814388" eaLnBrk="1" hangingPunct="1">
              <a:lnSpc>
                <a:spcPct val="95000"/>
              </a:lnSpc>
              <a:spcBef>
                <a:spcPct val="50000"/>
              </a:spcBef>
              <a:buClr>
                <a:srgbClr val="708CA1"/>
              </a:buClr>
              <a:buFont typeface="Wingdings" charset="0"/>
              <a:buChar char="§"/>
            </a:pPr>
            <a:r>
              <a:rPr lang="en-US" sz="2000" b="1" dirty="0">
                <a:latin typeface="+mn-lt"/>
                <a:cs typeface="Arial" charset="0"/>
              </a:rPr>
              <a:t>Post Office Protocol (POP)  </a:t>
            </a:r>
            <a:r>
              <a:rPr lang="en-US" sz="2000" dirty="0">
                <a:latin typeface="+mn-lt"/>
                <a:cs typeface="Arial" charset="0"/>
              </a:rPr>
              <a:t>- used by email clients to retrieve email from a remote server</a:t>
            </a:r>
          </a:p>
          <a:p>
            <a:pPr marL="236538" indent="-236538" algn="l" defTabSz="814388" eaLnBrk="1" hangingPunct="1">
              <a:lnSpc>
                <a:spcPct val="95000"/>
              </a:lnSpc>
              <a:spcBef>
                <a:spcPct val="50000"/>
              </a:spcBef>
              <a:buClr>
                <a:srgbClr val="708CA1"/>
              </a:buClr>
              <a:buFont typeface="Wingdings" charset="0"/>
              <a:buChar char="§"/>
            </a:pPr>
            <a:r>
              <a:rPr lang="en-US" sz="2000" b="1" dirty="0">
                <a:latin typeface="+mn-lt"/>
                <a:cs typeface="Arial" charset="0"/>
              </a:rPr>
              <a:t>Internet Message Access Protocol (IMAP) </a:t>
            </a:r>
            <a:r>
              <a:rPr lang="en-US" sz="2000" dirty="0">
                <a:latin typeface="+mn-lt"/>
                <a:cs typeface="Arial" charset="0"/>
              </a:rPr>
              <a:t>– another protocol for email retrieval</a:t>
            </a:r>
          </a:p>
        </p:txBody>
      </p:sp>
    </p:spTree>
    <p:extLst>
      <p:ext uri="{BB962C8B-B14F-4D97-AF65-F5344CB8AC3E}">
        <p14:creationId xmlns:p14="http://schemas.microsoft.com/office/powerpoint/2010/main" val="3509723671"/>
      </p:ext>
    </p:extLst>
  </p:cSld>
  <p:clrMapOvr>
    <a:masterClrMapping/>
  </p:clrMapOvr>
  <p:transition spd="med">
    <p:wipe dir="r"/>
  </p:transition>
</p:sld>
</file>

<file path=ppt/theme/theme1.xml><?xml version="1.0" encoding="utf-8"?>
<a:theme xmlns:a="http://schemas.openxmlformats.org/drawingml/2006/main" name="PPT-TMPLT-WHT_C">
  <a:themeElements>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PPT-TMPLT-WHT_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21033</TotalTime>
  <Pages>28</Pages>
  <Words>1951</Words>
  <Application>Microsoft Macintosh PowerPoint</Application>
  <PresentationFormat>On-screen Show (4:3)</PresentationFormat>
  <Paragraphs>223</Paragraphs>
  <Slides>33</Slides>
  <Notes>30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33</vt:i4>
      </vt:variant>
    </vt:vector>
  </HeadingPairs>
  <TitlesOfParts>
    <vt:vector size="39" baseType="lpstr">
      <vt:lpstr>Arial</vt:lpstr>
      <vt:lpstr>Calibri</vt:lpstr>
      <vt:lpstr>Calibri Light</vt:lpstr>
      <vt:lpstr>Wingdings</vt:lpstr>
      <vt:lpstr>PPT-TMPLT-WHT_C</vt:lpstr>
      <vt:lpstr>Office Theme</vt:lpstr>
      <vt:lpstr>Application Layer</vt:lpstr>
      <vt:lpstr>Application Layer Protocols</vt:lpstr>
      <vt:lpstr>Application Layer (TCP/IP)=Application, Session and Presentation of OSI OSI and TCP/IP Models Revisited</vt:lpstr>
      <vt:lpstr>Application Session and Presentation Application Layer</vt:lpstr>
      <vt:lpstr>Application, Session and Presentation Presentation and Session Layers</vt:lpstr>
      <vt:lpstr>Application, Session and Presentation Presentation and Session Layers (cont.)</vt:lpstr>
      <vt:lpstr>TCP/IP-OSI Model: Protocols</vt:lpstr>
      <vt:lpstr>Application, Session and Presentation TCP/IP Application Layer Protocols</vt:lpstr>
      <vt:lpstr>Application, Session and Presentation TCP/IP Application Layer Protocols (cont.)</vt:lpstr>
      <vt:lpstr>Common Application Layer Protocols Application Layer Protocols Revisited</vt:lpstr>
      <vt:lpstr>Common Application Layer Protocols Hypertext Transfer Protocol and Hypertext Markup Language</vt:lpstr>
      <vt:lpstr>Common Application Layer Protocols  HTTP and HTTPS</vt:lpstr>
      <vt:lpstr>Common Application Layer Protocols SMTP, POP, and IMAP</vt:lpstr>
      <vt:lpstr>Common Application Layer Protocols SMTP, POP, and IMAP (cont.)</vt:lpstr>
      <vt:lpstr>Common Application Layer Protocols  SMTP, POP, and IMAP (cont.)</vt:lpstr>
      <vt:lpstr>Common Application Layer Protocols  SMTP, POP, and IMAP (cont.)</vt:lpstr>
      <vt:lpstr>Common Application Layer Protocols  SMTP, POP, and IMAP (cont.)</vt:lpstr>
      <vt:lpstr>Everyday Application Layer Protocols SMTP, POP, and IMAP (cont.)</vt:lpstr>
      <vt:lpstr>Common Application Layer Protocols  SMTP, POP, and IMAP (cont.)</vt:lpstr>
      <vt:lpstr>Providing IP Addressing Services Domain Name Service</vt:lpstr>
      <vt:lpstr>Providing IP Addressing Services Domain Name Service (cont.)</vt:lpstr>
      <vt:lpstr>Providing IP Addressing Services Domain Name Service (cont.)</vt:lpstr>
      <vt:lpstr>Providing IP Addressing Services DNS Message Format</vt:lpstr>
      <vt:lpstr>Providing IP Addressing Services DNS Hierarchy</vt:lpstr>
      <vt:lpstr>Providing IP Addressing Services nslookup</vt:lpstr>
      <vt:lpstr>Providing IP Addressing Services Dynamic Host Configuration Protocol</vt:lpstr>
      <vt:lpstr>Providing IP Addressing Services Dynamic Host Configuration Protocol (cont.)</vt:lpstr>
      <vt:lpstr>Providing IP Addressing Services DHCP Operation</vt:lpstr>
      <vt:lpstr>Providing File Sharing Services File Transfer Protocol</vt:lpstr>
      <vt:lpstr>Providing File Sharing Services File Transfer Protocol (cont.)</vt:lpstr>
      <vt:lpstr>Move It! Getting the Data to the Right Application</vt:lpstr>
      <vt:lpstr>Application Layer Summary</vt:lpstr>
      <vt:lpstr>Application Layer 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ITE PC v4.0 Chapter 1</dc:title>
  <dc:creator>Karen Alderson</dc:creator>
  <cp:lastModifiedBy>Muhammad khan</cp:lastModifiedBy>
  <cp:revision>784</cp:revision>
  <cp:lastPrinted>1999-01-27T00:54:54Z</cp:lastPrinted>
  <dcterms:created xsi:type="dcterms:W3CDTF">2006-10-23T15:07:30Z</dcterms:created>
  <dcterms:modified xsi:type="dcterms:W3CDTF">2024-03-25T06:37:53Z</dcterms:modified>
</cp:coreProperties>
</file>