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500" r:id="rId2"/>
    <p:sldId id="503" r:id="rId3"/>
    <p:sldId id="491" r:id="rId4"/>
    <p:sldId id="492" r:id="rId5"/>
    <p:sldId id="517" r:id="rId6"/>
    <p:sldId id="494" r:id="rId7"/>
    <p:sldId id="443" r:id="rId8"/>
    <p:sldId id="444" r:id="rId9"/>
    <p:sldId id="512" r:id="rId10"/>
    <p:sldId id="513" r:id="rId11"/>
    <p:sldId id="496" r:id="rId12"/>
    <p:sldId id="518" r:id="rId13"/>
    <p:sldId id="497" r:id="rId14"/>
    <p:sldId id="498" r:id="rId15"/>
    <p:sldId id="502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4" autoAdjust="0"/>
    <p:restoredTop sz="93182" autoAdjust="0"/>
  </p:normalViewPr>
  <p:slideViewPr>
    <p:cSldViewPr snapToGrid="0">
      <p:cViewPr varScale="1">
        <p:scale>
          <a:sx n="106" d="100"/>
          <a:sy n="106" d="100"/>
        </p:scale>
        <p:origin x="1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6" y="303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EB2F022F-E126-D11E-5AE5-1AB2C33B43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98F7B34F-AE35-8EAD-2FAD-944E7E6C92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87A2E829-4BF2-AD02-2644-4E726FF8CB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99232374-6329-49BB-6D81-D1DA4FF428A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239F526-B263-DC42-85ED-DBA2227FEDCA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86CFAE2-B372-C3F0-50FD-8FA6A37899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78A938F-8A60-6D1D-B93F-0394DC3BAB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73CD6F5-706B-7D49-9731-7BCBC36F52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0C5FF6C-7096-27FB-F4A2-1C7808B9D2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FBCF51E-B488-8A6A-7753-C190E6B4FE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F994C7B-1D39-8B2D-6992-9E7FB1AB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D384D0-641A-8547-B1D2-A30E31243E1E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F12DF7FB-6AE2-9D8D-8BDE-C76340DA0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5F0C94-5421-CD4E-8081-EBDDB6AFE2AE}" type="slidenum">
              <a:rPr lang="en-US" altLang="en-PK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PK" sz="130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460571F-83CF-CBB6-7ABF-7616353B1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A737927-F2B3-B871-F406-F431E1B9A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47106769-1AA1-57EA-FD32-198F4BDAD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E1F518-D1D5-D24F-9CFC-30E962A36EC2}" type="slidenum">
              <a:rPr lang="en-US" altLang="en-PK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PK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148321D-9626-2164-C4D4-FAF67732F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1C49773-7CFB-766D-F16D-B9A4C121B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2FD81EC4-29EC-4637-4AF0-80BBBAB2B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0A3FAE-CCE7-C34C-9CBC-8D9158DCE314}" type="slidenum">
              <a:rPr lang="en-US" altLang="en-PK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PK" sz="13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3CC652B-D48F-1B50-8ACC-1D0CC0EF7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398F7A1-063E-7D96-ACCB-BD14137D5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E1123E8C-77AD-F21C-A078-8C6426090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06FE93-E5B4-CF4E-9960-E2194E5C9698}" type="slidenum">
              <a:rPr lang="en-US" altLang="en-PK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PK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F4FF134-55E3-B093-8907-8B7F58887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F152FE4-561F-732D-0DCB-BA2D81D93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79DCD71C-9D10-765B-C0D0-13886ED5B6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1CE677E-7F99-614C-8E71-F1DC09F22A11}" type="slidenum">
              <a:rPr lang="en-US" altLang="en-PK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8</a:t>
            </a:fld>
            <a:endParaRPr lang="en-US" altLang="en-PK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7D32800-3FDE-05E9-4D13-BD4A22CE7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3CC82CD-D1E4-DBE0-0818-26F9BF6F7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3510C537-8F53-1ED5-66CA-0169995BC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B8ECD4-12DD-3C4D-B42C-34691CC9E714}" type="slidenum">
              <a:rPr lang="en-US" altLang="en-PK" sz="1300" smtClean="0">
                <a:latin typeface="Times New Roman" panose="02020603050405020304" pitchFamily="18" charset="0"/>
              </a:rPr>
              <a:pPr/>
              <a:t>15</a:t>
            </a:fld>
            <a:endParaRPr lang="en-US" altLang="en-PK" sz="13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05B168A-AB92-EF23-B1D1-C6FA58357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8ABD84F-74AF-74E3-7577-DFCBD2A5A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5882BA-F550-7CD8-0262-44B5C58A8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CA1A6-4469-F44C-A7B6-7D28088A1A82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44A972-F521-5070-85F0-9E8F2C618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5D6C8E-654F-5285-9CC7-A9D08129A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2-</a:t>
            </a:r>
            <a:fld id="{436B5A9F-7BA2-5F45-8A83-7F188E7F2A50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08270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DF7A-7483-A80C-AE2E-00FE8BD7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8B160-205B-7043-9F3C-206EE89578BC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4130-C29E-DDE8-DD4B-20E69ADA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6D6A-7F96-7758-7F82-5BEB62FF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1-</a:t>
            </a:r>
            <a:fld id="{BA79C4D9-DE4B-EF40-8ED0-8539D43E57EB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41276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8F42-20F4-3732-FD0E-84EE4817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39486-D98B-0C48-8891-163ACC292213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23AC-7152-FED7-637B-FE09C4E0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ED3C-3B10-4CD4-D59C-FB0BA189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1-</a:t>
            </a:r>
            <a:fld id="{184AB0B9-5AF7-E549-88BA-456B2DAB89B6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22537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BF2F74-7A8F-A68C-8881-F1658E7F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49E0E-BE21-DE4F-B890-9BCD22909E76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28A461-9BF4-7DF6-9039-4006ECE6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4C6DA3-ACF1-AEF6-C21C-982E92CC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1</a:t>
            </a:r>
            <a:fld id="{B8E1F789-E7A7-B84E-A6EE-DDB26CDBC376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44977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451B6A-DDFA-CAE4-D051-DD025FCB4D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3A2D-1C66-6B43-A40E-F99F5F69E5F4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A2D144-D6C3-ED2C-DEB4-D1080F315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9B3CFB-36EE-1CAD-3DA9-9C88F011D9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2-</a:t>
            </a:r>
            <a:fld id="{A5F3D720-B485-FC4F-9C56-5F9883669462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57645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C439F6-0405-DB5A-DAFF-E4B23148DD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0FCC-3BD4-8646-B407-F344D96160FE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14308E-7402-A218-1C4F-1857E0155B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7625F2-8487-E4C1-08C9-61A923C446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2-</a:t>
            </a:r>
            <a:fld id="{9F70C2CE-4A37-C244-A144-AB2B0C74B722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78417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D4359-9787-6EB6-274A-938B75132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C4625-2B0F-F74E-9174-AF36C41D6519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18196-746F-F430-FA64-3BF892D33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0752C-5A76-407F-8BB9-383987416E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2-</a:t>
            </a:r>
            <a:fld id="{391E0963-B9C8-C740-AE4F-C8CA89D50D2B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7918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AAE97FB-DA33-7AB6-01C6-E6C5670CD3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1C74C-8CD1-F249-8AA0-52AB210C4485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1E954FE-4B53-B2F7-94BD-7F9158CC2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307FAD-C053-B2BA-FBA0-C2F91BA92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2-</a:t>
            </a:r>
            <a:fld id="{F8DCEFAE-9529-F24E-9423-3AE2FE154B9C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68650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AE1E97-FBD2-F1C9-E14A-A6AC34C8C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26E6D-6CF9-CF4A-8E78-454EADDE5AC0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D8FF43-9F12-AA1D-3704-6DD9527DA9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99065F-711D-8903-42B0-BD452E0A9D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2-</a:t>
            </a:r>
            <a:fld id="{37772EE5-F00D-FE47-964F-D60F25576BDE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84377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2DFC2-6229-2525-8D5B-012DD7CC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18641-90BE-7D41-AE06-044F623B7CF8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9F3C3-BDFA-86E1-A289-D531F371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E0842-93FB-E95C-B836-6452964A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1-</a:t>
            </a:r>
            <a:fld id="{F54CC7E4-0B4C-184B-8924-B619444C367A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75842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E4D79-14E3-14EA-4C4D-B1404D13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08457-2ABD-3241-9861-619F263BE141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8F722-FA9F-C939-7CC7-438C3426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395BA-7CE4-33A4-1451-5F2809CE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1-</a:t>
            </a:r>
            <a:fld id="{10B3735C-5231-7546-A4BD-CBD147511786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71599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0A895-141B-686C-2876-FB6F885F2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AD7EE-9440-164D-A2FA-AC41DB5B4745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79589-1931-C582-957F-B1A7D3137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0D123-71F6-399E-D1AA-2BB54207E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2-</a:t>
            </a:r>
            <a:fld id="{A48ABD11-91C8-614D-87BD-E7C9DBC6BC30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79024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16D9B9-ECD3-2C38-C82E-1454F87A3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D3D35B1-A8CA-BEDA-6EA1-0437DD8FC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click to 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FA2719-7662-10D3-CCAA-32052A7953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862DD3E-F27E-6642-B9B1-0B614E8EB541}" type="datetime1">
              <a:rPr lang="en-US"/>
              <a:pPr>
                <a:defRPr/>
              </a:pPr>
              <a:t>3/20/24</a:t>
            </a:fld>
            <a:endParaRPr lang="en-US"/>
          </a:p>
        </p:txBody>
      </p:sp>
      <p:sp>
        <p:nvSpPr>
          <p:cNvPr id="195589" name="Rectangle 5">
            <a:extLst>
              <a:ext uri="{FF2B5EF4-FFF2-40B4-BE49-F238E27FC236}">
                <a16:creationId xmlns:a16="http://schemas.microsoft.com/office/drawing/2014/main" id="{D9C44128-2601-1C04-68E8-496DB0AD21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>
            <a:extLst>
              <a:ext uri="{FF2B5EF4-FFF2-40B4-BE49-F238E27FC236}">
                <a16:creationId xmlns:a16="http://schemas.microsoft.com/office/drawing/2014/main" id="{8DF268DA-6D3F-5598-20B2-FA6B28B1CA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PK"/>
              <a:t>2-</a:t>
            </a:r>
            <a:fld id="{32E22985-2A7E-1743-8A51-0ECDA6B29CD9}" type="slidenum">
              <a:rPr lang="en-US" altLang="en-PK" smtClean="0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42" r:id="rId7"/>
    <p:sldLayoutId id="2147485043" r:id="rId8"/>
    <p:sldLayoutId id="2147485041" r:id="rId9"/>
    <p:sldLayoutId id="2147485044" r:id="rId10"/>
    <p:sldLayoutId id="2147485045" r:id="rId11"/>
    <p:sldLayoutId id="214748504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>
            <a:extLst>
              <a:ext uri="{FF2B5EF4-FFF2-40B4-BE49-F238E27FC236}">
                <a16:creationId xmlns:a16="http://schemas.microsoft.com/office/drawing/2014/main" id="{CFD47B1A-EB58-6204-94B9-F63A500A6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8" y="3276600"/>
            <a:ext cx="2576512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solidFill>
                  <a:srgbClr val="008000"/>
                </a:solidFill>
              </a:rPr>
              <a:t>Computer Networking: A Top Down Approach </a:t>
            </a:r>
            <a:br>
              <a:rPr lang="en-US" altLang="en-PK" sz="2400">
                <a:solidFill>
                  <a:srgbClr val="008000"/>
                </a:solidFill>
              </a:rPr>
            </a:br>
            <a:r>
              <a:rPr lang="en-US" altLang="en-PK" sz="1800">
                <a:solidFill>
                  <a:srgbClr val="008000"/>
                </a:solidFill>
              </a:rPr>
              <a:t>6</a:t>
            </a:r>
            <a:r>
              <a:rPr lang="en-US" altLang="en-PK" sz="1800" baseline="30000">
                <a:solidFill>
                  <a:srgbClr val="008000"/>
                </a:solidFill>
              </a:rPr>
              <a:t>th</a:t>
            </a:r>
            <a:r>
              <a:rPr lang="en-US" altLang="en-PK" sz="1800">
                <a:solidFill>
                  <a:srgbClr val="008000"/>
                </a:solidFill>
              </a:rPr>
              <a:t> edition </a:t>
            </a:r>
            <a:br>
              <a:rPr lang="en-US" altLang="en-PK" sz="1800">
                <a:solidFill>
                  <a:srgbClr val="008000"/>
                </a:solidFill>
              </a:rPr>
            </a:br>
            <a:r>
              <a:rPr lang="en-US" altLang="en-PK" sz="1800">
                <a:solidFill>
                  <a:srgbClr val="008000"/>
                </a:solidFill>
              </a:rPr>
              <a:t>Jim Kurose, Keith Ross</a:t>
            </a:r>
            <a:br>
              <a:rPr lang="en-US" altLang="en-PK" sz="1800">
                <a:solidFill>
                  <a:srgbClr val="008000"/>
                </a:solidFill>
              </a:rPr>
            </a:br>
            <a:r>
              <a:rPr lang="en-US" altLang="en-PK" sz="1800">
                <a:solidFill>
                  <a:srgbClr val="008000"/>
                </a:solidFill>
              </a:rPr>
              <a:t>Addison-Wesley</a:t>
            </a:r>
            <a:br>
              <a:rPr lang="en-US" altLang="en-PK" sz="1800">
                <a:solidFill>
                  <a:srgbClr val="008000"/>
                </a:solidFill>
              </a:rPr>
            </a:br>
            <a:r>
              <a:rPr lang="en-US" altLang="en-PK" sz="1800">
                <a:solidFill>
                  <a:srgbClr val="008000"/>
                </a:solidFill>
              </a:rPr>
              <a:t>March 2012</a:t>
            </a:r>
          </a:p>
        </p:txBody>
      </p:sp>
      <p:pic>
        <p:nvPicPr>
          <p:cNvPr id="16386" name="Picture 9" descr="underline_base">
            <a:extLst>
              <a:ext uri="{FF2B5EF4-FFF2-40B4-BE49-F238E27FC236}">
                <a16:creationId xmlns:a16="http://schemas.microsoft.com/office/drawing/2014/main" id="{DD231460-A4C0-F862-C71D-66097A58A55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2098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" descr="6e_cover.jpg">
            <a:extLst>
              <a:ext uri="{FF2B5EF4-FFF2-40B4-BE49-F238E27FC236}">
                <a16:creationId xmlns:a16="http://schemas.microsoft.com/office/drawing/2014/main" id="{4CD5E5BA-651B-EBDC-626B-D3E43CC23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11175"/>
            <a:ext cx="2306637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>
            <a:extLst>
              <a:ext uri="{FF2B5EF4-FFF2-40B4-BE49-F238E27FC236}">
                <a16:creationId xmlns:a16="http://schemas.microsoft.com/office/drawing/2014/main" id="{C67834C0-0829-38D2-3910-58ECD6088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9725"/>
            <a:ext cx="39687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1746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80000"/>
              <a:buFont typeface="Wingdings 2" pitchFamily="2" charset="2"/>
              <a:buNone/>
            </a:pPr>
            <a:endParaRPr lang="en-GB" altLang="en-PK" sz="1800" i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C71B446-4913-DA6D-2BA0-A65A768FBB00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304800"/>
            <a:ext cx="6019800" cy="1828800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buFont typeface="Times New Roman" pitchFamily="18" charset="0"/>
              <a:buNone/>
              <a:defRPr/>
            </a:pPr>
            <a:r>
              <a:rPr lang="en-US" sz="3400" b="1" dirty="0">
                <a:solidFill>
                  <a:srgbClr val="0000CC"/>
                </a:solidFill>
                <a:latin typeface="+mn-lt"/>
                <a:ea typeface="+mj-ea"/>
                <a:cs typeface="+mj-cs"/>
              </a:rPr>
              <a:t>Computer Communications </a:t>
            </a:r>
            <a:br>
              <a:rPr lang="en-US" sz="3400" b="1" dirty="0">
                <a:solidFill>
                  <a:srgbClr val="0000CC"/>
                </a:solidFill>
                <a:latin typeface="+mn-lt"/>
                <a:ea typeface="+mj-ea"/>
                <a:cs typeface="+mj-cs"/>
              </a:rPr>
            </a:br>
            <a:r>
              <a:rPr lang="en-US" sz="3400" b="1" dirty="0">
                <a:solidFill>
                  <a:srgbClr val="0000CC"/>
                </a:solidFill>
                <a:latin typeface="+mn-lt"/>
                <a:ea typeface="+mj-ea"/>
                <a:cs typeface="+mj-cs"/>
              </a:rPr>
              <a:t>&amp; Networks</a:t>
            </a:r>
          </a:p>
          <a:p>
            <a:pPr algn="ctr" eaLnBrk="1" fontAlgn="auto" hangingPunct="1">
              <a:spcBef>
                <a:spcPts val="1200"/>
              </a:spcBef>
              <a:spcAft>
                <a:spcPts val="0"/>
              </a:spcAft>
              <a:buFont typeface="Times New Roman" pitchFamily="18" charset="0"/>
              <a:buNone/>
              <a:defRPr/>
            </a:pPr>
            <a:r>
              <a:rPr lang="en-US" sz="2800" b="1" dirty="0">
                <a:solidFill>
                  <a:srgbClr val="0000CC"/>
                </a:solidFill>
                <a:latin typeface="+mn-lt"/>
                <a:ea typeface="+mj-ea"/>
                <a:cs typeface="+mj-cs"/>
              </a:rPr>
              <a:t>CSNC-2413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C2E6CF4-965B-9A0F-D317-3134636CAB4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581400"/>
            <a:ext cx="5410200" cy="762000"/>
          </a:xfrm>
          <a:prstGeom prst="rect">
            <a:avLst/>
          </a:prstGeom>
        </p:spPr>
        <p:txBody>
          <a:bodyPr/>
          <a:lstStyle/>
          <a:p>
            <a:pPr marL="342900" indent="-342900" eaLnBrk="1" fontAlgn="auto" hangingPunct="1">
              <a:spcBef>
                <a:spcPts val="75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Core Network, Performance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A8C7C29-5B5A-562A-E249-FC395ABE88E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048000"/>
            <a:ext cx="2819400" cy="533400"/>
          </a:xfrm>
          <a:prstGeom prst="rect">
            <a:avLst/>
          </a:prstGeom>
        </p:spPr>
        <p:txBody>
          <a:bodyPr/>
          <a:lstStyle/>
          <a:p>
            <a:pPr marL="342900" indent="-342900" eaLnBrk="1" fontAlgn="auto" hangingPunct="1">
              <a:spcBef>
                <a:spcPts val="750"/>
              </a:spcBef>
              <a:spcAft>
                <a:spcPts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Lec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: 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>
            <a:extLst>
              <a:ext uri="{FF2B5EF4-FFF2-40B4-BE49-F238E27FC236}">
                <a16:creationId xmlns:a16="http://schemas.microsoft.com/office/drawing/2014/main" id="{95DF6761-FA79-D094-38F1-A011ED10DD72}"/>
              </a:ext>
            </a:extLst>
          </p:cNvPr>
          <p:cNvSpPr>
            <a:spLocks/>
          </p:cNvSpPr>
          <p:nvPr/>
        </p:nvSpPr>
        <p:spPr bwMode="auto">
          <a:xfrm>
            <a:off x="704850" y="2338388"/>
            <a:ext cx="82550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496888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1  cs-gw (128.119.240.254)  1 ms  1 ms  2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2  border1-rt-fa5-1-0.gw.umass.edu (128.119.3.145)  1 ms  1 ms  2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3  cht-vbns.gw.umass.edu (128.119.3.130)  6 ms 5 ms 5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4  jn1-at1-0-0-19.wor.vbns.net (204.147.132.129)  16 ms 11 ms 13 ms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5  jn1-so7-0-0-0.wae.vbns.net (204.147.136.136)  21 ms 18 ms 18 ms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6  abilene-vbns.abilene.ucaid.edu (198.32.11.9)  22 ms  18 ms  22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7  nycm-wash.abilene.ucaid.edu (198.32.8.46)  22 ms  22 ms  22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8  62.40.103.253 (62.40.103.253)  104 ms 109 ms 106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9  de2-1.de1.de.geant.net (62.40.96.129)  109 ms 102 ms 104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10  de.fr1.fr.geant.net (62.40.96.50)  113 ms 121 ms 114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11  renater-gw.fr1.fr.geant.net (62.40.103.54)  112 ms  114 ms  112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12  nio-n2.cssi.renater.fr (193.51.206.13)  111 ms  114 ms  116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13  nice.cssi.renater.fr (195.220.98.102)  123 ms  125 ms  124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14  r3t2-nice.cssi.renater.fr (195.220.98.110)  126 ms  126 ms  124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15  eurecom-valbonne.r3t2.ft.net (193.48.50.54)  135 ms  128 ms  133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16  194.214.211.25 (194.214.211.25)  126 ms  128 ms  126 ms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17  * * *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18  * * *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600">
                <a:latin typeface="Arial" panose="020B0604020202020204" pitchFamily="34" charset="0"/>
                <a:sym typeface="Arial" panose="020B0604020202020204" pitchFamily="34" charset="0"/>
              </a:rPr>
              <a:t>19  fantasia.eurecom.fr (193.55.113.142)  132 ms  128 ms  136</a:t>
            </a:r>
            <a:r>
              <a:rPr lang="en-US" altLang="en-PK" sz="24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PK" sz="1600">
                <a:latin typeface="Arial" panose="020B0604020202020204" pitchFamily="34" charset="0"/>
                <a:cs typeface="Times New Roman" panose="02020603050405020304" pitchFamily="18" charset="0"/>
              </a:rPr>
              <a:t>ms</a:t>
            </a:r>
          </a:p>
        </p:txBody>
      </p:sp>
      <p:sp>
        <p:nvSpPr>
          <p:cNvPr id="30722" name="Rectangle 5">
            <a:extLst>
              <a:ext uri="{FF2B5EF4-FFF2-40B4-BE49-F238E27FC236}">
                <a16:creationId xmlns:a16="http://schemas.microsoft.com/office/drawing/2014/main" id="{C2A3C41F-F729-579D-C14A-D013DA537184}"/>
              </a:ext>
            </a:extLst>
          </p:cNvPr>
          <p:cNvSpPr>
            <a:spLocks/>
          </p:cNvSpPr>
          <p:nvPr/>
        </p:nvSpPr>
        <p:spPr bwMode="auto">
          <a:xfrm>
            <a:off x="698500" y="1257300"/>
            <a:ext cx="8216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solidFill>
                  <a:srgbClr val="FF0000"/>
                </a:solidFill>
                <a:latin typeface="Comic Sans MS" panose="030F0902030302020204" pitchFamily="66" charset="0"/>
                <a:sym typeface="Comic Sans MS" panose="030F0902030302020204" pitchFamily="66" charset="0"/>
              </a:rPr>
              <a:t>traceroute:</a:t>
            </a:r>
            <a:r>
              <a:rPr lang="en-US" altLang="en-PK" sz="2400">
                <a:latin typeface="Comic Sans MS" panose="030F0902030302020204" pitchFamily="66" charset="0"/>
                <a:sym typeface="Comic Sans MS" panose="030F0902030302020204" pitchFamily="66" charset="0"/>
              </a:rPr>
              <a:t> gaia.cs.umass.edu to www.eurecom.fr</a:t>
            </a:r>
          </a:p>
        </p:txBody>
      </p:sp>
      <p:sp>
        <p:nvSpPr>
          <p:cNvPr id="30723" name="Line 6">
            <a:extLst>
              <a:ext uri="{FF2B5EF4-FFF2-40B4-BE49-F238E27FC236}">
                <a16:creationId xmlns:a16="http://schemas.microsoft.com/office/drawing/2014/main" id="{94121D82-6374-4626-4C8F-DB170DFA0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1313" y="5634038"/>
            <a:ext cx="993775" cy="10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PK"/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B8F859EC-4180-A519-8A33-0825ABF8ED3E}"/>
              </a:ext>
            </a:extLst>
          </p:cNvPr>
          <p:cNvSpPr>
            <a:spLocks/>
          </p:cNvSpPr>
          <p:nvPr/>
        </p:nvSpPr>
        <p:spPr bwMode="auto">
          <a:xfrm>
            <a:off x="4578350" y="1738313"/>
            <a:ext cx="45847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>
                <a:solidFill>
                  <a:srgbClr val="FF0000"/>
                </a:solidFill>
                <a:latin typeface="Comic Sans MS" panose="030F0902030302020204" pitchFamily="66" charset="0"/>
                <a:sym typeface="Comic Sans MS" panose="030F0902030302020204" pitchFamily="66" charset="0"/>
              </a:rPr>
              <a:t>Three delay measurements from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>
                <a:solidFill>
                  <a:srgbClr val="FF0000"/>
                </a:solidFill>
                <a:latin typeface="Comic Sans MS" panose="030F0902030302020204" pitchFamily="66" charset="0"/>
                <a:sym typeface="Comic Sans MS" panose="030F0902030302020204" pitchFamily="66" charset="0"/>
              </a:rPr>
              <a:t>gaia.cs.umass.edu to cs-gw.cs.umass.edu </a:t>
            </a:r>
          </a:p>
        </p:txBody>
      </p:sp>
      <p:sp>
        <p:nvSpPr>
          <p:cNvPr id="30725" name="Line 8">
            <a:extLst>
              <a:ext uri="{FF2B5EF4-FFF2-40B4-BE49-F238E27FC236}">
                <a16:creationId xmlns:a16="http://schemas.microsoft.com/office/drawing/2014/main" id="{929C6AE5-97B8-D5A1-7694-F8A026BB048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98850" y="1924050"/>
            <a:ext cx="671513" cy="412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PK"/>
          </a:p>
        </p:txBody>
      </p:sp>
      <p:sp>
        <p:nvSpPr>
          <p:cNvPr id="30726" name="Line 9">
            <a:extLst>
              <a:ext uri="{FF2B5EF4-FFF2-40B4-BE49-F238E27FC236}">
                <a16:creationId xmlns:a16="http://schemas.microsoft.com/office/drawing/2014/main" id="{547754D8-4316-896B-747D-8CED45B3C92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038600" y="1912938"/>
            <a:ext cx="139700" cy="404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PK"/>
          </a:p>
        </p:txBody>
      </p:sp>
      <p:sp>
        <p:nvSpPr>
          <p:cNvPr id="30727" name="Line 10">
            <a:extLst>
              <a:ext uri="{FF2B5EF4-FFF2-40B4-BE49-F238E27FC236}">
                <a16:creationId xmlns:a16="http://schemas.microsoft.com/office/drawing/2014/main" id="{721FC6B1-C887-64D3-60DC-F2E17C39BCD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173538" y="1922463"/>
            <a:ext cx="366712" cy="390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PK"/>
          </a:p>
        </p:txBody>
      </p:sp>
      <p:sp>
        <p:nvSpPr>
          <p:cNvPr id="30728" name="Line 11">
            <a:extLst>
              <a:ext uri="{FF2B5EF4-FFF2-40B4-BE49-F238E27FC236}">
                <a16:creationId xmlns:a16="http://schemas.microsoft.com/office/drawing/2014/main" id="{132F7022-A939-E168-AD0F-D14209A73B7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165600" y="1928813"/>
            <a:ext cx="37782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PK"/>
          </a:p>
        </p:txBody>
      </p:sp>
      <p:sp>
        <p:nvSpPr>
          <p:cNvPr id="30729" name="Rectangle 12">
            <a:extLst>
              <a:ext uri="{FF2B5EF4-FFF2-40B4-BE49-F238E27FC236}">
                <a16:creationId xmlns:a16="http://schemas.microsoft.com/office/drawing/2014/main" id="{83FCC05A-55E7-86DD-793F-601E8290CB12}"/>
              </a:ext>
            </a:extLst>
          </p:cNvPr>
          <p:cNvSpPr>
            <a:spLocks/>
          </p:cNvSpPr>
          <p:nvPr/>
        </p:nvSpPr>
        <p:spPr bwMode="auto">
          <a:xfrm>
            <a:off x="2571750" y="5564188"/>
            <a:ext cx="63119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>
                <a:solidFill>
                  <a:srgbClr val="FF0000"/>
                </a:solidFill>
                <a:latin typeface="Comic Sans MS" panose="030F0902030302020204" pitchFamily="66" charset="0"/>
                <a:sym typeface="Comic Sans MS" panose="030F0902030302020204" pitchFamily="66" charset="0"/>
              </a:rPr>
              <a:t> means no response (probe lost, router not replying)</a:t>
            </a:r>
          </a:p>
        </p:txBody>
      </p:sp>
      <p:sp>
        <p:nvSpPr>
          <p:cNvPr id="30730" name="Freeform 13">
            <a:extLst>
              <a:ext uri="{FF2B5EF4-FFF2-40B4-BE49-F238E27FC236}">
                <a16:creationId xmlns:a16="http://schemas.microsoft.com/office/drawing/2014/main" id="{9E44E6C9-33E1-F014-1EB4-8462BCBBAFD0}"/>
              </a:ext>
            </a:extLst>
          </p:cNvPr>
          <p:cNvSpPr>
            <a:spLocks/>
          </p:cNvSpPr>
          <p:nvPr/>
        </p:nvSpPr>
        <p:spPr bwMode="auto">
          <a:xfrm>
            <a:off x="6092825" y="3581400"/>
            <a:ext cx="993775" cy="244475"/>
          </a:xfrm>
          <a:custGeom>
            <a:avLst/>
            <a:gdLst>
              <a:gd name="T0" fmla="*/ 2147483646 w 21245"/>
              <a:gd name="T1" fmla="*/ 0 h 21466"/>
              <a:gd name="T2" fmla="*/ 2147483646 w 21245"/>
              <a:gd name="T3" fmla="*/ 2147483646 h 21466"/>
              <a:gd name="T4" fmla="*/ 2147483646 w 21245"/>
              <a:gd name="T5" fmla="*/ 2147483646 h 21466"/>
              <a:gd name="T6" fmla="*/ 2147483646 w 21245"/>
              <a:gd name="T7" fmla="*/ 2147483646 h 21466"/>
              <a:gd name="T8" fmla="*/ 0 w 21245"/>
              <a:gd name="T9" fmla="*/ 2147483646 h 214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45"/>
              <a:gd name="T16" fmla="*/ 0 h 21466"/>
              <a:gd name="T17" fmla="*/ 21245 w 21245"/>
              <a:gd name="T18" fmla="*/ 21466 h 214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45" h="21466">
                <a:moveTo>
                  <a:pt x="20076" y="0"/>
                </a:moveTo>
                <a:cubicBezTo>
                  <a:pt x="20550" y="1254"/>
                  <a:pt x="21024" y="2508"/>
                  <a:pt x="21092" y="5295"/>
                </a:cubicBezTo>
                <a:cubicBezTo>
                  <a:pt x="21160" y="8083"/>
                  <a:pt x="21600" y="14493"/>
                  <a:pt x="20584" y="17141"/>
                </a:cubicBezTo>
                <a:cubicBezTo>
                  <a:pt x="19569" y="19788"/>
                  <a:pt x="18519" y="21321"/>
                  <a:pt x="15100" y="21461"/>
                </a:cubicBezTo>
                <a:cubicBezTo>
                  <a:pt x="11680" y="21600"/>
                  <a:pt x="2438" y="18534"/>
                  <a:pt x="0" y="1811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PK"/>
          </a:p>
        </p:txBody>
      </p:sp>
      <p:sp>
        <p:nvSpPr>
          <p:cNvPr id="30731" name="Rectangle 14">
            <a:extLst>
              <a:ext uri="{FF2B5EF4-FFF2-40B4-BE49-F238E27FC236}">
                <a16:creationId xmlns:a16="http://schemas.microsoft.com/office/drawing/2014/main" id="{785BF8B0-386E-3435-506F-262980219A15}"/>
              </a:ext>
            </a:extLst>
          </p:cNvPr>
          <p:cNvSpPr>
            <a:spLocks/>
          </p:cNvSpPr>
          <p:nvPr/>
        </p:nvSpPr>
        <p:spPr bwMode="auto">
          <a:xfrm>
            <a:off x="7137400" y="3436938"/>
            <a:ext cx="16541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000">
                <a:solidFill>
                  <a:srgbClr val="FF0000"/>
                </a:solidFill>
                <a:latin typeface="Comic Sans MS" panose="030F0902030302020204" pitchFamily="66" charset="0"/>
                <a:sym typeface="Comic Sans MS" panose="030F0902030302020204" pitchFamily="66" charset="0"/>
              </a:rPr>
              <a:t>trans-oceanic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000">
                <a:solidFill>
                  <a:srgbClr val="FF0000"/>
                </a:solidFill>
                <a:latin typeface="Comic Sans MS" panose="030F0902030302020204" pitchFamily="66" charset="0"/>
                <a:sym typeface="Comic Sans MS" panose="030F0902030302020204" pitchFamily="66" charset="0"/>
              </a:rPr>
              <a:t>link</a:t>
            </a:r>
          </a:p>
        </p:txBody>
      </p:sp>
      <p:sp>
        <p:nvSpPr>
          <p:cNvPr id="30732" name="Slide Number Placeholder 3">
            <a:extLst>
              <a:ext uri="{FF2B5EF4-FFF2-40B4-BE49-F238E27FC236}">
                <a16:creationId xmlns:a16="http://schemas.microsoft.com/office/drawing/2014/main" id="{721D3BA6-D1E4-5DFF-0E11-623B41E4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B91284B-28D3-014A-B7F4-3EA9FB104D14}" type="slidenum">
              <a:rPr lang="en-US" altLang="en-PK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PK" sz="1200">
              <a:latin typeface="Tahoma" panose="020B0604030504040204" pitchFamily="34" charset="0"/>
            </a:endParaRPr>
          </a:p>
        </p:txBody>
      </p:sp>
      <p:sp>
        <p:nvSpPr>
          <p:cNvPr id="30733" name="Rectangle 3">
            <a:extLst>
              <a:ext uri="{FF2B5EF4-FFF2-40B4-BE49-F238E27FC236}">
                <a16:creationId xmlns:a16="http://schemas.microsoft.com/office/drawing/2014/main" id="{689A6A65-2CCA-1E4D-58FA-168BC97E7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0488"/>
            <a:ext cx="8042275" cy="1143000"/>
          </a:xfrm>
        </p:spPr>
        <p:txBody>
          <a:bodyPr rIns="81279"/>
          <a:lstStyle/>
          <a:p>
            <a:r>
              <a:rPr lang="en-US" altLang="en-PK" sz="3600">
                <a:latin typeface="Calibri" panose="020F0502020204030204" pitchFamily="34" charset="0"/>
                <a:cs typeface="Calibri" panose="020F0502020204030204" pitchFamily="34" charset="0"/>
              </a:rPr>
              <a:t>“Real” Internet delays and routes</a:t>
            </a:r>
          </a:p>
        </p:txBody>
      </p:sp>
      <p:pic>
        <p:nvPicPr>
          <p:cNvPr id="30734" name="Picture 47" descr="underline_base">
            <a:extLst>
              <a:ext uri="{FF2B5EF4-FFF2-40B4-BE49-F238E27FC236}">
                <a16:creationId xmlns:a16="http://schemas.microsoft.com/office/drawing/2014/main" id="{963B4A48-39AE-FEFC-67DC-44A0E768706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5675"/>
            <a:ext cx="64547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F7AB2D9C-515F-9D31-4D09-D2AC421DAB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PK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3C18C606-E462-62EA-6D00-4B34B4E267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66713" y="1350963"/>
            <a:ext cx="8499475" cy="33591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SzPct val="75000"/>
            </a:pPr>
            <a:r>
              <a:rPr lang="en-US" altLang="en-PK" sz="24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 :</a:t>
            </a: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</a:rPr>
              <a:t>  data rate at which bits were transferred between sender &amp; receiver </a:t>
            </a:r>
            <a:r>
              <a:rPr lang="en-US" altLang="en-PK" sz="2400" i="1">
                <a:latin typeface="Calibri" panose="020F0502020204030204" pitchFamily="34" charset="0"/>
                <a:cs typeface="Calibri" panose="020F0502020204030204" pitchFamily="34" charset="0"/>
              </a:rPr>
              <a:t>(bits/sec) 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PK" sz="2200" i="1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Instantaneous	</a:t>
            </a:r>
            <a:r>
              <a:rPr lang="en-US" altLang="en-PK" sz="220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</a:t>
            </a:r>
            <a:r>
              <a:rPr lang="en-US" altLang="en-PK" sz="22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rate at given point in time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en-PK" sz="2200" i="1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Average		</a:t>
            </a:r>
            <a:r>
              <a:rPr lang="en-US" altLang="en-PK" sz="220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</a:t>
            </a:r>
            <a:r>
              <a:rPr lang="en-US" altLang="en-PK" sz="22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rate over longer period of time</a:t>
            </a:r>
            <a:endParaRPr lang="en-US" altLang="en-PK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SzPct val="75000"/>
            </a:pP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Consider that a file takes certain amount of delay to be transferred from Host A to host B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SzPct val="75000"/>
              <a:buFont typeface="Wingdings" pitchFamily="2" charset="2"/>
              <a:buNone/>
            </a:pP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	</a:t>
            </a:r>
            <a:r>
              <a:rPr lang="en-US" altLang="en-PK" sz="24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Average throughput, </a:t>
            </a: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i.e, data rate achieved would be…</a:t>
            </a:r>
            <a:endParaRPr lang="en-US" altLang="en-PK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endParaRPr lang="en-US" altLang="en-PK" sz="2200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31747" name="Picture 60" descr="underline_base">
            <a:extLst>
              <a:ext uri="{FF2B5EF4-FFF2-40B4-BE49-F238E27FC236}">
                <a16:creationId xmlns:a16="http://schemas.microsoft.com/office/drawing/2014/main" id="{F411B4E5-5BB0-EDB1-4105-0A7A8CF219A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46150"/>
            <a:ext cx="2913062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B21783A5-BDB6-A4C8-0B35-11186A25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9F79F59-8A03-0049-9D00-06CB8282748C}" type="slidenum">
              <a:rPr lang="en-US" altLang="en-PK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PK" sz="1200">
              <a:latin typeface="Tahoma" panose="020B060403050404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D8749B0-C74B-6FD0-5B45-1FB78919E442}"/>
              </a:ext>
            </a:extLst>
          </p:cNvPr>
          <p:cNvSpPr/>
          <p:nvPr/>
        </p:nvSpPr>
        <p:spPr>
          <a:xfrm>
            <a:off x="1411288" y="4765675"/>
            <a:ext cx="5792787" cy="747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1"/>
          <a:lstStyle/>
          <a:p>
            <a:pPr algn="ctr">
              <a:defRPr/>
            </a:pPr>
            <a:r>
              <a:rPr lang="en-US" dirty="0" err="1">
                <a:solidFill>
                  <a:srgbClr val="0000CC"/>
                </a:solidFill>
                <a:latin typeface="Calibri" pitchFamily="34" charset="0"/>
                <a:ea typeface="Arial" pitchFamily="34" charset="0"/>
                <a:cs typeface="Calibri" pitchFamily="34" charset="0"/>
                <a:sym typeface="Symbol"/>
              </a:rPr>
              <a:t>Avg</a:t>
            </a:r>
            <a:r>
              <a:rPr lang="en-US" dirty="0">
                <a:solidFill>
                  <a:srgbClr val="0000CC"/>
                </a:solidFill>
                <a:latin typeface="Calibri" pitchFamily="34" charset="0"/>
                <a:ea typeface="Arial" pitchFamily="34" charset="0"/>
                <a:cs typeface="Calibri" pitchFamily="34" charset="0"/>
                <a:sym typeface="Symbol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Calibri" pitchFamily="34" charset="0"/>
                <a:ea typeface="Arial" pitchFamily="34" charset="0"/>
                <a:cs typeface="Calibri" pitchFamily="34" charset="0"/>
                <a:sym typeface="Symbol"/>
              </a:rPr>
              <a:t>Thruput</a:t>
            </a:r>
            <a:r>
              <a:rPr lang="en-US" dirty="0">
                <a:solidFill>
                  <a:srgbClr val="0000CC"/>
                </a:solidFill>
                <a:latin typeface="Calibri" pitchFamily="34" charset="0"/>
                <a:ea typeface="Arial" pitchFamily="34" charset="0"/>
                <a:cs typeface="Calibri" pitchFamily="34" charset="0"/>
                <a:sym typeface="Symbol"/>
              </a:rPr>
              <a:t>  (bps)  =  File size / delay</a:t>
            </a:r>
            <a:endParaRPr lang="en-US" dirty="0">
              <a:solidFill>
                <a:srgbClr val="0000CC"/>
              </a:solidFill>
              <a:latin typeface="Calibri" pitchFamily="34" charset="0"/>
              <a:ea typeface="Arial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DDB7F2-2CBD-E609-D718-E0879A56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5F2F9-471D-8BB2-5F34-F9094A9C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PK"/>
              <a:t>1-</a:t>
            </a:r>
            <a:fld id="{F54CC7E4-0B4C-184B-8924-B619444C367A}" type="slidenum">
              <a:rPr lang="en-US" altLang="en-PK" smtClean="0"/>
              <a:pPr>
                <a:defRPr/>
              </a:pPr>
              <a:t>12</a:t>
            </a:fld>
            <a:endParaRPr lang="en-US" altLang="en-P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07823-FA78-CF92-4F26-7167F0D79AFF}"/>
              </a:ext>
            </a:extLst>
          </p:cNvPr>
          <p:cNvSpPr txBox="1"/>
          <p:nvPr/>
        </p:nvSpPr>
        <p:spPr>
          <a:xfrm>
            <a:off x="3019926" y="1467853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Consult book for next two slides</a:t>
            </a:r>
          </a:p>
        </p:txBody>
      </p:sp>
    </p:spTree>
    <p:extLst>
      <p:ext uri="{BB962C8B-B14F-4D97-AF65-F5344CB8AC3E}">
        <p14:creationId xmlns:p14="http://schemas.microsoft.com/office/powerpoint/2010/main" val="179664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>
            <a:extLst>
              <a:ext uri="{FF2B5EF4-FFF2-40B4-BE49-F238E27FC236}">
                <a16:creationId xmlns:a16="http://schemas.microsoft.com/office/drawing/2014/main" id="{115DABF2-DCEB-53CD-3B45-B58A344260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84275"/>
            <a:ext cx="8150225" cy="963613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Consider Server with file of F bits to send to Client…</a:t>
            </a:r>
            <a:endParaRPr lang="en-US" altLang="en-PK" sz="2200" i="1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buSzPct val="75000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en-PK" sz="22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altLang="en-PK" sz="2200" i="1" baseline="-25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PK" sz="22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R</a:t>
            </a:r>
            <a:r>
              <a:rPr lang="en-US" altLang="en-PK" sz="2200" i="1" baseline="-25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PK" sz="2200" i="1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What is average end-end throughput?</a:t>
            </a:r>
          </a:p>
        </p:txBody>
      </p:sp>
      <p:sp>
        <p:nvSpPr>
          <p:cNvPr id="25623" name="Rectangle 56">
            <a:extLst>
              <a:ext uri="{FF2B5EF4-FFF2-40B4-BE49-F238E27FC236}">
                <a16:creationId xmlns:a16="http://schemas.microsoft.com/office/drawing/2014/main" id="{E2ECD38E-BEC4-4376-8217-C89EE5C5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3538538"/>
            <a:ext cx="80629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SzPct val="75000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en-PK" sz="22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PK" sz="2200" i="1" baseline="-25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PK" sz="22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R</a:t>
            </a:r>
            <a:r>
              <a:rPr lang="en-US" altLang="en-PK" sz="2200" i="1" baseline="-25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PK" sz="2200" i="1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What is average end-end throughput?</a:t>
            </a:r>
          </a:p>
        </p:txBody>
      </p:sp>
      <p:grpSp>
        <p:nvGrpSpPr>
          <p:cNvPr id="2" name="Group 209">
            <a:extLst>
              <a:ext uri="{FF2B5EF4-FFF2-40B4-BE49-F238E27FC236}">
                <a16:creationId xmlns:a16="http://schemas.microsoft.com/office/drawing/2014/main" id="{E0F2834D-0755-613A-FEF9-6360D90E4D65}"/>
              </a:ext>
            </a:extLst>
          </p:cNvPr>
          <p:cNvGrpSpPr>
            <a:grpSpLocks/>
          </p:cNvGrpSpPr>
          <p:nvPr/>
        </p:nvGrpSpPr>
        <p:grpSpPr bwMode="auto">
          <a:xfrm>
            <a:off x="641350" y="5403850"/>
            <a:ext cx="7975600" cy="1044575"/>
            <a:chOff x="186" y="3269"/>
            <a:chExt cx="5403" cy="749"/>
          </a:xfrm>
        </p:grpSpPr>
        <p:sp>
          <p:nvSpPr>
            <p:cNvPr id="32911" name="Rectangle 102">
              <a:extLst>
                <a:ext uri="{FF2B5EF4-FFF2-40B4-BE49-F238E27FC236}">
                  <a16:creationId xmlns:a16="http://schemas.microsoft.com/office/drawing/2014/main" id="{88D2B732-1566-5275-92D7-A8665CF0D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378"/>
              <a:ext cx="5403" cy="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23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912" name="Text Box 101">
              <a:extLst>
                <a:ext uri="{FF2B5EF4-FFF2-40B4-BE49-F238E27FC236}">
                  <a16:creationId xmlns:a16="http://schemas.microsoft.com/office/drawing/2014/main" id="{64FE27A6-9B79-1EE2-ECEB-46030AE10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536"/>
              <a:ext cx="534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200">
                  <a:latin typeface="Calibri" panose="020F0502020204030204" pitchFamily="34" charset="0"/>
                  <a:cs typeface="Calibri" panose="020F0502020204030204" pitchFamily="34" charset="0"/>
                </a:rPr>
                <a:t>link on end-end path that limits end-end throughput</a:t>
              </a:r>
            </a:p>
          </p:txBody>
        </p:sp>
        <p:sp>
          <p:nvSpPr>
            <p:cNvPr id="32913" name="Text Box 104">
              <a:extLst>
                <a:ext uri="{FF2B5EF4-FFF2-40B4-BE49-F238E27FC236}">
                  <a16:creationId xmlns:a16="http://schemas.microsoft.com/office/drawing/2014/main" id="{06604D22-64FF-CE35-2512-917E84A64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" y="3269"/>
              <a:ext cx="1403" cy="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300" i="1">
                  <a:solidFill>
                    <a:srgbClr val="CC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bottleneck link</a:t>
              </a:r>
            </a:p>
          </p:txBody>
        </p:sp>
      </p:grpSp>
      <p:grpSp>
        <p:nvGrpSpPr>
          <p:cNvPr id="32772" name="Group 147">
            <a:extLst>
              <a:ext uri="{FF2B5EF4-FFF2-40B4-BE49-F238E27FC236}">
                <a16:creationId xmlns:a16="http://schemas.microsoft.com/office/drawing/2014/main" id="{EECCD170-A24B-A105-F8F1-2D2119CE3A2F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2255838"/>
            <a:ext cx="7935913" cy="1189037"/>
            <a:chOff x="1168400" y="2117725"/>
            <a:chExt cx="7935913" cy="1189038"/>
          </a:xfrm>
        </p:grpSpPr>
        <p:grpSp>
          <p:nvGrpSpPr>
            <p:cNvPr id="32844" name="Group 140">
              <a:extLst>
                <a:ext uri="{FF2B5EF4-FFF2-40B4-BE49-F238E27FC236}">
                  <a16:creationId xmlns:a16="http://schemas.microsoft.com/office/drawing/2014/main" id="{62E2E006-1105-FB42-1481-6815A5D13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4488" y="2254250"/>
              <a:ext cx="352425" cy="876300"/>
              <a:chOff x="4140" y="429"/>
              <a:chExt cx="1425" cy="2396"/>
            </a:xfrm>
          </p:grpSpPr>
          <p:sp>
            <p:nvSpPr>
              <p:cNvPr id="32879" name="Freeform 141">
                <a:extLst>
                  <a:ext uri="{FF2B5EF4-FFF2-40B4-BE49-F238E27FC236}">
                    <a16:creationId xmlns:a16="http://schemas.microsoft.com/office/drawing/2014/main" id="{7CA6A9ED-F504-377F-B2F6-3ED1B6DD1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80" name="Rectangle 142">
                <a:extLst>
                  <a:ext uri="{FF2B5EF4-FFF2-40B4-BE49-F238E27FC236}">
                    <a16:creationId xmlns:a16="http://schemas.microsoft.com/office/drawing/2014/main" id="{D71BCF21-20E1-4BEA-8155-027C3260F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81" name="Freeform 143">
                <a:extLst>
                  <a:ext uri="{FF2B5EF4-FFF2-40B4-BE49-F238E27FC236}">
                    <a16:creationId xmlns:a16="http://schemas.microsoft.com/office/drawing/2014/main" id="{FE205148-397F-5345-C106-0809D1A71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82" name="Freeform 144">
                <a:extLst>
                  <a:ext uri="{FF2B5EF4-FFF2-40B4-BE49-F238E27FC236}">
                    <a16:creationId xmlns:a16="http://schemas.microsoft.com/office/drawing/2014/main" id="{24DBE674-7D14-111F-E1DC-D10344A31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83" name="Rectangle 145">
                <a:extLst>
                  <a:ext uri="{FF2B5EF4-FFF2-40B4-BE49-F238E27FC236}">
                    <a16:creationId xmlns:a16="http://schemas.microsoft.com/office/drawing/2014/main" id="{D6C60020-BD3A-A3CD-C820-4AD0E4CC3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32884" name="Group 146">
                <a:extLst>
                  <a:ext uri="{FF2B5EF4-FFF2-40B4-BE49-F238E27FC236}">
                    <a16:creationId xmlns:a16="http://schemas.microsoft.com/office/drawing/2014/main" id="{D97ED110-A1BB-8E9C-203C-B97E0836C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2909" name="AutoShape 147">
                  <a:extLst>
                    <a:ext uri="{FF2B5EF4-FFF2-40B4-BE49-F238E27FC236}">
                      <a16:creationId xmlns:a16="http://schemas.microsoft.com/office/drawing/2014/main" id="{17956E87-9406-2CC2-4C68-674A8E5A2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910" name="AutoShape 148">
                  <a:extLst>
                    <a:ext uri="{FF2B5EF4-FFF2-40B4-BE49-F238E27FC236}">
                      <a16:creationId xmlns:a16="http://schemas.microsoft.com/office/drawing/2014/main" id="{6B6DA542-7B8C-A6D8-4E7B-6A7635757A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885" name="Rectangle 149">
                <a:extLst>
                  <a:ext uri="{FF2B5EF4-FFF2-40B4-BE49-F238E27FC236}">
                    <a16:creationId xmlns:a16="http://schemas.microsoft.com/office/drawing/2014/main" id="{C04B7BE3-DD6E-A34C-4B20-1028C401A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32886" name="Group 150">
                <a:extLst>
                  <a:ext uri="{FF2B5EF4-FFF2-40B4-BE49-F238E27FC236}">
                    <a16:creationId xmlns:a16="http://schemas.microsoft.com/office/drawing/2014/main" id="{9D36B3A8-523A-55A1-BEFF-9A4A9697BE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2907" name="AutoShape 151">
                  <a:extLst>
                    <a:ext uri="{FF2B5EF4-FFF2-40B4-BE49-F238E27FC236}">
                      <a16:creationId xmlns:a16="http://schemas.microsoft.com/office/drawing/2014/main" id="{9D4A7275-3C97-271E-27B2-BBDEFF362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908" name="AutoShape 152">
                  <a:extLst>
                    <a:ext uri="{FF2B5EF4-FFF2-40B4-BE49-F238E27FC236}">
                      <a16:creationId xmlns:a16="http://schemas.microsoft.com/office/drawing/2014/main" id="{4846F9EF-76F1-24D6-240C-42577069C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887" name="Rectangle 153">
                <a:extLst>
                  <a:ext uri="{FF2B5EF4-FFF2-40B4-BE49-F238E27FC236}">
                    <a16:creationId xmlns:a16="http://schemas.microsoft.com/office/drawing/2014/main" id="{24A38A85-7F17-D7F9-7576-BC2F8E80F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88" name="Rectangle 154">
                <a:extLst>
                  <a:ext uri="{FF2B5EF4-FFF2-40B4-BE49-F238E27FC236}">
                    <a16:creationId xmlns:a16="http://schemas.microsoft.com/office/drawing/2014/main" id="{B2754B4F-7ABE-1BB7-83F0-A3FAAC7D1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32889" name="Group 155">
                <a:extLst>
                  <a:ext uri="{FF2B5EF4-FFF2-40B4-BE49-F238E27FC236}">
                    <a16:creationId xmlns:a16="http://schemas.microsoft.com/office/drawing/2014/main" id="{94B56168-0AE9-A6B4-1952-CC54066A6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2905" name="AutoShape 156">
                  <a:extLst>
                    <a:ext uri="{FF2B5EF4-FFF2-40B4-BE49-F238E27FC236}">
                      <a16:creationId xmlns:a16="http://schemas.microsoft.com/office/drawing/2014/main" id="{21D0950A-1685-0976-3999-0BD9CE262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906" name="AutoShape 157">
                  <a:extLst>
                    <a:ext uri="{FF2B5EF4-FFF2-40B4-BE49-F238E27FC236}">
                      <a16:creationId xmlns:a16="http://schemas.microsoft.com/office/drawing/2014/main" id="{D227AD60-47E6-A0ED-98A2-8A626B480C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890" name="Freeform 158">
                <a:extLst>
                  <a:ext uri="{FF2B5EF4-FFF2-40B4-BE49-F238E27FC236}">
                    <a16:creationId xmlns:a16="http://schemas.microsoft.com/office/drawing/2014/main" id="{44861FDD-9E58-014D-60B7-A99908A09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grpSp>
            <p:nvGrpSpPr>
              <p:cNvPr id="32891" name="Group 159">
                <a:extLst>
                  <a:ext uri="{FF2B5EF4-FFF2-40B4-BE49-F238E27FC236}">
                    <a16:creationId xmlns:a16="http://schemas.microsoft.com/office/drawing/2014/main" id="{F635D24B-D09A-2685-02B8-793C97DD53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2903" name="AutoShape 160">
                  <a:extLst>
                    <a:ext uri="{FF2B5EF4-FFF2-40B4-BE49-F238E27FC236}">
                      <a16:creationId xmlns:a16="http://schemas.microsoft.com/office/drawing/2014/main" id="{DD96560A-C82A-1A74-2DB7-83716817C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904" name="AutoShape 161">
                  <a:extLst>
                    <a:ext uri="{FF2B5EF4-FFF2-40B4-BE49-F238E27FC236}">
                      <a16:creationId xmlns:a16="http://schemas.microsoft.com/office/drawing/2014/main" id="{76555E56-9949-8AE8-344D-E36143C78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892" name="Rectangle 162">
                <a:extLst>
                  <a:ext uri="{FF2B5EF4-FFF2-40B4-BE49-F238E27FC236}">
                    <a16:creationId xmlns:a16="http://schemas.microsoft.com/office/drawing/2014/main" id="{685F4954-910C-2596-C23C-21C531FC7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93" name="Freeform 163">
                <a:extLst>
                  <a:ext uri="{FF2B5EF4-FFF2-40B4-BE49-F238E27FC236}">
                    <a16:creationId xmlns:a16="http://schemas.microsoft.com/office/drawing/2014/main" id="{6563E94F-255E-97C1-2746-9DCFF54FD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94" name="Freeform 164">
                <a:extLst>
                  <a:ext uri="{FF2B5EF4-FFF2-40B4-BE49-F238E27FC236}">
                    <a16:creationId xmlns:a16="http://schemas.microsoft.com/office/drawing/2014/main" id="{6A2A3EB9-BF85-0D1A-1170-D274B4879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95" name="Oval 165">
                <a:extLst>
                  <a:ext uri="{FF2B5EF4-FFF2-40B4-BE49-F238E27FC236}">
                    <a16:creationId xmlns:a16="http://schemas.microsoft.com/office/drawing/2014/main" id="{B7304349-553E-4F78-7047-4284BA7A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96" name="Freeform 166">
                <a:extLst>
                  <a:ext uri="{FF2B5EF4-FFF2-40B4-BE49-F238E27FC236}">
                    <a16:creationId xmlns:a16="http://schemas.microsoft.com/office/drawing/2014/main" id="{8BA5A92F-48B0-77E5-70A0-59BD375FA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97" name="AutoShape 167">
                <a:extLst>
                  <a:ext uri="{FF2B5EF4-FFF2-40B4-BE49-F238E27FC236}">
                    <a16:creationId xmlns:a16="http://schemas.microsoft.com/office/drawing/2014/main" id="{CD8F3A8E-E80A-9F48-7B85-8E5D2C8E7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98" name="AutoShape 168">
                <a:extLst>
                  <a:ext uri="{FF2B5EF4-FFF2-40B4-BE49-F238E27FC236}">
                    <a16:creationId xmlns:a16="http://schemas.microsoft.com/office/drawing/2014/main" id="{00498897-5AF6-6940-4D19-A327FD1ED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99" name="Oval 169">
                <a:extLst>
                  <a:ext uri="{FF2B5EF4-FFF2-40B4-BE49-F238E27FC236}">
                    <a16:creationId xmlns:a16="http://schemas.microsoft.com/office/drawing/2014/main" id="{F794EEB2-D490-8E9A-4685-CC7122951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900" name="Oval 170">
                <a:extLst>
                  <a:ext uri="{FF2B5EF4-FFF2-40B4-BE49-F238E27FC236}">
                    <a16:creationId xmlns:a16="http://schemas.microsoft.com/office/drawing/2014/main" id="{BB631B7B-C59C-7B9A-723E-9088B09E6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901" name="Oval 171">
                <a:extLst>
                  <a:ext uri="{FF2B5EF4-FFF2-40B4-BE49-F238E27FC236}">
                    <a16:creationId xmlns:a16="http://schemas.microsoft.com/office/drawing/2014/main" id="{D3C454F5-D943-EB69-4A36-CAAD4FC38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902" name="Rectangle 172">
                <a:extLst>
                  <a:ext uri="{FF2B5EF4-FFF2-40B4-BE49-F238E27FC236}">
                    <a16:creationId xmlns:a16="http://schemas.microsoft.com/office/drawing/2014/main" id="{F4461D19-0211-1A65-215D-7E5E004E3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2845" name="Group 34">
              <a:extLst>
                <a:ext uri="{FF2B5EF4-FFF2-40B4-BE49-F238E27FC236}">
                  <a16:creationId xmlns:a16="http://schemas.microsoft.com/office/drawing/2014/main" id="{02F78B3E-5593-99EC-F10A-BFB8D0F028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25" y="2606675"/>
              <a:ext cx="2136775" cy="307975"/>
              <a:chOff x="2249" y="3430"/>
              <a:chExt cx="1389" cy="256"/>
            </a:xfrm>
          </p:grpSpPr>
          <p:sp>
            <p:nvSpPr>
              <p:cNvPr id="256035" name="Oval 35">
                <a:extLst>
                  <a:ext uri="{FF2B5EF4-FFF2-40B4-BE49-F238E27FC236}">
                    <a16:creationId xmlns:a16="http://schemas.microsoft.com/office/drawing/2014/main" id="{C761E9DF-4126-3C4C-4896-8B0A6581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36" name="Rectangle 36">
                <a:extLst>
                  <a:ext uri="{FF2B5EF4-FFF2-40B4-BE49-F238E27FC236}">
                    <a16:creationId xmlns:a16="http://schemas.microsoft.com/office/drawing/2014/main" id="{D772AA08-796F-DF28-E3D7-28CE310F4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77" name="Oval 37">
                <a:extLst>
                  <a:ext uri="{FF2B5EF4-FFF2-40B4-BE49-F238E27FC236}">
                    <a16:creationId xmlns:a16="http://schemas.microsoft.com/office/drawing/2014/main" id="{4A6BFDAA-6F34-CE80-BC32-55443E9B5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56038" name="Rectangle 38">
                <a:extLst>
                  <a:ext uri="{FF2B5EF4-FFF2-40B4-BE49-F238E27FC236}">
                    <a16:creationId xmlns:a16="http://schemas.microsoft.com/office/drawing/2014/main" id="{AF0A3B01-EE3C-B6FF-7EC4-06975B1F2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846" name="Text Box 39">
              <a:extLst>
                <a:ext uri="{FF2B5EF4-FFF2-40B4-BE49-F238E27FC236}">
                  <a16:creationId xmlns:a16="http://schemas.microsoft.com/office/drawing/2014/main" id="{7BECE226-F236-6F84-9DD7-5722F8CC5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788" y="2562225"/>
              <a:ext cx="25860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600">
                  <a:latin typeface="Arial" panose="020B0604020202020204" pitchFamily="34" charset="0"/>
                </a:rPr>
                <a:t>  R</a:t>
              </a:r>
              <a:r>
                <a:rPr lang="en-US" altLang="en-PK" sz="1600" baseline="-25000">
                  <a:latin typeface="Arial" panose="020B0604020202020204" pitchFamily="34" charset="0"/>
                </a:rPr>
                <a:t>s </a:t>
              </a:r>
              <a:r>
                <a:rPr lang="en-US" altLang="en-PK" sz="1600">
                  <a:latin typeface="Arial" panose="020B0604020202020204" pitchFamily="34" charset="0"/>
                </a:rPr>
                <a:t>bits/sec</a:t>
              </a:r>
            </a:p>
          </p:txBody>
        </p:sp>
        <p:sp>
          <p:nvSpPr>
            <p:cNvPr id="32847" name="AutoShape 42">
              <a:extLst>
                <a:ext uri="{FF2B5EF4-FFF2-40B4-BE49-F238E27FC236}">
                  <a16:creationId xmlns:a16="http://schemas.microsoft.com/office/drawing/2014/main" id="{2D2AB55C-01FD-4E6D-2932-02DF07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55713" y="2374900"/>
              <a:ext cx="895350" cy="565150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PK"/>
            </a:p>
          </p:txBody>
        </p:sp>
        <p:sp>
          <p:nvSpPr>
            <p:cNvPr id="32848" name="AutoShape 43">
              <a:extLst>
                <a:ext uri="{FF2B5EF4-FFF2-40B4-BE49-F238E27FC236}">
                  <a16:creationId xmlns:a16="http://schemas.microsoft.com/office/drawing/2014/main" id="{03027F1F-202D-9A6F-B04A-A609654DE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825" y="2581275"/>
              <a:ext cx="817563" cy="379413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600">
                <a:latin typeface="Arial" panose="020B0604020202020204" pitchFamily="34" charset="0"/>
              </a:endParaRPr>
            </a:p>
          </p:txBody>
        </p:sp>
        <p:grpSp>
          <p:nvGrpSpPr>
            <p:cNvPr id="32849" name="Group 54">
              <a:extLst>
                <a:ext uri="{FF2B5EF4-FFF2-40B4-BE49-F238E27FC236}">
                  <a16:creationId xmlns:a16="http://schemas.microsoft.com/office/drawing/2014/main" id="{9066F932-6842-2E9A-89B5-F0F122FB0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363" y="2473325"/>
              <a:ext cx="2790825" cy="569913"/>
              <a:chOff x="3130" y="3069"/>
              <a:chExt cx="1911" cy="366"/>
            </a:xfrm>
          </p:grpSpPr>
          <p:grpSp>
            <p:nvGrpSpPr>
              <p:cNvPr id="32869" name="Group 45">
                <a:extLst>
                  <a:ext uri="{FF2B5EF4-FFF2-40B4-BE49-F238E27FC236}">
                    <a16:creationId xmlns:a16="http://schemas.microsoft.com/office/drawing/2014/main" id="{D777EAAE-EDCE-D353-EB82-9D6DA4774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0" y="3069"/>
                <a:ext cx="1765" cy="366"/>
                <a:chOff x="2249" y="3430"/>
                <a:chExt cx="1389" cy="256"/>
              </a:xfrm>
            </p:grpSpPr>
            <p:sp>
              <p:nvSpPr>
                <p:cNvPr id="256046" name="Oval 46">
                  <a:extLst>
                    <a:ext uri="{FF2B5EF4-FFF2-40B4-BE49-F238E27FC236}">
                      <a16:creationId xmlns:a16="http://schemas.microsoft.com/office/drawing/2014/main" id="{E26FE357-5EF1-6046-984D-7F1B3F36B0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9" y="3433"/>
                  <a:ext cx="69" cy="2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5000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56047" name="Rectangle 47">
                  <a:extLst>
                    <a:ext uri="{FF2B5EF4-FFF2-40B4-BE49-F238E27FC236}">
                      <a16:creationId xmlns:a16="http://schemas.microsoft.com/office/drawing/2014/main" id="{2881E895-1B57-802C-2029-5DF26B32D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5" y="3433"/>
                  <a:ext cx="1329" cy="25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5000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2873" name="Oval 48">
                  <a:extLst>
                    <a:ext uri="{FF2B5EF4-FFF2-40B4-BE49-F238E27FC236}">
                      <a16:creationId xmlns:a16="http://schemas.microsoft.com/office/drawing/2014/main" id="{9A567B67-B341-96C8-5F68-5719F4B659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9" y="3430"/>
                  <a:ext cx="69" cy="253"/>
                </a:xfrm>
                <a:prstGeom prst="ellipse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049" name="Rectangle 49">
                  <a:extLst>
                    <a:ext uri="{FF2B5EF4-FFF2-40B4-BE49-F238E27FC236}">
                      <a16:creationId xmlns:a16="http://schemas.microsoft.com/office/drawing/2014/main" id="{B57CE611-A1AB-00A6-16D0-998D48F27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" y="3438"/>
                  <a:ext cx="44" cy="24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1"/>
                    </a:gs>
                    <a:gs pos="5000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2870" name="Text Box 50">
                <a:extLst>
                  <a:ext uri="{FF2B5EF4-FFF2-40B4-BE49-F238E27FC236}">
                    <a16:creationId xmlns:a16="http://schemas.microsoft.com/office/drawing/2014/main" id="{66B4F7BE-BF1D-D756-21BD-B5160E1C6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1" y="3135"/>
                <a:ext cx="186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PK" sz="1600">
                    <a:latin typeface="Arial" panose="020B0604020202020204" pitchFamily="34" charset="0"/>
                  </a:rPr>
                  <a:t>R</a:t>
                </a:r>
                <a:r>
                  <a:rPr lang="en-US" altLang="en-PK" sz="1600" baseline="-25000">
                    <a:latin typeface="Arial" panose="020B0604020202020204" pitchFamily="34" charset="0"/>
                  </a:rPr>
                  <a:t>c </a:t>
                </a:r>
                <a:r>
                  <a:rPr lang="en-US" altLang="en-PK" sz="1600">
                    <a:latin typeface="Arial" panose="020B0604020202020204" pitchFamily="34" charset="0"/>
                  </a:rPr>
                  <a:t>bits/sec</a:t>
                </a:r>
              </a:p>
            </p:txBody>
          </p:sp>
        </p:grpSp>
        <p:grpSp>
          <p:nvGrpSpPr>
            <p:cNvPr id="32850" name="Group 5">
              <a:extLst>
                <a:ext uri="{FF2B5EF4-FFF2-40B4-BE49-F238E27FC236}">
                  <a16:creationId xmlns:a16="http://schemas.microsoft.com/office/drawing/2014/main" id="{01C0C7BA-EF7B-5FDC-AA4C-CD7D5654A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425" y="2633663"/>
              <a:ext cx="971550" cy="282575"/>
              <a:chOff x="3600" y="219"/>
              <a:chExt cx="360" cy="175"/>
            </a:xfrm>
          </p:grpSpPr>
          <p:sp>
            <p:nvSpPr>
              <p:cNvPr id="32856" name="Oval 6">
                <a:extLst>
                  <a:ext uri="{FF2B5EF4-FFF2-40B4-BE49-F238E27FC236}">
                    <a16:creationId xmlns:a16="http://schemas.microsoft.com/office/drawing/2014/main" id="{BD446F7B-9647-C922-5593-AEA83670E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57" name="Line 7">
                <a:extLst>
                  <a:ext uri="{FF2B5EF4-FFF2-40B4-BE49-F238E27FC236}">
                    <a16:creationId xmlns:a16="http://schemas.microsoft.com/office/drawing/2014/main" id="{02742511-2C9E-1D4E-42DB-7E083B8AF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2858" name="Line 8">
                <a:extLst>
                  <a:ext uri="{FF2B5EF4-FFF2-40B4-BE49-F238E27FC236}">
                    <a16:creationId xmlns:a16="http://schemas.microsoft.com/office/drawing/2014/main" id="{3F195697-9B01-6275-5D35-057C9A5E3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2859" name="Rectangle 9">
                <a:extLst>
                  <a:ext uri="{FF2B5EF4-FFF2-40B4-BE49-F238E27FC236}">
                    <a16:creationId xmlns:a16="http://schemas.microsoft.com/office/drawing/2014/main" id="{4F0C7907-FF05-2B4C-7EC4-AC1742171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60" name="Oval 10">
                <a:extLst>
                  <a:ext uri="{FF2B5EF4-FFF2-40B4-BE49-F238E27FC236}">
                    <a16:creationId xmlns:a16="http://schemas.microsoft.com/office/drawing/2014/main" id="{72A93209-1DE0-BA03-1D17-C9346894C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32861" name="Group 11">
                <a:extLst>
                  <a:ext uri="{FF2B5EF4-FFF2-40B4-BE49-F238E27FC236}">
                    <a16:creationId xmlns:a16="http://schemas.microsoft.com/office/drawing/2014/main" id="{99C1D505-5264-761D-2557-853AB10FB8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866" name="Line 12">
                  <a:extLst>
                    <a:ext uri="{FF2B5EF4-FFF2-40B4-BE49-F238E27FC236}">
                      <a16:creationId xmlns:a16="http://schemas.microsoft.com/office/drawing/2014/main" id="{D8AD1E8E-E929-51DD-17A6-D483C16FF4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32867" name="Line 13">
                  <a:extLst>
                    <a:ext uri="{FF2B5EF4-FFF2-40B4-BE49-F238E27FC236}">
                      <a16:creationId xmlns:a16="http://schemas.microsoft.com/office/drawing/2014/main" id="{FFF38556-716D-4A5B-470E-A5EBDCD8D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32868" name="Line 14">
                  <a:extLst>
                    <a:ext uri="{FF2B5EF4-FFF2-40B4-BE49-F238E27FC236}">
                      <a16:creationId xmlns:a16="http://schemas.microsoft.com/office/drawing/2014/main" id="{56AC06D1-635E-E644-795E-73208BABC3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</p:grpSp>
          <p:grpSp>
            <p:nvGrpSpPr>
              <p:cNvPr id="32862" name="Group 15">
                <a:extLst>
                  <a:ext uri="{FF2B5EF4-FFF2-40B4-BE49-F238E27FC236}">
                    <a16:creationId xmlns:a16="http://schemas.microsoft.com/office/drawing/2014/main" id="{6C8A614C-A832-EC5F-93A3-B2414D091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863" name="Line 16">
                  <a:extLst>
                    <a:ext uri="{FF2B5EF4-FFF2-40B4-BE49-F238E27FC236}">
                      <a16:creationId xmlns:a16="http://schemas.microsoft.com/office/drawing/2014/main" id="{9470C8DF-F652-2D37-F37B-5049BD6EC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32864" name="Line 17">
                  <a:extLst>
                    <a:ext uri="{FF2B5EF4-FFF2-40B4-BE49-F238E27FC236}">
                      <a16:creationId xmlns:a16="http://schemas.microsoft.com/office/drawing/2014/main" id="{DA4B60BC-2606-49B9-5609-8A2A2F7D6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32865" name="Line 18">
                  <a:extLst>
                    <a:ext uri="{FF2B5EF4-FFF2-40B4-BE49-F238E27FC236}">
                      <a16:creationId xmlns:a16="http://schemas.microsoft.com/office/drawing/2014/main" id="{41366319-7B73-64E2-26D7-28AADEF65F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</p:grpSp>
        </p:grpSp>
        <p:sp>
          <p:nvSpPr>
            <p:cNvPr id="32851" name="AutoShape 51">
              <a:extLst>
                <a:ext uri="{FF2B5EF4-FFF2-40B4-BE49-F238E27FC236}">
                  <a16:creationId xmlns:a16="http://schemas.microsoft.com/office/drawing/2014/main" id="{0DEE7A6F-3A10-351A-24F4-68E13B12A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2743777"/>
              <a:ext cx="1365250" cy="212148"/>
            </a:xfrm>
            <a:prstGeom prst="rightArrow">
              <a:avLst>
                <a:gd name="adj1" fmla="val 50000"/>
                <a:gd name="adj2" fmla="val 89589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600">
                <a:latin typeface="Arial" panose="020B0604020202020204" pitchFamily="34" charset="0"/>
              </a:endParaRPr>
            </a:p>
          </p:txBody>
        </p:sp>
        <p:grpSp>
          <p:nvGrpSpPr>
            <p:cNvPr id="32852" name="Group 132">
              <a:extLst>
                <a:ext uri="{FF2B5EF4-FFF2-40B4-BE49-F238E27FC236}">
                  <a16:creationId xmlns:a16="http://schemas.microsoft.com/office/drawing/2014/main" id="{76A02ECC-6636-870B-1DD0-4C6591E3021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32775" y="2420938"/>
              <a:ext cx="871538" cy="885825"/>
              <a:chOff x="-44" y="1473"/>
              <a:chExt cx="981" cy="1105"/>
            </a:xfrm>
          </p:grpSpPr>
          <p:pic>
            <p:nvPicPr>
              <p:cNvPr id="32854" name="Picture 133" descr="desktop_computer_stylized_medium">
                <a:extLst>
                  <a:ext uri="{FF2B5EF4-FFF2-40B4-BE49-F238E27FC236}">
                    <a16:creationId xmlns:a16="http://schemas.microsoft.com/office/drawing/2014/main" id="{F9DA045F-78AD-8136-00F8-48FC64F03D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855" name="Freeform 134">
                <a:extLst>
                  <a:ext uri="{FF2B5EF4-FFF2-40B4-BE49-F238E27FC236}">
                    <a16:creationId xmlns:a16="http://schemas.microsoft.com/office/drawing/2014/main" id="{01A9D4EF-AE2C-4233-6905-6D898E47942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10035690 w 356"/>
                  <a:gd name="T3" fmla="*/ 32522964 h 368"/>
                  <a:gd name="T4" fmla="*/ 249163327 w 356"/>
                  <a:gd name="T5" fmla="*/ 677554475 h 368"/>
                  <a:gd name="T6" fmla="*/ 54911764 w 356"/>
                  <a:gd name="T7" fmla="*/ 8473712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PK"/>
              </a:p>
            </p:txBody>
          </p:sp>
        </p:grpSp>
        <p:sp>
          <p:nvSpPr>
            <p:cNvPr id="32853" name="AutoShape 327">
              <a:extLst>
                <a:ext uri="{FF2B5EF4-FFF2-40B4-BE49-F238E27FC236}">
                  <a16:creationId xmlns:a16="http://schemas.microsoft.com/office/drawing/2014/main" id="{65D6E443-E71B-763A-4C42-EF41FED38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0" y="2117725"/>
              <a:ext cx="407988" cy="431800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206">
            <a:extLst>
              <a:ext uri="{FF2B5EF4-FFF2-40B4-BE49-F238E27FC236}">
                <a16:creationId xmlns:a16="http://schemas.microsoft.com/office/drawing/2014/main" id="{7939DFFC-BD09-F64E-8E5F-C64F0EBC3699}"/>
              </a:ext>
            </a:extLst>
          </p:cNvPr>
          <p:cNvGrpSpPr>
            <a:grpSpLocks/>
          </p:cNvGrpSpPr>
          <p:nvPr/>
        </p:nvGrpSpPr>
        <p:grpSpPr bwMode="auto">
          <a:xfrm>
            <a:off x="1230313" y="4122738"/>
            <a:ext cx="7935912" cy="1166812"/>
            <a:chOff x="775" y="2474"/>
            <a:chExt cx="4999" cy="735"/>
          </a:xfrm>
        </p:grpSpPr>
        <p:grpSp>
          <p:nvGrpSpPr>
            <p:cNvPr id="32777" name="Group 173">
              <a:extLst>
                <a:ext uri="{FF2B5EF4-FFF2-40B4-BE49-F238E27FC236}">
                  <a16:creationId xmlns:a16="http://schemas.microsoft.com/office/drawing/2014/main" id="{FD980D3D-0E0D-D321-B5F4-920FCFB8B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32812" name="Freeform 174">
                <a:extLst>
                  <a:ext uri="{FF2B5EF4-FFF2-40B4-BE49-F238E27FC236}">
                    <a16:creationId xmlns:a16="http://schemas.microsoft.com/office/drawing/2014/main" id="{84B5C5C1-DB65-BF07-981E-7AA08EE06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13" name="Rectangle 175">
                <a:extLst>
                  <a:ext uri="{FF2B5EF4-FFF2-40B4-BE49-F238E27FC236}">
                    <a16:creationId xmlns:a16="http://schemas.microsoft.com/office/drawing/2014/main" id="{C5399AFB-0584-E5F9-EB18-BB80F7CD1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14" name="Freeform 176">
                <a:extLst>
                  <a:ext uri="{FF2B5EF4-FFF2-40B4-BE49-F238E27FC236}">
                    <a16:creationId xmlns:a16="http://schemas.microsoft.com/office/drawing/2014/main" id="{03E7A688-AA47-3AB3-CCD7-4CF188394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15" name="Freeform 177">
                <a:extLst>
                  <a:ext uri="{FF2B5EF4-FFF2-40B4-BE49-F238E27FC236}">
                    <a16:creationId xmlns:a16="http://schemas.microsoft.com/office/drawing/2014/main" id="{19552959-02C8-14AA-B707-C19E2E337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16" name="Rectangle 178">
                <a:extLst>
                  <a:ext uri="{FF2B5EF4-FFF2-40B4-BE49-F238E27FC236}">
                    <a16:creationId xmlns:a16="http://schemas.microsoft.com/office/drawing/2014/main" id="{89B1F6F9-DEAE-D05C-6F05-4019C58AA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32817" name="Group 179">
                <a:extLst>
                  <a:ext uri="{FF2B5EF4-FFF2-40B4-BE49-F238E27FC236}">
                    <a16:creationId xmlns:a16="http://schemas.microsoft.com/office/drawing/2014/main" id="{A9EAB1F3-B43C-2B96-B8C8-4895D25173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2842" name="AutoShape 180">
                  <a:extLst>
                    <a:ext uri="{FF2B5EF4-FFF2-40B4-BE49-F238E27FC236}">
                      <a16:creationId xmlns:a16="http://schemas.microsoft.com/office/drawing/2014/main" id="{F3BB7C6A-8D18-98C6-EB9D-8EB5DD7DC1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843" name="AutoShape 181">
                  <a:extLst>
                    <a:ext uri="{FF2B5EF4-FFF2-40B4-BE49-F238E27FC236}">
                      <a16:creationId xmlns:a16="http://schemas.microsoft.com/office/drawing/2014/main" id="{36EC06D8-984D-875F-075B-94CAEE84B2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818" name="Rectangle 182">
                <a:extLst>
                  <a:ext uri="{FF2B5EF4-FFF2-40B4-BE49-F238E27FC236}">
                    <a16:creationId xmlns:a16="http://schemas.microsoft.com/office/drawing/2014/main" id="{B10B2ABD-B4FA-FD4F-A577-C6ADC63FC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32819" name="Group 183">
                <a:extLst>
                  <a:ext uri="{FF2B5EF4-FFF2-40B4-BE49-F238E27FC236}">
                    <a16:creationId xmlns:a16="http://schemas.microsoft.com/office/drawing/2014/main" id="{1C616AF6-EFAD-1236-F463-33DF8F03A9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2840" name="AutoShape 184">
                  <a:extLst>
                    <a:ext uri="{FF2B5EF4-FFF2-40B4-BE49-F238E27FC236}">
                      <a16:creationId xmlns:a16="http://schemas.microsoft.com/office/drawing/2014/main" id="{80FA98D4-0AEE-1D16-42F1-124A9A3A4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841" name="AutoShape 185">
                  <a:extLst>
                    <a:ext uri="{FF2B5EF4-FFF2-40B4-BE49-F238E27FC236}">
                      <a16:creationId xmlns:a16="http://schemas.microsoft.com/office/drawing/2014/main" id="{3EE8BAA0-8209-676A-B14E-4031B5392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820" name="Rectangle 186">
                <a:extLst>
                  <a:ext uri="{FF2B5EF4-FFF2-40B4-BE49-F238E27FC236}">
                    <a16:creationId xmlns:a16="http://schemas.microsoft.com/office/drawing/2014/main" id="{21DFF3E5-D884-365F-529E-E80208B08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21" name="Rectangle 187">
                <a:extLst>
                  <a:ext uri="{FF2B5EF4-FFF2-40B4-BE49-F238E27FC236}">
                    <a16:creationId xmlns:a16="http://schemas.microsoft.com/office/drawing/2014/main" id="{C966DBC3-0296-BB89-B18D-2B154048A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32822" name="Group 188">
                <a:extLst>
                  <a:ext uri="{FF2B5EF4-FFF2-40B4-BE49-F238E27FC236}">
                    <a16:creationId xmlns:a16="http://schemas.microsoft.com/office/drawing/2014/main" id="{DA2EAB8D-19C1-8357-8A84-F05D10DD84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2838" name="AutoShape 189">
                  <a:extLst>
                    <a:ext uri="{FF2B5EF4-FFF2-40B4-BE49-F238E27FC236}">
                      <a16:creationId xmlns:a16="http://schemas.microsoft.com/office/drawing/2014/main" id="{1CE5C8F6-FA66-FF2E-394E-32C4FA224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839" name="AutoShape 190">
                  <a:extLst>
                    <a:ext uri="{FF2B5EF4-FFF2-40B4-BE49-F238E27FC236}">
                      <a16:creationId xmlns:a16="http://schemas.microsoft.com/office/drawing/2014/main" id="{ACC11E49-78B8-28F1-F08E-C785EED85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823" name="Freeform 191">
                <a:extLst>
                  <a:ext uri="{FF2B5EF4-FFF2-40B4-BE49-F238E27FC236}">
                    <a16:creationId xmlns:a16="http://schemas.microsoft.com/office/drawing/2014/main" id="{3074199C-660E-ADEB-C16D-59496BE92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grpSp>
            <p:nvGrpSpPr>
              <p:cNvPr id="32824" name="Group 192">
                <a:extLst>
                  <a:ext uri="{FF2B5EF4-FFF2-40B4-BE49-F238E27FC236}">
                    <a16:creationId xmlns:a16="http://schemas.microsoft.com/office/drawing/2014/main" id="{1D6ECE84-836A-787A-307A-08B626BC0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2836" name="AutoShape 193">
                  <a:extLst>
                    <a:ext uri="{FF2B5EF4-FFF2-40B4-BE49-F238E27FC236}">
                      <a16:creationId xmlns:a16="http://schemas.microsoft.com/office/drawing/2014/main" id="{36A8B14B-7E5C-B4B2-8E1D-7C7B82E5F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837" name="AutoShape 194">
                  <a:extLst>
                    <a:ext uri="{FF2B5EF4-FFF2-40B4-BE49-F238E27FC236}">
                      <a16:creationId xmlns:a16="http://schemas.microsoft.com/office/drawing/2014/main" id="{2F1B514F-4E71-5048-4080-B376C6D50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PK" altLang="en-PK" sz="16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825" name="Rectangle 195">
                <a:extLst>
                  <a:ext uri="{FF2B5EF4-FFF2-40B4-BE49-F238E27FC236}">
                    <a16:creationId xmlns:a16="http://schemas.microsoft.com/office/drawing/2014/main" id="{6C3B6FCD-F101-6DEE-D90F-41023041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26" name="Freeform 196">
                <a:extLst>
                  <a:ext uri="{FF2B5EF4-FFF2-40B4-BE49-F238E27FC236}">
                    <a16:creationId xmlns:a16="http://schemas.microsoft.com/office/drawing/2014/main" id="{D18C8DEC-C77D-7F70-4055-8135A8E28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27" name="Freeform 197">
                <a:extLst>
                  <a:ext uri="{FF2B5EF4-FFF2-40B4-BE49-F238E27FC236}">
                    <a16:creationId xmlns:a16="http://schemas.microsoft.com/office/drawing/2014/main" id="{FAA9AD7B-23B2-9B32-6440-5B7A60844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28" name="Oval 198">
                <a:extLst>
                  <a:ext uri="{FF2B5EF4-FFF2-40B4-BE49-F238E27FC236}">
                    <a16:creationId xmlns:a16="http://schemas.microsoft.com/office/drawing/2014/main" id="{F77CBF88-7AD8-B958-DE1F-2D9EB3E8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29" name="Freeform 199">
                <a:extLst>
                  <a:ext uri="{FF2B5EF4-FFF2-40B4-BE49-F238E27FC236}">
                    <a16:creationId xmlns:a16="http://schemas.microsoft.com/office/drawing/2014/main" id="{C4FB1174-4A3C-252E-D3E8-853FE93CD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32830" name="AutoShape 200">
                <a:extLst>
                  <a:ext uri="{FF2B5EF4-FFF2-40B4-BE49-F238E27FC236}">
                    <a16:creationId xmlns:a16="http://schemas.microsoft.com/office/drawing/2014/main" id="{8F1E3111-4C0D-77A8-3151-3F291980B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31" name="AutoShape 201">
                <a:extLst>
                  <a:ext uri="{FF2B5EF4-FFF2-40B4-BE49-F238E27FC236}">
                    <a16:creationId xmlns:a16="http://schemas.microsoft.com/office/drawing/2014/main" id="{8440EF62-DA3D-1C1C-C0C4-71380C0B8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32" name="Oval 202">
                <a:extLst>
                  <a:ext uri="{FF2B5EF4-FFF2-40B4-BE49-F238E27FC236}">
                    <a16:creationId xmlns:a16="http://schemas.microsoft.com/office/drawing/2014/main" id="{069AEE7F-906C-5447-C355-7FAC01E77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33" name="Oval 203">
                <a:extLst>
                  <a:ext uri="{FF2B5EF4-FFF2-40B4-BE49-F238E27FC236}">
                    <a16:creationId xmlns:a16="http://schemas.microsoft.com/office/drawing/2014/main" id="{75307358-C7BD-7E71-0B50-6E3BAAE6C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834" name="Oval 204">
                <a:extLst>
                  <a:ext uri="{FF2B5EF4-FFF2-40B4-BE49-F238E27FC236}">
                    <a16:creationId xmlns:a16="http://schemas.microsoft.com/office/drawing/2014/main" id="{32C16D9D-70D8-AD40-C469-8E06E24AD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35" name="Rectangle 205">
                <a:extLst>
                  <a:ext uri="{FF2B5EF4-FFF2-40B4-BE49-F238E27FC236}">
                    <a16:creationId xmlns:a16="http://schemas.microsoft.com/office/drawing/2014/main" id="{26C89720-3D5D-9BBC-37E0-77CD99C00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778" name="Line 57">
              <a:extLst>
                <a:ext uri="{FF2B5EF4-FFF2-40B4-BE49-F238E27FC236}">
                  <a16:creationId xmlns:a16="http://schemas.microsoft.com/office/drawing/2014/main" id="{38F00688-2EE2-CD8D-F301-EF2EDED9C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grpSp>
          <p:nvGrpSpPr>
            <p:cNvPr id="32779" name="Group 58">
              <a:extLst>
                <a:ext uri="{FF2B5EF4-FFF2-40B4-BE49-F238E27FC236}">
                  <a16:creationId xmlns:a16="http://schemas.microsoft.com/office/drawing/2014/main" id="{830BD805-9D6E-0370-2DCC-5355E02E3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5" y="2845"/>
              <a:ext cx="612" cy="178"/>
              <a:chOff x="3600" y="219"/>
              <a:chExt cx="360" cy="175"/>
            </a:xfrm>
          </p:grpSpPr>
          <p:sp>
            <p:nvSpPr>
              <p:cNvPr id="32799" name="Oval 59">
                <a:extLst>
                  <a:ext uri="{FF2B5EF4-FFF2-40B4-BE49-F238E27FC236}">
                    <a16:creationId xmlns:a16="http://schemas.microsoft.com/office/drawing/2014/main" id="{E2E5351D-141B-6A64-FCE2-721B8825F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00" name="Line 60">
                <a:extLst>
                  <a:ext uri="{FF2B5EF4-FFF2-40B4-BE49-F238E27FC236}">
                    <a16:creationId xmlns:a16="http://schemas.microsoft.com/office/drawing/2014/main" id="{7AF2679A-6115-CBAE-09CF-C4B8B3598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2801" name="Line 61">
                <a:extLst>
                  <a:ext uri="{FF2B5EF4-FFF2-40B4-BE49-F238E27FC236}">
                    <a16:creationId xmlns:a16="http://schemas.microsoft.com/office/drawing/2014/main" id="{C47A0949-75A1-A162-657F-3F54B0C6B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2802" name="Rectangle 62">
                <a:extLst>
                  <a:ext uri="{FF2B5EF4-FFF2-40B4-BE49-F238E27FC236}">
                    <a16:creationId xmlns:a16="http://schemas.microsoft.com/office/drawing/2014/main" id="{93868121-6FAE-B8AB-7926-F3B7DA577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2803" name="Oval 63">
                <a:extLst>
                  <a:ext uri="{FF2B5EF4-FFF2-40B4-BE49-F238E27FC236}">
                    <a16:creationId xmlns:a16="http://schemas.microsoft.com/office/drawing/2014/main" id="{9280D906-2E11-22BF-88ED-2B8A9F0DC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32804" name="Group 64">
                <a:extLst>
                  <a:ext uri="{FF2B5EF4-FFF2-40B4-BE49-F238E27FC236}">
                    <a16:creationId xmlns:a16="http://schemas.microsoft.com/office/drawing/2014/main" id="{547BDBD1-8C48-3496-725A-6CFAC2B187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809" name="Line 65">
                  <a:extLst>
                    <a:ext uri="{FF2B5EF4-FFF2-40B4-BE49-F238E27FC236}">
                      <a16:creationId xmlns:a16="http://schemas.microsoft.com/office/drawing/2014/main" id="{40DB702E-40F2-9D78-34B0-83D90E3D44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32810" name="Line 66">
                  <a:extLst>
                    <a:ext uri="{FF2B5EF4-FFF2-40B4-BE49-F238E27FC236}">
                      <a16:creationId xmlns:a16="http://schemas.microsoft.com/office/drawing/2014/main" id="{3646DFA4-4420-F73E-DD4F-A1892EB1A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32811" name="Line 67">
                  <a:extLst>
                    <a:ext uri="{FF2B5EF4-FFF2-40B4-BE49-F238E27FC236}">
                      <a16:creationId xmlns:a16="http://schemas.microsoft.com/office/drawing/2014/main" id="{AA109DBB-7F77-58CF-D6F3-A702F9848D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</p:grpSp>
          <p:grpSp>
            <p:nvGrpSpPr>
              <p:cNvPr id="32805" name="Group 68">
                <a:extLst>
                  <a:ext uri="{FF2B5EF4-FFF2-40B4-BE49-F238E27FC236}">
                    <a16:creationId xmlns:a16="http://schemas.microsoft.com/office/drawing/2014/main" id="{B67009D1-3D4B-2DD6-DA14-58F5D36B4B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806" name="Line 69">
                  <a:extLst>
                    <a:ext uri="{FF2B5EF4-FFF2-40B4-BE49-F238E27FC236}">
                      <a16:creationId xmlns:a16="http://schemas.microsoft.com/office/drawing/2014/main" id="{D998DBB9-BFF9-5DAF-7213-9CE3BF27B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32807" name="Line 70">
                  <a:extLst>
                    <a:ext uri="{FF2B5EF4-FFF2-40B4-BE49-F238E27FC236}">
                      <a16:creationId xmlns:a16="http://schemas.microsoft.com/office/drawing/2014/main" id="{F32849A3-3A21-5942-E272-CCE5F41F0D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32808" name="Line 71">
                  <a:extLst>
                    <a:ext uri="{FF2B5EF4-FFF2-40B4-BE49-F238E27FC236}">
                      <a16:creationId xmlns:a16="http://schemas.microsoft.com/office/drawing/2014/main" id="{E6CFF8D8-E722-3D0F-8943-F528333644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</p:grpSp>
        </p:grpSp>
        <p:sp>
          <p:nvSpPr>
            <p:cNvPr id="32780" name="AutoShape 90">
              <a:extLst>
                <a:ext uri="{FF2B5EF4-FFF2-40B4-BE49-F238E27FC236}">
                  <a16:creationId xmlns:a16="http://schemas.microsoft.com/office/drawing/2014/main" id="{209D8C98-0E7A-5C47-364B-273808AF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600">
                <a:latin typeface="Arial" panose="020B0604020202020204" pitchFamily="34" charset="0"/>
              </a:endParaRPr>
            </a:p>
          </p:txBody>
        </p:sp>
        <p:grpSp>
          <p:nvGrpSpPr>
            <p:cNvPr id="32781" name="Group 92">
              <a:extLst>
                <a:ext uri="{FF2B5EF4-FFF2-40B4-BE49-F238E27FC236}">
                  <a16:creationId xmlns:a16="http://schemas.microsoft.com/office/drawing/2014/main" id="{DC0643CA-B3ED-701E-FFD6-0029C45FD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07"/>
              <a:ext cx="1347" cy="359"/>
              <a:chOff x="2249" y="3430"/>
              <a:chExt cx="1389" cy="256"/>
            </a:xfrm>
          </p:grpSpPr>
          <p:sp>
            <p:nvSpPr>
              <p:cNvPr id="256093" name="Oval 93">
                <a:extLst>
                  <a:ext uri="{FF2B5EF4-FFF2-40B4-BE49-F238E27FC236}">
                    <a16:creationId xmlns:a16="http://schemas.microsoft.com/office/drawing/2014/main" id="{7E5A8BD3-1E09-3512-B209-8DEA3E376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94" name="Rectangle 94">
                <a:extLst>
                  <a:ext uri="{FF2B5EF4-FFF2-40B4-BE49-F238E27FC236}">
                    <a16:creationId xmlns:a16="http://schemas.microsoft.com/office/drawing/2014/main" id="{366657D2-206F-6E0D-77EB-B83309426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797" name="Oval 95">
                <a:extLst>
                  <a:ext uri="{FF2B5EF4-FFF2-40B4-BE49-F238E27FC236}">
                    <a16:creationId xmlns:a16="http://schemas.microsoft.com/office/drawing/2014/main" id="{EAE6D2EE-55B0-D54F-ACFC-3F5DA911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56096" name="Rectangle 96">
                <a:extLst>
                  <a:ext uri="{FF2B5EF4-FFF2-40B4-BE49-F238E27FC236}">
                    <a16:creationId xmlns:a16="http://schemas.microsoft.com/office/drawing/2014/main" id="{CDA11ED1-8B7E-3150-B632-A170EC26C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782" name="Text Box 97">
              <a:extLst>
                <a:ext uri="{FF2B5EF4-FFF2-40B4-BE49-F238E27FC236}">
                  <a16:creationId xmlns:a16="http://schemas.microsoft.com/office/drawing/2014/main" id="{95A8C43D-E0E9-C92F-25CA-AC35D5A22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781"/>
              <a:ext cx="14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600">
                  <a:latin typeface="Arial" panose="020B0604020202020204" pitchFamily="34" charset="0"/>
                </a:rPr>
                <a:t>R</a:t>
              </a:r>
              <a:r>
                <a:rPr lang="en-US" altLang="en-PK" sz="1600" baseline="-25000">
                  <a:latin typeface="Arial" panose="020B0604020202020204" pitchFamily="34" charset="0"/>
                </a:rPr>
                <a:t>s </a:t>
              </a:r>
              <a:r>
                <a:rPr lang="en-US" altLang="en-PK" sz="1600">
                  <a:latin typeface="Arial" panose="020B0604020202020204" pitchFamily="34" charset="0"/>
                </a:rPr>
                <a:t>bits/sec</a:t>
              </a:r>
            </a:p>
          </p:txBody>
        </p:sp>
        <p:grpSp>
          <p:nvGrpSpPr>
            <p:cNvPr id="32783" name="Group 83">
              <a:extLst>
                <a:ext uri="{FF2B5EF4-FFF2-40B4-BE49-F238E27FC236}">
                  <a16:creationId xmlns:a16="http://schemas.microsoft.com/office/drawing/2014/main" id="{BAA2F54B-BDD8-CC97-AFA4-538089CC1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256084" name="Oval 84">
                <a:extLst>
                  <a:ext uri="{FF2B5EF4-FFF2-40B4-BE49-F238E27FC236}">
                    <a16:creationId xmlns:a16="http://schemas.microsoft.com/office/drawing/2014/main" id="{FF8E9748-C1A0-3163-6033-A46FCF060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85" name="Rectangle 85">
                <a:extLst>
                  <a:ext uri="{FF2B5EF4-FFF2-40B4-BE49-F238E27FC236}">
                    <a16:creationId xmlns:a16="http://schemas.microsoft.com/office/drawing/2014/main" id="{6E99E7EB-B85E-AD0A-9E99-97473459E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793" name="Oval 86">
                <a:extLst>
                  <a:ext uri="{FF2B5EF4-FFF2-40B4-BE49-F238E27FC236}">
                    <a16:creationId xmlns:a16="http://schemas.microsoft.com/office/drawing/2014/main" id="{74F27B33-F3E6-D1C0-E28E-131ABDBEC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56087" name="Rectangle 87">
                <a:extLst>
                  <a:ext uri="{FF2B5EF4-FFF2-40B4-BE49-F238E27FC236}">
                    <a16:creationId xmlns:a16="http://schemas.microsoft.com/office/drawing/2014/main" id="{8D212CE4-8899-721F-6201-933120DCA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784" name="Text Box 88">
              <a:extLst>
                <a:ext uri="{FF2B5EF4-FFF2-40B4-BE49-F238E27FC236}">
                  <a16:creationId xmlns:a16="http://schemas.microsoft.com/office/drawing/2014/main" id="{FEE48DD8-B9AA-B50A-6D1D-73B43BAE8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800"/>
              <a:ext cx="16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600">
                  <a:latin typeface="Arial" panose="020B0604020202020204" pitchFamily="34" charset="0"/>
                </a:rPr>
                <a:t>  R</a:t>
              </a:r>
              <a:r>
                <a:rPr lang="en-US" altLang="en-PK" sz="1600" baseline="-25000">
                  <a:latin typeface="Arial" panose="020B0604020202020204" pitchFamily="34" charset="0"/>
                </a:rPr>
                <a:t>c </a:t>
              </a:r>
              <a:r>
                <a:rPr lang="en-US" altLang="en-PK" sz="1600">
                  <a:latin typeface="Arial" panose="020B0604020202020204" pitchFamily="34" charset="0"/>
                </a:rPr>
                <a:t>bits/sec</a:t>
              </a:r>
            </a:p>
          </p:txBody>
        </p:sp>
        <p:sp>
          <p:nvSpPr>
            <p:cNvPr id="32785" name="AutoShape 98">
              <a:extLst>
                <a:ext uri="{FF2B5EF4-FFF2-40B4-BE49-F238E27FC236}">
                  <a16:creationId xmlns:a16="http://schemas.microsoft.com/office/drawing/2014/main" id="{49FB4F07-EDF6-BF69-55AB-1514D0A1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906"/>
              <a:ext cx="860" cy="142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600">
                <a:latin typeface="Arial" panose="020B0604020202020204" pitchFamily="34" charset="0"/>
              </a:endParaRPr>
            </a:p>
          </p:txBody>
        </p:sp>
        <p:sp>
          <p:nvSpPr>
            <p:cNvPr id="32786" name="AutoShape 89">
              <a:extLst>
                <a:ext uri="{FF2B5EF4-FFF2-40B4-BE49-F238E27FC236}">
                  <a16:creationId xmlns:a16="http://schemas.microsoft.com/office/drawing/2014/main" id="{5D301B58-E157-20C4-B627-0FBECE48DF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PK"/>
            </a:p>
          </p:txBody>
        </p:sp>
        <p:grpSp>
          <p:nvGrpSpPr>
            <p:cNvPr id="32787" name="Group 135">
              <a:extLst>
                <a:ext uri="{FF2B5EF4-FFF2-40B4-BE49-F238E27FC236}">
                  <a16:creationId xmlns:a16="http://schemas.microsoft.com/office/drawing/2014/main" id="{78001297-EB5D-B336-A851-0EEDE27BFA7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225" y="2651"/>
              <a:ext cx="549" cy="558"/>
              <a:chOff x="-44" y="1473"/>
              <a:chExt cx="981" cy="1105"/>
            </a:xfrm>
          </p:grpSpPr>
          <p:pic>
            <p:nvPicPr>
              <p:cNvPr id="32789" name="Picture 136" descr="desktop_computer_stylized_medium">
                <a:extLst>
                  <a:ext uri="{FF2B5EF4-FFF2-40B4-BE49-F238E27FC236}">
                    <a16:creationId xmlns:a16="http://schemas.microsoft.com/office/drawing/2014/main" id="{87677821-C228-99E3-1521-79641A6E4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790" name="Freeform 137">
                <a:extLst>
                  <a:ext uri="{FF2B5EF4-FFF2-40B4-BE49-F238E27FC236}">
                    <a16:creationId xmlns:a16="http://schemas.microsoft.com/office/drawing/2014/main" id="{6F003D06-F6A1-45AC-23A3-B4F7768322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10035690 w 356"/>
                  <a:gd name="T3" fmla="*/ 32522964 h 368"/>
                  <a:gd name="T4" fmla="*/ 249163327 w 356"/>
                  <a:gd name="T5" fmla="*/ 677554475 h 368"/>
                  <a:gd name="T6" fmla="*/ 54911764 w 356"/>
                  <a:gd name="T7" fmla="*/ 84737121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PK"/>
              </a:p>
            </p:txBody>
          </p:sp>
        </p:grpSp>
        <p:sp>
          <p:nvSpPr>
            <p:cNvPr id="32788" name="AutoShape 327">
              <a:extLst>
                <a:ext uri="{FF2B5EF4-FFF2-40B4-BE49-F238E27FC236}">
                  <a16:creationId xmlns:a16="http://schemas.microsoft.com/office/drawing/2014/main" id="{56FFA16F-89D9-E1E3-6170-05246AFF7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600">
                <a:latin typeface="Arial" panose="020B0604020202020204" pitchFamily="34" charset="0"/>
              </a:endParaRPr>
            </a:p>
          </p:txBody>
        </p:sp>
      </p:grpSp>
      <p:sp>
        <p:nvSpPr>
          <p:cNvPr id="32774" name="Slide Number Placeholder 3">
            <a:extLst>
              <a:ext uri="{FF2B5EF4-FFF2-40B4-BE49-F238E27FC236}">
                <a16:creationId xmlns:a16="http://schemas.microsoft.com/office/drawing/2014/main" id="{5228C8A6-4B82-096F-20C5-DC6E3AB6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74F8F47-67F0-7142-9305-BB258EC4D2E8}" type="slidenum">
              <a:rPr lang="en-US" altLang="en-PK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PK" sz="1200">
              <a:latin typeface="Tahoma" panose="020B0604030504040204" pitchFamily="34" charset="0"/>
            </a:endParaRPr>
          </a:p>
        </p:txBody>
      </p:sp>
      <p:sp>
        <p:nvSpPr>
          <p:cNvPr id="147" name="Rectangle 2">
            <a:extLst>
              <a:ext uri="{FF2B5EF4-FFF2-40B4-BE49-F238E27FC236}">
                <a16:creationId xmlns:a16="http://schemas.microsoft.com/office/drawing/2014/main" id="{138756DD-A7F0-53F2-FCD8-B56E88B70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730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4400" kern="0" dirty="0">
                <a:solidFill>
                  <a:srgbClr val="000099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Bottleneck Link</a:t>
            </a:r>
          </a:p>
        </p:txBody>
      </p:sp>
      <p:pic>
        <p:nvPicPr>
          <p:cNvPr id="32776" name="Picture 60" descr="underline_base">
            <a:extLst>
              <a:ext uri="{FF2B5EF4-FFF2-40B4-BE49-F238E27FC236}">
                <a16:creationId xmlns:a16="http://schemas.microsoft.com/office/drawing/2014/main" id="{04CABAD0-5535-051E-951F-E0104B745D6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04875"/>
            <a:ext cx="35591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F0F65243-4371-0624-2FEB-56B372EE2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5413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en-PK" sz="4000">
                <a:latin typeface="Calibri" panose="020F0502020204030204" pitchFamily="34" charset="0"/>
                <a:cs typeface="Calibri" panose="020F0502020204030204" pitchFamily="34" charset="0"/>
              </a:rPr>
              <a:t>Throughput:  Internet scenario</a:t>
            </a:r>
          </a:p>
        </p:txBody>
      </p:sp>
      <p:sp>
        <p:nvSpPr>
          <p:cNvPr id="33794" name="Rectangle 523">
            <a:extLst>
              <a:ext uri="{FF2B5EF4-FFF2-40B4-BE49-F238E27FC236}">
                <a16:creationId xmlns:a16="http://schemas.microsoft.com/office/drawing/2014/main" id="{D3FB580F-60C0-CF5D-4C3C-64E81B7954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97025"/>
            <a:ext cx="3262313" cy="4387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800"/>
              </a:spcBef>
              <a:buSzPct val="75000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10 connections (fairly) share backbone bottleneck link R</a:t>
            </a:r>
            <a:r>
              <a:rPr lang="en-US" altLang="en-PK" sz="2200" baseline="-25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bits/sec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SzPct val="75000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per-connection end-end throughput: </a:t>
            </a:r>
            <a:b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min (R</a:t>
            </a:r>
            <a:r>
              <a:rPr lang="en-US" altLang="en-PK" sz="2200" baseline="-2500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altLang="en-PK" sz="2200" baseline="-2500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, R/10)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SzPct val="75000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in practice:  R</a:t>
            </a:r>
            <a:r>
              <a:rPr lang="en-US" altLang="en-PK" sz="2200" baseline="-2500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 or R</a:t>
            </a:r>
            <a:r>
              <a:rPr lang="en-US" altLang="en-PK" sz="2200" baseline="-2500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 is often bottleneck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AA34257F-BA03-507D-56A7-BDD9E0E0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CDBC3FD-A049-5047-90BF-E936C64ECC93}" type="slidenum">
              <a:rPr lang="en-US" altLang="en-PK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PK" sz="1200">
              <a:latin typeface="Tahoma" panose="020B0604030504040204" pitchFamily="34" charset="0"/>
            </a:endParaRPr>
          </a:p>
        </p:txBody>
      </p:sp>
      <p:pic>
        <p:nvPicPr>
          <p:cNvPr id="33796" name="Picture 60" descr="underline_base">
            <a:extLst>
              <a:ext uri="{FF2B5EF4-FFF2-40B4-BE49-F238E27FC236}">
                <a16:creationId xmlns:a16="http://schemas.microsoft.com/office/drawing/2014/main" id="{E4FE6DE0-798D-D47C-6C53-EF182DCA67D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28688"/>
            <a:ext cx="6234112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60">
            <a:extLst>
              <a:ext uri="{FF2B5EF4-FFF2-40B4-BE49-F238E27FC236}">
                <a16:creationId xmlns:a16="http://schemas.microsoft.com/office/drawing/2014/main" id="{A3E39D9B-9CD6-F0FE-4A29-85F71676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1177925"/>
            <a:ext cx="3436938" cy="52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61">
            <a:extLst>
              <a:ext uri="{FF2B5EF4-FFF2-40B4-BE49-F238E27FC236}">
                <a16:creationId xmlns:a16="http://schemas.microsoft.com/office/drawing/2014/main" id="{3EFF7809-A620-12B5-C861-F6590F858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1204913"/>
            <a:ext cx="1658937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9" descr="underline_base">
            <a:extLst>
              <a:ext uri="{FF2B5EF4-FFF2-40B4-BE49-F238E27FC236}">
                <a16:creationId xmlns:a16="http://schemas.microsoft.com/office/drawing/2014/main" id="{378A2771-9351-ED47-AE10-927ACC013E0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AA8FAB55-BFB8-72AF-EA6F-E6C5C5F959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1873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PK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ABDAB2D-4176-C491-003E-B60A95D546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1.1  what </a:t>
            </a:r>
            <a:r>
              <a:rPr lang="en-US" altLang="en-PK" i="1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is</a:t>
            </a:r>
            <a:r>
              <a:rPr lang="en-US" altLang="en-PK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the Internet?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1.2 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PK">
                <a:solidFill>
                  <a:srgbClr val="00B05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en-PK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end systems, access networks, links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solidFill>
                  <a:srgbClr val="3399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1.3  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PK">
                <a:solidFill>
                  <a:srgbClr val="3399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packet switching, circuit switching, network structure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solidFill>
                  <a:srgbClr val="3399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1.4  delay, loss, throughput in networks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1.5  protocol layers, service models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1.6  networks under attack: security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1.7  history</a:t>
            </a:r>
          </a:p>
          <a:p>
            <a:pPr eaLnBrk="1" hangingPunct="1">
              <a:lnSpc>
                <a:spcPct val="100000"/>
              </a:lnSpc>
            </a:pPr>
            <a:endParaRPr lang="en-US" altLang="en-PK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CF6A7EBC-8163-229E-809C-76529862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E00EF73-1A0D-BE49-A425-83024E495E0B}" type="slidenum">
              <a:rPr lang="en-US" altLang="en-PK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PK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9" descr="underline_base">
            <a:extLst>
              <a:ext uri="{FF2B5EF4-FFF2-40B4-BE49-F238E27FC236}">
                <a16:creationId xmlns:a16="http://schemas.microsoft.com/office/drawing/2014/main" id="{2BA14BC0-685A-5028-35D9-D4B480CE736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907FBB6E-9928-9238-47A3-5334FE15F1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PK" sz="4000">
                <a:latin typeface="Calibri" panose="020F0502020204030204" pitchFamily="34" charset="0"/>
                <a:cs typeface="Calibri" panose="020F0502020204030204" pitchFamily="34" charset="0"/>
              </a:rPr>
              <a:t>Chapter 1: roadmap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129E84A-8C5D-C16E-5015-16D04763E2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solidFill>
                  <a:srgbClr val="339900"/>
                </a:solidFill>
                <a:ea typeface="Arial" panose="020B0604020202020204" pitchFamily="34" charset="0"/>
              </a:rPr>
              <a:t>1.1  what </a:t>
            </a:r>
            <a:r>
              <a:rPr lang="en-US" altLang="en-PK" i="1">
                <a:solidFill>
                  <a:srgbClr val="339900"/>
                </a:solidFill>
                <a:ea typeface="Arial" panose="020B0604020202020204" pitchFamily="34" charset="0"/>
              </a:rPr>
              <a:t>is</a:t>
            </a:r>
            <a:r>
              <a:rPr lang="en-US" altLang="en-PK">
                <a:solidFill>
                  <a:srgbClr val="339900"/>
                </a:solidFill>
                <a:ea typeface="Arial" panose="020B0604020202020204" pitchFamily="34" charset="0"/>
              </a:rPr>
              <a:t> the Internet?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solidFill>
                  <a:srgbClr val="339900"/>
                </a:solidFill>
                <a:ea typeface="Arial" panose="020B0604020202020204" pitchFamily="34" charset="0"/>
              </a:rPr>
              <a:t>1.2 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PK">
                <a:solidFill>
                  <a:srgbClr val="339900"/>
                </a:solidFill>
                <a:latin typeface="Gill Sans MT" panose="020B0502020104020203" pitchFamily="34" charset="77"/>
                <a:ea typeface="Arial" panose="020B0604020202020204" pitchFamily="34" charset="0"/>
              </a:rPr>
              <a:t> end systems, access networks, links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solidFill>
                  <a:srgbClr val="000099"/>
                </a:solidFill>
                <a:ea typeface="Arial" panose="020B0604020202020204" pitchFamily="34" charset="0"/>
              </a:rPr>
              <a:t>1.3  </a:t>
            </a:r>
            <a:r>
              <a:rPr lang="en-US" altLang="en-PK">
                <a:solidFill>
                  <a:srgbClr val="339900"/>
                </a:solidFill>
                <a:ea typeface="Arial" panose="020B0604020202020204" pitchFamily="34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PK">
                <a:solidFill>
                  <a:srgbClr val="339900"/>
                </a:solidFill>
                <a:latin typeface="Gill Sans MT" panose="020B0502020104020203" pitchFamily="34" charset="77"/>
                <a:ea typeface="Arial" panose="020B0604020202020204" pitchFamily="34" charset="0"/>
              </a:rPr>
              <a:t>packet switching, circuit switching, network structure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solidFill>
                  <a:srgbClr val="000099"/>
                </a:solidFill>
                <a:ea typeface="Arial" panose="020B0604020202020204" pitchFamily="34" charset="0"/>
              </a:rPr>
              <a:t>1.4  </a:t>
            </a:r>
            <a:r>
              <a:rPr lang="en-US" altLang="en-PK">
                <a:solidFill>
                  <a:srgbClr val="FF0000"/>
                </a:solidFill>
                <a:ea typeface="Arial" panose="020B0604020202020204" pitchFamily="34" charset="0"/>
              </a:rPr>
              <a:t>delay, loss, throughput in networks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solidFill>
                  <a:srgbClr val="000099"/>
                </a:solidFill>
                <a:ea typeface="Arial" panose="020B0604020202020204" pitchFamily="34" charset="0"/>
              </a:rPr>
              <a:t>1.5</a:t>
            </a:r>
            <a:r>
              <a:rPr lang="en-US" altLang="en-PK">
                <a:ea typeface="Arial" panose="020B0604020202020204" pitchFamily="34" charset="0"/>
              </a:rPr>
              <a:t>  protocol layers, service models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solidFill>
                  <a:srgbClr val="000099"/>
                </a:solidFill>
                <a:ea typeface="Arial" panose="020B0604020202020204" pitchFamily="34" charset="0"/>
              </a:rPr>
              <a:t>1.6</a:t>
            </a:r>
            <a:r>
              <a:rPr lang="en-US" altLang="en-PK">
                <a:ea typeface="Arial" panose="020B0604020202020204" pitchFamily="34" charset="0"/>
              </a:rPr>
              <a:t>  networks under attack: security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>
                <a:solidFill>
                  <a:srgbClr val="000099"/>
                </a:solidFill>
                <a:ea typeface="Arial" panose="020B0604020202020204" pitchFamily="34" charset="0"/>
              </a:rPr>
              <a:t>1.7</a:t>
            </a:r>
            <a:r>
              <a:rPr lang="en-US" altLang="en-PK">
                <a:ea typeface="Arial" panose="020B0604020202020204" pitchFamily="34" charset="0"/>
              </a:rPr>
              <a:t>  history</a:t>
            </a:r>
          </a:p>
          <a:p>
            <a:pPr eaLnBrk="1" hangingPunct="1">
              <a:lnSpc>
                <a:spcPct val="100000"/>
              </a:lnSpc>
            </a:pPr>
            <a:endParaRPr lang="en-US" altLang="en-PK" sz="240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0C183FF-3542-7946-131E-F7C4202D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361B933-62B0-034C-97C2-3BB214C99DAD}" type="slidenum">
              <a:rPr lang="en-US" altLang="en-PK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PK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5" name="Rectangle 11">
            <a:extLst>
              <a:ext uri="{FF2B5EF4-FFF2-40B4-BE49-F238E27FC236}">
                <a16:creationId xmlns:a16="http://schemas.microsoft.com/office/drawing/2014/main" id="{385CB3AF-A161-41C6-E8C3-50406F30F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4402138"/>
            <a:ext cx="6732587" cy="9334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9458" name="Title 50">
            <a:extLst>
              <a:ext uri="{FF2B5EF4-FFF2-40B4-BE49-F238E27FC236}">
                <a16:creationId xmlns:a16="http://schemas.microsoft.com/office/drawing/2014/main" id="{D3593214-AA9C-A0EF-0BF4-6097E34BE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en-PK" sz="4000">
                <a:latin typeface="Calibri" panose="020F0502020204030204" pitchFamily="34" charset="0"/>
                <a:cs typeface="Calibri" panose="020F0502020204030204" pitchFamily="34" charset="0"/>
              </a:rPr>
              <a:t>Packet  Tx delay</a:t>
            </a:r>
          </a:p>
        </p:txBody>
      </p:sp>
      <p:sp>
        <p:nvSpPr>
          <p:cNvPr id="243750" name="Content Placeholder 52">
            <a:extLst>
              <a:ext uri="{FF2B5EF4-FFF2-40B4-BE49-F238E27FC236}">
                <a16:creationId xmlns:a16="http://schemas.microsoft.com/office/drawing/2014/main" id="{0D71CBEA-8F1D-94D9-41F8-DA3089E6A0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7350" y="1385888"/>
            <a:ext cx="3935413" cy="26590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200" dirty="0">
                <a:latin typeface="Calibri" pitchFamily="34" charset="0"/>
                <a:ea typeface="+mn-ea"/>
                <a:cs typeface="Calibri" pitchFamily="34" charset="0"/>
              </a:rPr>
              <a:t>application message broken into </a:t>
            </a:r>
            <a:r>
              <a:rPr lang="en-US" sz="2200" i="1" dirty="0" err="1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pkts</a:t>
            </a:r>
            <a:r>
              <a:rPr lang="en-US" sz="2200" dirty="0">
                <a:latin typeface="Calibri" pitchFamily="34" charset="0"/>
                <a:ea typeface="+mn-ea"/>
                <a:cs typeface="Calibri" pitchFamily="34" charset="0"/>
              </a:rPr>
              <a:t> of length </a:t>
            </a:r>
            <a:r>
              <a:rPr lang="en-US" sz="2200" i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L</a:t>
            </a:r>
            <a:r>
              <a:rPr lang="en-US" sz="2200" dirty="0">
                <a:latin typeface="Calibri" pitchFamily="34" charset="0"/>
                <a:ea typeface="+mn-ea"/>
                <a:cs typeface="Calibri" pitchFamily="34" charset="0"/>
              </a:rPr>
              <a:t> bits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200" dirty="0" err="1">
                <a:latin typeface="Calibri" pitchFamily="34" charset="0"/>
                <a:ea typeface="+mn-ea"/>
                <a:cs typeface="Calibri" pitchFamily="34" charset="0"/>
              </a:rPr>
              <a:t>pkts</a:t>
            </a:r>
            <a:r>
              <a:rPr lang="en-US" sz="22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ea typeface="+mn-ea"/>
                <a:cs typeface="Calibri" pitchFamily="34" charset="0"/>
              </a:rPr>
              <a:t>Tx</a:t>
            </a:r>
            <a:r>
              <a:rPr lang="en-US" sz="2200" dirty="0">
                <a:latin typeface="Calibri" pitchFamily="34" charset="0"/>
                <a:ea typeface="+mn-ea"/>
                <a:cs typeface="Calibri" pitchFamily="34" charset="0"/>
              </a:rPr>
              <a:t> into access network at </a:t>
            </a:r>
            <a:r>
              <a:rPr lang="en-US" sz="2200" i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transmission rate, R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200" i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R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is link 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Tx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 rate, </a:t>
            </a:r>
            <a:br>
              <a:rPr lang="en-US" sz="2200" dirty="0">
                <a:latin typeface="Calibri" pitchFamily="34" charset="0"/>
                <a:cs typeface="Calibri" pitchFamily="34" charset="0"/>
              </a:rPr>
            </a:br>
            <a:r>
              <a:rPr lang="en-US" sz="2200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(link data rate, bps)</a:t>
            </a:r>
          </a:p>
        </p:txBody>
      </p:sp>
      <p:pic>
        <p:nvPicPr>
          <p:cNvPr id="19460" name="Picture 394" descr="underline_base">
            <a:extLst>
              <a:ext uri="{FF2B5EF4-FFF2-40B4-BE49-F238E27FC236}">
                <a16:creationId xmlns:a16="http://schemas.microsoft.com/office/drawing/2014/main" id="{3E31F375-6F2F-13A9-5833-3EB9A84F72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31850"/>
            <a:ext cx="3662363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Group 40">
            <a:extLst>
              <a:ext uri="{FF2B5EF4-FFF2-40B4-BE49-F238E27FC236}">
                <a16:creationId xmlns:a16="http://schemas.microsoft.com/office/drawing/2014/main" id="{6FA0DA5F-42A0-6E29-9CEB-C5A3979E028C}"/>
              </a:ext>
            </a:extLst>
          </p:cNvPr>
          <p:cNvGrpSpPr>
            <a:grpSpLocks/>
          </p:cNvGrpSpPr>
          <p:nvPr/>
        </p:nvGrpSpPr>
        <p:grpSpPr bwMode="auto">
          <a:xfrm>
            <a:off x="4559300" y="1449388"/>
            <a:ext cx="4376738" cy="2466975"/>
            <a:chOff x="4559300" y="1739900"/>
            <a:chExt cx="4376738" cy="2466975"/>
          </a:xfrm>
        </p:grpSpPr>
        <p:grpSp>
          <p:nvGrpSpPr>
            <p:cNvPr id="19470" name="Group 219">
              <a:extLst>
                <a:ext uri="{FF2B5EF4-FFF2-40B4-BE49-F238E27FC236}">
                  <a16:creationId xmlns:a16="http://schemas.microsoft.com/office/drawing/2014/main" id="{BF3C44F3-2F9E-EB26-E621-0AC9478E5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1613" y="2624138"/>
              <a:ext cx="409575" cy="565150"/>
              <a:chOff x="375561" y="297711"/>
              <a:chExt cx="1252683" cy="2142487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930FA47B-9D85-1DFB-896A-7030A7A63F96}"/>
                  </a:ext>
                </a:extLst>
              </p:cNvPr>
              <p:cNvSpPr/>
              <p:nvPr/>
            </p:nvSpPr>
            <p:spPr>
              <a:xfrm>
                <a:off x="375561" y="297707"/>
                <a:ext cx="971072" cy="2136471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EE384411-6061-1346-E34A-84DD89F76254}"/>
                  </a:ext>
                </a:extLst>
              </p:cNvPr>
              <p:cNvSpPr/>
              <p:nvPr/>
            </p:nvSpPr>
            <p:spPr>
              <a:xfrm>
                <a:off x="375561" y="309744"/>
                <a:ext cx="1247826" cy="77033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93110BCB-60E2-2008-657F-56FFA0056528}"/>
                  </a:ext>
                </a:extLst>
              </p:cNvPr>
              <p:cNvSpPr/>
              <p:nvPr/>
            </p:nvSpPr>
            <p:spPr>
              <a:xfrm>
                <a:off x="1332065" y="1080076"/>
                <a:ext cx="296179" cy="1360118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endParaRPr>
              </a:p>
            </p:txBody>
          </p:sp>
        </p:grpSp>
        <p:sp>
          <p:nvSpPr>
            <p:cNvPr id="19471" name="Line 305">
              <a:extLst>
                <a:ext uri="{FF2B5EF4-FFF2-40B4-BE49-F238E27FC236}">
                  <a16:creationId xmlns:a16="http://schemas.microsoft.com/office/drawing/2014/main" id="{B5929C48-04E9-CA5F-BC92-8E88FA554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5475" y="3548063"/>
              <a:ext cx="2454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grpSp>
          <p:nvGrpSpPr>
            <p:cNvPr id="19472" name="Group 51">
              <a:extLst>
                <a:ext uri="{FF2B5EF4-FFF2-40B4-BE49-F238E27FC236}">
                  <a16:creationId xmlns:a16="http://schemas.microsoft.com/office/drawing/2014/main" id="{17D5C920-730B-F99B-B8B2-02676C498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83525" y="3248025"/>
              <a:ext cx="1052513" cy="355600"/>
              <a:chOff x="4410" y="1365"/>
              <a:chExt cx="663" cy="224"/>
            </a:xfrm>
          </p:grpSpPr>
          <p:sp>
            <p:nvSpPr>
              <p:cNvPr id="19489" name="Rectangle 52">
                <a:extLst>
                  <a:ext uri="{FF2B5EF4-FFF2-40B4-BE49-F238E27FC236}">
                    <a16:creationId xmlns:a16="http://schemas.microsoft.com/office/drawing/2014/main" id="{DC1D3236-09DB-1931-2026-4924057A0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0" name="AutoShape 53">
                <a:extLst>
                  <a:ext uri="{FF2B5EF4-FFF2-40B4-BE49-F238E27FC236}">
                    <a16:creationId xmlns:a16="http://schemas.microsoft.com/office/drawing/2014/main" id="{A29A0B05-7AF1-95BD-D26C-0DBC7A4D8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1" name="Freeform 54">
                <a:extLst>
                  <a:ext uri="{FF2B5EF4-FFF2-40B4-BE49-F238E27FC236}">
                    <a16:creationId xmlns:a16="http://schemas.microsoft.com/office/drawing/2014/main" id="{2C817B34-D9D0-F2A1-9E8B-A45C91F88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BBE0E3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9492" name="Freeform 55">
                <a:extLst>
                  <a:ext uri="{FF2B5EF4-FFF2-40B4-BE49-F238E27FC236}">
                    <a16:creationId xmlns:a16="http://schemas.microsoft.com/office/drawing/2014/main" id="{C698F520-C68F-9B98-C76D-B6D443FD8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3763312 h 63"/>
                  <a:gd name="T2" fmla="*/ 2147483646 w 280"/>
                  <a:gd name="T3" fmla="*/ 3659929 h 63"/>
                  <a:gd name="T4" fmla="*/ 2147483646 w 280"/>
                  <a:gd name="T5" fmla="*/ 0 h 63"/>
                  <a:gd name="T6" fmla="*/ 2147483646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PK"/>
              </a:p>
            </p:txBody>
          </p:sp>
          <p:sp>
            <p:nvSpPr>
              <p:cNvPr id="19493" name="Freeform 56">
                <a:extLst>
                  <a:ext uri="{FF2B5EF4-FFF2-40B4-BE49-F238E27FC236}">
                    <a16:creationId xmlns:a16="http://schemas.microsoft.com/office/drawing/2014/main" id="{39D6A29D-5FC9-27F0-F9E2-A1A4F1C55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PK"/>
              </a:p>
            </p:txBody>
          </p:sp>
        </p:grpSp>
        <p:sp>
          <p:nvSpPr>
            <p:cNvPr id="19473" name="TextBox 1">
              <a:extLst>
                <a:ext uri="{FF2B5EF4-FFF2-40B4-BE49-F238E27FC236}">
                  <a16:creationId xmlns:a16="http://schemas.microsoft.com/office/drawing/2014/main" id="{34357F44-16B0-23F3-59F4-92895A78F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6275" y="3579813"/>
              <a:ext cx="24241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 i="1">
                  <a:latin typeface="Calibri" panose="020F0502020204030204" pitchFamily="34" charset="0"/>
                  <a:cs typeface="Calibri" panose="020F0502020204030204" pitchFamily="34" charset="0"/>
                </a:rPr>
                <a:t>R: </a:t>
              </a:r>
              <a:r>
                <a:rPr lang="en-US" altLang="en-PK" sz="1800">
                  <a:latin typeface="Calibri" panose="020F0502020204030204" pitchFamily="34" charset="0"/>
                  <a:cs typeface="Calibri" panose="020F0502020204030204" pitchFamily="34" charset="0"/>
                </a:rPr>
                <a:t>link transmission rate</a:t>
              </a:r>
            </a:p>
          </p:txBody>
        </p:sp>
        <p:grpSp>
          <p:nvGrpSpPr>
            <p:cNvPr id="19474" name="Group 201">
              <a:extLst>
                <a:ext uri="{FF2B5EF4-FFF2-40B4-BE49-F238E27FC236}">
                  <a16:creationId xmlns:a16="http://schemas.microsoft.com/office/drawing/2014/main" id="{D9751336-BDED-E7FF-27C1-A866BBF17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3963" y="2630488"/>
              <a:ext cx="409575" cy="565150"/>
              <a:chOff x="375561" y="297711"/>
              <a:chExt cx="1252683" cy="2138362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2CA66B65-D5E6-8070-1FC9-E2A2122ED4C8}"/>
                  </a:ext>
                </a:extLst>
              </p:cNvPr>
              <p:cNvSpPr/>
              <p:nvPr/>
            </p:nvSpPr>
            <p:spPr>
              <a:xfrm>
                <a:off x="375561" y="297707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4B7E851C-7C22-1460-90BA-0D6B176E62A1}"/>
                  </a:ext>
                </a:extLst>
              </p:cNvPr>
              <p:cNvSpPr/>
              <p:nvPr/>
            </p:nvSpPr>
            <p:spPr>
              <a:xfrm>
                <a:off x="375561" y="309720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AA6838D-66C7-3B5B-77DF-9B4096C14B5D}"/>
                  </a:ext>
                </a:extLst>
              </p:cNvPr>
              <p:cNvSpPr/>
              <p:nvPr/>
            </p:nvSpPr>
            <p:spPr>
              <a:xfrm>
                <a:off x="1332065" y="1066556"/>
                <a:ext cx="296179" cy="1363508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endParaRPr>
              </a:p>
            </p:txBody>
          </p:sp>
        </p:grpSp>
        <p:sp>
          <p:nvSpPr>
            <p:cNvPr id="19475" name="TextBox 205">
              <a:extLst>
                <a:ext uri="{FF2B5EF4-FFF2-40B4-BE49-F238E27FC236}">
                  <a16:creationId xmlns:a16="http://schemas.microsoft.com/office/drawing/2014/main" id="{01BC694C-47AA-A878-5944-2AF1F4E9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075" y="3806825"/>
              <a:ext cx="6381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00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grpSp>
          <p:nvGrpSpPr>
            <p:cNvPr id="19476" name="Group 206">
              <a:extLst>
                <a:ext uri="{FF2B5EF4-FFF2-40B4-BE49-F238E27FC236}">
                  <a16:creationId xmlns:a16="http://schemas.microsoft.com/office/drawing/2014/main" id="{47804715-FC1A-D574-FDC1-469B8E5E7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9300" y="3355975"/>
              <a:ext cx="1295400" cy="506413"/>
              <a:chOff x="1816230" y="6118900"/>
              <a:chExt cx="1843339" cy="739100"/>
            </a:xfrm>
          </p:grpSpPr>
          <p:pic>
            <p:nvPicPr>
              <p:cNvPr id="19484" name="Picture 8">
                <a:extLst>
                  <a:ext uri="{FF2B5EF4-FFF2-40B4-BE49-F238E27FC236}">
                    <a16:creationId xmlns:a16="http://schemas.microsoft.com/office/drawing/2014/main" id="{961119E4-8FB6-369A-BE6B-C89B9283D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6230" y="6142069"/>
                <a:ext cx="1843339" cy="715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36A4079-57AA-35A2-895D-F212AE026E32}"/>
                  </a:ext>
                </a:extLst>
              </p:cNvPr>
              <p:cNvSpPr/>
              <p:nvPr/>
            </p:nvSpPr>
            <p:spPr>
              <a:xfrm rot="1049095">
                <a:off x="1947252" y="6118900"/>
                <a:ext cx="1651325" cy="463385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alpha val="4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endParaRPr>
              </a:p>
            </p:txBody>
          </p:sp>
        </p:grpSp>
        <p:grpSp>
          <p:nvGrpSpPr>
            <p:cNvPr id="19477" name="Group 209">
              <a:extLst>
                <a:ext uri="{FF2B5EF4-FFF2-40B4-BE49-F238E27FC236}">
                  <a16:creationId xmlns:a16="http://schemas.microsoft.com/office/drawing/2014/main" id="{C05F9D2E-7A52-26BE-B133-A5FAEA1BC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000" y="1739900"/>
              <a:ext cx="1409700" cy="877888"/>
              <a:chOff x="2387973" y="4309243"/>
              <a:chExt cx="1771787" cy="1282262"/>
            </a:xfrm>
          </p:grpSpPr>
          <p:pic>
            <p:nvPicPr>
              <p:cNvPr id="19482" name="Picture 9">
                <a:extLst>
                  <a:ext uri="{FF2B5EF4-FFF2-40B4-BE49-F238E27FC236}">
                    <a16:creationId xmlns:a16="http://schemas.microsoft.com/office/drawing/2014/main" id="{4F3987F2-CCDA-6890-12FF-196D42F7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3508" y="4309243"/>
                <a:ext cx="1284945" cy="1282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AC0D38D-ED74-A058-D13A-5D43C0744A94}"/>
                  </a:ext>
                </a:extLst>
              </p:cNvPr>
              <p:cNvSpPr/>
              <p:nvPr/>
            </p:nvSpPr>
            <p:spPr>
              <a:xfrm rot="11601822">
                <a:off x="2387973" y="5127756"/>
                <a:ext cx="1771787" cy="424330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alpha val="4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endParaRPr>
              </a:p>
            </p:txBody>
          </p:sp>
        </p:grpSp>
        <p:sp>
          <p:nvSpPr>
            <p:cNvPr id="19478" name="TextBox 215">
              <a:extLst>
                <a:ext uri="{FF2B5EF4-FFF2-40B4-BE49-F238E27FC236}">
                  <a16:creationId xmlns:a16="http://schemas.microsoft.com/office/drawing/2014/main" id="{13D9CA44-923D-01B4-A086-3C631C2BE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8300" y="3162300"/>
              <a:ext cx="288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6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479" name="TextBox 216">
              <a:extLst>
                <a:ext uri="{FF2B5EF4-FFF2-40B4-BE49-F238E27FC236}">
                  <a16:creationId xmlns:a16="http://schemas.microsoft.com/office/drawing/2014/main" id="{F051357E-5334-7D77-50AF-5AC7DA2EE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0" y="3170238"/>
              <a:ext cx="288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6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19480" name="Straight Connector 3">
              <a:extLst>
                <a:ext uri="{FF2B5EF4-FFF2-40B4-BE49-F238E27FC236}">
                  <a16:creationId xmlns:a16="http://schemas.microsoft.com/office/drawing/2014/main" id="{445B5AEC-D9B8-2834-6817-FDB2156194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97538" y="2184400"/>
              <a:ext cx="1225550" cy="565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1" name="TextBox 234">
              <a:extLst>
                <a:ext uri="{FF2B5EF4-FFF2-40B4-BE49-F238E27FC236}">
                  <a16:creationId xmlns:a16="http://schemas.microsoft.com/office/drawing/2014/main" id="{B2D551FF-5997-E8CD-61BA-19B8AE035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1175" y="1835150"/>
              <a:ext cx="12128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>
                  <a:latin typeface="Calibri" panose="020F0502020204030204" pitchFamily="34" charset="0"/>
                  <a:cs typeface="Calibri" panose="020F0502020204030204" pitchFamily="34" charset="0"/>
                </a:rPr>
                <a:t>two pkts,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 i="1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en-PK" sz="1800">
                  <a:latin typeface="Calibri" panose="020F0502020204030204" pitchFamily="34" charset="0"/>
                  <a:cs typeface="Calibri" panose="020F0502020204030204" pitchFamily="34" charset="0"/>
                </a:rPr>
                <a:t> bits each</a:t>
              </a:r>
            </a:p>
          </p:txBody>
        </p:sp>
      </p:grpSp>
      <p:sp>
        <p:nvSpPr>
          <p:cNvPr id="19462" name="TextBox 235">
            <a:extLst>
              <a:ext uri="{FF2B5EF4-FFF2-40B4-BE49-F238E27FC236}">
                <a16:creationId xmlns:a16="http://schemas.microsoft.com/office/drawing/2014/main" id="{214D60EA-C00B-BD97-F934-63FEF41A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4473575"/>
            <a:ext cx="1373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>
                <a:latin typeface="Calibri" panose="020F0502020204030204" pitchFamily="34" charset="0"/>
                <a:cs typeface="Calibri" panose="020F0502020204030204" pitchFamily="34" charset="0"/>
              </a:rPr>
              <a:t>packet</a:t>
            </a:r>
          </a:p>
          <a:p>
            <a:pPr algn="r"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>
                <a:latin typeface="Calibri" panose="020F0502020204030204" pitchFamily="34" charset="0"/>
                <a:cs typeface="Calibri" panose="020F0502020204030204" pitchFamily="34" charset="0"/>
              </a:rPr>
              <a:t>transmission</a:t>
            </a:r>
          </a:p>
          <a:p>
            <a:pPr algn="r"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</a:p>
        </p:txBody>
      </p:sp>
      <p:sp>
        <p:nvSpPr>
          <p:cNvPr id="19463" name="TextBox 237">
            <a:extLst>
              <a:ext uri="{FF2B5EF4-FFF2-40B4-BE49-F238E27FC236}">
                <a16:creationId xmlns:a16="http://schemas.microsoft.com/office/drawing/2014/main" id="{E050265B-39B7-BCDA-2511-7A87F5BFF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4470400"/>
            <a:ext cx="16287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>
                <a:latin typeface="Calibri" panose="020F0502020204030204" pitchFamily="34" charset="0"/>
                <a:cs typeface="Calibri" panose="020F0502020204030204" pitchFamily="34" charset="0"/>
              </a:rPr>
              <a:t>time needed to</a:t>
            </a:r>
          </a:p>
          <a:p>
            <a:pPr algn="ctr"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>
                <a:latin typeface="Calibri" panose="020F0502020204030204" pitchFamily="34" charset="0"/>
                <a:cs typeface="Calibri" panose="020F0502020204030204" pitchFamily="34" charset="0"/>
              </a:rPr>
              <a:t>transmit </a:t>
            </a:r>
            <a:r>
              <a:rPr lang="en-US" altLang="en-PK" sz="1800" i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en-PK" sz="1800">
                <a:latin typeface="Calibri" panose="020F0502020204030204" pitchFamily="34" charset="0"/>
                <a:cs typeface="Calibri" panose="020F0502020204030204" pitchFamily="34" charset="0"/>
              </a:rPr>
              <a:t>-bit</a:t>
            </a:r>
          </a:p>
          <a:p>
            <a:pPr algn="ctr"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1800">
                <a:latin typeface="Calibri" panose="020F0502020204030204" pitchFamily="34" charset="0"/>
                <a:cs typeface="Calibri" panose="020F0502020204030204" pitchFamily="34" charset="0"/>
              </a:rPr>
              <a:t>pkt into link</a:t>
            </a:r>
          </a:p>
        </p:txBody>
      </p:sp>
      <p:sp>
        <p:nvSpPr>
          <p:cNvPr id="19464" name="TextBox 4">
            <a:extLst>
              <a:ext uri="{FF2B5EF4-FFF2-40B4-BE49-F238E27FC236}">
                <a16:creationId xmlns:a16="http://schemas.microsoft.com/office/drawing/2014/main" id="{2784A1EA-24B2-4A1F-52A6-BA7515A2F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4418013"/>
            <a:ext cx="15779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</a:rPr>
              <a:t> (bits)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</a:rPr>
              <a:t> (bits/sec)</a:t>
            </a:r>
          </a:p>
        </p:txBody>
      </p:sp>
      <p:cxnSp>
        <p:nvCxnSpPr>
          <p:cNvPr id="19465" name="Straight Connector 9">
            <a:extLst>
              <a:ext uri="{FF2B5EF4-FFF2-40B4-BE49-F238E27FC236}">
                <a16:creationId xmlns:a16="http://schemas.microsoft.com/office/drawing/2014/main" id="{A3A65108-5B10-0021-03C2-835B8F6CF3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29338" y="4837113"/>
            <a:ext cx="1284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6" name="TextBox 10">
            <a:extLst>
              <a:ext uri="{FF2B5EF4-FFF2-40B4-BE49-F238E27FC236}">
                <a16:creationId xmlns:a16="http://schemas.microsoft.com/office/drawing/2014/main" id="{4797E138-2B47-D5DF-F474-7D53C35EA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46037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</a:p>
        </p:txBody>
      </p:sp>
      <p:sp>
        <p:nvSpPr>
          <p:cNvPr id="19467" name="TextBox 245">
            <a:extLst>
              <a:ext uri="{FF2B5EF4-FFF2-40B4-BE49-F238E27FC236}">
                <a16:creationId xmlns:a16="http://schemas.microsoft.com/office/drawing/2014/main" id="{9117811F-53D8-76B1-0395-ADEC54F75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461962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</a:p>
        </p:txBody>
      </p:sp>
      <p:sp>
        <p:nvSpPr>
          <p:cNvPr id="19468" name="Slide Number Placeholder 3">
            <a:extLst>
              <a:ext uri="{FF2B5EF4-FFF2-40B4-BE49-F238E27FC236}">
                <a16:creationId xmlns:a16="http://schemas.microsoft.com/office/drawing/2014/main" id="{8FE33FFA-B11A-55E9-5A21-A12A044A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E7F1D73-9AFD-A74D-8EA6-553FBF6C4D63}" type="slidenum">
              <a:rPr lang="en-US" altLang="en-PK" sz="12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PK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9" name="Rectangle 1027">
            <a:extLst>
              <a:ext uri="{FF2B5EF4-FFF2-40B4-BE49-F238E27FC236}">
                <a16:creationId xmlns:a16="http://schemas.microsoft.com/office/drawing/2014/main" id="{322CC3C6-1D52-E3F7-CAA4-59039F977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672138"/>
            <a:ext cx="6870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Total Tx delay for 2 pks = 2L/R  secs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48" descr="underline_base">
            <a:extLst>
              <a:ext uri="{FF2B5EF4-FFF2-40B4-BE49-F238E27FC236}">
                <a16:creationId xmlns:a16="http://schemas.microsoft.com/office/drawing/2014/main" id="{038A1397-D61F-2128-79F1-4EB9D351D1B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9128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>
            <a:extLst>
              <a:ext uri="{FF2B5EF4-FFF2-40B4-BE49-F238E27FC236}">
                <a16:creationId xmlns:a16="http://schemas.microsoft.com/office/drawing/2014/main" id="{3AB0770A-67DC-4EFC-CA26-7244519EF3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184150"/>
            <a:ext cx="8193088" cy="833438"/>
          </a:xfrm>
        </p:spPr>
        <p:txBody>
          <a:bodyPr/>
          <a:lstStyle/>
          <a:p>
            <a:pPr eaLnBrk="1" hangingPunct="1"/>
            <a:r>
              <a:rPr lang="en-US" altLang="en-PK" sz="3800">
                <a:latin typeface="Calibri" panose="020F0502020204030204" pitchFamily="34" charset="0"/>
                <a:cs typeface="Calibri" panose="020F0502020204030204" pitchFamily="34" charset="0"/>
              </a:rPr>
              <a:t>Store-and-forward  </a:t>
            </a:r>
            <a:r>
              <a:rPr lang="en-US" altLang="en-PK" sz="3200" i="1">
                <a:latin typeface="Calibri" panose="020F0502020204030204" pitchFamily="34" charset="0"/>
                <a:cs typeface="Calibri" panose="020F0502020204030204" pitchFamily="34" charset="0"/>
              </a:rPr>
              <a:t>(in pkt switching)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84F6A25-2E6F-E537-EB3B-354F458775C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1475" y="3624263"/>
            <a:ext cx="4143375" cy="21526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SzPct val="75000"/>
            </a:pPr>
            <a:r>
              <a:rPr lang="en-US" altLang="en-PK" sz="22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and Forward:</a:t>
            </a:r>
            <a:r>
              <a:rPr lang="en-US" altLang="en-PK" sz="2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altLang="en-PK" sz="2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entire pkt arrives at router, </a:t>
            </a:r>
            <a:b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then Tx on next link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SzPct val="75000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end-end delay (1 pkt) = </a:t>
            </a:r>
            <a:r>
              <a:rPr lang="en-US" altLang="en-PK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PK" sz="2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en-PK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en-PK" sz="2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SzPct val="75000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end-end delay (3 pkts) = </a:t>
            </a:r>
            <a:r>
              <a:rPr lang="en-US" altLang="en-PK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en-PK" sz="2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en-PK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en-PK" sz="2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PK" sz="2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652EB13B-7A00-BB9D-58A4-5BD6B41F934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6238" y="3713163"/>
            <a:ext cx="3514725" cy="2106612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/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sz="2200" i="1" dirty="0">
                <a:solidFill>
                  <a:srgbClr val="000099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one-hop numerical example:</a:t>
            </a:r>
          </a:p>
          <a:p>
            <a:pPr eaLnBrk="1" hangingPunct="1">
              <a:lnSpc>
                <a:spcPct val="90000"/>
              </a:lnSpc>
              <a:buSzTx/>
              <a:buFont typeface="Wingdings" charset="2"/>
              <a:buChar char="§"/>
              <a:defRPr/>
            </a:pPr>
            <a:r>
              <a:rPr lang="en-US" sz="2200" i="1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L</a:t>
            </a:r>
            <a:r>
              <a:rPr lang="en-US" sz="22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= 7.5 </a:t>
            </a:r>
            <a:r>
              <a:rPr lang="en-US" sz="2200" dirty="0" err="1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Mbits</a:t>
            </a:r>
            <a:endParaRPr lang="en-US" sz="2200" dirty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SzTx/>
              <a:buFont typeface="Wingdings" charset="2"/>
              <a:buChar char="§"/>
              <a:defRPr/>
            </a:pPr>
            <a:r>
              <a:rPr lang="en-US" sz="2200" i="1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R</a:t>
            </a:r>
            <a:r>
              <a:rPr lang="en-US" sz="22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= 1.5 Mbps</a:t>
            </a:r>
          </a:p>
          <a:p>
            <a:pPr eaLnBrk="1" hangingPunct="1">
              <a:lnSpc>
                <a:spcPct val="90000"/>
              </a:lnSpc>
              <a:buSzTx/>
              <a:buFont typeface="Wingdings" charset="2"/>
              <a:buChar char="§"/>
              <a:defRPr/>
            </a:pPr>
            <a:r>
              <a:rPr lang="en-US" sz="22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one-hop transmission delay = 5 sec</a:t>
            </a:r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4CFF4425-56DB-6D7C-6DA4-EA6DE7DA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40BC0DA-138B-184C-B251-BCFAA73B749E}" type="slidenum">
              <a:rPr lang="en-US" altLang="en-PK" sz="12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PK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86" name="Picture 75">
            <a:extLst>
              <a:ext uri="{FF2B5EF4-FFF2-40B4-BE49-F238E27FC236}">
                <a16:creationId xmlns:a16="http://schemas.microsoft.com/office/drawing/2014/main" id="{A3CFF4CD-57DB-C955-779B-454DB5C3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260475"/>
            <a:ext cx="6615112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9">
            <a:extLst>
              <a:ext uri="{FF2B5EF4-FFF2-40B4-BE49-F238E27FC236}">
                <a16:creationId xmlns:a16="http://schemas.microsoft.com/office/drawing/2014/main" id="{1BBC4747-B3DE-1319-388C-DF5E06A7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5922963"/>
            <a:ext cx="393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0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(assuming zero propagation delay)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50">
            <a:extLst>
              <a:ext uri="{FF2B5EF4-FFF2-40B4-BE49-F238E27FC236}">
                <a16:creationId xmlns:a16="http://schemas.microsoft.com/office/drawing/2014/main" id="{0EE31FBE-65F7-A423-69FA-0F19FA96A3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en-PK" sz="4000">
                <a:latin typeface="Calibri" panose="020F0502020204030204" pitchFamily="34" charset="0"/>
                <a:cs typeface="Calibri" panose="020F0502020204030204" pitchFamily="34" charset="0"/>
              </a:rPr>
              <a:t>Propagation delay</a:t>
            </a:r>
          </a:p>
        </p:txBody>
      </p:sp>
      <p:sp>
        <p:nvSpPr>
          <p:cNvPr id="243750" name="Content Placeholder 52">
            <a:extLst>
              <a:ext uri="{FF2B5EF4-FFF2-40B4-BE49-F238E27FC236}">
                <a16:creationId xmlns:a16="http://schemas.microsoft.com/office/drawing/2014/main" id="{52C53249-1178-F8D2-5497-177EC083A8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7350" y="1441450"/>
            <a:ext cx="3935413" cy="30607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200" dirty="0">
                <a:latin typeface="Calibri" pitchFamily="34" charset="0"/>
                <a:ea typeface="+mn-ea"/>
                <a:cs typeface="Calibri" pitchFamily="34" charset="0"/>
              </a:rPr>
              <a:t>bits when put on the link, take a finite amount of time to travel from source to destination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200" dirty="0">
                <a:latin typeface="Calibri" pitchFamily="34" charset="0"/>
                <a:ea typeface="+mn-ea"/>
                <a:cs typeface="Calibri" pitchFamily="34" charset="0"/>
              </a:rPr>
              <a:t>bits travel with the speed of electromagnetic wave</a:t>
            </a:r>
            <a:endParaRPr lang="en-US" sz="2200" i="1" dirty="0">
              <a:solidFill>
                <a:srgbClr val="C0000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200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‘s'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 is approx  </a:t>
            </a:r>
            <a:r>
              <a:rPr lang="en-US" sz="2200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3x10</a:t>
            </a:r>
            <a:r>
              <a:rPr lang="en-US" sz="2200" i="1" baseline="30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8</a:t>
            </a:r>
            <a:r>
              <a:rPr lang="en-US" sz="2200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m/s</a:t>
            </a:r>
          </a:p>
        </p:txBody>
      </p:sp>
      <p:pic>
        <p:nvPicPr>
          <p:cNvPr id="22531" name="Picture 394" descr="underline_base">
            <a:extLst>
              <a:ext uri="{FF2B5EF4-FFF2-40B4-BE49-F238E27FC236}">
                <a16:creationId xmlns:a16="http://schemas.microsoft.com/office/drawing/2014/main" id="{3CE78AA2-B7DD-CE54-3BF5-2CC4416998B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31850"/>
            <a:ext cx="3662363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2" name="Group 43">
            <a:extLst>
              <a:ext uri="{FF2B5EF4-FFF2-40B4-BE49-F238E27FC236}">
                <a16:creationId xmlns:a16="http://schemas.microsoft.com/office/drawing/2014/main" id="{1A0A8C22-21AB-7F01-2A21-6199C65E9380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4498975"/>
            <a:ext cx="4600575" cy="933450"/>
            <a:chOff x="1246189" y="4498685"/>
            <a:chExt cx="4600430" cy="933450"/>
          </a:xfrm>
        </p:grpSpPr>
        <p:sp>
          <p:nvSpPr>
            <p:cNvPr id="18455" name="Rectangle 11">
              <a:extLst>
                <a:ext uri="{FF2B5EF4-FFF2-40B4-BE49-F238E27FC236}">
                  <a16:creationId xmlns:a16="http://schemas.microsoft.com/office/drawing/2014/main" id="{0E5826AD-D769-6AC8-58DE-F4B679EE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189" y="4498685"/>
              <a:ext cx="4600430" cy="933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Calibri" pitchFamily="34" charset="0"/>
                <a:ea typeface="ＭＳ Ｐゴシック" pitchFamily="34" charset="-128"/>
                <a:cs typeface="Calibri" pitchFamily="34" charset="0"/>
              </a:endParaRPr>
            </a:p>
          </p:txBody>
        </p:sp>
        <p:sp>
          <p:nvSpPr>
            <p:cNvPr id="22556" name="TextBox 235">
              <a:extLst>
                <a:ext uri="{FF2B5EF4-FFF2-40B4-BE49-F238E27FC236}">
                  <a16:creationId xmlns:a16="http://schemas.microsoft.com/office/drawing/2014/main" id="{EE6B064F-E9C9-6C7F-07EB-935B333CE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241" y="4611688"/>
              <a:ext cx="132388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>
                  <a:latin typeface="Calibri" panose="020F0502020204030204" pitchFamily="34" charset="0"/>
                  <a:cs typeface="Calibri" panose="020F0502020204030204" pitchFamily="34" charset="0"/>
                </a:rPr>
                <a:t>propagation</a:t>
              </a:r>
            </a:p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>
                  <a:latin typeface="Calibri" panose="020F0502020204030204" pitchFamily="34" charset="0"/>
                  <a:cs typeface="Calibri" panose="020F0502020204030204" pitchFamily="34" charset="0"/>
                </a:rPr>
                <a:t>delay</a:t>
              </a:r>
            </a:p>
          </p:txBody>
        </p:sp>
        <p:sp>
          <p:nvSpPr>
            <p:cNvPr id="22557" name="TextBox 4">
              <a:extLst>
                <a:ext uri="{FF2B5EF4-FFF2-40B4-BE49-F238E27FC236}">
                  <a16:creationId xmlns:a16="http://schemas.microsoft.com/office/drawing/2014/main" id="{761C46B0-9143-77CD-E7BB-CE5465AB9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065" y="4556125"/>
              <a:ext cx="12448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Calibri" panose="020F0502020204030204" pitchFamily="34" charset="0"/>
                  <a:cs typeface="Calibri" panose="020F0502020204030204" pitchFamily="34" charset="0"/>
                </a:rPr>
                <a:t>    d</a:t>
              </a:r>
              <a:r>
                <a:rPr lang="en-US" altLang="en-PK" sz="2400">
                  <a:latin typeface="Calibri" panose="020F0502020204030204" pitchFamily="34" charset="0"/>
                  <a:cs typeface="Calibri" panose="020F0502020204030204" pitchFamily="34" charset="0"/>
                </a:rPr>
                <a:t> (m)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Calibri" panose="020F0502020204030204" pitchFamily="34" charset="0"/>
                  <a:cs typeface="Calibri" panose="020F0502020204030204" pitchFamily="34" charset="0"/>
                </a:rPr>
                <a:t>   s</a:t>
              </a:r>
              <a:r>
                <a:rPr lang="en-US" altLang="en-PK" sz="2400">
                  <a:latin typeface="Calibri" panose="020F0502020204030204" pitchFamily="34" charset="0"/>
                  <a:cs typeface="Calibri" panose="020F0502020204030204" pitchFamily="34" charset="0"/>
                </a:rPr>
                <a:t> (m/s)</a:t>
              </a:r>
            </a:p>
          </p:txBody>
        </p:sp>
        <p:cxnSp>
          <p:nvCxnSpPr>
            <p:cNvPr id="22558" name="Straight Connector 9">
              <a:extLst>
                <a:ext uri="{FF2B5EF4-FFF2-40B4-BE49-F238E27FC236}">
                  <a16:creationId xmlns:a16="http://schemas.microsoft.com/office/drawing/2014/main" id="{8D5557CB-483D-B76D-FC91-7361E81940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51088" y="4975225"/>
              <a:ext cx="1284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9" name="TextBox 10">
              <a:extLst>
                <a:ext uri="{FF2B5EF4-FFF2-40B4-BE49-F238E27FC236}">
                  <a16:creationId xmlns:a16="http://schemas.microsoft.com/office/drawing/2014/main" id="{97F39666-332E-9E89-1A1F-90F233827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563" y="4741863"/>
              <a:ext cx="338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Calibri" panose="020F0502020204030204" pitchFamily="34" charset="0"/>
                  <a:cs typeface="Calibri" panose="020F0502020204030204" pitchFamily="34" charset="0"/>
                </a:rPr>
                <a:t>=</a:t>
              </a:r>
            </a:p>
          </p:txBody>
        </p:sp>
      </p:grpSp>
      <p:sp>
        <p:nvSpPr>
          <p:cNvPr id="22533" name="Slide Number Placeholder 3">
            <a:extLst>
              <a:ext uri="{FF2B5EF4-FFF2-40B4-BE49-F238E27FC236}">
                <a16:creationId xmlns:a16="http://schemas.microsoft.com/office/drawing/2014/main" id="{36DB8FB5-B464-5CF0-D897-BC603D23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8F3471C-98BB-C444-9EC7-0C365B559F49}" type="slidenum">
              <a:rPr lang="en-US" altLang="en-PK" sz="12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PK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534" name="Group 41">
            <a:extLst>
              <a:ext uri="{FF2B5EF4-FFF2-40B4-BE49-F238E27FC236}">
                <a16:creationId xmlns:a16="http://schemas.microsoft.com/office/drawing/2014/main" id="{9566B9E9-B0F3-7194-6767-9005F65BA1BF}"/>
              </a:ext>
            </a:extLst>
          </p:cNvPr>
          <p:cNvGrpSpPr>
            <a:grpSpLocks/>
          </p:cNvGrpSpPr>
          <p:nvPr/>
        </p:nvGrpSpPr>
        <p:grpSpPr bwMode="auto">
          <a:xfrm>
            <a:off x="4559300" y="1338263"/>
            <a:ext cx="4376738" cy="2541587"/>
            <a:chOff x="4559300" y="1739900"/>
            <a:chExt cx="4376738" cy="2541664"/>
          </a:xfrm>
        </p:grpSpPr>
        <p:sp>
          <p:nvSpPr>
            <p:cNvPr id="22535" name="Line 305">
              <a:extLst>
                <a:ext uri="{FF2B5EF4-FFF2-40B4-BE49-F238E27FC236}">
                  <a16:creationId xmlns:a16="http://schemas.microsoft.com/office/drawing/2014/main" id="{BC4E1128-A798-8215-59CE-D12D0E1CC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5475" y="3548063"/>
              <a:ext cx="2454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grpSp>
          <p:nvGrpSpPr>
            <p:cNvPr id="22536" name="Group 51">
              <a:extLst>
                <a:ext uri="{FF2B5EF4-FFF2-40B4-BE49-F238E27FC236}">
                  <a16:creationId xmlns:a16="http://schemas.microsoft.com/office/drawing/2014/main" id="{D33B4C93-D68C-DBB5-1A6A-ED55FCF69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83525" y="3248025"/>
              <a:ext cx="1052513" cy="355600"/>
              <a:chOff x="4410" y="1365"/>
              <a:chExt cx="663" cy="224"/>
            </a:xfrm>
          </p:grpSpPr>
          <p:sp>
            <p:nvSpPr>
              <p:cNvPr id="22550" name="Rectangle 52">
                <a:extLst>
                  <a:ext uri="{FF2B5EF4-FFF2-40B4-BE49-F238E27FC236}">
                    <a16:creationId xmlns:a16="http://schemas.microsoft.com/office/drawing/2014/main" id="{85037815-9363-31A0-DB88-BDA8503D1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1" name="AutoShape 53">
                <a:extLst>
                  <a:ext uri="{FF2B5EF4-FFF2-40B4-BE49-F238E27FC236}">
                    <a16:creationId xmlns:a16="http://schemas.microsoft.com/office/drawing/2014/main" id="{7FF3E589-670C-22DB-0348-4B218956E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2" name="Freeform 54">
                <a:extLst>
                  <a:ext uri="{FF2B5EF4-FFF2-40B4-BE49-F238E27FC236}">
                    <a16:creationId xmlns:a16="http://schemas.microsoft.com/office/drawing/2014/main" id="{2215A0B2-227D-E989-B7EF-6370B05BA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BBE0E3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22553" name="Freeform 55">
                <a:extLst>
                  <a:ext uri="{FF2B5EF4-FFF2-40B4-BE49-F238E27FC236}">
                    <a16:creationId xmlns:a16="http://schemas.microsoft.com/office/drawing/2014/main" id="{4E6CFC7F-F812-97F2-900F-C4E9FABDF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3763312 h 63"/>
                  <a:gd name="T2" fmla="*/ 2147483646 w 280"/>
                  <a:gd name="T3" fmla="*/ 3659929 h 63"/>
                  <a:gd name="T4" fmla="*/ 2147483646 w 280"/>
                  <a:gd name="T5" fmla="*/ 0 h 63"/>
                  <a:gd name="T6" fmla="*/ 2147483646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PK"/>
              </a:p>
            </p:txBody>
          </p:sp>
          <p:sp>
            <p:nvSpPr>
              <p:cNvPr id="22554" name="Freeform 56">
                <a:extLst>
                  <a:ext uri="{FF2B5EF4-FFF2-40B4-BE49-F238E27FC236}">
                    <a16:creationId xmlns:a16="http://schemas.microsoft.com/office/drawing/2014/main" id="{CBB339C4-1885-8402-FB97-F60C8F628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PK"/>
              </a:p>
            </p:txBody>
          </p:sp>
        </p:grpSp>
        <p:sp>
          <p:nvSpPr>
            <p:cNvPr id="22537" name="TextBox 1">
              <a:extLst>
                <a:ext uri="{FF2B5EF4-FFF2-40B4-BE49-F238E27FC236}">
                  <a16:creationId xmlns:a16="http://schemas.microsoft.com/office/drawing/2014/main" id="{DAB87735-F4B7-BE21-85F0-9F9F9686D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85" y="3635233"/>
              <a:ext cx="15819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 i="1">
                  <a:latin typeface="Calibri" panose="020F0502020204030204" pitchFamily="34" charset="0"/>
                  <a:cs typeface="Calibri" panose="020F0502020204030204" pitchFamily="34" charset="0"/>
                </a:rPr>
                <a:t>s: </a:t>
              </a:r>
              <a:r>
                <a:rPr lang="en-US" altLang="en-PK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propagation </a:t>
              </a:r>
              <a:br>
                <a:rPr lang="en-US" altLang="en-PK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PK" sz="1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speed </a:t>
              </a:r>
              <a:endParaRPr lang="en-US" altLang="en-PK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2538" name="Group 201">
              <a:extLst>
                <a:ext uri="{FF2B5EF4-FFF2-40B4-BE49-F238E27FC236}">
                  <a16:creationId xmlns:a16="http://schemas.microsoft.com/office/drawing/2014/main" id="{DC4F8F0A-33A8-82D4-663B-6CE43EBB1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3963" y="2630488"/>
              <a:ext cx="409575" cy="565150"/>
              <a:chOff x="375561" y="297711"/>
              <a:chExt cx="1252683" cy="2138362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8C5811E7-8CEA-C2F0-87DB-500B1C24E9A3}"/>
                  </a:ext>
                </a:extLst>
              </p:cNvPr>
              <p:cNvSpPr/>
              <p:nvPr/>
            </p:nvSpPr>
            <p:spPr>
              <a:xfrm>
                <a:off x="375561" y="297809"/>
                <a:ext cx="971072" cy="21384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7048018C-F6E4-A41E-7215-634A32B81ADF}"/>
                  </a:ext>
                </a:extLst>
              </p:cNvPr>
              <p:cNvSpPr/>
              <p:nvPr/>
            </p:nvSpPr>
            <p:spPr>
              <a:xfrm>
                <a:off x="375561" y="309823"/>
                <a:ext cx="1247826" cy="76887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DDE06AD9-61FE-0B14-2CD5-87A24F7CEA8E}"/>
                  </a:ext>
                </a:extLst>
              </p:cNvPr>
              <p:cNvSpPr/>
              <p:nvPr/>
            </p:nvSpPr>
            <p:spPr>
              <a:xfrm>
                <a:off x="1332065" y="1066682"/>
                <a:ext cx="296179" cy="1363549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endParaRPr>
              </a:p>
            </p:txBody>
          </p:sp>
        </p:grpSp>
        <p:sp>
          <p:nvSpPr>
            <p:cNvPr id="22539" name="TextBox 205">
              <a:extLst>
                <a:ext uri="{FF2B5EF4-FFF2-40B4-BE49-F238E27FC236}">
                  <a16:creationId xmlns:a16="http://schemas.microsoft.com/office/drawing/2014/main" id="{B99CD0C8-F8BC-4788-B684-2D3DD9D9F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075" y="3806825"/>
              <a:ext cx="6381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00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grpSp>
          <p:nvGrpSpPr>
            <p:cNvPr id="22540" name="Group 206">
              <a:extLst>
                <a:ext uri="{FF2B5EF4-FFF2-40B4-BE49-F238E27FC236}">
                  <a16:creationId xmlns:a16="http://schemas.microsoft.com/office/drawing/2014/main" id="{1263ED00-B322-C666-0ED9-AF30CD4C0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9300" y="3355975"/>
              <a:ext cx="1295400" cy="506413"/>
              <a:chOff x="1816230" y="6118900"/>
              <a:chExt cx="1843339" cy="739100"/>
            </a:xfrm>
          </p:grpSpPr>
          <p:pic>
            <p:nvPicPr>
              <p:cNvPr id="22545" name="Picture 8">
                <a:extLst>
                  <a:ext uri="{FF2B5EF4-FFF2-40B4-BE49-F238E27FC236}">
                    <a16:creationId xmlns:a16="http://schemas.microsoft.com/office/drawing/2014/main" id="{FB4560C8-6B0F-3FB4-B28B-FA7A498B22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6230" y="6142069"/>
                <a:ext cx="1843339" cy="715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87705C0-7C80-D8D6-FE21-AB3738E14F82}"/>
                  </a:ext>
                </a:extLst>
              </p:cNvPr>
              <p:cNvSpPr/>
              <p:nvPr/>
            </p:nvSpPr>
            <p:spPr>
              <a:xfrm rot="1049095">
                <a:off x="1947252" y="6118972"/>
                <a:ext cx="1651325" cy="46339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alpha val="4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endParaRPr>
              </a:p>
            </p:txBody>
          </p:sp>
        </p:grpSp>
        <p:grpSp>
          <p:nvGrpSpPr>
            <p:cNvPr id="22541" name="Group 209">
              <a:extLst>
                <a:ext uri="{FF2B5EF4-FFF2-40B4-BE49-F238E27FC236}">
                  <a16:creationId xmlns:a16="http://schemas.microsoft.com/office/drawing/2014/main" id="{451A5105-58DB-0F3B-4458-ACB1CDF689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000" y="1739900"/>
              <a:ext cx="1409700" cy="877888"/>
              <a:chOff x="2387973" y="4309243"/>
              <a:chExt cx="1771787" cy="1282262"/>
            </a:xfrm>
          </p:grpSpPr>
          <p:pic>
            <p:nvPicPr>
              <p:cNvPr id="22543" name="Picture 9">
                <a:extLst>
                  <a:ext uri="{FF2B5EF4-FFF2-40B4-BE49-F238E27FC236}">
                    <a16:creationId xmlns:a16="http://schemas.microsoft.com/office/drawing/2014/main" id="{CD20FCA8-987C-A03D-7393-9646B629BD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3508" y="4309243"/>
                <a:ext cx="1284945" cy="1282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C817F2C-4C0E-8928-BACC-5307A6689D4B}"/>
                  </a:ext>
                </a:extLst>
              </p:cNvPr>
              <p:cNvSpPr/>
              <p:nvPr/>
            </p:nvSpPr>
            <p:spPr>
              <a:xfrm rot="11601822">
                <a:off x="2387973" y="5127781"/>
                <a:ext cx="1771787" cy="424343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alpha val="4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endParaRPr>
              </a:p>
            </p:txBody>
          </p:sp>
        </p:grpSp>
        <p:sp>
          <p:nvSpPr>
            <p:cNvPr id="22542" name="TextBox 1">
              <a:extLst>
                <a:ext uri="{FF2B5EF4-FFF2-40B4-BE49-F238E27FC236}">
                  <a16:creationId xmlns:a16="http://schemas.microsoft.com/office/drawing/2014/main" id="{59AB48DA-35ED-112B-8ECD-3004DA59D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4212" y="2859380"/>
              <a:ext cx="150336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 i="1">
                  <a:latin typeface="Calibri" panose="020F0502020204030204" pitchFamily="34" charset="0"/>
                  <a:cs typeface="Calibri" panose="020F0502020204030204" pitchFamily="34" charset="0"/>
                </a:rPr>
                <a:t>d: </a:t>
              </a:r>
              <a:r>
                <a:rPr lang="en-US" altLang="en-PK" sz="1800">
                  <a:latin typeface="Calibri" panose="020F0502020204030204" pitchFamily="34" charset="0"/>
                  <a:cs typeface="Calibri" panose="020F0502020204030204" pitchFamily="34" charset="0"/>
                </a:rPr>
                <a:t>distance</a:t>
              </a:r>
              <a:r>
                <a:rPr lang="en-US" altLang="en-PK" sz="1800" i="1">
                  <a:latin typeface="Calibri" panose="020F0502020204030204" pitchFamily="34" charset="0"/>
                  <a:cs typeface="Calibri" panose="020F0502020204030204" pitchFamily="34" charset="0"/>
                </a:rPr>
                <a:t> or </a:t>
              </a:r>
              <a:br>
                <a:rPr lang="en-US" altLang="en-PK" sz="1800" i="1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PK" sz="1800">
                  <a:latin typeface="Calibri" panose="020F0502020204030204" pitchFamily="34" charset="0"/>
                  <a:cs typeface="Calibri" panose="020F0502020204030204" pitchFamily="34" charset="0"/>
                </a:rPr>
                <a:t>link length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>
            <a:extLst>
              <a:ext uri="{FF2B5EF4-FFF2-40B4-BE49-F238E27FC236}">
                <a16:creationId xmlns:a16="http://schemas.microsoft.com/office/drawing/2014/main" id="{F0E33757-DF6B-90F2-C979-0D1444BA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4054475"/>
            <a:ext cx="855186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8001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PK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Queuing Delay &amp; Loss:  </a:t>
            </a:r>
            <a:r>
              <a:rPr lang="en-US" altLang="en-PK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 Router)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75000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if pkt arrival rate at </a:t>
            </a:r>
            <a:r>
              <a:rPr lang="en-US" altLang="en-PK" sz="2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links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  exceeds Tx rate of </a:t>
            </a:r>
            <a:r>
              <a:rPr lang="en-US" altLang="en-PK" sz="22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link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PK" sz="200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pkts will be queued, waiting for Tx </a:t>
            </a:r>
            <a:r>
              <a:rPr lang="en-US" altLang="en-PK" sz="2000" i="1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(delayed)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PK" sz="200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pkts can be dropped</a:t>
            </a:r>
            <a:r>
              <a:rPr lang="en-US" altLang="en-PK" sz="20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en-PK" sz="2000" i="1">
                <a:solidFill>
                  <a:srgbClr val="0000CC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PK" sz="200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if buffer fills up </a:t>
            </a:r>
            <a:r>
              <a:rPr lang="en-US" altLang="en-PK" sz="2000" i="1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(lost)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en-PK" sz="2000" i="1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</a:t>
            </a:r>
            <a:r>
              <a:rPr lang="en-US" altLang="en-PK" sz="2000" i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(lost pkt may be retransmitted by previous node, by source, or not at all)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32A6190-8905-EC30-9E31-BC9B488AD9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-9525"/>
            <a:ext cx="8447087" cy="1143000"/>
          </a:xfrm>
        </p:spPr>
        <p:txBody>
          <a:bodyPr/>
          <a:lstStyle/>
          <a:p>
            <a:pPr eaLnBrk="1" hangingPunct="1"/>
            <a:r>
              <a:rPr lang="en-US" altLang="en-PK" sz="3600">
                <a:latin typeface="Calibri" panose="020F0502020204030204" pitchFamily="34" charset="0"/>
                <a:cs typeface="Calibri" panose="020F0502020204030204" pitchFamily="34" charset="0"/>
              </a:rPr>
              <a:t>Queuing delay &amp; loss</a:t>
            </a:r>
            <a:endParaRPr lang="en-US" altLang="en-PK" sz="4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555" name="Picture 16" descr="underline_base">
            <a:extLst>
              <a:ext uri="{FF2B5EF4-FFF2-40B4-BE49-F238E27FC236}">
                <a16:creationId xmlns:a16="http://schemas.microsoft.com/office/drawing/2014/main" id="{C51C2123-C478-C201-5C4E-BE571EEB4D0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44550"/>
            <a:ext cx="40227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C27E6ADC-5C46-EEE3-4CEC-D208E89B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1B82E5E-DC96-C74B-BB20-9DEA7186F043}" type="slidenum">
              <a:rPr lang="en-US" altLang="en-PK" sz="12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PK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557" name="Picture 84">
            <a:extLst>
              <a:ext uri="{FF2B5EF4-FFF2-40B4-BE49-F238E27FC236}">
                <a16:creationId xmlns:a16="http://schemas.microsoft.com/office/drawing/2014/main" id="{1B66B3F3-1EA5-5294-D479-99C92849A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>
            <a:fillRect/>
          </a:stretch>
        </p:blipFill>
        <p:spPr bwMode="auto">
          <a:xfrm>
            <a:off x="2520950" y="1206500"/>
            <a:ext cx="59436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65" descr="underline_base">
            <a:extLst>
              <a:ext uri="{FF2B5EF4-FFF2-40B4-BE49-F238E27FC236}">
                <a16:creationId xmlns:a16="http://schemas.microsoft.com/office/drawing/2014/main" id="{4C52E43B-5093-325F-B9A4-444CD945625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286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2453A1A5-D0CD-9B32-1D4B-4342614A09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00025"/>
            <a:ext cx="7772400" cy="811213"/>
          </a:xfrm>
        </p:spPr>
        <p:txBody>
          <a:bodyPr/>
          <a:lstStyle/>
          <a:p>
            <a:pPr eaLnBrk="1" hangingPunct="1"/>
            <a:r>
              <a:rPr lang="en-US" altLang="en-PK" sz="4000">
                <a:latin typeface="Calibri" panose="020F0502020204030204" pitchFamily="34" charset="0"/>
                <a:cs typeface="Calibri" panose="020F0502020204030204" pitchFamily="34" charset="0"/>
              </a:rPr>
              <a:t>Four sources of packet delay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1F3E05E3-D42D-74F3-7405-348CF05A896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2013" y="4560888"/>
            <a:ext cx="3810000" cy="16367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 sz="22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PK" sz="2200" baseline="-25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</a:t>
            </a:r>
            <a:r>
              <a:rPr lang="en-US" altLang="en-PK" sz="22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nodal processing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check for bit errors</a:t>
            </a:r>
          </a:p>
          <a:p>
            <a:pPr eaLnBrk="1" hangingPunct="1"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determine output link</a:t>
            </a:r>
          </a:p>
          <a:p>
            <a:pPr eaLnBrk="1" hangingPunct="1"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typically &lt; msec</a:t>
            </a:r>
          </a:p>
        </p:txBody>
      </p:sp>
      <p:sp>
        <p:nvSpPr>
          <p:cNvPr id="25604" name="Rectangle 58">
            <a:extLst>
              <a:ext uri="{FF2B5EF4-FFF2-40B4-BE49-F238E27FC236}">
                <a16:creationId xmlns:a16="http://schemas.microsoft.com/office/drawing/2014/main" id="{9C868E17-2918-49A7-121A-E691C130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4562475"/>
            <a:ext cx="398145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4488" indent="-3444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SzPct val="85000"/>
              <a:buFont typeface="Wingdings" pitchFamily="2" charset="2"/>
              <a:buNone/>
            </a:pPr>
            <a:r>
              <a:rPr lang="en-US" altLang="en-PK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PK" sz="22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PK" sz="2200" baseline="-25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en-US" altLang="en-PK" sz="22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queueing delay</a:t>
            </a:r>
          </a:p>
          <a:p>
            <a:pPr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altLang="en-PK"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waiting at o/p link for Tx</a:t>
            </a:r>
          </a:p>
          <a:p>
            <a:pPr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altLang="en-PK"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depends on congestion level of router</a:t>
            </a:r>
          </a:p>
        </p:txBody>
      </p:sp>
      <p:sp>
        <p:nvSpPr>
          <p:cNvPr id="25605" name="Slide Number Placeholder 3">
            <a:extLst>
              <a:ext uri="{FF2B5EF4-FFF2-40B4-BE49-F238E27FC236}">
                <a16:creationId xmlns:a16="http://schemas.microsoft.com/office/drawing/2014/main" id="{E3E5FFFA-0385-26BE-FDCE-9E7FC22C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DB9A3BE-6189-6145-BE35-88296F3B6258}" type="slidenum">
              <a:rPr lang="en-US" altLang="en-PK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PK" sz="1200">
              <a:latin typeface="Tahoma" panose="020B0604030504040204" pitchFamily="34" charset="0"/>
            </a:endParaRPr>
          </a:p>
        </p:txBody>
      </p:sp>
      <p:pic>
        <p:nvPicPr>
          <p:cNvPr id="25606" name="Picture 60">
            <a:extLst>
              <a:ext uri="{FF2B5EF4-FFF2-40B4-BE49-F238E27FC236}">
                <a16:creationId xmlns:a16="http://schemas.microsoft.com/office/drawing/2014/main" id="{7B56DD23-DCBF-2116-0BF3-69159020B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192213"/>
            <a:ext cx="6135688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2E403D5-F0B5-99A0-50BF-B85F9798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824288"/>
            <a:ext cx="5724525" cy="5540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285750" indent="-285750" algn="ctr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i="1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delay 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=  </a:t>
            </a:r>
            <a:r>
              <a:rPr lang="en-US" i="1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d</a:t>
            </a:r>
            <a:r>
              <a:rPr lang="en-US" baseline="-25000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proc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 +  </a:t>
            </a:r>
            <a:r>
              <a:rPr lang="en-US" i="1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d</a:t>
            </a:r>
            <a:r>
              <a:rPr lang="en-US" baseline="-25000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 +  </a:t>
            </a:r>
            <a:r>
              <a:rPr lang="en-US" i="1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d</a:t>
            </a:r>
            <a:r>
              <a:rPr lang="en-US" baseline="-25000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trans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 +  </a:t>
            </a:r>
            <a:r>
              <a:rPr lang="en-US" i="1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d</a:t>
            </a:r>
            <a:r>
              <a:rPr lang="en-US" baseline="-25000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prop</a:t>
            </a:r>
            <a:endParaRPr lang="en-US" dirty="0">
              <a:solidFill>
                <a:srgbClr val="000000"/>
              </a:solidFill>
              <a:latin typeface="Gill Sans M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5F70F62D-CE76-A535-3AA2-5FE94957D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4514850"/>
            <a:ext cx="38100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 sz="24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PK" sz="2400" baseline="-25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altLang="en-PK" sz="24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altLang="en-PK" sz="22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transmission</a:t>
            </a:r>
            <a:r>
              <a:rPr lang="en-US" altLang="en-PK" sz="24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PK" sz="22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</a:p>
          <a:p>
            <a:pPr eaLnBrk="1" hangingPunct="1"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altLang="en-PK" sz="2000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en-PK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packet length (bits) </a:t>
            </a:r>
          </a:p>
          <a:p>
            <a:pPr eaLnBrk="1" hangingPunct="1"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altLang="en-PK" sz="2000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PK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link </a:t>
            </a:r>
            <a:r>
              <a:rPr lang="en-US" altLang="en-PK" sz="2000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 (bps)</a:t>
            </a:r>
          </a:p>
          <a:p>
            <a:pPr eaLnBrk="1" hangingPunct="1"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altLang="en-PK" sz="20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PK" sz="2000" i="1" baseline="-25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altLang="en-PK" sz="20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PK" sz="2000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L/R</a:t>
            </a:r>
          </a:p>
        </p:txBody>
      </p:sp>
      <p:sp>
        <p:nvSpPr>
          <p:cNvPr id="27650" name="Rectangle 4">
            <a:extLst>
              <a:ext uri="{FF2B5EF4-FFF2-40B4-BE49-F238E27FC236}">
                <a16:creationId xmlns:a16="http://schemas.microsoft.com/office/drawing/2014/main" id="{4203F00F-E8A9-EBF8-08E9-CAAC2A773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050" y="4505325"/>
            <a:ext cx="41529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PK" sz="24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PK" sz="2400" baseline="-25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en-US" altLang="en-PK" sz="24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altLang="en-PK" sz="22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propagation</a:t>
            </a:r>
            <a:r>
              <a:rPr lang="en-US" altLang="en-PK" sz="24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PK" sz="22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</a:p>
          <a:p>
            <a:pPr eaLnBrk="1" hangingPunct="1"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altLang="en-PK" sz="2000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PK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length of physical link</a:t>
            </a:r>
          </a:p>
          <a:p>
            <a:pPr eaLnBrk="1" hangingPunct="1"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altLang="en-PK" sz="2000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PK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propagation speed in medium</a:t>
            </a:r>
            <a:br>
              <a:rPr lang="en-US" altLang="en-PK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PK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(~3x10</a:t>
            </a:r>
            <a:r>
              <a:rPr lang="en-US" altLang="en-PK" sz="2000" baseline="30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en-PK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m/sec)</a:t>
            </a:r>
          </a:p>
          <a:p>
            <a:pPr eaLnBrk="1" hangingPunct="1"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altLang="en-PK" sz="20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PK" sz="2000" baseline="-2500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en-US" altLang="en-PK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PK" sz="2000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PK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en-PK" sz="2000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grpSp>
        <p:nvGrpSpPr>
          <p:cNvPr id="2" name="Group 122">
            <a:extLst>
              <a:ext uri="{FF2B5EF4-FFF2-40B4-BE49-F238E27FC236}">
                <a16:creationId xmlns:a16="http://schemas.microsoft.com/office/drawing/2014/main" id="{C7F324B1-1AB0-440E-7A67-E415F7F684B0}"/>
              </a:ext>
            </a:extLst>
          </p:cNvPr>
          <p:cNvGrpSpPr>
            <a:grpSpLocks/>
          </p:cNvGrpSpPr>
          <p:nvPr/>
        </p:nvGrpSpPr>
        <p:grpSpPr bwMode="auto">
          <a:xfrm>
            <a:off x="2293938" y="5915025"/>
            <a:ext cx="2438400" cy="693738"/>
            <a:chOff x="1417" y="3560"/>
            <a:chExt cx="1593" cy="437"/>
          </a:xfrm>
        </p:grpSpPr>
        <p:sp>
          <p:nvSpPr>
            <p:cNvPr id="182333" name="AutoShape 61">
              <a:extLst>
                <a:ext uri="{FF2B5EF4-FFF2-40B4-BE49-F238E27FC236}">
                  <a16:creationId xmlns:a16="http://schemas.microsoft.com/office/drawing/2014/main" id="{9817838C-21BE-C1B9-077B-733C44F871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1619">
              <a:off x="1417" y="3560"/>
              <a:ext cx="1593" cy="134"/>
            </a:xfrm>
            <a:prstGeom prst="leftRightArrow">
              <a:avLst>
                <a:gd name="adj1" fmla="val 35324"/>
                <a:gd name="adj2" fmla="val 94994"/>
              </a:avLst>
            </a:prstGeom>
            <a:gradFill rotWithShape="1">
              <a:gsLst>
                <a:gs pos="0">
                  <a:srgbClr val="CC0000"/>
                </a:gs>
                <a:gs pos="5000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27658" name="Text Box 62">
              <a:extLst>
                <a:ext uri="{FF2B5EF4-FFF2-40B4-BE49-F238E27FC236}">
                  <a16:creationId xmlns:a16="http://schemas.microsoft.com/office/drawing/2014/main" id="{46135C2A-D061-0D49-0444-FD7522A30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" y="3590"/>
              <a:ext cx="132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 i="1">
                  <a:solidFill>
                    <a:srgbClr val="CC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US" altLang="en-PK" sz="1800" baseline="-25000">
                  <a:solidFill>
                    <a:srgbClr val="CC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 </a:t>
              </a:r>
              <a:r>
                <a:rPr lang="en-US" altLang="en-PK" sz="1800">
                  <a:solidFill>
                    <a:srgbClr val="CC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&amp;  </a:t>
              </a:r>
              <a:r>
                <a:rPr lang="en-US" altLang="en-PK" sz="1800" i="1">
                  <a:solidFill>
                    <a:srgbClr val="CC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US" altLang="en-PK" sz="1800" baseline="-25000">
                  <a:solidFill>
                    <a:srgbClr val="CC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prop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 i="1">
                  <a:solidFill>
                    <a:srgbClr val="CC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very </a:t>
              </a:r>
              <a:r>
                <a:rPr lang="en-US" altLang="en-PK" sz="1800">
                  <a:solidFill>
                    <a:srgbClr val="CC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</a:p>
          </p:txBody>
        </p:sp>
      </p:grpSp>
      <p:pic>
        <p:nvPicPr>
          <p:cNvPr id="27652" name="Picture 64" descr="underline_base">
            <a:extLst>
              <a:ext uri="{FF2B5EF4-FFF2-40B4-BE49-F238E27FC236}">
                <a16:creationId xmlns:a16="http://schemas.microsoft.com/office/drawing/2014/main" id="{D35D379B-F4F0-BE64-117D-82F83B0A934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286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>
            <a:extLst>
              <a:ext uri="{FF2B5EF4-FFF2-40B4-BE49-F238E27FC236}">
                <a16:creationId xmlns:a16="http://schemas.microsoft.com/office/drawing/2014/main" id="{599FBFD7-4671-D753-1937-936E6FEA4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200025"/>
            <a:ext cx="77724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40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 sources of packet delay</a:t>
            </a:r>
          </a:p>
        </p:txBody>
      </p:sp>
      <p:sp>
        <p:nvSpPr>
          <p:cNvPr id="27654" name="Slide Number Placeholder 3">
            <a:extLst>
              <a:ext uri="{FF2B5EF4-FFF2-40B4-BE49-F238E27FC236}">
                <a16:creationId xmlns:a16="http://schemas.microsoft.com/office/drawing/2014/main" id="{4B8937E0-F5F6-FBF5-E15A-8F16EA22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E2DCCEC-9EA5-CB4F-9578-00D1C7272573}" type="slidenum">
              <a:rPr lang="en-US" altLang="en-PK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PK" sz="1200">
              <a:latin typeface="Tahoma" panose="020B0604030504040204" pitchFamily="34" charset="0"/>
            </a:endParaRPr>
          </a:p>
        </p:txBody>
      </p:sp>
      <p:pic>
        <p:nvPicPr>
          <p:cNvPr id="27655" name="Picture 60">
            <a:extLst>
              <a:ext uri="{FF2B5EF4-FFF2-40B4-BE49-F238E27FC236}">
                <a16:creationId xmlns:a16="http://schemas.microsoft.com/office/drawing/2014/main" id="{0BFD3450-3B59-4848-E48E-71C7284A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192213"/>
            <a:ext cx="6135688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882BA8DD-07E3-4B7C-A090-15D5FD70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824288"/>
            <a:ext cx="5724525" cy="5540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285750" indent="-285750" algn="ctr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i="1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delay 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=  </a:t>
            </a:r>
            <a:r>
              <a:rPr lang="en-US" i="1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d</a:t>
            </a:r>
            <a:r>
              <a:rPr lang="en-US" baseline="-25000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proc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 +  </a:t>
            </a:r>
            <a:r>
              <a:rPr lang="en-US" i="1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d</a:t>
            </a:r>
            <a:r>
              <a:rPr lang="en-US" baseline="-25000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 +  </a:t>
            </a:r>
            <a:r>
              <a:rPr lang="en-US" i="1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d</a:t>
            </a:r>
            <a:r>
              <a:rPr lang="en-US" baseline="-25000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trans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 +  </a:t>
            </a:r>
            <a:r>
              <a:rPr lang="en-US" i="1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d</a:t>
            </a:r>
            <a:r>
              <a:rPr lang="en-US" baseline="-25000" dirty="0" err="1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prop</a:t>
            </a:r>
            <a:endParaRPr lang="en-US" dirty="0">
              <a:solidFill>
                <a:srgbClr val="000000"/>
              </a:solidFill>
              <a:latin typeface="Gill Sans M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>
            <a:extLst>
              <a:ext uri="{FF2B5EF4-FFF2-40B4-BE49-F238E27FC236}">
                <a16:creationId xmlns:a16="http://schemas.microsoft.com/office/drawing/2014/main" id="{2C028477-994F-1E6C-0482-F69FA3B32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0488"/>
            <a:ext cx="8097838" cy="1143000"/>
          </a:xfrm>
        </p:spPr>
        <p:txBody>
          <a:bodyPr rIns="81279"/>
          <a:lstStyle/>
          <a:p>
            <a:r>
              <a:rPr lang="en-US" altLang="en-PK" sz="3600">
                <a:latin typeface="Calibri" panose="020F0502020204030204" pitchFamily="34" charset="0"/>
                <a:cs typeface="Calibri" panose="020F0502020204030204" pitchFamily="34" charset="0"/>
              </a:rPr>
              <a:t>“Real” Internet delays &amp; routes</a:t>
            </a:r>
          </a:p>
        </p:txBody>
      </p:sp>
      <p:sp>
        <p:nvSpPr>
          <p:cNvPr id="29698" name="Rectangle 4">
            <a:extLst>
              <a:ext uri="{FF2B5EF4-FFF2-40B4-BE49-F238E27FC236}">
                <a16:creationId xmlns:a16="http://schemas.microsoft.com/office/drawing/2014/main" id="{3479D150-4EE1-B046-418F-E74AA9A51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62075"/>
            <a:ext cx="8207375" cy="2946400"/>
          </a:xfrm>
        </p:spPr>
        <p:txBody>
          <a:bodyPr rIns="81279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</a:rPr>
              <a:t>What do “real” Internet  </a:t>
            </a:r>
            <a:r>
              <a:rPr lang="en-US" altLang="en-PK" sz="2400" i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delays  </a:t>
            </a: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</a:rPr>
              <a:t>look like?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PK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" panose="02070309020205020404" pitchFamily="49" charset="0"/>
              </a:rPr>
              <a:t>Traceroute</a:t>
            </a:r>
            <a:r>
              <a:rPr lang="en-US" altLang="en-PK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program:</a:t>
            </a:r>
            <a:r>
              <a:rPr lang="en-US" altLang="en-PK" sz="240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provides delay measurement from source to each router, along the path to dest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PK" sz="2200">
                <a:latin typeface="Calibri" panose="020F0502020204030204" pitchFamily="34" charset="0"/>
                <a:cs typeface="Calibri" panose="020F0502020204030204" pitchFamily="34" charset="0"/>
              </a:rPr>
              <a:t>For all </a:t>
            </a:r>
            <a:r>
              <a:rPr lang="en-US" altLang="en-PK" sz="2000" i="1">
                <a:latin typeface="Calibri" panose="020F0502020204030204" pitchFamily="34" charset="0"/>
                <a:cs typeface="Calibri" panose="020F0502020204030204" pitchFamily="34" charset="0"/>
              </a:rPr>
              <a:t>i…</a:t>
            </a:r>
            <a:endParaRPr lang="en-US" altLang="en-PK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2638" lvl="1">
              <a:lnSpc>
                <a:spcPct val="100000"/>
              </a:lnSpc>
              <a:spcBef>
                <a:spcPts val="600"/>
              </a:spcBef>
            </a:pPr>
            <a:r>
              <a:rPr lang="en-US" altLang="en-PK" sz="20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send three pkts that will reach router </a:t>
            </a:r>
            <a:r>
              <a:rPr lang="en-US" altLang="en-PK" sz="2000" i="1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</a:t>
            </a:r>
            <a:r>
              <a:rPr lang="en-US" altLang="en-PK" sz="20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on path towards dest</a:t>
            </a:r>
            <a:endParaRPr lang="en-US" altLang="en-PK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82638" lvl="1">
              <a:lnSpc>
                <a:spcPct val="100000"/>
              </a:lnSpc>
              <a:spcBef>
                <a:spcPts val="600"/>
              </a:spcBef>
            </a:pPr>
            <a:r>
              <a:rPr lang="en-US" altLang="en-PK" sz="20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router </a:t>
            </a:r>
            <a:r>
              <a:rPr lang="en-US" altLang="en-PK" sz="2000" i="1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</a:t>
            </a:r>
            <a:r>
              <a:rPr lang="en-US" altLang="en-PK" sz="20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will return pkts to sender</a:t>
            </a:r>
            <a:endParaRPr lang="en-US" altLang="en-PK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82638" lvl="1">
              <a:lnSpc>
                <a:spcPct val="100000"/>
              </a:lnSpc>
              <a:spcBef>
                <a:spcPts val="600"/>
              </a:spcBef>
            </a:pPr>
            <a:r>
              <a:rPr lang="en-US" altLang="en-PK" sz="200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sender times the interval between Tx &amp; reply</a:t>
            </a:r>
          </a:p>
        </p:txBody>
      </p:sp>
      <p:grpSp>
        <p:nvGrpSpPr>
          <p:cNvPr id="29699" name="Group 96">
            <a:extLst>
              <a:ext uri="{FF2B5EF4-FFF2-40B4-BE49-F238E27FC236}">
                <a16:creationId xmlns:a16="http://schemas.microsoft.com/office/drawing/2014/main" id="{AC0F34E6-083D-7E04-CDE4-D7F1B74B4E13}"/>
              </a:ext>
            </a:extLst>
          </p:cNvPr>
          <p:cNvGrpSpPr>
            <a:grpSpLocks/>
          </p:cNvGrpSpPr>
          <p:nvPr/>
        </p:nvGrpSpPr>
        <p:grpSpPr bwMode="auto">
          <a:xfrm>
            <a:off x="1289050" y="4737100"/>
            <a:ext cx="6357938" cy="1311275"/>
            <a:chOff x="803545" y="4833210"/>
            <a:chExt cx="6359239" cy="1312750"/>
          </a:xfrm>
        </p:grpSpPr>
        <p:pic>
          <p:nvPicPr>
            <p:cNvPr id="29703" name="Picture 5">
              <a:extLst>
                <a:ext uri="{FF2B5EF4-FFF2-40B4-BE49-F238E27FC236}">
                  <a16:creationId xmlns:a16="http://schemas.microsoft.com/office/drawing/2014/main" id="{F14A199D-7505-748E-A883-4CBD681011B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545" y="4904509"/>
              <a:ext cx="527355" cy="465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Line 6">
              <a:extLst>
                <a:ext uri="{FF2B5EF4-FFF2-40B4-BE49-F238E27FC236}">
                  <a16:creationId xmlns:a16="http://schemas.microsoft.com/office/drawing/2014/main" id="{13566513-546B-1307-C1F1-39167685B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875" y="5319713"/>
              <a:ext cx="288925" cy="265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sp>
          <p:nvSpPr>
            <p:cNvPr id="29705" name="Line 7">
              <a:extLst>
                <a:ext uri="{FF2B5EF4-FFF2-40B4-BE49-F238E27FC236}">
                  <a16:creationId xmlns:a16="http://schemas.microsoft.com/office/drawing/2014/main" id="{09B0A34C-4C9E-02B8-306E-9912B515B0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079625" y="5370513"/>
              <a:ext cx="458788" cy="207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sp>
          <p:nvSpPr>
            <p:cNvPr id="29706" name="Line 8">
              <a:extLst>
                <a:ext uri="{FF2B5EF4-FFF2-40B4-BE49-F238E27FC236}">
                  <a16:creationId xmlns:a16="http://schemas.microsoft.com/office/drawing/2014/main" id="{82620CBF-CA5F-235C-3BD7-57D56293F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663" y="5354638"/>
              <a:ext cx="485775" cy="207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sp>
          <p:nvSpPr>
            <p:cNvPr id="29707" name="Line 10">
              <a:extLst>
                <a:ext uri="{FF2B5EF4-FFF2-40B4-BE49-F238E27FC236}">
                  <a16:creationId xmlns:a16="http://schemas.microsoft.com/office/drawing/2014/main" id="{296033BC-F479-77B5-44FF-C0FF2DCE5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0975" y="5414963"/>
              <a:ext cx="620713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grpSp>
          <p:nvGrpSpPr>
            <p:cNvPr id="29708" name="Group 11">
              <a:extLst>
                <a:ext uri="{FF2B5EF4-FFF2-40B4-BE49-F238E27FC236}">
                  <a16:creationId xmlns:a16="http://schemas.microsoft.com/office/drawing/2014/main" id="{2C1355F8-88B8-A25C-6EF3-87A1A56E28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513" y="5467350"/>
              <a:ext cx="503237" cy="233363"/>
              <a:chOff x="0" y="0"/>
              <a:chExt cx="317" cy="147"/>
            </a:xfrm>
          </p:grpSpPr>
          <p:sp>
            <p:nvSpPr>
              <p:cNvPr id="29777" name="Oval 12">
                <a:extLst>
                  <a:ext uri="{FF2B5EF4-FFF2-40B4-BE49-F238E27FC236}">
                    <a16:creationId xmlns:a16="http://schemas.microsoft.com/office/drawing/2014/main" id="{98FAAD5B-BB07-6BBA-0E80-EACDA8683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65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778" name="Line 13">
                <a:extLst>
                  <a:ext uri="{FF2B5EF4-FFF2-40B4-BE49-F238E27FC236}">
                    <a16:creationId xmlns:a16="http://schemas.microsoft.com/office/drawing/2014/main" id="{CE33A7C8-178A-3216-E10D-658CC992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" y="58"/>
                <a:ext cx="1" cy="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PK"/>
              </a:p>
            </p:txBody>
          </p:sp>
          <p:sp>
            <p:nvSpPr>
              <p:cNvPr id="29779" name="Line 14">
                <a:extLst>
                  <a:ext uri="{FF2B5EF4-FFF2-40B4-BE49-F238E27FC236}">
                    <a16:creationId xmlns:a16="http://schemas.microsoft.com/office/drawing/2014/main" id="{B9D05553-44C3-10F5-C997-BD7ACB117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58"/>
                <a:ext cx="1" cy="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PK"/>
              </a:p>
            </p:txBody>
          </p:sp>
          <p:sp>
            <p:nvSpPr>
              <p:cNvPr id="29780" name="Rectangle 15">
                <a:extLst>
                  <a:ext uri="{FF2B5EF4-FFF2-40B4-BE49-F238E27FC236}">
                    <a16:creationId xmlns:a16="http://schemas.microsoft.com/office/drawing/2014/main" id="{81ED599E-38C4-969B-8336-9963C58DC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58"/>
                <a:ext cx="311" cy="5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781" name="Oval 16">
                <a:extLst>
                  <a:ext uri="{FF2B5EF4-FFF2-40B4-BE49-F238E27FC236}">
                    <a16:creationId xmlns:a16="http://schemas.microsoft.com/office/drawing/2014/main" id="{DC768ADA-8A83-BB2C-3540-42785FD49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13" cy="9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782" name="Group 17">
                <a:extLst>
                  <a:ext uri="{FF2B5EF4-FFF2-40B4-BE49-F238E27FC236}">
                    <a16:creationId xmlns:a16="http://schemas.microsoft.com/office/drawing/2014/main" id="{E6ED27E0-8481-1FDC-0C2C-ACD73515DF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" y="21"/>
                <a:ext cx="155" cy="56"/>
                <a:chOff x="0" y="0"/>
                <a:chExt cx="155" cy="56"/>
              </a:xfrm>
            </p:grpSpPr>
            <p:sp>
              <p:nvSpPr>
                <p:cNvPr id="29787" name="Line 18">
                  <a:extLst>
                    <a:ext uri="{FF2B5EF4-FFF2-40B4-BE49-F238E27FC236}">
                      <a16:creationId xmlns:a16="http://schemas.microsoft.com/office/drawing/2014/main" id="{77233596-AE6E-D583-7020-28D238CB19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5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88" name="Line 19">
                  <a:extLst>
                    <a:ext uri="{FF2B5EF4-FFF2-40B4-BE49-F238E27FC236}">
                      <a16:creationId xmlns:a16="http://schemas.microsoft.com/office/drawing/2014/main" id="{90E8791D-1D36-979D-F46C-544DB7F33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" y="55"/>
                  <a:ext cx="4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89" name="Line 20">
                  <a:extLst>
                    <a:ext uri="{FF2B5EF4-FFF2-40B4-BE49-F238E27FC236}">
                      <a16:creationId xmlns:a16="http://schemas.microsoft.com/office/drawing/2014/main" id="{7B8FC6F4-09BC-8299-ED28-88D996870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" y="1"/>
                  <a:ext cx="57" cy="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</p:grpSp>
          <p:grpSp>
            <p:nvGrpSpPr>
              <p:cNvPr id="29783" name="Group 21">
                <a:extLst>
                  <a:ext uri="{FF2B5EF4-FFF2-40B4-BE49-F238E27FC236}">
                    <a16:creationId xmlns:a16="http://schemas.microsoft.com/office/drawing/2014/main" id="{D70B3466-9179-90C9-2F01-17BA56EE08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 flipH="1">
                <a:off x="75" y="19"/>
                <a:ext cx="155" cy="55"/>
                <a:chOff x="0" y="0"/>
                <a:chExt cx="155" cy="55"/>
              </a:xfrm>
            </p:grpSpPr>
            <p:sp>
              <p:nvSpPr>
                <p:cNvPr id="29784" name="Line 22">
                  <a:extLst>
                    <a:ext uri="{FF2B5EF4-FFF2-40B4-BE49-F238E27FC236}">
                      <a16:creationId xmlns:a16="http://schemas.microsoft.com/office/drawing/2014/main" id="{D1E2E956-D75D-A897-5E19-40C1685BE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5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85" name="Line 23">
                  <a:extLst>
                    <a:ext uri="{FF2B5EF4-FFF2-40B4-BE49-F238E27FC236}">
                      <a16:creationId xmlns:a16="http://schemas.microsoft.com/office/drawing/2014/main" id="{F819F8C5-C286-FAF7-6B9C-AF4502FDA2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" y="54"/>
                  <a:ext cx="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86" name="Line 24">
                  <a:extLst>
                    <a:ext uri="{FF2B5EF4-FFF2-40B4-BE49-F238E27FC236}">
                      <a16:creationId xmlns:a16="http://schemas.microsoft.com/office/drawing/2014/main" id="{B3B2470E-3D9C-B41E-53C1-71FDD9BA89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" y="1"/>
                  <a:ext cx="57" cy="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</p:grpSp>
        </p:grpSp>
        <p:grpSp>
          <p:nvGrpSpPr>
            <p:cNvPr id="29709" name="Group 25">
              <a:extLst>
                <a:ext uri="{FF2B5EF4-FFF2-40B4-BE49-F238E27FC236}">
                  <a16:creationId xmlns:a16="http://schemas.microsoft.com/office/drawing/2014/main" id="{AD74F344-FF8D-E88D-D861-464D2CBC0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013" y="5238750"/>
              <a:ext cx="503237" cy="233363"/>
              <a:chOff x="0" y="0"/>
              <a:chExt cx="317" cy="147"/>
            </a:xfrm>
          </p:grpSpPr>
          <p:sp>
            <p:nvSpPr>
              <p:cNvPr id="29764" name="Oval 26">
                <a:extLst>
                  <a:ext uri="{FF2B5EF4-FFF2-40B4-BE49-F238E27FC236}">
                    <a16:creationId xmlns:a16="http://schemas.microsoft.com/office/drawing/2014/main" id="{BDDEB3BB-81CD-25B9-0F8D-957C49F9F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65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765" name="Line 27">
                <a:extLst>
                  <a:ext uri="{FF2B5EF4-FFF2-40B4-BE49-F238E27FC236}">
                    <a16:creationId xmlns:a16="http://schemas.microsoft.com/office/drawing/2014/main" id="{981D8C05-505F-9EC9-F8BE-7EE7A2A29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" y="58"/>
                <a:ext cx="1" cy="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PK"/>
              </a:p>
            </p:txBody>
          </p:sp>
          <p:sp>
            <p:nvSpPr>
              <p:cNvPr id="29766" name="Line 28">
                <a:extLst>
                  <a:ext uri="{FF2B5EF4-FFF2-40B4-BE49-F238E27FC236}">
                    <a16:creationId xmlns:a16="http://schemas.microsoft.com/office/drawing/2014/main" id="{F16B95A9-6AC1-0C1D-6D87-08FEDCA31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58"/>
                <a:ext cx="1" cy="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PK"/>
              </a:p>
            </p:txBody>
          </p:sp>
          <p:sp>
            <p:nvSpPr>
              <p:cNvPr id="29767" name="Rectangle 29">
                <a:extLst>
                  <a:ext uri="{FF2B5EF4-FFF2-40B4-BE49-F238E27FC236}">
                    <a16:creationId xmlns:a16="http://schemas.microsoft.com/office/drawing/2014/main" id="{DC6D0E10-3CEB-45A8-E8B0-76E03A831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58"/>
                <a:ext cx="311" cy="5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768" name="Oval 30">
                <a:extLst>
                  <a:ext uri="{FF2B5EF4-FFF2-40B4-BE49-F238E27FC236}">
                    <a16:creationId xmlns:a16="http://schemas.microsoft.com/office/drawing/2014/main" id="{A5DB5A79-DAC9-A1CA-6655-C3F03725E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13" cy="9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769" name="Group 31">
                <a:extLst>
                  <a:ext uri="{FF2B5EF4-FFF2-40B4-BE49-F238E27FC236}">
                    <a16:creationId xmlns:a16="http://schemas.microsoft.com/office/drawing/2014/main" id="{D0D297AF-9D9B-53D7-FFC6-4615A5DA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" y="21"/>
                <a:ext cx="155" cy="56"/>
                <a:chOff x="0" y="0"/>
                <a:chExt cx="155" cy="56"/>
              </a:xfrm>
            </p:grpSpPr>
            <p:sp>
              <p:nvSpPr>
                <p:cNvPr id="29774" name="Line 32">
                  <a:extLst>
                    <a:ext uri="{FF2B5EF4-FFF2-40B4-BE49-F238E27FC236}">
                      <a16:creationId xmlns:a16="http://schemas.microsoft.com/office/drawing/2014/main" id="{6EC6DDBD-18AA-AD4A-4B90-DD8ACBC39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5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75" name="Line 33">
                  <a:extLst>
                    <a:ext uri="{FF2B5EF4-FFF2-40B4-BE49-F238E27FC236}">
                      <a16:creationId xmlns:a16="http://schemas.microsoft.com/office/drawing/2014/main" id="{D6A97A2D-7F67-686B-DCDC-38748215A7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" y="55"/>
                  <a:ext cx="4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76" name="Line 34">
                  <a:extLst>
                    <a:ext uri="{FF2B5EF4-FFF2-40B4-BE49-F238E27FC236}">
                      <a16:creationId xmlns:a16="http://schemas.microsoft.com/office/drawing/2014/main" id="{87DE2D77-A49E-B271-D473-7E0E17CEF5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" y="1"/>
                  <a:ext cx="57" cy="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</p:grpSp>
          <p:grpSp>
            <p:nvGrpSpPr>
              <p:cNvPr id="29770" name="Group 35">
                <a:extLst>
                  <a:ext uri="{FF2B5EF4-FFF2-40B4-BE49-F238E27FC236}">
                    <a16:creationId xmlns:a16="http://schemas.microsoft.com/office/drawing/2014/main" id="{5B930649-3FAC-64EE-D71D-13B9A84E4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 flipH="1">
                <a:off x="75" y="19"/>
                <a:ext cx="155" cy="55"/>
                <a:chOff x="0" y="0"/>
                <a:chExt cx="155" cy="55"/>
              </a:xfrm>
            </p:grpSpPr>
            <p:sp>
              <p:nvSpPr>
                <p:cNvPr id="29771" name="Line 36">
                  <a:extLst>
                    <a:ext uri="{FF2B5EF4-FFF2-40B4-BE49-F238E27FC236}">
                      <a16:creationId xmlns:a16="http://schemas.microsoft.com/office/drawing/2014/main" id="{D63B0546-F2A4-CE8E-6B86-A9D752F60E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5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72" name="Line 37">
                  <a:extLst>
                    <a:ext uri="{FF2B5EF4-FFF2-40B4-BE49-F238E27FC236}">
                      <a16:creationId xmlns:a16="http://schemas.microsoft.com/office/drawing/2014/main" id="{17F123E1-D219-2B84-1698-930B3667E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" y="54"/>
                  <a:ext cx="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73" name="Line 38">
                  <a:extLst>
                    <a:ext uri="{FF2B5EF4-FFF2-40B4-BE49-F238E27FC236}">
                      <a16:creationId xmlns:a16="http://schemas.microsoft.com/office/drawing/2014/main" id="{62128CE0-5162-EB9C-1954-E4390B5E11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" y="1"/>
                  <a:ext cx="57" cy="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</p:grpSp>
        </p:grpSp>
        <p:grpSp>
          <p:nvGrpSpPr>
            <p:cNvPr id="29710" name="Group 39">
              <a:extLst>
                <a:ext uri="{FF2B5EF4-FFF2-40B4-BE49-F238E27FC236}">
                  <a16:creationId xmlns:a16="http://schemas.microsoft.com/office/drawing/2014/main" id="{038557B8-35F2-C625-34CB-3EC26A6DF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5446713"/>
              <a:ext cx="501650" cy="233362"/>
              <a:chOff x="0" y="0"/>
              <a:chExt cx="316" cy="147"/>
            </a:xfrm>
          </p:grpSpPr>
          <p:sp>
            <p:nvSpPr>
              <p:cNvPr id="29751" name="Oval 40">
                <a:extLst>
                  <a:ext uri="{FF2B5EF4-FFF2-40B4-BE49-F238E27FC236}">
                    <a16:creationId xmlns:a16="http://schemas.microsoft.com/office/drawing/2014/main" id="{351F3A6F-A4CD-9A65-981F-1F34FC622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65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752" name="Line 41">
                <a:extLst>
                  <a:ext uri="{FF2B5EF4-FFF2-40B4-BE49-F238E27FC236}">
                    <a16:creationId xmlns:a16="http://schemas.microsoft.com/office/drawing/2014/main" id="{38ACF786-0320-2D3F-0DF9-30D468F49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" y="58"/>
                <a:ext cx="1" cy="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PK"/>
              </a:p>
            </p:txBody>
          </p:sp>
          <p:sp>
            <p:nvSpPr>
              <p:cNvPr id="29753" name="Line 42">
                <a:extLst>
                  <a:ext uri="{FF2B5EF4-FFF2-40B4-BE49-F238E27FC236}">
                    <a16:creationId xmlns:a16="http://schemas.microsoft.com/office/drawing/2014/main" id="{EBE16A5E-C90C-0800-66CF-2524E2CA8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" y="58"/>
                <a:ext cx="1" cy="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PK"/>
              </a:p>
            </p:txBody>
          </p:sp>
          <p:sp>
            <p:nvSpPr>
              <p:cNvPr id="29754" name="Rectangle 43">
                <a:extLst>
                  <a:ext uri="{FF2B5EF4-FFF2-40B4-BE49-F238E27FC236}">
                    <a16:creationId xmlns:a16="http://schemas.microsoft.com/office/drawing/2014/main" id="{2D196B91-7000-49BF-5E80-F53E9773B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58"/>
                <a:ext cx="310" cy="5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755" name="Oval 44">
                <a:extLst>
                  <a:ext uri="{FF2B5EF4-FFF2-40B4-BE49-F238E27FC236}">
                    <a16:creationId xmlns:a16="http://schemas.microsoft.com/office/drawing/2014/main" id="{83B3D9CC-1A2D-EE2E-C1F2-CE9FBB3F0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12" cy="9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756" name="Group 45">
                <a:extLst>
                  <a:ext uri="{FF2B5EF4-FFF2-40B4-BE49-F238E27FC236}">
                    <a16:creationId xmlns:a16="http://schemas.microsoft.com/office/drawing/2014/main" id="{3ECB4993-2467-5C81-E994-9ED7101134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" y="21"/>
                <a:ext cx="155" cy="56"/>
                <a:chOff x="0" y="0"/>
                <a:chExt cx="155" cy="56"/>
              </a:xfrm>
            </p:grpSpPr>
            <p:sp>
              <p:nvSpPr>
                <p:cNvPr id="29761" name="Line 46">
                  <a:extLst>
                    <a:ext uri="{FF2B5EF4-FFF2-40B4-BE49-F238E27FC236}">
                      <a16:creationId xmlns:a16="http://schemas.microsoft.com/office/drawing/2014/main" id="{00F3D514-8EDE-1F85-613F-B5AC77DDC4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5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62" name="Line 47">
                  <a:extLst>
                    <a:ext uri="{FF2B5EF4-FFF2-40B4-BE49-F238E27FC236}">
                      <a16:creationId xmlns:a16="http://schemas.microsoft.com/office/drawing/2014/main" id="{E43A368C-3759-7F4F-1ECC-491C58CF3A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" y="55"/>
                  <a:ext cx="4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63" name="Line 48">
                  <a:extLst>
                    <a:ext uri="{FF2B5EF4-FFF2-40B4-BE49-F238E27FC236}">
                      <a16:creationId xmlns:a16="http://schemas.microsoft.com/office/drawing/2014/main" id="{50DED27C-150C-D9A1-CE1B-FCC5F8D6D6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" y="1"/>
                  <a:ext cx="58" cy="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</p:grpSp>
          <p:grpSp>
            <p:nvGrpSpPr>
              <p:cNvPr id="29757" name="Group 49">
                <a:extLst>
                  <a:ext uri="{FF2B5EF4-FFF2-40B4-BE49-F238E27FC236}">
                    <a16:creationId xmlns:a16="http://schemas.microsoft.com/office/drawing/2014/main" id="{2E2C84B9-5C6A-2007-0FB8-A2907B39DA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 flipH="1">
                <a:off x="75" y="19"/>
                <a:ext cx="155" cy="55"/>
                <a:chOff x="0" y="0"/>
                <a:chExt cx="155" cy="55"/>
              </a:xfrm>
            </p:grpSpPr>
            <p:sp>
              <p:nvSpPr>
                <p:cNvPr id="29758" name="Line 50">
                  <a:extLst>
                    <a:ext uri="{FF2B5EF4-FFF2-40B4-BE49-F238E27FC236}">
                      <a16:creationId xmlns:a16="http://schemas.microsoft.com/office/drawing/2014/main" id="{05C63267-936C-AAE6-D653-D87483A56E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5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59" name="Line 51">
                  <a:extLst>
                    <a:ext uri="{FF2B5EF4-FFF2-40B4-BE49-F238E27FC236}">
                      <a16:creationId xmlns:a16="http://schemas.microsoft.com/office/drawing/2014/main" id="{460DBBB6-8F84-3FCC-3D35-16D57AF12B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" y="54"/>
                  <a:ext cx="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60" name="Line 52">
                  <a:extLst>
                    <a:ext uri="{FF2B5EF4-FFF2-40B4-BE49-F238E27FC236}">
                      <a16:creationId xmlns:a16="http://schemas.microsoft.com/office/drawing/2014/main" id="{DD831B6A-10FD-00E3-1710-896A19F846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" y="1"/>
                  <a:ext cx="58" cy="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</p:grpSp>
        </p:grpSp>
        <p:sp>
          <p:nvSpPr>
            <p:cNvPr id="29711" name="Line 53">
              <a:extLst>
                <a:ext uri="{FF2B5EF4-FFF2-40B4-BE49-F238E27FC236}">
                  <a16:creationId xmlns:a16="http://schemas.microsoft.com/office/drawing/2014/main" id="{7BB9D7DD-1623-887E-70F6-7158D99D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0163" y="5380038"/>
              <a:ext cx="485775" cy="207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sp>
          <p:nvSpPr>
            <p:cNvPr id="29712" name="Line 54">
              <a:extLst>
                <a:ext uri="{FF2B5EF4-FFF2-40B4-BE49-F238E27FC236}">
                  <a16:creationId xmlns:a16="http://schemas.microsoft.com/office/drawing/2014/main" id="{08B36504-DA64-DA38-9E51-8577D1E1B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48375" y="5326063"/>
              <a:ext cx="557213" cy="277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grpSp>
          <p:nvGrpSpPr>
            <p:cNvPr id="29713" name="Group 55">
              <a:extLst>
                <a:ext uri="{FF2B5EF4-FFF2-40B4-BE49-F238E27FC236}">
                  <a16:creationId xmlns:a16="http://schemas.microsoft.com/office/drawing/2014/main" id="{EE6D397A-55BF-CF12-048A-09696F0680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513" y="5264150"/>
              <a:ext cx="503237" cy="233363"/>
              <a:chOff x="0" y="0"/>
              <a:chExt cx="317" cy="147"/>
            </a:xfrm>
          </p:grpSpPr>
          <p:sp>
            <p:nvSpPr>
              <p:cNvPr id="29738" name="Oval 56">
                <a:extLst>
                  <a:ext uri="{FF2B5EF4-FFF2-40B4-BE49-F238E27FC236}">
                    <a16:creationId xmlns:a16="http://schemas.microsoft.com/office/drawing/2014/main" id="{86984687-0650-A9F2-CD83-1DBC83376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65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739" name="Line 57">
                <a:extLst>
                  <a:ext uri="{FF2B5EF4-FFF2-40B4-BE49-F238E27FC236}">
                    <a16:creationId xmlns:a16="http://schemas.microsoft.com/office/drawing/2014/main" id="{1D33EA6C-ADE3-D1C3-00C7-0F7236336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" y="58"/>
                <a:ext cx="1" cy="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PK"/>
              </a:p>
            </p:txBody>
          </p:sp>
          <p:sp>
            <p:nvSpPr>
              <p:cNvPr id="29740" name="Line 58">
                <a:extLst>
                  <a:ext uri="{FF2B5EF4-FFF2-40B4-BE49-F238E27FC236}">
                    <a16:creationId xmlns:a16="http://schemas.microsoft.com/office/drawing/2014/main" id="{63735910-B903-6F33-F2AE-0D83257B0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" y="58"/>
                <a:ext cx="1" cy="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PK"/>
              </a:p>
            </p:txBody>
          </p:sp>
          <p:sp>
            <p:nvSpPr>
              <p:cNvPr id="29741" name="Rectangle 59">
                <a:extLst>
                  <a:ext uri="{FF2B5EF4-FFF2-40B4-BE49-F238E27FC236}">
                    <a16:creationId xmlns:a16="http://schemas.microsoft.com/office/drawing/2014/main" id="{AF9A7AE4-49C5-3370-8265-0C92B2809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58"/>
                <a:ext cx="311" cy="5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742" name="Oval 60">
                <a:extLst>
                  <a:ext uri="{FF2B5EF4-FFF2-40B4-BE49-F238E27FC236}">
                    <a16:creationId xmlns:a16="http://schemas.microsoft.com/office/drawing/2014/main" id="{8ED67892-9BBB-4FF1-437F-E8316D588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13" cy="9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743" name="Group 61">
                <a:extLst>
                  <a:ext uri="{FF2B5EF4-FFF2-40B4-BE49-F238E27FC236}">
                    <a16:creationId xmlns:a16="http://schemas.microsoft.com/office/drawing/2014/main" id="{1972E5DC-531F-7C0E-36C3-1269BD4043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" y="21"/>
                <a:ext cx="155" cy="56"/>
                <a:chOff x="0" y="0"/>
                <a:chExt cx="155" cy="56"/>
              </a:xfrm>
            </p:grpSpPr>
            <p:sp>
              <p:nvSpPr>
                <p:cNvPr id="29748" name="Line 62">
                  <a:extLst>
                    <a:ext uri="{FF2B5EF4-FFF2-40B4-BE49-F238E27FC236}">
                      <a16:creationId xmlns:a16="http://schemas.microsoft.com/office/drawing/2014/main" id="{BF1FF749-5B77-E4A7-B3A6-38586F6974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5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49" name="Line 63">
                  <a:extLst>
                    <a:ext uri="{FF2B5EF4-FFF2-40B4-BE49-F238E27FC236}">
                      <a16:creationId xmlns:a16="http://schemas.microsoft.com/office/drawing/2014/main" id="{19F2411F-E4F3-4203-DE76-33C1DC4412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" y="55"/>
                  <a:ext cx="4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50" name="Line 64">
                  <a:extLst>
                    <a:ext uri="{FF2B5EF4-FFF2-40B4-BE49-F238E27FC236}">
                      <a16:creationId xmlns:a16="http://schemas.microsoft.com/office/drawing/2014/main" id="{D8FA02B1-4692-87AB-DD2C-71BD76BC73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" y="1"/>
                  <a:ext cx="57" cy="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</p:grpSp>
          <p:grpSp>
            <p:nvGrpSpPr>
              <p:cNvPr id="29744" name="Group 65">
                <a:extLst>
                  <a:ext uri="{FF2B5EF4-FFF2-40B4-BE49-F238E27FC236}">
                    <a16:creationId xmlns:a16="http://schemas.microsoft.com/office/drawing/2014/main" id="{0DC59304-0B33-1CAC-23BA-44F149EF01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 flipH="1">
                <a:off x="75" y="19"/>
                <a:ext cx="155" cy="55"/>
                <a:chOff x="0" y="0"/>
                <a:chExt cx="155" cy="55"/>
              </a:xfrm>
            </p:grpSpPr>
            <p:sp>
              <p:nvSpPr>
                <p:cNvPr id="29745" name="Line 66">
                  <a:extLst>
                    <a:ext uri="{FF2B5EF4-FFF2-40B4-BE49-F238E27FC236}">
                      <a16:creationId xmlns:a16="http://schemas.microsoft.com/office/drawing/2014/main" id="{9E10E261-4A79-B46C-9EB8-5E9D37BD8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5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46" name="Line 67">
                  <a:extLst>
                    <a:ext uri="{FF2B5EF4-FFF2-40B4-BE49-F238E27FC236}">
                      <a16:creationId xmlns:a16="http://schemas.microsoft.com/office/drawing/2014/main" id="{AA0A24F0-88B4-889F-48EC-164208D0D0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" y="54"/>
                  <a:ext cx="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47" name="Line 68">
                  <a:extLst>
                    <a:ext uri="{FF2B5EF4-FFF2-40B4-BE49-F238E27FC236}">
                      <a16:creationId xmlns:a16="http://schemas.microsoft.com/office/drawing/2014/main" id="{147B17B9-9842-9F94-5279-F54B4DA164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" y="1"/>
                  <a:ext cx="57" cy="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</p:grpSp>
        </p:grpSp>
        <p:grpSp>
          <p:nvGrpSpPr>
            <p:cNvPr id="29714" name="Group 69">
              <a:extLst>
                <a:ext uri="{FF2B5EF4-FFF2-40B4-BE49-F238E27FC236}">
                  <a16:creationId xmlns:a16="http://schemas.microsoft.com/office/drawing/2014/main" id="{86D31DA3-803B-0051-89DB-27E7DB983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5938" y="5472113"/>
              <a:ext cx="501650" cy="233362"/>
              <a:chOff x="0" y="0"/>
              <a:chExt cx="316" cy="147"/>
            </a:xfrm>
          </p:grpSpPr>
          <p:sp>
            <p:nvSpPr>
              <p:cNvPr id="29725" name="Oval 70">
                <a:extLst>
                  <a:ext uri="{FF2B5EF4-FFF2-40B4-BE49-F238E27FC236}">
                    <a16:creationId xmlns:a16="http://schemas.microsoft.com/office/drawing/2014/main" id="{CA0349D9-0498-9712-8C38-8ED5A71F1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65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726" name="Line 71">
                <a:extLst>
                  <a:ext uri="{FF2B5EF4-FFF2-40B4-BE49-F238E27FC236}">
                    <a16:creationId xmlns:a16="http://schemas.microsoft.com/office/drawing/2014/main" id="{39936F59-31FF-2970-E57E-E82D20929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" y="58"/>
                <a:ext cx="1" cy="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PK"/>
              </a:p>
            </p:txBody>
          </p:sp>
          <p:sp>
            <p:nvSpPr>
              <p:cNvPr id="29727" name="Line 72">
                <a:extLst>
                  <a:ext uri="{FF2B5EF4-FFF2-40B4-BE49-F238E27FC236}">
                    <a16:creationId xmlns:a16="http://schemas.microsoft.com/office/drawing/2014/main" id="{3FA950C4-7020-C574-C33F-678E689C5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" y="58"/>
                <a:ext cx="1" cy="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PK"/>
              </a:p>
            </p:txBody>
          </p:sp>
          <p:sp>
            <p:nvSpPr>
              <p:cNvPr id="29728" name="Rectangle 73">
                <a:extLst>
                  <a:ext uri="{FF2B5EF4-FFF2-40B4-BE49-F238E27FC236}">
                    <a16:creationId xmlns:a16="http://schemas.microsoft.com/office/drawing/2014/main" id="{F492515E-7D0C-4405-A86B-19E88957A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58"/>
                <a:ext cx="310" cy="5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729" name="Oval 74">
                <a:extLst>
                  <a:ext uri="{FF2B5EF4-FFF2-40B4-BE49-F238E27FC236}">
                    <a16:creationId xmlns:a16="http://schemas.microsoft.com/office/drawing/2014/main" id="{0E8DC744-09B9-19EB-A786-C516704D0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12" cy="9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PK" altLang="en-PK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730" name="Group 75">
                <a:extLst>
                  <a:ext uri="{FF2B5EF4-FFF2-40B4-BE49-F238E27FC236}">
                    <a16:creationId xmlns:a16="http://schemas.microsoft.com/office/drawing/2014/main" id="{0C93A6A6-E3E7-31C0-2A39-ECE256BD36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" y="21"/>
                <a:ext cx="155" cy="56"/>
                <a:chOff x="0" y="0"/>
                <a:chExt cx="155" cy="56"/>
              </a:xfrm>
            </p:grpSpPr>
            <p:sp>
              <p:nvSpPr>
                <p:cNvPr id="29735" name="Line 76">
                  <a:extLst>
                    <a:ext uri="{FF2B5EF4-FFF2-40B4-BE49-F238E27FC236}">
                      <a16:creationId xmlns:a16="http://schemas.microsoft.com/office/drawing/2014/main" id="{F703EF11-2D28-2650-4E08-93D27D47C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5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36" name="Line 77">
                  <a:extLst>
                    <a:ext uri="{FF2B5EF4-FFF2-40B4-BE49-F238E27FC236}">
                      <a16:creationId xmlns:a16="http://schemas.microsoft.com/office/drawing/2014/main" id="{A1AFB5F3-0FF8-412B-807C-C14F597FF8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" y="55"/>
                  <a:ext cx="4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37" name="Line 78">
                  <a:extLst>
                    <a:ext uri="{FF2B5EF4-FFF2-40B4-BE49-F238E27FC236}">
                      <a16:creationId xmlns:a16="http://schemas.microsoft.com/office/drawing/2014/main" id="{62AA0B0B-A513-FC31-C01C-D8B8FADC1D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" y="1"/>
                  <a:ext cx="58" cy="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</p:grpSp>
          <p:grpSp>
            <p:nvGrpSpPr>
              <p:cNvPr id="29731" name="Group 79">
                <a:extLst>
                  <a:ext uri="{FF2B5EF4-FFF2-40B4-BE49-F238E27FC236}">
                    <a16:creationId xmlns:a16="http://schemas.microsoft.com/office/drawing/2014/main" id="{674F3A87-70E5-058C-9321-7028C278B5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 flipH="1">
                <a:off x="75" y="19"/>
                <a:ext cx="155" cy="55"/>
                <a:chOff x="0" y="0"/>
                <a:chExt cx="155" cy="55"/>
              </a:xfrm>
            </p:grpSpPr>
            <p:sp>
              <p:nvSpPr>
                <p:cNvPr id="29732" name="Line 80">
                  <a:extLst>
                    <a:ext uri="{FF2B5EF4-FFF2-40B4-BE49-F238E27FC236}">
                      <a16:creationId xmlns:a16="http://schemas.microsoft.com/office/drawing/2014/main" id="{A367D3F1-3E7A-64C0-03E2-1F844BC70D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55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33" name="Line 81">
                  <a:extLst>
                    <a:ext uri="{FF2B5EF4-FFF2-40B4-BE49-F238E27FC236}">
                      <a16:creationId xmlns:a16="http://schemas.microsoft.com/office/drawing/2014/main" id="{F3252D49-DF66-ACFC-9A06-19F110E183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" y="54"/>
                  <a:ext cx="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  <p:sp>
              <p:nvSpPr>
                <p:cNvPr id="29734" name="Line 82">
                  <a:extLst>
                    <a:ext uri="{FF2B5EF4-FFF2-40B4-BE49-F238E27FC236}">
                      <a16:creationId xmlns:a16="http://schemas.microsoft.com/office/drawing/2014/main" id="{49688F67-517C-B1C3-F107-F1908EC18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" y="1"/>
                  <a:ext cx="58" cy="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PK"/>
                </a:p>
              </p:txBody>
            </p:sp>
          </p:grpSp>
        </p:grpSp>
        <p:pic>
          <p:nvPicPr>
            <p:cNvPr id="29715" name="Picture 83">
              <a:extLst>
                <a:ext uri="{FF2B5EF4-FFF2-40B4-BE49-F238E27FC236}">
                  <a16:creationId xmlns:a16="http://schemas.microsoft.com/office/drawing/2014/main" id="{CBA4A0FC-A3B3-848C-7793-8A52526480A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650" y="5029200"/>
              <a:ext cx="565134" cy="469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6" name="Line 84">
              <a:extLst>
                <a:ext uri="{FF2B5EF4-FFF2-40B4-BE49-F238E27FC236}">
                  <a16:creationId xmlns:a16="http://schemas.microsoft.com/office/drawing/2014/main" id="{5831A2C3-88B2-8557-D96B-79E5FABC1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788" y="5486400"/>
              <a:ext cx="228600" cy="31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sp>
          <p:nvSpPr>
            <p:cNvPr id="29717" name="Line 85">
              <a:extLst>
                <a:ext uri="{FF2B5EF4-FFF2-40B4-BE49-F238E27FC236}">
                  <a16:creationId xmlns:a16="http://schemas.microsoft.com/office/drawing/2014/main" id="{B8A2822A-B71A-6652-63CF-63A9BAD58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38" y="5073650"/>
              <a:ext cx="228600" cy="31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sp>
          <p:nvSpPr>
            <p:cNvPr id="29718" name="Line 87">
              <a:extLst>
                <a:ext uri="{FF2B5EF4-FFF2-40B4-BE49-F238E27FC236}">
                  <a16:creationId xmlns:a16="http://schemas.microsoft.com/office/drawing/2014/main" id="{1C63F805-74A3-7CF9-4DF5-457A9675C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738" y="5181600"/>
              <a:ext cx="635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sp>
          <p:nvSpPr>
            <p:cNvPr id="29719" name="Freeform 88">
              <a:extLst>
                <a:ext uri="{FF2B5EF4-FFF2-40B4-BE49-F238E27FC236}">
                  <a16:creationId xmlns:a16="http://schemas.microsoft.com/office/drawing/2014/main" id="{6F9BB50D-3D2A-6826-4F1B-4A2B1236C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050" y="5295900"/>
              <a:ext cx="368300" cy="360363"/>
            </a:xfrm>
            <a:custGeom>
              <a:avLst/>
              <a:gdLst>
                <a:gd name="T0" fmla="*/ 2147483646 w 19047"/>
                <a:gd name="T1" fmla="*/ 0 h 18640"/>
                <a:gd name="T2" fmla="*/ 2147483646 w 19047"/>
                <a:gd name="T3" fmla="*/ 2147483646 h 18640"/>
                <a:gd name="T4" fmla="*/ 0 w 19047"/>
                <a:gd name="T5" fmla="*/ 2147483646 h 18640"/>
                <a:gd name="T6" fmla="*/ 0 60000 65536"/>
                <a:gd name="T7" fmla="*/ 0 60000 65536"/>
                <a:gd name="T8" fmla="*/ 0 60000 65536"/>
                <a:gd name="T9" fmla="*/ 0 w 19047"/>
                <a:gd name="T10" fmla="*/ 0 h 18640"/>
                <a:gd name="T11" fmla="*/ 19047 w 19047"/>
                <a:gd name="T12" fmla="*/ 18640 h 18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47" h="18640">
                  <a:moveTo>
                    <a:pt x="4909" y="0"/>
                  </a:moveTo>
                  <a:cubicBezTo>
                    <a:pt x="7036" y="2536"/>
                    <a:pt x="21600" y="14400"/>
                    <a:pt x="18655" y="18000"/>
                  </a:cubicBezTo>
                  <a:cubicBezTo>
                    <a:pt x="15709" y="21600"/>
                    <a:pt x="4909" y="8918"/>
                    <a:pt x="0" y="72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sp>
          <p:nvSpPr>
            <p:cNvPr id="29720" name="Rectangle 89">
              <a:extLst>
                <a:ext uri="{FF2B5EF4-FFF2-40B4-BE49-F238E27FC236}">
                  <a16:creationId xmlns:a16="http://schemas.microsoft.com/office/drawing/2014/main" id="{81FAABF5-B423-CF2A-9C71-DD662728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65" y="5828460"/>
              <a:ext cx="9842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>
                  <a:solidFill>
                    <a:srgbClr val="FF0000"/>
                  </a:solidFill>
                  <a:latin typeface="Comic Sans MS" panose="030F0902030302020204" pitchFamily="66" charset="0"/>
                  <a:sym typeface="Comic Sans MS" panose="030F0902030302020204" pitchFamily="66" charset="0"/>
                </a:rPr>
                <a:t>3 probes</a:t>
              </a:r>
            </a:p>
          </p:txBody>
        </p:sp>
        <p:sp>
          <p:nvSpPr>
            <p:cNvPr id="29721" name="Freeform 90">
              <a:extLst>
                <a:ext uri="{FF2B5EF4-FFF2-40B4-BE49-F238E27FC236}">
                  <a16:creationId xmlns:a16="http://schemas.microsoft.com/office/drawing/2014/main" id="{153F56EE-9383-8E6E-BF6A-C2823FD74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5311775"/>
              <a:ext cx="1304925" cy="376238"/>
            </a:xfrm>
            <a:custGeom>
              <a:avLst/>
              <a:gdLst>
                <a:gd name="T0" fmla="*/ 2147483646 w 20924"/>
                <a:gd name="T1" fmla="*/ 2147483646 h 17066"/>
                <a:gd name="T2" fmla="*/ 2147483646 w 20924"/>
                <a:gd name="T3" fmla="*/ 2147483646 h 17066"/>
                <a:gd name="T4" fmla="*/ 2147483646 w 20924"/>
                <a:gd name="T5" fmla="*/ 2147483646 h 17066"/>
                <a:gd name="T6" fmla="*/ 2147483646 w 20924"/>
                <a:gd name="T7" fmla="*/ 2147483646 h 17066"/>
                <a:gd name="T8" fmla="*/ 0 w 20924"/>
                <a:gd name="T9" fmla="*/ 2147483646 h 17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24"/>
                <a:gd name="T16" fmla="*/ 0 h 17066"/>
                <a:gd name="T17" fmla="*/ 20924 w 20924"/>
                <a:gd name="T18" fmla="*/ 17066 h 170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24" h="17066">
                  <a:moveTo>
                    <a:pt x="1936" y="1171"/>
                  </a:moveTo>
                  <a:cubicBezTo>
                    <a:pt x="3490" y="-201"/>
                    <a:pt x="5094" y="11285"/>
                    <a:pt x="8253" y="11285"/>
                  </a:cubicBezTo>
                  <a:cubicBezTo>
                    <a:pt x="11411" y="11285"/>
                    <a:pt x="20174" y="-4319"/>
                    <a:pt x="20887" y="1171"/>
                  </a:cubicBezTo>
                  <a:cubicBezTo>
                    <a:pt x="21600" y="6662"/>
                    <a:pt x="11946" y="13380"/>
                    <a:pt x="8660" y="17064"/>
                  </a:cubicBezTo>
                  <a:cubicBezTo>
                    <a:pt x="5171" y="17281"/>
                    <a:pt x="1579" y="1316"/>
                    <a:pt x="0" y="261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sp>
          <p:nvSpPr>
            <p:cNvPr id="29722" name="Rectangle 91">
              <a:extLst>
                <a:ext uri="{FF2B5EF4-FFF2-40B4-BE49-F238E27FC236}">
                  <a16:creationId xmlns:a16="http://schemas.microsoft.com/office/drawing/2014/main" id="{02E8035E-F5B7-05F7-2594-728B86AE2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420" y="5804775"/>
              <a:ext cx="9842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>
                  <a:solidFill>
                    <a:srgbClr val="FF0000"/>
                  </a:solidFill>
                  <a:latin typeface="Comic Sans MS" panose="030F0902030302020204" pitchFamily="66" charset="0"/>
                  <a:sym typeface="Comic Sans MS" panose="030F0902030302020204" pitchFamily="66" charset="0"/>
                </a:rPr>
                <a:t>3 probes</a:t>
              </a:r>
            </a:p>
          </p:txBody>
        </p:sp>
        <p:sp>
          <p:nvSpPr>
            <p:cNvPr id="29723" name="Freeform 92">
              <a:extLst>
                <a:ext uri="{FF2B5EF4-FFF2-40B4-BE49-F238E27FC236}">
                  <a16:creationId xmlns:a16="http://schemas.microsoft.com/office/drawing/2014/main" id="{236EA32A-CCAB-8FBD-0A32-958182D6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350" y="5273675"/>
              <a:ext cx="2222500" cy="395288"/>
            </a:xfrm>
            <a:custGeom>
              <a:avLst/>
              <a:gdLst>
                <a:gd name="T0" fmla="*/ 2147483646 w 21364"/>
                <a:gd name="T1" fmla="*/ 2147483646 h 21097"/>
                <a:gd name="T2" fmla="*/ 2147483646 w 21364"/>
                <a:gd name="T3" fmla="*/ 2147483646 h 21097"/>
                <a:gd name="T4" fmla="*/ 2147483646 w 21364"/>
                <a:gd name="T5" fmla="*/ 2147483646 h 21097"/>
                <a:gd name="T6" fmla="*/ 2147483646 w 21364"/>
                <a:gd name="T7" fmla="*/ 2147483646 h 21097"/>
                <a:gd name="T8" fmla="*/ 2147483646 w 21364"/>
                <a:gd name="T9" fmla="*/ 2147483646 h 21097"/>
                <a:gd name="T10" fmla="*/ 2147483646 w 21364"/>
                <a:gd name="T11" fmla="*/ 2147483646 h 21097"/>
                <a:gd name="T12" fmla="*/ 0 w 21364"/>
                <a:gd name="T13" fmla="*/ 2147483646 h 210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364"/>
                <a:gd name="T22" fmla="*/ 0 h 21097"/>
                <a:gd name="T23" fmla="*/ 21364 w 21364"/>
                <a:gd name="T24" fmla="*/ 21097 h 210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364" h="21097">
                  <a:moveTo>
                    <a:pt x="1159" y="2383"/>
                  </a:moveTo>
                  <a:cubicBezTo>
                    <a:pt x="2090" y="767"/>
                    <a:pt x="3051" y="14289"/>
                    <a:pt x="4942" y="14289"/>
                  </a:cubicBezTo>
                  <a:cubicBezTo>
                    <a:pt x="7032" y="13863"/>
                    <a:pt x="10937" y="-168"/>
                    <a:pt x="13668" y="2"/>
                  </a:cubicBezTo>
                  <a:cubicBezTo>
                    <a:pt x="16398" y="172"/>
                    <a:pt x="21600" y="10207"/>
                    <a:pt x="21356" y="15309"/>
                  </a:cubicBezTo>
                  <a:cubicBezTo>
                    <a:pt x="21112" y="20412"/>
                    <a:pt x="16368" y="5189"/>
                    <a:pt x="13668" y="6125"/>
                  </a:cubicBezTo>
                  <a:cubicBezTo>
                    <a:pt x="10968" y="7060"/>
                    <a:pt x="7459" y="21432"/>
                    <a:pt x="5186" y="21092"/>
                  </a:cubicBezTo>
                  <a:cubicBezTo>
                    <a:pt x="2914" y="20752"/>
                    <a:pt x="946" y="2553"/>
                    <a:pt x="0" y="408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PK"/>
            </a:p>
          </p:txBody>
        </p:sp>
        <p:sp>
          <p:nvSpPr>
            <p:cNvPr id="29724" name="Rectangle 93">
              <a:extLst>
                <a:ext uri="{FF2B5EF4-FFF2-40B4-BE49-F238E27FC236}">
                  <a16:creationId xmlns:a16="http://schemas.microsoft.com/office/drawing/2014/main" id="{FC36FAE9-0701-94EE-6A34-60D6DE130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020" y="4833210"/>
              <a:ext cx="9842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1800">
                  <a:solidFill>
                    <a:srgbClr val="FF0000"/>
                  </a:solidFill>
                  <a:latin typeface="Comic Sans MS" panose="030F0902030302020204" pitchFamily="66" charset="0"/>
                  <a:sym typeface="Comic Sans MS" panose="030F0902030302020204" pitchFamily="66" charset="0"/>
                </a:rPr>
                <a:t>3 probes</a:t>
              </a:r>
            </a:p>
          </p:txBody>
        </p:sp>
      </p:grp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011FE50B-BE78-A217-177B-83DFE48D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6163" y="6462713"/>
            <a:ext cx="45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CE30F0A-8EA3-804B-A0EB-071DD4A5E5FA}" type="slidenum">
              <a:rPr lang="en-US" altLang="en-PK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PK" sz="1200">
              <a:latin typeface="Tahoma" panose="020B0604030504040204" pitchFamily="34" charset="0"/>
            </a:endParaRPr>
          </a:p>
        </p:txBody>
      </p:sp>
      <p:pic>
        <p:nvPicPr>
          <p:cNvPr id="29701" name="Picture 47" descr="underline_base">
            <a:extLst>
              <a:ext uri="{FF2B5EF4-FFF2-40B4-BE49-F238E27FC236}">
                <a16:creationId xmlns:a16="http://schemas.microsoft.com/office/drawing/2014/main" id="{A76BEBBB-5B28-5742-F071-65898365D3D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5675"/>
            <a:ext cx="64547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Line 84">
            <a:extLst>
              <a:ext uri="{FF2B5EF4-FFF2-40B4-BE49-F238E27FC236}">
                <a16:creationId xmlns:a16="http://schemas.microsoft.com/office/drawing/2014/main" id="{E3FF27D3-38C5-C0F1-A4EF-CDD80A7B3B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0075" y="5624513"/>
            <a:ext cx="29210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PK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27636</TotalTime>
  <Words>1164</Words>
  <Application>Microsoft Macintosh PowerPoint</Application>
  <PresentationFormat>On-screen Show (4:3)</PresentationFormat>
  <Paragraphs>173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Wingdings 2</vt:lpstr>
      <vt:lpstr>12_Default Design</vt:lpstr>
      <vt:lpstr>PowerPoint Presentation</vt:lpstr>
      <vt:lpstr>Chapter 1: roadmap</vt:lpstr>
      <vt:lpstr>Packet  Tx delay</vt:lpstr>
      <vt:lpstr>Store-and-forward  (in pkt switching)</vt:lpstr>
      <vt:lpstr>Propagation delay</vt:lpstr>
      <vt:lpstr>Queuing delay &amp; loss</vt:lpstr>
      <vt:lpstr>Four sources of packet delay</vt:lpstr>
      <vt:lpstr>PowerPoint Presentation</vt:lpstr>
      <vt:lpstr>“Real” Internet delays &amp; routes</vt:lpstr>
      <vt:lpstr>“Real” Internet delays and routes</vt:lpstr>
      <vt:lpstr>Throughput</vt:lpstr>
      <vt:lpstr>PowerPoint Presentation</vt:lpstr>
      <vt:lpstr>PowerPoint Presentation</vt:lpstr>
      <vt:lpstr>Throughput:  Internet scenario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Muhammad khan</cp:lastModifiedBy>
  <cp:revision>450</cp:revision>
  <dcterms:created xsi:type="dcterms:W3CDTF">1999-10-08T19:08:27Z</dcterms:created>
  <dcterms:modified xsi:type="dcterms:W3CDTF">2024-03-20T07:07:36Z</dcterms:modified>
</cp:coreProperties>
</file>