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367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368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45" r:id="rId85"/>
    <p:sldId id="346" r:id="rId86"/>
    <p:sldId id="347" r:id="rId87"/>
    <p:sldId id="348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4" r:id="rId102"/>
    <p:sldId id="365" r:id="rId103"/>
    <p:sldId id="366" r:id="rId10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613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1008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1008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/101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1008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1008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1008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/101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1008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1008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/101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10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1008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1008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/101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1008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1008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/101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396" y="1200466"/>
            <a:ext cx="4253306" cy="700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955" y="748866"/>
            <a:ext cx="4360189" cy="216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1008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5006" y="3321519"/>
            <a:ext cx="90551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1008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49940" y="3321519"/>
            <a:ext cx="40132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1008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/101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lbd.zserv.tuwien.ac.at/" TargetMode="External"/><Relationship Id="rId2" Type="http://schemas.openxmlformats.org/officeDocument/2006/relationships/hyperlink" Target="https://vsc.ac.at/training/2021/BigData-Mar/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" TargetMode="External"/><Relationship Id="rId2" Type="http://schemas.openxmlformats.org/officeDocument/2006/relationships/hyperlink" Target="https://hadoop.apache.org/release/3.3.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enix.org/legacy/publications/library/proceedings/osdi04/tech/full_papers/dean/dean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image" Target="../media/image3.png"/><Relationship Id="rId7" Type="http://schemas.openxmlformats.org/officeDocument/2006/relationships/slide" Target="slide37.xml"/><Relationship Id="rId12" Type="http://schemas.openxmlformats.org/officeDocument/2006/relationships/slide" Target="slide9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89.xml"/><Relationship Id="rId5" Type="http://schemas.openxmlformats.org/officeDocument/2006/relationships/slide" Target="slide2.xml"/><Relationship Id="rId10" Type="http://schemas.openxmlformats.org/officeDocument/2006/relationships/slide" Target="slide81.xml"/><Relationship Id="rId4" Type="http://schemas.openxmlformats.org/officeDocument/2006/relationships/slide" Target="slide3.xml"/><Relationship Id="rId9" Type="http://schemas.openxmlformats.org/officeDocument/2006/relationships/slide" Target="slide5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stable/hadoop-project-dist/hadoop-hdfs/HdfsDesign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doop.apache.org/docs/stable/hadoop-streaming/HadoopStreaming.htm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stable/hadoop-mapreduce-client/hadoop-mapreduce-client-core/mapred-default.x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current/api/org/apache/hadoop/mapreduce/lib/partition/KeyFieldBasedComparato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89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mrjob.readthedocs.io/en/latest/index.html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94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456304"/>
            <a:chOff x="0" y="0"/>
            <a:chExt cx="4608195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3456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7655" y="2527"/>
              <a:ext cx="4333240" cy="0"/>
            </a:xfrm>
            <a:custGeom>
              <a:avLst/>
              <a:gdLst/>
              <a:ahLst/>
              <a:cxnLst/>
              <a:rect l="l" t="t" r="r" b="b"/>
              <a:pathLst>
                <a:path w="4333240">
                  <a:moveTo>
                    <a:pt x="0" y="0"/>
                  </a:moveTo>
                  <a:lnTo>
                    <a:pt x="4332681" y="0"/>
                  </a:lnTo>
                </a:path>
              </a:pathLst>
            </a:custGeom>
            <a:ln w="5054">
              <a:solidFill>
                <a:srgbClr val="0100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7961" y="806551"/>
            <a:ext cx="2946400" cy="7740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93980" rIns="0" bIns="0" rtlCol="0">
            <a:spAutoFit/>
          </a:bodyPr>
          <a:lstStyle/>
          <a:p>
            <a:pPr marL="868044" marR="135255" indent="-725170">
              <a:lnSpc>
                <a:spcPts val="2390"/>
              </a:lnSpc>
              <a:spcBef>
                <a:spcPts val="740"/>
              </a:spcBef>
            </a:pPr>
            <a:r>
              <a:rPr spc="-155" dirty="0"/>
              <a:t>INTRODUCTION</a:t>
            </a:r>
            <a:r>
              <a:rPr spc="20" dirty="0"/>
              <a:t> </a:t>
            </a:r>
            <a:r>
              <a:rPr spc="-100" dirty="0"/>
              <a:t>TO </a:t>
            </a:r>
            <a:r>
              <a:rPr spc="-665" dirty="0"/>
              <a:t> </a:t>
            </a:r>
            <a:r>
              <a:rPr spc="-185" dirty="0"/>
              <a:t>HADOOP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90" dirty="0"/>
              <a:t>Examples</a:t>
            </a:r>
            <a:r>
              <a:rPr sz="1200" spc="35" dirty="0"/>
              <a:t> </a:t>
            </a:r>
            <a:r>
              <a:rPr sz="1200" spc="-30" dirty="0"/>
              <a:t>of</a:t>
            </a:r>
            <a:r>
              <a:rPr sz="1200" spc="35" dirty="0"/>
              <a:t> </a:t>
            </a:r>
            <a:r>
              <a:rPr sz="1200" spc="-35" dirty="0"/>
              <a:t>structured/unstructured</a:t>
            </a:r>
            <a:r>
              <a:rPr sz="1200" spc="40" dirty="0"/>
              <a:t> </a:t>
            </a:r>
            <a:r>
              <a:rPr sz="1200" spc="-50" dirty="0"/>
              <a:t>data</a:t>
            </a:r>
            <a:endParaRPr sz="1200"/>
          </a:p>
        </p:txBody>
      </p:sp>
      <p:grpSp>
        <p:nvGrpSpPr>
          <p:cNvPr id="4" name="object 4"/>
          <p:cNvGrpSpPr/>
          <p:nvPr/>
        </p:nvGrpSpPr>
        <p:grpSpPr>
          <a:xfrm>
            <a:off x="216513" y="542140"/>
            <a:ext cx="4175125" cy="2723515"/>
            <a:chOff x="216513" y="542140"/>
            <a:chExt cx="4175125" cy="2723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255" y="542140"/>
              <a:ext cx="4159079" cy="3240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053" y="3082548"/>
              <a:ext cx="4169884" cy="1800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9053" y="3082548"/>
              <a:ext cx="4170045" cy="180340"/>
            </a:xfrm>
            <a:custGeom>
              <a:avLst/>
              <a:gdLst/>
              <a:ahLst/>
              <a:cxnLst/>
              <a:rect l="l" t="t" r="r" b="b"/>
              <a:pathLst>
                <a:path w="4170045" h="180339">
                  <a:moveTo>
                    <a:pt x="0" y="50610"/>
                  </a:moveTo>
                  <a:lnTo>
                    <a:pt x="0" y="129391"/>
                  </a:lnTo>
                  <a:lnTo>
                    <a:pt x="3977" y="149091"/>
                  </a:lnTo>
                  <a:lnTo>
                    <a:pt x="14823" y="165178"/>
                  </a:lnTo>
                  <a:lnTo>
                    <a:pt x="30910" y="176024"/>
                  </a:lnTo>
                  <a:lnTo>
                    <a:pt x="50610" y="180002"/>
                  </a:lnTo>
                  <a:lnTo>
                    <a:pt x="4119273" y="180002"/>
                  </a:lnTo>
                  <a:lnTo>
                    <a:pt x="4138974" y="176024"/>
                  </a:lnTo>
                  <a:lnTo>
                    <a:pt x="4155061" y="165178"/>
                  </a:lnTo>
                  <a:lnTo>
                    <a:pt x="4165907" y="149091"/>
                  </a:lnTo>
                  <a:lnTo>
                    <a:pt x="4169884" y="129391"/>
                  </a:lnTo>
                  <a:lnTo>
                    <a:pt x="4169884" y="50610"/>
                  </a:lnTo>
                  <a:lnTo>
                    <a:pt x="4165907" y="30910"/>
                  </a:lnTo>
                  <a:lnTo>
                    <a:pt x="4155061" y="14823"/>
                  </a:lnTo>
                  <a:lnTo>
                    <a:pt x="4138974" y="3977"/>
                  </a:lnTo>
                  <a:lnTo>
                    <a:pt x="4119273" y="0"/>
                  </a:ln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close/>
                </a:path>
              </a:pathLst>
            </a:custGeom>
            <a:ln w="5060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657" y="758145"/>
              <a:ext cx="4162677" cy="24324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2657" y="758145"/>
              <a:ext cx="4163060" cy="2432685"/>
            </a:xfrm>
            <a:custGeom>
              <a:avLst/>
              <a:gdLst/>
              <a:ahLst/>
              <a:cxnLst/>
              <a:rect l="l" t="t" r="r" b="b"/>
              <a:pathLst>
                <a:path w="4163060" h="2432685">
                  <a:moveTo>
                    <a:pt x="4162677" y="0"/>
                  </a:moveTo>
                  <a:lnTo>
                    <a:pt x="4162677" y="2432405"/>
                  </a:lnTo>
                  <a:lnTo>
                    <a:pt x="0" y="2432405"/>
                  </a:lnTo>
                  <a:lnTo>
                    <a:pt x="0" y="0"/>
                  </a:lnTo>
                  <a:lnTo>
                    <a:pt x="4162677" y="0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2580" y="590562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100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9329" y="590562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100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7515" y="559776"/>
            <a:ext cx="3571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83285" algn="l"/>
                <a:tab pos="2399665" algn="l"/>
              </a:tabLst>
            </a:pPr>
            <a:r>
              <a:rPr sz="1100" b="1" spc="-45" dirty="0">
                <a:solidFill>
                  <a:srgbClr val="010081"/>
                </a:solidFill>
                <a:latin typeface="Arial"/>
                <a:cs typeface="Arial"/>
              </a:rPr>
              <a:t>Industry	</a:t>
            </a:r>
            <a:r>
              <a:rPr sz="1100" b="1" spc="-30" dirty="0">
                <a:solidFill>
                  <a:srgbClr val="010081"/>
                </a:solidFill>
                <a:latin typeface="Arial"/>
                <a:cs typeface="Arial"/>
              </a:rPr>
              <a:t>Structured</a:t>
            </a:r>
            <a:r>
              <a:rPr sz="1100" b="1" spc="10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10081"/>
                </a:solidFill>
                <a:latin typeface="Arial"/>
                <a:cs typeface="Arial"/>
              </a:rPr>
              <a:t>data	</a:t>
            </a:r>
            <a:r>
              <a:rPr sz="1100" b="1" spc="-35" dirty="0">
                <a:solidFill>
                  <a:srgbClr val="010081"/>
                </a:solidFill>
                <a:latin typeface="Arial"/>
                <a:cs typeface="Arial"/>
              </a:rPr>
              <a:t>Unstructured</a:t>
            </a:r>
            <a:r>
              <a:rPr sz="1100" b="1" spc="5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10081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515" y="1068856"/>
            <a:ext cx="711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e-commerce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4294" y="762635"/>
            <a:ext cx="4159885" cy="2451735"/>
            <a:chOff x="224294" y="762635"/>
            <a:chExt cx="4159885" cy="2451735"/>
          </a:xfrm>
        </p:grpSpPr>
        <p:sp>
          <p:nvSpPr>
            <p:cNvPr id="15" name="object 15"/>
            <p:cNvSpPr/>
            <p:nvPr/>
          </p:nvSpPr>
          <p:spPr>
            <a:xfrm>
              <a:off x="1092581" y="762635"/>
              <a:ext cx="0" cy="846455"/>
            </a:xfrm>
            <a:custGeom>
              <a:avLst/>
              <a:gdLst/>
              <a:ahLst/>
              <a:cxnLst/>
              <a:rect l="l" t="t" r="r" b="b"/>
              <a:pathLst>
                <a:path h="846455">
                  <a:moveTo>
                    <a:pt x="0" y="8460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100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7704" y="973086"/>
              <a:ext cx="65265" cy="652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7704" y="1145171"/>
              <a:ext cx="65265" cy="652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704" y="1317244"/>
              <a:ext cx="65265" cy="6526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09329" y="762635"/>
              <a:ext cx="0" cy="846455"/>
            </a:xfrm>
            <a:custGeom>
              <a:avLst/>
              <a:gdLst/>
              <a:ahLst/>
              <a:cxnLst/>
              <a:rect l="l" t="t" r="r" b="b"/>
              <a:pathLst>
                <a:path h="846455">
                  <a:moveTo>
                    <a:pt x="0" y="8460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100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4452" y="969492"/>
              <a:ext cx="65265" cy="652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4452" y="1141565"/>
              <a:ext cx="65265" cy="652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4452" y="1313650"/>
              <a:ext cx="65265" cy="6526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24294" y="1636801"/>
              <a:ext cx="4159885" cy="0"/>
            </a:xfrm>
            <a:custGeom>
              <a:avLst/>
              <a:gdLst/>
              <a:ahLst/>
              <a:cxnLst/>
              <a:rect l="l" t="t" r="r" b="b"/>
              <a:pathLst>
                <a:path w="4159885">
                  <a:moveTo>
                    <a:pt x="0" y="0"/>
                  </a:moveTo>
                  <a:lnTo>
                    <a:pt x="4159402" y="0"/>
                  </a:lnTo>
                </a:path>
              </a:pathLst>
            </a:custGeom>
            <a:ln w="68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92581" y="1680273"/>
              <a:ext cx="0" cy="788670"/>
            </a:xfrm>
            <a:custGeom>
              <a:avLst/>
              <a:gdLst/>
              <a:ahLst/>
              <a:cxnLst/>
              <a:rect l="l" t="t" r="r" b="b"/>
              <a:pathLst>
                <a:path h="788669">
                  <a:moveTo>
                    <a:pt x="0" y="78828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100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704" y="1947862"/>
              <a:ext cx="65265" cy="652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704" y="2119934"/>
              <a:ext cx="65265" cy="6526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609329" y="1680273"/>
              <a:ext cx="0" cy="788670"/>
            </a:xfrm>
            <a:custGeom>
              <a:avLst/>
              <a:gdLst/>
              <a:ahLst/>
              <a:cxnLst/>
              <a:rect l="l" t="t" r="r" b="b"/>
              <a:pathLst>
                <a:path h="788669">
                  <a:moveTo>
                    <a:pt x="0" y="78828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100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4452" y="1832914"/>
              <a:ext cx="65265" cy="652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4452" y="2004999"/>
              <a:ext cx="65265" cy="6526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4452" y="2177072"/>
              <a:ext cx="65265" cy="6526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24294" y="2496629"/>
              <a:ext cx="4159885" cy="0"/>
            </a:xfrm>
            <a:custGeom>
              <a:avLst/>
              <a:gdLst/>
              <a:ahLst/>
              <a:cxnLst/>
              <a:rect l="l" t="t" r="r" b="b"/>
              <a:pathLst>
                <a:path w="4159885">
                  <a:moveTo>
                    <a:pt x="0" y="0"/>
                  </a:moveTo>
                  <a:lnTo>
                    <a:pt x="4159402" y="0"/>
                  </a:lnTo>
                </a:path>
              </a:pathLst>
            </a:custGeom>
            <a:ln w="688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92581" y="2540101"/>
              <a:ext cx="0" cy="674370"/>
            </a:xfrm>
            <a:custGeom>
              <a:avLst/>
              <a:gdLst/>
              <a:ahLst/>
              <a:cxnLst/>
              <a:rect l="l" t="t" r="r" b="b"/>
              <a:pathLst>
                <a:path h="674369">
                  <a:moveTo>
                    <a:pt x="0" y="674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100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7704" y="2750553"/>
              <a:ext cx="65265" cy="6526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704" y="2922625"/>
              <a:ext cx="65265" cy="6526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609329" y="2540101"/>
              <a:ext cx="0" cy="674370"/>
            </a:xfrm>
            <a:custGeom>
              <a:avLst/>
              <a:gdLst/>
              <a:ahLst/>
              <a:cxnLst/>
              <a:rect l="l" t="t" r="r" b="b"/>
              <a:pathLst>
                <a:path h="674369">
                  <a:moveTo>
                    <a:pt x="0" y="674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100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4452" y="2750553"/>
              <a:ext cx="65265" cy="6526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4452" y="2922625"/>
              <a:ext cx="65265" cy="6526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259547" y="889646"/>
            <a:ext cx="103505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products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85" dirty="0">
                <a:solidFill>
                  <a:srgbClr val="010081"/>
                </a:solidFill>
                <a:latin typeface="Arial MT"/>
                <a:cs typeface="Arial MT"/>
              </a:rPr>
              <a:t>&amp;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prices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customer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transactions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10/101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776296" y="886039"/>
            <a:ext cx="128968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reviews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phone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transcripts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social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media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mentions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7515" y="1957589"/>
            <a:ext cx="471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banking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59547" y="1864409"/>
            <a:ext cx="12331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financial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transactions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customer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76296" y="1749474"/>
            <a:ext cx="145478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custome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r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communication  regulations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85" dirty="0">
                <a:solidFill>
                  <a:srgbClr val="010081"/>
                </a:solidFill>
                <a:latin typeface="Arial MT"/>
                <a:cs typeface="Arial MT"/>
              </a:rPr>
              <a:t>&amp;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compliance 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financial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news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7515" y="2760280"/>
            <a:ext cx="607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healthcare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59547" y="2667100"/>
            <a:ext cx="11430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patient</a:t>
            </a:r>
            <a:r>
              <a:rPr sz="1100" spc="2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medical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billing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76296" y="2667100"/>
            <a:ext cx="10369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clinical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reports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radiology</a:t>
            </a:r>
            <a:r>
              <a:rPr sz="1100" spc="1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imagery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98/101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90" dirty="0"/>
              <a:t>Clean</a:t>
            </a:r>
            <a:r>
              <a:rPr sz="1200" spc="15" dirty="0"/>
              <a:t> </a:t>
            </a:r>
            <a:r>
              <a:rPr sz="1200" spc="-70" dirty="0"/>
              <a:t>up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1109521"/>
            <a:ext cx="39668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When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done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tests,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clean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up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temporary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files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generated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testDFSio.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1702346"/>
            <a:ext cx="4333240" cy="556895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944"/>
              </a:lnSpc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expor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myDi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use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$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{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USE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}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benchmark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SimSun"/>
              <a:cs typeface="SimSun"/>
            </a:endParaRPr>
          </a:p>
          <a:p>
            <a:pPr marL="10160">
              <a:lnSpc>
                <a:spcPct val="100000"/>
              </a:lnSpc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hadoo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ja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$tes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DFSioja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366395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tes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buil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dat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a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$m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Di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clea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890334743"/>
      </p:ext>
    </p:extLst>
  </p:cSld>
  <p:clrMapOvr>
    <a:masterClrMapping/>
  </p:clrMapOvr>
  <p:transition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989" y="1305266"/>
            <a:ext cx="23825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5" dirty="0">
                <a:hlinkClick r:id="" action="ppaction://noaction"/>
              </a:rPr>
              <a:t>Concluding</a:t>
            </a:r>
            <a:r>
              <a:rPr spc="50" dirty="0">
                <a:hlinkClick r:id="" action="ppaction://noaction"/>
              </a:rPr>
              <a:t> </a:t>
            </a:r>
            <a:r>
              <a:rPr spc="-220" dirty="0">
                <a:hlinkClick r:id="" action="ppaction://noaction"/>
              </a:rPr>
              <a:t>remarks</a:t>
            </a:r>
          </a:p>
        </p:txBody>
      </p:sp>
    </p:spTree>
  </p:cSld>
  <p:clrMapOvr>
    <a:masterClrMapping/>
  </p:clrMapOvr>
  <p:transition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100/101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40" dirty="0"/>
              <a:t>Big</a:t>
            </a:r>
            <a:r>
              <a:rPr sz="1200" spc="40" dirty="0"/>
              <a:t> </a:t>
            </a:r>
            <a:r>
              <a:rPr sz="1200" spc="-40" dirty="0"/>
              <a:t>Data</a:t>
            </a:r>
            <a:r>
              <a:rPr sz="1200" spc="45" dirty="0"/>
              <a:t> </a:t>
            </a:r>
            <a:r>
              <a:rPr sz="1200" spc="-75" dirty="0"/>
              <a:t>on</a:t>
            </a:r>
            <a:r>
              <a:rPr sz="1200" spc="45" dirty="0"/>
              <a:t> </a:t>
            </a:r>
            <a:r>
              <a:rPr sz="1200" spc="-105" dirty="0"/>
              <a:t>VSC</a:t>
            </a:r>
            <a:r>
              <a:rPr sz="1200" spc="40" dirty="0"/>
              <a:t> </a:t>
            </a:r>
            <a:r>
              <a:rPr sz="1200" spc="-90" dirty="0"/>
              <a:t>course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756207"/>
            <a:ext cx="4314190" cy="16211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part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Vienna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Scientific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cluster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training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program,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we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offer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course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"Big</a:t>
            </a:r>
            <a:r>
              <a:rPr sz="1100" spc="50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100" spc="-35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Data</a:t>
            </a:r>
            <a:r>
              <a:rPr sz="1100" spc="55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100" spc="-65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on</a:t>
            </a:r>
            <a:r>
              <a:rPr sz="1100" spc="55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100" spc="-25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VSC"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 marR="78740">
              <a:lnSpc>
                <a:spcPct val="102600"/>
              </a:lnSpc>
              <a:spcBef>
                <a:spcPts val="54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first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two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editions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ran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January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March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year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next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edition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will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take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place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next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spring.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12700" marR="130175">
              <a:lnSpc>
                <a:spcPct val="102600"/>
              </a:lnSpc>
              <a:spcBef>
                <a:spcPts val="108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Our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expertise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comes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from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managing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Big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cluster</a:t>
            </a:r>
            <a:r>
              <a:rPr sz="1100" spc="204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LBD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Arial MT"/>
                <a:cs typeface="Arial MT"/>
              </a:rPr>
              <a:t>(Little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Big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Data*)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at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Vienna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University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technology.</a:t>
            </a:r>
            <a:r>
              <a:rPr sz="1100" spc="1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cluster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is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running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since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2017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used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teaching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research.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55" y="2709908"/>
            <a:ext cx="17227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70" dirty="0">
                <a:solidFill>
                  <a:srgbClr val="010081"/>
                </a:solidFill>
                <a:latin typeface="Arial MT"/>
                <a:cs typeface="Arial MT"/>
              </a:rPr>
              <a:t>(*)</a:t>
            </a:r>
            <a:r>
              <a:rPr sz="9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5" dirty="0">
                <a:solidFill>
                  <a:srgbClr val="00AEEF"/>
                </a:solidFill>
                <a:latin typeface="Arial MT"/>
                <a:cs typeface="Arial MT"/>
                <a:hlinkClick r:id="rId3"/>
              </a:rPr>
              <a:t>https://lbd.zserv.tuwien.ac.at/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101/101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65" dirty="0"/>
              <a:t>Thanks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1119300"/>
            <a:ext cx="4353560" cy="1176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Thanks</a:t>
            </a:r>
            <a:r>
              <a:rPr sz="1100" spc="1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to: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289560" marR="321945" indent="-177165">
              <a:lnSpc>
                <a:spcPct val="102699"/>
              </a:lnSpc>
              <a:spcBef>
                <a:spcPts val="5"/>
              </a:spcBef>
              <a:buFont typeface="Lucida Sans Unicode"/>
              <a:buChar char="►"/>
              <a:tabLst>
                <a:tab pos="290195" algn="l"/>
              </a:tabLst>
            </a:pP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Janez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Povh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Leon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Kos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inviting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me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once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again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hold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training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Hadoop.</a:t>
            </a:r>
            <a:endParaRPr sz="1100">
              <a:latin typeface="Arial MT"/>
              <a:cs typeface="Arial MT"/>
            </a:endParaRPr>
          </a:p>
          <a:p>
            <a:pPr marL="289560" marR="5080" indent="-177165">
              <a:lnSpc>
                <a:spcPct val="102600"/>
              </a:lnSpc>
              <a:spcBef>
                <a:spcPts val="295"/>
              </a:spcBef>
              <a:buFont typeface="Lucida Sans Unicode"/>
              <a:buChar char="►"/>
              <a:tabLst>
                <a:tab pos="290195" algn="l"/>
              </a:tabLst>
            </a:pP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Dieter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Kvasnicka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my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colleague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co-trainer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Big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VSC</a:t>
            </a:r>
            <a:r>
              <a:rPr sz="1100" spc="1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his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constant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support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40" dirty="0"/>
              <a:t>Big</a:t>
            </a:r>
            <a:r>
              <a:rPr sz="1200" spc="35" dirty="0"/>
              <a:t> </a:t>
            </a:r>
            <a:r>
              <a:rPr sz="1200" spc="-40" dirty="0"/>
              <a:t>Data</a:t>
            </a:r>
            <a:r>
              <a:rPr sz="1200" spc="40" dirty="0"/>
              <a:t> </a:t>
            </a:r>
            <a:r>
              <a:rPr sz="1200" spc="-30" dirty="0"/>
              <a:t>in</a:t>
            </a:r>
            <a:r>
              <a:rPr sz="1200" spc="40" dirty="0"/>
              <a:t> </a:t>
            </a:r>
            <a:r>
              <a:rPr sz="1200" spc="-85" dirty="0"/>
              <a:t>2025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143" y="968964"/>
            <a:ext cx="4153968" cy="11831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555" y="2359341"/>
            <a:ext cx="41827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table</a:t>
            </a:r>
            <a:r>
              <a:rPr sz="1200" spc="-52" baseline="27777" dirty="0">
                <a:solidFill>
                  <a:srgbClr val="010081"/>
                </a:solidFill>
                <a:latin typeface="Trebuchet MS"/>
                <a:cs typeface="Trebuchet MS"/>
              </a:rPr>
              <a:t>1</a:t>
            </a:r>
            <a:r>
              <a:rPr sz="1200" spc="-44" baseline="27777" dirty="0">
                <a:solidFill>
                  <a:srgbClr val="010081"/>
                </a:solidFill>
                <a:latin typeface="Trebuchet MS"/>
                <a:cs typeface="Trebuchet MS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shows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projected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annual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storage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computing 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needs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four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domains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(astronomy,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social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media,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genomics)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655" y="312022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100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9283" y="3126887"/>
            <a:ext cx="42062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67" baseline="37037" dirty="0">
                <a:solidFill>
                  <a:srgbClr val="010081"/>
                </a:solidFill>
                <a:latin typeface="Verdana"/>
                <a:cs typeface="Verdana"/>
              </a:rPr>
              <a:t>1</a:t>
            </a:r>
            <a:r>
              <a:rPr sz="900" spc="-45" dirty="0">
                <a:solidFill>
                  <a:srgbClr val="010081"/>
                </a:solidFill>
                <a:latin typeface="Arial MT"/>
                <a:cs typeface="Arial MT"/>
              </a:rPr>
              <a:t>Stephens</a:t>
            </a:r>
            <a:r>
              <a:rPr sz="9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10" dirty="0">
                <a:solidFill>
                  <a:srgbClr val="010081"/>
                </a:solidFill>
                <a:latin typeface="Arial MT"/>
                <a:cs typeface="Arial MT"/>
              </a:rPr>
              <a:t>ZD</a:t>
            </a:r>
            <a:r>
              <a:rPr sz="9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010081"/>
                </a:solidFill>
                <a:latin typeface="Arial MT"/>
                <a:cs typeface="Arial MT"/>
              </a:rPr>
              <a:t>et</a:t>
            </a:r>
            <a:r>
              <a:rPr sz="9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15" dirty="0">
                <a:solidFill>
                  <a:srgbClr val="010081"/>
                </a:solidFill>
                <a:latin typeface="Arial MT"/>
                <a:cs typeface="Arial MT"/>
              </a:rPr>
              <a:t>al.</a:t>
            </a:r>
            <a:r>
              <a:rPr sz="9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15" dirty="0">
                <a:solidFill>
                  <a:srgbClr val="010081"/>
                </a:solidFill>
                <a:latin typeface="Arial MT"/>
                <a:cs typeface="Arial MT"/>
              </a:rPr>
              <a:t>“Big</a:t>
            </a:r>
            <a:r>
              <a:rPr sz="9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010081"/>
                </a:solidFill>
                <a:latin typeface="Arial MT"/>
                <a:cs typeface="Arial MT"/>
              </a:rPr>
              <a:t>Data:</a:t>
            </a:r>
            <a:r>
              <a:rPr sz="900" spc="1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010081"/>
                </a:solidFill>
                <a:latin typeface="Arial MT"/>
                <a:cs typeface="Arial MT"/>
              </a:rPr>
              <a:t>Astronomical</a:t>
            </a:r>
            <a:r>
              <a:rPr sz="9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9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010081"/>
                </a:solidFill>
                <a:latin typeface="Arial MT"/>
                <a:cs typeface="Arial MT"/>
              </a:rPr>
              <a:t>Genomical?</a:t>
            </a:r>
            <a:r>
              <a:rPr sz="900" spc="-35" dirty="0">
                <a:solidFill>
                  <a:srgbClr val="5959AD"/>
                </a:solidFill>
                <a:latin typeface="Arial MT"/>
                <a:cs typeface="Arial MT"/>
              </a:rPr>
              <a:t>”</a:t>
            </a:r>
            <a:r>
              <a:rPr sz="900" spc="240" dirty="0">
                <a:solidFill>
                  <a:srgbClr val="5959AD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5959AD"/>
                </a:solidFill>
                <a:latin typeface="Arial MT"/>
                <a:cs typeface="Arial MT"/>
              </a:rPr>
              <a:t>In:</a:t>
            </a:r>
            <a:r>
              <a:rPr sz="900" spc="165" dirty="0">
                <a:solidFill>
                  <a:srgbClr val="5959AD"/>
                </a:solidFill>
                <a:latin typeface="Arial MT"/>
                <a:cs typeface="Arial MT"/>
              </a:rPr>
              <a:t> </a:t>
            </a:r>
            <a:r>
              <a:rPr sz="900" i="1" spc="-35" dirty="0">
                <a:solidFill>
                  <a:srgbClr val="5959AD"/>
                </a:solidFill>
                <a:latin typeface="Arial"/>
                <a:cs typeface="Arial"/>
              </a:rPr>
              <a:t>PLoS</a:t>
            </a:r>
            <a:r>
              <a:rPr sz="900" i="1" spc="60" dirty="0">
                <a:solidFill>
                  <a:srgbClr val="5959AD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5959AD"/>
                </a:solidFill>
                <a:latin typeface="Arial"/>
                <a:cs typeface="Arial"/>
              </a:rPr>
              <a:t>Biol</a:t>
            </a:r>
            <a:r>
              <a:rPr sz="900" i="1" spc="55" dirty="0">
                <a:solidFill>
                  <a:srgbClr val="5959AD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5959AD"/>
                </a:solidFill>
                <a:latin typeface="Arial MT"/>
                <a:cs typeface="Arial MT"/>
              </a:rPr>
              <a:t>(2015)</a:t>
            </a:r>
            <a:r>
              <a:rPr sz="900" spc="-10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11/101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The</a:t>
            </a:r>
            <a:r>
              <a:rPr sz="1200" spc="50" dirty="0"/>
              <a:t> </a:t>
            </a:r>
            <a:r>
              <a:rPr sz="1200" spc="-60" dirty="0"/>
              <a:t>three</a:t>
            </a:r>
            <a:r>
              <a:rPr sz="1200" spc="55" dirty="0"/>
              <a:t> </a:t>
            </a:r>
            <a:r>
              <a:rPr sz="1200" spc="-45" dirty="0"/>
              <a:t>V’s</a:t>
            </a:r>
            <a:r>
              <a:rPr sz="1200" spc="50" dirty="0"/>
              <a:t> </a:t>
            </a:r>
            <a:r>
              <a:rPr sz="1200" spc="-30" dirty="0"/>
              <a:t>of</a:t>
            </a:r>
            <a:r>
              <a:rPr sz="1200" spc="55" dirty="0"/>
              <a:t> </a:t>
            </a:r>
            <a:r>
              <a:rPr sz="1200" spc="-40" dirty="0"/>
              <a:t>Big</a:t>
            </a:r>
            <a:r>
              <a:rPr sz="1200" spc="55" dirty="0"/>
              <a:t> </a:t>
            </a:r>
            <a:r>
              <a:rPr sz="1200" spc="-35" dirty="0"/>
              <a:t>Data:</a:t>
            </a:r>
            <a:r>
              <a:rPr sz="1200" spc="180" dirty="0"/>
              <a:t> </a:t>
            </a:r>
            <a:r>
              <a:rPr sz="1200" spc="-45" dirty="0"/>
              <a:t>additional</a:t>
            </a:r>
            <a:r>
              <a:rPr sz="1200" spc="50" dirty="0"/>
              <a:t> </a:t>
            </a:r>
            <a:r>
              <a:rPr sz="1200" spc="-80" dirty="0"/>
              <a:t>dimensions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524076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734108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212" y="1944141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4955" y="1161769"/>
            <a:ext cx="3677920" cy="1062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Three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more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"V"s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pondered:</a:t>
            </a:r>
            <a:endParaRPr sz="1100">
              <a:latin typeface="Arial MT"/>
              <a:cs typeface="Arial MT"/>
            </a:endParaRPr>
          </a:p>
          <a:p>
            <a:pPr marL="289560" marR="864235">
              <a:lnSpc>
                <a:spcPct val="125299"/>
              </a:lnSpc>
              <a:spcBef>
                <a:spcPts val="540"/>
              </a:spcBef>
            </a:pP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Veracity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(quality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trustworthiness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data)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Value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(economic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value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data)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99"/>
              </a:lnSpc>
              <a:spcBef>
                <a:spcPts val="300"/>
              </a:spcBef>
            </a:pP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Variability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(general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variability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aforementioned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characteristics)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12/101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The</a:t>
            </a:r>
            <a:r>
              <a:rPr sz="1200" spc="40" dirty="0"/>
              <a:t> </a:t>
            </a:r>
            <a:r>
              <a:rPr sz="1200" spc="-85" dirty="0"/>
              <a:t>challenges</a:t>
            </a:r>
            <a:r>
              <a:rPr sz="1200" spc="45" dirty="0"/>
              <a:t> </a:t>
            </a:r>
            <a:r>
              <a:rPr sz="1200" spc="-30" dirty="0"/>
              <a:t>of</a:t>
            </a:r>
            <a:r>
              <a:rPr sz="1200" spc="45" dirty="0"/>
              <a:t> </a:t>
            </a:r>
            <a:r>
              <a:rPr sz="1200" spc="-40" dirty="0"/>
              <a:t>Big</a:t>
            </a:r>
            <a:r>
              <a:rPr sz="1200" spc="45" dirty="0"/>
              <a:t> </a:t>
            </a:r>
            <a:r>
              <a:rPr sz="1200" spc="-40" dirty="0"/>
              <a:t>Data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531201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74123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951266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2161298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2371331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4955" y="996821"/>
            <a:ext cx="3830954" cy="14827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Anyone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working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large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amounts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will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sooner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later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confronted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more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these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challenges:</a:t>
            </a:r>
            <a:endParaRPr sz="1100">
              <a:latin typeface="Arial MT"/>
              <a:cs typeface="Arial MT"/>
            </a:endParaRPr>
          </a:p>
          <a:p>
            <a:pPr marL="289560" marR="2199005">
              <a:lnSpc>
                <a:spcPct val="125299"/>
              </a:lnSpc>
              <a:spcBef>
                <a:spcPts val="540"/>
              </a:spcBef>
            </a:pP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disk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memory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space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processing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speed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hardware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faults</a:t>
            </a:r>
            <a:endParaRPr sz="1100">
              <a:latin typeface="Arial MT"/>
              <a:cs typeface="Arial MT"/>
            </a:endParaRPr>
          </a:p>
          <a:p>
            <a:pPr marL="289560" marR="1775460">
              <a:lnSpc>
                <a:spcPct val="125299"/>
              </a:lnSpc>
            </a:pP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network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capacity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speed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need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optimize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resources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use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13/101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35" dirty="0"/>
              <a:t>Distributed</a:t>
            </a:r>
            <a:r>
              <a:rPr sz="1200" spc="55" dirty="0"/>
              <a:t> </a:t>
            </a:r>
            <a:r>
              <a:rPr sz="1200" spc="-50" dirty="0"/>
              <a:t>computing</a:t>
            </a:r>
            <a:r>
              <a:rPr sz="1200" spc="60" dirty="0"/>
              <a:t> </a:t>
            </a:r>
            <a:r>
              <a:rPr sz="1200" spc="-35" dirty="0"/>
              <a:t>for</a:t>
            </a:r>
            <a:r>
              <a:rPr sz="1200" spc="55" dirty="0"/>
              <a:t> </a:t>
            </a:r>
            <a:r>
              <a:rPr sz="1200" spc="-40" dirty="0"/>
              <a:t>Big</a:t>
            </a:r>
            <a:r>
              <a:rPr sz="1200" spc="60" dirty="0"/>
              <a:t> </a:t>
            </a:r>
            <a:r>
              <a:rPr sz="1200" spc="-40" dirty="0"/>
              <a:t>Data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28" y="596249"/>
            <a:ext cx="3032748" cy="1403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4955" y="2203753"/>
            <a:ext cx="4122420" cy="757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240">
              <a:lnSpc>
                <a:spcPct val="102699"/>
              </a:lnSpc>
              <a:spcBef>
                <a:spcPts val="55"/>
              </a:spcBef>
            </a:pP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Traditional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technologies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inadequate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processing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large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amounts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efficiently.</a:t>
            </a:r>
            <a:endParaRPr sz="1100" dirty="0">
              <a:latin typeface="Arial MT"/>
              <a:cs typeface="Arial MT"/>
            </a:endParaRPr>
          </a:p>
          <a:p>
            <a:pPr marL="12700" marR="5080">
              <a:lnSpc>
                <a:spcPct val="102699"/>
              </a:lnSpc>
              <a:spcBef>
                <a:spcPts val="540"/>
              </a:spcBef>
            </a:pP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Distributed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computation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makes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possible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work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Big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using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reasonable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amounts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time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resources.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14/101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35" dirty="0"/>
              <a:t>What</a:t>
            </a:r>
            <a:r>
              <a:rPr sz="1200" spc="35" dirty="0"/>
              <a:t> </a:t>
            </a:r>
            <a:r>
              <a:rPr sz="1200" spc="-75" dirty="0"/>
              <a:t>is</a:t>
            </a:r>
            <a:r>
              <a:rPr sz="1200" spc="35" dirty="0"/>
              <a:t> </a:t>
            </a:r>
            <a:r>
              <a:rPr sz="1200" spc="-35" dirty="0"/>
              <a:t>distributed</a:t>
            </a:r>
            <a:r>
              <a:rPr sz="1200" spc="40" dirty="0"/>
              <a:t> </a:t>
            </a:r>
            <a:r>
              <a:rPr sz="1200" spc="-55" dirty="0"/>
              <a:t>computing?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70" y="798664"/>
            <a:ext cx="2166348" cy="20228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37180" y="1021447"/>
            <a:ext cx="2176780" cy="1548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7305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A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distributed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computer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system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consists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several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interconnected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nodes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Nodes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physical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well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virtual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machines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containers.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When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group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nodes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provides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services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applications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client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10081"/>
                </a:solidFill>
                <a:latin typeface="Arial MT"/>
                <a:cs typeface="Arial MT"/>
              </a:rPr>
              <a:t>if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were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114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single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machine,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then 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it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also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called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cluster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15/101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16/101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40" dirty="0"/>
              <a:t>Main</a:t>
            </a:r>
            <a:r>
              <a:rPr sz="1200" spc="50" dirty="0"/>
              <a:t> </a:t>
            </a:r>
            <a:r>
              <a:rPr sz="1200" spc="-60" dirty="0"/>
              <a:t>benefits</a:t>
            </a:r>
            <a:r>
              <a:rPr sz="1200" spc="55" dirty="0"/>
              <a:t> </a:t>
            </a:r>
            <a:r>
              <a:rPr sz="1200" spc="-30" dirty="0"/>
              <a:t>of</a:t>
            </a:r>
            <a:r>
              <a:rPr sz="1200" spc="50" dirty="0"/>
              <a:t> </a:t>
            </a:r>
            <a:r>
              <a:rPr sz="1200" spc="-35" dirty="0"/>
              <a:t>distributed</a:t>
            </a:r>
            <a:r>
              <a:rPr sz="1200" spc="55" dirty="0"/>
              <a:t> </a:t>
            </a:r>
            <a:r>
              <a:rPr sz="1200" spc="-50" dirty="0"/>
              <a:t>computing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225018" y="1307984"/>
            <a:ext cx="4212590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5080" indent="-177165">
              <a:lnSpc>
                <a:spcPct val="102699"/>
              </a:lnSpc>
              <a:spcBef>
                <a:spcPts val="55"/>
              </a:spcBef>
              <a:buFont typeface="Lucida Sans Unicode"/>
              <a:buChar char="►"/>
              <a:tabLst>
                <a:tab pos="189865" algn="l"/>
              </a:tabLst>
            </a:pPr>
            <a:r>
              <a:rPr sz="1100" b="1" spc="-45" dirty="0">
                <a:solidFill>
                  <a:srgbClr val="010081"/>
                </a:solidFill>
                <a:latin typeface="Arial"/>
                <a:cs typeface="Arial"/>
              </a:rPr>
              <a:t>Performance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:</a:t>
            </a:r>
            <a:r>
              <a:rPr sz="1100" spc="1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supports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intensive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workloads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spreading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tasks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across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nodes</a:t>
            </a:r>
            <a:endParaRPr sz="1100">
              <a:latin typeface="Arial MT"/>
              <a:cs typeface="Arial MT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Font typeface="Lucida Sans Unicode"/>
              <a:buChar char="►"/>
              <a:tabLst>
                <a:tab pos="189865" algn="l"/>
              </a:tabLst>
            </a:pPr>
            <a:r>
              <a:rPr sz="1100" b="1" spc="-35" dirty="0">
                <a:solidFill>
                  <a:srgbClr val="010081"/>
                </a:solidFill>
                <a:latin typeface="Arial"/>
                <a:cs typeface="Arial"/>
              </a:rPr>
              <a:t>Scalability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: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new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nodes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added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increase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capacity</a:t>
            </a:r>
            <a:endParaRPr sz="1100">
              <a:latin typeface="Arial MT"/>
              <a:cs typeface="Arial MT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Font typeface="Lucida Sans Unicode"/>
              <a:buChar char="►"/>
              <a:tabLst>
                <a:tab pos="189865" algn="l"/>
              </a:tabLst>
            </a:pPr>
            <a:r>
              <a:rPr sz="1100" b="1" spc="-15" dirty="0">
                <a:solidFill>
                  <a:srgbClr val="010081"/>
                </a:solidFill>
                <a:latin typeface="Arial"/>
                <a:cs typeface="Arial"/>
              </a:rPr>
              <a:t>Fault</a:t>
            </a:r>
            <a:r>
              <a:rPr sz="1100" b="1" spc="9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010081"/>
                </a:solidFill>
                <a:latin typeface="Arial"/>
                <a:cs typeface="Arial"/>
              </a:rPr>
              <a:t>tolerance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: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resilience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case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hardware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failures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420495" marR="5080" indent="-1408430">
              <a:lnSpc>
                <a:spcPct val="79600"/>
              </a:lnSpc>
              <a:spcBef>
                <a:spcPts val="725"/>
              </a:spcBef>
            </a:pPr>
            <a:r>
              <a:rPr spc="-175" dirty="0">
                <a:hlinkClick r:id="rId2" action="ppaction://hlinksldjump"/>
              </a:rPr>
              <a:t>The</a:t>
            </a:r>
            <a:r>
              <a:rPr spc="55" dirty="0">
                <a:hlinkClick r:id="rId2" action="ppaction://hlinksldjump"/>
              </a:rPr>
              <a:t> </a:t>
            </a:r>
            <a:r>
              <a:rPr spc="-210" dirty="0">
                <a:hlinkClick r:id="rId2" action="ppaction://hlinksldjump"/>
              </a:rPr>
              <a:t>Hadoop</a:t>
            </a:r>
            <a:r>
              <a:rPr spc="65" dirty="0">
                <a:hlinkClick r:id="rId2" action="ppaction://hlinksldjump"/>
              </a:rPr>
              <a:t> </a:t>
            </a:r>
            <a:r>
              <a:rPr spc="-120" dirty="0">
                <a:hlinkClick r:id="rId2" action="ppaction://hlinksldjump"/>
              </a:rPr>
              <a:t>distributed</a:t>
            </a:r>
            <a:r>
              <a:rPr spc="60" dirty="0">
                <a:hlinkClick r:id="rId2" action="ppaction://hlinksldjump"/>
              </a:rPr>
              <a:t> </a:t>
            </a:r>
            <a:r>
              <a:rPr spc="-155" dirty="0">
                <a:hlinkClick r:id="rId2" action="ppaction://hlinksldjump"/>
              </a:rPr>
              <a:t>computing </a:t>
            </a:r>
            <a:r>
              <a:rPr spc="-665" dirty="0"/>
              <a:t> </a:t>
            </a:r>
            <a:r>
              <a:rPr spc="-145" dirty="0">
                <a:hlinkClick r:id="rId2" action="ppaction://hlinksldjump"/>
              </a:rPr>
              <a:t>architecture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5" dirty="0"/>
              <a:t>Hadoop</a:t>
            </a:r>
            <a:r>
              <a:rPr sz="1200" spc="45" dirty="0"/>
              <a:t> </a:t>
            </a:r>
            <a:r>
              <a:rPr sz="1200" spc="-35" dirty="0"/>
              <a:t>for</a:t>
            </a:r>
            <a:r>
              <a:rPr sz="1200" spc="50" dirty="0"/>
              <a:t> </a:t>
            </a:r>
            <a:r>
              <a:rPr sz="1200" spc="-35" dirty="0"/>
              <a:t>distributed</a:t>
            </a:r>
            <a:r>
              <a:rPr sz="1200" spc="50" dirty="0"/>
              <a:t> </a:t>
            </a:r>
            <a:r>
              <a:rPr sz="1200" spc="-50" dirty="0"/>
              <a:t>data</a:t>
            </a:r>
            <a:r>
              <a:rPr sz="1200" spc="50" dirty="0"/>
              <a:t> </a:t>
            </a:r>
            <a:r>
              <a:rPr sz="1200" spc="-85" dirty="0"/>
              <a:t>processing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99555" y="911134"/>
            <a:ext cx="4409440" cy="16376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48615">
              <a:lnSpc>
                <a:spcPct val="102600"/>
              </a:lnSpc>
              <a:spcBef>
                <a:spcPts val="55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framework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running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jobs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clusters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computers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provides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good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abstraction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underlying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hardware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software.</a:t>
            </a:r>
            <a:endParaRPr sz="1100">
              <a:latin typeface="Arial MT"/>
              <a:cs typeface="Arial MT"/>
            </a:endParaRPr>
          </a:p>
          <a:p>
            <a:pPr marL="38100" marR="30480">
              <a:lnSpc>
                <a:spcPct val="102600"/>
              </a:lnSpc>
              <a:spcBef>
                <a:spcPts val="545"/>
              </a:spcBef>
            </a:pP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“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Stripped </a:t>
            </a:r>
            <a:r>
              <a:rPr sz="1100" i="1" spc="5" dirty="0">
                <a:solidFill>
                  <a:srgbClr val="010081"/>
                </a:solidFill>
                <a:latin typeface="Arial"/>
                <a:cs typeface="Arial"/>
              </a:rPr>
              <a:t>to </a:t>
            </a:r>
            <a:r>
              <a:rPr sz="1100" i="1" spc="-20" dirty="0">
                <a:solidFill>
                  <a:srgbClr val="010081"/>
                </a:solidFill>
                <a:latin typeface="Arial"/>
                <a:cs typeface="Arial"/>
              </a:rPr>
              <a:t>its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core,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the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tools </a:t>
            </a:r>
            <a:r>
              <a:rPr sz="1100" i="1" dirty="0">
                <a:solidFill>
                  <a:srgbClr val="010081"/>
                </a:solidFill>
                <a:latin typeface="Arial"/>
                <a:cs typeface="Arial"/>
              </a:rPr>
              <a:t>that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Hadoop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provides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for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building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distributed </a:t>
            </a:r>
            <a:r>
              <a:rPr sz="1100" i="1" spc="-29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systems—for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data 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storage,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data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analysis,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and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coordination—are 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simple.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010081"/>
                </a:solidFill>
                <a:latin typeface="Arial"/>
                <a:cs typeface="Arial"/>
              </a:rPr>
              <a:t>If </a:t>
            </a:r>
            <a:r>
              <a:rPr sz="1100" i="1" spc="1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there’s </a:t>
            </a:r>
            <a:r>
              <a:rPr sz="1100" i="1" spc="-95" dirty="0">
                <a:solidFill>
                  <a:srgbClr val="010081"/>
                </a:solidFill>
                <a:latin typeface="Arial"/>
                <a:cs typeface="Arial"/>
              </a:rPr>
              <a:t>a</a:t>
            </a:r>
            <a:r>
              <a:rPr sz="1100" i="1" spc="-9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common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theme,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45" dirty="0">
                <a:solidFill>
                  <a:srgbClr val="010081"/>
                </a:solidFill>
                <a:latin typeface="Arial"/>
                <a:cs typeface="Arial"/>
              </a:rPr>
              <a:t>it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is</a:t>
            </a:r>
            <a:r>
              <a:rPr sz="1100" i="1" spc="17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about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raising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the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level</a:t>
            </a:r>
            <a:r>
              <a:rPr sz="1100" i="1" spc="17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of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abstraction—to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create</a:t>
            </a:r>
            <a:r>
              <a:rPr sz="1100" i="1" spc="18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building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blocks</a:t>
            </a:r>
            <a:r>
              <a:rPr sz="1100" i="1" spc="19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for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programmers</a:t>
            </a:r>
            <a:r>
              <a:rPr sz="1100" i="1" spc="17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who</a:t>
            </a:r>
            <a:r>
              <a:rPr sz="1100" i="1" spc="17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010081"/>
                </a:solidFill>
                <a:latin typeface="Arial"/>
                <a:cs typeface="Arial"/>
              </a:rPr>
              <a:t>just 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happen</a:t>
            </a:r>
            <a:r>
              <a:rPr sz="1100" i="1" spc="1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010081"/>
                </a:solidFill>
                <a:latin typeface="Arial"/>
                <a:cs typeface="Arial"/>
              </a:rPr>
              <a:t>to </a:t>
            </a:r>
            <a:r>
              <a:rPr sz="1100" i="1" spc="-90" dirty="0">
                <a:solidFill>
                  <a:srgbClr val="010081"/>
                </a:solidFill>
                <a:latin typeface="Arial"/>
                <a:cs typeface="Arial"/>
              </a:rPr>
              <a:t>have</a:t>
            </a:r>
            <a:r>
              <a:rPr sz="1100" i="1" spc="12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lots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of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data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010081"/>
                </a:solidFill>
                <a:latin typeface="Arial"/>
                <a:cs typeface="Arial"/>
              </a:rPr>
              <a:t>to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store,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or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lots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of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data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010081"/>
                </a:solidFill>
                <a:latin typeface="Arial"/>
                <a:cs typeface="Arial"/>
              </a:rPr>
              <a:t>to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analyze,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or</a:t>
            </a:r>
            <a:r>
              <a:rPr sz="1100" i="1" spc="19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lots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of 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machines</a:t>
            </a:r>
            <a:r>
              <a:rPr sz="1100" i="1" spc="14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010081"/>
                </a:solidFill>
                <a:latin typeface="Arial"/>
                <a:cs typeface="Arial"/>
              </a:rPr>
              <a:t>to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coordinate, </a:t>
            </a:r>
            <a:r>
              <a:rPr sz="1100" i="1" spc="-29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and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 who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15" dirty="0">
                <a:solidFill>
                  <a:srgbClr val="010081"/>
                </a:solidFill>
                <a:latin typeface="Arial"/>
                <a:cs typeface="Arial"/>
              </a:rPr>
              <a:t>don’t </a:t>
            </a:r>
            <a:r>
              <a:rPr sz="1100" i="1" spc="-90" dirty="0">
                <a:solidFill>
                  <a:srgbClr val="010081"/>
                </a:solidFill>
                <a:latin typeface="Arial"/>
                <a:cs typeface="Arial"/>
              </a:rPr>
              <a:t>have</a:t>
            </a:r>
            <a:r>
              <a:rPr sz="1100" i="1" spc="-8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time,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skill,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or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inclination</a:t>
            </a:r>
            <a:r>
              <a:rPr sz="1100" i="1" spc="24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010081"/>
                </a:solidFill>
                <a:latin typeface="Arial"/>
                <a:cs typeface="Arial"/>
              </a:rPr>
              <a:t>to </a:t>
            </a:r>
            <a:r>
              <a:rPr sz="1100" i="1" spc="-85" dirty="0">
                <a:solidFill>
                  <a:srgbClr val="010081"/>
                </a:solidFill>
                <a:latin typeface="Arial"/>
                <a:cs typeface="Arial"/>
              </a:rPr>
              <a:t>become 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distributed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85" dirty="0">
                <a:solidFill>
                  <a:srgbClr val="010081"/>
                </a:solidFill>
                <a:latin typeface="Arial"/>
                <a:cs typeface="Arial"/>
              </a:rPr>
              <a:t>systems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experts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010081"/>
                </a:solidFill>
                <a:latin typeface="Arial"/>
                <a:cs typeface="Arial"/>
              </a:rPr>
              <a:t>to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build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the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infrastructure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010081"/>
                </a:solidFill>
                <a:latin typeface="Arial"/>
                <a:cs typeface="Arial"/>
              </a:rPr>
              <a:t>to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handle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25" dirty="0">
                <a:solidFill>
                  <a:srgbClr val="010081"/>
                </a:solidFill>
                <a:latin typeface="Arial"/>
                <a:cs typeface="Arial"/>
              </a:rPr>
              <a:t>it.</a:t>
            </a:r>
            <a:r>
              <a:rPr sz="1200" spc="37" baseline="27777" dirty="0">
                <a:solidFill>
                  <a:srgbClr val="010081"/>
                </a:solidFill>
                <a:latin typeface="Trebuchet MS"/>
                <a:cs typeface="Trebuchet MS"/>
              </a:rPr>
              <a:t>2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”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655" y="312022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100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9283" y="3126887"/>
            <a:ext cx="28956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37037" dirty="0">
                <a:solidFill>
                  <a:srgbClr val="010081"/>
                </a:solidFill>
                <a:latin typeface="Verdana"/>
                <a:cs typeface="Verdana"/>
              </a:rPr>
              <a:t>2</a:t>
            </a:r>
            <a:r>
              <a:rPr sz="900" dirty="0">
                <a:solidFill>
                  <a:srgbClr val="010081"/>
                </a:solidFill>
                <a:latin typeface="Arial MT"/>
                <a:cs typeface="Arial MT"/>
              </a:rPr>
              <a:t>White</a:t>
            </a:r>
            <a:r>
              <a:rPr sz="9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40" dirty="0">
                <a:solidFill>
                  <a:srgbClr val="010081"/>
                </a:solidFill>
                <a:latin typeface="Arial MT"/>
                <a:cs typeface="Arial MT"/>
              </a:rPr>
              <a:t>T.</a:t>
            </a:r>
            <a:r>
              <a:rPr sz="9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i="1" spc="-25" dirty="0">
                <a:solidFill>
                  <a:srgbClr val="010081"/>
                </a:solidFill>
                <a:latin typeface="Arial"/>
                <a:cs typeface="Arial"/>
              </a:rPr>
              <a:t>Hadoop:</a:t>
            </a:r>
            <a:r>
              <a:rPr sz="900" i="1" spc="1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900" i="1" spc="-15" dirty="0">
                <a:solidFill>
                  <a:srgbClr val="010081"/>
                </a:solidFill>
                <a:latin typeface="Arial"/>
                <a:cs typeface="Arial"/>
              </a:rPr>
              <a:t>The</a:t>
            </a:r>
            <a:r>
              <a:rPr sz="900" i="1" spc="5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010081"/>
                </a:solidFill>
                <a:latin typeface="Arial"/>
                <a:cs typeface="Arial"/>
              </a:rPr>
              <a:t>Definitive</a:t>
            </a:r>
            <a:r>
              <a:rPr sz="900" i="1" spc="5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10081"/>
                </a:solidFill>
                <a:latin typeface="Arial"/>
                <a:cs typeface="Arial"/>
              </a:rPr>
              <a:t>Guide</a:t>
            </a:r>
            <a:r>
              <a:rPr sz="900" spc="-3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r>
              <a:rPr sz="900" spc="1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959AD"/>
                </a:solidFill>
                <a:latin typeface="Arial MT"/>
                <a:cs typeface="Arial MT"/>
              </a:rPr>
              <a:t>O’Reilly,</a:t>
            </a:r>
            <a:r>
              <a:rPr sz="900" spc="50" dirty="0">
                <a:solidFill>
                  <a:srgbClr val="5959AD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5959AD"/>
                </a:solidFill>
                <a:latin typeface="Arial MT"/>
                <a:cs typeface="Arial MT"/>
              </a:rPr>
              <a:t>1988</a:t>
            </a:r>
            <a:r>
              <a:rPr sz="900" spc="-3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18/101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65" dirty="0"/>
              <a:t>Hadoop:</a:t>
            </a:r>
            <a:r>
              <a:rPr sz="1200" spc="150" dirty="0"/>
              <a:t> </a:t>
            </a:r>
            <a:r>
              <a:rPr sz="1200" spc="-114" dirty="0"/>
              <a:t>some</a:t>
            </a:r>
            <a:r>
              <a:rPr sz="1200" spc="35" dirty="0"/>
              <a:t> </a:t>
            </a:r>
            <a:r>
              <a:rPr sz="1200" spc="-45" dirty="0"/>
              <a:t>facts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99555" y="762138"/>
            <a:ext cx="4305300" cy="14071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155575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200" spc="-82" baseline="27777" dirty="0">
                <a:solidFill>
                  <a:srgbClr val="010081"/>
                </a:solidFill>
                <a:latin typeface="Trebuchet MS"/>
                <a:cs typeface="Trebuchet MS"/>
              </a:rPr>
              <a:t>3</a:t>
            </a:r>
            <a:r>
              <a:rPr sz="1200" spc="-15" baseline="27777" dirty="0">
                <a:solidFill>
                  <a:srgbClr val="010081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open-source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project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Apache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Software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Foundation.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project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was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created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facilitate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computations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involving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massive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amounts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data.</a:t>
            </a:r>
            <a:endParaRPr sz="1100" dirty="0">
              <a:latin typeface="Arial MT"/>
              <a:cs typeface="Arial MT"/>
            </a:endParaRPr>
          </a:p>
          <a:p>
            <a:pPr marL="314960" indent="-177800">
              <a:lnSpc>
                <a:spcPct val="100000"/>
              </a:lnSpc>
              <a:spcBef>
                <a:spcPts val="875"/>
              </a:spcBef>
              <a:buFont typeface="Lucida Sans Unicode"/>
              <a:buChar char="►"/>
              <a:tabLst>
                <a:tab pos="315595" algn="l"/>
              </a:tabLst>
            </a:pP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its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core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components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implemented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Java</a:t>
            </a:r>
            <a:endParaRPr sz="1100" dirty="0">
              <a:latin typeface="Arial MT"/>
              <a:cs typeface="Arial MT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Font typeface="Lucida Sans Unicode"/>
              <a:buChar char="►"/>
              <a:tabLst>
                <a:tab pos="315595" algn="l"/>
              </a:tabLst>
            </a:pP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initially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released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2006.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Last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stable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version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3.3.</a:t>
            </a:r>
            <a:r>
              <a:rPr lang="en-US" sz="1100" spc="-50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5</a:t>
            </a:r>
            <a:r>
              <a:rPr sz="1100" spc="60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from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June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202</a:t>
            </a:r>
            <a:r>
              <a:rPr lang="en-US" sz="1100" spc="-75" dirty="0">
                <a:solidFill>
                  <a:srgbClr val="010081"/>
                </a:solidFill>
                <a:latin typeface="Arial MT"/>
                <a:cs typeface="Arial MT"/>
              </a:rPr>
              <a:t>3</a:t>
            </a:r>
            <a:endParaRPr sz="1100" dirty="0">
              <a:latin typeface="Arial MT"/>
              <a:cs typeface="Arial MT"/>
            </a:endParaRPr>
          </a:p>
          <a:p>
            <a:pPr marL="314960" marR="71120" indent="-177165">
              <a:lnSpc>
                <a:spcPct val="102600"/>
              </a:lnSpc>
              <a:spcBef>
                <a:spcPts val="300"/>
              </a:spcBef>
              <a:buFont typeface="Lucida Sans Unicode"/>
              <a:buChar char="►"/>
              <a:tabLst>
                <a:tab pos="315595" algn="l"/>
              </a:tabLst>
            </a:pP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originally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inspired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Google‘s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200" spc="-104" baseline="27777" dirty="0">
                <a:solidFill>
                  <a:srgbClr val="010081"/>
                </a:solidFill>
                <a:latin typeface="Trebuchet MS"/>
                <a:cs typeface="Trebuchet MS"/>
              </a:rPr>
              <a:t>4</a:t>
            </a:r>
            <a:r>
              <a:rPr sz="1200" spc="-97" baseline="27777" dirty="0">
                <a:solidFill>
                  <a:srgbClr val="010081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proprietary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GFS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(Google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File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System)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655" y="256311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100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555" y="2569789"/>
            <a:ext cx="4373245" cy="71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95"/>
              </a:spcBef>
            </a:pPr>
            <a:r>
              <a:rPr sz="900" spc="-52" baseline="37037" dirty="0">
                <a:solidFill>
                  <a:srgbClr val="010081"/>
                </a:solidFill>
                <a:latin typeface="Verdana"/>
                <a:cs typeface="Verdana"/>
              </a:rPr>
              <a:t>3</a:t>
            </a:r>
            <a:r>
              <a:rPr sz="900" spc="-35" dirty="0">
                <a:solidFill>
                  <a:srgbClr val="010081"/>
                </a:solidFill>
                <a:latin typeface="Arial MT"/>
                <a:cs typeface="Arial MT"/>
              </a:rPr>
              <a:t>Apache</a:t>
            </a:r>
            <a:r>
              <a:rPr sz="9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010081"/>
                </a:solidFill>
                <a:latin typeface="Arial MT"/>
                <a:cs typeface="Arial MT"/>
              </a:rPr>
              <a:t>Software</a:t>
            </a:r>
            <a:r>
              <a:rPr sz="9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010081"/>
                </a:solidFill>
                <a:latin typeface="Arial MT"/>
                <a:cs typeface="Arial MT"/>
              </a:rPr>
              <a:t>Foundation.</a:t>
            </a:r>
            <a:r>
              <a:rPr sz="900" spc="1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i="1" spc="-30" dirty="0">
                <a:solidFill>
                  <a:srgbClr val="010081"/>
                </a:solidFill>
                <a:latin typeface="Arial"/>
                <a:cs typeface="Arial"/>
              </a:rPr>
              <a:t>Hadoop</a:t>
            </a:r>
            <a:r>
              <a:rPr sz="900" spc="-30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r>
              <a:rPr sz="900" spc="1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5959AD"/>
                </a:solidFill>
                <a:latin typeface="Arial MT"/>
                <a:cs typeface="Arial MT"/>
              </a:rPr>
              <a:t>url:</a:t>
            </a:r>
            <a:r>
              <a:rPr sz="900" spc="165" dirty="0">
                <a:solidFill>
                  <a:srgbClr val="5959AD"/>
                </a:solidFill>
                <a:latin typeface="Arial MT"/>
                <a:cs typeface="Arial MT"/>
              </a:rPr>
              <a:t> </a:t>
            </a:r>
            <a:r>
              <a:rPr sz="900" spc="15" dirty="0">
                <a:solidFill>
                  <a:srgbClr val="00AEEF"/>
                </a:solidFill>
                <a:latin typeface="SimSun"/>
                <a:cs typeface="SimSun"/>
                <a:hlinkClick r:id="rId3"/>
              </a:rPr>
              <a:t>https://hadoop.apache.org</a:t>
            </a:r>
            <a:r>
              <a:rPr sz="900" spc="1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  <a:p>
            <a:pPr marL="38100" marR="30480" indent="159385">
              <a:lnSpc>
                <a:spcPct val="101499"/>
              </a:lnSpc>
              <a:spcBef>
                <a:spcPts val="5"/>
              </a:spcBef>
            </a:pPr>
            <a:r>
              <a:rPr sz="900" baseline="37037" dirty="0">
                <a:solidFill>
                  <a:srgbClr val="010081"/>
                </a:solidFill>
                <a:latin typeface="Verdana"/>
                <a:cs typeface="Verdana"/>
              </a:rPr>
              <a:t>4</a:t>
            </a:r>
            <a:r>
              <a:rPr sz="900" dirty="0">
                <a:solidFill>
                  <a:srgbClr val="010081"/>
                </a:solidFill>
                <a:latin typeface="Arial MT"/>
                <a:cs typeface="Arial MT"/>
              </a:rPr>
              <a:t>J. </a:t>
            </a:r>
            <a:r>
              <a:rPr sz="900" spc="-45" dirty="0">
                <a:solidFill>
                  <a:srgbClr val="010081"/>
                </a:solidFill>
                <a:latin typeface="Arial MT"/>
                <a:cs typeface="Arial MT"/>
              </a:rPr>
              <a:t>Dean</a:t>
            </a:r>
            <a:r>
              <a:rPr sz="900" spc="-40" dirty="0">
                <a:solidFill>
                  <a:srgbClr val="010081"/>
                </a:solidFill>
                <a:latin typeface="Arial MT"/>
                <a:cs typeface="Arial MT"/>
              </a:rPr>
              <a:t> and</a:t>
            </a:r>
            <a:r>
              <a:rPr sz="9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45" dirty="0">
                <a:solidFill>
                  <a:srgbClr val="010081"/>
                </a:solidFill>
                <a:latin typeface="Arial MT"/>
                <a:cs typeface="Arial MT"/>
              </a:rPr>
              <a:t>S.</a:t>
            </a:r>
            <a:r>
              <a:rPr sz="900" spc="-40" dirty="0">
                <a:solidFill>
                  <a:srgbClr val="010081"/>
                </a:solidFill>
                <a:latin typeface="Arial MT"/>
                <a:cs typeface="Arial MT"/>
              </a:rPr>
              <a:t> Ghemawat.</a:t>
            </a:r>
            <a:r>
              <a:rPr sz="900" spc="1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010081"/>
                </a:solidFill>
                <a:latin typeface="Arial MT"/>
                <a:cs typeface="Arial MT"/>
              </a:rPr>
              <a:t>“MapReduce:</a:t>
            </a:r>
            <a:r>
              <a:rPr sz="900" spc="1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010081"/>
                </a:solidFill>
                <a:latin typeface="Arial MT"/>
                <a:cs typeface="Arial MT"/>
              </a:rPr>
              <a:t>Simplified data </a:t>
            </a:r>
            <a:r>
              <a:rPr sz="900" spc="-50" dirty="0">
                <a:solidFill>
                  <a:srgbClr val="010081"/>
                </a:solidFill>
                <a:latin typeface="Arial MT"/>
                <a:cs typeface="Arial MT"/>
              </a:rPr>
              <a:t>processing</a:t>
            </a:r>
            <a:r>
              <a:rPr sz="900" spc="1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010081"/>
                </a:solidFill>
                <a:latin typeface="Arial MT"/>
                <a:cs typeface="Arial MT"/>
              </a:rPr>
              <a:t>on </a:t>
            </a:r>
            <a:r>
              <a:rPr sz="900" spc="-40" dirty="0">
                <a:solidFill>
                  <a:srgbClr val="010081"/>
                </a:solidFill>
                <a:latin typeface="Arial MT"/>
                <a:cs typeface="Arial MT"/>
              </a:rPr>
              <a:t>large </a:t>
            </a:r>
            <a:r>
              <a:rPr sz="9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010081"/>
                </a:solidFill>
                <a:latin typeface="Arial MT"/>
                <a:cs typeface="Arial MT"/>
              </a:rPr>
              <a:t>clusters.”</a:t>
            </a:r>
            <a:r>
              <a:rPr sz="900" spc="-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5959AD"/>
                </a:solidFill>
                <a:latin typeface="Arial MT"/>
                <a:cs typeface="Arial MT"/>
              </a:rPr>
              <a:t>In:</a:t>
            </a:r>
            <a:r>
              <a:rPr sz="900" dirty="0">
                <a:solidFill>
                  <a:srgbClr val="5959AD"/>
                </a:solidFill>
                <a:latin typeface="Arial MT"/>
                <a:cs typeface="Arial MT"/>
              </a:rPr>
              <a:t> </a:t>
            </a:r>
            <a:r>
              <a:rPr sz="900" i="1" spc="-40" dirty="0">
                <a:solidFill>
                  <a:srgbClr val="5959AD"/>
                </a:solidFill>
                <a:latin typeface="Arial"/>
                <a:cs typeface="Arial"/>
              </a:rPr>
              <a:t>Proceedings</a:t>
            </a:r>
            <a:r>
              <a:rPr sz="900" i="1" spc="-35" dirty="0">
                <a:solidFill>
                  <a:srgbClr val="5959AD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5959AD"/>
                </a:solidFill>
                <a:latin typeface="Arial"/>
                <a:cs typeface="Arial"/>
              </a:rPr>
              <a:t>of </a:t>
            </a:r>
            <a:r>
              <a:rPr sz="900" i="1" spc="-20" dirty="0">
                <a:solidFill>
                  <a:srgbClr val="5959AD"/>
                </a:solidFill>
                <a:latin typeface="Arial"/>
                <a:cs typeface="Arial"/>
              </a:rPr>
              <a:t>Operating </a:t>
            </a:r>
            <a:r>
              <a:rPr sz="900" i="1" spc="-55" dirty="0">
                <a:solidFill>
                  <a:srgbClr val="5959AD"/>
                </a:solidFill>
                <a:latin typeface="Arial"/>
                <a:cs typeface="Arial"/>
              </a:rPr>
              <a:t>Systems</a:t>
            </a:r>
            <a:r>
              <a:rPr sz="900" i="1" spc="-50" dirty="0">
                <a:solidFill>
                  <a:srgbClr val="5959AD"/>
                </a:solidFill>
                <a:latin typeface="Arial"/>
                <a:cs typeface="Arial"/>
              </a:rPr>
              <a:t> </a:t>
            </a:r>
            <a:r>
              <a:rPr sz="900" i="1" spc="-45" dirty="0">
                <a:solidFill>
                  <a:srgbClr val="5959AD"/>
                </a:solidFill>
                <a:latin typeface="Arial"/>
                <a:cs typeface="Arial"/>
              </a:rPr>
              <a:t>Design</a:t>
            </a:r>
            <a:r>
              <a:rPr sz="900" i="1" spc="160" dirty="0">
                <a:solidFill>
                  <a:srgbClr val="5959AD"/>
                </a:solidFill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5959AD"/>
                </a:solidFill>
                <a:latin typeface="Arial"/>
                <a:cs typeface="Arial"/>
              </a:rPr>
              <a:t>and</a:t>
            </a:r>
            <a:r>
              <a:rPr sz="900" i="1" spc="170" dirty="0">
                <a:solidFill>
                  <a:srgbClr val="5959AD"/>
                </a:solidFill>
                <a:latin typeface="Arial"/>
                <a:cs typeface="Arial"/>
              </a:rPr>
              <a:t> </a:t>
            </a:r>
            <a:r>
              <a:rPr sz="900" i="1" spc="-15" dirty="0">
                <a:solidFill>
                  <a:srgbClr val="5959AD"/>
                </a:solidFill>
                <a:latin typeface="Arial"/>
                <a:cs typeface="Arial"/>
              </a:rPr>
              <a:t>Implementation </a:t>
            </a:r>
            <a:r>
              <a:rPr sz="900" i="1" dirty="0">
                <a:solidFill>
                  <a:srgbClr val="5959AD"/>
                </a:solidFill>
                <a:latin typeface="Arial"/>
                <a:cs typeface="Arial"/>
              </a:rPr>
              <a:t>(OSDI)</a:t>
            </a:r>
            <a:r>
              <a:rPr sz="900" dirty="0">
                <a:solidFill>
                  <a:srgbClr val="5959AD"/>
                </a:solidFill>
                <a:latin typeface="Arial MT"/>
                <a:cs typeface="Arial MT"/>
              </a:rPr>
              <a:t>. </a:t>
            </a:r>
            <a:r>
              <a:rPr sz="900" spc="5" dirty="0">
                <a:solidFill>
                  <a:srgbClr val="5959AD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5959AD"/>
                </a:solidFill>
                <a:latin typeface="Arial MT"/>
                <a:cs typeface="Arial MT"/>
              </a:rPr>
              <a:t>2004.</a:t>
            </a:r>
            <a:r>
              <a:rPr sz="900" spc="-30" dirty="0">
                <a:solidFill>
                  <a:srgbClr val="5959A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5959AD"/>
                </a:solidFill>
                <a:latin typeface="Arial MT"/>
                <a:cs typeface="Arial MT"/>
              </a:rPr>
              <a:t>url:</a:t>
            </a:r>
            <a:r>
              <a:rPr sz="900" spc="5" dirty="0">
                <a:solidFill>
                  <a:srgbClr val="5959AD"/>
                </a:solidFill>
                <a:latin typeface="Arial MT"/>
                <a:cs typeface="Arial MT"/>
              </a:rPr>
              <a:t> </a:t>
            </a:r>
            <a:r>
              <a:rPr sz="900" spc="15" dirty="0">
                <a:solidFill>
                  <a:srgbClr val="00AEEF"/>
                </a:solidFill>
                <a:latin typeface="SimSun"/>
                <a:cs typeface="SimSun"/>
                <a:hlinkClick r:id="rId4"/>
              </a:rPr>
              <a:t>https://www.usenix.org/legacy/publications/library/proceedings/ </a:t>
            </a:r>
            <a:r>
              <a:rPr sz="900" spc="-434" dirty="0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sz="900" spc="15" dirty="0">
                <a:solidFill>
                  <a:srgbClr val="00AEEF"/>
                </a:solidFill>
                <a:latin typeface="SimSun"/>
                <a:cs typeface="SimSun"/>
                <a:hlinkClick r:id="rId4"/>
              </a:rPr>
              <a:t>osdi04/tech/full_papers/dean/dean.pdf</a:t>
            </a:r>
            <a:r>
              <a:rPr sz="900" spc="1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19/101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1840"/>
            <a:ext cx="4608195" cy="3154680"/>
          </a:xfrm>
          <a:custGeom>
            <a:avLst/>
            <a:gdLst/>
            <a:ahLst/>
            <a:cxnLst/>
            <a:rect l="l" t="t" r="r" b="b"/>
            <a:pathLst>
              <a:path w="4608195" h="3154679">
                <a:moveTo>
                  <a:pt x="0" y="3154159"/>
                </a:moveTo>
                <a:lnTo>
                  <a:pt x="4608004" y="3154159"/>
                </a:lnTo>
                <a:lnTo>
                  <a:pt x="4608004" y="0"/>
                </a:lnTo>
                <a:lnTo>
                  <a:pt x="0" y="0"/>
                </a:lnTo>
                <a:lnTo>
                  <a:pt x="0" y="3154159"/>
                </a:lnTo>
                <a:close/>
              </a:path>
            </a:pathLst>
          </a:custGeom>
          <a:solidFill>
            <a:srgbClr val="848A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304165"/>
          </a:xfrm>
          <a:custGeom>
            <a:avLst/>
            <a:gdLst/>
            <a:ahLst/>
            <a:cxnLst/>
            <a:rect l="l" t="t" r="r" b="b"/>
            <a:pathLst>
              <a:path w="4608195" h="304165">
                <a:moveTo>
                  <a:pt x="4608004" y="0"/>
                </a:moveTo>
                <a:lnTo>
                  <a:pt x="0" y="0"/>
                </a:lnTo>
                <a:lnTo>
                  <a:pt x="0" y="303580"/>
                </a:lnTo>
                <a:lnTo>
                  <a:pt x="4608004" y="303580"/>
                </a:lnTo>
                <a:lnTo>
                  <a:pt x="4608004" y="0"/>
                </a:lnTo>
                <a:close/>
              </a:path>
            </a:pathLst>
          </a:custGeom>
          <a:solidFill>
            <a:srgbClr val="010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36116"/>
            <a:ext cx="8159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/>
              <a:t>Outline/next</a:t>
            </a:r>
            <a:endParaRPr sz="1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55" y="635990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55" y="89805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55" y="116013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55" y="1422197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55" y="1684274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55" y="1946338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55" y="2208415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55" y="2470480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55" y="2732557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55" y="2994622"/>
            <a:ext cx="65265" cy="652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74561" y="463588"/>
            <a:ext cx="2980690" cy="26466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spc="-9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Schedule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What</a:t>
            </a:r>
            <a:r>
              <a:rPr sz="1200" spc="35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is</a:t>
            </a:r>
            <a:r>
              <a:rPr sz="1200" spc="4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Big</a:t>
            </a:r>
            <a:r>
              <a:rPr sz="1200" spc="4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Data?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43300"/>
              </a:lnSpc>
            </a:pP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The</a:t>
            </a:r>
            <a:r>
              <a:rPr sz="1200" spc="6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Hadoop</a:t>
            </a:r>
            <a:r>
              <a:rPr sz="1200" spc="6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distributed</a:t>
            </a:r>
            <a:r>
              <a:rPr sz="1200" spc="6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computing</a:t>
            </a:r>
            <a:r>
              <a:rPr sz="1200" spc="6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architecture </a:t>
            </a:r>
            <a:r>
              <a:rPr sz="1200" spc="-3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MapReduce</a:t>
            </a:r>
            <a:endParaRPr sz="1200">
              <a:latin typeface="Arial MT"/>
              <a:cs typeface="Arial MT"/>
            </a:endParaRPr>
          </a:p>
          <a:p>
            <a:pPr marL="12700" marR="1393825">
              <a:lnSpc>
                <a:spcPct val="143300"/>
              </a:lnSpc>
            </a:pPr>
            <a:r>
              <a:rPr sz="1200" spc="-75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HDFS</a:t>
            </a:r>
            <a:r>
              <a:rPr sz="1200" spc="25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hands-on</a:t>
            </a:r>
            <a:r>
              <a:rPr sz="1200" spc="25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exercises </a:t>
            </a:r>
            <a:r>
              <a:rPr sz="1200" spc="-3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MapReduce</a:t>
            </a:r>
            <a:r>
              <a:rPr sz="1200" spc="45" dirty="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hands-on</a:t>
            </a:r>
            <a:endParaRPr sz="1200">
              <a:latin typeface="Arial MT"/>
              <a:cs typeface="Arial MT"/>
            </a:endParaRPr>
          </a:p>
          <a:p>
            <a:pPr marL="12700" marR="1149985">
              <a:lnSpc>
                <a:spcPct val="143300"/>
              </a:lnSpc>
            </a:pP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The</a:t>
            </a:r>
            <a:r>
              <a:rPr sz="1200" spc="35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YARN</a:t>
            </a:r>
            <a:r>
              <a:rPr sz="1200" spc="35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resource</a:t>
            </a:r>
            <a:r>
              <a:rPr sz="1200" spc="35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manager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  <a:hlinkClick r:id="rId11" action="ppaction://hlinksldjump"/>
              </a:rPr>
              <a:t>MRjob</a:t>
            </a:r>
            <a:endParaRPr sz="1200">
              <a:latin typeface="Arial MT"/>
              <a:cs typeface="Arial MT"/>
            </a:endParaRPr>
          </a:p>
          <a:p>
            <a:pPr marL="12700" marR="832485">
              <a:lnSpc>
                <a:spcPct val="143300"/>
              </a:lnSpc>
            </a:pPr>
            <a:r>
              <a:rPr sz="1200" spc="-70" dirty="0">
                <a:solidFill>
                  <a:srgbClr val="FFFFFF"/>
                </a:solidFill>
                <a:latin typeface="Arial MT"/>
                <a:cs typeface="Arial MT"/>
                <a:hlinkClick r:id="rId12" action="ppaction://hlinksldjump"/>
              </a:rPr>
              <a:t>Benchmarking</a:t>
            </a:r>
            <a:r>
              <a:rPr sz="1200" spc="35" dirty="0">
                <a:solidFill>
                  <a:srgbClr val="FFFFFF"/>
                </a:solidFill>
                <a:latin typeface="Arial MT"/>
                <a:cs typeface="Arial MT"/>
                <a:hlinkClick r:id="rId12" action="ppaction://hlinksldjump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 MT"/>
                <a:cs typeface="Arial MT"/>
                <a:hlinkClick r:id="rId12" action="ppaction://hlinksldjump"/>
              </a:rPr>
              <a:t>I/O</a:t>
            </a:r>
            <a:r>
              <a:rPr sz="1200" spc="40" dirty="0">
                <a:solidFill>
                  <a:srgbClr val="FFFFFF"/>
                </a:solidFill>
                <a:latin typeface="Arial MT"/>
                <a:cs typeface="Arial MT"/>
                <a:hlinkClick r:id="rId12" action="ppaction://hlinksldjump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  <a:hlinkClick r:id="rId12" action="ppaction://hlinksldjump"/>
              </a:rPr>
              <a:t>with</a:t>
            </a:r>
            <a:r>
              <a:rPr sz="1200" spc="40" dirty="0">
                <a:solidFill>
                  <a:srgbClr val="FFFFFF"/>
                </a:solidFill>
                <a:latin typeface="Arial MT"/>
                <a:cs typeface="Arial MT"/>
                <a:hlinkClick r:id="rId12" action="ppaction://hlinksldjump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  <a:hlinkClick r:id="rId12" action="ppaction://hlinksldjump"/>
              </a:rPr>
              <a:t>testDFSio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 MT"/>
                <a:cs typeface="Arial MT"/>
                <a:hlinkClick r:id="" action="ppaction://noaction"/>
              </a:rPr>
              <a:t>Concluding</a:t>
            </a:r>
            <a:r>
              <a:rPr sz="1200" spc="50" dirty="0">
                <a:solidFill>
                  <a:srgbClr val="FFFFFF"/>
                </a:solidFill>
                <a:latin typeface="Arial MT"/>
                <a:cs typeface="Arial MT"/>
                <a:hlinkClick r:id="" action="ppaction://noaction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 MT"/>
                <a:cs typeface="Arial MT"/>
                <a:hlinkClick r:id="" action="ppaction://noaction"/>
              </a:rPr>
              <a:t>remarks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20/101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65" dirty="0"/>
              <a:t>Hadoop’s</a:t>
            </a:r>
            <a:r>
              <a:rPr sz="1200" spc="10" dirty="0"/>
              <a:t> </a:t>
            </a:r>
            <a:r>
              <a:rPr sz="1200" spc="-65" dirty="0"/>
              <a:t>features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810525"/>
            <a:ext cx="4064000" cy="1941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Hadoop’s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features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addressing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challenges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Big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Data:</a:t>
            </a:r>
            <a:endParaRPr sz="1100">
              <a:latin typeface="Arial MT"/>
              <a:cs typeface="Arial MT"/>
            </a:endParaRPr>
          </a:p>
          <a:p>
            <a:pPr marL="289560" indent="-177800">
              <a:lnSpc>
                <a:spcPct val="100000"/>
              </a:lnSpc>
              <a:spcBef>
                <a:spcPts val="875"/>
              </a:spcBef>
              <a:buFont typeface="Lucida Sans Unicode"/>
              <a:buChar char="►"/>
              <a:tabLst>
                <a:tab pos="290195" algn="l"/>
              </a:tabLst>
            </a:pP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scalability</a:t>
            </a:r>
            <a:endParaRPr sz="1100">
              <a:latin typeface="Arial MT"/>
              <a:cs typeface="Arial MT"/>
            </a:endParaRPr>
          </a:p>
          <a:p>
            <a:pPr marL="289560" indent="-177800">
              <a:lnSpc>
                <a:spcPct val="100000"/>
              </a:lnSpc>
              <a:spcBef>
                <a:spcPts val="335"/>
              </a:spcBef>
              <a:buFont typeface="Lucida Sans Unicode"/>
              <a:buChar char="►"/>
              <a:tabLst>
                <a:tab pos="290195" algn="l"/>
              </a:tabLst>
            </a:pP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fault</a:t>
            </a:r>
            <a:r>
              <a:rPr sz="1100" spc="1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tolerance</a:t>
            </a:r>
            <a:endParaRPr sz="1100">
              <a:latin typeface="Arial MT"/>
              <a:cs typeface="Arial MT"/>
            </a:endParaRPr>
          </a:p>
          <a:p>
            <a:pPr marL="289560" indent="-177800">
              <a:lnSpc>
                <a:spcPct val="100000"/>
              </a:lnSpc>
              <a:spcBef>
                <a:spcPts val="334"/>
              </a:spcBef>
              <a:buFont typeface="Lucida Sans Unicode"/>
              <a:buChar char="►"/>
              <a:tabLst>
                <a:tab pos="290195" algn="l"/>
              </a:tabLst>
            </a:pP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high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availability</a:t>
            </a:r>
            <a:endParaRPr sz="1100">
              <a:latin typeface="Arial MT"/>
              <a:cs typeface="Arial MT"/>
            </a:endParaRPr>
          </a:p>
          <a:p>
            <a:pPr marL="289560" indent="-177800">
              <a:lnSpc>
                <a:spcPct val="100000"/>
              </a:lnSpc>
              <a:spcBef>
                <a:spcPts val="330"/>
              </a:spcBef>
              <a:buFont typeface="Lucida Sans Unicode"/>
              <a:buChar char="►"/>
              <a:tabLst>
                <a:tab pos="290195" algn="l"/>
              </a:tabLst>
            </a:pP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distributed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cache/data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locality</a:t>
            </a:r>
            <a:endParaRPr sz="1100">
              <a:latin typeface="Arial MT"/>
              <a:cs typeface="Arial MT"/>
            </a:endParaRPr>
          </a:p>
          <a:p>
            <a:pPr marL="289560" indent="-177800">
              <a:lnSpc>
                <a:spcPct val="100000"/>
              </a:lnSpc>
              <a:spcBef>
                <a:spcPts val="335"/>
              </a:spcBef>
              <a:buFont typeface="Lucida Sans Unicode"/>
              <a:buChar char="►"/>
              <a:tabLst>
                <a:tab pos="290195" algn="l"/>
              </a:tabLst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cost-effectiveness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does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not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need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high-end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hardware</a:t>
            </a:r>
            <a:endParaRPr sz="1100">
              <a:latin typeface="Arial MT"/>
              <a:cs typeface="Arial MT"/>
            </a:endParaRPr>
          </a:p>
          <a:p>
            <a:pPr marL="289560" indent="-177800">
              <a:lnSpc>
                <a:spcPct val="100000"/>
              </a:lnSpc>
              <a:spcBef>
                <a:spcPts val="335"/>
              </a:spcBef>
              <a:buFont typeface="Lucida Sans Unicode"/>
              <a:buChar char="►"/>
              <a:tabLst>
                <a:tab pos="290195" algn="l"/>
              </a:tabLst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provides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good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abstraction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underlying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hardware</a:t>
            </a:r>
            <a:endParaRPr sz="1100">
              <a:latin typeface="Arial MT"/>
              <a:cs typeface="Arial MT"/>
            </a:endParaRPr>
          </a:p>
          <a:p>
            <a:pPr marL="289560" indent="-177800">
              <a:lnSpc>
                <a:spcPct val="100000"/>
              </a:lnSpc>
              <a:spcBef>
                <a:spcPts val="334"/>
              </a:spcBef>
              <a:buFont typeface="Lucida Sans Unicode"/>
              <a:buChar char="►"/>
              <a:tabLst>
                <a:tab pos="290195" algn="l"/>
              </a:tabLst>
            </a:pP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easy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learn</a:t>
            </a:r>
            <a:endParaRPr sz="1100">
              <a:latin typeface="Arial MT"/>
              <a:cs typeface="Arial MT"/>
            </a:endParaRPr>
          </a:p>
          <a:p>
            <a:pPr marL="289560" indent="-177800">
              <a:lnSpc>
                <a:spcPct val="100000"/>
              </a:lnSpc>
              <a:spcBef>
                <a:spcPts val="330"/>
              </a:spcBef>
              <a:buFont typeface="Lucida Sans Unicode"/>
              <a:buChar char="►"/>
              <a:tabLst>
                <a:tab pos="290195" algn="l"/>
              </a:tabLst>
            </a:pP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queried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trough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SQL-like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endpoints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(Hive,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Cassandra)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60" dirty="0"/>
              <a:t>Mini-glossary</a:t>
            </a:r>
            <a:r>
              <a:rPr sz="1200" spc="55" dirty="0"/>
              <a:t> </a:t>
            </a:r>
            <a:r>
              <a:rPr sz="1200" spc="-30" dirty="0"/>
              <a:t>of</a:t>
            </a:r>
            <a:r>
              <a:rPr sz="1200" spc="55" dirty="0"/>
              <a:t> </a:t>
            </a:r>
            <a:r>
              <a:rPr sz="1200" spc="-65" dirty="0"/>
              <a:t>Hadoop’s</a:t>
            </a:r>
            <a:r>
              <a:rPr sz="1200" spc="60" dirty="0"/>
              <a:t> </a:t>
            </a:r>
            <a:r>
              <a:rPr sz="1200" spc="-55" dirty="0"/>
              <a:t>distinguishing</a:t>
            </a:r>
            <a:r>
              <a:rPr sz="1200" spc="55" dirty="0"/>
              <a:t> </a:t>
            </a:r>
            <a:r>
              <a:rPr sz="1200" spc="-65" dirty="0"/>
              <a:t>features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244955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9620" rIns="0" bIns="0" rtlCol="0">
            <a:spAutoFit/>
          </a:bodyPr>
          <a:lstStyle/>
          <a:p>
            <a:pPr marL="289560" marR="5080">
              <a:lnSpc>
                <a:spcPct val="102600"/>
              </a:lnSpc>
              <a:spcBef>
                <a:spcPts val="55"/>
              </a:spcBef>
            </a:pPr>
            <a:r>
              <a:rPr b="1" i="1" spc="-15" dirty="0">
                <a:latin typeface="Arial"/>
                <a:cs typeface="Arial"/>
              </a:rPr>
              <a:t>fault</a:t>
            </a:r>
            <a:r>
              <a:rPr b="1" i="1" spc="95" dirty="0">
                <a:latin typeface="Arial"/>
                <a:cs typeface="Arial"/>
              </a:rPr>
              <a:t> </a:t>
            </a:r>
            <a:r>
              <a:rPr b="1" i="1" spc="-35" dirty="0">
                <a:latin typeface="Arial"/>
                <a:cs typeface="Arial"/>
              </a:rPr>
              <a:t>tolerance</a:t>
            </a:r>
            <a:r>
              <a:rPr spc="-35" dirty="0"/>
              <a:t>:</a:t>
            </a:r>
            <a:r>
              <a:rPr spc="180" dirty="0"/>
              <a:t> </a:t>
            </a:r>
            <a:r>
              <a:rPr spc="-40" dirty="0"/>
              <a:t>the</a:t>
            </a:r>
            <a:r>
              <a:rPr spc="60" dirty="0"/>
              <a:t> </a:t>
            </a:r>
            <a:r>
              <a:rPr spc="-20" dirty="0"/>
              <a:t>ability</a:t>
            </a:r>
            <a:r>
              <a:rPr spc="60" dirty="0"/>
              <a:t> </a:t>
            </a:r>
            <a:r>
              <a:rPr spc="5" dirty="0"/>
              <a:t>to</a:t>
            </a:r>
            <a:r>
              <a:rPr spc="65" dirty="0"/>
              <a:t> </a:t>
            </a:r>
            <a:r>
              <a:rPr spc="-30" dirty="0"/>
              <a:t>withstand</a:t>
            </a:r>
            <a:r>
              <a:rPr spc="60" dirty="0"/>
              <a:t> </a:t>
            </a:r>
            <a:r>
              <a:rPr spc="-75" dirty="0"/>
              <a:t>hardware</a:t>
            </a:r>
            <a:r>
              <a:rPr spc="60" dirty="0"/>
              <a:t> </a:t>
            </a:r>
            <a:r>
              <a:rPr spc="-50" dirty="0"/>
              <a:t>or</a:t>
            </a:r>
            <a:r>
              <a:rPr spc="60" dirty="0"/>
              <a:t> </a:t>
            </a:r>
            <a:r>
              <a:rPr spc="-55" dirty="0"/>
              <a:t>network</a:t>
            </a:r>
            <a:r>
              <a:rPr spc="60" dirty="0"/>
              <a:t> </a:t>
            </a:r>
            <a:r>
              <a:rPr spc="-50" dirty="0"/>
              <a:t>failures </a:t>
            </a:r>
            <a:r>
              <a:rPr spc="-290" dirty="0"/>
              <a:t> </a:t>
            </a:r>
            <a:r>
              <a:rPr spc="-40" dirty="0"/>
              <a:t>(also:</a:t>
            </a:r>
            <a:r>
              <a:rPr spc="165" dirty="0"/>
              <a:t> </a:t>
            </a:r>
            <a:r>
              <a:rPr i="1" spc="-55" dirty="0">
                <a:latin typeface="Arial"/>
                <a:cs typeface="Arial"/>
              </a:rPr>
              <a:t>resilience</a:t>
            </a:r>
            <a:r>
              <a:rPr spc="-55" dirty="0"/>
              <a:t>)</a:t>
            </a:r>
          </a:p>
          <a:p>
            <a:pPr marL="289560" marR="44450">
              <a:lnSpc>
                <a:spcPct val="102699"/>
              </a:lnSpc>
              <a:spcBef>
                <a:spcPts val="300"/>
              </a:spcBef>
            </a:pPr>
            <a:r>
              <a:rPr b="1" i="1" spc="-55" dirty="0">
                <a:latin typeface="Arial"/>
                <a:cs typeface="Arial"/>
              </a:rPr>
              <a:t>high</a:t>
            </a:r>
            <a:r>
              <a:rPr b="1" i="1" spc="-50" dirty="0">
                <a:latin typeface="Arial"/>
                <a:cs typeface="Arial"/>
              </a:rPr>
              <a:t> </a:t>
            </a:r>
            <a:r>
              <a:rPr b="1" i="1" spc="-35" dirty="0">
                <a:latin typeface="Arial"/>
                <a:cs typeface="Arial"/>
              </a:rPr>
              <a:t>availability </a:t>
            </a:r>
            <a:r>
              <a:rPr spc="-5" dirty="0"/>
              <a:t>:</a:t>
            </a:r>
            <a:r>
              <a:rPr dirty="0"/>
              <a:t> </a:t>
            </a:r>
            <a:r>
              <a:rPr spc="-30" dirty="0"/>
              <a:t>this </a:t>
            </a:r>
            <a:r>
              <a:rPr spc="-65" dirty="0"/>
              <a:t>refers</a:t>
            </a:r>
            <a:r>
              <a:rPr spc="-60" dirty="0"/>
              <a:t> </a:t>
            </a:r>
            <a:r>
              <a:rPr spc="5" dirty="0"/>
              <a:t>to </a:t>
            </a:r>
            <a:r>
              <a:rPr spc="-40" dirty="0"/>
              <a:t>the </a:t>
            </a:r>
            <a:r>
              <a:rPr spc="-75" dirty="0"/>
              <a:t>system</a:t>
            </a:r>
            <a:r>
              <a:rPr spc="-70" dirty="0"/>
              <a:t> </a:t>
            </a:r>
            <a:r>
              <a:rPr spc="-40" dirty="0"/>
              <a:t>minimizing </a:t>
            </a:r>
            <a:r>
              <a:rPr spc="-60" dirty="0"/>
              <a:t>downtimes </a:t>
            </a:r>
            <a:r>
              <a:rPr spc="-70" dirty="0"/>
              <a:t>by </a:t>
            </a:r>
            <a:r>
              <a:rPr spc="-295" dirty="0"/>
              <a:t> </a:t>
            </a:r>
            <a:r>
              <a:rPr spc="-35" dirty="0"/>
              <a:t>eliminating</a:t>
            </a:r>
            <a:r>
              <a:rPr spc="50" dirty="0"/>
              <a:t> </a:t>
            </a:r>
            <a:r>
              <a:rPr spc="-65" dirty="0"/>
              <a:t>single</a:t>
            </a:r>
            <a:r>
              <a:rPr spc="55" dirty="0"/>
              <a:t> </a:t>
            </a:r>
            <a:r>
              <a:rPr spc="-35" dirty="0"/>
              <a:t>points</a:t>
            </a:r>
            <a:r>
              <a:rPr spc="55" dirty="0"/>
              <a:t> </a:t>
            </a:r>
            <a:r>
              <a:rPr spc="-25" dirty="0"/>
              <a:t>of</a:t>
            </a:r>
            <a:r>
              <a:rPr spc="55" dirty="0"/>
              <a:t> </a:t>
            </a:r>
            <a:r>
              <a:rPr spc="-40" dirty="0"/>
              <a:t>failure</a:t>
            </a:r>
          </a:p>
          <a:p>
            <a:pPr marL="289560" marR="170815">
              <a:lnSpc>
                <a:spcPct val="102600"/>
              </a:lnSpc>
              <a:spcBef>
                <a:spcPts val="300"/>
              </a:spcBef>
            </a:pPr>
            <a:r>
              <a:rPr b="1" i="1" spc="-20" dirty="0">
                <a:latin typeface="Arial"/>
                <a:cs typeface="Arial"/>
              </a:rPr>
              <a:t>data </a:t>
            </a:r>
            <a:r>
              <a:rPr b="1" i="1" spc="-35" dirty="0">
                <a:latin typeface="Arial"/>
                <a:cs typeface="Arial"/>
              </a:rPr>
              <a:t>locality </a:t>
            </a:r>
            <a:r>
              <a:rPr spc="-5" dirty="0"/>
              <a:t>:</a:t>
            </a:r>
            <a:r>
              <a:rPr dirty="0"/>
              <a:t> </a:t>
            </a:r>
            <a:r>
              <a:rPr spc="-45" dirty="0"/>
              <a:t>task </a:t>
            </a:r>
            <a:r>
              <a:rPr spc="-85" dirty="0"/>
              <a:t>are</a:t>
            </a:r>
            <a:r>
              <a:rPr spc="-80" dirty="0"/>
              <a:t> </a:t>
            </a:r>
            <a:r>
              <a:rPr spc="-40" dirty="0"/>
              <a:t>run </a:t>
            </a:r>
            <a:r>
              <a:rPr spc="-65" dirty="0"/>
              <a:t>on</a:t>
            </a:r>
            <a:r>
              <a:rPr spc="-60" dirty="0"/>
              <a:t> </a:t>
            </a:r>
            <a:r>
              <a:rPr spc="-40" dirty="0"/>
              <a:t>the </a:t>
            </a:r>
            <a:r>
              <a:rPr spc="-75" dirty="0"/>
              <a:t>node</a:t>
            </a:r>
            <a:r>
              <a:rPr spc="-70" dirty="0"/>
              <a:t> </a:t>
            </a:r>
            <a:r>
              <a:rPr spc="-75" dirty="0"/>
              <a:t>where</a:t>
            </a:r>
            <a:r>
              <a:rPr spc="-70" dirty="0"/>
              <a:t> </a:t>
            </a:r>
            <a:r>
              <a:rPr spc="-45" dirty="0"/>
              <a:t>data </a:t>
            </a:r>
            <a:r>
              <a:rPr spc="-85" dirty="0"/>
              <a:t>are</a:t>
            </a:r>
            <a:r>
              <a:rPr spc="-80" dirty="0"/>
              <a:t> </a:t>
            </a:r>
            <a:r>
              <a:rPr spc="-45" dirty="0"/>
              <a:t>located, </a:t>
            </a:r>
            <a:r>
              <a:rPr spc="-30" dirty="0"/>
              <a:t>in </a:t>
            </a:r>
            <a:r>
              <a:rPr spc="-295" dirty="0"/>
              <a:t> </a:t>
            </a:r>
            <a:r>
              <a:rPr spc="-60" dirty="0"/>
              <a:t>order</a:t>
            </a:r>
            <a:r>
              <a:rPr spc="50" dirty="0"/>
              <a:t> </a:t>
            </a:r>
            <a:r>
              <a:rPr spc="5" dirty="0"/>
              <a:t>to</a:t>
            </a:r>
            <a:r>
              <a:rPr spc="55" dirty="0"/>
              <a:t> </a:t>
            </a:r>
            <a:r>
              <a:rPr spc="-75" dirty="0"/>
              <a:t>reduce</a:t>
            </a:r>
            <a:r>
              <a:rPr spc="55" dirty="0"/>
              <a:t> </a:t>
            </a:r>
            <a:r>
              <a:rPr spc="-40" dirty="0"/>
              <a:t>the</a:t>
            </a:r>
            <a:r>
              <a:rPr spc="55" dirty="0"/>
              <a:t> </a:t>
            </a:r>
            <a:r>
              <a:rPr spc="-55" dirty="0"/>
              <a:t>cost</a:t>
            </a:r>
            <a:r>
              <a:rPr spc="55" dirty="0"/>
              <a:t> </a:t>
            </a:r>
            <a:r>
              <a:rPr spc="-25" dirty="0"/>
              <a:t>of</a:t>
            </a:r>
            <a:r>
              <a:rPr spc="55" dirty="0"/>
              <a:t> </a:t>
            </a:r>
            <a:r>
              <a:rPr spc="-55" dirty="0"/>
              <a:t>moving</a:t>
            </a:r>
            <a:r>
              <a:rPr spc="55" dirty="0"/>
              <a:t> </a:t>
            </a:r>
            <a:r>
              <a:rPr spc="-45" dirty="0"/>
              <a:t>data</a:t>
            </a:r>
            <a:r>
              <a:rPr spc="55" dirty="0"/>
              <a:t> </a:t>
            </a:r>
            <a:r>
              <a:rPr spc="-60" dirty="0"/>
              <a:t>around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62706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2009165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21/101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The</a:t>
            </a:r>
            <a:r>
              <a:rPr sz="1200" spc="30" dirty="0"/>
              <a:t> </a:t>
            </a:r>
            <a:r>
              <a:rPr sz="1200" spc="-75" dirty="0"/>
              <a:t>Hadoop</a:t>
            </a:r>
            <a:r>
              <a:rPr sz="1200" spc="35" dirty="0"/>
              <a:t> </a:t>
            </a:r>
            <a:r>
              <a:rPr sz="1200" spc="-90" dirty="0"/>
              <a:t>core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508899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71893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92896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2138997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4955" y="1146580"/>
            <a:ext cx="3994785" cy="1101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core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consists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of: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875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common,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core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libraries</a:t>
            </a:r>
            <a:endParaRPr sz="1100">
              <a:latin typeface="Arial MT"/>
              <a:cs typeface="Arial MT"/>
            </a:endParaRPr>
          </a:p>
          <a:p>
            <a:pPr marL="289560" marR="1196975">
              <a:lnSpc>
                <a:spcPct val="125299"/>
              </a:lnSpc>
            </a:pP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HDFS,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Distributed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File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System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YARN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(Yet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Another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Resource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Negotiator)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resource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manager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22/101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The</a:t>
            </a:r>
            <a:r>
              <a:rPr sz="1200" spc="40" dirty="0"/>
              <a:t> </a:t>
            </a:r>
            <a:r>
              <a:rPr sz="1200" spc="-75" dirty="0"/>
              <a:t>Hadoop</a:t>
            </a:r>
            <a:r>
              <a:rPr sz="1200" spc="40" dirty="0"/>
              <a:t> </a:t>
            </a:r>
            <a:r>
              <a:rPr sz="1200" spc="-95" dirty="0"/>
              <a:t>ecosystem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342" y="507227"/>
            <a:ext cx="3899300" cy="2087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4955" y="2667100"/>
            <a:ext cx="4140835" cy="344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There’s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whole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constellation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open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source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components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collecting,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storing,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processing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big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integrate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Hadoop.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23/101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The</a:t>
            </a:r>
            <a:r>
              <a:rPr sz="1200" spc="40" dirty="0"/>
              <a:t> </a:t>
            </a:r>
            <a:r>
              <a:rPr sz="1200" spc="-75" dirty="0"/>
              <a:t>Hadoop</a:t>
            </a:r>
            <a:r>
              <a:rPr sz="1200" spc="40" dirty="0"/>
              <a:t> </a:t>
            </a:r>
            <a:r>
              <a:rPr sz="1200" spc="-95" dirty="0"/>
              <a:t>ecosystem</a:t>
            </a:r>
            <a:endParaRPr sz="12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80182-2F41-CFF8-CC48-5E3BDCCC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375"/>
            <a:ext cx="4610100" cy="24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85072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The</a:t>
            </a:r>
            <a:r>
              <a:rPr sz="1200" spc="55" dirty="0"/>
              <a:t> </a:t>
            </a:r>
            <a:r>
              <a:rPr sz="1200" spc="-75" dirty="0"/>
              <a:t>Hadoop</a:t>
            </a:r>
            <a:r>
              <a:rPr sz="1200" spc="55" dirty="0"/>
              <a:t> </a:t>
            </a:r>
            <a:r>
              <a:rPr sz="1200" spc="-35" dirty="0"/>
              <a:t>Distributed</a:t>
            </a:r>
            <a:r>
              <a:rPr sz="1200" spc="55" dirty="0"/>
              <a:t> </a:t>
            </a:r>
            <a:r>
              <a:rPr sz="1200" spc="-50" dirty="0"/>
              <a:t>File</a:t>
            </a:r>
            <a:r>
              <a:rPr sz="1200" spc="55" dirty="0"/>
              <a:t> </a:t>
            </a:r>
            <a:r>
              <a:rPr sz="1200" spc="-90" dirty="0"/>
              <a:t>System</a:t>
            </a:r>
            <a:r>
              <a:rPr sz="1200" spc="55" dirty="0"/>
              <a:t> </a:t>
            </a:r>
            <a:r>
              <a:rPr sz="1200" spc="-35" dirty="0"/>
              <a:t>(HDFS)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86584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2075878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6593" rIns="0" bIns="0" rtlCol="0">
            <a:spAutoFit/>
          </a:bodyPr>
          <a:lstStyle/>
          <a:p>
            <a:pPr marL="12700" marR="153035">
              <a:lnSpc>
                <a:spcPct val="102600"/>
              </a:lnSpc>
              <a:spcBef>
                <a:spcPts val="55"/>
              </a:spcBef>
            </a:pPr>
            <a:r>
              <a:rPr spc="-65" dirty="0"/>
              <a:t>HDFS</a:t>
            </a:r>
            <a:r>
              <a:rPr spc="60" dirty="0"/>
              <a:t> </a:t>
            </a:r>
            <a:r>
              <a:rPr spc="-70" dirty="0"/>
              <a:t>stands</a:t>
            </a:r>
            <a:r>
              <a:rPr spc="60" dirty="0"/>
              <a:t> </a:t>
            </a:r>
            <a:r>
              <a:rPr spc="-30" dirty="0"/>
              <a:t>for</a:t>
            </a:r>
            <a:r>
              <a:rPr spc="60" dirty="0"/>
              <a:t> </a:t>
            </a:r>
            <a:r>
              <a:rPr spc="-65" dirty="0"/>
              <a:t>Hadoop</a:t>
            </a:r>
            <a:r>
              <a:rPr spc="60" dirty="0"/>
              <a:t> </a:t>
            </a:r>
            <a:r>
              <a:rPr spc="-30" dirty="0"/>
              <a:t>Distributed</a:t>
            </a:r>
            <a:r>
              <a:rPr spc="65" dirty="0"/>
              <a:t> </a:t>
            </a:r>
            <a:r>
              <a:rPr spc="-40" dirty="0"/>
              <a:t>File</a:t>
            </a:r>
            <a:r>
              <a:rPr spc="60" dirty="0"/>
              <a:t> </a:t>
            </a:r>
            <a:r>
              <a:rPr spc="-75" dirty="0"/>
              <a:t>System</a:t>
            </a:r>
            <a:r>
              <a:rPr spc="60" dirty="0"/>
              <a:t> </a:t>
            </a:r>
            <a:r>
              <a:rPr spc="-70" dirty="0"/>
              <a:t>and</a:t>
            </a:r>
            <a:r>
              <a:rPr spc="60" dirty="0"/>
              <a:t> </a:t>
            </a:r>
            <a:r>
              <a:rPr spc="45" dirty="0"/>
              <a:t>it</a:t>
            </a:r>
            <a:r>
              <a:rPr spc="60" dirty="0"/>
              <a:t> </a:t>
            </a:r>
            <a:r>
              <a:rPr spc="-70" dirty="0"/>
              <a:t>takes</a:t>
            </a:r>
            <a:r>
              <a:rPr spc="65" dirty="0"/>
              <a:t> </a:t>
            </a:r>
            <a:r>
              <a:rPr spc="-85" dirty="0"/>
              <a:t>care</a:t>
            </a:r>
            <a:r>
              <a:rPr spc="60" dirty="0"/>
              <a:t> </a:t>
            </a:r>
            <a:r>
              <a:rPr spc="-30" dirty="0"/>
              <a:t>of </a:t>
            </a:r>
            <a:r>
              <a:rPr spc="-290" dirty="0"/>
              <a:t> </a:t>
            </a:r>
            <a:r>
              <a:rPr spc="-20" dirty="0"/>
              <a:t>partitioning</a:t>
            </a:r>
            <a:r>
              <a:rPr spc="50" dirty="0"/>
              <a:t> </a:t>
            </a:r>
            <a:r>
              <a:rPr spc="-45" dirty="0"/>
              <a:t>data</a:t>
            </a:r>
            <a:r>
              <a:rPr spc="55" dirty="0"/>
              <a:t> </a:t>
            </a:r>
            <a:r>
              <a:rPr spc="-85" dirty="0"/>
              <a:t>across</a:t>
            </a:r>
            <a:r>
              <a:rPr spc="55" dirty="0"/>
              <a:t> </a:t>
            </a:r>
            <a:r>
              <a:rPr spc="-95" dirty="0"/>
              <a:t>a</a:t>
            </a:r>
            <a:r>
              <a:rPr spc="55" dirty="0"/>
              <a:t> </a:t>
            </a:r>
            <a:r>
              <a:rPr spc="-45" dirty="0"/>
              <a:t>cluster.</a:t>
            </a:r>
          </a:p>
          <a:p>
            <a:pPr marL="12700" marR="134620">
              <a:lnSpc>
                <a:spcPct val="102600"/>
              </a:lnSpc>
              <a:spcBef>
                <a:spcPts val="545"/>
              </a:spcBef>
            </a:pPr>
            <a:r>
              <a:rPr spc="-35" dirty="0"/>
              <a:t>In</a:t>
            </a:r>
            <a:r>
              <a:rPr spc="55" dirty="0"/>
              <a:t> </a:t>
            </a:r>
            <a:r>
              <a:rPr spc="-60" dirty="0"/>
              <a:t>order</a:t>
            </a:r>
            <a:r>
              <a:rPr spc="60" dirty="0"/>
              <a:t> </a:t>
            </a:r>
            <a:r>
              <a:rPr spc="5" dirty="0"/>
              <a:t>to</a:t>
            </a:r>
            <a:r>
              <a:rPr spc="60" dirty="0"/>
              <a:t> </a:t>
            </a:r>
            <a:r>
              <a:rPr spc="-55" dirty="0"/>
              <a:t>prevent</a:t>
            </a:r>
            <a:r>
              <a:rPr spc="60" dirty="0"/>
              <a:t> </a:t>
            </a:r>
            <a:r>
              <a:rPr spc="-45" dirty="0"/>
              <a:t>data</a:t>
            </a:r>
            <a:r>
              <a:rPr spc="60" dirty="0"/>
              <a:t> </a:t>
            </a:r>
            <a:r>
              <a:rPr spc="-90" dirty="0"/>
              <a:t>loss</a:t>
            </a:r>
            <a:r>
              <a:rPr spc="60" dirty="0"/>
              <a:t> </a:t>
            </a:r>
            <a:r>
              <a:rPr spc="-15" dirty="0"/>
              <a:t>and/or</a:t>
            </a:r>
            <a:r>
              <a:rPr spc="60" dirty="0"/>
              <a:t> </a:t>
            </a:r>
            <a:r>
              <a:rPr spc="-45" dirty="0"/>
              <a:t>task</a:t>
            </a:r>
            <a:r>
              <a:rPr spc="60" dirty="0"/>
              <a:t> </a:t>
            </a:r>
            <a:r>
              <a:rPr spc="-30" dirty="0"/>
              <a:t>termination</a:t>
            </a:r>
            <a:r>
              <a:rPr spc="60" dirty="0"/>
              <a:t> </a:t>
            </a:r>
            <a:r>
              <a:rPr spc="-85" dirty="0"/>
              <a:t>due</a:t>
            </a:r>
            <a:r>
              <a:rPr spc="60" dirty="0"/>
              <a:t> </a:t>
            </a:r>
            <a:r>
              <a:rPr spc="5" dirty="0"/>
              <a:t>to</a:t>
            </a:r>
            <a:r>
              <a:rPr spc="60" dirty="0"/>
              <a:t> </a:t>
            </a:r>
            <a:r>
              <a:rPr spc="-75" dirty="0"/>
              <a:t>hardware </a:t>
            </a:r>
            <a:r>
              <a:rPr spc="-290" dirty="0"/>
              <a:t> </a:t>
            </a:r>
            <a:r>
              <a:rPr spc="-50" dirty="0"/>
              <a:t>failures</a:t>
            </a:r>
            <a:r>
              <a:rPr spc="50" dirty="0"/>
              <a:t> </a:t>
            </a:r>
            <a:r>
              <a:rPr spc="-65" dirty="0"/>
              <a:t>HDFS</a:t>
            </a:r>
            <a:r>
              <a:rPr spc="55" dirty="0"/>
              <a:t> </a:t>
            </a:r>
            <a:r>
              <a:rPr spc="-120" dirty="0"/>
              <a:t>uses</a:t>
            </a:r>
            <a:r>
              <a:rPr spc="55" dirty="0"/>
              <a:t> </a:t>
            </a:r>
            <a:r>
              <a:rPr spc="-45" dirty="0"/>
              <a:t>either</a:t>
            </a:r>
          </a:p>
          <a:p>
            <a:pPr marL="289560" marR="264160">
              <a:lnSpc>
                <a:spcPct val="125299"/>
              </a:lnSpc>
              <a:spcBef>
                <a:spcPts val="540"/>
              </a:spcBef>
            </a:pPr>
            <a:r>
              <a:rPr spc="-35" dirty="0"/>
              <a:t>replication</a:t>
            </a:r>
            <a:r>
              <a:rPr spc="60" dirty="0"/>
              <a:t> </a:t>
            </a:r>
            <a:r>
              <a:rPr spc="-30" dirty="0"/>
              <a:t>(creating</a:t>
            </a:r>
            <a:r>
              <a:rPr spc="60" dirty="0"/>
              <a:t> </a:t>
            </a:r>
            <a:r>
              <a:rPr spc="-30" dirty="0"/>
              <a:t>multiple</a:t>
            </a:r>
            <a:r>
              <a:rPr spc="60" dirty="0"/>
              <a:t> </a:t>
            </a:r>
            <a:r>
              <a:rPr spc="-80" dirty="0"/>
              <a:t>copies</a:t>
            </a:r>
            <a:r>
              <a:rPr spc="60" dirty="0"/>
              <a:t> </a:t>
            </a:r>
            <a:r>
              <a:rPr spc="-55" dirty="0"/>
              <a:t>—usually</a:t>
            </a:r>
            <a:r>
              <a:rPr spc="60" dirty="0"/>
              <a:t> </a:t>
            </a:r>
            <a:r>
              <a:rPr spc="-50" dirty="0"/>
              <a:t>3—</a:t>
            </a:r>
            <a:r>
              <a:rPr spc="60" dirty="0"/>
              <a:t> </a:t>
            </a:r>
            <a:r>
              <a:rPr spc="-25" dirty="0"/>
              <a:t>of</a:t>
            </a:r>
            <a:r>
              <a:rPr spc="60" dirty="0"/>
              <a:t> </a:t>
            </a:r>
            <a:r>
              <a:rPr spc="-40" dirty="0"/>
              <a:t>the</a:t>
            </a:r>
            <a:r>
              <a:rPr spc="60" dirty="0"/>
              <a:t> </a:t>
            </a:r>
            <a:r>
              <a:rPr spc="-25" dirty="0"/>
              <a:t>data) </a:t>
            </a:r>
            <a:r>
              <a:rPr spc="-290" dirty="0"/>
              <a:t> </a:t>
            </a:r>
            <a:r>
              <a:rPr spc="-85" dirty="0"/>
              <a:t>erasure</a:t>
            </a:r>
            <a:r>
              <a:rPr spc="50" dirty="0"/>
              <a:t> </a:t>
            </a:r>
            <a:r>
              <a:rPr spc="-50" dirty="0"/>
              <a:t>coding</a:t>
            </a:r>
          </a:p>
          <a:p>
            <a:pPr marL="12700" marR="5080">
              <a:lnSpc>
                <a:spcPct val="102600"/>
              </a:lnSpc>
              <a:spcBef>
                <a:spcPts val="840"/>
              </a:spcBef>
            </a:pPr>
            <a:r>
              <a:rPr spc="-35" dirty="0"/>
              <a:t>Data</a:t>
            </a:r>
            <a:r>
              <a:rPr spc="60" dirty="0"/>
              <a:t> </a:t>
            </a:r>
            <a:r>
              <a:rPr spc="-65" dirty="0"/>
              <a:t>redundancy</a:t>
            </a:r>
            <a:r>
              <a:rPr spc="65" dirty="0"/>
              <a:t> </a:t>
            </a:r>
            <a:r>
              <a:rPr spc="-35" dirty="0"/>
              <a:t>(obtained</a:t>
            </a:r>
            <a:r>
              <a:rPr spc="65" dirty="0"/>
              <a:t> </a:t>
            </a:r>
            <a:r>
              <a:rPr spc="-35" dirty="0"/>
              <a:t>through</a:t>
            </a:r>
            <a:r>
              <a:rPr spc="65" dirty="0"/>
              <a:t> </a:t>
            </a:r>
            <a:r>
              <a:rPr spc="-35" dirty="0"/>
              <a:t>replication</a:t>
            </a:r>
            <a:r>
              <a:rPr spc="60" dirty="0"/>
              <a:t> </a:t>
            </a:r>
            <a:r>
              <a:rPr spc="-55" dirty="0"/>
              <a:t>or</a:t>
            </a:r>
            <a:r>
              <a:rPr spc="65" dirty="0"/>
              <a:t> </a:t>
            </a:r>
            <a:r>
              <a:rPr spc="-85" dirty="0"/>
              <a:t>erasure</a:t>
            </a:r>
            <a:r>
              <a:rPr spc="65" dirty="0"/>
              <a:t> </a:t>
            </a:r>
            <a:r>
              <a:rPr spc="-40" dirty="0"/>
              <a:t>coding)</a:t>
            </a:r>
            <a:r>
              <a:rPr spc="65" dirty="0"/>
              <a:t> </a:t>
            </a:r>
            <a:r>
              <a:rPr spc="-65" dirty="0"/>
              <a:t>is</a:t>
            </a:r>
            <a:r>
              <a:rPr spc="65" dirty="0"/>
              <a:t> </a:t>
            </a:r>
            <a:r>
              <a:rPr spc="-40" dirty="0"/>
              <a:t>the </a:t>
            </a:r>
            <a:r>
              <a:rPr spc="-295" dirty="0"/>
              <a:t> </a:t>
            </a:r>
            <a:r>
              <a:rPr spc="-85" dirty="0"/>
              <a:t>basis</a:t>
            </a:r>
            <a:r>
              <a:rPr spc="50" dirty="0"/>
              <a:t> </a:t>
            </a:r>
            <a:r>
              <a:rPr spc="-25" dirty="0"/>
              <a:t>of</a:t>
            </a:r>
            <a:r>
              <a:rPr spc="55" dirty="0"/>
              <a:t> </a:t>
            </a:r>
            <a:r>
              <a:rPr spc="-60" dirty="0"/>
              <a:t>Hadoop’s</a:t>
            </a:r>
            <a:r>
              <a:rPr spc="55" dirty="0"/>
              <a:t> </a:t>
            </a:r>
            <a:r>
              <a:rPr spc="-10" dirty="0"/>
              <a:t>fault</a:t>
            </a:r>
            <a:r>
              <a:rPr spc="55" dirty="0"/>
              <a:t> </a:t>
            </a:r>
            <a:r>
              <a:rPr spc="-50" dirty="0"/>
              <a:t>tolerance.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24/101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0" dirty="0"/>
              <a:t>Replication</a:t>
            </a:r>
            <a:r>
              <a:rPr sz="1200" spc="35" dirty="0"/>
              <a:t> </a:t>
            </a:r>
            <a:r>
              <a:rPr sz="1200" spc="-80" dirty="0"/>
              <a:t>vs.</a:t>
            </a:r>
            <a:r>
              <a:rPr sz="1200" spc="160" dirty="0"/>
              <a:t> </a:t>
            </a:r>
            <a:r>
              <a:rPr sz="1200" spc="-85" dirty="0"/>
              <a:t>Erasure</a:t>
            </a:r>
            <a:r>
              <a:rPr sz="1200" spc="40" dirty="0"/>
              <a:t> </a:t>
            </a:r>
            <a:r>
              <a:rPr sz="1200" spc="-65" dirty="0"/>
              <a:t>Coding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211961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421993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4955" y="849641"/>
            <a:ext cx="4254500" cy="1131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order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provide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protection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against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failures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introduces: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875"/>
              </a:spcBef>
            </a:pP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redundancy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method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recover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lost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using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redundant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840"/>
              </a:spcBef>
            </a:pP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Replication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is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the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simplest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method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for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coding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data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by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making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010081"/>
                </a:solidFill>
                <a:latin typeface="Calibri"/>
                <a:cs typeface="Calibri"/>
              </a:rPr>
              <a:t>n</a:t>
            </a:r>
            <a:r>
              <a:rPr sz="1100" i="1" spc="135" dirty="0">
                <a:solidFill>
                  <a:srgbClr val="010081"/>
                </a:solidFill>
                <a:latin typeface="Calibri"/>
                <a:cs typeface="Calibri"/>
              </a:rPr>
              <a:t> 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copies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of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the</a:t>
            </a:r>
            <a:r>
              <a:rPr sz="1100" i="1" spc="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data.</a:t>
            </a:r>
            <a:r>
              <a:rPr sz="1100" i="1" spc="18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15" dirty="0">
                <a:solidFill>
                  <a:srgbClr val="010081"/>
                </a:solidFill>
                <a:latin typeface="Calibri"/>
                <a:cs typeface="Calibri"/>
              </a:rPr>
              <a:t>n</a:t>
            </a:r>
            <a:r>
              <a:rPr sz="1100" i="1" spc="-15" dirty="0">
                <a:solidFill>
                  <a:srgbClr val="010081"/>
                </a:solidFill>
                <a:latin typeface="Arial"/>
                <a:cs typeface="Arial"/>
              </a:rPr>
              <a:t>-fold</a:t>
            </a:r>
            <a:r>
              <a:rPr sz="1100" i="1" spc="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replication</a:t>
            </a:r>
            <a:r>
              <a:rPr sz="1100" i="1" spc="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guarantees</a:t>
            </a:r>
            <a:r>
              <a:rPr sz="1100" i="1" spc="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the</a:t>
            </a:r>
            <a:r>
              <a:rPr sz="1100" i="1" spc="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availability</a:t>
            </a:r>
            <a:r>
              <a:rPr sz="1100" i="1" spc="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of</a:t>
            </a:r>
            <a:r>
              <a:rPr sz="1100" i="1" spc="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data</a:t>
            </a:r>
            <a:r>
              <a:rPr sz="1100" i="1" spc="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for</a:t>
            </a:r>
            <a:r>
              <a:rPr sz="1100" i="1" spc="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010081"/>
                </a:solidFill>
                <a:latin typeface="Arial"/>
                <a:cs typeface="Arial"/>
              </a:rPr>
              <a:t>at</a:t>
            </a:r>
            <a:r>
              <a:rPr sz="1100" i="1" spc="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most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25/101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955" y="1961551"/>
            <a:ext cx="4358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10081"/>
                </a:solidFill>
                <a:latin typeface="Calibri"/>
                <a:cs typeface="Calibri"/>
              </a:rPr>
              <a:t>n</a:t>
            </a:r>
            <a:r>
              <a:rPr sz="1100" i="1" spc="-15" dirty="0">
                <a:solidFill>
                  <a:srgbClr val="010081"/>
                </a:solidFill>
                <a:latin typeface="Calibri"/>
                <a:cs typeface="Calibri"/>
              </a:rPr>
              <a:t> </a:t>
            </a:r>
            <a:r>
              <a:rPr sz="1100" i="1" spc="204" dirty="0">
                <a:solidFill>
                  <a:srgbClr val="010081"/>
                </a:solidFill>
                <a:latin typeface="Arial"/>
                <a:cs typeface="Arial"/>
              </a:rPr>
              <a:t>−</a:t>
            </a:r>
            <a:r>
              <a:rPr sz="1100" i="1" spc="-9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1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failures</a:t>
            </a:r>
            <a:r>
              <a:rPr sz="1100" i="1" spc="4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and</a:t>
            </a:r>
            <a:r>
              <a:rPr sz="1100" i="1" spc="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45" dirty="0">
                <a:solidFill>
                  <a:srgbClr val="010081"/>
                </a:solidFill>
                <a:latin typeface="Arial"/>
                <a:cs typeface="Arial"/>
              </a:rPr>
              <a:t>it</a:t>
            </a:r>
            <a:r>
              <a:rPr sz="1100" i="1" spc="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rgbClr val="010081"/>
                </a:solidFill>
                <a:latin typeface="Arial"/>
                <a:cs typeface="Arial"/>
              </a:rPr>
              <a:t>has</a:t>
            </a:r>
            <a:r>
              <a:rPr sz="1100" i="1" spc="4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95" dirty="0">
                <a:solidFill>
                  <a:srgbClr val="010081"/>
                </a:solidFill>
                <a:latin typeface="Arial"/>
                <a:cs typeface="Arial"/>
              </a:rPr>
              <a:t>a</a:t>
            </a:r>
            <a:r>
              <a:rPr sz="1100" i="1" spc="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storage</a:t>
            </a:r>
            <a:r>
              <a:rPr sz="1100" i="1" spc="4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overhead</a:t>
            </a:r>
            <a:r>
              <a:rPr sz="1100" i="1" spc="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of</a:t>
            </a:r>
            <a:r>
              <a:rPr sz="1100" i="1" spc="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200%</a:t>
            </a:r>
            <a:r>
              <a:rPr sz="1100" i="1" spc="4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010081"/>
                </a:solidFill>
                <a:latin typeface="Arial"/>
                <a:cs typeface="Arial"/>
              </a:rPr>
              <a:t>(this</a:t>
            </a:r>
            <a:r>
              <a:rPr sz="1100" i="1" spc="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is</a:t>
            </a:r>
            <a:r>
              <a:rPr sz="1100" i="1" spc="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equivalent</a:t>
            </a:r>
            <a:r>
              <a:rPr sz="1100" i="1" spc="4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010081"/>
                </a:solidFill>
                <a:latin typeface="Arial"/>
                <a:cs typeface="Arial"/>
              </a:rPr>
              <a:t>to</a:t>
            </a:r>
            <a:r>
              <a:rPr sz="1100" i="1" spc="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95" dirty="0">
                <a:solidFill>
                  <a:srgbClr val="010081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955" y="2058972"/>
            <a:ext cx="4196080" cy="6794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storage</a:t>
            </a:r>
            <a:r>
              <a:rPr sz="1100" i="1" spc="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efficiency</a:t>
            </a:r>
            <a:r>
              <a:rPr sz="1100" i="1" spc="4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of</a:t>
            </a:r>
            <a:r>
              <a:rPr sz="1100" i="1" spc="4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33%).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45"/>
              </a:spcBef>
            </a:pP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Erasure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coding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provides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95" dirty="0">
                <a:solidFill>
                  <a:srgbClr val="010081"/>
                </a:solidFill>
                <a:latin typeface="Arial"/>
                <a:cs typeface="Arial"/>
              </a:rPr>
              <a:t>a</a:t>
            </a:r>
            <a:r>
              <a:rPr sz="1100" i="1" spc="-9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better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storage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efficiency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010081"/>
                </a:solidFill>
                <a:latin typeface="Arial"/>
                <a:cs typeface="Arial"/>
              </a:rPr>
              <a:t>(up </a:t>
            </a:r>
            <a:r>
              <a:rPr sz="1100" i="1" spc="5" dirty="0">
                <a:solidFill>
                  <a:srgbClr val="010081"/>
                </a:solidFill>
                <a:latin typeface="Arial"/>
                <a:cs typeface="Arial"/>
              </a:rPr>
              <a:t>to to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71%) </a:t>
            </a:r>
            <a:r>
              <a:rPr sz="1100" i="1" spc="-15" dirty="0">
                <a:solidFill>
                  <a:srgbClr val="010081"/>
                </a:solidFill>
                <a:latin typeface="Arial"/>
                <a:cs typeface="Arial"/>
              </a:rPr>
              <a:t>but </a:t>
            </a:r>
            <a:r>
              <a:rPr sz="1100" i="1" spc="40" dirty="0">
                <a:solidFill>
                  <a:srgbClr val="010081"/>
                </a:solidFill>
                <a:latin typeface="Arial"/>
                <a:cs typeface="Arial"/>
              </a:rPr>
              <a:t>it </a:t>
            </a:r>
            <a:r>
              <a:rPr sz="1100" i="1" spc="-29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can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be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more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costly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than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replication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in</a:t>
            </a:r>
            <a:r>
              <a:rPr sz="1100" i="1" spc="6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terms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of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performance.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5" dirty="0"/>
              <a:t>HDFS</a:t>
            </a:r>
            <a:r>
              <a:rPr sz="1200" spc="40" dirty="0"/>
              <a:t> </a:t>
            </a:r>
            <a:r>
              <a:rPr sz="1200" spc="-55" dirty="0"/>
              <a:t>architecture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70" y="798664"/>
            <a:ext cx="2166348" cy="20228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2438" y="1750631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2438" y="196066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2438" y="2170696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37180" y="1285073"/>
            <a:ext cx="2117725" cy="9944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typical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cluster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installation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consists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of: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2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NameNode</a:t>
            </a:r>
            <a:endParaRPr sz="1100">
              <a:latin typeface="Arial MT"/>
              <a:cs typeface="Arial MT"/>
            </a:endParaRPr>
          </a:p>
          <a:p>
            <a:pPr marL="289560" marR="469900">
              <a:lnSpc>
                <a:spcPct val="125299"/>
              </a:lnSpc>
            </a:pP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secondary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NameNode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multiple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DataNodes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26/101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5" dirty="0"/>
              <a:t>HDFS</a:t>
            </a:r>
            <a:r>
              <a:rPr sz="1200" spc="45" dirty="0"/>
              <a:t> </a:t>
            </a:r>
            <a:r>
              <a:rPr sz="1200" spc="-50" dirty="0"/>
              <a:t>architecture:</a:t>
            </a:r>
            <a:r>
              <a:rPr sz="1200" spc="180" dirty="0"/>
              <a:t> </a:t>
            </a:r>
            <a:r>
              <a:rPr sz="1200" spc="-90" dirty="0"/>
              <a:t>NameNode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70" y="798664"/>
            <a:ext cx="2166348" cy="20228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37180" y="964207"/>
            <a:ext cx="2113915" cy="15538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b="1" spc="-30" dirty="0">
                <a:solidFill>
                  <a:srgbClr val="010081"/>
                </a:solidFill>
                <a:latin typeface="Arial"/>
                <a:cs typeface="Arial"/>
              </a:rPr>
              <a:t>NameNode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NameNode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main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point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access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cluster.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It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is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responsible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bookkeeping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partitioned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across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DataNodes,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manages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whole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filesystem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metadata,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performs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load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balancing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27/101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5" dirty="0"/>
              <a:t>HDFS</a:t>
            </a:r>
            <a:r>
              <a:rPr sz="1200" spc="55" dirty="0"/>
              <a:t> </a:t>
            </a:r>
            <a:r>
              <a:rPr sz="1200" spc="-50" dirty="0"/>
              <a:t>architecture:</a:t>
            </a:r>
            <a:r>
              <a:rPr sz="1200" spc="180" dirty="0"/>
              <a:t> </a:t>
            </a:r>
            <a:r>
              <a:rPr sz="1200" spc="-95" dirty="0"/>
              <a:t>Secondary</a:t>
            </a:r>
            <a:r>
              <a:rPr sz="1200" spc="55" dirty="0"/>
              <a:t> </a:t>
            </a:r>
            <a:r>
              <a:rPr sz="1200" spc="-90" dirty="0"/>
              <a:t>NameNode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70" y="798664"/>
            <a:ext cx="2166348" cy="20228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37180" y="874316"/>
            <a:ext cx="2173605" cy="172593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35"/>
              </a:spcBef>
            </a:pPr>
            <a:r>
              <a:rPr sz="1100" b="1" spc="-65" dirty="0">
                <a:solidFill>
                  <a:srgbClr val="010081"/>
                </a:solidFill>
                <a:latin typeface="Arial"/>
                <a:cs typeface="Arial"/>
              </a:rPr>
              <a:t>Secondary</a:t>
            </a:r>
            <a:r>
              <a:rPr sz="1100" b="1" spc="8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010081"/>
                </a:solidFill>
                <a:latin typeface="Arial"/>
                <a:cs typeface="Arial"/>
              </a:rPr>
              <a:t>NameNode</a:t>
            </a:r>
            <a:endParaRPr sz="1100">
              <a:latin typeface="Arial"/>
              <a:cs typeface="Arial"/>
            </a:endParaRPr>
          </a:p>
          <a:p>
            <a:pPr marL="12700" marR="413384" algn="just">
              <a:lnSpc>
                <a:spcPct val="102600"/>
              </a:lnSpc>
              <a:spcBef>
                <a:spcPts val="595"/>
              </a:spcBef>
            </a:pP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Keeps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track of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changes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NameNode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performing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regular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snapshots,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thus allowing quick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startup.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An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additional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standby</a:t>
            </a:r>
            <a:r>
              <a:rPr sz="1100" i="1" spc="4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node</a:t>
            </a:r>
            <a:r>
              <a:rPr sz="1100" i="1" spc="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needed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guarantee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high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availability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(since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NameNode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single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point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 failure).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28/101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031" y="1305266"/>
            <a:ext cx="22796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5" dirty="0">
                <a:hlinkClick r:id="rId2" action="ppaction://hlinksldjump"/>
              </a:rPr>
              <a:t>What</a:t>
            </a:r>
            <a:r>
              <a:rPr spc="45" dirty="0">
                <a:hlinkClick r:id="rId2" action="ppaction://hlinksldjump"/>
              </a:rPr>
              <a:t> </a:t>
            </a:r>
            <a:r>
              <a:rPr spc="-185" dirty="0">
                <a:hlinkClick r:id="rId2" action="ppaction://hlinksldjump"/>
              </a:rPr>
              <a:t>is</a:t>
            </a:r>
            <a:r>
              <a:rPr spc="45" dirty="0">
                <a:hlinkClick r:id="rId2" action="ppaction://hlinksldjump"/>
              </a:rPr>
              <a:t> </a:t>
            </a:r>
            <a:r>
              <a:rPr spc="-125" dirty="0">
                <a:hlinkClick r:id="rId2" action="ppaction://hlinksldjump"/>
              </a:rPr>
              <a:t>Big</a:t>
            </a:r>
            <a:r>
              <a:rPr spc="45" dirty="0">
                <a:hlinkClick r:id="rId2" action="ppaction://hlinksldjump"/>
              </a:rPr>
              <a:t> </a:t>
            </a:r>
            <a:r>
              <a:rPr spc="-170" dirty="0">
                <a:hlinkClick r:id="rId2" action="ppaction://hlinksldjump"/>
              </a:rPr>
              <a:t>Data?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5" dirty="0"/>
              <a:t>HDFS</a:t>
            </a:r>
            <a:r>
              <a:rPr sz="1200" spc="45" dirty="0"/>
              <a:t> </a:t>
            </a:r>
            <a:r>
              <a:rPr sz="1200" spc="-50" dirty="0"/>
              <a:t>architecture:</a:t>
            </a:r>
            <a:r>
              <a:rPr sz="1200" spc="170" dirty="0"/>
              <a:t> </a:t>
            </a:r>
            <a:r>
              <a:rPr sz="1200" spc="-60" dirty="0"/>
              <a:t>DataNode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70" y="798664"/>
            <a:ext cx="2166348" cy="20228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37180" y="1218474"/>
            <a:ext cx="2172335" cy="1038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b="1" spc="-10" dirty="0">
                <a:solidFill>
                  <a:srgbClr val="010081"/>
                </a:solidFill>
                <a:latin typeface="Arial"/>
                <a:cs typeface="Arial"/>
              </a:rPr>
              <a:t>DataNode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Here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where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saved</a:t>
            </a:r>
            <a:r>
              <a:rPr sz="1100" spc="10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computations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take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place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(data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nodes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should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actually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called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"data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worker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nodes")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29/101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30/101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5" dirty="0"/>
              <a:t>HDFS</a:t>
            </a:r>
            <a:r>
              <a:rPr sz="1200" spc="55" dirty="0"/>
              <a:t> </a:t>
            </a:r>
            <a:r>
              <a:rPr sz="1200" spc="-50" dirty="0"/>
              <a:t>architecture:</a:t>
            </a:r>
            <a:r>
              <a:rPr sz="1200" spc="185" dirty="0"/>
              <a:t> </a:t>
            </a:r>
            <a:r>
              <a:rPr sz="1200" spc="-40" dirty="0"/>
              <a:t>internal</a:t>
            </a:r>
            <a:r>
              <a:rPr sz="1200" spc="55" dirty="0"/>
              <a:t> </a:t>
            </a:r>
            <a:r>
              <a:rPr sz="1200" spc="-50" dirty="0"/>
              <a:t>data</a:t>
            </a:r>
            <a:r>
              <a:rPr sz="1200" spc="55" dirty="0"/>
              <a:t> </a:t>
            </a:r>
            <a:r>
              <a:rPr sz="1200" spc="-65" dirty="0"/>
              <a:t>representation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828634"/>
            <a:ext cx="4281805" cy="17532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HDFS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supports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working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very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large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files.</a:t>
            </a:r>
            <a:endParaRPr sz="1100" dirty="0">
              <a:latin typeface="Arial MT"/>
              <a:cs typeface="Arial MT"/>
            </a:endParaRPr>
          </a:p>
          <a:p>
            <a:pPr marL="12700" marR="100330">
              <a:lnSpc>
                <a:spcPct val="102600"/>
              </a:lnSpc>
              <a:spcBef>
                <a:spcPts val="545"/>
              </a:spcBef>
            </a:pP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Internally,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split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into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blocks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r>
              <a:rPr sz="1100" spc="1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reason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splitting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into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blocks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way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block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objects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all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have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same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size.</a:t>
            </a:r>
            <a:endParaRPr sz="1100" dirty="0">
              <a:latin typeface="Arial MT"/>
              <a:cs typeface="Arial MT"/>
            </a:endParaRPr>
          </a:p>
          <a:p>
            <a:pPr marL="12700" marR="5080">
              <a:lnSpc>
                <a:spcPct val="102699"/>
              </a:lnSpc>
              <a:spcBef>
                <a:spcPts val="540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block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size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HDFS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configured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at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installation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time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default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128MB</a:t>
            </a:r>
            <a:endParaRPr sz="1100" dirty="0">
              <a:latin typeface="Arial MT"/>
              <a:cs typeface="Arial MT"/>
            </a:endParaRPr>
          </a:p>
          <a:p>
            <a:pPr marL="12700" marR="46355">
              <a:lnSpc>
                <a:spcPct val="102600"/>
              </a:lnSpc>
              <a:spcBef>
                <a:spcPts val="1140"/>
              </a:spcBef>
            </a:pPr>
            <a:r>
              <a:rPr sz="1100" b="1" spc="-15" dirty="0">
                <a:solidFill>
                  <a:srgbClr val="010081"/>
                </a:solidFill>
                <a:latin typeface="Arial"/>
                <a:cs typeface="Arial"/>
              </a:rPr>
              <a:t>Note:</a:t>
            </a:r>
            <a:r>
              <a:rPr sz="1100" b="1" spc="-1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40" dirty="0">
                <a:solidFill>
                  <a:srgbClr val="010081"/>
                </a:solidFill>
                <a:latin typeface="Arial MT"/>
                <a:cs typeface="Arial MT"/>
              </a:rPr>
              <a:t>sees</a:t>
            </a:r>
            <a:r>
              <a:rPr sz="1100" spc="-1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bunch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records</a:t>
            </a:r>
            <a:r>
              <a:rPr sz="1100" spc="1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1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processes</a:t>
            </a:r>
            <a:r>
              <a:rPr sz="1100" spc="10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multiple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files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same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way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does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single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file.</a:t>
            </a:r>
            <a:r>
              <a:rPr sz="1100" spc="1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So,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10081"/>
                </a:solidFill>
                <a:latin typeface="Arial MT"/>
                <a:cs typeface="Arial MT"/>
              </a:rPr>
              <a:t>if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input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directory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instead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single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file,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will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process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all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files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directory.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5" dirty="0">
                <a:solidFill>
                  <a:srgbClr val="FFFFFF"/>
                </a:solidFill>
                <a:latin typeface="Arial MT"/>
                <a:cs typeface="Arial MT"/>
              </a:rPr>
              <a:t>HDFS</a:t>
            </a:r>
            <a:r>
              <a:rPr sz="1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architecture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55" y="711683"/>
            <a:ext cx="4332763" cy="26641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31/101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60" dirty="0"/>
              <a:t>DataNode</a:t>
            </a:r>
            <a:r>
              <a:rPr sz="1200" spc="15" dirty="0"/>
              <a:t> </a:t>
            </a:r>
            <a:r>
              <a:rPr sz="1200" spc="-55" dirty="0"/>
              <a:t>failures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70" y="798664"/>
            <a:ext cx="2166348" cy="20228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37180" y="1097367"/>
            <a:ext cx="2192020" cy="1396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Each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DataNode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sends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Heartbeat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message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2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NameNode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periodically.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Whenever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DataNode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becomes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unavailable</a:t>
            </a:r>
            <a:r>
              <a:rPr sz="1100" spc="1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(due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network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hardware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failure),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NameNode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stops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sending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requests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node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and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creates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new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replicas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blocks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stored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node.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32/101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The</a:t>
            </a:r>
            <a:r>
              <a:rPr sz="1200" spc="40" dirty="0"/>
              <a:t> </a:t>
            </a:r>
            <a:r>
              <a:rPr sz="1200" spc="-60" dirty="0"/>
              <a:t>WORM</a:t>
            </a:r>
            <a:r>
              <a:rPr sz="1200" spc="45" dirty="0"/>
              <a:t> </a:t>
            </a:r>
            <a:r>
              <a:rPr sz="1200" spc="-55" dirty="0"/>
              <a:t>principle</a:t>
            </a:r>
            <a:r>
              <a:rPr sz="1200" spc="40" dirty="0"/>
              <a:t> </a:t>
            </a:r>
            <a:r>
              <a:rPr sz="1200" spc="-30" dirty="0"/>
              <a:t>of</a:t>
            </a:r>
            <a:r>
              <a:rPr sz="1200" spc="45" dirty="0"/>
              <a:t> </a:t>
            </a:r>
            <a:r>
              <a:rPr sz="1200" spc="-75" dirty="0"/>
              <a:t>HDFS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99555" y="796034"/>
            <a:ext cx="4398010" cy="15341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83185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Distributed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File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System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relies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simple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design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principle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known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Write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Once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Read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Many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(WORM).</a:t>
            </a:r>
            <a:endParaRPr sz="1100">
              <a:latin typeface="Arial MT"/>
              <a:cs typeface="Arial MT"/>
            </a:endParaRPr>
          </a:p>
          <a:p>
            <a:pPr marL="38100" marR="30480">
              <a:lnSpc>
                <a:spcPct val="102600"/>
              </a:lnSpc>
              <a:spcBef>
                <a:spcPts val="545"/>
              </a:spcBef>
            </a:pP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“</a:t>
            </a:r>
            <a:r>
              <a:rPr sz="1100" i="1" spc="35" dirty="0">
                <a:solidFill>
                  <a:srgbClr val="010081"/>
                </a:solidFill>
                <a:latin typeface="Arial"/>
                <a:cs typeface="Arial"/>
              </a:rPr>
              <a:t>A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file </a:t>
            </a:r>
            <a:r>
              <a:rPr sz="1100" i="1" spc="-85" dirty="0">
                <a:solidFill>
                  <a:srgbClr val="010081"/>
                </a:solidFill>
                <a:latin typeface="Arial"/>
                <a:cs typeface="Arial"/>
              </a:rPr>
              <a:t>once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created, </a:t>
            </a:r>
            <a:r>
              <a:rPr sz="1100" i="1" spc="-10" dirty="0">
                <a:solidFill>
                  <a:srgbClr val="010081"/>
                </a:solidFill>
                <a:latin typeface="Arial"/>
                <a:cs typeface="Arial"/>
              </a:rPr>
              <a:t>written, 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and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closed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rgbClr val="010081"/>
                </a:solidFill>
                <a:latin typeface="Arial"/>
                <a:cs typeface="Arial"/>
              </a:rPr>
              <a:t>need</a:t>
            </a:r>
            <a:r>
              <a:rPr sz="1100" i="1" spc="-9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010081"/>
                </a:solidFill>
                <a:latin typeface="Arial"/>
                <a:cs typeface="Arial"/>
              </a:rPr>
              <a:t>not 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be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changed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except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for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appends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and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truncates.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Appending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the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content </a:t>
            </a:r>
            <a:r>
              <a:rPr sz="1100" i="1" spc="5" dirty="0">
                <a:solidFill>
                  <a:srgbClr val="010081"/>
                </a:solidFill>
                <a:latin typeface="Arial"/>
                <a:cs typeface="Arial"/>
              </a:rPr>
              <a:t>to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the </a:t>
            </a:r>
            <a:r>
              <a:rPr sz="1100" i="1" spc="-85" dirty="0">
                <a:solidFill>
                  <a:srgbClr val="010081"/>
                </a:solidFill>
                <a:latin typeface="Arial"/>
                <a:cs typeface="Arial"/>
              </a:rPr>
              <a:t>end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of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the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files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is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supported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15" dirty="0">
                <a:solidFill>
                  <a:srgbClr val="010081"/>
                </a:solidFill>
                <a:latin typeface="Arial"/>
                <a:cs typeface="Arial"/>
              </a:rPr>
              <a:t>but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cannot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be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updated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010081"/>
                </a:solidFill>
                <a:latin typeface="Arial"/>
                <a:cs typeface="Arial"/>
              </a:rPr>
              <a:t>at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arbitrary </a:t>
            </a:r>
            <a:r>
              <a:rPr sz="1100" i="1" spc="-15" dirty="0">
                <a:solidFill>
                  <a:srgbClr val="010081"/>
                </a:solidFill>
                <a:latin typeface="Arial"/>
                <a:cs typeface="Arial"/>
              </a:rPr>
              <a:t>point.</a:t>
            </a:r>
            <a:r>
              <a:rPr sz="1100" i="1" spc="-1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This 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assumption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simplifies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data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coherency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rgbClr val="010081"/>
                </a:solidFill>
                <a:latin typeface="Arial"/>
                <a:cs typeface="Arial"/>
              </a:rPr>
              <a:t>issues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and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90" dirty="0">
                <a:solidFill>
                  <a:srgbClr val="010081"/>
                </a:solidFill>
                <a:latin typeface="Arial"/>
                <a:cs typeface="Arial"/>
              </a:rPr>
              <a:t>enables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high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throughput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data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access.</a:t>
            </a:r>
            <a:r>
              <a:rPr sz="1200" spc="-104" baseline="27777" dirty="0">
                <a:solidFill>
                  <a:srgbClr val="010081"/>
                </a:solidFill>
                <a:latin typeface="Trebuchet MS"/>
                <a:cs typeface="Trebuchet MS"/>
              </a:rPr>
              <a:t>5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”</a:t>
            </a:r>
            <a:endParaRPr sz="1100">
              <a:latin typeface="Arial MT"/>
              <a:cs typeface="Arial MT"/>
            </a:endParaRPr>
          </a:p>
          <a:p>
            <a:pPr marL="38100" marR="298450">
              <a:lnSpc>
                <a:spcPct val="102600"/>
              </a:lnSpc>
              <a:spcBef>
                <a:spcPts val="540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immutability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paradigm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also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discussed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Chapter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2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10081"/>
                </a:solidFill>
                <a:latin typeface="Arial MT"/>
                <a:cs typeface="Arial MT"/>
              </a:rPr>
              <a:t>"Big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Data".</a:t>
            </a:r>
            <a:r>
              <a:rPr sz="1200" baseline="27777" dirty="0">
                <a:solidFill>
                  <a:srgbClr val="010081"/>
                </a:solidFill>
                <a:latin typeface="Trebuchet MS"/>
                <a:cs typeface="Trebuchet MS"/>
              </a:rPr>
              <a:t>6</a:t>
            </a:r>
            <a:endParaRPr sz="1200" baseline="27777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655" y="270229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100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555" y="2708968"/>
            <a:ext cx="3973829" cy="5803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 indent="159385">
              <a:lnSpc>
                <a:spcPct val="101499"/>
              </a:lnSpc>
              <a:spcBef>
                <a:spcPts val="80"/>
              </a:spcBef>
            </a:pPr>
            <a:r>
              <a:rPr sz="900" spc="-52" baseline="37037" dirty="0">
                <a:solidFill>
                  <a:srgbClr val="010081"/>
                </a:solidFill>
                <a:latin typeface="Verdana"/>
                <a:cs typeface="Verdana"/>
              </a:rPr>
              <a:t>5</a:t>
            </a:r>
            <a:r>
              <a:rPr sz="900" spc="-35" dirty="0">
                <a:solidFill>
                  <a:srgbClr val="010081"/>
                </a:solidFill>
                <a:latin typeface="Arial MT"/>
                <a:cs typeface="Arial MT"/>
              </a:rPr>
              <a:t>Apache</a:t>
            </a:r>
            <a:r>
              <a:rPr sz="900" spc="-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010081"/>
                </a:solidFill>
                <a:latin typeface="Arial MT"/>
                <a:cs typeface="Arial MT"/>
              </a:rPr>
              <a:t>Software</a:t>
            </a:r>
            <a:r>
              <a:rPr sz="900" spc="-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010081"/>
                </a:solidFill>
                <a:latin typeface="Arial MT"/>
                <a:cs typeface="Arial MT"/>
              </a:rPr>
              <a:t>Foundation.</a:t>
            </a:r>
            <a:r>
              <a:rPr sz="900" spc="-2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i="1" spc="-30" dirty="0">
                <a:solidFill>
                  <a:srgbClr val="010081"/>
                </a:solidFill>
                <a:latin typeface="Arial"/>
                <a:cs typeface="Arial"/>
              </a:rPr>
              <a:t>Hadoop</a:t>
            </a:r>
            <a:r>
              <a:rPr sz="900" spc="-30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r>
              <a:rPr sz="900" spc="-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5959AD"/>
                </a:solidFill>
                <a:latin typeface="Arial MT"/>
                <a:cs typeface="Arial MT"/>
              </a:rPr>
              <a:t>url: </a:t>
            </a:r>
            <a:r>
              <a:rPr sz="900" dirty="0">
                <a:solidFill>
                  <a:srgbClr val="5959AD"/>
                </a:solidFill>
                <a:latin typeface="Arial MT"/>
                <a:cs typeface="Arial MT"/>
              </a:rPr>
              <a:t> </a:t>
            </a:r>
            <a:r>
              <a:rPr sz="900" spc="15" dirty="0">
                <a:solidFill>
                  <a:srgbClr val="00AEEF"/>
                </a:solidFill>
                <a:latin typeface="SimSun"/>
                <a:cs typeface="SimSun"/>
                <a:hlinkClick r:id="rId2"/>
              </a:rPr>
              <a:t>https://hadoop.apache.org/docs/stable/hadoop-project-dist/hadoop- </a:t>
            </a:r>
            <a:r>
              <a:rPr sz="900" spc="-434" dirty="0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sz="900" spc="15" dirty="0">
                <a:solidFill>
                  <a:srgbClr val="00AEEF"/>
                </a:solidFill>
                <a:latin typeface="SimSun"/>
                <a:cs typeface="SimSun"/>
                <a:hlinkClick r:id="rId2"/>
              </a:rPr>
              <a:t>hdfs/HdfsDesign.html</a:t>
            </a:r>
            <a:r>
              <a:rPr sz="900" spc="1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900" dirty="0">
              <a:latin typeface="Arial MT"/>
              <a:cs typeface="Arial MT"/>
            </a:endParaRPr>
          </a:p>
          <a:p>
            <a:pPr marL="197485">
              <a:lnSpc>
                <a:spcPct val="100000"/>
              </a:lnSpc>
              <a:spcBef>
                <a:spcPts val="20"/>
              </a:spcBef>
            </a:pPr>
            <a:r>
              <a:rPr sz="900" spc="-37" baseline="37037" dirty="0">
                <a:solidFill>
                  <a:srgbClr val="010081"/>
                </a:solidFill>
                <a:latin typeface="Verdana"/>
                <a:cs typeface="Verdana"/>
              </a:rPr>
              <a:t>6</a:t>
            </a:r>
            <a:r>
              <a:rPr sz="900" spc="-25" dirty="0">
                <a:solidFill>
                  <a:srgbClr val="010081"/>
                </a:solidFill>
                <a:latin typeface="Arial MT"/>
                <a:cs typeface="Arial MT"/>
              </a:rPr>
              <a:t>Warren</a:t>
            </a:r>
            <a:r>
              <a:rPr sz="9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010081"/>
                </a:solidFill>
                <a:latin typeface="Arial MT"/>
                <a:cs typeface="Arial MT"/>
              </a:rPr>
              <a:t>J.</a:t>
            </a:r>
            <a:r>
              <a:rPr sz="9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4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9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010081"/>
                </a:solidFill>
                <a:latin typeface="Arial MT"/>
                <a:cs typeface="Arial MT"/>
              </a:rPr>
              <a:t>Marz</a:t>
            </a:r>
            <a:r>
              <a:rPr sz="9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010081"/>
                </a:solidFill>
                <a:latin typeface="Arial MT"/>
                <a:cs typeface="Arial MT"/>
              </a:rPr>
              <a:t>N.</a:t>
            </a:r>
            <a:r>
              <a:rPr sz="9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i="1" spc="-5" dirty="0">
                <a:solidFill>
                  <a:srgbClr val="010081"/>
                </a:solidFill>
                <a:latin typeface="Arial"/>
                <a:cs typeface="Arial"/>
              </a:rPr>
              <a:t>Big</a:t>
            </a:r>
            <a:r>
              <a:rPr sz="900" i="1" spc="5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010081"/>
                </a:solidFill>
                <a:latin typeface="Arial"/>
                <a:cs typeface="Arial"/>
              </a:rPr>
              <a:t>Data</a:t>
            </a:r>
            <a:r>
              <a:rPr sz="900" spc="-10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r>
              <a:rPr sz="900" spc="1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5959AD"/>
                </a:solidFill>
                <a:latin typeface="Arial MT"/>
                <a:cs typeface="Arial MT"/>
              </a:rPr>
              <a:t>Manning</a:t>
            </a:r>
            <a:r>
              <a:rPr sz="900" spc="50" dirty="0">
                <a:solidFill>
                  <a:srgbClr val="5959AD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5959AD"/>
                </a:solidFill>
                <a:latin typeface="Arial MT"/>
                <a:cs typeface="Arial MT"/>
              </a:rPr>
              <a:t>publications,</a:t>
            </a:r>
            <a:r>
              <a:rPr sz="900" spc="55" dirty="0">
                <a:solidFill>
                  <a:srgbClr val="5959AD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5959AD"/>
                </a:solidFill>
                <a:latin typeface="Arial MT"/>
                <a:cs typeface="Arial MT"/>
              </a:rPr>
              <a:t>1988</a:t>
            </a:r>
            <a:r>
              <a:rPr sz="900" spc="-3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33/101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913" y="1305266"/>
            <a:ext cx="14268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0" dirty="0">
                <a:hlinkClick r:id="rId2" action="ppaction://hlinksldjump"/>
              </a:rPr>
              <a:t>MapReduce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35/101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4608195" cy="138430"/>
          </a:xfrm>
          <a:prstGeom prst="rect">
            <a:avLst/>
          </a:prstGeom>
          <a:solidFill>
            <a:srgbClr val="848A83"/>
          </a:solidFill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570230" algn="l"/>
              </a:tabLst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MapReduce</a:t>
            </a: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MapReduce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The</a:t>
            </a:r>
            <a:r>
              <a:rPr sz="1200" spc="45" dirty="0"/>
              <a:t> </a:t>
            </a:r>
            <a:r>
              <a:rPr sz="1200" spc="-65" dirty="0"/>
              <a:t>origins</a:t>
            </a:r>
            <a:r>
              <a:rPr sz="1200" spc="45" dirty="0"/>
              <a:t> </a:t>
            </a:r>
            <a:r>
              <a:rPr sz="1200" spc="-30" dirty="0"/>
              <a:t>of</a:t>
            </a:r>
            <a:r>
              <a:rPr sz="1200" spc="45" dirty="0"/>
              <a:t> </a:t>
            </a:r>
            <a:r>
              <a:rPr sz="1200" spc="-90" dirty="0"/>
              <a:t>MapReduce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999653"/>
            <a:ext cx="4358640" cy="15138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2004</a:t>
            </a:r>
            <a:r>
              <a:rPr sz="1100" spc="1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paper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“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MapReduce:</a:t>
            </a:r>
            <a:r>
              <a:rPr sz="1100" i="1" spc="18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Simplified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Data 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Processing</a:t>
            </a:r>
            <a:r>
              <a:rPr sz="1100" i="1" spc="1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on</a:t>
            </a:r>
            <a:r>
              <a:rPr sz="1100" i="1" spc="17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Large 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Clusters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”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two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members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Google’s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R&amp;D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team,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Jeffrey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Dean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Sanjay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Ghemawat,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seminal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article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MapReduce.</a:t>
            </a:r>
            <a:endParaRPr sz="1100">
              <a:latin typeface="Arial MT"/>
              <a:cs typeface="Arial MT"/>
            </a:endParaRPr>
          </a:p>
          <a:p>
            <a:pPr marL="12700" marR="28575">
              <a:lnSpc>
                <a:spcPct val="102600"/>
              </a:lnSpc>
              <a:spcBef>
                <a:spcPts val="54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article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describes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methods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used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split,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process,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aggregate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30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large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amount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Google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search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engine.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 MT"/>
              <a:cs typeface="Arial MT"/>
            </a:endParaRPr>
          </a:p>
          <a:p>
            <a:pPr marL="12700" marR="389255">
              <a:lnSpc>
                <a:spcPct val="102699"/>
              </a:lnSpc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open-source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version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was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later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released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within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Apache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project.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90" dirty="0">
                <a:solidFill>
                  <a:srgbClr val="FFFFFF"/>
                </a:solidFill>
                <a:latin typeface="Arial MT"/>
                <a:cs typeface="Arial MT"/>
              </a:rPr>
              <a:t>MapReduce</a:t>
            </a:r>
            <a:r>
              <a:rPr sz="12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 MT"/>
                <a:cs typeface="Arial MT"/>
              </a:rPr>
              <a:t>explained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36/101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0C2494-BF43-55D6-6863-BB58E8DA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7" y="483734"/>
            <a:ext cx="4330503" cy="276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56403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90" dirty="0">
                <a:solidFill>
                  <a:srgbClr val="FFFFFF"/>
                </a:solidFill>
                <a:latin typeface="Arial MT"/>
                <a:cs typeface="Arial MT"/>
              </a:rPr>
              <a:t>MapReduce</a:t>
            </a:r>
            <a:r>
              <a:rPr sz="12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 MT"/>
                <a:cs typeface="Arial MT"/>
              </a:rPr>
              <a:t>explained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853" y="587742"/>
            <a:ext cx="3596259" cy="22433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4955" y="3104751"/>
            <a:ext cx="1490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010081"/>
                </a:solidFill>
                <a:latin typeface="Arial MT"/>
                <a:cs typeface="Arial MT"/>
              </a:rPr>
              <a:t>Image</a:t>
            </a:r>
            <a:r>
              <a:rPr sz="9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45" dirty="0">
                <a:solidFill>
                  <a:srgbClr val="010081"/>
                </a:solidFill>
                <a:latin typeface="Arial MT"/>
                <a:cs typeface="Arial MT"/>
              </a:rPr>
              <a:t>source:</a:t>
            </a:r>
            <a:r>
              <a:rPr sz="900" spc="1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010081"/>
                </a:solidFill>
                <a:latin typeface="Arial MT"/>
                <a:cs typeface="Arial MT"/>
              </a:rPr>
              <a:t>Stack</a:t>
            </a:r>
            <a:r>
              <a:rPr sz="9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010081"/>
                </a:solidFill>
                <a:latin typeface="Arial MT"/>
                <a:cs typeface="Arial MT"/>
              </a:rPr>
              <a:t>Overflow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37/101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90" dirty="0"/>
              <a:t>MapReduce</a:t>
            </a:r>
            <a:r>
              <a:rPr sz="1200" spc="30" dirty="0"/>
              <a:t> </a:t>
            </a:r>
            <a:r>
              <a:rPr sz="1200" spc="-75" dirty="0"/>
              <a:t>explained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1175612"/>
            <a:ext cx="4270375" cy="1101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7625">
              <a:lnSpc>
                <a:spcPct val="102699"/>
              </a:lnSpc>
              <a:spcBef>
                <a:spcPts val="5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paradigm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inspired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computing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model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commonly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used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functional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programming.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Applying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same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function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independently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items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dataset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either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transform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(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map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)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collate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(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reduce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)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them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into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new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values,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works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well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distributed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environment.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35" dirty="0"/>
              <a:t>What</a:t>
            </a:r>
            <a:r>
              <a:rPr sz="1200" spc="35" dirty="0"/>
              <a:t> </a:t>
            </a:r>
            <a:r>
              <a:rPr sz="1200" spc="-75" dirty="0"/>
              <a:t>is</a:t>
            </a:r>
            <a:r>
              <a:rPr sz="1200" spc="40" dirty="0"/>
              <a:t> </a:t>
            </a:r>
            <a:r>
              <a:rPr sz="1200" spc="-40" dirty="0"/>
              <a:t>Big</a:t>
            </a:r>
            <a:r>
              <a:rPr sz="1200" spc="40" dirty="0"/>
              <a:t> </a:t>
            </a:r>
            <a:r>
              <a:rPr sz="1200" spc="-55" dirty="0"/>
              <a:t>Data?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709" y="633120"/>
            <a:ext cx="2421214" cy="13133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4955" y="2160916"/>
            <a:ext cx="4331335" cy="55579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10" dirty="0">
                <a:solidFill>
                  <a:srgbClr val="010081"/>
                </a:solidFill>
                <a:latin typeface="Arial MT"/>
                <a:cs typeface="Arial MT"/>
              </a:rPr>
              <a:t>"</a:t>
            </a:r>
            <a:r>
              <a:rPr sz="1100" b="1" spc="10" dirty="0">
                <a:solidFill>
                  <a:srgbClr val="010081"/>
                </a:solidFill>
                <a:latin typeface="Arial"/>
                <a:cs typeface="Arial"/>
              </a:rPr>
              <a:t>Big </a:t>
            </a:r>
            <a:r>
              <a:rPr sz="1100" b="1" spc="40" dirty="0">
                <a:solidFill>
                  <a:srgbClr val="010081"/>
                </a:solidFill>
                <a:latin typeface="Arial"/>
                <a:cs typeface="Arial"/>
              </a:rPr>
              <a:t>Data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"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2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catch-all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term for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massive</a:t>
            </a:r>
            <a:r>
              <a:rPr sz="1100" spc="1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amounts</a:t>
            </a:r>
            <a:r>
              <a:rPr sz="1100" spc="1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21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well</a:t>
            </a:r>
            <a:r>
              <a:rPr sz="1100" spc="1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frameworks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R&amp;D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initiatives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aimed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at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working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them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efficiently.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39069" y="3321519"/>
            <a:ext cx="31178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010081"/>
                </a:solidFill>
                <a:latin typeface="Verdana"/>
                <a:cs typeface="Verdana"/>
              </a:rPr>
              <a:t>4/101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The</a:t>
            </a:r>
            <a:r>
              <a:rPr sz="1200" spc="45" dirty="0"/>
              <a:t> </a:t>
            </a:r>
            <a:r>
              <a:rPr sz="1200" spc="-120" dirty="0"/>
              <a:t>phases</a:t>
            </a:r>
            <a:r>
              <a:rPr sz="1200" spc="45" dirty="0"/>
              <a:t> </a:t>
            </a:r>
            <a:r>
              <a:rPr sz="1200" spc="-30" dirty="0"/>
              <a:t>of</a:t>
            </a:r>
            <a:r>
              <a:rPr sz="1200" spc="45" dirty="0"/>
              <a:t> </a:t>
            </a:r>
            <a:r>
              <a:rPr sz="1200" spc="-90" dirty="0"/>
              <a:t>MapReduce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374317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584350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79438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2176488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4955" y="1011998"/>
            <a:ext cx="4359275" cy="1445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phases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job: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875"/>
              </a:spcBef>
            </a:pPr>
            <a:r>
              <a:rPr sz="1100" b="1" spc="-35" dirty="0">
                <a:solidFill>
                  <a:srgbClr val="010081"/>
                </a:solidFill>
                <a:latin typeface="Arial"/>
                <a:cs typeface="Arial"/>
              </a:rPr>
              <a:t>split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: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partitioned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across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several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computer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nodes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b="1" spc="-35" dirty="0">
                <a:solidFill>
                  <a:srgbClr val="010081"/>
                </a:solidFill>
                <a:latin typeface="Arial"/>
                <a:cs typeface="Arial"/>
              </a:rPr>
              <a:t>map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:</a:t>
            </a:r>
            <a:r>
              <a:rPr sz="1100" spc="1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apply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function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each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chunk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endParaRPr sz="1100">
              <a:latin typeface="Arial MT"/>
              <a:cs typeface="Arial MT"/>
            </a:endParaRPr>
          </a:p>
          <a:p>
            <a:pPr marL="289560" marR="5715">
              <a:lnSpc>
                <a:spcPct val="102600"/>
              </a:lnSpc>
              <a:spcBef>
                <a:spcPts val="300"/>
              </a:spcBef>
            </a:pPr>
            <a:r>
              <a:rPr sz="1100" b="1" spc="-55" dirty="0">
                <a:solidFill>
                  <a:srgbClr val="010081"/>
                </a:solidFill>
                <a:latin typeface="Arial"/>
                <a:cs typeface="Arial"/>
              </a:rPr>
              <a:t>sort</a:t>
            </a:r>
            <a:r>
              <a:rPr sz="1100" b="1" spc="-5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b="1" spc="110" dirty="0">
                <a:solidFill>
                  <a:srgbClr val="010081"/>
                </a:solidFill>
                <a:latin typeface="Arial"/>
                <a:cs typeface="Arial"/>
              </a:rPr>
              <a:t>&amp; </a:t>
            </a:r>
            <a:r>
              <a:rPr sz="1100" b="1" spc="-50" dirty="0">
                <a:solidFill>
                  <a:srgbClr val="010081"/>
                </a:solidFill>
                <a:latin typeface="Arial"/>
                <a:cs typeface="Arial"/>
              </a:rPr>
              <a:t>shuffle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: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mappers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sorted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1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distributed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reducers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b="1" spc="-50" dirty="0">
                <a:solidFill>
                  <a:srgbClr val="010081"/>
                </a:solidFill>
                <a:latin typeface="Arial"/>
                <a:cs typeface="Arial"/>
              </a:rPr>
              <a:t>reduce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: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finally,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reduce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function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applied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output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produced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38/101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 MT"/>
                <a:cs typeface="Arial MT"/>
              </a:rPr>
              <a:t>phases</a:t>
            </a:r>
            <a:r>
              <a:rPr sz="1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 MT"/>
                <a:cs typeface="Arial MT"/>
              </a:rPr>
              <a:t>MapReduce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55" y="733193"/>
            <a:ext cx="4332869" cy="24481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39/101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The</a:t>
            </a:r>
            <a:r>
              <a:rPr sz="1200" spc="45" dirty="0"/>
              <a:t> </a:t>
            </a:r>
            <a:r>
              <a:rPr sz="1200" spc="-120" dirty="0"/>
              <a:t>phases</a:t>
            </a:r>
            <a:r>
              <a:rPr sz="1200" spc="45" dirty="0"/>
              <a:t> </a:t>
            </a:r>
            <a:r>
              <a:rPr sz="1200" spc="-30" dirty="0"/>
              <a:t>of</a:t>
            </a:r>
            <a:r>
              <a:rPr sz="1200" spc="45" dirty="0"/>
              <a:t> </a:t>
            </a:r>
            <a:r>
              <a:rPr sz="1200" spc="-90" dirty="0"/>
              <a:t>MapReduce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963600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17363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38366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212" y="1593697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4955" y="601292"/>
            <a:ext cx="4303395" cy="2536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We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have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20" dirty="0">
                <a:solidFill>
                  <a:srgbClr val="010081"/>
                </a:solidFill>
                <a:latin typeface="Arial MT"/>
                <a:cs typeface="Arial MT"/>
              </a:rPr>
              <a:t>seen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job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consists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four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phases:</a:t>
            </a:r>
            <a:endParaRPr sz="1100">
              <a:latin typeface="Arial MT"/>
              <a:cs typeface="Arial MT"/>
            </a:endParaRPr>
          </a:p>
          <a:p>
            <a:pPr marL="289560" marR="3733800">
              <a:lnSpc>
                <a:spcPct val="125299"/>
              </a:lnSpc>
              <a:spcBef>
                <a:spcPts val="540"/>
              </a:spcBef>
            </a:pPr>
            <a:r>
              <a:rPr sz="1100" b="1" spc="-35" dirty="0">
                <a:solidFill>
                  <a:srgbClr val="010081"/>
                </a:solidFill>
                <a:latin typeface="Arial"/>
                <a:cs typeface="Arial"/>
              </a:rPr>
              <a:t>split  </a:t>
            </a:r>
            <a:r>
              <a:rPr sz="1100" b="1" spc="-45" dirty="0">
                <a:solidFill>
                  <a:srgbClr val="010081"/>
                </a:solidFill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  <a:p>
            <a:pPr marL="289560" marR="3141980">
              <a:lnSpc>
                <a:spcPct val="125299"/>
              </a:lnSpc>
            </a:pPr>
            <a:r>
              <a:rPr sz="1100" b="1" spc="-55" dirty="0">
                <a:solidFill>
                  <a:srgbClr val="010081"/>
                </a:solidFill>
                <a:latin typeface="Arial"/>
                <a:cs typeface="Arial"/>
              </a:rPr>
              <a:t>sort</a:t>
            </a:r>
            <a:r>
              <a:rPr sz="1100" b="1" spc="6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b="1" spc="110" dirty="0">
                <a:solidFill>
                  <a:srgbClr val="010081"/>
                </a:solidFill>
                <a:latin typeface="Arial"/>
                <a:cs typeface="Arial"/>
              </a:rPr>
              <a:t>&amp;</a:t>
            </a:r>
            <a:r>
              <a:rPr sz="1100" b="1" spc="7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010081"/>
                </a:solidFill>
                <a:latin typeface="Arial"/>
                <a:cs typeface="Arial"/>
              </a:rPr>
              <a:t>shuffle </a:t>
            </a:r>
            <a:r>
              <a:rPr sz="1100" b="1" spc="-29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010081"/>
                </a:solidFill>
                <a:latin typeface="Arial"/>
                <a:cs typeface="Arial"/>
              </a:rPr>
              <a:t>reduce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700" marR="67945">
              <a:lnSpc>
                <a:spcPct val="102600"/>
              </a:lnSpc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While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splitting,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sorting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shuffling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done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framework,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reduce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functions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defined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user.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1140"/>
              </a:spcBef>
            </a:pP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It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also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possible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user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interact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splitting,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sorting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shuffling 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phases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1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change</a:t>
            </a:r>
            <a:r>
              <a:rPr sz="1100" spc="1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their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default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behavior,</a:t>
            </a:r>
            <a:r>
              <a:rPr sz="1100" spc="1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instance</a:t>
            </a:r>
            <a:r>
              <a:rPr sz="1100" spc="1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by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managing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amount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splitting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defining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sorting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comparator.</a:t>
            </a:r>
            <a:r>
              <a:rPr sz="1100" spc="1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will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illustrated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hands-on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exercises.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40/101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0" dirty="0"/>
              <a:t>MapReduce:</a:t>
            </a:r>
            <a:r>
              <a:rPr sz="1200" spc="155" dirty="0"/>
              <a:t> </a:t>
            </a:r>
            <a:r>
              <a:rPr sz="1200" spc="-114" dirty="0"/>
              <a:t>some</a:t>
            </a:r>
            <a:r>
              <a:rPr sz="1200" spc="35" dirty="0"/>
              <a:t> </a:t>
            </a:r>
            <a:r>
              <a:rPr sz="1200" spc="-75" dirty="0"/>
              <a:t>notes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458328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84043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2222538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4955" y="1096021"/>
            <a:ext cx="4359275" cy="1235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0" dirty="0">
                <a:solidFill>
                  <a:srgbClr val="010081"/>
                </a:solidFill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840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same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(and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reduce)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function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applied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all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chunks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endParaRPr sz="1100">
              <a:latin typeface="Arial MT"/>
              <a:cs typeface="Arial MT"/>
            </a:endParaRPr>
          </a:p>
          <a:p>
            <a:pPr marL="289560" marR="412750">
              <a:lnSpc>
                <a:spcPct val="102699"/>
              </a:lnSpc>
              <a:spcBef>
                <a:spcPts val="300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reduce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computations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carried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out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parallel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because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they’re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completely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independent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from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another.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split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not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same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internal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partitioning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into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blocks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41/101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42/101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0" dirty="0"/>
              <a:t>MapReduce:</a:t>
            </a:r>
            <a:r>
              <a:rPr sz="1200" spc="170" dirty="0"/>
              <a:t> </a:t>
            </a:r>
            <a:r>
              <a:rPr sz="1200" spc="-50" dirty="0"/>
              <a:t>shuffling</a:t>
            </a:r>
            <a:r>
              <a:rPr sz="1200" spc="40" dirty="0"/>
              <a:t> </a:t>
            </a:r>
            <a:r>
              <a:rPr sz="1200" spc="-85" dirty="0"/>
              <a:t>and</a:t>
            </a:r>
            <a:r>
              <a:rPr sz="1200" spc="45" dirty="0"/>
              <a:t> </a:t>
            </a:r>
            <a:r>
              <a:rPr sz="1200" spc="-50" dirty="0"/>
              <a:t>sorting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1784" rIns="0" bIns="0" rtlCol="0">
            <a:spAutoFit/>
          </a:bodyPr>
          <a:lstStyle/>
          <a:p>
            <a:pPr marL="12700" marR="647700">
              <a:lnSpc>
                <a:spcPct val="102600"/>
              </a:lnSpc>
              <a:spcBef>
                <a:spcPts val="55"/>
              </a:spcBef>
            </a:pPr>
            <a:r>
              <a:rPr spc="-40" dirty="0"/>
              <a:t>The</a:t>
            </a:r>
            <a:r>
              <a:rPr spc="55" dirty="0"/>
              <a:t> </a:t>
            </a:r>
            <a:r>
              <a:rPr spc="-45" dirty="0"/>
              <a:t>shuffling</a:t>
            </a:r>
            <a:r>
              <a:rPr spc="60" dirty="0"/>
              <a:t> </a:t>
            </a:r>
            <a:r>
              <a:rPr spc="-70" dirty="0"/>
              <a:t>and</a:t>
            </a:r>
            <a:r>
              <a:rPr spc="60" dirty="0"/>
              <a:t> </a:t>
            </a:r>
            <a:r>
              <a:rPr spc="-40" dirty="0"/>
              <a:t>sorting</a:t>
            </a:r>
            <a:r>
              <a:rPr spc="60" dirty="0"/>
              <a:t> </a:t>
            </a:r>
            <a:r>
              <a:rPr spc="-100" dirty="0"/>
              <a:t>phase</a:t>
            </a:r>
            <a:r>
              <a:rPr spc="55" dirty="0"/>
              <a:t> </a:t>
            </a:r>
            <a:r>
              <a:rPr spc="-65" dirty="0"/>
              <a:t>is</a:t>
            </a:r>
            <a:r>
              <a:rPr spc="60" dirty="0"/>
              <a:t> </a:t>
            </a:r>
            <a:r>
              <a:rPr spc="-35" dirty="0"/>
              <a:t>often</a:t>
            </a:r>
            <a:r>
              <a:rPr spc="60" dirty="0"/>
              <a:t> </a:t>
            </a:r>
            <a:r>
              <a:rPr spc="-40" dirty="0"/>
              <a:t>the</a:t>
            </a:r>
            <a:r>
              <a:rPr spc="60" dirty="0"/>
              <a:t> </a:t>
            </a:r>
            <a:r>
              <a:rPr spc="-40" dirty="0"/>
              <a:t>the</a:t>
            </a:r>
            <a:r>
              <a:rPr spc="55" dirty="0"/>
              <a:t> </a:t>
            </a:r>
            <a:r>
              <a:rPr spc="-50" dirty="0"/>
              <a:t>most</a:t>
            </a:r>
            <a:r>
              <a:rPr spc="60" dirty="0"/>
              <a:t> </a:t>
            </a:r>
            <a:r>
              <a:rPr spc="-45" dirty="0"/>
              <a:t>costly</a:t>
            </a:r>
            <a:r>
              <a:rPr spc="60" dirty="0"/>
              <a:t> </a:t>
            </a:r>
            <a:r>
              <a:rPr spc="-25" dirty="0"/>
              <a:t>in</a:t>
            </a:r>
            <a:r>
              <a:rPr spc="60" dirty="0"/>
              <a:t> </a:t>
            </a:r>
            <a:r>
              <a:rPr spc="-95" dirty="0"/>
              <a:t>a </a:t>
            </a:r>
            <a:r>
              <a:rPr spc="-290" dirty="0"/>
              <a:t> </a:t>
            </a:r>
            <a:r>
              <a:rPr spc="-80" dirty="0"/>
              <a:t>MapReduce</a:t>
            </a:r>
            <a:r>
              <a:rPr spc="45" dirty="0"/>
              <a:t> </a:t>
            </a:r>
            <a:r>
              <a:rPr spc="-25" dirty="0"/>
              <a:t>job.</a:t>
            </a:r>
          </a:p>
          <a:p>
            <a:pPr marL="12700" marR="5080">
              <a:lnSpc>
                <a:spcPct val="102600"/>
              </a:lnSpc>
              <a:spcBef>
                <a:spcPts val="545"/>
              </a:spcBef>
            </a:pPr>
            <a:r>
              <a:rPr spc="-40" dirty="0"/>
              <a:t>The </a:t>
            </a:r>
            <a:r>
              <a:rPr spc="-65" dirty="0"/>
              <a:t>mapper</a:t>
            </a:r>
            <a:r>
              <a:rPr spc="-60" dirty="0"/>
              <a:t> </a:t>
            </a:r>
            <a:r>
              <a:rPr spc="-70" dirty="0"/>
              <a:t>takes</a:t>
            </a:r>
            <a:r>
              <a:rPr spc="-65" dirty="0"/>
              <a:t> </a:t>
            </a:r>
            <a:r>
              <a:rPr spc="-114" dirty="0"/>
              <a:t>as</a:t>
            </a:r>
            <a:r>
              <a:rPr spc="-110" dirty="0"/>
              <a:t> </a:t>
            </a:r>
            <a:r>
              <a:rPr spc="-20" dirty="0"/>
              <a:t>input </a:t>
            </a:r>
            <a:r>
              <a:rPr spc="-60" dirty="0"/>
              <a:t>unsorted</a:t>
            </a:r>
            <a:r>
              <a:rPr spc="-55" dirty="0"/>
              <a:t> </a:t>
            </a:r>
            <a:r>
              <a:rPr spc="-45" dirty="0"/>
              <a:t>data </a:t>
            </a:r>
            <a:r>
              <a:rPr spc="-70" dirty="0"/>
              <a:t>and</a:t>
            </a:r>
            <a:r>
              <a:rPr spc="-65" dirty="0"/>
              <a:t> </a:t>
            </a:r>
            <a:r>
              <a:rPr spc="-50" dirty="0"/>
              <a:t>emits </a:t>
            </a:r>
            <a:r>
              <a:rPr spc="-70" dirty="0"/>
              <a:t>key-value</a:t>
            </a:r>
            <a:r>
              <a:rPr spc="-65" dirty="0"/>
              <a:t> </a:t>
            </a:r>
            <a:r>
              <a:rPr spc="-50" dirty="0"/>
              <a:t>pairs.</a:t>
            </a:r>
            <a:r>
              <a:rPr spc="-45" dirty="0"/>
              <a:t> </a:t>
            </a:r>
            <a:r>
              <a:rPr spc="-40" dirty="0"/>
              <a:t>The </a:t>
            </a:r>
            <a:r>
              <a:rPr spc="-35" dirty="0"/>
              <a:t> </a:t>
            </a:r>
            <a:r>
              <a:rPr spc="-70" dirty="0"/>
              <a:t>purpose</a:t>
            </a:r>
            <a:r>
              <a:rPr spc="-65" dirty="0"/>
              <a:t> </a:t>
            </a:r>
            <a:r>
              <a:rPr spc="-25" dirty="0"/>
              <a:t>of </a:t>
            </a:r>
            <a:r>
              <a:rPr spc="-40" dirty="0"/>
              <a:t>sorting </a:t>
            </a:r>
            <a:r>
              <a:rPr spc="-65" dirty="0"/>
              <a:t>is</a:t>
            </a:r>
            <a:r>
              <a:rPr spc="-60" dirty="0"/>
              <a:t> </a:t>
            </a:r>
            <a:r>
              <a:rPr spc="5" dirty="0"/>
              <a:t>to </a:t>
            </a:r>
            <a:r>
              <a:rPr spc="-55" dirty="0"/>
              <a:t>provide</a:t>
            </a:r>
            <a:r>
              <a:rPr spc="-50" dirty="0"/>
              <a:t> </a:t>
            </a:r>
            <a:r>
              <a:rPr spc="-45" dirty="0"/>
              <a:t>data </a:t>
            </a:r>
            <a:r>
              <a:rPr dirty="0"/>
              <a:t>that </a:t>
            </a:r>
            <a:r>
              <a:rPr spc="-65" dirty="0"/>
              <a:t>is</a:t>
            </a:r>
            <a:r>
              <a:rPr spc="-60" dirty="0"/>
              <a:t> already</a:t>
            </a:r>
            <a:r>
              <a:rPr spc="-55" dirty="0"/>
              <a:t> </a:t>
            </a:r>
            <a:r>
              <a:rPr spc="-65" dirty="0"/>
              <a:t>grouped</a:t>
            </a:r>
            <a:r>
              <a:rPr spc="-60" dirty="0"/>
              <a:t> </a:t>
            </a:r>
            <a:r>
              <a:rPr spc="-70" dirty="0"/>
              <a:t>by</a:t>
            </a:r>
            <a:r>
              <a:rPr spc="-65" dirty="0"/>
              <a:t> </a:t>
            </a:r>
            <a:r>
              <a:rPr spc="-85" dirty="0"/>
              <a:t>key</a:t>
            </a:r>
            <a:r>
              <a:rPr spc="-80" dirty="0"/>
              <a:t> </a:t>
            </a:r>
            <a:r>
              <a:rPr spc="5" dirty="0"/>
              <a:t>to </a:t>
            </a:r>
            <a:r>
              <a:rPr spc="-40" dirty="0"/>
              <a:t>the </a:t>
            </a:r>
            <a:r>
              <a:rPr spc="-295" dirty="0"/>
              <a:t> </a:t>
            </a:r>
            <a:r>
              <a:rPr spc="-55" dirty="0"/>
              <a:t>reducer.</a:t>
            </a:r>
            <a:r>
              <a:rPr spc="-50" dirty="0"/>
              <a:t> </a:t>
            </a:r>
            <a:r>
              <a:rPr spc="-30" dirty="0"/>
              <a:t>This </a:t>
            </a:r>
            <a:r>
              <a:rPr spc="-90" dirty="0"/>
              <a:t>way</a:t>
            </a:r>
            <a:r>
              <a:rPr spc="-85" dirty="0"/>
              <a:t> </a:t>
            </a:r>
            <a:r>
              <a:rPr spc="-75" dirty="0"/>
              <a:t>reducers</a:t>
            </a:r>
            <a:r>
              <a:rPr spc="-70" dirty="0"/>
              <a:t> </a:t>
            </a:r>
            <a:r>
              <a:rPr spc="-75" dirty="0"/>
              <a:t>can</a:t>
            </a:r>
            <a:r>
              <a:rPr spc="155" dirty="0"/>
              <a:t> </a:t>
            </a:r>
            <a:r>
              <a:rPr spc="-20" dirty="0"/>
              <a:t>start </a:t>
            </a:r>
            <a:r>
              <a:rPr spc="-50" dirty="0"/>
              <a:t>working </a:t>
            </a:r>
            <a:r>
              <a:rPr spc="-114" dirty="0"/>
              <a:t>as</a:t>
            </a:r>
            <a:r>
              <a:rPr spc="75" dirty="0"/>
              <a:t> </a:t>
            </a:r>
            <a:r>
              <a:rPr spc="-80" dirty="0"/>
              <a:t>soon</a:t>
            </a:r>
            <a:r>
              <a:rPr spc="145" dirty="0"/>
              <a:t> </a:t>
            </a:r>
            <a:r>
              <a:rPr spc="-114" dirty="0"/>
              <a:t>as</a:t>
            </a:r>
            <a:r>
              <a:rPr spc="75" dirty="0"/>
              <a:t> </a:t>
            </a:r>
            <a:r>
              <a:rPr spc="-95" dirty="0"/>
              <a:t>a</a:t>
            </a:r>
            <a:r>
              <a:rPr spc="114" dirty="0"/>
              <a:t> </a:t>
            </a:r>
            <a:r>
              <a:rPr spc="-55" dirty="0"/>
              <a:t>group </a:t>
            </a:r>
            <a:r>
              <a:rPr spc="-25" dirty="0"/>
              <a:t>(identified </a:t>
            </a:r>
            <a:r>
              <a:rPr spc="-295" dirty="0"/>
              <a:t> </a:t>
            </a:r>
            <a:r>
              <a:rPr spc="-75" dirty="0"/>
              <a:t>by</a:t>
            </a:r>
            <a:r>
              <a:rPr spc="50" dirty="0"/>
              <a:t> </a:t>
            </a:r>
            <a:r>
              <a:rPr spc="-95" dirty="0"/>
              <a:t>a</a:t>
            </a:r>
            <a:r>
              <a:rPr spc="55" dirty="0"/>
              <a:t> </a:t>
            </a:r>
            <a:r>
              <a:rPr spc="-50" dirty="0"/>
              <a:t>key)</a:t>
            </a:r>
            <a:r>
              <a:rPr spc="55" dirty="0"/>
              <a:t> </a:t>
            </a:r>
            <a:r>
              <a:rPr spc="-65" dirty="0"/>
              <a:t>is</a:t>
            </a:r>
            <a:r>
              <a:rPr spc="55" dirty="0"/>
              <a:t> </a:t>
            </a:r>
            <a:r>
              <a:rPr spc="-20" dirty="0"/>
              <a:t>filled.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0" dirty="0">
                <a:solidFill>
                  <a:srgbClr val="FFFFFF"/>
                </a:solidFill>
                <a:latin typeface="Arial MT"/>
                <a:cs typeface="Arial MT"/>
              </a:rPr>
              <a:t>MapReduce:</a:t>
            </a:r>
            <a:r>
              <a:rPr sz="12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shuffling</a:t>
            </a:r>
            <a:r>
              <a:rPr sz="1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sorting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982" y="786307"/>
            <a:ext cx="2448043" cy="21240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43/101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60" y="1305266"/>
            <a:ext cx="35363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0" dirty="0">
                <a:hlinkClick r:id="rId2" action="ppaction://hlinksldjump"/>
              </a:rPr>
              <a:t>Th</a:t>
            </a:r>
            <a:r>
              <a:rPr spc="-165" dirty="0">
                <a:hlinkClick r:id="rId2" action="ppaction://hlinksldjump"/>
              </a:rPr>
              <a:t>e</a:t>
            </a:r>
            <a:r>
              <a:rPr spc="70" dirty="0">
                <a:hlinkClick r:id="rId2" action="ppaction://hlinksldjump"/>
              </a:rPr>
              <a:t> </a:t>
            </a:r>
            <a:r>
              <a:rPr spc="-320" dirty="0">
                <a:hlinkClick r:id="rId2" action="ppaction://hlinksldjump"/>
              </a:rPr>
              <a:t>Y</a:t>
            </a:r>
            <a:r>
              <a:rPr spc="-204" dirty="0">
                <a:hlinkClick r:id="rId2" action="ppaction://hlinksldjump"/>
              </a:rPr>
              <a:t>AR</a:t>
            </a:r>
            <a:r>
              <a:rPr spc="-210" dirty="0">
                <a:hlinkClick r:id="rId2" action="ppaction://hlinksldjump"/>
              </a:rPr>
              <a:t>N</a:t>
            </a:r>
            <a:r>
              <a:rPr spc="70" dirty="0">
                <a:hlinkClick r:id="rId2" action="ppaction://hlinksldjump"/>
              </a:rPr>
              <a:t> </a:t>
            </a:r>
            <a:r>
              <a:rPr spc="-229" dirty="0">
                <a:hlinkClick r:id="rId2" action="ppaction://hlinksldjump"/>
              </a:rPr>
              <a:t>resource</a:t>
            </a:r>
            <a:r>
              <a:rPr spc="75" dirty="0">
                <a:hlinkClick r:id="rId2" action="ppaction://hlinksldjump"/>
              </a:rPr>
              <a:t> </a:t>
            </a:r>
            <a:r>
              <a:rPr spc="-235" dirty="0">
                <a:hlinkClick r:id="rId2" action="ppaction://hlinksldjump"/>
              </a:rPr>
              <a:t>manager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0" dirty="0"/>
              <a:t>YARN:</a:t>
            </a:r>
            <a:r>
              <a:rPr sz="1200" spc="40" dirty="0"/>
              <a:t> </a:t>
            </a:r>
            <a:r>
              <a:rPr sz="1200" spc="-65" dirty="0"/>
              <a:t>Yet</a:t>
            </a:r>
            <a:r>
              <a:rPr sz="1200" spc="45" dirty="0"/>
              <a:t> </a:t>
            </a:r>
            <a:r>
              <a:rPr sz="1200" spc="-45" dirty="0"/>
              <a:t>Another</a:t>
            </a:r>
            <a:r>
              <a:rPr sz="1200" spc="45" dirty="0"/>
              <a:t> </a:t>
            </a:r>
            <a:r>
              <a:rPr sz="1200" spc="-100" dirty="0"/>
              <a:t>Resource</a:t>
            </a:r>
            <a:r>
              <a:rPr sz="1200" spc="40" dirty="0"/>
              <a:t> </a:t>
            </a:r>
            <a:r>
              <a:rPr sz="1200" spc="-40" dirty="0"/>
              <a:t>Negotiator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453832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663865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2737815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4955" y="747368"/>
            <a:ext cx="4179570" cy="20986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24460">
              <a:lnSpc>
                <a:spcPct val="102600"/>
              </a:lnSpc>
              <a:spcBef>
                <a:spcPts val="55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jobs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usually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managed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YARN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(acronym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Yet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Another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Resource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Negotiator),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responsible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allocating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resources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managing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job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scheduling.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Basic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resource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types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are:</a:t>
            </a:r>
            <a:endParaRPr sz="1100" dirty="0">
              <a:latin typeface="Arial MT"/>
              <a:cs typeface="Arial MT"/>
            </a:endParaRPr>
          </a:p>
          <a:p>
            <a:pPr marL="289560" marR="2594610">
              <a:lnSpc>
                <a:spcPct val="125299"/>
              </a:lnSpc>
              <a:spcBef>
                <a:spcPts val="540"/>
              </a:spcBef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memory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(memory-mb)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virtual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cores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(vcores)</a:t>
            </a:r>
            <a:endParaRPr sz="1100" dirty="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845"/>
              </a:spcBef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YARN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supports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an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extensible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resource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model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allows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define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any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countable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resource.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A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countable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resource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resource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consumed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while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container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running,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but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released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afterwards.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Such</a:t>
            </a:r>
            <a:r>
              <a:rPr sz="1100" spc="1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114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resource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instance:</a:t>
            </a:r>
            <a:endParaRPr sz="1100" dirty="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875"/>
              </a:spcBef>
            </a:pP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GPU</a:t>
            </a:r>
            <a:r>
              <a:rPr sz="1100" spc="1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(gpu)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>
                <a:solidFill>
                  <a:srgbClr val="FFFFFF"/>
                </a:solidFill>
                <a:latin typeface="Arial MT"/>
                <a:cs typeface="Arial MT"/>
              </a:rPr>
              <a:t>YARN</a:t>
            </a:r>
            <a:r>
              <a:rPr sz="12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architecture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55" y="463571"/>
            <a:ext cx="4332820" cy="23400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4955" y="3031802"/>
            <a:ext cx="21551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010081"/>
                </a:solidFill>
                <a:latin typeface="Arial MT"/>
                <a:cs typeface="Arial MT"/>
              </a:rPr>
              <a:t>Image</a:t>
            </a:r>
            <a:r>
              <a:rPr sz="9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45" dirty="0">
                <a:solidFill>
                  <a:srgbClr val="010081"/>
                </a:solidFill>
                <a:latin typeface="Arial MT"/>
                <a:cs typeface="Arial MT"/>
              </a:rPr>
              <a:t>source:</a:t>
            </a:r>
            <a:r>
              <a:rPr sz="900" spc="1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45" dirty="0">
                <a:solidFill>
                  <a:srgbClr val="010081"/>
                </a:solidFill>
                <a:latin typeface="Arial MT"/>
                <a:cs typeface="Arial MT"/>
              </a:rPr>
              <a:t>Apache</a:t>
            </a:r>
            <a:r>
              <a:rPr sz="9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010081"/>
                </a:solidFill>
                <a:latin typeface="Arial MT"/>
                <a:cs typeface="Arial MT"/>
              </a:rPr>
              <a:t>Software</a:t>
            </a:r>
            <a:r>
              <a:rPr sz="9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010081"/>
                </a:solidFill>
                <a:latin typeface="Arial MT"/>
                <a:cs typeface="Arial MT"/>
              </a:rPr>
              <a:t>Foundation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/>
              <a:t>YARN</a:t>
            </a:r>
            <a:r>
              <a:rPr sz="1200" spc="30" dirty="0"/>
              <a:t> </a:t>
            </a:r>
            <a:r>
              <a:rPr sz="1200" spc="-50" dirty="0"/>
              <a:t>architecture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473504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2027694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4955" y="1111198"/>
            <a:ext cx="4245610" cy="1196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Each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job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submitted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Yarn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assigned:</a:t>
            </a:r>
            <a:endParaRPr sz="1100">
              <a:latin typeface="Arial MT"/>
              <a:cs typeface="Arial MT"/>
            </a:endParaRPr>
          </a:p>
          <a:p>
            <a:pPr marL="289560" marR="54610">
              <a:lnSpc>
                <a:spcPct val="102600"/>
              </a:lnSpc>
              <a:spcBef>
                <a:spcPts val="840"/>
              </a:spcBef>
            </a:pP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b="1" i="1" spc="-45" dirty="0">
                <a:solidFill>
                  <a:srgbClr val="010081"/>
                </a:solidFill>
                <a:latin typeface="Arial"/>
                <a:cs typeface="Arial"/>
              </a:rPr>
              <a:t>container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: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an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abstract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entity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which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incorporates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resources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such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memory,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cpu,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disk,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network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etc.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Container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resources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allocated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YARN’s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i="1" spc="-65" dirty="0">
                <a:solidFill>
                  <a:srgbClr val="010081"/>
                </a:solidFill>
                <a:latin typeface="Arial"/>
                <a:cs typeface="Arial"/>
              </a:rPr>
              <a:t>Scheduler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an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b="1" i="1" spc="-25" dirty="0">
                <a:solidFill>
                  <a:srgbClr val="010081"/>
                </a:solidFill>
                <a:latin typeface="Arial"/>
                <a:cs typeface="Arial"/>
              </a:rPr>
              <a:t>ApplicationMaster</a:t>
            </a:r>
            <a:r>
              <a:rPr sz="1100" b="1" i="1" spc="-2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service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assigned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by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Application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Manager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monitoring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progress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job,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restarting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tasks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10081"/>
                </a:solidFill>
                <a:latin typeface="Arial MT"/>
                <a:cs typeface="Arial MT"/>
              </a:rPr>
              <a:t>if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needed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3370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30" dirty="0"/>
              <a:t>A</a:t>
            </a:r>
            <a:r>
              <a:rPr sz="1200" spc="45" dirty="0"/>
              <a:t> </a:t>
            </a:r>
            <a:r>
              <a:rPr sz="1200" spc="-55" dirty="0"/>
              <a:t>short</a:t>
            </a:r>
            <a:r>
              <a:rPr sz="1200" spc="50" dirty="0"/>
              <a:t> </a:t>
            </a:r>
            <a:r>
              <a:rPr sz="1200" spc="-30" dirty="0"/>
              <a:t>definition</a:t>
            </a:r>
            <a:r>
              <a:rPr sz="1200" spc="45" dirty="0"/>
              <a:t> </a:t>
            </a:r>
            <a:r>
              <a:rPr sz="1200" spc="-35" dirty="0"/>
              <a:t>of</a:t>
            </a:r>
            <a:r>
              <a:rPr sz="1200" spc="50" dirty="0"/>
              <a:t> </a:t>
            </a:r>
            <a:r>
              <a:rPr sz="1200" spc="-40" dirty="0"/>
              <a:t>Big</a:t>
            </a:r>
            <a:r>
              <a:rPr sz="1200" spc="45" dirty="0"/>
              <a:t> </a:t>
            </a:r>
            <a:r>
              <a:rPr sz="1200" spc="-40" dirty="0"/>
              <a:t>Data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28" y="929963"/>
            <a:ext cx="3032695" cy="13222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39069" y="3321519"/>
            <a:ext cx="31178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010081"/>
                </a:solidFill>
                <a:latin typeface="Verdana"/>
                <a:cs typeface="Verdana"/>
              </a:rPr>
              <a:t>5/101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/>
              <a:t>YARN</a:t>
            </a:r>
            <a:r>
              <a:rPr sz="1200" spc="30" dirty="0"/>
              <a:t> </a:t>
            </a:r>
            <a:r>
              <a:rPr sz="1200" spc="-50" dirty="0"/>
              <a:t>architecture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439748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301" y="1637131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301" y="180920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212" y="2191308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4955" y="905356"/>
            <a:ext cx="4359275" cy="17386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4139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main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idea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Yarn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have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two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distinct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daemons</a:t>
            </a:r>
            <a:r>
              <a:rPr sz="1100" spc="1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job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monitoring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scheduling,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i="1" spc="-50" dirty="0">
                <a:solidFill>
                  <a:srgbClr val="010081"/>
                </a:solidFill>
                <a:latin typeface="Arial"/>
                <a:cs typeface="Arial"/>
              </a:rPr>
              <a:t>global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local</a:t>
            </a:r>
            <a:r>
              <a:rPr sz="1100" i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each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application: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87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b="1" spc="-70" dirty="0">
                <a:solidFill>
                  <a:srgbClr val="010081"/>
                </a:solidFill>
                <a:latin typeface="Arial"/>
                <a:cs typeface="Arial"/>
              </a:rPr>
              <a:t>Resource</a:t>
            </a:r>
            <a:r>
              <a:rPr sz="1100" b="1" spc="9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010081"/>
                </a:solidFill>
                <a:latin typeface="Arial"/>
                <a:cs typeface="Arial"/>
              </a:rPr>
              <a:t>Manager</a:t>
            </a:r>
            <a:r>
              <a:rPr sz="1100" b="1" spc="7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global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job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manager,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consisting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of:</a:t>
            </a:r>
            <a:endParaRPr sz="1100">
              <a:latin typeface="Arial MT"/>
              <a:cs typeface="Arial MT"/>
            </a:endParaRPr>
          </a:p>
          <a:p>
            <a:pPr marL="566420" marR="490855">
              <a:lnSpc>
                <a:spcPct val="102600"/>
              </a:lnSpc>
              <a:spcBef>
                <a:spcPts val="200"/>
              </a:spcBef>
            </a:pPr>
            <a:r>
              <a:rPr sz="1100" b="1" spc="-50" dirty="0">
                <a:solidFill>
                  <a:srgbClr val="010081"/>
                </a:solidFill>
                <a:latin typeface="Arial"/>
                <a:cs typeface="Arial"/>
              </a:rPr>
              <a:t>Scheduler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: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allocates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resources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across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all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applications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b="1" spc="-45" dirty="0">
                <a:solidFill>
                  <a:srgbClr val="010081"/>
                </a:solidFill>
                <a:latin typeface="Arial"/>
                <a:cs typeface="Arial"/>
              </a:rPr>
              <a:t>Applications</a:t>
            </a:r>
            <a:r>
              <a:rPr sz="1100" b="1" spc="10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10081"/>
                </a:solidFill>
                <a:latin typeface="Arial"/>
                <a:cs typeface="Arial"/>
              </a:rPr>
              <a:t>Manager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:</a:t>
            </a:r>
            <a:r>
              <a:rPr sz="1100" spc="1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accepts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job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submissions,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restart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Application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Masters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failure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an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b="1" spc="-35" dirty="0">
                <a:solidFill>
                  <a:srgbClr val="010081"/>
                </a:solidFill>
                <a:latin typeface="Arial"/>
                <a:cs typeface="Arial"/>
              </a:rPr>
              <a:t>Application</a:t>
            </a:r>
            <a:r>
              <a:rPr sz="1100" b="1" spc="23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010081"/>
                </a:solidFill>
                <a:latin typeface="Arial"/>
                <a:cs typeface="Arial"/>
              </a:rPr>
              <a:t>Master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local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application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manager,</a:t>
            </a:r>
            <a:r>
              <a:rPr sz="1100" spc="1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responsible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negotiating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resources,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monitoring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status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job,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restarting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failed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tasks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60" dirty="0"/>
              <a:t>Dynamic</a:t>
            </a:r>
            <a:r>
              <a:rPr sz="1200" spc="30" dirty="0"/>
              <a:t> </a:t>
            </a:r>
            <a:r>
              <a:rPr sz="1200" spc="-90" dirty="0"/>
              <a:t>resource</a:t>
            </a:r>
            <a:r>
              <a:rPr sz="1200" spc="30" dirty="0"/>
              <a:t> </a:t>
            </a:r>
            <a:r>
              <a:rPr sz="1200" spc="-65" dirty="0"/>
              <a:t>pools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66725">
              <a:lnSpc>
                <a:spcPct val="102699"/>
              </a:lnSpc>
              <a:spcBef>
                <a:spcPts val="55"/>
              </a:spcBef>
            </a:pPr>
            <a:r>
              <a:rPr spc="-65" dirty="0"/>
              <a:t>Sharing</a:t>
            </a:r>
            <a:r>
              <a:rPr spc="-60" dirty="0"/>
              <a:t> </a:t>
            </a:r>
            <a:r>
              <a:rPr spc="-45" dirty="0"/>
              <a:t>computing </a:t>
            </a:r>
            <a:r>
              <a:rPr spc="-80" dirty="0"/>
              <a:t>resources</a:t>
            </a:r>
            <a:r>
              <a:rPr spc="-75" dirty="0"/>
              <a:t> </a:t>
            </a:r>
            <a:r>
              <a:rPr spc="-20" dirty="0"/>
              <a:t>fairly </a:t>
            </a:r>
            <a:r>
              <a:rPr spc="-75" dirty="0"/>
              <a:t>can</a:t>
            </a:r>
            <a:r>
              <a:rPr spc="-70" dirty="0"/>
              <a:t> </a:t>
            </a:r>
            <a:r>
              <a:rPr spc="-80" dirty="0"/>
              <a:t>be</a:t>
            </a:r>
            <a:r>
              <a:rPr spc="-75" dirty="0"/>
              <a:t> </a:t>
            </a:r>
            <a:r>
              <a:rPr spc="-95" dirty="0"/>
              <a:t>a</a:t>
            </a:r>
            <a:r>
              <a:rPr spc="-90" dirty="0"/>
              <a:t> </a:t>
            </a:r>
            <a:r>
              <a:rPr spc="-45" dirty="0"/>
              <a:t>big </a:t>
            </a:r>
            <a:r>
              <a:rPr spc="-95" dirty="0"/>
              <a:t>issue</a:t>
            </a:r>
            <a:r>
              <a:rPr spc="-90" dirty="0"/>
              <a:t> </a:t>
            </a:r>
            <a:r>
              <a:rPr spc="-25" dirty="0"/>
              <a:t>in </a:t>
            </a:r>
            <a:r>
              <a:rPr spc="-40" dirty="0"/>
              <a:t>multi-user </a:t>
            </a:r>
            <a:r>
              <a:rPr spc="-295" dirty="0"/>
              <a:t> </a:t>
            </a:r>
            <a:r>
              <a:rPr spc="-55" dirty="0"/>
              <a:t>environments.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pc="-70" dirty="0"/>
              <a:t>YARN</a:t>
            </a:r>
            <a:r>
              <a:rPr spc="55" dirty="0"/>
              <a:t> </a:t>
            </a:r>
            <a:r>
              <a:rPr spc="-55" dirty="0"/>
              <a:t>supports</a:t>
            </a:r>
            <a:r>
              <a:rPr spc="55" dirty="0"/>
              <a:t> </a:t>
            </a:r>
            <a:r>
              <a:rPr i="1" spc="-60" dirty="0">
                <a:latin typeface="Arial"/>
                <a:cs typeface="Arial"/>
              </a:rPr>
              <a:t>dynamic</a:t>
            </a:r>
            <a:r>
              <a:rPr i="1" spc="55" dirty="0">
                <a:latin typeface="Arial"/>
                <a:cs typeface="Arial"/>
              </a:rPr>
              <a:t> </a:t>
            </a:r>
            <a:r>
              <a:rPr i="1" spc="-75" dirty="0">
                <a:latin typeface="Arial"/>
                <a:cs typeface="Arial"/>
              </a:rPr>
              <a:t>resource</a:t>
            </a:r>
            <a:r>
              <a:rPr i="1" spc="60" dirty="0">
                <a:latin typeface="Arial"/>
                <a:cs typeface="Arial"/>
              </a:rPr>
              <a:t> </a:t>
            </a:r>
            <a:r>
              <a:rPr i="1" spc="-55" dirty="0">
                <a:latin typeface="Arial"/>
                <a:cs typeface="Arial"/>
              </a:rPr>
              <a:t>pools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30" dirty="0"/>
              <a:t>for</a:t>
            </a:r>
            <a:r>
              <a:rPr spc="55" dirty="0"/>
              <a:t> </a:t>
            </a:r>
            <a:r>
              <a:rPr spc="-65" dirty="0"/>
              <a:t>scheduling</a:t>
            </a:r>
            <a:r>
              <a:rPr spc="60" dirty="0"/>
              <a:t> </a:t>
            </a:r>
            <a:r>
              <a:rPr spc="-40" dirty="0"/>
              <a:t>applications.</a:t>
            </a:r>
          </a:p>
          <a:p>
            <a:pPr marL="12700" marR="37465">
              <a:lnSpc>
                <a:spcPct val="102600"/>
              </a:lnSpc>
              <a:spcBef>
                <a:spcPts val="540"/>
              </a:spcBef>
            </a:pPr>
            <a:r>
              <a:rPr spc="-15" dirty="0"/>
              <a:t>A </a:t>
            </a:r>
            <a:r>
              <a:rPr spc="-75" dirty="0"/>
              <a:t>resource</a:t>
            </a:r>
            <a:r>
              <a:rPr spc="-70" dirty="0"/>
              <a:t> </a:t>
            </a:r>
            <a:r>
              <a:rPr spc="-35" dirty="0"/>
              <a:t>pool </a:t>
            </a:r>
            <a:r>
              <a:rPr spc="-65" dirty="0"/>
              <a:t>is</a:t>
            </a:r>
            <a:r>
              <a:rPr spc="-60" dirty="0"/>
              <a:t> </a:t>
            </a:r>
            <a:r>
              <a:rPr spc="-95" dirty="0"/>
              <a:t>a</a:t>
            </a:r>
            <a:r>
              <a:rPr spc="-90" dirty="0"/>
              <a:t> </a:t>
            </a:r>
            <a:r>
              <a:rPr spc="-65" dirty="0"/>
              <a:t>given</a:t>
            </a:r>
            <a:r>
              <a:rPr spc="-60" dirty="0"/>
              <a:t> </a:t>
            </a:r>
            <a:r>
              <a:rPr spc="-40" dirty="0"/>
              <a:t>configuration </a:t>
            </a:r>
            <a:r>
              <a:rPr spc="-25" dirty="0"/>
              <a:t>of </a:t>
            </a:r>
            <a:r>
              <a:rPr spc="-80" dirty="0"/>
              <a:t>resources</a:t>
            </a:r>
            <a:r>
              <a:rPr spc="-75" dirty="0"/>
              <a:t> </a:t>
            </a:r>
            <a:r>
              <a:rPr spc="5" dirty="0"/>
              <a:t>to </a:t>
            </a:r>
            <a:r>
              <a:rPr spc="-45" dirty="0"/>
              <a:t>which </a:t>
            </a:r>
            <a:r>
              <a:rPr spc="-95" dirty="0"/>
              <a:t>a</a:t>
            </a:r>
            <a:r>
              <a:rPr spc="-90" dirty="0"/>
              <a:t> </a:t>
            </a:r>
            <a:r>
              <a:rPr spc="-55" dirty="0"/>
              <a:t>group</a:t>
            </a:r>
            <a:r>
              <a:rPr spc="-50" dirty="0"/>
              <a:t> </a:t>
            </a:r>
            <a:r>
              <a:rPr spc="-30" dirty="0"/>
              <a:t>of </a:t>
            </a:r>
            <a:r>
              <a:rPr spc="-25" dirty="0"/>
              <a:t> </a:t>
            </a:r>
            <a:r>
              <a:rPr spc="-95" dirty="0"/>
              <a:t>users</a:t>
            </a:r>
            <a:r>
              <a:rPr spc="55" dirty="0"/>
              <a:t> </a:t>
            </a:r>
            <a:r>
              <a:rPr spc="-65" dirty="0"/>
              <a:t>is</a:t>
            </a:r>
            <a:r>
              <a:rPr spc="60" dirty="0"/>
              <a:t> </a:t>
            </a:r>
            <a:r>
              <a:rPr spc="-50" dirty="0"/>
              <a:t>granted</a:t>
            </a:r>
            <a:r>
              <a:rPr spc="60" dirty="0"/>
              <a:t> </a:t>
            </a:r>
            <a:r>
              <a:rPr spc="-95" dirty="0"/>
              <a:t>access.</a:t>
            </a:r>
            <a:r>
              <a:rPr spc="-20" dirty="0"/>
              <a:t> </a:t>
            </a:r>
            <a:r>
              <a:rPr spc="-80" dirty="0"/>
              <a:t>Whenever</a:t>
            </a:r>
            <a:r>
              <a:rPr spc="60" dirty="0"/>
              <a:t> </a:t>
            </a:r>
            <a:r>
              <a:rPr spc="-95" dirty="0"/>
              <a:t>a</a:t>
            </a:r>
            <a:r>
              <a:rPr spc="60" dirty="0"/>
              <a:t> </a:t>
            </a:r>
            <a:r>
              <a:rPr spc="-55" dirty="0"/>
              <a:t>group</a:t>
            </a:r>
            <a:r>
              <a:rPr spc="60" dirty="0"/>
              <a:t> </a:t>
            </a:r>
            <a:r>
              <a:rPr spc="-65" dirty="0"/>
              <a:t>is</a:t>
            </a:r>
            <a:r>
              <a:rPr spc="60" dirty="0"/>
              <a:t> </a:t>
            </a:r>
            <a:r>
              <a:rPr spc="-20" dirty="0"/>
              <a:t>not</a:t>
            </a:r>
            <a:r>
              <a:rPr spc="60" dirty="0"/>
              <a:t> </a:t>
            </a:r>
            <a:r>
              <a:rPr spc="-40" dirty="0"/>
              <a:t>active,</a:t>
            </a:r>
            <a:r>
              <a:rPr spc="60" dirty="0"/>
              <a:t> </a:t>
            </a:r>
            <a:r>
              <a:rPr spc="-40" dirty="0"/>
              <a:t>the</a:t>
            </a:r>
            <a:r>
              <a:rPr spc="60" dirty="0"/>
              <a:t> </a:t>
            </a:r>
            <a:r>
              <a:rPr spc="-80" dirty="0"/>
              <a:t>resources</a:t>
            </a:r>
            <a:r>
              <a:rPr spc="60" dirty="0"/>
              <a:t> </a:t>
            </a:r>
            <a:r>
              <a:rPr spc="-85" dirty="0"/>
              <a:t>are </a:t>
            </a:r>
            <a:r>
              <a:rPr spc="-295" dirty="0"/>
              <a:t> </a:t>
            </a:r>
            <a:r>
              <a:rPr i="1" spc="-65" dirty="0">
                <a:latin typeface="Arial"/>
                <a:cs typeface="Arial"/>
              </a:rPr>
              <a:t>preempted</a:t>
            </a:r>
            <a:r>
              <a:rPr i="1" spc="45" dirty="0">
                <a:latin typeface="Arial"/>
                <a:cs typeface="Arial"/>
              </a:rPr>
              <a:t> </a:t>
            </a:r>
            <a:r>
              <a:rPr spc="-70" dirty="0"/>
              <a:t>and</a:t>
            </a:r>
            <a:r>
              <a:rPr spc="55" dirty="0"/>
              <a:t> </a:t>
            </a:r>
            <a:r>
              <a:rPr spc="-50" dirty="0"/>
              <a:t>granted</a:t>
            </a:r>
            <a:r>
              <a:rPr spc="55" dirty="0"/>
              <a:t> </a:t>
            </a:r>
            <a:r>
              <a:rPr spc="5" dirty="0"/>
              <a:t>to</a:t>
            </a:r>
            <a:r>
              <a:rPr spc="55" dirty="0"/>
              <a:t> </a:t>
            </a:r>
            <a:r>
              <a:rPr spc="-40" dirty="0"/>
              <a:t>other</a:t>
            </a:r>
            <a:r>
              <a:rPr spc="55" dirty="0"/>
              <a:t> </a:t>
            </a:r>
            <a:r>
              <a:rPr spc="-60" dirty="0"/>
              <a:t>groups.</a:t>
            </a:r>
          </a:p>
          <a:p>
            <a:pPr marL="12700" marR="277495">
              <a:lnSpc>
                <a:spcPct val="102600"/>
              </a:lnSpc>
              <a:spcBef>
                <a:spcPts val="545"/>
              </a:spcBef>
            </a:pPr>
            <a:r>
              <a:rPr spc="-75" dirty="0"/>
              <a:t>Groups </a:t>
            </a:r>
            <a:r>
              <a:rPr spc="-85" dirty="0"/>
              <a:t>are</a:t>
            </a:r>
            <a:r>
              <a:rPr spc="-80" dirty="0"/>
              <a:t> </a:t>
            </a:r>
            <a:r>
              <a:rPr spc="-85" dirty="0"/>
              <a:t>assigned</a:t>
            </a:r>
            <a:r>
              <a:rPr spc="-80" dirty="0"/>
              <a:t> </a:t>
            </a:r>
            <a:r>
              <a:rPr spc="-95" dirty="0"/>
              <a:t>a</a:t>
            </a:r>
            <a:r>
              <a:rPr spc="-90" dirty="0"/>
              <a:t> </a:t>
            </a:r>
            <a:r>
              <a:rPr spc="-25" dirty="0"/>
              <a:t>priority </a:t>
            </a:r>
            <a:r>
              <a:rPr spc="-70" dirty="0"/>
              <a:t>and </a:t>
            </a:r>
            <a:r>
              <a:rPr spc="-80" dirty="0"/>
              <a:t>resources</a:t>
            </a:r>
            <a:r>
              <a:rPr spc="-75" dirty="0"/>
              <a:t> </a:t>
            </a:r>
            <a:r>
              <a:rPr spc="-85" dirty="0"/>
              <a:t>are</a:t>
            </a:r>
            <a:r>
              <a:rPr spc="-80" dirty="0"/>
              <a:t> </a:t>
            </a:r>
            <a:r>
              <a:rPr spc="-85" dirty="0"/>
              <a:t>shared</a:t>
            </a:r>
            <a:r>
              <a:rPr spc="-80" dirty="0"/>
              <a:t> </a:t>
            </a:r>
            <a:r>
              <a:rPr spc="-70" dirty="0"/>
              <a:t>among groups </a:t>
            </a:r>
            <a:r>
              <a:rPr spc="-295" dirty="0"/>
              <a:t> </a:t>
            </a:r>
            <a:r>
              <a:rPr spc="-60" dirty="0"/>
              <a:t>according</a:t>
            </a:r>
            <a:r>
              <a:rPr spc="55" dirty="0"/>
              <a:t> </a:t>
            </a:r>
            <a:r>
              <a:rPr spc="5" dirty="0"/>
              <a:t>to</a:t>
            </a:r>
            <a:r>
              <a:rPr spc="55" dirty="0"/>
              <a:t> </a:t>
            </a:r>
            <a:r>
              <a:rPr spc="-80" dirty="0"/>
              <a:t>these</a:t>
            </a:r>
            <a:r>
              <a:rPr spc="55" dirty="0"/>
              <a:t> </a:t>
            </a:r>
            <a:r>
              <a:rPr spc="-25" dirty="0"/>
              <a:t>priority</a:t>
            </a:r>
            <a:r>
              <a:rPr spc="55" dirty="0"/>
              <a:t> </a:t>
            </a:r>
            <a:r>
              <a:rPr spc="-70" dirty="0"/>
              <a:t>values.</a:t>
            </a:r>
          </a:p>
          <a:p>
            <a:pPr marL="12700" marR="5080">
              <a:lnSpc>
                <a:spcPct val="102600"/>
              </a:lnSpc>
              <a:spcBef>
                <a:spcPts val="1140"/>
              </a:spcBef>
            </a:pPr>
            <a:r>
              <a:rPr spc="-35" dirty="0"/>
              <a:t>Additionally, </a:t>
            </a:r>
            <a:r>
              <a:rPr spc="-75" dirty="0"/>
              <a:t>resource</a:t>
            </a:r>
            <a:r>
              <a:rPr spc="-70" dirty="0"/>
              <a:t> </a:t>
            </a:r>
            <a:r>
              <a:rPr spc="-45" dirty="0"/>
              <a:t>configurations </a:t>
            </a:r>
            <a:r>
              <a:rPr spc="-75" dirty="0"/>
              <a:t>can</a:t>
            </a:r>
            <a:r>
              <a:rPr spc="-70" dirty="0"/>
              <a:t> </a:t>
            </a:r>
            <a:r>
              <a:rPr spc="-80" dirty="0"/>
              <a:t>be</a:t>
            </a:r>
            <a:r>
              <a:rPr spc="-75" dirty="0"/>
              <a:t> </a:t>
            </a:r>
            <a:r>
              <a:rPr spc="-80" dirty="0"/>
              <a:t>scheduled</a:t>
            </a:r>
            <a:r>
              <a:rPr spc="145" dirty="0"/>
              <a:t> </a:t>
            </a:r>
            <a:r>
              <a:rPr spc="-30" dirty="0"/>
              <a:t>for </a:t>
            </a:r>
            <a:r>
              <a:rPr spc="-55" dirty="0"/>
              <a:t>specific</a:t>
            </a:r>
            <a:r>
              <a:rPr spc="195" dirty="0"/>
              <a:t> </a:t>
            </a:r>
            <a:r>
              <a:rPr spc="-45" dirty="0"/>
              <a:t>intervals </a:t>
            </a:r>
            <a:r>
              <a:rPr spc="-295" dirty="0"/>
              <a:t> </a:t>
            </a:r>
            <a:r>
              <a:rPr spc="-25" dirty="0"/>
              <a:t>of</a:t>
            </a:r>
            <a:r>
              <a:rPr spc="50" dirty="0"/>
              <a:t> </a:t>
            </a:r>
            <a:r>
              <a:rPr spc="-25" dirty="0"/>
              <a:t>time.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/>
              <a:t>YARN</a:t>
            </a:r>
            <a:r>
              <a:rPr sz="1200" spc="30" dirty="0"/>
              <a:t> </a:t>
            </a:r>
            <a:r>
              <a:rPr sz="1200" spc="-75" dirty="0"/>
              <a:t>on</a:t>
            </a:r>
            <a:r>
              <a:rPr sz="1200" spc="35" dirty="0"/>
              <a:t> </a:t>
            </a:r>
            <a:r>
              <a:rPr sz="1200" spc="-80" dirty="0"/>
              <a:t>SLURM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1096021"/>
            <a:ext cx="4273550" cy="12731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When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running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YARN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top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SLURM,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not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clear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how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take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advantage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flexibility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YARN’s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dynamic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resource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pools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optimize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resource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utilization.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 MT"/>
              <a:cs typeface="Arial MT"/>
            </a:endParaRPr>
          </a:p>
          <a:p>
            <a:pPr marL="12700" marR="95250">
              <a:lnSpc>
                <a:spcPct val="102600"/>
              </a:lnSpc>
              <a:spcBef>
                <a:spcPts val="5"/>
              </a:spcBef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How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leverage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20" dirty="0">
                <a:solidFill>
                  <a:srgbClr val="010081"/>
                </a:solidFill>
                <a:latin typeface="Arial MT"/>
                <a:cs typeface="Arial MT"/>
              </a:rPr>
              <a:t>bses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characteristics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job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schedulers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from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both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Big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HPC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architectures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order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decrease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latency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subject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active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study.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655" y="1332482"/>
            <a:ext cx="30638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5" dirty="0">
                <a:hlinkClick r:id="rId2" action="ppaction://hlinksldjump"/>
              </a:rPr>
              <a:t>HDFS</a:t>
            </a:r>
            <a:r>
              <a:rPr spc="75" dirty="0">
                <a:hlinkClick r:id="rId2" action="ppaction://hlinksldjump"/>
              </a:rPr>
              <a:t> </a:t>
            </a:r>
            <a:r>
              <a:rPr spc="-215" dirty="0">
                <a:hlinkClick r:id="rId2" action="ppaction://hlinksldjump"/>
              </a:rPr>
              <a:t>hands-on</a:t>
            </a:r>
            <a:r>
              <a:rPr spc="70" dirty="0">
                <a:hlinkClick r:id="rId2" action="ppaction://hlinksldjump"/>
              </a:rPr>
              <a:t> </a:t>
            </a:r>
            <a:r>
              <a:rPr spc="-250" dirty="0">
                <a:hlinkClick r:id="rId2" action="ppaction://hlinksldjump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236017322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/>
              <a:t>Where</a:t>
            </a:r>
            <a:r>
              <a:rPr sz="1200" spc="45" dirty="0"/>
              <a:t> </a:t>
            </a:r>
            <a:r>
              <a:rPr sz="1200" dirty="0"/>
              <a:t>to</a:t>
            </a:r>
            <a:r>
              <a:rPr sz="1200" spc="45" dirty="0"/>
              <a:t> </a:t>
            </a:r>
            <a:r>
              <a:rPr sz="1200" spc="-30" dirty="0"/>
              <a:t>find</a:t>
            </a:r>
            <a:r>
              <a:rPr sz="1200" spc="50" dirty="0"/>
              <a:t> </a:t>
            </a:r>
            <a:r>
              <a:rPr sz="1200" spc="-90" dirty="0"/>
              <a:t>commands</a:t>
            </a:r>
            <a:r>
              <a:rPr sz="1200" spc="45" dirty="0"/>
              <a:t> </a:t>
            </a:r>
            <a:r>
              <a:rPr sz="1200" spc="-30" dirty="0"/>
              <a:t>listing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981569"/>
            <a:ext cx="4240530" cy="15805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part of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training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you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will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need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activate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module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using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command: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 MT"/>
              <a:cs typeface="Arial MT"/>
            </a:endParaRPr>
          </a:p>
          <a:p>
            <a:pPr marL="117475" algn="ctr">
              <a:lnSpc>
                <a:spcPct val="100000"/>
              </a:lnSpc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module</a:t>
            </a:r>
            <a:r>
              <a:rPr sz="1100" spc="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load</a:t>
            </a:r>
            <a:r>
              <a:rPr sz="1100" spc="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Hadoop/2.6.0-cdh5.8.0-native</a:t>
            </a:r>
            <a:endParaRPr sz="11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All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commands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section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found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file: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 MT"/>
              <a:cs typeface="Arial MT"/>
            </a:endParaRPr>
          </a:p>
          <a:p>
            <a:pPr marL="117475" algn="ctr">
              <a:lnSpc>
                <a:spcPct val="100000"/>
              </a:lnSpc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HDFS_commands.txt</a:t>
            </a:r>
            <a:endParaRPr sz="11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597401610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5" dirty="0"/>
              <a:t>Basic</a:t>
            </a:r>
            <a:r>
              <a:rPr sz="1200" spc="40" dirty="0"/>
              <a:t> </a:t>
            </a:r>
            <a:r>
              <a:rPr sz="1200" spc="-75" dirty="0"/>
              <a:t>HDFS</a:t>
            </a:r>
            <a:r>
              <a:rPr sz="1200" spc="45" dirty="0"/>
              <a:t> </a:t>
            </a:r>
            <a:r>
              <a:rPr sz="1200" spc="-65" dirty="0"/>
              <a:t>filesystem</a:t>
            </a:r>
            <a:r>
              <a:rPr sz="1200" spc="40" dirty="0"/>
              <a:t> </a:t>
            </a:r>
            <a:r>
              <a:rPr sz="1200" spc="-90" dirty="0"/>
              <a:t>commands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2235">
              <a:lnSpc>
                <a:spcPct val="102699"/>
              </a:lnSpc>
              <a:spcBef>
                <a:spcPts val="55"/>
              </a:spcBef>
            </a:pPr>
            <a:r>
              <a:rPr spc="-85" dirty="0"/>
              <a:t>One</a:t>
            </a:r>
            <a:r>
              <a:rPr spc="55" dirty="0"/>
              <a:t> </a:t>
            </a:r>
            <a:r>
              <a:rPr spc="-75" dirty="0"/>
              <a:t>can</a:t>
            </a:r>
            <a:r>
              <a:rPr spc="60" dirty="0"/>
              <a:t> </a:t>
            </a:r>
            <a:r>
              <a:rPr spc="-65" dirty="0"/>
              <a:t>regard</a:t>
            </a:r>
            <a:r>
              <a:rPr spc="60" dirty="0"/>
              <a:t> </a:t>
            </a:r>
            <a:r>
              <a:rPr spc="-65" dirty="0"/>
              <a:t>HDFS</a:t>
            </a:r>
            <a:r>
              <a:rPr spc="60" dirty="0"/>
              <a:t> </a:t>
            </a:r>
            <a:r>
              <a:rPr spc="-114" dirty="0"/>
              <a:t>as</a:t>
            </a:r>
            <a:r>
              <a:rPr spc="55" dirty="0"/>
              <a:t> </a:t>
            </a:r>
            <a:r>
              <a:rPr spc="-95" dirty="0"/>
              <a:t>a</a:t>
            </a:r>
            <a:r>
              <a:rPr spc="60" dirty="0"/>
              <a:t> </a:t>
            </a:r>
            <a:r>
              <a:rPr spc="-55" dirty="0"/>
              <a:t>regular</a:t>
            </a:r>
            <a:r>
              <a:rPr spc="60" dirty="0"/>
              <a:t> </a:t>
            </a:r>
            <a:r>
              <a:rPr spc="-25" dirty="0"/>
              <a:t>file</a:t>
            </a:r>
            <a:r>
              <a:rPr spc="60" dirty="0"/>
              <a:t> </a:t>
            </a:r>
            <a:r>
              <a:rPr spc="-70" dirty="0"/>
              <a:t>system,</a:t>
            </a:r>
            <a:r>
              <a:rPr spc="60" dirty="0"/>
              <a:t> </a:t>
            </a:r>
            <a:r>
              <a:rPr spc="-25" dirty="0"/>
              <a:t>in</a:t>
            </a:r>
            <a:r>
              <a:rPr spc="55" dirty="0"/>
              <a:t> </a:t>
            </a:r>
            <a:r>
              <a:rPr spc="-20" dirty="0"/>
              <a:t>fact</a:t>
            </a:r>
            <a:r>
              <a:rPr spc="60" dirty="0"/>
              <a:t> </a:t>
            </a:r>
            <a:r>
              <a:rPr spc="-70" dirty="0"/>
              <a:t>many</a:t>
            </a:r>
            <a:r>
              <a:rPr spc="60" dirty="0"/>
              <a:t> </a:t>
            </a:r>
            <a:r>
              <a:rPr spc="-65" dirty="0"/>
              <a:t>HDFS</a:t>
            </a:r>
            <a:r>
              <a:rPr spc="60" dirty="0"/>
              <a:t> </a:t>
            </a:r>
            <a:r>
              <a:rPr spc="-65" dirty="0"/>
              <a:t>shell </a:t>
            </a:r>
            <a:r>
              <a:rPr spc="-290" dirty="0"/>
              <a:t> </a:t>
            </a:r>
            <a:r>
              <a:rPr spc="-80" dirty="0"/>
              <a:t>commands</a:t>
            </a:r>
            <a:r>
              <a:rPr spc="55" dirty="0"/>
              <a:t> </a:t>
            </a:r>
            <a:r>
              <a:rPr spc="-85" dirty="0"/>
              <a:t>are</a:t>
            </a:r>
            <a:r>
              <a:rPr spc="55" dirty="0"/>
              <a:t> </a:t>
            </a:r>
            <a:r>
              <a:rPr spc="-40" dirty="0"/>
              <a:t>inherited</a:t>
            </a:r>
            <a:r>
              <a:rPr spc="55" dirty="0"/>
              <a:t> </a:t>
            </a:r>
            <a:r>
              <a:rPr spc="-30" dirty="0"/>
              <a:t>from</a:t>
            </a:r>
            <a:r>
              <a:rPr spc="55" dirty="0"/>
              <a:t> </a:t>
            </a:r>
            <a:r>
              <a:rPr spc="-40" dirty="0"/>
              <a:t>the</a:t>
            </a:r>
            <a:r>
              <a:rPr spc="55" dirty="0"/>
              <a:t> </a:t>
            </a:r>
            <a:r>
              <a:rPr spc="-60" dirty="0"/>
              <a:t>corresponding</a:t>
            </a:r>
            <a:r>
              <a:rPr spc="55" dirty="0"/>
              <a:t> </a:t>
            </a:r>
            <a:r>
              <a:rPr spc="-90" dirty="0"/>
              <a:t>bash</a:t>
            </a:r>
            <a:r>
              <a:rPr spc="55" dirty="0"/>
              <a:t> </a:t>
            </a:r>
            <a:r>
              <a:rPr spc="-75" dirty="0"/>
              <a:t>commands.</a:t>
            </a:r>
          </a:p>
          <a:p>
            <a:pPr marL="12700" marR="5080">
              <a:lnSpc>
                <a:spcPct val="102699"/>
              </a:lnSpc>
              <a:spcBef>
                <a:spcPts val="540"/>
              </a:spcBef>
            </a:pPr>
            <a:r>
              <a:rPr spc="-50" dirty="0"/>
              <a:t>To</a:t>
            </a:r>
            <a:r>
              <a:rPr spc="55" dirty="0"/>
              <a:t> </a:t>
            </a:r>
            <a:r>
              <a:rPr spc="-40" dirty="0"/>
              <a:t>run</a:t>
            </a:r>
            <a:r>
              <a:rPr spc="60" dirty="0"/>
              <a:t> </a:t>
            </a:r>
            <a:r>
              <a:rPr spc="-95" dirty="0"/>
              <a:t>a</a:t>
            </a:r>
            <a:r>
              <a:rPr spc="60" dirty="0"/>
              <a:t> </a:t>
            </a:r>
            <a:r>
              <a:rPr spc="-70" dirty="0"/>
              <a:t>command</a:t>
            </a:r>
            <a:r>
              <a:rPr spc="60" dirty="0"/>
              <a:t> </a:t>
            </a:r>
            <a:r>
              <a:rPr spc="-65" dirty="0"/>
              <a:t>on</a:t>
            </a:r>
            <a:r>
              <a:rPr spc="60" dirty="0"/>
              <a:t> </a:t>
            </a:r>
            <a:r>
              <a:rPr spc="-75" dirty="0"/>
              <a:t>an</a:t>
            </a:r>
            <a:r>
              <a:rPr spc="60" dirty="0"/>
              <a:t> </a:t>
            </a:r>
            <a:r>
              <a:rPr spc="-65" dirty="0"/>
              <a:t>Hadoop</a:t>
            </a:r>
            <a:r>
              <a:rPr spc="60" dirty="0"/>
              <a:t> </a:t>
            </a:r>
            <a:r>
              <a:rPr spc="-55" dirty="0"/>
              <a:t>filesystem</a:t>
            </a:r>
            <a:r>
              <a:rPr spc="55" dirty="0"/>
              <a:t> </a:t>
            </a:r>
            <a:r>
              <a:rPr spc="-110" dirty="0"/>
              <a:t>use</a:t>
            </a:r>
            <a:r>
              <a:rPr spc="60" dirty="0"/>
              <a:t> </a:t>
            </a:r>
            <a:r>
              <a:rPr spc="-40" dirty="0"/>
              <a:t>the</a:t>
            </a:r>
            <a:r>
              <a:rPr spc="60" dirty="0"/>
              <a:t> </a:t>
            </a:r>
            <a:r>
              <a:rPr spc="-45" dirty="0"/>
              <a:t>prefix</a:t>
            </a:r>
            <a:r>
              <a:rPr spc="55" dirty="0"/>
              <a:t> </a:t>
            </a:r>
            <a:r>
              <a:rPr spc="10" dirty="0">
                <a:latin typeface="SimSun"/>
                <a:cs typeface="SimSun"/>
              </a:rPr>
              <a:t>hdfs</a:t>
            </a:r>
            <a:r>
              <a:rPr spc="15" dirty="0">
                <a:latin typeface="SimSun"/>
                <a:cs typeface="SimSun"/>
              </a:rPr>
              <a:t> </a:t>
            </a:r>
            <a:r>
              <a:rPr spc="5" dirty="0">
                <a:latin typeface="SimSun"/>
                <a:cs typeface="SimSun"/>
              </a:rPr>
              <a:t>dfs</a:t>
            </a:r>
            <a:r>
              <a:rPr spc="5" dirty="0"/>
              <a:t>,</a:t>
            </a:r>
            <a:r>
              <a:rPr spc="60" dirty="0"/>
              <a:t> </a:t>
            </a:r>
            <a:r>
              <a:rPr spc="-30" dirty="0"/>
              <a:t>for </a:t>
            </a:r>
            <a:r>
              <a:rPr spc="-290" dirty="0"/>
              <a:t> </a:t>
            </a:r>
            <a:r>
              <a:rPr spc="-60" dirty="0"/>
              <a:t>instance</a:t>
            </a:r>
            <a:r>
              <a:rPr spc="50" dirty="0"/>
              <a:t> </a:t>
            </a:r>
            <a:r>
              <a:rPr spc="-90" dirty="0"/>
              <a:t>use: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655" y="1597748"/>
            <a:ext cx="4333240" cy="13970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44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mkdi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myDi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55" y="1788742"/>
            <a:ext cx="4354195" cy="1101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</a:t>
            </a:r>
            <a:r>
              <a:rPr sz="1100" spc="10" dirty="0">
                <a:solidFill>
                  <a:srgbClr val="010081"/>
                </a:solidFill>
                <a:latin typeface="Arial MT"/>
                <a:cs typeface="Arial MT"/>
              </a:rPr>
              <a:t>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creat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ne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w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direct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o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ry</a:t>
            </a:r>
            <a:r>
              <a:rPr sz="1100" spc="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myDi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o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HDFS.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sz="1100" b="1" spc="-15" dirty="0">
                <a:solidFill>
                  <a:srgbClr val="010081"/>
                </a:solidFill>
                <a:latin typeface="Arial"/>
                <a:cs typeface="Arial"/>
              </a:rPr>
              <a:t>Note:</a:t>
            </a:r>
            <a:r>
              <a:rPr sz="1100" b="1" spc="17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use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interchangeably</a:t>
            </a:r>
            <a:r>
              <a:rPr sz="1100" spc="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hdfs dfs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when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working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on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HDFS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file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system.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command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11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more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generic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because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can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used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not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only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HDFS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but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also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other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file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systems</a:t>
            </a:r>
            <a:r>
              <a:rPr sz="1100" spc="1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supports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(such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Local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FS,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WebHDFS,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S3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FS,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others).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49951902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5" dirty="0"/>
              <a:t>Basic</a:t>
            </a:r>
            <a:r>
              <a:rPr sz="1200" spc="40" dirty="0"/>
              <a:t> </a:t>
            </a:r>
            <a:r>
              <a:rPr sz="1200" spc="-75" dirty="0"/>
              <a:t>HDFS</a:t>
            </a:r>
            <a:r>
              <a:rPr sz="1200" spc="45" dirty="0"/>
              <a:t> </a:t>
            </a:r>
            <a:r>
              <a:rPr sz="1200" spc="-65" dirty="0"/>
              <a:t>filesystem</a:t>
            </a:r>
            <a:r>
              <a:rPr sz="1200" spc="40" dirty="0"/>
              <a:t> </a:t>
            </a:r>
            <a:r>
              <a:rPr sz="1200" spc="-90" dirty="0"/>
              <a:t>commands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977594"/>
            <a:ext cx="3290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Basic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HDFS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filesystem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commands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also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exist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bash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5106" y="1351127"/>
          <a:ext cx="3352800" cy="1062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hdfs</a:t>
                      </a:r>
                      <a:r>
                        <a:rPr sz="1100" spc="-2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dfs</a:t>
                      </a:r>
                      <a:r>
                        <a:rPr sz="1100" spc="-1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-mkdir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6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1100" spc="3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9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3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directory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hdfs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dfs</a:t>
                      </a:r>
                      <a:r>
                        <a:rPr sz="1100" spc="-2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-ls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1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list</a:t>
                      </a:r>
                      <a:r>
                        <a:rPr sz="1100" spc="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files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hdfs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dfs</a:t>
                      </a:r>
                      <a:r>
                        <a:rPr sz="1100" spc="-2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-cp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7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copy</a:t>
                      </a:r>
                      <a:r>
                        <a:rPr sz="1100" spc="1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files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26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hdfs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dfs</a:t>
                      </a:r>
                      <a:r>
                        <a:rPr sz="1100" spc="-2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-cat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1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print</a:t>
                      </a:r>
                      <a:r>
                        <a:rPr sz="1100" spc="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files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hdfs</a:t>
                      </a:r>
                      <a:r>
                        <a:rPr sz="1100" spc="-2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dfs</a:t>
                      </a:r>
                      <a:r>
                        <a:rPr sz="1100" spc="-2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-tail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1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output</a:t>
                      </a:r>
                      <a:r>
                        <a:rPr sz="1100" spc="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last</a:t>
                      </a:r>
                      <a:r>
                        <a:rPr sz="1100" spc="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part</a:t>
                      </a:r>
                      <a:r>
                        <a:rPr sz="1100" spc="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9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hdfs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dfs</a:t>
                      </a:r>
                      <a:r>
                        <a:rPr sz="1100" spc="-2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-rm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7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remove</a:t>
                      </a:r>
                      <a:r>
                        <a:rPr sz="1100" spc="1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files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997722"/>
      </p:ext>
    </p:extLst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5" dirty="0"/>
              <a:t>Basic</a:t>
            </a:r>
            <a:r>
              <a:rPr sz="1200" spc="40" dirty="0"/>
              <a:t> </a:t>
            </a:r>
            <a:r>
              <a:rPr sz="1200" spc="-75" dirty="0"/>
              <a:t>HDFS</a:t>
            </a:r>
            <a:r>
              <a:rPr sz="1200" spc="45" dirty="0"/>
              <a:t> </a:t>
            </a:r>
            <a:r>
              <a:rPr sz="1200" spc="-65" dirty="0"/>
              <a:t>filesystem</a:t>
            </a:r>
            <a:r>
              <a:rPr sz="1200" spc="40" dirty="0"/>
              <a:t> </a:t>
            </a:r>
            <a:r>
              <a:rPr sz="1200" spc="-90" dirty="0"/>
              <a:t>commands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983664"/>
            <a:ext cx="3261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Here’s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three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basic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commands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specific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HDFS.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5106" y="1357198"/>
          <a:ext cx="3352800" cy="1047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hdfs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dfs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-13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–put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8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Copy</a:t>
                      </a:r>
                      <a:r>
                        <a:rPr sz="1100" spc="2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6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1100" spc="2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src,</a:t>
                      </a:r>
                      <a:r>
                        <a:rPr sz="1100" spc="2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100" spc="2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3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1100" spc="2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9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srcs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78105" marR="70485">
                        <a:lnSpc>
                          <a:spcPct val="102600"/>
                        </a:lnSpc>
                      </a:pPr>
                      <a:r>
                        <a:rPr sz="1100" spc="-3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local</a:t>
                      </a:r>
                      <a:r>
                        <a:rPr sz="1100" spc="-3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1100" spc="-2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7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100" spc="-7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1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100" spc="-29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destination</a:t>
                      </a:r>
                      <a:r>
                        <a:rPr sz="1100" spc="5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1100" spc="5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8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system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11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hdfs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dfs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-13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–get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8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Copy</a:t>
                      </a:r>
                      <a:r>
                        <a:rPr sz="1100" spc="-7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files</a:t>
                      </a:r>
                      <a:r>
                        <a:rPr sz="1100" spc="13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1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1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local</a:t>
                      </a:r>
                      <a:r>
                        <a:rPr sz="1100" spc="1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1100" spc="1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9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sys-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tem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hdfs</a:t>
                      </a:r>
                      <a:r>
                        <a:rPr sz="1100" spc="-2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10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dfs</a:t>
                      </a:r>
                      <a:r>
                        <a:rPr sz="1100" spc="-1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5" dirty="0">
                          <a:solidFill>
                            <a:srgbClr val="010081"/>
                          </a:solidFill>
                          <a:latin typeface="SimSun"/>
                          <a:cs typeface="SimSun"/>
                        </a:rPr>
                        <a:t>-usage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get</a:t>
                      </a:r>
                      <a:r>
                        <a:rPr sz="1100" spc="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6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help</a:t>
                      </a:r>
                      <a:r>
                        <a:rPr sz="1100" spc="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6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100" spc="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6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hadoop</a:t>
                      </a:r>
                      <a:r>
                        <a:rPr sz="1100" spc="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6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fs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39494"/>
      </p:ext>
    </p:extLst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5" dirty="0"/>
              <a:t>Basic</a:t>
            </a:r>
            <a:r>
              <a:rPr sz="1200" spc="40" dirty="0"/>
              <a:t> </a:t>
            </a:r>
            <a:r>
              <a:rPr sz="1200" spc="-75" dirty="0"/>
              <a:t>HDFS</a:t>
            </a:r>
            <a:r>
              <a:rPr sz="1200" spc="45" dirty="0"/>
              <a:t> </a:t>
            </a:r>
            <a:r>
              <a:rPr sz="1200" spc="-65" dirty="0"/>
              <a:t>filesystem</a:t>
            </a:r>
            <a:r>
              <a:rPr sz="1200" spc="40" dirty="0"/>
              <a:t> </a:t>
            </a:r>
            <a:r>
              <a:rPr sz="1200" spc="-90" dirty="0"/>
              <a:t>commands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1114576"/>
            <a:ext cx="3751579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get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more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help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specific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hdfs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command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use: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hdfs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-help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&lt;command&gt;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1555572"/>
            <a:ext cx="4333240" cy="69596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44"/>
              </a:lnSpc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$ </a:t>
            </a:r>
            <a:r>
              <a:rPr sz="900" spc="-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he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tai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endParaRPr sz="900">
              <a:latin typeface="SimSun"/>
              <a:cs typeface="SimSun"/>
            </a:endParaRPr>
          </a:p>
          <a:p>
            <a:pPr marL="5715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tai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l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09900"/>
                </a:solidFill>
                <a:latin typeface="SimSun"/>
                <a:cs typeface="SimSun"/>
              </a:rPr>
              <a:t>[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09900"/>
                </a:solidFill>
                <a:latin typeface="SimSun"/>
                <a:cs typeface="SimSun"/>
              </a:rPr>
              <a:t>f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]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09900"/>
                </a:solidFill>
                <a:latin typeface="SimSun"/>
                <a:cs typeface="SimSun"/>
              </a:rPr>
              <a:t>&lt;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fil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spc="-28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&gt;</a:t>
            </a:r>
            <a:r>
              <a:rPr sz="900" spc="20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 marL="5715">
              <a:lnSpc>
                <a:spcPct val="100000"/>
              </a:lnSpc>
              <a:spcBef>
                <a:spcPts val="15"/>
              </a:spcBef>
              <a:tabLst>
                <a:tab pos="295910" algn="l"/>
              </a:tabLst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	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Sho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w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th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las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1</a:t>
            </a:r>
            <a:r>
              <a:rPr sz="900" spc="-34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K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B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f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th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fil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spc="-33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.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SimSun"/>
              <a:cs typeface="SimSun"/>
            </a:endParaRPr>
          </a:p>
          <a:p>
            <a:pPr marL="5715">
              <a:lnSpc>
                <a:spcPct val="100000"/>
              </a:lnSpc>
              <a:spcBef>
                <a:spcPts val="5"/>
              </a:spcBef>
              <a:tabLst>
                <a:tab pos="294640" algn="l"/>
                <a:tab pos="583565" algn="l"/>
              </a:tabLst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	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f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	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Show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appende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dat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a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a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t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h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fil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grow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.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34237056"/>
      </p:ext>
    </p:extLst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125" dirty="0"/>
              <a:t>Som</a:t>
            </a:r>
            <a:r>
              <a:rPr sz="1200" spc="-100" dirty="0"/>
              <a:t>e</a:t>
            </a:r>
            <a:r>
              <a:rPr sz="1200" spc="55" dirty="0"/>
              <a:t> </a:t>
            </a:r>
            <a:r>
              <a:rPr sz="1200" spc="-50" dirty="0"/>
              <a:t>thing</a:t>
            </a:r>
            <a:r>
              <a:rPr sz="1200" spc="-55" dirty="0"/>
              <a:t>s</a:t>
            </a:r>
            <a:r>
              <a:rPr sz="1200" spc="55" dirty="0"/>
              <a:t> </a:t>
            </a:r>
            <a:r>
              <a:rPr sz="1200" spc="-5" dirty="0"/>
              <a:t>t</a:t>
            </a:r>
            <a:r>
              <a:rPr sz="1200" dirty="0"/>
              <a:t>o</a:t>
            </a:r>
            <a:r>
              <a:rPr sz="1200" spc="55" dirty="0"/>
              <a:t> </a:t>
            </a:r>
            <a:r>
              <a:rPr sz="1200" dirty="0"/>
              <a:t>try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137655" y="918083"/>
            <a:ext cx="4333240" cy="278765"/>
          </a:xfrm>
          <a:custGeom>
            <a:avLst/>
            <a:gdLst/>
            <a:ahLst/>
            <a:cxnLst/>
            <a:rect l="l" t="t" r="r" b="b"/>
            <a:pathLst>
              <a:path w="4333240" h="278765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0" y="278358"/>
                </a:lnTo>
                <a:lnTo>
                  <a:pt x="4332681" y="278358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937" y="888931"/>
            <a:ext cx="3381375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5875" marR="5080" indent="-3810">
              <a:lnSpc>
                <a:spcPct val="101499"/>
              </a:lnSpc>
              <a:spcBef>
                <a:spcPts val="80"/>
              </a:spcBef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 </a:t>
            </a:r>
            <a:r>
              <a:rPr sz="900" spc="-2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creat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a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ne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w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d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i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r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c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t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or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y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calle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"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inpu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"</a:t>
            </a:r>
            <a:r>
              <a:rPr sz="900" spc="2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n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HD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F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 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hdfs</a:t>
            </a:r>
            <a:r>
              <a:rPr sz="900" spc="25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dfs</a:t>
            </a:r>
            <a:r>
              <a:rPr sz="900" spc="2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mkdir</a:t>
            </a:r>
            <a:r>
              <a:rPr sz="900" spc="2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input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655" y="1196441"/>
            <a:ext cx="4333240" cy="139700"/>
          </a:xfrm>
          <a:custGeom>
            <a:avLst/>
            <a:gdLst/>
            <a:ahLst/>
            <a:cxnLst/>
            <a:rect l="l" t="t" r="r" b="b"/>
            <a:pathLst>
              <a:path w="4333240" h="139700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90396" y="1167290"/>
            <a:ext cx="2933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H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D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F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655" y="1335620"/>
            <a:ext cx="4333240" cy="1252855"/>
          </a:xfrm>
          <a:custGeom>
            <a:avLst/>
            <a:gdLst/>
            <a:ahLst/>
            <a:cxnLst/>
            <a:rect l="l" t="t" r="r" b="b"/>
            <a:pathLst>
              <a:path w="4333240" h="1252855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0" y="278358"/>
                </a:lnTo>
                <a:lnTo>
                  <a:pt x="0" y="1252601"/>
                </a:lnTo>
                <a:lnTo>
                  <a:pt x="4332681" y="1252601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937" y="1167290"/>
            <a:ext cx="3097530" cy="14147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5875" marR="6985" indent="-3810">
              <a:lnSpc>
                <a:spcPct val="101499"/>
              </a:lnSpc>
              <a:spcBef>
                <a:spcPts val="80"/>
              </a:spcBef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 </a:t>
            </a:r>
            <a:r>
              <a:rPr sz="900" spc="-21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cop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y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loca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l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f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i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l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wiki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_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k_line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t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inpu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n 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wiki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_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k_line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endParaRPr sz="900">
              <a:latin typeface="SimSun"/>
              <a:cs typeface="SimSun"/>
            </a:endParaRPr>
          </a:p>
          <a:p>
            <a:pPr marL="15875" marR="5080" indent="-3810">
              <a:lnSpc>
                <a:spcPct val="101499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 </a:t>
            </a:r>
            <a:r>
              <a:rPr sz="900" spc="-21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lis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content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f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d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i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re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c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t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r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y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(</a:t>
            </a:r>
            <a:r>
              <a:rPr sz="900" spc="130" dirty="0">
                <a:solidFill>
                  <a:srgbClr val="009900"/>
                </a:solidFill>
                <a:latin typeface="SimSun"/>
                <a:cs typeface="SimSun"/>
              </a:rPr>
              <a:t>"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5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09900"/>
                </a:solidFill>
                <a:latin typeface="SimSun"/>
                <a:cs typeface="SimSun"/>
              </a:rPr>
              <a:t>h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"</a:t>
            </a:r>
            <a:r>
              <a:rPr sz="900" spc="20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=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huma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n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) 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hdfs</a:t>
            </a:r>
            <a:r>
              <a:rPr sz="900" spc="25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dfs</a:t>
            </a:r>
            <a:r>
              <a:rPr sz="900" spc="2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ls</a:t>
            </a:r>
            <a:r>
              <a:rPr sz="900" spc="2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55" dirty="0">
                <a:solidFill>
                  <a:srgbClr val="010081"/>
                </a:solidFill>
                <a:latin typeface="SimSun"/>
                <a:cs typeface="SimSun"/>
              </a:rPr>
              <a:t>-h</a:t>
            </a:r>
            <a:r>
              <a:rPr sz="900" spc="2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input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19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disk</a:t>
            </a:r>
            <a:r>
              <a:rPr sz="900" spc="229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usage</a:t>
            </a:r>
            <a:endParaRPr sz="900">
              <a:latin typeface="SimSun"/>
              <a:cs typeface="SimSun"/>
            </a:endParaRPr>
          </a:p>
          <a:p>
            <a:pPr marL="15875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u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h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endParaRPr sz="900">
              <a:latin typeface="SimSun"/>
              <a:cs typeface="SimSun"/>
            </a:endParaRPr>
          </a:p>
          <a:p>
            <a:pPr marL="15875" marR="1228725" indent="-3810">
              <a:lnSpc>
                <a:spcPct val="101499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 </a:t>
            </a:r>
            <a:r>
              <a:rPr sz="900" spc="-2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g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hel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p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n</a:t>
            </a:r>
            <a:r>
              <a:rPr sz="900" spc="2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"</a:t>
            </a:r>
            <a:r>
              <a:rPr sz="900" spc="-34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d</a:t>
            </a:r>
            <a:r>
              <a:rPr sz="900" spc="130" dirty="0">
                <a:solidFill>
                  <a:srgbClr val="009900"/>
                </a:solidFill>
                <a:latin typeface="SimSun"/>
                <a:cs typeface="SimSun"/>
              </a:rPr>
              <a:t>u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"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comman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d 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hel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u</a:t>
            </a:r>
            <a:endParaRPr sz="900">
              <a:latin typeface="SimSun"/>
              <a:cs typeface="SimSun"/>
            </a:endParaRPr>
          </a:p>
          <a:p>
            <a:pPr marL="15875" marR="1586865" indent="-3810">
              <a:lnSpc>
                <a:spcPct val="101499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 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remove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directory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142379599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The</a:t>
            </a:r>
            <a:r>
              <a:rPr sz="1200" spc="45" dirty="0"/>
              <a:t> </a:t>
            </a:r>
            <a:r>
              <a:rPr sz="1200" spc="-60" dirty="0"/>
              <a:t>three</a:t>
            </a:r>
            <a:r>
              <a:rPr sz="1200" spc="45" dirty="0"/>
              <a:t> </a:t>
            </a:r>
            <a:r>
              <a:rPr sz="1200" spc="-45" dirty="0"/>
              <a:t>V’s</a:t>
            </a:r>
            <a:r>
              <a:rPr sz="1200" spc="45" dirty="0"/>
              <a:t> </a:t>
            </a:r>
            <a:r>
              <a:rPr sz="1200" spc="-30" dirty="0"/>
              <a:t>of</a:t>
            </a:r>
            <a:r>
              <a:rPr sz="1200" spc="50" dirty="0"/>
              <a:t> </a:t>
            </a:r>
            <a:r>
              <a:rPr sz="1200" spc="-40" dirty="0"/>
              <a:t>Big</a:t>
            </a:r>
            <a:r>
              <a:rPr sz="1200" spc="45" dirty="0"/>
              <a:t> </a:t>
            </a:r>
            <a:r>
              <a:rPr sz="1200" spc="-40" dirty="0"/>
              <a:t>Data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383360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59339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803425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4955" y="1021053"/>
            <a:ext cx="3867785" cy="890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It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customary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define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Big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terms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three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V’s: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875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Volume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(the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sheer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volume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data)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25299"/>
              </a:lnSpc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Velocity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(rate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flow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processing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speed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needs)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Variety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(different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sources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formats)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39069" y="3321519"/>
            <a:ext cx="31178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010081"/>
                </a:solidFill>
                <a:latin typeface="Verdana"/>
                <a:cs typeface="Verdana"/>
              </a:rPr>
              <a:t>6/101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125" dirty="0"/>
              <a:t>Som</a:t>
            </a:r>
            <a:r>
              <a:rPr sz="1200" spc="-100" dirty="0"/>
              <a:t>e</a:t>
            </a:r>
            <a:r>
              <a:rPr sz="1200" spc="55" dirty="0"/>
              <a:t> </a:t>
            </a:r>
            <a:r>
              <a:rPr sz="1200" spc="-50" dirty="0"/>
              <a:t>thing</a:t>
            </a:r>
            <a:r>
              <a:rPr sz="1200" spc="-55" dirty="0"/>
              <a:t>s</a:t>
            </a:r>
            <a:r>
              <a:rPr sz="1200" spc="55" dirty="0"/>
              <a:t> </a:t>
            </a:r>
            <a:r>
              <a:rPr sz="1200" spc="-5" dirty="0"/>
              <a:t>t</a:t>
            </a:r>
            <a:r>
              <a:rPr sz="1200" dirty="0"/>
              <a:t>o</a:t>
            </a:r>
            <a:r>
              <a:rPr sz="1200" spc="55" dirty="0"/>
              <a:t> </a:t>
            </a:r>
            <a:r>
              <a:rPr sz="1200" dirty="0"/>
              <a:t>try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137655" y="1173975"/>
            <a:ext cx="4333240" cy="1391920"/>
          </a:xfrm>
          <a:custGeom>
            <a:avLst/>
            <a:gdLst/>
            <a:ahLst/>
            <a:cxnLst/>
            <a:rect l="l" t="t" r="r" b="b"/>
            <a:pathLst>
              <a:path w="4333240" h="1391920">
                <a:moveTo>
                  <a:pt x="4332681" y="0"/>
                </a:moveTo>
                <a:lnTo>
                  <a:pt x="0" y="0"/>
                </a:lnTo>
                <a:lnTo>
                  <a:pt x="0" y="139166"/>
                </a:lnTo>
                <a:lnTo>
                  <a:pt x="0" y="139179"/>
                </a:lnTo>
                <a:lnTo>
                  <a:pt x="0" y="1391780"/>
                </a:lnTo>
                <a:lnTo>
                  <a:pt x="4332681" y="1391780"/>
                </a:lnTo>
                <a:lnTo>
                  <a:pt x="4332681" y="139166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955" y="815605"/>
            <a:ext cx="4174490" cy="17443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What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size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file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SimSun"/>
                <a:cs typeface="SimSun"/>
              </a:rPr>
              <a:t>wiki_1k_lines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?</a:t>
            </a:r>
            <a:r>
              <a:rPr sz="1100" spc="1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What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its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disk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usage?</a:t>
            </a:r>
            <a:endParaRPr sz="1100">
              <a:latin typeface="Arial MT"/>
              <a:cs typeface="Arial MT"/>
            </a:endParaRPr>
          </a:p>
          <a:p>
            <a:pPr marL="20320" marR="5080" indent="-2540">
              <a:lnSpc>
                <a:spcPct val="101499"/>
              </a:lnSpc>
              <a:spcBef>
                <a:spcPts val="555"/>
              </a:spcBef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show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the</a:t>
            </a:r>
            <a:r>
              <a:rPr sz="900" spc="2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size</a:t>
            </a:r>
            <a:r>
              <a:rPr sz="900" spc="25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09900"/>
                </a:solidFill>
                <a:latin typeface="SimSun"/>
                <a:cs typeface="SimSun"/>
              </a:rPr>
              <a:t>of</a:t>
            </a:r>
            <a:r>
              <a:rPr sz="900" spc="27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wiki_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k_lines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09900"/>
                </a:solidFill>
                <a:latin typeface="SimSun"/>
                <a:cs typeface="SimSun"/>
              </a:rPr>
              <a:t>on</a:t>
            </a:r>
            <a:r>
              <a:rPr sz="900" spc="25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the</a:t>
            </a:r>
            <a:r>
              <a:rPr sz="900" spc="2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regular</a:t>
            </a:r>
            <a:r>
              <a:rPr sz="900" spc="28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filesystem </a:t>
            </a:r>
            <a:r>
              <a:rPr sz="900" spc="-43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ls</a:t>
            </a:r>
            <a:r>
              <a:rPr sz="900" spc="2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lh</a:t>
            </a:r>
            <a:r>
              <a:rPr sz="900" spc="2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wiki_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k_lines</a:t>
            </a:r>
            <a:endParaRPr sz="900">
              <a:latin typeface="SimSun"/>
              <a:cs typeface="SimSun"/>
            </a:endParaRPr>
          </a:p>
          <a:p>
            <a:pPr marL="22225" marR="1294130" indent="-3810">
              <a:lnSpc>
                <a:spcPct val="101499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 </a:t>
            </a:r>
            <a:r>
              <a:rPr sz="900" spc="-21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sho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w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t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h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siz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f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wiki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_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k_line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n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 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wiki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_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k_line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endParaRPr sz="900">
              <a:latin typeface="SimSun"/>
              <a:cs typeface="SimSun"/>
            </a:endParaRPr>
          </a:p>
          <a:p>
            <a:pPr marL="22225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h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wiki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_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k_line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SimSun"/>
              <a:cs typeface="SimSun"/>
            </a:endParaRPr>
          </a:p>
          <a:p>
            <a:pPr marL="20320" marR="219710" indent="-2540">
              <a:lnSpc>
                <a:spcPct val="101499"/>
              </a:lnSpc>
              <a:spcBef>
                <a:spcPts val="5"/>
              </a:spcBef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disk</a:t>
            </a:r>
            <a:r>
              <a:rPr sz="900" spc="2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usage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09900"/>
                </a:solidFill>
                <a:latin typeface="SimSun"/>
                <a:cs typeface="SimSun"/>
              </a:rPr>
              <a:t>of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wiki_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k_lines</a:t>
            </a:r>
            <a:r>
              <a:rPr sz="900" spc="2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09900"/>
                </a:solidFill>
                <a:latin typeface="SimSun"/>
                <a:cs typeface="SimSun"/>
              </a:rPr>
              <a:t>on</a:t>
            </a:r>
            <a:r>
              <a:rPr sz="900" spc="25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the</a:t>
            </a:r>
            <a:r>
              <a:rPr sz="900" spc="2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regular</a:t>
            </a:r>
            <a:r>
              <a:rPr sz="900" spc="28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filesystem </a:t>
            </a:r>
            <a:r>
              <a:rPr sz="900" spc="-43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du</a:t>
            </a:r>
            <a:r>
              <a:rPr sz="900" spc="2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55" dirty="0">
                <a:solidFill>
                  <a:srgbClr val="010081"/>
                </a:solidFill>
                <a:latin typeface="SimSun"/>
                <a:cs typeface="SimSun"/>
              </a:rPr>
              <a:t>-h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wiki_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k_lines</a:t>
            </a:r>
            <a:endParaRPr sz="900">
              <a:latin typeface="SimSun"/>
              <a:cs typeface="SimSun"/>
            </a:endParaRPr>
          </a:p>
          <a:p>
            <a:pPr marL="22225" marR="1509395" indent="-3810">
              <a:lnSpc>
                <a:spcPct val="101499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 </a:t>
            </a:r>
            <a:r>
              <a:rPr sz="900" spc="-21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dis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k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usag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f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wiki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_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k_line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n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 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u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h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wiki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_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k_line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1902223568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Disk</a:t>
            </a:r>
            <a:r>
              <a:rPr sz="1200" spc="40" dirty="0"/>
              <a:t> </a:t>
            </a:r>
            <a:r>
              <a:rPr sz="1200" spc="-114" dirty="0"/>
              <a:t>usage</a:t>
            </a:r>
            <a:r>
              <a:rPr sz="1200" spc="40" dirty="0"/>
              <a:t> </a:t>
            </a:r>
            <a:r>
              <a:rPr sz="1200" spc="-75" dirty="0"/>
              <a:t>on</a:t>
            </a:r>
            <a:r>
              <a:rPr sz="1200" spc="45" dirty="0"/>
              <a:t> </a:t>
            </a:r>
            <a:r>
              <a:rPr sz="1200" spc="-75" dirty="0"/>
              <a:t>HDFS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722387"/>
            <a:ext cx="4271645" cy="10655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comman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s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s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-hel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p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u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will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tel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y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o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u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th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outpu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i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o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the 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form:</a:t>
            </a:r>
            <a:endParaRPr sz="1100">
              <a:latin typeface="Arial MT"/>
              <a:cs typeface="Arial MT"/>
            </a:endParaRPr>
          </a:p>
          <a:p>
            <a:pPr marL="978535">
              <a:lnSpc>
                <a:spcPct val="100000"/>
              </a:lnSpc>
              <a:spcBef>
                <a:spcPts val="55"/>
              </a:spcBef>
            </a:pP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size</a:t>
            </a:r>
            <a:r>
              <a:rPr sz="11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disk</a:t>
            </a:r>
            <a:r>
              <a:rPr sz="11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space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 consumed</a:t>
            </a:r>
            <a:r>
              <a:rPr sz="11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filename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12700" marR="169545">
              <a:lnSpc>
                <a:spcPct val="102600"/>
              </a:lnSpc>
              <a:spcBef>
                <a:spcPts val="5"/>
              </a:spcBef>
            </a:pP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You’ll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notice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space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disk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larger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than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file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size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(38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.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6MB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versus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19</a:t>
            </a:r>
            <a:r>
              <a:rPr sz="1100" i="1" spc="-25" dirty="0">
                <a:solidFill>
                  <a:srgbClr val="010081"/>
                </a:solidFill>
                <a:latin typeface="Arial"/>
                <a:cs typeface="Arial"/>
              </a:rPr>
              <a:t>.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3MB):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1865007"/>
            <a:ext cx="4333240" cy="278765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44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u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h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wiki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_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k_line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endParaRPr sz="900">
              <a:latin typeface="SimSun"/>
              <a:cs typeface="SimSun"/>
            </a:endParaRPr>
          </a:p>
          <a:p>
            <a:pPr marL="5715">
              <a:lnSpc>
                <a:spcPct val="100000"/>
              </a:lnSpc>
              <a:spcBef>
                <a:spcPts val="15"/>
              </a:spcBef>
              <a:tabLst>
                <a:tab pos="726440" algn="l"/>
                <a:tab pos="1301750" algn="l"/>
              </a:tabLst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 </a:t>
            </a:r>
            <a:r>
              <a:rPr sz="900" spc="-21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19.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3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M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	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38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6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M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	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wiki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_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k_line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55" y="2267177"/>
            <a:ext cx="40119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due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replication.</a:t>
            </a:r>
            <a:r>
              <a:rPr sz="1100" spc="1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You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check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replication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factor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using: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655" y="2536101"/>
            <a:ext cx="4333240" cy="41783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44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sta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430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Bloc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k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z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%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Block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%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Replicatio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%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430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endParaRPr sz="900">
              <a:latin typeface="SimSun"/>
              <a:cs typeface="SimSun"/>
            </a:endParaRPr>
          </a:p>
          <a:p>
            <a:pPr marL="262890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wiki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_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k_line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endParaRPr sz="900">
              <a:latin typeface="SimSun"/>
              <a:cs typeface="SimSun"/>
            </a:endParaRPr>
          </a:p>
          <a:p>
            <a:pPr marL="5715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4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Block</a:t>
            </a:r>
            <a:r>
              <a:rPr sz="900" spc="2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size</a:t>
            </a:r>
            <a:r>
              <a:rPr sz="900" spc="-33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:</a:t>
            </a:r>
            <a:r>
              <a:rPr sz="900" spc="24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134217728</a:t>
            </a:r>
            <a:r>
              <a:rPr sz="900" spc="2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Blocks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:</a:t>
            </a:r>
            <a:r>
              <a:rPr sz="900" spc="24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20250760</a:t>
            </a:r>
            <a:r>
              <a:rPr sz="900" spc="28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Replication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:</a:t>
            </a:r>
            <a:r>
              <a:rPr sz="900" spc="2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2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796806589"/>
      </p:ext>
    </p:extLst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Disk</a:t>
            </a:r>
            <a:r>
              <a:rPr sz="1200" spc="40" dirty="0"/>
              <a:t> </a:t>
            </a:r>
            <a:r>
              <a:rPr sz="1200" spc="-114" dirty="0"/>
              <a:t>usage</a:t>
            </a:r>
            <a:r>
              <a:rPr sz="1200" spc="40" dirty="0"/>
              <a:t> </a:t>
            </a:r>
            <a:r>
              <a:rPr sz="1200" spc="-75" dirty="0"/>
              <a:t>on</a:t>
            </a:r>
            <a:r>
              <a:rPr sz="1200" spc="45" dirty="0"/>
              <a:t> </a:t>
            </a:r>
            <a:r>
              <a:rPr sz="1200" spc="-75" dirty="0"/>
              <a:t>HDFS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980883"/>
            <a:ext cx="152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From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previous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1249794"/>
            <a:ext cx="4333240" cy="13970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44"/>
              </a:lnSpc>
            </a:pP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Block</a:t>
            </a:r>
            <a:r>
              <a:rPr sz="900" spc="2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size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134217728</a:t>
            </a:r>
            <a:r>
              <a:rPr sz="900" spc="2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Blocks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20250760</a:t>
            </a:r>
            <a:r>
              <a:rPr sz="900" spc="2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Replication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55" y="1440788"/>
            <a:ext cx="4434840" cy="1101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6355">
              <a:lnSpc>
                <a:spcPct val="102699"/>
              </a:lnSpc>
              <a:spcBef>
                <a:spcPts val="55"/>
              </a:spcBef>
            </a:pP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we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35" dirty="0">
                <a:solidFill>
                  <a:srgbClr val="010081"/>
                </a:solidFill>
                <a:latin typeface="Arial MT"/>
                <a:cs typeface="Arial MT"/>
              </a:rPr>
              <a:t>see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HDFS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filesystem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currently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supports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replication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factor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2.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 MT"/>
              <a:cs typeface="Arial MT"/>
            </a:endParaRPr>
          </a:p>
          <a:p>
            <a:pPr marL="50800" marR="43180">
              <a:lnSpc>
                <a:spcPct val="102600"/>
              </a:lnSpc>
            </a:pP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Note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block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size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defined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terms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i="1" spc="-60" dirty="0">
                <a:solidFill>
                  <a:srgbClr val="010081"/>
                </a:solidFill>
                <a:latin typeface="Arial"/>
                <a:cs typeface="Arial"/>
              </a:rPr>
              <a:t>mebibytes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,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fact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134217728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bytes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corresponds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128MiB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1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134MB.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1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MiB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larger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than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MB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since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MiB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1024</a:t>
            </a:r>
            <a:r>
              <a:rPr sz="1200" spc="-89" baseline="27777" dirty="0">
                <a:solidFill>
                  <a:srgbClr val="010081"/>
                </a:solidFill>
                <a:latin typeface="Trebuchet MS"/>
                <a:cs typeface="Trebuchet MS"/>
              </a:rPr>
              <a:t>2</a:t>
            </a:r>
            <a:r>
              <a:rPr sz="1200" spc="165" baseline="27777" dirty="0">
                <a:solidFill>
                  <a:srgbClr val="010081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Lucida Sans Unicode"/>
                <a:cs typeface="Lucida Sans Unicode"/>
              </a:rPr>
              <a:t>=</a:t>
            </a:r>
            <a:r>
              <a:rPr sz="1100" spc="-45" dirty="0">
                <a:solidFill>
                  <a:srgbClr val="010081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2</a:t>
            </a:r>
            <a:r>
              <a:rPr sz="1200" spc="-37" baseline="27777" dirty="0">
                <a:solidFill>
                  <a:srgbClr val="010081"/>
                </a:solidFill>
                <a:latin typeface="Trebuchet MS"/>
                <a:cs typeface="Trebuchet MS"/>
              </a:rPr>
              <a:t>20</a:t>
            </a:r>
            <a:r>
              <a:rPr sz="1200" spc="247" baseline="27777" dirty="0">
                <a:solidFill>
                  <a:srgbClr val="010081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bytes,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while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MB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10</a:t>
            </a:r>
            <a:r>
              <a:rPr sz="1200" spc="-82" baseline="27777" dirty="0">
                <a:solidFill>
                  <a:srgbClr val="010081"/>
                </a:solidFill>
                <a:latin typeface="Trebuchet MS"/>
                <a:cs typeface="Trebuchet MS"/>
              </a:rPr>
              <a:t>6</a:t>
            </a:r>
            <a:r>
              <a:rPr sz="1200" spc="-22" baseline="27777" dirty="0">
                <a:solidFill>
                  <a:srgbClr val="010081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bytes.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68660557"/>
      </p:ext>
    </p:extLst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674" y="1305266"/>
            <a:ext cx="26035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0" dirty="0">
                <a:hlinkClick r:id="rId2" action="ppaction://hlinksldjump"/>
              </a:rPr>
              <a:t>MapReduc</a:t>
            </a:r>
            <a:r>
              <a:rPr spc="-225" dirty="0">
                <a:hlinkClick r:id="rId2" action="ppaction://hlinksldjump"/>
              </a:rPr>
              <a:t>e</a:t>
            </a:r>
            <a:r>
              <a:rPr spc="70" dirty="0">
                <a:hlinkClick r:id="rId2" action="ppaction://hlinksldjump"/>
              </a:rPr>
              <a:t> </a:t>
            </a:r>
            <a:r>
              <a:rPr spc="-220" dirty="0">
                <a:hlinkClick r:id="rId2" action="ppaction://hlinksldjump"/>
              </a:rPr>
              <a:t>han</a:t>
            </a:r>
            <a:r>
              <a:rPr spc="-225" dirty="0">
                <a:hlinkClick r:id="rId2" action="ppaction://hlinksldjump"/>
              </a:rPr>
              <a:t>d</a:t>
            </a:r>
            <a:r>
              <a:rPr spc="-360" dirty="0">
                <a:hlinkClick r:id="rId2" action="ppaction://hlinksldjump"/>
              </a:rPr>
              <a:t>s</a:t>
            </a:r>
            <a:r>
              <a:rPr spc="-170" dirty="0">
                <a:hlinkClick r:id="rId2" action="ppaction://hlinksldjump"/>
              </a:rPr>
              <a:t>-on</a:t>
            </a:r>
          </a:p>
        </p:txBody>
      </p:sp>
    </p:spTree>
    <p:extLst>
      <p:ext uri="{BB962C8B-B14F-4D97-AF65-F5344CB8AC3E}">
        <p14:creationId xmlns:p14="http://schemas.microsoft.com/office/powerpoint/2010/main" val="1282951216"/>
      </p:ext>
    </p:extLst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/>
              <a:t>Where</a:t>
            </a:r>
            <a:r>
              <a:rPr sz="1200" spc="45" dirty="0"/>
              <a:t> </a:t>
            </a:r>
            <a:r>
              <a:rPr sz="1200" dirty="0"/>
              <a:t>to</a:t>
            </a:r>
            <a:r>
              <a:rPr sz="1200" spc="45" dirty="0"/>
              <a:t> </a:t>
            </a:r>
            <a:r>
              <a:rPr sz="1200" spc="-30" dirty="0"/>
              <a:t>find</a:t>
            </a:r>
            <a:r>
              <a:rPr sz="1200" spc="50" dirty="0"/>
              <a:t> </a:t>
            </a:r>
            <a:r>
              <a:rPr sz="1200" spc="-90" dirty="0"/>
              <a:t>commands</a:t>
            </a:r>
            <a:r>
              <a:rPr sz="1200" spc="45" dirty="0"/>
              <a:t> </a:t>
            </a:r>
            <a:r>
              <a:rPr sz="1200" spc="-30" dirty="0"/>
              <a:t>listing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973695"/>
            <a:ext cx="4240530" cy="15805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part of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training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you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will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need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activate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module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using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command: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 MT"/>
              <a:cs typeface="Arial MT"/>
            </a:endParaRPr>
          </a:p>
          <a:p>
            <a:pPr marL="117475" algn="ctr">
              <a:lnSpc>
                <a:spcPct val="100000"/>
              </a:lnSpc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module</a:t>
            </a:r>
            <a:r>
              <a:rPr sz="1100" spc="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load</a:t>
            </a:r>
            <a:r>
              <a:rPr sz="1100" spc="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Hadoop/2.6.0-cdh5.8.0-native</a:t>
            </a:r>
            <a:endParaRPr sz="11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All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commands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section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found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file: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 MT"/>
              <a:cs typeface="Arial MT"/>
            </a:endParaRPr>
          </a:p>
          <a:p>
            <a:pPr marL="117475" algn="ctr">
              <a:lnSpc>
                <a:spcPct val="100000"/>
              </a:lnSpc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MapReduce_commands.txt</a:t>
            </a:r>
            <a:endParaRPr sz="11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845933140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90" dirty="0"/>
              <a:t>MapReduce</a:t>
            </a:r>
            <a:r>
              <a:rPr sz="1200" spc="20" dirty="0"/>
              <a:t> </a:t>
            </a:r>
            <a:r>
              <a:rPr sz="1200" spc="-60" dirty="0"/>
              <a:t>streaming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485417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695450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4955" y="951025"/>
            <a:ext cx="4275455" cy="16275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streaming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library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allows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use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any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executable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mappers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reducers.</a:t>
            </a:r>
            <a:endParaRPr sz="1100">
              <a:latin typeface="Arial MT"/>
              <a:cs typeface="Arial MT"/>
            </a:endParaRPr>
          </a:p>
          <a:p>
            <a:pPr marL="289560" marR="1760855">
              <a:lnSpc>
                <a:spcPct val="125299"/>
              </a:lnSpc>
              <a:spcBef>
                <a:spcPts val="540"/>
              </a:spcBef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read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input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from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stdin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(line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line)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emit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stdout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 MT"/>
              <a:cs typeface="Arial MT"/>
            </a:endParaRPr>
          </a:p>
          <a:p>
            <a:pPr marL="12700" marR="1344295">
              <a:lnSpc>
                <a:spcPct val="102600"/>
              </a:lnSpc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documentation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streaming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found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in: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AEEF"/>
                </a:solidFill>
                <a:latin typeface="Arial MT"/>
                <a:cs typeface="Arial MT"/>
                <a:hlinkClick r:id="rId4"/>
              </a:rPr>
              <a:t>https://hadoop.apache.org/docs/stable/hadoop- </a:t>
            </a:r>
            <a:r>
              <a:rPr sz="1100" spc="-20" dirty="0">
                <a:solidFill>
                  <a:srgbClr val="00AEE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AEEF"/>
                </a:solidFill>
                <a:latin typeface="Arial MT"/>
                <a:cs typeface="Arial MT"/>
                <a:hlinkClick r:id="rId4"/>
              </a:rPr>
              <a:t>streaming/HadoopStreaming.html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3651342510"/>
      </p:ext>
    </p:extLst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60" dirty="0"/>
              <a:t>Locate</a:t>
            </a:r>
            <a:r>
              <a:rPr sz="1200" spc="35" dirty="0"/>
              <a:t> </a:t>
            </a:r>
            <a:r>
              <a:rPr sz="1200" spc="-45" dirty="0"/>
              <a:t>the</a:t>
            </a:r>
            <a:r>
              <a:rPr sz="1200" spc="40" dirty="0"/>
              <a:t> </a:t>
            </a:r>
            <a:r>
              <a:rPr sz="1200" spc="-60" dirty="0"/>
              <a:t>streaming</a:t>
            </a:r>
            <a:r>
              <a:rPr sz="1200" spc="40" dirty="0"/>
              <a:t> </a:t>
            </a:r>
            <a:r>
              <a:rPr sz="1200" spc="-45" dirty="0"/>
              <a:t>library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137655" y="839939"/>
            <a:ext cx="4333240" cy="2226945"/>
          </a:xfrm>
          <a:custGeom>
            <a:avLst/>
            <a:gdLst/>
            <a:ahLst/>
            <a:cxnLst/>
            <a:rect l="l" t="t" r="r" b="b"/>
            <a:pathLst>
              <a:path w="4333240" h="2226945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0" y="278358"/>
                </a:lnTo>
                <a:lnTo>
                  <a:pt x="0" y="2226856"/>
                </a:lnTo>
                <a:lnTo>
                  <a:pt x="4332681" y="2226856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955" y="481598"/>
            <a:ext cx="4323080" cy="25793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First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all,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we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need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locate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streaming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library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system.</a:t>
            </a:r>
            <a:endParaRPr sz="1100">
              <a:latin typeface="Arial MT"/>
              <a:cs typeface="Arial MT"/>
            </a:endParaRPr>
          </a:p>
          <a:p>
            <a:pPr marL="22225" marR="5080" indent="-3810">
              <a:lnSpc>
                <a:spcPct val="101499"/>
              </a:lnSpc>
              <a:spcBef>
                <a:spcPts val="555"/>
              </a:spcBef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find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out</a:t>
            </a:r>
            <a:r>
              <a:rPr sz="900" spc="2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where</a:t>
            </a:r>
            <a:r>
              <a:rPr sz="900" spc="27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Hadoop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09900"/>
                </a:solidFill>
                <a:latin typeface="SimSun"/>
                <a:cs typeface="SimSun"/>
              </a:rPr>
              <a:t>is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installed</a:t>
            </a:r>
            <a:r>
              <a:rPr sz="900" spc="24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(</a:t>
            </a:r>
            <a:r>
              <a:rPr sz="900" spc="-31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variable</a:t>
            </a:r>
            <a:r>
              <a:rPr sz="900" spc="28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$HADOOP_HOME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) </a:t>
            </a:r>
            <a:r>
              <a:rPr sz="900" spc="-43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echo</a:t>
            </a:r>
            <a:r>
              <a:rPr sz="900" spc="2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$HADOOP_HOME</a:t>
            </a:r>
            <a:endParaRPr sz="900">
              <a:latin typeface="SimSun"/>
              <a:cs typeface="SimSun"/>
            </a:endParaRPr>
          </a:p>
          <a:p>
            <a:pPr marL="275590" marR="363220" indent="-257810">
              <a:lnSpc>
                <a:spcPct val="101499"/>
              </a:lnSpc>
            </a:pP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#/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opt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3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apps</a:t>
            </a:r>
            <a:r>
              <a:rPr sz="900" spc="-33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software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Hadoop</a:t>
            </a:r>
            <a:r>
              <a:rPr sz="900" spc="-3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/2.6.0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cdh5</a:t>
            </a:r>
            <a:r>
              <a:rPr sz="900" spc="-3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.8.0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native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share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 </a:t>
            </a:r>
            <a:r>
              <a:rPr sz="900" spc="-43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hadoop</a:t>
            </a:r>
            <a:r>
              <a:rPr sz="900" spc="-33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mapreduce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SimSun"/>
              <a:cs typeface="SimSun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29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find</a:t>
            </a:r>
            <a:r>
              <a:rPr sz="900" spc="25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the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streaming</a:t>
            </a:r>
            <a:r>
              <a:rPr sz="900" spc="27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library</a:t>
            </a:r>
            <a:endParaRPr sz="900">
              <a:latin typeface="SimSun"/>
              <a:cs typeface="SimSun"/>
            </a:endParaRPr>
          </a:p>
          <a:p>
            <a:pPr marL="274320" marR="5080" indent="-252729">
              <a:lnSpc>
                <a:spcPct val="101499"/>
              </a:lnSpc>
            </a:pP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find</a:t>
            </a:r>
            <a:r>
              <a:rPr sz="900" spc="2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opt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apps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software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-3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/2.6.0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cdh5</a:t>
            </a:r>
            <a:r>
              <a:rPr sz="900" spc="-3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.8.0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native</a:t>
            </a:r>
            <a:r>
              <a:rPr sz="900" spc="25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name</a:t>
            </a:r>
            <a:r>
              <a:rPr sz="900" spc="2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" </a:t>
            </a:r>
            <a:r>
              <a:rPr sz="900" spc="-434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9300D1"/>
                </a:solidFill>
                <a:latin typeface="SimSun"/>
                <a:cs typeface="SimSun"/>
              </a:rPr>
              <a:t>hadoop</a:t>
            </a:r>
            <a:r>
              <a:rPr sz="900" spc="-270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-</a:t>
            </a:r>
            <a:r>
              <a:rPr sz="900" spc="-320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9300D1"/>
                </a:solidFill>
                <a:latin typeface="SimSun"/>
                <a:cs typeface="SimSun"/>
              </a:rPr>
              <a:t>streaming</a:t>
            </a:r>
            <a:r>
              <a:rPr sz="900" spc="-320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*</a:t>
            </a:r>
            <a:r>
              <a:rPr sz="900" spc="-33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9300D1"/>
                </a:solidFill>
                <a:latin typeface="SimSun"/>
                <a:cs typeface="SimSun"/>
              </a:rPr>
              <a:t>jar</a:t>
            </a:r>
            <a:r>
              <a:rPr sz="900" spc="-33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endParaRPr sz="900">
              <a:latin typeface="SimSun"/>
              <a:cs typeface="SimSun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1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.</a:t>
            </a:r>
            <a:r>
              <a:rPr sz="900" spc="1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.</a:t>
            </a:r>
            <a:r>
              <a:rPr sz="900" spc="18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.</a:t>
            </a:r>
            <a:endParaRPr sz="900">
              <a:latin typeface="SimSun"/>
              <a:cs typeface="SimSun"/>
            </a:endParaRPr>
          </a:p>
          <a:p>
            <a:pPr marL="275590" marR="328295" indent="-257810">
              <a:lnSpc>
                <a:spcPct val="101499"/>
              </a:lnSpc>
            </a:pP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#/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opt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3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apps</a:t>
            </a:r>
            <a:r>
              <a:rPr sz="900" spc="-33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software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Hadoop</a:t>
            </a:r>
            <a:r>
              <a:rPr sz="900" spc="-3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/2.6.0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cdh5</a:t>
            </a:r>
            <a:r>
              <a:rPr sz="900" spc="-3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.8.0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native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share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 </a:t>
            </a:r>
            <a:r>
              <a:rPr sz="900" spc="-43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hadoop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tools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lib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hadoop</a:t>
            </a:r>
            <a:r>
              <a:rPr sz="900" spc="-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3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streaming</a:t>
            </a:r>
            <a:r>
              <a:rPr sz="900" spc="-2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-2.6.0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cdh5</a:t>
            </a:r>
            <a:r>
              <a:rPr sz="900" spc="-3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.8.0.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jar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SimSun"/>
              <a:cs typeface="SimSun"/>
            </a:endParaRPr>
          </a:p>
          <a:p>
            <a:pPr marL="18415">
              <a:lnSpc>
                <a:spcPct val="100000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29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save</a:t>
            </a:r>
            <a:r>
              <a:rPr sz="900" spc="2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library</a:t>
            </a:r>
            <a:r>
              <a:rPr sz="900" spc="25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09900"/>
                </a:solidFill>
                <a:latin typeface="SimSun"/>
                <a:cs typeface="SimSun"/>
              </a:rPr>
              <a:t>in</a:t>
            </a:r>
            <a:r>
              <a:rPr sz="900" spc="24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the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variable</a:t>
            </a:r>
            <a:r>
              <a:rPr sz="900" spc="2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$STREAMING</a:t>
            </a:r>
            <a:endParaRPr sz="900">
              <a:latin typeface="SimSun"/>
              <a:cs typeface="SimSun"/>
            </a:endParaRPr>
          </a:p>
          <a:p>
            <a:pPr marL="274955" marR="150495" indent="-252729">
              <a:lnSpc>
                <a:spcPct val="101499"/>
              </a:lnSpc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export</a:t>
            </a:r>
            <a:r>
              <a:rPr sz="900" spc="2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STREAMING</a:t>
            </a:r>
            <a:r>
              <a:rPr sz="900" spc="-3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=/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opt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apps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software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-3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/2.6.0</a:t>
            </a:r>
            <a:r>
              <a:rPr sz="900" spc="-3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cdh5</a:t>
            </a:r>
            <a:r>
              <a:rPr sz="900" spc="-3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.8.0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 </a:t>
            </a:r>
            <a:r>
              <a:rPr sz="900" spc="-43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native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share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tools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lib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-2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streaming</a:t>
            </a:r>
            <a:r>
              <a:rPr sz="900" spc="-2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-2.6.0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 </a:t>
            </a:r>
            <a:r>
              <a:rPr sz="900" spc="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cdh5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.8.0.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932551872"/>
      </p:ext>
    </p:extLst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90" dirty="0"/>
              <a:t>Check</a:t>
            </a:r>
            <a:r>
              <a:rPr sz="1200" spc="40" dirty="0"/>
              <a:t> </a:t>
            </a:r>
            <a:r>
              <a:rPr sz="1200" spc="-25" dirty="0"/>
              <a:t>input</a:t>
            </a:r>
            <a:r>
              <a:rPr sz="1200" spc="40" dirty="0"/>
              <a:t> </a:t>
            </a:r>
            <a:r>
              <a:rPr sz="1200" spc="-85" dirty="0"/>
              <a:t>and</a:t>
            </a:r>
            <a:r>
              <a:rPr sz="1200" spc="40" dirty="0"/>
              <a:t> </a:t>
            </a:r>
            <a:r>
              <a:rPr sz="1200" spc="-20" dirty="0"/>
              <a:t>output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696200"/>
            <a:ext cx="433959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We’re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going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use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file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wiki_1k_lines</a:t>
            </a:r>
            <a:r>
              <a:rPr sz="11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(later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you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experiment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larger,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instance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wiki_1k_lines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1289012"/>
            <a:ext cx="4333240" cy="69596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44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check</a:t>
            </a:r>
            <a:r>
              <a:rPr sz="900" spc="2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that</a:t>
            </a:r>
            <a:r>
              <a:rPr sz="900" spc="25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the</a:t>
            </a:r>
            <a:r>
              <a:rPr sz="900" spc="2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output</a:t>
            </a:r>
            <a:r>
              <a:rPr sz="900" spc="2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directory</a:t>
            </a:r>
            <a:r>
              <a:rPr sz="900" spc="2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does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not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exist</a:t>
            </a:r>
            <a:endParaRPr sz="900">
              <a:latin typeface="SimSun"/>
              <a:cs typeface="SimSun"/>
            </a:endParaRPr>
          </a:p>
          <a:p>
            <a:pPr marL="9525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SimSun"/>
              <a:cs typeface="SimSun"/>
            </a:endParaRPr>
          </a:p>
          <a:p>
            <a:pPr marL="9525" marR="2399030" indent="-3810">
              <a:lnSpc>
                <a:spcPct val="101499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 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copy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the 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file </a:t>
            </a:r>
            <a:r>
              <a:rPr sz="900" spc="50" dirty="0">
                <a:solidFill>
                  <a:srgbClr val="009900"/>
                </a:solidFill>
                <a:latin typeface="SimSun"/>
                <a:cs typeface="SimSun"/>
              </a:rPr>
              <a:t>to 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HDFS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wiki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_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k_line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55" y="2260560"/>
            <a:ext cx="435864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5" dirty="0">
                <a:solidFill>
                  <a:srgbClr val="010081"/>
                </a:solidFill>
                <a:latin typeface="Arial"/>
                <a:cs typeface="Arial"/>
              </a:rPr>
              <a:t>Note:</a:t>
            </a:r>
            <a:r>
              <a:rPr sz="1100" b="1" spc="27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If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you</a:t>
            </a:r>
            <a:r>
              <a:rPr sz="1100" spc="1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use</a:t>
            </a:r>
            <a:r>
              <a:rPr sz="1100" spc="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114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directory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1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file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name</a:t>
            </a:r>
            <a:r>
              <a:rPr sz="1100" spc="1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doesn’t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start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114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slash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90" dirty="0">
                <a:solidFill>
                  <a:srgbClr val="010081"/>
                </a:solidFill>
                <a:latin typeface="Arial MT"/>
                <a:cs typeface="Arial MT"/>
              </a:rPr>
              <a:t>(‘/‘)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then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the directory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204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file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meant</a:t>
            </a:r>
            <a:r>
              <a:rPr sz="1100" spc="1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1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your</a:t>
            </a:r>
            <a:r>
              <a:rPr sz="1100" spc="1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home</a:t>
            </a:r>
            <a:r>
              <a:rPr sz="1100" spc="1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directory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(both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bash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on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HDFS).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A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path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starts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slash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called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an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i="1" spc="-55" dirty="0">
                <a:solidFill>
                  <a:srgbClr val="010081"/>
                </a:solidFill>
                <a:latin typeface="Arial"/>
                <a:cs typeface="Arial"/>
              </a:rPr>
              <a:t>absolute </a:t>
            </a:r>
            <a:r>
              <a:rPr sz="1100" i="1" spc="-29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path</a:t>
            </a:r>
            <a:r>
              <a:rPr sz="1100" i="1" spc="5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name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38410508"/>
      </p:ext>
    </p:extLst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4955" y="2794096"/>
            <a:ext cx="16052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standard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Linux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distribution.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/>
              <a:t>Run</a:t>
            </a:r>
            <a:r>
              <a:rPr sz="1200" spc="45" dirty="0"/>
              <a:t> </a:t>
            </a:r>
            <a:r>
              <a:rPr sz="1200" spc="-110" dirty="0"/>
              <a:t>a</a:t>
            </a:r>
            <a:r>
              <a:rPr sz="1200" spc="50" dirty="0"/>
              <a:t> </a:t>
            </a:r>
            <a:r>
              <a:rPr sz="1200" spc="-75" dirty="0"/>
              <a:t>simple</a:t>
            </a:r>
            <a:r>
              <a:rPr sz="1200" spc="50" dirty="0"/>
              <a:t> </a:t>
            </a:r>
            <a:r>
              <a:rPr sz="1200" spc="-90" dirty="0"/>
              <a:t>MapReduce</a:t>
            </a:r>
            <a:r>
              <a:rPr sz="1200" spc="50" dirty="0"/>
              <a:t> </a:t>
            </a:r>
            <a:r>
              <a:rPr sz="1200" spc="-40" dirty="0"/>
              <a:t>job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712024"/>
            <a:ext cx="3985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Using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streaming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library,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we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run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simplest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job.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980948"/>
            <a:ext cx="4333240" cy="83566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44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 </a:t>
            </a:r>
            <a:r>
              <a:rPr sz="900" spc="-2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launc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h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M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a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p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R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d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u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c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j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b</a:t>
            </a:r>
            <a:endParaRPr sz="900">
              <a:latin typeface="SimSun"/>
              <a:cs typeface="SimSun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</a:t>
            </a:r>
            <a:r>
              <a:rPr sz="900" spc="25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$STREAMING</a:t>
            </a:r>
            <a:r>
              <a:rPr sz="900" spc="229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581660">
              <a:lnSpc>
                <a:spcPct val="100000"/>
              </a:lnSpc>
              <a:spcBef>
                <a:spcPts val="15"/>
              </a:spcBef>
              <a:tabLst>
                <a:tab pos="1158240" algn="l"/>
                <a:tab pos="2228850" algn="l"/>
              </a:tabLst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input	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wiki_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k_lines	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581660">
              <a:lnSpc>
                <a:spcPct val="100000"/>
              </a:lnSpc>
              <a:spcBef>
                <a:spcPts val="15"/>
              </a:spcBef>
              <a:tabLst>
                <a:tab pos="1229360" algn="l"/>
                <a:tab pos="1870710" algn="l"/>
              </a:tabLst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output	output	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581660">
              <a:lnSpc>
                <a:spcPct val="100000"/>
              </a:lnSpc>
              <a:spcBef>
                <a:spcPts val="15"/>
              </a:spcBef>
              <a:tabLst>
                <a:tab pos="1941830" algn="l"/>
              </a:tabLst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mapper</a:t>
            </a:r>
            <a:r>
              <a:rPr sz="900" spc="2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bin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cat	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581660">
              <a:lnSpc>
                <a:spcPct val="100000"/>
              </a:lnSpc>
              <a:spcBef>
                <a:spcPts val="20"/>
              </a:spcBef>
              <a:tabLst>
                <a:tab pos="1302385" algn="l"/>
              </a:tabLst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reduce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	</a:t>
            </a:r>
            <a:r>
              <a:rPr sz="900" spc="-385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w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c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125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-430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55" y="1939834"/>
            <a:ext cx="4301490" cy="8597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 job </a:t>
            </a:r>
            <a:r>
              <a:rPr sz="1100" spc="-120" dirty="0">
                <a:solidFill>
                  <a:srgbClr val="010081"/>
                </a:solidFill>
                <a:latin typeface="Arial MT"/>
                <a:cs typeface="Arial MT"/>
              </a:rPr>
              <a:t>uses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 as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mapper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cat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command,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does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nothing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else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than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echoimg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input.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reducer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wc -l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counts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lines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given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input.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Note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how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we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didn’t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need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write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code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mapper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reducer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because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executables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10081"/>
                </a:solidFill>
                <a:latin typeface="Arial MT"/>
                <a:cs typeface="Arial MT"/>
              </a:rPr>
              <a:t>(</a:t>
            </a:r>
            <a:r>
              <a:rPr sz="1100" spc="20" dirty="0">
                <a:solidFill>
                  <a:srgbClr val="010081"/>
                </a:solidFill>
                <a:latin typeface="SimSun"/>
                <a:cs typeface="SimSun"/>
              </a:rPr>
              <a:t>cat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10081"/>
                </a:solidFill>
                <a:latin typeface="SimSun"/>
                <a:cs typeface="SimSun"/>
              </a:rPr>
              <a:t>wc</a:t>
            </a:r>
            <a:r>
              <a:rPr sz="1100" spc="20" dirty="0">
                <a:solidFill>
                  <a:srgbClr val="010081"/>
                </a:solidFill>
                <a:latin typeface="Arial MT"/>
                <a:cs typeface="Arial MT"/>
              </a:rPr>
              <a:t>)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already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there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par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any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49973489"/>
      </p:ext>
    </p:extLst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34518" y="2837578"/>
            <a:ext cx="222948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ca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par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0000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0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/>
              <a:t>Run</a:t>
            </a:r>
            <a:r>
              <a:rPr sz="1200" spc="45" dirty="0"/>
              <a:t> </a:t>
            </a:r>
            <a:r>
              <a:rPr sz="1200" spc="-110" dirty="0"/>
              <a:t>a</a:t>
            </a:r>
            <a:r>
              <a:rPr sz="1200" spc="50" dirty="0"/>
              <a:t> </a:t>
            </a:r>
            <a:r>
              <a:rPr sz="1200" spc="-75" dirty="0"/>
              <a:t>simple</a:t>
            </a:r>
            <a:r>
              <a:rPr sz="1200" spc="50" dirty="0"/>
              <a:t> </a:t>
            </a:r>
            <a:r>
              <a:rPr sz="1200" spc="-90" dirty="0"/>
              <a:t>MapReduce</a:t>
            </a:r>
            <a:r>
              <a:rPr sz="1200" spc="50" dirty="0"/>
              <a:t> </a:t>
            </a:r>
            <a:r>
              <a:rPr sz="1200" spc="-40" dirty="0"/>
              <a:t>job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37655" y="651472"/>
            <a:ext cx="4333240" cy="83566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44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 </a:t>
            </a:r>
            <a:r>
              <a:rPr sz="900" spc="-2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launc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h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M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a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p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R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d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u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c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j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b</a:t>
            </a:r>
            <a:endParaRPr sz="900">
              <a:latin typeface="SimSun"/>
              <a:cs typeface="SimSun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</a:t>
            </a:r>
            <a:r>
              <a:rPr sz="900" spc="25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$STREAMING</a:t>
            </a:r>
            <a:r>
              <a:rPr sz="900" spc="229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581660">
              <a:lnSpc>
                <a:spcPct val="100000"/>
              </a:lnSpc>
              <a:spcBef>
                <a:spcPts val="15"/>
              </a:spcBef>
              <a:tabLst>
                <a:tab pos="1158240" algn="l"/>
                <a:tab pos="2228850" algn="l"/>
              </a:tabLst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input	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wiki_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k_lines	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581660">
              <a:lnSpc>
                <a:spcPct val="100000"/>
              </a:lnSpc>
              <a:spcBef>
                <a:spcPts val="15"/>
              </a:spcBef>
              <a:tabLst>
                <a:tab pos="1229360" algn="l"/>
                <a:tab pos="1870710" algn="l"/>
              </a:tabLst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output	output	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581660">
              <a:lnSpc>
                <a:spcPct val="100000"/>
              </a:lnSpc>
              <a:spcBef>
                <a:spcPts val="15"/>
              </a:spcBef>
              <a:tabLst>
                <a:tab pos="1941830" algn="l"/>
              </a:tabLst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mapper</a:t>
            </a:r>
            <a:r>
              <a:rPr sz="900" spc="2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bin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cat	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581660">
              <a:lnSpc>
                <a:spcPct val="100000"/>
              </a:lnSpc>
              <a:spcBef>
                <a:spcPts val="20"/>
              </a:spcBef>
              <a:tabLst>
                <a:tab pos="1302385" algn="l"/>
              </a:tabLst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reduce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	</a:t>
            </a:r>
            <a:r>
              <a:rPr sz="900" spc="-385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w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c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125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-430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endParaRPr sz="9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55" y="1610358"/>
            <a:ext cx="3979545" cy="605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If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job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was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successful,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directory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HDFS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(we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called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it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solidFill>
                  <a:srgbClr val="010081"/>
                </a:solidFill>
                <a:latin typeface="SimSun"/>
                <a:cs typeface="SimSun"/>
              </a:rPr>
              <a:t>output</a:t>
            </a:r>
            <a:r>
              <a:rPr sz="1100" spc="15" dirty="0">
                <a:solidFill>
                  <a:srgbClr val="010081"/>
                </a:solidFill>
                <a:latin typeface="Arial MT"/>
                <a:cs typeface="Arial MT"/>
              </a:rPr>
              <a:t>)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should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contain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empty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file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called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_SUCCESS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file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part-*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contains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our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job.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655" y="2292248"/>
            <a:ext cx="4333240" cy="69596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44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4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check</a:t>
            </a:r>
            <a:r>
              <a:rPr sz="900" spc="25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09900"/>
                </a:solidFill>
                <a:latin typeface="SimSun"/>
                <a:cs typeface="SimSun"/>
              </a:rPr>
              <a:t>if</a:t>
            </a:r>
            <a:r>
              <a:rPr sz="900" spc="24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job</a:t>
            </a:r>
            <a:r>
              <a:rPr sz="900" spc="25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was</a:t>
            </a:r>
            <a:r>
              <a:rPr sz="900" spc="2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successful</a:t>
            </a:r>
            <a:r>
              <a:rPr sz="900" spc="24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(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output</a:t>
            </a:r>
            <a:r>
              <a:rPr sz="900" spc="2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should</a:t>
            </a:r>
            <a:r>
              <a:rPr sz="900" spc="2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contain</a:t>
            </a:r>
            <a:r>
              <a:rPr sz="900" spc="24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a</a:t>
            </a:r>
            <a:r>
              <a:rPr sz="900" spc="24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file</a:t>
            </a:r>
            <a:endParaRPr sz="900">
              <a:latin typeface="SimSun"/>
              <a:cs typeface="SimSun"/>
            </a:endParaRPr>
          </a:p>
          <a:p>
            <a:pPr marL="5715" marR="2972435" indent="256540" algn="just">
              <a:lnSpc>
                <a:spcPct val="101499"/>
              </a:lnSpc>
            </a:pP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name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_SUCCES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) 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 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check</a:t>
            </a:r>
            <a:r>
              <a:rPr sz="900" spc="25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result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499564724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The</a:t>
            </a:r>
            <a:r>
              <a:rPr sz="1200" spc="45" dirty="0"/>
              <a:t> </a:t>
            </a:r>
            <a:r>
              <a:rPr sz="1200" spc="-60" dirty="0"/>
              <a:t>three</a:t>
            </a:r>
            <a:r>
              <a:rPr sz="1200" spc="45" dirty="0"/>
              <a:t> </a:t>
            </a:r>
            <a:r>
              <a:rPr sz="1200" spc="-45" dirty="0"/>
              <a:t>V’s</a:t>
            </a:r>
            <a:r>
              <a:rPr sz="1200" spc="45" dirty="0"/>
              <a:t> </a:t>
            </a:r>
            <a:r>
              <a:rPr sz="1200" spc="-30" dirty="0"/>
              <a:t>of</a:t>
            </a:r>
            <a:r>
              <a:rPr sz="1200" spc="50" dirty="0"/>
              <a:t> </a:t>
            </a:r>
            <a:r>
              <a:rPr sz="1200" spc="-40" dirty="0"/>
              <a:t>Big</a:t>
            </a:r>
            <a:r>
              <a:rPr sz="1200" spc="45" dirty="0"/>
              <a:t> </a:t>
            </a:r>
            <a:r>
              <a:rPr sz="1200" spc="-40" dirty="0"/>
              <a:t>Data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558201"/>
            <a:ext cx="411607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arise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from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disparate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sources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come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many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sizes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formats.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Velocity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refers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speed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generation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well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processing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speed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requirements.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252" y="1278402"/>
            <a:ext cx="2961487" cy="1767163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07821" y="1420686"/>
          <a:ext cx="2513328" cy="1469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235">
                <a:tc>
                  <a:txBody>
                    <a:bodyPr/>
                    <a:lstStyle/>
                    <a:p>
                      <a:pPr marR="106045" algn="ctr">
                        <a:lnSpc>
                          <a:spcPts val="1215"/>
                        </a:lnSpc>
                      </a:pPr>
                      <a:r>
                        <a:rPr sz="1100" b="1" spc="-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Volume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ts val="1215"/>
                        </a:lnSpc>
                      </a:pPr>
                      <a:r>
                        <a:rPr sz="1100" b="1" spc="-3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Velocity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215"/>
                        </a:lnSpc>
                      </a:pPr>
                      <a:r>
                        <a:rPr sz="1100" b="1" spc="-3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Variety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MB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batch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2">
                <a:tc>
                  <a:txBody>
                    <a:bodyPr/>
                    <a:lstStyle/>
                    <a:p>
                      <a:pPr marR="1054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7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GB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periodic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8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database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2">
                <a:tc>
                  <a:txBody>
                    <a:bodyPr/>
                    <a:lstStyle/>
                    <a:p>
                      <a:pPr marR="1054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2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TB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6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near-real</a:t>
                      </a:r>
                      <a:r>
                        <a:rPr sz="1100" spc="1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3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multimedia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2">
                <a:tc>
                  <a:txBody>
                    <a:bodyPr/>
                    <a:lstStyle/>
                    <a:p>
                      <a:pPr marR="1054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3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PB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5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real</a:t>
                      </a:r>
                      <a:r>
                        <a:rPr sz="1100" spc="1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3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unstructured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256"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...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...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...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39069" y="3321519"/>
            <a:ext cx="31178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010081"/>
                </a:solidFill>
                <a:latin typeface="Verdana"/>
                <a:cs typeface="Verdana"/>
              </a:rPr>
              <a:t>7/101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/>
              <a:t>Run</a:t>
            </a:r>
            <a:r>
              <a:rPr sz="1200" spc="45" dirty="0"/>
              <a:t> </a:t>
            </a:r>
            <a:r>
              <a:rPr sz="1200" spc="-110" dirty="0"/>
              <a:t>a</a:t>
            </a:r>
            <a:r>
              <a:rPr sz="1200" spc="50" dirty="0"/>
              <a:t> </a:t>
            </a:r>
            <a:r>
              <a:rPr sz="1200" spc="-75" dirty="0"/>
              <a:t>simple</a:t>
            </a:r>
            <a:r>
              <a:rPr sz="1200" spc="50" dirty="0"/>
              <a:t> </a:t>
            </a:r>
            <a:r>
              <a:rPr sz="1200" spc="-90" dirty="0"/>
              <a:t>MapReduce</a:t>
            </a:r>
            <a:r>
              <a:rPr sz="1200" spc="50" dirty="0"/>
              <a:t> </a:t>
            </a:r>
            <a:r>
              <a:rPr sz="1200" spc="-40" dirty="0"/>
              <a:t>job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137655" y="895616"/>
            <a:ext cx="4333240" cy="139700"/>
          </a:xfrm>
          <a:custGeom>
            <a:avLst/>
            <a:gdLst/>
            <a:ahLst/>
            <a:cxnLst/>
            <a:rect l="l" t="t" r="r" b="b"/>
            <a:pathLst>
              <a:path w="4333240" h="139700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955" y="537275"/>
            <a:ext cx="2424430" cy="4914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Launch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job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4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mappers</a:t>
            </a:r>
            <a:endParaRPr sz="110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  <a:spcBef>
                <a:spcPts val="570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655" y="1034795"/>
            <a:ext cx="4333240" cy="1391920"/>
          </a:xfrm>
          <a:custGeom>
            <a:avLst/>
            <a:gdLst/>
            <a:ahLst/>
            <a:cxnLst/>
            <a:rect l="l" t="t" r="r" b="b"/>
            <a:pathLst>
              <a:path w="4333240" h="1391920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0" y="278345"/>
                </a:lnTo>
                <a:lnTo>
                  <a:pt x="0" y="1391780"/>
                </a:lnTo>
                <a:lnTo>
                  <a:pt x="4332681" y="1391780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60696" y="2258245"/>
            <a:ext cx="15119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should</a:t>
            </a:r>
            <a:r>
              <a:rPr sz="900" spc="25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contain</a:t>
            </a:r>
            <a:r>
              <a:rPr sz="900" spc="229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a</a:t>
            </a:r>
            <a:r>
              <a:rPr sz="900" spc="2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file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655" y="2426576"/>
            <a:ext cx="4333240" cy="556895"/>
          </a:xfrm>
          <a:custGeom>
            <a:avLst/>
            <a:gdLst/>
            <a:ahLst/>
            <a:cxnLst/>
            <a:rect l="l" t="t" r="r" b="b"/>
            <a:pathLst>
              <a:path w="4333240" h="556894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0" y="278345"/>
                </a:lnTo>
                <a:lnTo>
                  <a:pt x="0" y="417525"/>
                </a:lnTo>
                <a:lnTo>
                  <a:pt x="0" y="556704"/>
                </a:lnTo>
                <a:lnTo>
                  <a:pt x="4332681" y="556704"/>
                </a:lnTo>
                <a:lnTo>
                  <a:pt x="4332681" y="417525"/>
                </a:lnTo>
                <a:lnTo>
                  <a:pt x="4332681" y="278358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937" y="1144823"/>
            <a:ext cx="2663190" cy="18326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510" marR="1004569" indent="-4445">
              <a:lnSpc>
                <a:spcPct val="101499"/>
              </a:lnSpc>
              <a:spcBef>
                <a:spcPts val="80"/>
              </a:spcBef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 </a:t>
            </a:r>
            <a:r>
              <a:rPr sz="900" spc="-2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launc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h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M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a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p</a:t>
            </a:r>
            <a:r>
              <a:rPr sz="900" spc="-3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R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d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u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c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j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b 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</a:t>
            </a:r>
            <a:r>
              <a:rPr sz="900" spc="2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$STREAMING</a:t>
            </a:r>
            <a:r>
              <a:rPr sz="900" spc="229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588010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a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re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u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c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j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map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4</a:t>
            </a:r>
            <a:r>
              <a:rPr sz="900" spc="2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588010">
              <a:lnSpc>
                <a:spcPct val="100000"/>
              </a:lnSpc>
              <a:spcBef>
                <a:spcPts val="15"/>
              </a:spcBef>
              <a:tabLst>
                <a:tab pos="1165225" algn="l"/>
                <a:tab pos="2235835" algn="l"/>
              </a:tabLst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input	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wiki_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k_lines	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588010">
              <a:lnSpc>
                <a:spcPct val="100000"/>
              </a:lnSpc>
              <a:spcBef>
                <a:spcPts val="15"/>
              </a:spcBef>
              <a:tabLst>
                <a:tab pos="1235710" algn="l"/>
                <a:tab pos="1877060" algn="l"/>
              </a:tabLst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output	output	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588010">
              <a:lnSpc>
                <a:spcPct val="100000"/>
              </a:lnSpc>
              <a:spcBef>
                <a:spcPts val="15"/>
              </a:spcBef>
              <a:tabLst>
                <a:tab pos="1948814" algn="l"/>
              </a:tabLst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mapper</a:t>
            </a:r>
            <a:r>
              <a:rPr sz="900" spc="2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bin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cat	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588010">
              <a:lnSpc>
                <a:spcPct val="100000"/>
              </a:lnSpc>
              <a:spcBef>
                <a:spcPts val="20"/>
              </a:spcBef>
              <a:tabLst>
                <a:tab pos="1309370" algn="l"/>
              </a:tabLst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reduce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	</a:t>
            </a:r>
            <a:r>
              <a:rPr sz="900" spc="-385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w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c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125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-430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SimSun"/>
              <a:cs typeface="SimSun"/>
            </a:endParaRPr>
          </a:p>
          <a:p>
            <a:pPr marL="269240" marR="5080" indent="-257175">
              <a:lnSpc>
                <a:spcPct val="101499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 </a:t>
            </a:r>
            <a:r>
              <a:rPr sz="900" spc="-2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chec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k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f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jo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b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wa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09900"/>
                </a:solidFill>
                <a:latin typeface="SimSun"/>
                <a:cs typeface="SimSun"/>
              </a:rPr>
              <a:t>successfu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l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(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t 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name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_SUCCES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)</a:t>
            </a:r>
            <a:endParaRPr sz="900">
              <a:latin typeface="SimSun"/>
              <a:cs typeface="SimSun"/>
            </a:endParaRPr>
          </a:p>
          <a:p>
            <a:pPr marL="12700" marR="1296035" indent="3175">
              <a:lnSpc>
                <a:spcPct val="101499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 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check</a:t>
            </a:r>
            <a:r>
              <a:rPr sz="900" spc="25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result</a:t>
            </a:r>
            <a:endParaRPr sz="900">
              <a:latin typeface="SimSun"/>
              <a:cs typeface="SimSun"/>
            </a:endParaRPr>
          </a:p>
          <a:p>
            <a:pPr marL="15875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ca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par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0000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0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1450278677"/>
      </p:ext>
    </p:extLst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/>
              <a:t>Run</a:t>
            </a:r>
            <a:r>
              <a:rPr sz="1200" spc="45" dirty="0"/>
              <a:t> </a:t>
            </a:r>
            <a:r>
              <a:rPr sz="1200" spc="-110" dirty="0"/>
              <a:t>a</a:t>
            </a:r>
            <a:r>
              <a:rPr sz="1200" spc="50" dirty="0"/>
              <a:t> </a:t>
            </a:r>
            <a:r>
              <a:rPr sz="1200" spc="-75" dirty="0"/>
              <a:t>simple</a:t>
            </a:r>
            <a:r>
              <a:rPr sz="1200" spc="50" dirty="0"/>
              <a:t> </a:t>
            </a:r>
            <a:r>
              <a:rPr sz="1200" spc="-90" dirty="0"/>
              <a:t>MapReduce</a:t>
            </a:r>
            <a:r>
              <a:rPr sz="1200" spc="50" dirty="0"/>
              <a:t> </a:t>
            </a:r>
            <a:r>
              <a:rPr sz="1200" spc="-40" dirty="0"/>
              <a:t>job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773733"/>
            <a:ext cx="4358640" cy="207898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969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Note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how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necessary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delete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output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directory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HDFS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10081"/>
                </a:solidFill>
                <a:latin typeface="Arial MT"/>
                <a:cs typeface="Arial MT"/>
              </a:rPr>
              <a:t>(</a:t>
            </a:r>
            <a:r>
              <a:rPr sz="1100" spc="15" dirty="0">
                <a:solidFill>
                  <a:srgbClr val="010081"/>
                </a:solidFill>
                <a:latin typeface="SimSun"/>
                <a:cs typeface="SimSun"/>
              </a:rPr>
              <a:t>hdfs </a:t>
            </a:r>
            <a:r>
              <a:rPr sz="1100" spc="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dfs</a:t>
            </a:r>
            <a:r>
              <a:rPr sz="1100" spc="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-rm</a:t>
            </a:r>
            <a:r>
              <a:rPr sz="1100" spc="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-r</a:t>
            </a:r>
            <a:r>
              <a:rPr sz="1100" spc="15" dirty="0">
                <a:solidFill>
                  <a:srgbClr val="010081"/>
                </a:solidFill>
                <a:latin typeface="SimSun"/>
                <a:cs typeface="SimSun"/>
              </a:rPr>
              <a:t> output</a:t>
            </a:r>
            <a:r>
              <a:rPr sz="1100" spc="15" dirty="0">
                <a:solidFill>
                  <a:srgbClr val="010081"/>
                </a:solidFill>
                <a:latin typeface="Arial MT"/>
                <a:cs typeface="Arial MT"/>
              </a:rPr>
              <a:t>)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because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according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WORM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principle,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will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not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delete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overwrite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existing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data!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 MT"/>
              <a:cs typeface="Arial MT"/>
            </a:endParaRPr>
          </a:p>
          <a:p>
            <a:pPr marL="12700" marR="163195" algn="just">
              <a:lnSpc>
                <a:spcPct val="102600"/>
              </a:lnSpc>
              <a:spcBef>
                <a:spcPts val="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option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-D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mapreduce.job.maps=4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right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after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jar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directive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(in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example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-D mapreduce.job.maps=4</a:t>
            </a:r>
            <a:r>
              <a:rPr sz="1100" spc="10" dirty="0">
                <a:solidFill>
                  <a:srgbClr val="010081"/>
                </a:solidFill>
                <a:latin typeface="Arial MT"/>
                <a:cs typeface="Arial MT"/>
              </a:rPr>
              <a:t>)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allows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change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properties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at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runtime.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list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all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options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found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in:</a:t>
            </a:r>
            <a:r>
              <a:rPr sz="1100" spc="1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mapred-default.xml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99"/>
              </a:lnSpc>
              <a:spcBef>
                <a:spcPts val="540"/>
              </a:spcBef>
            </a:pPr>
            <a:r>
              <a:rPr sz="1100" b="1" spc="-15" dirty="0">
                <a:solidFill>
                  <a:srgbClr val="010081"/>
                </a:solidFill>
                <a:latin typeface="Arial"/>
                <a:cs typeface="Arial"/>
              </a:rPr>
              <a:t>Note:</a:t>
            </a:r>
            <a:r>
              <a:rPr sz="1100" b="1" spc="18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link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last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stable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version,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there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might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some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slight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changes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respect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version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currently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installed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cluster.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85496640"/>
      </p:ext>
    </p:extLst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Wordcount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872920"/>
            <a:ext cx="4358640" cy="1830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73050">
              <a:lnSpc>
                <a:spcPct val="102699"/>
              </a:lnSpc>
              <a:spcBef>
                <a:spcPts val="55"/>
              </a:spcBef>
            </a:pP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We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now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going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run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wordcount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job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using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Python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executables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mapper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reducer.</a:t>
            </a:r>
            <a:endParaRPr sz="1100">
              <a:latin typeface="Arial MT"/>
              <a:cs typeface="Arial MT"/>
            </a:endParaRPr>
          </a:p>
          <a:p>
            <a:pPr marL="12700" marR="48260">
              <a:lnSpc>
                <a:spcPct val="102600"/>
              </a:lnSpc>
              <a:spcBef>
                <a:spcPts val="540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mapper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will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called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mapper.py</a:t>
            </a:r>
            <a:r>
              <a:rPr sz="11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reducer</a:t>
            </a:r>
            <a:r>
              <a:rPr sz="1100" spc="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reducer.py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r>
              <a:rPr sz="1100" spc="1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Since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these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executables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not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known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Hadoop,</a:t>
            </a:r>
            <a:r>
              <a:rPr sz="1100" spc="1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necessary</a:t>
            </a:r>
            <a:r>
              <a:rPr sz="1100" spc="114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add</a:t>
            </a:r>
            <a:r>
              <a:rPr sz="1100" spc="1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them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options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 MT"/>
              <a:cs typeface="Arial MT"/>
            </a:endParaRPr>
          </a:p>
          <a:p>
            <a:pPr marL="961390">
              <a:lnSpc>
                <a:spcPct val="100000"/>
              </a:lnSpc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-files</a:t>
            </a:r>
            <a:r>
              <a:rPr sz="1100" spc="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mapper.py</a:t>
            </a:r>
            <a:r>
              <a:rPr sz="1100" spc="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-files</a:t>
            </a:r>
            <a:r>
              <a:rPr sz="1100" spc="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reducer.py</a:t>
            </a:r>
            <a:endParaRPr sz="11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SimSun"/>
              <a:cs typeface="SimSun"/>
            </a:endParaRPr>
          </a:p>
          <a:p>
            <a:pPr marL="12700" marR="5080">
              <a:lnSpc>
                <a:spcPct val="102699"/>
              </a:lnSpc>
            </a:pPr>
            <a:r>
              <a:rPr sz="1100" b="1" spc="-15" dirty="0">
                <a:solidFill>
                  <a:srgbClr val="010081"/>
                </a:solidFill>
                <a:latin typeface="Arial"/>
                <a:cs typeface="Arial"/>
              </a:rPr>
              <a:t>Note:</a:t>
            </a:r>
            <a:r>
              <a:rPr sz="1100" b="1" spc="1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2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possible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2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have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several</a:t>
            </a:r>
            <a:r>
              <a:rPr sz="1100" spc="2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mappers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reducers</a:t>
            </a:r>
            <a:r>
              <a:rPr sz="1100" spc="2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2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Mapreduce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job,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each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function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sent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input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next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one.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78759502"/>
      </p:ext>
    </p:extLst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65" dirty="0"/>
              <a:t>Define</a:t>
            </a:r>
            <a:r>
              <a:rPr sz="1200" spc="35" dirty="0"/>
              <a:t> </a:t>
            </a:r>
            <a:r>
              <a:rPr sz="1200" spc="-45" dirty="0"/>
              <a:t>the</a:t>
            </a:r>
            <a:r>
              <a:rPr sz="1200" spc="35" dirty="0"/>
              <a:t> </a:t>
            </a:r>
            <a:r>
              <a:rPr sz="1200" spc="-75" dirty="0"/>
              <a:t>mapper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37655" y="1151394"/>
            <a:ext cx="4333240" cy="83566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44"/>
              </a:lnSpc>
            </a:pPr>
            <a:r>
              <a:rPr sz="900" spc="125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!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bi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n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python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3</a:t>
            </a:r>
            <a:endParaRPr sz="900">
              <a:latin typeface="SimSun"/>
              <a:cs typeface="SimSun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import</a:t>
            </a:r>
            <a:r>
              <a:rPr sz="900" spc="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sys</a:t>
            </a:r>
            <a:endParaRPr sz="900">
              <a:latin typeface="SimSun"/>
              <a:cs typeface="SimSun"/>
            </a:endParaRPr>
          </a:p>
          <a:p>
            <a:pPr marL="8890">
              <a:lnSpc>
                <a:spcPct val="100000"/>
              </a:lnSpc>
              <a:spcBef>
                <a:spcPts val="15"/>
              </a:spcBef>
            </a:pPr>
            <a:r>
              <a:rPr sz="900" spc="90" dirty="0">
                <a:solidFill>
                  <a:srgbClr val="EC008C"/>
                </a:solidFill>
                <a:latin typeface="SimSun"/>
                <a:cs typeface="SimSun"/>
              </a:rPr>
              <a:t>f</a:t>
            </a:r>
            <a:r>
              <a:rPr sz="900" spc="85" dirty="0">
                <a:solidFill>
                  <a:srgbClr val="EC008C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lin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sy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stdi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 marL="295275" marR="2037714" indent="635">
              <a:lnSpc>
                <a:spcPct val="101499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word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lin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stri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-3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EC008C"/>
                </a:solidFill>
                <a:latin typeface="SimSun"/>
                <a:cs typeface="SimSun"/>
              </a:rPr>
              <a:t>spli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t</a:t>
            </a:r>
            <a:r>
              <a:rPr sz="900" spc="-31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)  </a:t>
            </a:r>
            <a:r>
              <a:rPr sz="900" spc="90" dirty="0">
                <a:solidFill>
                  <a:srgbClr val="EC008C"/>
                </a:solidFill>
                <a:latin typeface="SimSun"/>
                <a:cs typeface="SimSun"/>
              </a:rPr>
              <a:t>f</a:t>
            </a:r>
            <a:r>
              <a:rPr sz="900" spc="85" dirty="0">
                <a:solidFill>
                  <a:srgbClr val="EC008C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wor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word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 marL="583565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EC008C"/>
                </a:solidFill>
                <a:latin typeface="SimSun"/>
                <a:cs typeface="SimSun"/>
              </a:rPr>
              <a:t>prin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-33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9300D1"/>
                </a:solidFill>
                <a:latin typeface="SimSun"/>
                <a:cs typeface="SimSun"/>
              </a:rPr>
              <a:t>{</a:t>
            </a:r>
            <a:r>
              <a:rPr sz="900" spc="85" dirty="0">
                <a:solidFill>
                  <a:srgbClr val="9300D1"/>
                </a:solidFill>
                <a:latin typeface="SimSun"/>
                <a:cs typeface="SimSun"/>
              </a:rPr>
              <a:t>}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\</a:t>
            </a:r>
            <a:r>
              <a:rPr sz="900" spc="-33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130" dirty="0">
                <a:solidFill>
                  <a:srgbClr val="9300D1"/>
                </a:solidFill>
                <a:latin typeface="SimSun"/>
                <a:cs typeface="SimSun"/>
              </a:rPr>
              <a:t>t</a:t>
            </a:r>
            <a:r>
              <a:rPr sz="900" spc="80" dirty="0">
                <a:solidFill>
                  <a:srgbClr val="9300D1"/>
                </a:solidFill>
                <a:latin typeface="SimSun"/>
                <a:cs typeface="SimSun"/>
              </a:rPr>
              <a:t>{</a:t>
            </a:r>
            <a:r>
              <a:rPr sz="900" spc="125" dirty="0">
                <a:solidFill>
                  <a:srgbClr val="9300D1"/>
                </a:solidFill>
                <a:latin typeface="SimSun"/>
                <a:cs typeface="SimSun"/>
              </a:rPr>
              <a:t>}</a:t>
            </a:r>
            <a:r>
              <a:rPr sz="900" spc="11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forma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wor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-25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endParaRPr sz="9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8955" y="2015520"/>
            <a:ext cx="1110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010081"/>
                </a:solidFill>
                <a:latin typeface="Arial MT"/>
                <a:cs typeface="Arial MT"/>
              </a:rPr>
              <a:t>Listing</a:t>
            </a:r>
            <a:r>
              <a:rPr sz="10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010081"/>
                </a:solidFill>
                <a:latin typeface="Arial MT"/>
                <a:cs typeface="Arial MT"/>
              </a:rPr>
              <a:t>1:</a:t>
            </a:r>
            <a:r>
              <a:rPr sz="1000" spc="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010081"/>
                </a:solidFill>
                <a:latin typeface="Arial MT"/>
                <a:cs typeface="Arial MT"/>
              </a:rPr>
              <a:t>mapper.py</a:t>
            </a:r>
            <a:endParaRPr sz="1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64444372"/>
      </p:ext>
    </p:extLst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65" dirty="0"/>
              <a:t>Define</a:t>
            </a:r>
            <a:r>
              <a:rPr sz="1200" spc="40" dirty="0"/>
              <a:t> </a:t>
            </a:r>
            <a:r>
              <a:rPr sz="1200" spc="-45" dirty="0"/>
              <a:t>the</a:t>
            </a:r>
            <a:r>
              <a:rPr sz="1200" spc="40" dirty="0"/>
              <a:t> </a:t>
            </a:r>
            <a:r>
              <a:rPr sz="1200" spc="-80" dirty="0"/>
              <a:t>reducer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137655" y="499897"/>
            <a:ext cx="4333240" cy="2644775"/>
          </a:xfrm>
          <a:custGeom>
            <a:avLst/>
            <a:gdLst/>
            <a:ahLst/>
            <a:cxnLst/>
            <a:rect l="l" t="t" r="r" b="b"/>
            <a:pathLst>
              <a:path w="4333240" h="2644775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0" y="278358"/>
                </a:lnTo>
                <a:lnTo>
                  <a:pt x="0" y="2644381"/>
                </a:lnTo>
                <a:lnTo>
                  <a:pt x="4332681" y="2644381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937" y="470745"/>
            <a:ext cx="3958590" cy="2867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510" marR="2949575" indent="-4445">
              <a:lnSpc>
                <a:spcPct val="101499"/>
              </a:lnSpc>
              <a:spcBef>
                <a:spcPts val="80"/>
              </a:spcBef>
            </a:pPr>
            <a:r>
              <a:rPr sz="900" spc="125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!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bi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n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python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3 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import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sys</a:t>
            </a:r>
            <a:endParaRPr sz="900">
              <a:latin typeface="SimSun"/>
              <a:cs typeface="SimSun"/>
            </a:endParaRPr>
          </a:p>
          <a:p>
            <a:pPr marL="15240" marR="1296035" indent="1270">
              <a:lnSpc>
                <a:spcPct val="101499"/>
              </a:lnSpc>
            </a:pP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current_word</a:t>
            </a:r>
            <a:r>
              <a:rPr sz="900" spc="-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current_count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2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None</a:t>
            </a:r>
            <a:r>
              <a:rPr sz="900" spc="-2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spc="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0 </a:t>
            </a:r>
            <a:r>
              <a:rPr sz="900" spc="-43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EC008C"/>
                </a:solidFill>
                <a:latin typeface="SimSun"/>
                <a:cs typeface="SimSun"/>
              </a:rPr>
              <a:t>f</a:t>
            </a:r>
            <a:r>
              <a:rPr sz="900" spc="85" dirty="0">
                <a:solidFill>
                  <a:srgbClr val="EC008C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lin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sy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stdi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 marL="302260" marR="723900" indent="-1270">
              <a:lnSpc>
                <a:spcPct val="101499"/>
              </a:lnSpc>
            </a:pP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wor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-2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coun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lin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stri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-3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EC008C"/>
                </a:solidFill>
                <a:latin typeface="SimSun"/>
                <a:cs typeface="SimSun"/>
              </a:rPr>
              <a:t>spli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t</a:t>
            </a:r>
            <a:r>
              <a:rPr sz="900" spc="-32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75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25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) 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try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 marL="303530" marR="2084705" indent="286385">
              <a:lnSpc>
                <a:spcPct val="101499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coun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EC008C"/>
                </a:solidFill>
                <a:latin typeface="SimSun"/>
                <a:cs typeface="SimSun"/>
              </a:rPr>
              <a:t>i</a:t>
            </a:r>
            <a:r>
              <a:rPr sz="900" spc="90" dirty="0">
                <a:solidFill>
                  <a:srgbClr val="EC008C"/>
                </a:solidFill>
                <a:latin typeface="SimSun"/>
                <a:cs typeface="SimSun"/>
              </a:rPr>
              <a:t>n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t</a:t>
            </a:r>
            <a:r>
              <a:rPr sz="900" spc="-335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coun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) 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excep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Valu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Erro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 marL="590550">
              <a:lnSpc>
                <a:spcPct val="100000"/>
              </a:lnSpc>
              <a:spcBef>
                <a:spcPts val="15"/>
              </a:spcBef>
            </a:pPr>
            <a:r>
              <a:rPr sz="900" spc="90" dirty="0">
                <a:solidFill>
                  <a:srgbClr val="EC008C"/>
                </a:solidFill>
                <a:latin typeface="SimSun"/>
                <a:cs typeface="SimSun"/>
              </a:rPr>
              <a:t>continue</a:t>
            </a:r>
            <a:endParaRPr sz="900">
              <a:latin typeface="SimSun"/>
              <a:cs typeface="SimSun"/>
            </a:endParaRPr>
          </a:p>
          <a:p>
            <a:pPr marL="591185" marR="1801495" indent="-290195">
              <a:lnSpc>
                <a:spcPct val="101499"/>
              </a:lnSpc>
            </a:pPr>
            <a:r>
              <a:rPr sz="900" spc="80" dirty="0">
                <a:solidFill>
                  <a:srgbClr val="EC008C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f</a:t>
            </a:r>
            <a:r>
              <a:rPr sz="90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current_wor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wor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 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current_count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+=</a:t>
            </a:r>
            <a:r>
              <a:rPr sz="900" spc="2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count</a:t>
            </a:r>
            <a:endParaRPr sz="900">
              <a:latin typeface="SimSun"/>
              <a:cs typeface="SimSun"/>
            </a:endParaRPr>
          </a:p>
          <a:p>
            <a:pPr marL="302895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els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 marL="876935" marR="578485" indent="-288925">
              <a:lnSpc>
                <a:spcPct val="101499"/>
              </a:lnSpc>
            </a:pPr>
            <a:r>
              <a:rPr sz="900" spc="50" dirty="0">
                <a:solidFill>
                  <a:srgbClr val="EC008C"/>
                </a:solidFill>
                <a:latin typeface="SimSun"/>
                <a:cs typeface="SimSun"/>
              </a:rPr>
              <a:t>if           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current_word         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 </a:t>
            </a:r>
            <a:r>
              <a:rPr sz="900" spc="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EC008C"/>
                </a:solidFill>
                <a:latin typeface="SimSun"/>
                <a:cs typeface="SimSun"/>
              </a:rPr>
              <a:t>prin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-33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9300D1"/>
                </a:solidFill>
                <a:latin typeface="SimSun"/>
                <a:cs typeface="SimSun"/>
              </a:rPr>
              <a:t>{</a:t>
            </a:r>
            <a:r>
              <a:rPr sz="900" spc="85" dirty="0">
                <a:solidFill>
                  <a:srgbClr val="9300D1"/>
                </a:solidFill>
                <a:latin typeface="SimSun"/>
                <a:cs typeface="SimSun"/>
              </a:rPr>
              <a:t>}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\</a:t>
            </a:r>
            <a:r>
              <a:rPr sz="900" spc="-33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130" dirty="0">
                <a:solidFill>
                  <a:srgbClr val="9300D1"/>
                </a:solidFill>
                <a:latin typeface="SimSun"/>
                <a:cs typeface="SimSun"/>
              </a:rPr>
              <a:t>t</a:t>
            </a:r>
            <a:r>
              <a:rPr sz="900" spc="80" dirty="0">
                <a:solidFill>
                  <a:srgbClr val="9300D1"/>
                </a:solidFill>
                <a:latin typeface="SimSun"/>
                <a:cs typeface="SimSun"/>
              </a:rPr>
              <a:t>{</a:t>
            </a:r>
            <a:r>
              <a:rPr sz="900" spc="125" dirty="0">
                <a:solidFill>
                  <a:srgbClr val="9300D1"/>
                </a:solidFill>
                <a:latin typeface="SimSun"/>
                <a:cs typeface="SimSun"/>
              </a:rPr>
              <a:t>}</a:t>
            </a:r>
            <a:r>
              <a:rPr sz="900" spc="11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forma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current_wor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-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endParaRPr sz="900">
              <a:latin typeface="SimSun"/>
              <a:cs typeface="SimSun"/>
            </a:endParaRPr>
          </a:p>
          <a:p>
            <a:pPr marL="270510">
              <a:lnSpc>
                <a:spcPct val="100000"/>
              </a:lnSpc>
              <a:spcBef>
                <a:spcPts val="15"/>
              </a:spcBef>
            </a:pP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current_coun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endParaRPr sz="900">
              <a:latin typeface="SimSun"/>
              <a:cs typeface="SimSun"/>
            </a:endParaRPr>
          </a:p>
          <a:p>
            <a:pPr marL="591185" marR="1873250">
              <a:lnSpc>
                <a:spcPct val="101499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current_count</a:t>
            </a:r>
            <a:r>
              <a:rPr sz="900" spc="2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2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count </a:t>
            </a:r>
            <a:r>
              <a:rPr sz="900" spc="-43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current_word</a:t>
            </a:r>
            <a:r>
              <a:rPr sz="900" spc="229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2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word</a:t>
            </a:r>
            <a:endParaRPr sz="900">
              <a:latin typeface="SimSun"/>
              <a:cs typeface="SimSun"/>
            </a:endParaRPr>
          </a:p>
          <a:p>
            <a:pPr marL="303530" marR="5080" indent="-288925">
              <a:lnSpc>
                <a:spcPct val="101499"/>
              </a:lnSpc>
            </a:pPr>
            <a:r>
              <a:rPr sz="900" spc="50" dirty="0">
                <a:solidFill>
                  <a:srgbClr val="EC008C"/>
                </a:solidFill>
                <a:latin typeface="SimSun"/>
                <a:cs typeface="SimSun"/>
              </a:rPr>
              <a:t>if        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current_word       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==        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word       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 </a:t>
            </a:r>
            <a:r>
              <a:rPr sz="900" spc="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EC008C"/>
                </a:solidFill>
                <a:latin typeface="SimSun"/>
                <a:cs typeface="SimSun"/>
              </a:rPr>
              <a:t>print</a:t>
            </a:r>
            <a:r>
              <a:rPr sz="900" spc="-325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65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-330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9300D1"/>
                </a:solidFill>
                <a:latin typeface="SimSun"/>
                <a:cs typeface="SimSun"/>
              </a:rPr>
              <a:t>{}\</a:t>
            </a:r>
            <a:r>
              <a:rPr sz="900" spc="-33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9300D1"/>
                </a:solidFill>
                <a:latin typeface="SimSun"/>
                <a:cs typeface="SimSun"/>
              </a:rPr>
              <a:t>t{}"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format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current_word</a:t>
            </a:r>
            <a:r>
              <a:rPr sz="900" spc="-2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spc="2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current_count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))</a:t>
            </a:r>
            <a:endParaRPr sz="900">
              <a:latin typeface="SimSun"/>
              <a:cs typeface="SimSun"/>
            </a:endParaRPr>
          </a:p>
          <a:p>
            <a:pPr marL="1635125">
              <a:lnSpc>
                <a:spcPct val="100000"/>
              </a:lnSpc>
              <a:spcBef>
                <a:spcPts val="375"/>
              </a:spcBef>
            </a:pPr>
            <a:r>
              <a:rPr sz="1000" spc="-25" dirty="0">
                <a:solidFill>
                  <a:srgbClr val="010081"/>
                </a:solidFill>
                <a:latin typeface="Arial MT"/>
                <a:cs typeface="Arial MT"/>
              </a:rPr>
              <a:t>Listing</a:t>
            </a:r>
            <a:r>
              <a:rPr sz="10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010081"/>
                </a:solidFill>
                <a:latin typeface="Arial MT"/>
                <a:cs typeface="Arial MT"/>
              </a:rPr>
              <a:t>2:</a:t>
            </a:r>
            <a:r>
              <a:rPr sz="10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010081"/>
                </a:solidFill>
                <a:latin typeface="Arial MT"/>
                <a:cs typeface="Arial MT"/>
              </a:rPr>
              <a:t>reducer.py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2690674868"/>
      </p:ext>
    </p:extLst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/>
              <a:t>Run</a:t>
            </a:r>
            <a:r>
              <a:rPr sz="1200" spc="25" dirty="0"/>
              <a:t> </a:t>
            </a:r>
            <a:r>
              <a:rPr sz="1200" spc="-45" dirty="0"/>
              <a:t>the</a:t>
            </a:r>
            <a:r>
              <a:rPr sz="1200" spc="25" dirty="0"/>
              <a:t> </a:t>
            </a:r>
            <a:r>
              <a:rPr sz="1200" spc="-40" dirty="0"/>
              <a:t>job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37655" y="499897"/>
            <a:ext cx="4333240" cy="1670685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44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upload</a:t>
            </a:r>
            <a:r>
              <a:rPr sz="900" spc="25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file</a:t>
            </a:r>
            <a:r>
              <a:rPr sz="900" spc="2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09900"/>
                </a:solidFill>
                <a:latin typeface="SimSun"/>
                <a:cs typeface="SimSun"/>
              </a:rPr>
              <a:t>to</a:t>
            </a:r>
            <a:r>
              <a:rPr sz="900" spc="2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HDFS</a:t>
            </a:r>
            <a:endParaRPr sz="900">
              <a:latin typeface="SimSun"/>
              <a:cs typeface="SimSun"/>
            </a:endParaRPr>
          </a:p>
          <a:p>
            <a:pPr marL="5715" marR="2040889" indent="3175">
              <a:lnSpc>
                <a:spcPct val="101499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dat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a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wiki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_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k_line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 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remove</a:t>
            </a:r>
            <a:r>
              <a:rPr sz="900" spc="27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output</a:t>
            </a:r>
            <a:r>
              <a:rPr sz="900" spc="27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directory</a:t>
            </a:r>
            <a:endParaRPr sz="900">
              <a:latin typeface="SimSun"/>
              <a:cs typeface="SimSun"/>
            </a:endParaRPr>
          </a:p>
          <a:p>
            <a:pPr marL="9525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SimSun"/>
              <a:cs typeface="SimSun"/>
            </a:endParaRPr>
          </a:p>
          <a:p>
            <a:pPr marL="10160">
              <a:lnSpc>
                <a:spcPct val="100000"/>
              </a:lnSpc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</a:t>
            </a:r>
            <a:r>
              <a:rPr sz="900" spc="25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$STREAMING</a:t>
            </a:r>
            <a:r>
              <a:rPr sz="900" spc="229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438150">
              <a:lnSpc>
                <a:spcPct val="100000"/>
              </a:lnSpc>
              <a:spcBef>
                <a:spcPts val="20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file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appe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2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43815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file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reduce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2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43815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mappe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mappe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2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43815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reduce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reduce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2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43815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wiki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_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k_line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43815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endParaRPr sz="9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55" y="2268548"/>
            <a:ext cx="824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Chec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k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results.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655" y="2512161"/>
            <a:ext cx="4333240" cy="69596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5715" algn="just">
              <a:lnSpc>
                <a:spcPts val="944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4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check</a:t>
            </a:r>
            <a:r>
              <a:rPr sz="900" spc="25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09900"/>
                </a:solidFill>
                <a:latin typeface="SimSun"/>
                <a:cs typeface="SimSun"/>
              </a:rPr>
              <a:t>if</a:t>
            </a:r>
            <a:r>
              <a:rPr sz="900" spc="24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job</a:t>
            </a:r>
            <a:r>
              <a:rPr sz="900" spc="25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was</a:t>
            </a:r>
            <a:r>
              <a:rPr sz="900" spc="2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successful</a:t>
            </a:r>
            <a:r>
              <a:rPr sz="900" spc="24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(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output</a:t>
            </a:r>
            <a:r>
              <a:rPr sz="900" spc="2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should</a:t>
            </a:r>
            <a:r>
              <a:rPr sz="900" spc="2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contain</a:t>
            </a:r>
            <a:r>
              <a:rPr sz="900" spc="24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a</a:t>
            </a:r>
            <a:r>
              <a:rPr sz="900" spc="24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file</a:t>
            </a:r>
            <a:endParaRPr sz="900">
              <a:latin typeface="SimSun"/>
              <a:cs typeface="SimSun"/>
            </a:endParaRPr>
          </a:p>
          <a:p>
            <a:pPr marL="5715" marR="2972435" indent="256540" algn="just">
              <a:lnSpc>
                <a:spcPct val="101499"/>
              </a:lnSpc>
            </a:pP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name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_SUCCES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) 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 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check</a:t>
            </a:r>
            <a:r>
              <a:rPr sz="900" spc="25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result</a:t>
            </a:r>
            <a:endParaRPr sz="900">
              <a:latin typeface="SimSun"/>
              <a:cs typeface="SimSun"/>
            </a:endParaRPr>
          </a:p>
          <a:p>
            <a:pPr marL="9525" algn="just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ca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par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00000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|</a:t>
            </a:r>
            <a:r>
              <a:rPr sz="900" spc="-2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hea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4245932483"/>
      </p:ext>
    </p:extLst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0" dirty="0"/>
              <a:t>Sorting</a:t>
            </a:r>
            <a:r>
              <a:rPr sz="1200" spc="45" dirty="0"/>
              <a:t> </a:t>
            </a:r>
            <a:r>
              <a:rPr sz="1200" spc="-45" dirty="0"/>
              <a:t>the</a:t>
            </a:r>
            <a:r>
              <a:rPr sz="1200" spc="45" dirty="0"/>
              <a:t> </a:t>
            </a:r>
            <a:r>
              <a:rPr sz="1200" spc="-20" dirty="0"/>
              <a:t>output</a:t>
            </a:r>
            <a:r>
              <a:rPr sz="1200" spc="45" dirty="0"/>
              <a:t> </a:t>
            </a:r>
            <a:r>
              <a:rPr sz="1200" spc="-35" dirty="0"/>
              <a:t>after</a:t>
            </a:r>
            <a:r>
              <a:rPr sz="1200" spc="45" dirty="0"/>
              <a:t> </a:t>
            </a:r>
            <a:r>
              <a:rPr sz="1200" spc="-45" dirty="0"/>
              <a:t>the</a:t>
            </a:r>
            <a:r>
              <a:rPr sz="1200" spc="45" dirty="0"/>
              <a:t> </a:t>
            </a:r>
            <a:r>
              <a:rPr sz="1200" spc="-40" dirty="0"/>
              <a:t>job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497191"/>
            <a:ext cx="4358640" cy="19240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72085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reducer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just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writes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list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words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their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frequency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order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given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mapper.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reducer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sorted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key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(the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word)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because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that’s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ordering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reducer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becomes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from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mapper.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If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we’re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interested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sorting the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frequency,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we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use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Unix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sort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command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options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SimSun"/>
                <a:cs typeface="SimSun"/>
              </a:rPr>
              <a:t>k2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meaning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respectively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"by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field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10081"/>
                </a:solidFill>
                <a:latin typeface="Arial MT"/>
                <a:cs typeface="Arial MT"/>
              </a:rPr>
              <a:t>2",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"numeric",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"reverse".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 MT"/>
              <a:cs typeface="Arial MT"/>
            </a:endParaRPr>
          </a:p>
          <a:p>
            <a:pPr marL="496570">
              <a:lnSpc>
                <a:spcPct val="100000"/>
              </a:lnSpc>
            </a:pP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hdfs</a:t>
            </a:r>
            <a:r>
              <a:rPr sz="1100" spc="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dfs</a:t>
            </a:r>
            <a:r>
              <a:rPr sz="1100" spc="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-cat</a:t>
            </a:r>
            <a:r>
              <a:rPr sz="1100" spc="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output/part-00000|sort</a:t>
            </a:r>
            <a:r>
              <a:rPr sz="1100" spc="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-k2nr|head</a:t>
            </a:r>
            <a:endParaRPr sz="11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should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something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like: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2490000"/>
            <a:ext cx="4333240" cy="69596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944"/>
              </a:lnSpc>
            </a:pP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the</a:t>
            </a:r>
            <a:r>
              <a:rPr sz="900" spc="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193778</a:t>
            </a:r>
            <a:endParaRPr sz="900">
              <a:latin typeface="SimSun"/>
              <a:cs typeface="SimSun"/>
            </a:endParaRPr>
          </a:p>
          <a:p>
            <a:pPr marL="7620">
              <a:lnSpc>
                <a:spcPct val="100000"/>
              </a:lnSpc>
              <a:spcBef>
                <a:spcPts val="15"/>
              </a:spcBef>
              <a:tabLst>
                <a:tab pos="296545" algn="l"/>
              </a:tabLst>
            </a:pP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of	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117170</a:t>
            </a:r>
            <a:endParaRPr sz="900">
              <a:latin typeface="SimSun"/>
              <a:cs typeface="SimSun"/>
            </a:endParaRPr>
          </a:p>
          <a:p>
            <a:pPr marL="8890">
              <a:lnSpc>
                <a:spcPct val="100000"/>
              </a:lnSpc>
              <a:spcBef>
                <a:spcPts val="15"/>
              </a:spcBef>
            </a:pPr>
            <a:r>
              <a:rPr sz="900" spc="65" dirty="0">
                <a:solidFill>
                  <a:srgbClr val="EC008C"/>
                </a:solidFill>
                <a:latin typeface="SimSun"/>
                <a:cs typeface="SimSun"/>
              </a:rPr>
              <a:t>and</a:t>
            </a:r>
            <a:r>
              <a:rPr sz="900" spc="165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89966</a:t>
            </a:r>
            <a:endParaRPr sz="900">
              <a:latin typeface="SimSun"/>
              <a:cs typeface="SimSun"/>
            </a:endParaRPr>
          </a:p>
          <a:p>
            <a:pPr marL="7620">
              <a:lnSpc>
                <a:spcPct val="100000"/>
              </a:lnSpc>
              <a:spcBef>
                <a:spcPts val="15"/>
              </a:spcBef>
              <a:tabLst>
                <a:tab pos="296545" algn="l"/>
              </a:tabLst>
            </a:pP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in	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69186</a:t>
            </a:r>
            <a:endParaRPr sz="900">
              <a:latin typeface="SimSun"/>
              <a:cs typeface="SimSun"/>
            </a:endParaRPr>
          </a:p>
          <a:p>
            <a:pPr marL="5715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1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1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849381580"/>
      </p:ext>
    </p:extLst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0" dirty="0"/>
              <a:t>Sorting</a:t>
            </a:r>
            <a:r>
              <a:rPr sz="1200" spc="35" dirty="0"/>
              <a:t> </a:t>
            </a:r>
            <a:r>
              <a:rPr sz="1200" spc="-15" dirty="0"/>
              <a:t>with</a:t>
            </a:r>
            <a:r>
              <a:rPr sz="1200" spc="40" dirty="0"/>
              <a:t> </a:t>
            </a:r>
            <a:r>
              <a:rPr sz="1200" spc="-90" dirty="0"/>
              <a:t>MapReduce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663446"/>
            <a:ext cx="4323080" cy="1101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sort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frequency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using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framework,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we</a:t>
            </a:r>
            <a:r>
              <a:rPr sz="1100" spc="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1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employ</a:t>
            </a:r>
            <a:r>
              <a:rPr sz="1100" spc="1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simple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trick:</a:t>
            </a:r>
            <a:r>
              <a:rPr sz="1100" spc="1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create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mapper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interchanges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words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their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frequency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values.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Since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construction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mappers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sort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their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key,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we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get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desired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sorting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side-effect.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Create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script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swap_keyval.py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1841322"/>
            <a:ext cx="4333240" cy="83566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44"/>
              </a:lnSpc>
            </a:pPr>
            <a:r>
              <a:rPr sz="900" spc="125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!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bi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n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09900"/>
                </a:solidFill>
                <a:latin typeface="SimSun"/>
                <a:cs typeface="SimSun"/>
              </a:rPr>
              <a:t>python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3</a:t>
            </a:r>
            <a:endParaRPr sz="900">
              <a:latin typeface="SimSun"/>
              <a:cs typeface="SimSun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import</a:t>
            </a:r>
            <a:r>
              <a:rPr sz="900" spc="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sys</a:t>
            </a:r>
            <a:endParaRPr sz="900">
              <a:latin typeface="SimSun"/>
              <a:cs typeface="SimSun"/>
            </a:endParaRPr>
          </a:p>
          <a:p>
            <a:pPr marL="8890">
              <a:lnSpc>
                <a:spcPct val="100000"/>
              </a:lnSpc>
              <a:spcBef>
                <a:spcPts val="15"/>
              </a:spcBef>
            </a:pPr>
            <a:r>
              <a:rPr sz="900" spc="90" dirty="0">
                <a:solidFill>
                  <a:srgbClr val="EC008C"/>
                </a:solidFill>
                <a:latin typeface="SimSun"/>
                <a:cs typeface="SimSun"/>
              </a:rPr>
              <a:t>f</a:t>
            </a:r>
            <a:r>
              <a:rPr sz="900" spc="85" dirty="0">
                <a:solidFill>
                  <a:srgbClr val="EC008C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lin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sy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stdi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 marL="294640" marR="1320165">
              <a:lnSpc>
                <a:spcPct val="101499"/>
              </a:lnSpc>
            </a:pP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wor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-2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coun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lin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stri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-3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EC008C"/>
                </a:solidFill>
                <a:latin typeface="SimSun"/>
                <a:cs typeface="SimSun"/>
              </a:rPr>
              <a:t>spli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t</a:t>
            </a:r>
            <a:r>
              <a:rPr sz="900" spc="-32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75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)  </a:t>
            </a:r>
            <a:r>
              <a:rPr sz="900" spc="80" dirty="0">
                <a:solidFill>
                  <a:srgbClr val="EC008C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f</a:t>
            </a:r>
            <a:r>
              <a:rPr sz="90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EC008C"/>
                </a:solidFill>
                <a:latin typeface="SimSun"/>
                <a:cs typeface="SimSun"/>
              </a:rPr>
              <a:t>in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t</a:t>
            </a:r>
            <a:r>
              <a:rPr sz="900" spc="-335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coun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r>
              <a:rPr sz="900" spc="-2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&gt;100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 marL="583565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EC008C"/>
                </a:solidFill>
                <a:latin typeface="SimSun"/>
                <a:cs typeface="SimSun"/>
              </a:rPr>
              <a:t>prin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-33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9300D1"/>
                </a:solidFill>
                <a:latin typeface="SimSun"/>
                <a:cs typeface="SimSun"/>
              </a:rPr>
              <a:t>{</a:t>
            </a:r>
            <a:r>
              <a:rPr sz="900" spc="85" dirty="0">
                <a:solidFill>
                  <a:srgbClr val="9300D1"/>
                </a:solidFill>
                <a:latin typeface="SimSun"/>
                <a:cs typeface="SimSun"/>
              </a:rPr>
              <a:t>}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\</a:t>
            </a:r>
            <a:r>
              <a:rPr sz="900" spc="-33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130" dirty="0">
                <a:solidFill>
                  <a:srgbClr val="9300D1"/>
                </a:solidFill>
                <a:latin typeface="SimSun"/>
                <a:cs typeface="SimSun"/>
              </a:rPr>
              <a:t>t</a:t>
            </a:r>
            <a:r>
              <a:rPr sz="900" spc="80" dirty="0">
                <a:solidFill>
                  <a:srgbClr val="9300D1"/>
                </a:solidFill>
                <a:latin typeface="SimSun"/>
                <a:cs typeface="SimSun"/>
              </a:rPr>
              <a:t>{</a:t>
            </a:r>
            <a:r>
              <a:rPr sz="900" spc="125" dirty="0">
                <a:solidFill>
                  <a:srgbClr val="9300D1"/>
                </a:solidFill>
                <a:latin typeface="SimSun"/>
                <a:cs typeface="SimSun"/>
              </a:rPr>
              <a:t>}</a:t>
            </a:r>
            <a:r>
              <a:rPr sz="900" spc="11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forma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coun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2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wor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350" y="2705435"/>
            <a:ext cx="139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010081"/>
                </a:solidFill>
                <a:latin typeface="Arial MT"/>
                <a:cs typeface="Arial MT"/>
              </a:rPr>
              <a:t>Listing</a:t>
            </a:r>
            <a:r>
              <a:rPr sz="10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010081"/>
                </a:solidFill>
                <a:latin typeface="Arial MT"/>
                <a:cs typeface="Arial MT"/>
              </a:rPr>
              <a:t>3:</a:t>
            </a:r>
            <a:r>
              <a:rPr sz="10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010081"/>
                </a:solidFill>
                <a:latin typeface="Arial MT"/>
                <a:cs typeface="Arial MT"/>
              </a:rPr>
              <a:t>swap_keyval.py</a:t>
            </a:r>
            <a:endParaRPr sz="1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13986095"/>
      </p:ext>
    </p:extLst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0" dirty="0"/>
              <a:t>Sorting</a:t>
            </a:r>
            <a:r>
              <a:rPr sz="1200" spc="35" dirty="0"/>
              <a:t> </a:t>
            </a:r>
            <a:r>
              <a:rPr sz="1200" spc="-15" dirty="0"/>
              <a:t>with</a:t>
            </a:r>
            <a:r>
              <a:rPr sz="1200" spc="40" dirty="0"/>
              <a:t> </a:t>
            </a:r>
            <a:r>
              <a:rPr sz="1200" spc="-90" dirty="0"/>
              <a:t>MapReduce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497191"/>
            <a:ext cx="42881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Run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new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job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using</a:t>
            </a:r>
            <a:r>
              <a:rPr sz="1100" spc="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output</a:t>
            </a:r>
            <a:r>
              <a:rPr sz="11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input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writing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results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new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directory</a:t>
            </a:r>
            <a:r>
              <a:rPr sz="1100" spc="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output2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912876"/>
            <a:ext cx="4333240" cy="111379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44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write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the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output</a:t>
            </a:r>
            <a:r>
              <a:rPr sz="900" spc="25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09900"/>
                </a:solidFill>
                <a:latin typeface="SimSun"/>
                <a:cs typeface="SimSun"/>
              </a:rPr>
              <a:t>to</a:t>
            </a:r>
            <a:r>
              <a:rPr sz="900" spc="24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the</a:t>
            </a:r>
            <a:r>
              <a:rPr sz="900" spc="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directory</a:t>
            </a:r>
            <a:r>
              <a:rPr sz="900" spc="28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output2</a:t>
            </a:r>
            <a:endParaRPr sz="900">
              <a:latin typeface="SimSun"/>
              <a:cs typeface="SimSun"/>
            </a:endParaRPr>
          </a:p>
          <a:p>
            <a:pPr marL="9525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output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SimSun"/>
              <a:cs typeface="SimSun"/>
            </a:endParaRPr>
          </a:p>
          <a:p>
            <a:pPr marL="10160">
              <a:lnSpc>
                <a:spcPct val="100000"/>
              </a:lnSpc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</a:t>
            </a:r>
            <a:r>
              <a:rPr sz="900" spc="2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$STREAMING</a:t>
            </a:r>
            <a:r>
              <a:rPr sz="900" spc="2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438150">
              <a:lnSpc>
                <a:spcPct val="100000"/>
              </a:lnSpc>
              <a:spcBef>
                <a:spcPts val="20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file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swap_keyva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2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43815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43815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output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43815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mappe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swap_keyva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55" y="2124810"/>
            <a:ext cx="39858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Looking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at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35" dirty="0">
                <a:solidFill>
                  <a:srgbClr val="010081"/>
                </a:solidFill>
                <a:latin typeface="Arial MT"/>
                <a:cs typeface="Arial MT"/>
              </a:rPr>
              <a:t>see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sorted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frequency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but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alphabetically.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655" y="2540495"/>
            <a:ext cx="4333240" cy="69596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44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ca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output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par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00000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|</a:t>
            </a:r>
            <a:r>
              <a:rPr sz="900" spc="-2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hea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endParaRPr sz="900">
              <a:latin typeface="SimSun"/>
              <a:cs typeface="SimSun"/>
            </a:endParaRPr>
          </a:p>
          <a:p>
            <a:pPr marL="5715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10021</a:t>
            </a:r>
            <a:r>
              <a:rPr sz="900" spc="21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his</a:t>
            </a:r>
            <a:endParaRPr sz="900">
              <a:latin typeface="SimSun"/>
              <a:cs typeface="SimSun"/>
            </a:endParaRPr>
          </a:p>
          <a:p>
            <a:pPr marL="5715">
              <a:lnSpc>
                <a:spcPct val="100000"/>
              </a:lnSpc>
              <a:spcBef>
                <a:spcPts val="15"/>
              </a:spcBef>
              <a:tabLst>
                <a:tab pos="582295" algn="l"/>
              </a:tabLst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1005	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per</a:t>
            </a:r>
            <a:endParaRPr sz="900">
              <a:latin typeface="SimSun"/>
              <a:cs typeface="SimSun"/>
            </a:endParaRPr>
          </a:p>
          <a:p>
            <a:pPr marL="5715" marR="3474085">
              <a:lnSpc>
                <a:spcPct val="101499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101</a:t>
            </a:r>
            <a:r>
              <a:rPr sz="900" spc="2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merely </a:t>
            </a:r>
            <a:r>
              <a:rPr sz="900" spc="-43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.</a:t>
            </a:r>
            <a:r>
              <a:rPr sz="900" spc="19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.</a:t>
            </a:r>
            <a:r>
              <a:rPr sz="900" spc="19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.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57060499"/>
      </p:ext>
    </p:extLst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70/101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0" dirty="0"/>
              <a:t>Using</a:t>
            </a:r>
            <a:r>
              <a:rPr sz="1200" spc="45" dirty="0"/>
              <a:t> </a:t>
            </a:r>
            <a:r>
              <a:rPr sz="1200" spc="-60" dirty="0"/>
              <a:t>comparator</a:t>
            </a:r>
            <a:r>
              <a:rPr sz="1200" spc="45" dirty="0"/>
              <a:t> </a:t>
            </a:r>
            <a:r>
              <a:rPr sz="1200" spc="-114" dirty="0"/>
              <a:t>classes</a:t>
            </a:r>
            <a:r>
              <a:rPr sz="1200" spc="45" dirty="0"/>
              <a:t> </a:t>
            </a:r>
            <a:r>
              <a:rPr sz="1200" spc="-35" dirty="0"/>
              <a:t>for</a:t>
            </a:r>
            <a:r>
              <a:rPr sz="1200" spc="45" dirty="0"/>
              <a:t> </a:t>
            </a:r>
            <a:r>
              <a:rPr sz="1200" spc="-50" dirty="0"/>
              <a:t>sorting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923936"/>
            <a:ext cx="435800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general,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we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determine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how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mappers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going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sort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their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configuring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the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comparator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 directive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use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special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class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KeyFieldBasedComparator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1537004"/>
            <a:ext cx="4333240" cy="278765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ts val="944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a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du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c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j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ke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comparato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clas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295275">
              <a:lnSpc>
                <a:spcPct val="100000"/>
              </a:lnSpc>
              <a:spcBef>
                <a:spcPts val="15"/>
              </a:spcBef>
            </a:pP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org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apache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mapred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lib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Key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Field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Based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Comparator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55" y="1939187"/>
            <a:ext cx="435800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This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class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has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some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options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similar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Unix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sort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10081"/>
                </a:solidFill>
                <a:latin typeface="Arial MT"/>
                <a:cs typeface="Arial MT"/>
              </a:rPr>
              <a:t>(</a:t>
            </a:r>
            <a:r>
              <a:rPr sz="1100" spc="20" dirty="0">
                <a:solidFill>
                  <a:srgbClr val="010081"/>
                </a:solidFill>
                <a:latin typeface="SimSun"/>
                <a:cs typeface="SimSun"/>
              </a:rPr>
              <a:t>-n</a:t>
            </a:r>
            <a:r>
              <a:rPr sz="11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sort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numerically,</a:t>
            </a:r>
            <a:endParaRPr sz="1100">
              <a:latin typeface="Arial MT"/>
              <a:cs typeface="Arial MT"/>
            </a:endParaRPr>
          </a:p>
          <a:p>
            <a:pPr marL="12700" marR="201930">
              <a:lnSpc>
                <a:spcPct val="102600"/>
              </a:lnSpc>
            </a:pP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-r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reverse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sorting,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-k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pos1[,pos2]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specifying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fields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sort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by).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35" dirty="0">
                <a:solidFill>
                  <a:srgbClr val="010081"/>
                </a:solidFill>
                <a:latin typeface="Arial MT"/>
                <a:cs typeface="Arial MT"/>
              </a:rPr>
              <a:t>See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d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o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cumentation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: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KeyFieldBasedComp</a:t>
            </a:r>
            <a:r>
              <a:rPr sz="1100" spc="-100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a</a:t>
            </a:r>
            <a:r>
              <a:rPr sz="1100" spc="-20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rat</a:t>
            </a:r>
            <a:r>
              <a:rPr sz="1100" spc="-60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o</a:t>
            </a:r>
            <a:r>
              <a:rPr sz="1100" spc="-5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r.html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7949559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/>
              <a:t>Reference:</a:t>
            </a:r>
            <a:r>
              <a:rPr sz="1200" spc="155" dirty="0"/>
              <a:t> </a:t>
            </a:r>
            <a:r>
              <a:rPr sz="1200" spc="-35" dirty="0"/>
              <a:t>metric</a:t>
            </a:r>
            <a:r>
              <a:rPr sz="1200" spc="35" dirty="0"/>
              <a:t> </a:t>
            </a:r>
            <a:r>
              <a:rPr sz="1200" spc="-80" dirty="0"/>
              <a:t>prefixes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428701" y="845515"/>
            <a:ext cx="3750945" cy="0"/>
          </a:xfrm>
          <a:custGeom>
            <a:avLst/>
            <a:gdLst/>
            <a:ahLst/>
            <a:cxnLst/>
            <a:rect l="l" t="t" r="r" b="b"/>
            <a:pathLst>
              <a:path w="3750945">
                <a:moveTo>
                  <a:pt x="0" y="0"/>
                </a:moveTo>
                <a:lnTo>
                  <a:pt x="3750602" y="0"/>
                </a:lnTo>
              </a:path>
            </a:pathLst>
          </a:custGeom>
          <a:ln w="11010">
            <a:solidFill>
              <a:srgbClr val="0100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8701" y="891057"/>
          <a:ext cx="3749672" cy="1376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7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1000000000000000000000000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775"/>
                        </a:lnSpc>
                      </a:pPr>
                      <a:r>
                        <a:rPr sz="1650" spc="-60" baseline="-20202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r>
                        <a:rPr sz="800" spc="-40" dirty="0">
                          <a:solidFill>
                            <a:srgbClr val="010081"/>
                          </a:solidFill>
                          <a:latin typeface="Trebuchet MS"/>
                          <a:cs typeface="Trebuchet MS"/>
                        </a:rPr>
                        <a:t>24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70"/>
                        </a:lnSpc>
                      </a:pPr>
                      <a:r>
                        <a:rPr sz="1100" spc="-2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yotta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1170"/>
                        </a:lnSpc>
                      </a:pPr>
                      <a:r>
                        <a:rPr sz="110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septillion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7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1000000000000000000000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775"/>
                        </a:lnSpc>
                      </a:pPr>
                      <a:r>
                        <a:rPr sz="1650" spc="-60" baseline="-20202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r>
                        <a:rPr sz="800" spc="-40" dirty="0">
                          <a:solidFill>
                            <a:srgbClr val="010081"/>
                          </a:solidFill>
                          <a:latin typeface="Trebuchet MS"/>
                          <a:cs typeface="Trebuchet MS"/>
                        </a:rPr>
                        <a:t>21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170"/>
                        </a:lnSpc>
                      </a:pPr>
                      <a:r>
                        <a:rPr sz="1100" spc="-3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zetta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170"/>
                        </a:lnSpc>
                      </a:pPr>
                      <a:r>
                        <a:rPr sz="110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Z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sextillion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7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1000000000000000000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770"/>
                        </a:lnSpc>
                      </a:pPr>
                      <a:r>
                        <a:rPr sz="1650" spc="-60" baseline="-20202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r>
                        <a:rPr sz="800" spc="-40" dirty="0">
                          <a:solidFill>
                            <a:srgbClr val="010081"/>
                          </a:solidFill>
                          <a:latin typeface="Trebuchet MS"/>
                          <a:cs typeface="Trebuchet MS"/>
                        </a:rPr>
                        <a:t>18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ts val="1170"/>
                        </a:lnSpc>
                      </a:pPr>
                      <a:r>
                        <a:rPr sz="1100" spc="-10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exa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70"/>
                        </a:lnSpc>
                      </a:pPr>
                      <a:r>
                        <a:rPr sz="110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2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quintillion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7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1000000000000000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775"/>
                        </a:lnSpc>
                      </a:pPr>
                      <a:r>
                        <a:rPr sz="1650" spc="-60" baseline="-20202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r>
                        <a:rPr sz="800" spc="-40" dirty="0">
                          <a:solidFill>
                            <a:srgbClr val="010081"/>
                          </a:solidFill>
                          <a:latin typeface="Trebuchet MS"/>
                          <a:cs typeface="Trebuchet MS"/>
                        </a:rPr>
                        <a:t>15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170"/>
                        </a:lnSpc>
                      </a:pPr>
                      <a:r>
                        <a:rPr sz="1100" spc="-4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peta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170"/>
                        </a:lnSpc>
                      </a:pPr>
                      <a:r>
                        <a:rPr sz="110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3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quadrillion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84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7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1000000000000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775"/>
                        </a:lnSpc>
                      </a:pPr>
                      <a:r>
                        <a:rPr sz="1650" spc="-60" baseline="-20202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r>
                        <a:rPr sz="800" spc="-40" dirty="0">
                          <a:solidFill>
                            <a:srgbClr val="010081"/>
                          </a:solidFill>
                          <a:latin typeface="Trebuchet MS"/>
                          <a:cs typeface="Trebuchet MS"/>
                        </a:rPr>
                        <a:t>12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ts val="1170"/>
                        </a:lnSpc>
                      </a:pPr>
                      <a:r>
                        <a:rPr sz="1100" spc="-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tera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170"/>
                        </a:lnSpc>
                      </a:pPr>
                      <a:r>
                        <a:rPr sz="110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trillion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7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1000000000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5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r>
                        <a:rPr sz="1200" spc="-75" baseline="27777" dirty="0">
                          <a:solidFill>
                            <a:srgbClr val="010081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1200" baseline="277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170"/>
                        </a:lnSpc>
                      </a:pPr>
                      <a:r>
                        <a:rPr sz="1100" spc="-6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giga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1170"/>
                        </a:lnSpc>
                      </a:pPr>
                      <a:r>
                        <a:rPr sz="110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2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billion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7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5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r>
                        <a:rPr sz="1200" spc="-75" baseline="27777" dirty="0">
                          <a:solidFill>
                            <a:srgbClr val="010081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1200" baseline="277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70"/>
                        </a:lnSpc>
                      </a:pPr>
                      <a:r>
                        <a:rPr sz="1100" spc="-9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mega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2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million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7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5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r>
                        <a:rPr sz="1200" spc="-75" baseline="27777" dirty="0">
                          <a:solidFill>
                            <a:srgbClr val="010081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200" baseline="2777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ts val="1170"/>
                        </a:lnSpc>
                      </a:pPr>
                      <a:r>
                        <a:rPr sz="1100" spc="-2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kilo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ts val="1170"/>
                        </a:lnSpc>
                      </a:pPr>
                      <a:r>
                        <a:rPr sz="110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k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6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thousand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28701" y="2297785"/>
            <a:ext cx="3750945" cy="0"/>
          </a:xfrm>
          <a:custGeom>
            <a:avLst/>
            <a:gdLst/>
            <a:ahLst/>
            <a:cxnLst/>
            <a:rect l="l" t="t" r="r" b="b"/>
            <a:pathLst>
              <a:path w="3750945">
                <a:moveTo>
                  <a:pt x="0" y="0"/>
                </a:moveTo>
                <a:lnTo>
                  <a:pt x="3750602" y="0"/>
                </a:lnTo>
              </a:path>
            </a:pathLst>
          </a:custGeom>
          <a:ln w="11010">
            <a:solidFill>
              <a:srgbClr val="0100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555" y="2539820"/>
            <a:ext cx="43954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b="1" spc="-15" dirty="0">
                <a:solidFill>
                  <a:srgbClr val="010081"/>
                </a:solidFill>
                <a:latin typeface="Arial"/>
                <a:cs typeface="Arial"/>
              </a:rPr>
              <a:t>Note:</a:t>
            </a:r>
            <a:r>
              <a:rPr sz="1100" b="1" spc="-1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1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Gigabyte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(GB)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10</a:t>
            </a:r>
            <a:r>
              <a:rPr sz="1200" spc="-75" baseline="27777" dirty="0">
                <a:solidFill>
                  <a:srgbClr val="010081"/>
                </a:solidFill>
                <a:latin typeface="Trebuchet MS"/>
                <a:cs typeface="Trebuchet MS"/>
              </a:rPr>
              <a:t>9</a:t>
            </a:r>
            <a:r>
              <a:rPr sz="1200" spc="-67" baseline="27777" dirty="0">
                <a:solidFill>
                  <a:srgbClr val="010081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bytes.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Sometimes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GB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also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used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denote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1024</a:t>
            </a:r>
            <a:r>
              <a:rPr sz="1200" spc="-89" baseline="27777" dirty="0">
                <a:solidFill>
                  <a:srgbClr val="010081"/>
                </a:solidFill>
                <a:latin typeface="Trebuchet MS"/>
                <a:cs typeface="Trebuchet MS"/>
              </a:rPr>
              <a:t>3</a:t>
            </a:r>
            <a:r>
              <a:rPr sz="1200" spc="-15" baseline="27777" dirty="0">
                <a:solidFill>
                  <a:srgbClr val="010081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2</a:t>
            </a:r>
            <a:r>
              <a:rPr sz="1200" spc="-52" baseline="27777" dirty="0">
                <a:solidFill>
                  <a:srgbClr val="010081"/>
                </a:solidFill>
                <a:latin typeface="Trebuchet MS"/>
                <a:cs typeface="Trebuchet MS"/>
              </a:rPr>
              <a:t>3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0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bytes,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which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actually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gibibyte</a:t>
            </a:r>
            <a:r>
              <a:rPr sz="1100" i="1" spc="5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(GiB).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8/101</a:t>
            </a: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0" dirty="0"/>
              <a:t>Using</a:t>
            </a:r>
            <a:r>
              <a:rPr sz="1200" spc="45" dirty="0"/>
              <a:t> </a:t>
            </a:r>
            <a:r>
              <a:rPr sz="1200" spc="-60" dirty="0"/>
              <a:t>comparator</a:t>
            </a:r>
            <a:r>
              <a:rPr sz="1200" spc="45" dirty="0"/>
              <a:t> </a:t>
            </a:r>
            <a:r>
              <a:rPr sz="1200" spc="-114" dirty="0"/>
              <a:t>classes</a:t>
            </a:r>
            <a:r>
              <a:rPr sz="1200" spc="45" dirty="0"/>
              <a:t> </a:t>
            </a:r>
            <a:r>
              <a:rPr sz="1200" spc="-35" dirty="0"/>
              <a:t>for</a:t>
            </a:r>
            <a:r>
              <a:rPr sz="1200" spc="45" dirty="0"/>
              <a:t> </a:t>
            </a:r>
            <a:r>
              <a:rPr sz="1200" spc="-50" dirty="0"/>
              <a:t>sorting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137655" y="862418"/>
            <a:ext cx="4333240" cy="1809750"/>
          </a:xfrm>
          <a:custGeom>
            <a:avLst/>
            <a:gdLst/>
            <a:ahLst/>
            <a:cxnLst/>
            <a:rect l="l" t="t" r="r" b="b"/>
            <a:pathLst>
              <a:path w="4333240" h="1809750">
                <a:moveTo>
                  <a:pt x="4332681" y="0"/>
                </a:moveTo>
                <a:lnTo>
                  <a:pt x="0" y="0"/>
                </a:lnTo>
                <a:lnTo>
                  <a:pt x="0" y="139166"/>
                </a:lnTo>
                <a:lnTo>
                  <a:pt x="0" y="139179"/>
                </a:lnTo>
                <a:lnTo>
                  <a:pt x="0" y="1809305"/>
                </a:lnTo>
                <a:lnTo>
                  <a:pt x="4332681" y="1809305"/>
                </a:lnTo>
                <a:lnTo>
                  <a:pt x="4332681" y="139166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518" y="833267"/>
            <a:ext cx="3954779" cy="1832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output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SimSun"/>
              <a:cs typeface="SimSun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comparator_clas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g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apach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hadoo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apre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endParaRPr sz="900">
              <a:latin typeface="SimSun"/>
              <a:cs typeface="SimSun"/>
            </a:endParaRPr>
          </a:p>
          <a:p>
            <a:pPr marL="267335">
              <a:lnSpc>
                <a:spcPct val="100000"/>
              </a:lnSpc>
              <a:spcBef>
                <a:spcPts val="15"/>
              </a:spcBef>
            </a:pP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K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a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Co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a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ra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SimSun"/>
              <a:cs typeface="SimSun"/>
            </a:endParaRPr>
          </a:p>
          <a:p>
            <a:pPr marL="13335">
              <a:lnSpc>
                <a:spcPct val="100000"/>
              </a:lnSpc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</a:t>
            </a:r>
            <a:r>
              <a:rPr sz="900" spc="25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$STREAMING</a:t>
            </a:r>
            <a:r>
              <a:rPr sz="900" spc="229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369570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a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du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c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j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k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comparato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clas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endParaRPr sz="900">
              <a:latin typeface="SimSun"/>
              <a:cs typeface="SimSun"/>
            </a:endParaRPr>
          </a:p>
          <a:p>
            <a:pPr marL="267335">
              <a:lnSpc>
                <a:spcPct val="100000"/>
              </a:lnSpc>
              <a:spcBef>
                <a:spcPts val="20"/>
              </a:spcBef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$comparator_class</a:t>
            </a:r>
            <a:r>
              <a:rPr sz="900" spc="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369570">
              <a:lnSpc>
                <a:spcPct val="100000"/>
              </a:lnSpc>
              <a:spcBef>
                <a:spcPts val="15"/>
              </a:spcBef>
            </a:pPr>
            <a:r>
              <a:rPr sz="900" spc="55" dirty="0">
                <a:solidFill>
                  <a:srgbClr val="010081"/>
                </a:solidFill>
                <a:latin typeface="SimSun"/>
                <a:cs typeface="SimSun"/>
              </a:rPr>
              <a:t>-D</a:t>
            </a:r>
            <a:r>
              <a:rPr sz="900" spc="2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mapreduce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partition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keycomparator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options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=-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nr</a:t>
            </a:r>
            <a:r>
              <a:rPr sz="900" spc="2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36957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file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swap_keyva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2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36957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36957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output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369570">
              <a:lnSpc>
                <a:spcPct val="100000"/>
              </a:lnSpc>
              <a:spcBef>
                <a:spcPts val="20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mappe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swap_keyva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71/101</a:t>
            </a:r>
          </a:p>
        </p:txBody>
      </p:sp>
    </p:spTree>
    <p:extLst>
      <p:ext uri="{BB962C8B-B14F-4D97-AF65-F5344CB8AC3E}">
        <p14:creationId xmlns:p14="http://schemas.microsoft.com/office/powerpoint/2010/main" val="2204324293"/>
      </p:ext>
    </p:extLst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72/101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0" dirty="0"/>
              <a:t>Using</a:t>
            </a:r>
            <a:r>
              <a:rPr sz="1200" spc="45" dirty="0"/>
              <a:t> </a:t>
            </a:r>
            <a:r>
              <a:rPr sz="1200" spc="-60" dirty="0"/>
              <a:t>comparator</a:t>
            </a:r>
            <a:r>
              <a:rPr sz="1200" spc="45" dirty="0"/>
              <a:t> </a:t>
            </a:r>
            <a:r>
              <a:rPr sz="1200" spc="-114" dirty="0"/>
              <a:t>classes</a:t>
            </a:r>
            <a:r>
              <a:rPr sz="1200" spc="45" dirty="0"/>
              <a:t> </a:t>
            </a:r>
            <a:r>
              <a:rPr sz="1200" spc="-35" dirty="0"/>
              <a:t>for</a:t>
            </a:r>
            <a:r>
              <a:rPr sz="1200" spc="45" dirty="0"/>
              <a:t> </a:t>
            </a:r>
            <a:r>
              <a:rPr sz="1200" spc="-50" dirty="0"/>
              <a:t>sorting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1127746"/>
            <a:ext cx="37064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Now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has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performed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desired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sorting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data.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1396657"/>
            <a:ext cx="4333240" cy="83566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44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ca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output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par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00000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|</a:t>
            </a:r>
            <a:r>
              <a:rPr sz="900" spc="-2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hea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endParaRPr sz="900">
              <a:latin typeface="SimSun"/>
              <a:cs typeface="SimSun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  <a:tabLst>
                <a:tab pos="582295" algn="l"/>
              </a:tabLst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193778	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the</a:t>
            </a:r>
            <a:endParaRPr sz="900">
              <a:latin typeface="SimSun"/>
              <a:cs typeface="SimSun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  <a:tabLst>
                <a:tab pos="581025" algn="l"/>
              </a:tabLst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117170	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of</a:t>
            </a:r>
            <a:endParaRPr sz="900">
              <a:latin typeface="SimSun"/>
              <a:cs typeface="SimSun"/>
            </a:endParaRPr>
          </a:p>
          <a:p>
            <a:pPr marL="9525">
              <a:lnSpc>
                <a:spcPct val="100000"/>
              </a:lnSpc>
              <a:spcBef>
                <a:spcPts val="15"/>
              </a:spcBef>
            </a:pP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89966</a:t>
            </a:r>
            <a:r>
              <a:rPr sz="900" spc="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EC008C"/>
                </a:solidFill>
                <a:latin typeface="SimSun"/>
                <a:cs typeface="SimSun"/>
              </a:rPr>
              <a:t>and</a:t>
            </a:r>
            <a:endParaRPr sz="900">
              <a:latin typeface="SimSun"/>
              <a:cs typeface="SimSun"/>
            </a:endParaRPr>
          </a:p>
          <a:p>
            <a:pPr marL="9525">
              <a:lnSpc>
                <a:spcPct val="100000"/>
              </a:lnSpc>
              <a:spcBef>
                <a:spcPts val="15"/>
              </a:spcBef>
            </a:pP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69186</a:t>
            </a:r>
            <a:r>
              <a:rPr sz="900" spc="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in</a:t>
            </a:r>
            <a:endParaRPr sz="900">
              <a:latin typeface="SimSun"/>
              <a:cs typeface="SimSun"/>
            </a:endParaRPr>
          </a:p>
          <a:p>
            <a:pPr marL="5715">
              <a:lnSpc>
                <a:spcPct val="100000"/>
              </a:lnSpc>
              <a:spcBef>
                <a:spcPts val="20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1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1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905535564"/>
      </p:ext>
    </p:extLst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25" dirty="0"/>
              <a:t>Modify</a:t>
            </a:r>
            <a:r>
              <a:rPr sz="1200" spc="40" dirty="0"/>
              <a:t> </a:t>
            </a:r>
            <a:r>
              <a:rPr sz="1200" spc="-45" dirty="0"/>
              <a:t>the</a:t>
            </a:r>
            <a:r>
              <a:rPr sz="1200" spc="40" dirty="0"/>
              <a:t> </a:t>
            </a:r>
            <a:r>
              <a:rPr sz="1200" spc="-55" dirty="0"/>
              <a:t>Wordcount</a:t>
            </a:r>
            <a:r>
              <a:rPr sz="1200" spc="40" dirty="0"/>
              <a:t> </a:t>
            </a:r>
            <a:r>
              <a:rPr sz="1200" spc="-90" dirty="0"/>
              <a:t>example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595983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806016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2016048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4955" y="1233676"/>
            <a:ext cx="3190240" cy="890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Try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modify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wordcount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example: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25299"/>
              </a:lnSpc>
              <a:spcBef>
                <a:spcPts val="540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using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executables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other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programming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languages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adding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mapper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filters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certain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words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using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larger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files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73/101</a:t>
            </a:r>
          </a:p>
        </p:txBody>
      </p:sp>
    </p:spTree>
    <p:extLst>
      <p:ext uri="{BB962C8B-B14F-4D97-AF65-F5344CB8AC3E}">
        <p14:creationId xmlns:p14="http://schemas.microsoft.com/office/powerpoint/2010/main" val="2554848996"/>
      </p:ext>
    </p:extLst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74/101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/>
              <a:t>Run</a:t>
            </a:r>
            <a:r>
              <a:rPr sz="1200" spc="40" dirty="0"/>
              <a:t> </a:t>
            </a:r>
            <a:r>
              <a:rPr sz="1200" spc="-45" dirty="0"/>
              <a:t>the</a:t>
            </a:r>
            <a:r>
              <a:rPr sz="1200" spc="40" dirty="0"/>
              <a:t> </a:t>
            </a:r>
            <a:r>
              <a:rPr sz="1200" spc="-90" dirty="0"/>
              <a:t>MapReduce</a:t>
            </a:r>
            <a:r>
              <a:rPr sz="1200" spc="40" dirty="0"/>
              <a:t> </a:t>
            </a:r>
            <a:r>
              <a:rPr sz="1200" spc="-95" dirty="0"/>
              <a:t>examples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739659"/>
            <a:ext cx="4345305" cy="756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distribution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comes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 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some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standard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examples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including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source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code.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get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list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all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available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examples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use: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1573390"/>
            <a:ext cx="4333240" cy="278765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944"/>
              </a:lnSpc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229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</a:t>
            </a:r>
            <a:r>
              <a:rPr sz="900" spc="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154305">
              <a:lnSpc>
                <a:spcPct val="100000"/>
              </a:lnSpc>
              <a:spcBef>
                <a:spcPts val="1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$HADOOP_HOME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-2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mapreduce</a:t>
            </a:r>
            <a:r>
              <a:rPr sz="900" spc="-2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examples</a:t>
            </a:r>
            <a:r>
              <a:rPr sz="900" spc="-2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-2.6.0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cdh5</a:t>
            </a:r>
            <a:r>
              <a:rPr sz="900" spc="-3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.8.0.</a:t>
            </a:r>
            <a:r>
              <a:rPr sz="900" spc="-3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55" y="2127388"/>
            <a:ext cx="1706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Run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Wordcount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example: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655" y="2396312"/>
            <a:ext cx="4333240" cy="41783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944"/>
              </a:lnSpc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229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</a:t>
            </a:r>
            <a:r>
              <a:rPr sz="900" spc="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263525" marR="102235" indent="-109855">
              <a:lnSpc>
                <a:spcPct val="101499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$HADOOP_HOME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-2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mapreduce</a:t>
            </a:r>
            <a:r>
              <a:rPr sz="900" spc="-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examples</a:t>
            </a:r>
            <a:r>
              <a:rPr sz="900" spc="-2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-2.6.0</a:t>
            </a:r>
            <a:r>
              <a:rPr sz="900" spc="-3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cdh5</a:t>
            </a:r>
            <a:r>
              <a:rPr sz="900" spc="-2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.8.0.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 </a:t>
            </a:r>
            <a:r>
              <a:rPr sz="900" spc="-43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wordcount</a:t>
            </a:r>
            <a:r>
              <a:rPr sz="900" spc="2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wiki_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k_lines</a:t>
            </a:r>
            <a:r>
              <a:rPr sz="900" spc="2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output3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470938153"/>
      </p:ext>
    </p:extLst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8845" y="1305266"/>
            <a:ext cx="829944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5" dirty="0">
                <a:hlinkClick r:id="rId2" action="ppaction://hlinksldjump"/>
              </a:rPr>
              <a:t>MRjob</a:t>
            </a:r>
          </a:p>
        </p:txBody>
      </p:sp>
    </p:spTree>
    <p:extLst>
      <p:ext uri="{BB962C8B-B14F-4D97-AF65-F5344CB8AC3E}">
        <p14:creationId xmlns:p14="http://schemas.microsoft.com/office/powerpoint/2010/main" val="2763054402"/>
      </p:ext>
    </p:extLst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83/101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45" dirty="0"/>
              <a:t>MRjob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1004670"/>
            <a:ext cx="3957320" cy="1493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58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What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MRjob?</a:t>
            </a:r>
            <a:r>
              <a:rPr sz="1100" spc="1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It’s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wrapper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allows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write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jobs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pure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Python.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2699"/>
              </a:lnSpc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library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used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testing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well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Spark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jobs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without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need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cluster.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 MT"/>
              <a:cs typeface="Arial MT"/>
            </a:endParaRPr>
          </a:p>
          <a:p>
            <a:pPr marL="12700" marR="1026160">
              <a:lnSpc>
                <a:spcPct val="102600"/>
              </a:lnSpc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Here’s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quick-start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tutorial: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AEEF"/>
                </a:solidFill>
                <a:latin typeface="Arial MT"/>
                <a:cs typeface="Arial MT"/>
                <a:hlinkClick r:id="rId2"/>
              </a:rPr>
              <a:t>https://mrjob.readthedocs.io/en/latest/index.html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88259319"/>
      </p:ext>
    </p:extLst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30" dirty="0"/>
              <a:t>A</a:t>
            </a:r>
            <a:r>
              <a:rPr sz="1200" spc="30" dirty="0"/>
              <a:t> </a:t>
            </a:r>
            <a:r>
              <a:rPr sz="1200" spc="-45" dirty="0"/>
              <a:t>MRjob</a:t>
            </a:r>
            <a:r>
              <a:rPr sz="1200" spc="30" dirty="0"/>
              <a:t> </a:t>
            </a:r>
            <a:r>
              <a:rPr sz="1200" spc="-60" dirty="0"/>
              <a:t>wordcount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137655" y="539013"/>
            <a:ext cx="4333240" cy="139700"/>
          </a:xfrm>
          <a:custGeom>
            <a:avLst/>
            <a:gdLst/>
            <a:ahLst/>
            <a:cxnLst/>
            <a:rect l="l" t="t" r="r" b="b"/>
            <a:pathLst>
              <a:path w="4333240" h="139700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518" y="509861"/>
            <a:ext cx="194246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fro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mrjo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jo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impor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MRJo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655" y="678192"/>
            <a:ext cx="4333240" cy="556895"/>
          </a:xfrm>
          <a:custGeom>
            <a:avLst/>
            <a:gdLst/>
            <a:ahLst/>
            <a:cxnLst/>
            <a:rect l="l" t="t" r="r" b="b"/>
            <a:pathLst>
              <a:path w="4333240" h="556894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0" y="278358"/>
                </a:lnTo>
                <a:lnTo>
                  <a:pt x="0" y="417537"/>
                </a:lnTo>
                <a:lnTo>
                  <a:pt x="0" y="556717"/>
                </a:lnTo>
                <a:lnTo>
                  <a:pt x="4332681" y="556717"/>
                </a:lnTo>
                <a:lnTo>
                  <a:pt x="4332681" y="417537"/>
                </a:lnTo>
                <a:lnTo>
                  <a:pt x="4332681" y="278358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7247" y="1066579"/>
            <a:ext cx="3644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95" dirty="0">
                <a:solidFill>
                  <a:srgbClr val="9300D1"/>
                </a:solidFill>
                <a:latin typeface="SimSun"/>
                <a:cs typeface="SimSun"/>
              </a:rPr>
              <a:t>Coun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t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8428" y="1066579"/>
            <a:ext cx="6496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90" dirty="0">
                <a:solidFill>
                  <a:srgbClr val="9300D1"/>
                </a:solidFill>
                <a:latin typeface="SimSun"/>
                <a:cs typeface="SimSun"/>
              </a:rPr>
              <a:t>mapreduce</a:t>
            </a:r>
            <a:endParaRPr sz="9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655" y="1234909"/>
            <a:ext cx="4333240" cy="278765"/>
          </a:xfrm>
          <a:custGeom>
            <a:avLst/>
            <a:gdLst/>
            <a:ahLst/>
            <a:cxnLst/>
            <a:rect l="l" t="t" r="r" b="b"/>
            <a:pathLst>
              <a:path w="4333240" h="278765">
                <a:moveTo>
                  <a:pt x="4332681" y="0"/>
                </a:moveTo>
                <a:lnTo>
                  <a:pt x="0" y="0"/>
                </a:lnTo>
                <a:lnTo>
                  <a:pt x="0" y="139166"/>
                </a:lnTo>
                <a:lnTo>
                  <a:pt x="0" y="278345"/>
                </a:lnTo>
                <a:lnTo>
                  <a:pt x="4332681" y="278345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4924" y="788220"/>
            <a:ext cx="2945765" cy="7188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5275" marR="502284" indent="-283210">
              <a:lnSpc>
                <a:spcPct val="101499"/>
              </a:lnSpc>
              <a:spcBef>
                <a:spcPts val="80"/>
              </a:spcBef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clas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MRWor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Frequenc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Coun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MRJo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  </a:t>
            </a:r>
            <a:r>
              <a:rPr sz="900" spc="80" dirty="0">
                <a:solidFill>
                  <a:srgbClr val="9300D1"/>
                </a:solidFill>
                <a:latin typeface="SimSun"/>
                <a:cs typeface="SimSun"/>
              </a:rPr>
              <a:t>"""</a:t>
            </a:r>
            <a:endParaRPr sz="900">
              <a:latin typeface="SimSun"/>
              <a:cs typeface="SimSun"/>
            </a:endParaRPr>
          </a:p>
          <a:p>
            <a:pPr marL="264160" marR="5080" indent="30480">
              <a:lnSpc>
                <a:spcPct val="101499"/>
              </a:lnSpc>
            </a:pP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A</a:t>
            </a:r>
            <a:r>
              <a:rPr sz="900" spc="23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9300D1"/>
                </a:solidFill>
                <a:latin typeface="SimSun"/>
                <a:cs typeface="SimSun"/>
              </a:rPr>
              <a:t>class</a:t>
            </a:r>
            <a:r>
              <a:rPr sz="900" spc="254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9300D1"/>
                </a:solidFill>
                <a:latin typeface="SimSun"/>
                <a:cs typeface="SimSun"/>
              </a:rPr>
              <a:t>to</a:t>
            </a:r>
            <a:r>
              <a:rPr sz="900" spc="254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9300D1"/>
                </a:solidFill>
                <a:latin typeface="SimSun"/>
                <a:cs typeface="SimSun"/>
              </a:rPr>
              <a:t>represent</a:t>
            </a:r>
            <a:r>
              <a:rPr sz="900" spc="24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a</a:t>
            </a:r>
            <a:r>
              <a:rPr sz="900" spc="23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9300D1"/>
                </a:solidFill>
                <a:latin typeface="SimSun"/>
                <a:cs typeface="SimSun"/>
              </a:rPr>
              <a:t>Word</a:t>
            </a:r>
            <a:r>
              <a:rPr sz="900" spc="26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9300D1"/>
                </a:solidFill>
                <a:latin typeface="SimSun"/>
                <a:cs typeface="SimSun"/>
              </a:rPr>
              <a:t>Frequency </a:t>
            </a:r>
            <a:r>
              <a:rPr sz="900" spc="-434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9300D1"/>
                </a:solidFill>
                <a:latin typeface="SimSun"/>
                <a:cs typeface="SimSun"/>
              </a:rPr>
              <a:t>job</a:t>
            </a:r>
            <a:endParaRPr sz="900">
              <a:latin typeface="SimSun"/>
              <a:cs typeface="SimSun"/>
            </a:endParaRPr>
          </a:p>
          <a:p>
            <a:pPr marL="295275">
              <a:lnSpc>
                <a:spcPct val="100000"/>
              </a:lnSpc>
              <a:spcBef>
                <a:spcPts val="15"/>
              </a:spcBef>
            </a:pPr>
            <a:r>
              <a:rPr sz="900" spc="80" dirty="0">
                <a:solidFill>
                  <a:srgbClr val="9300D1"/>
                </a:solidFill>
                <a:latin typeface="SimSun"/>
                <a:cs typeface="SimSun"/>
              </a:rPr>
              <a:t>"""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655" y="1513255"/>
            <a:ext cx="4333240" cy="1391920"/>
          </a:xfrm>
          <a:custGeom>
            <a:avLst/>
            <a:gdLst/>
            <a:ahLst/>
            <a:cxnLst/>
            <a:rect l="l" t="t" r="r" b="b"/>
            <a:pathLst>
              <a:path w="4333240" h="1391920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0" y="278358"/>
                </a:lnTo>
                <a:lnTo>
                  <a:pt x="0" y="1391780"/>
                </a:lnTo>
                <a:lnTo>
                  <a:pt x="4332681" y="1391780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2930" y="1484116"/>
            <a:ext cx="2880360" cy="16275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88010" marR="578485" indent="-288290">
              <a:lnSpc>
                <a:spcPct val="101499"/>
              </a:lnSpc>
              <a:spcBef>
                <a:spcPts val="80"/>
              </a:spcBef>
            </a:pP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mappe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sel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-2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spc="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_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lin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 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yiel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-32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9300D1"/>
                </a:solidFill>
                <a:latin typeface="SimSun"/>
                <a:cs typeface="SimSun"/>
              </a:rPr>
              <a:t>char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s</a:t>
            </a:r>
            <a:r>
              <a:rPr sz="900" spc="-32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13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spc="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le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lin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endParaRPr sz="900">
              <a:latin typeface="SimSun"/>
              <a:cs typeface="SimSun"/>
            </a:endParaRPr>
          </a:p>
          <a:p>
            <a:pPr marL="588010" marR="5080">
              <a:lnSpc>
                <a:spcPct val="101499"/>
              </a:lnSpc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yiel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-32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9300D1"/>
                </a:solidFill>
                <a:latin typeface="SimSun"/>
                <a:cs typeface="SimSun"/>
              </a:rPr>
              <a:t>word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s</a:t>
            </a:r>
            <a:r>
              <a:rPr sz="900" spc="-32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13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spc="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le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lin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EC008C"/>
                </a:solidFill>
                <a:latin typeface="SimSun"/>
                <a:cs typeface="SimSun"/>
              </a:rPr>
              <a:t>spli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t</a:t>
            </a:r>
            <a:r>
              <a:rPr sz="900" spc="-31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125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) 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yiel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-32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9300D1"/>
                </a:solidFill>
                <a:latin typeface="SimSun"/>
                <a:cs typeface="SimSun"/>
              </a:rPr>
              <a:t>line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s</a:t>
            </a:r>
            <a:r>
              <a:rPr sz="900" spc="-32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13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spc="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SimSun"/>
              <a:cs typeface="SimSun"/>
            </a:endParaRPr>
          </a:p>
          <a:p>
            <a:pPr marL="588010" marR="363220" indent="-288290">
              <a:lnSpc>
                <a:spcPct val="101499"/>
              </a:lnSpc>
            </a:pP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reduce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sel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-2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spc="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ke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-2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value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 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yiel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ke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-2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,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su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v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alue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SimSun"/>
              <a:cs typeface="SimSun"/>
            </a:endParaRPr>
          </a:p>
          <a:p>
            <a:pPr marL="302895" marR="723900" indent="-290830">
              <a:lnSpc>
                <a:spcPct val="101499"/>
              </a:lnSpc>
            </a:pPr>
            <a:r>
              <a:rPr sz="900" spc="80" dirty="0">
                <a:solidFill>
                  <a:srgbClr val="EC008C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EC008C"/>
                </a:solidFill>
                <a:latin typeface="SimSun"/>
                <a:cs typeface="SimSun"/>
              </a:rPr>
              <a:t>f</a:t>
            </a:r>
            <a:r>
              <a:rPr sz="90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EC008C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__name_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_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430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__main_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_</a:t>
            </a:r>
            <a:r>
              <a:rPr sz="900" spc="-2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’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 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MRWor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Frequenc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y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Coun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)</a:t>
            </a:r>
            <a:endParaRPr sz="900">
              <a:latin typeface="SimSun"/>
              <a:cs typeface="SimSun"/>
            </a:endParaRPr>
          </a:p>
          <a:p>
            <a:pPr marL="1503045">
              <a:lnSpc>
                <a:spcPct val="100000"/>
              </a:lnSpc>
              <a:spcBef>
                <a:spcPts val="475"/>
              </a:spcBef>
            </a:pPr>
            <a:r>
              <a:rPr sz="1000" spc="-25" dirty="0">
                <a:solidFill>
                  <a:srgbClr val="010081"/>
                </a:solidFill>
                <a:latin typeface="Arial MT"/>
                <a:cs typeface="Arial MT"/>
              </a:rPr>
              <a:t>Listing</a:t>
            </a:r>
            <a:r>
              <a:rPr sz="10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010081"/>
                </a:solidFill>
                <a:latin typeface="Arial MT"/>
                <a:cs typeface="Arial MT"/>
              </a:rPr>
              <a:t>4:</a:t>
            </a:r>
            <a:r>
              <a:rPr sz="10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010081"/>
                </a:solidFill>
                <a:latin typeface="Arial MT"/>
                <a:cs typeface="Arial MT"/>
              </a:rPr>
              <a:t>word_count.py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84/101</a:t>
            </a:r>
          </a:p>
        </p:txBody>
      </p:sp>
    </p:spTree>
    <p:extLst>
      <p:ext uri="{BB962C8B-B14F-4D97-AF65-F5344CB8AC3E}">
        <p14:creationId xmlns:p14="http://schemas.microsoft.com/office/powerpoint/2010/main" val="3045978595"/>
      </p:ext>
    </p:extLst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85/101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30" dirty="0"/>
              <a:t>A</a:t>
            </a:r>
            <a:r>
              <a:rPr sz="1200" spc="30" dirty="0"/>
              <a:t> </a:t>
            </a:r>
            <a:r>
              <a:rPr sz="1200" spc="-45" dirty="0"/>
              <a:t>MRjob</a:t>
            </a:r>
            <a:r>
              <a:rPr sz="1200" spc="30" dirty="0"/>
              <a:t> </a:t>
            </a:r>
            <a:r>
              <a:rPr sz="1200" spc="-60" dirty="0"/>
              <a:t>wordcount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1021256"/>
            <a:ext cx="2228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Install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mrjo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virtual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environment: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1290167"/>
            <a:ext cx="4333240" cy="41783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44"/>
              </a:lnSpc>
            </a:pP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install</a:t>
            </a:r>
            <a:r>
              <a:rPr sz="900" spc="25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mrjob</a:t>
            </a:r>
            <a:endParaRPr sz="900">
              <a:latin typeface="SimSun"/>
              <a:cs typeface="SimSun"/>
            </a:endParaRPr>
          </a:p>
          <a:p>
            <a:pPr marL="10160" marR="1609090" indent="-635">
              <a:lnSpc>
                <a:spcPct val="101499"/>
              </a:lnSpc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python3    </a:t>
            </a:r>
            <a:r>
              <a:rPr sz="900" spc="55" dirty="0">
                <a:solidFill>
                  <a:srgbClr val="010081"/>
                </a:solidFill>
                <a:latin typeface="SimSun"/>
                <a:cs typeface="SimSun"/>
              </a:rPr>
              <a:t>-m   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venv   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mypython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mypytho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instal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ipytho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mrjo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55" y="1983357"/>
            <a:ext cx="1714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Run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basic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mrjob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wordcount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655" y="2252268"/>
            <a:ext cx="4333240" cy="13970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944"/>
              </a:lnSpc>
            </a:pP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mypython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bin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python3</a:t>
            </a:r>
            <a:r>
              <a:rPr sz="900" spc="2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word_count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py</a:t>
            </a:r>
            <a:r>
              <a:rPr sz="900" spc="25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data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wiki_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k_lines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57168526"/>
      </p:ext>
    </p:extLst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50" y="1304606"/>
            <a:ext cx="41522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95" dirty="0">
                <a:hlinkClick r:id="rId2" action="ppaction://hlinksldjump"/>
              </a:rPr>
              <a:t>Benchmarking</a:t>
            </a:r>
            <a:r>
              <a:rPr spc="45" dirty="0">
                <a:hlinkClick r:id="rId2" action="ppaction://hlinksldjump"/>
              </a:rPr>
              <a:t> </a:t>
            </a:r>
            <a:r>
              <a:rPr spc="50" dirty="0">
                <a:hlinkClick r:id="rId2" action="ppaction://hlinksldjump"/>
              </a:rPr>
              <a:t>I/O</a:t>
            </a:r>
            <a:r>
              <a:rPr spc="55" dirty="0">
                <a:hlinkClick r:id="rId2" action="ppaction://hlinksldjump"/>
              </a:rPr>
              <a:t> </a:t>
            </a:r>
            <a:r>
              <a:rPr spc="-80" dirty="0">
                <a:hlinkClick r:id="rId2" action="ppaction://hlinksldjump"/>
              </a:rPr>
              <a:t>with</a:t>
            </a:r>
            <a:r>
              <a:rPr spc="45" dirty="0">
                <a:hlinkClick r:id="rId2" action="ppaction://hlinksldjump"/>
              </a:rPr>
              <a:t> </a:t>
            </a:r>
            <a:r>
              <a:rPr spc="-155" dirty="0">
                <a:hlinkClick r:id="rId2" action="ppaction://hlinksldjump"/>
              </a:rPr>
              <a:t>testDFSio</a:t>
            </a:r>
          </a:p>
        </p:txBody>
      </p:sp>
    </p:spTree>
    <p:extLst>
      <p:ext uri="{BB962C8B-B14F-4D97-AF65-F5344CB8AC3E}">
        <p14:creationId xmlns:p14="http://schemas.microsoft.com/office/powerpoint/2010/main" val="1896406839"/>
      </p:ext>
    </p:extLst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87/101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65" dirty="0"/>
              <a:t>TestDFSio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1164842"/>
            <a:ext cx="4353560" cy="1101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25" dirty="0">
                <a:solidFill>
                  <a:srgbClr val="010081"/>
                </a:solidFill>
                <a:latin typeface="Arial"/>
                <a:cs typeface="Arial"/>
              </a:rPr>
              <a:t>TestDFSio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tool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measuring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performance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read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write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operations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HDFS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used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measure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performance,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benchmark,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stress-test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cluster.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TestDFSio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20" dirty="0">
                <a:solidFill>
                  <a:srgbClr val="010081"/>
                </a:solidFill>
                <a:latin typeface="Arial MT"/>
                <a:cs typeface="Arial MT"/>
              </a:rPr>
              <a:t>uses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MapReduce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write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files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HDFS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filesystem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spanning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mapper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file;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reducer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used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collect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summarize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test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data.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4128616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9/101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45" dirty="0"/>
              <a:t>Structured</a:t>
            </a:r>
            <a:r>
              <a:rPr sz="1200" spc="35" dirty="0"/>
              <a:t> </a:t>
            </a:r>
            <a:r>
              <a:rPr sz="1200" spc="-80" dirty="0"/>
              <a:t>vs.</a:t>
            </a:r>
            <a:r>
              <a:rPr sz="1200" spc="160" dirty="0"/>
              <a:t> </a:t>
            </a:r>
            <a:r>
              <a:rPr sz="1200" spc="-45" dirty="0"/>
              <a:t>unstructured</a:t>
            </a:r>
            <a:r>
              <a:rPr sz="1200" spc="35" dirty="0"/>
              <a:t> </a:t>
            </a:r>
            <a:r>
              <a:rPr sz="1200" spc="-50" dirty="0"/>
              <a:t>data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1024101"/>
            <a:ext cx="4359275" cy="14452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2225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structured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refers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highly</a:t>
            </a:r>
            <a:r>
              <a:rPr sz="1100" spc="2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organized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21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1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usually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stored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relational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databases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warehouses.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Structured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easy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search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but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unflexible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terms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three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10081"/>
                </a:solidFill>
                <a:latin typeface="Arial MT"/>
                <a:cs typeface="Arial MT"/>
              </a:rPr>
              <a:t>"V"s.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sz="1100" i="1" spc="-40" dirty="0">
                <a:solidFill>
                  <a:srgbClr val="010081"/>
                </a:solidFill>
                <a:latin typeface="Arial"/>
                <a:cs typeface="Arial"/>
              </a:rPr>
              <a:t>Unstructured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come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mixed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formats,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usually</a:t>
            </a:r>
            <a:r>
              <a:rPr sz="1100" spc="1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require</a:t>
            </a:r>
            <a:r>
              <a:rPr sz="1100" spc="1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pre-processing,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difficult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search.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Structured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usually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stored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noSQL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databases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or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i="1" spc="-45" dirty="0">
                <a:solidFill>
                  <a:srgbClr val="010081"/>
                </a:solidFill>
                <a:latin typeface="Arial"/>
                <a:cs typeface="Arial"/>
              </a:rPr>
              <a:t>data </a:t>
            </a:r>
            <a:r>
              <a:rPr sz="1100" i="1" spc="-85" dirty="0">
                <a:solidFill>
                  <a:srgbClr val="010081"/>
                </a:solidFill>
                <a:latin typeface="Arial"/>
                <a:cs typeface="Arial"/>
              </a:rPr>
              <a:t>lakes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(these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scalable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storage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spaces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raw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mixed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formats).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0" dirty="0"/>
              <a:t>Find</a:t>
            </a:r>
            <a:r>
              <a:rPr sz="1200" spc="35" dirty="0"/>
              <a:t> </a:t>
            </a:r>
            <a:r>
              <a:rPr sz="1200" spc="-45" dirty="0"/>
              <a:t>library</a:t>
            </a:r>
            <a:r>
              <a:rPr sz="1200" spc="40" dirty="0"/>
              <a:t> </a:t>
            </a:r>
            <a:r>
              <a:rPr sz="1200" spc="-40" dirty="0"/>
              <a:t>location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137655" y="1332890"/>
            <a:ext cx="4333240" cy="1252855"/>
          </a:xfrm>
          <a:custGeom>
            <a:avLst/>
            <a:gdLst/>
            <a:ahLst/>
            <a:cxnLst/>
            <a:rect l="l" t="t" r="r" b="b"/>
            <a:pathLst>
              <a:path w="4333240" h="1252855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0" y="278345"/>
                </a:lnTo>
                <a:lnTo>
                  <a:pt x="0" y="1252601"/>
                </a:lnTo>
                <a:lnTo>
                  <a:pt x="4332681" y="1252601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955" y="891894"/>
            <a:ext cx="4036060" cy="1687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Find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location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testDFSio</a:t>
            </a:r>
            <a:r>
              <a:rPr sz="11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library,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save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variable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testDFSio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  <a:spcBef>
                <a:spcPts val="575"/>
              </a:spcBef>
            </a:pP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find</a:t>
            </a:r>
            <a:r>
              <a:rPr sz="900" spc="2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opt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apps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software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-3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/2.6.0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cdh5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.8.0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native</a:t>
            </a:r>
            <a:r>
              <a:rPr sz="900" spc="2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\</a:t>
            </a:r>
            <a:endParaRPr sz="900">
              <a:latin typeface="SimSun"/>
              <a:cs typeface="SimSun"/>
            </a:endParaRPr>
          </a:p>
          <a:p>
            <a:pPr marL="18415" marR="5080" indent="360045">
              <a:lnSpc>
                <a:spcPct val="101499"/>
              </a:lnSpc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name</a:t>
            </a:r>
            <a:r>
              <a:rPr sz="900" spc="2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"</a:t>
            </a:r>
            <a:r>
              <a:rPr sz="900" spc="-33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9300D1"/>
                </a:solidFill>
                <a:latin typeface="SimSun"/>
                <a:cs typeface="SimSun"/>
              </a:rPr>
              <a:t>hadoop</a:t>
            </a:r>
            <a:r>
              <a:rPr sz="900" spc="-26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-</a:t>
            </a:r>
            <a:r>
              <a:rPr sz="900" spc="-330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9300D1"/>
                </a:solidFill>
                <a:latin typeface="SimSun"/>
                <a:cs typeface="SimSun"/>
              </a:rPr>
              <a:t>mapreduce</a:t>
            </a:r>
            <a:r>
              <a:rPr sz="900" spc="-250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-</a:t>
            </a:r>
            <a:r>
              <a:rPr sz="900" spc="-330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9300D1"/>
                </a:solidFill>
                <a:latin typeface="SimSun"/>
                <a:cs typeface="SimSun"/>
              </a:rPr>
              <a:t>client</a:t>
            </a:r>
            <a:r>
              <a:rPr sz="900" spc="-26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-</a:t>
            </a:r>
            <a:r>
              <a:rPr sz="900" spc="-320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9300D1"/>
                </a:solidFill>
                <a:latin typeface="SimSun"/>
                <a:cs typeface="SimSun"/>
              </a:rPr>
              <a:t>jobclient</a:t>
            </a:r>
            <a:r>
              <a:rPr sz="900" spc="-320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*</a:t>
            </a:r>
            <a:r>
              <a:rPr sz="900" spc="-330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9300D1"/>
                </a:solidFill>
                <a:latin typeface="SimSun"/>
                <a:cs typeface="SimSun"/>
              </a:rPr>
              <a:t>tests</a:t>
            </a:r>
            <a:r>
              <a:rPr sz="900" spc="-32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.</a:t>
            </a:r>
            <a:r>
              <a:rPr sz="900" spc="-330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9300D1"/>
                </a:solidFill>
                <a:latin typeface="SimSun"/>
                <a:cs typeface="SimSun"/>
              </a:rPr>
              <a:t>jar</a:t>
            </a:r>
            <a:r>
              <a:rPr sz="900" spc="-335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9300D1"/>
                </a:solidFill>
                <a:latin typeface="SimSun"/>
                <a:cs typeface="SimSun"/>
              </a:rPr>
              <a:t>" </a:t>
            </a:r>
            <a:r>
              <a:rPr sz="900" spc="-434" dirty="0">
                <a:solidFill>
                  <a:srgbClr val="9300D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#</a:t>
            </a:r>
            <a:r>
              <a:rPr sz="900" spc="204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opt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3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apps</a:t>
            </a:r>
            <a:r>
              <a:rPr sz="900" spc="-33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software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Hadoop</a:t>
            </a:r>
            <a:r>
              <a:rPr sz="900" spc="-30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/2.6.0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cdh5</a:t>
            </a:r>
            <a:r>
              <a:rPr sz="900" spc="-3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09900"/>
                </a:solidFill>
                <a:latin typeface="SimSun"/>
                <a:cs typeface="SimSun"/>
              </a:rPr>
              <a:t>.8.0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native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09900"/>
                </a:solidFill>
                <a:latin typeface="SimSun"/>
                <a:cs typeface="SimSun"/>
              </a:rPr>
              <a:t>share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endParaRPr sz="900">
              <a:latin typeface="SimSun"/>
              <a:cs typeface="SimSun"/>
            </a:endParaRPr>
          </a:p>
          <a:p>
            <a:pPr marL="275590">
              <a:lnSpc>
                <a:spcPct val="100000"/>
              </a:lnSpc>
              <a:spcBef>
                <a:spcPts val="15"/>
              </a:spcBef>
            </a:pP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hadoop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1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mapreduce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/</a:t>
            </a:r>
            <a:r>
              <a:rPr sz="900" spc="-33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hadoop</a:t>
            </a:r>
            <a:r>
              <a:rPr sz="900" spc="-26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mapreduce</a:t>
            </a:r>
            <a:r>
              <a:rPr sz="900" spc="-24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09900"/>
                </a:solidFill>
                <a:latin typeface="SimSun"/>
                <a:cs typeface="SimSun"/>
              </a:rPr>
              <a:t>client</a:t>
            </a:r>
            <a:r>
              <a:rPr sz="900" spc="-26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jobclient</a:t>
            </a:r>
            <a:endParaRPr sz="900">
              <a:latin typeface="SimSun"/>
              <a:cs typeface="SimSun"/>
            </a:endParaRPr>
          </a:p>
          <a:p>
            <a:pPr marL="274955">
              <a:lnSpc>
                <a:spcPct val="100000"/>
              </a:lnSpc>
              <a:spcBef>
                <a:spcPts val="15"/>
              </a:spcBef>
            </a:pP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-2.6.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0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cdh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5</a:t>
            </a:r>
            <a:r>
              <a:rPr sz="900" spc="-31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.8.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0</a:t>
            </a:r>
            <a:r>
              <a:rPr sz="900" spc="-320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09900"/>
                </a:solidFill>
                <a:latin typeface="SimSun"/>
                <a:cs typeface="SimSun"/>
              </a:rPr>
              <a:t>test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s</a:t>
            </a:r>
            <a:r>
              <a:rPr sz="900" spc="-32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.</a:t>
            </a:r>
            <a:r>
              <a:rPr sz="900" spc="-335" dirty="0">
                <a:solidFill>
                  <a:srgbClr val="009900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09900"/>
                </a:solidFill>
                <a:latin typeface="SimSun"/>
                <a:cs typeface="SimSun"/>
              </a:rPr>
              <a:t>j</a:t>
            </a:r>
            <a:r>
              <a:rPr sz="900" spc="85" dirty="0">
                <a:solidFill>
                  <a:srgbClr val="009900"/>
                </a:solidFill>
                <a:latin typeface="SimSun"/>
                <a:cs typeface="SimSun"/>
              </a:rPr>
              <a:t>a</a:t>
            </a:r>
            <a:r>
              <a:rPr sz="900" spc="20" dirty="0">
                <a:solidFill>
                  <a:srgbClr val="009900"/>
                </a:solidFill>
                <a:latin typeface="SimSun"/>
                <a:cs typeface="SimSun"/>
              </a:rPr>
              <a:t>r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SimSun"/>
              <a:cs typeface="SimSun"/>
            </a:endParaRPr>
          </a:p>
          <a:p>
            <a:pPr marL="22860">
              <a:lnSpc>
                <a:spcPct val="100000"/>
              </a:lnSpc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export</a:t>
            </a:r>
            <a:r>
              <a:rPr sz="900" spc="2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test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DFSiojar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=/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opt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apps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software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-3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/2.6.0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cdh5</a:t>
            </a:r>
            <a:endParaRPr sz="900">
              <a:latin typeface="SimSun"/>
              <a:cs typeface="SimSun"/>
            </a:endParaRPr>
          </a:p>
          <a:p>
            <a:pPr marL="274320" marR="38735" indent="-635">
              <a:lnSpc>
                <a:spcPct val="101499"/>
              </a:lnSpc>
            </a:pP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.8.0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native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share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mapreduce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-2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mapreduce</a:t>
            </a:r>
            <a:r>
              <a:rPr sz="900" spc="-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 </a:t>
            </a:r>
            <a:r>
              <a:rPr sz="900" spc="-43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client</a:t>
            </a:r>
            <a:r>
              <a:rPr sz="900" spc="-2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jobclient</a:t>
            </a:r>
            <a:r>
              <a:rPr sz="900" spc="-2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-2.6.0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cdh5</a:t>
            </a:r>
            <a:r>
              <a:rPr sz="900" spc="-3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.8.0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tests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88/101</a:t>
            </a:r>
          </a:p>
        </p:txBody>
      </p:sp>
    </p:spTree>
    <p:extLst>
      <p:ext uri="{BB962C8B-B14F-4D97-AF65-F5344CB8AC3E}">
        <p14:creationId xmlns:p14="http://schemas.microsoft.com/office/powerpoint/2010/main" val="939784718"/>
      </p:ext>
    </p:extLst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0" dirty="0"/>
              <a:t>Options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277950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48798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212" y="169801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212" y="2080120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4955" y="915643"/>
            <a:ext cx="4153535" cy="1724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solidFill>
                  <a:srgbClr val="010081"/>
                </a:solidFill>
                <a:latin typeface="Arial"/>
                <a:cs typeface="Arial"/>
              </a:rPr>
              <a:t>Main</a:t>
            </a:r>
            <a:r>
              <a:rPr sz="1100" b="1" spc="5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010081"/>
                </a:solidFill>
                <a:latin typeface="Arial"/>
                <a:cs typeface="Arial"/>
              </a:rPr>
              <a:t>options: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75"/>
              </a:spcBef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-writ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</a:t>
            </a:r>
            <a:r>
              <a:rPr sz="1100" spc="10" dirty="0">
                <a:solidFill>
                  <a:srgbClr val="010081"/>
                </a:solidFill>
                <a:latin typeface="Arial MT"/>
                <a:cs typeface="Arial MT"/>
              </a:rPr>
              <a:t>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run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write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tests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-rea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</a:t>
            </a:r>
            <a:r>
              <a:rPr sz="1100" spc="10" dirty="0">
                <a:solidFill>
                  <a:srgbClr val="010081"/>
                </a:solidFill>
                <a:latin typeface="Arial MT"/>
                <a:cs typeface="Arial MT"/>
              </a:rPr>
              <a:t>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run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read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tests</a:t>
            </a:r>
            <a:endParaRPr sz="1100">
              <a:latin typeface="Arial MT"/>
              <a:cs typeface="Arial MT"/>
            </a:endParaRPr>
          </a:p>
          <a:p>
            <a:pPr marL="289560" marR="169545">
              <a:lnSpc>
                <a:spcPct val="102699"/>
              </a:lnSpc>
              <a:spcBef>
                <a:spcPts val="295"/>
              </a:spcBef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-nrFiles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number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files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(set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equal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number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mappers)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-fileSize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size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files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(followed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B|KB|MB|GB|TB)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840"/>
              </a:spcBef>
            </a:pP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TestDFSIO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generates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exactly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1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task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per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file,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so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1:1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mapping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from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files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tasks.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89/101</a:t>
            </a:r>
          </a:p>
        </p:txBody>
      </p:sp>
    </p:spTree>
    <p:extLst>
      <p:ext uri="{BB962C8B-B14F-4D97-AF65-F5344CB8AC3E}">
        <p14:creationId xmlns:p14="http://schemas.microsoft.com/office/powerpoint/2010/main" val="182272032"/>
      </p:ext>
    </p:extLst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90/101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65" dirty="0"/>
              <a:t>Specify</a:t>
            </a:r>
            <a:r>
              <a:rPr sz="1200" spc="40" dirty="0"/>
              <a:t> </a:t>
            </a:r>
            <a:r>
              <a:rPr sz="1200" spc="-65" dirty="0"/>
              <a:t>custom</a:t>
            </a:r>
            <a:r>
              <a:rPr sz="1200" spc="45" dirty="0"/>
              <a:t> </a:t>
            </a:r>
            <a:r>
              <a:rPr sz="1200" spc="55" dirty="0"/>
              <a:t>i/o</a:t>
            </a:r>
            <a:r>
              <a:rPr sz="1200" spc="40" dirty="0"/>
              <a:t> </a:t>
            </a:r>
            <a:r>
              <a:rPr sz="1200" spc="-45" dirty="0"/>
              <a:t>directory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938922"/>
            <a:ext cx="4358640" cy="1665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avoid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permission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problems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(you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need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have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read/write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access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/benchmarks/TestDFSIO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HDFS).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 MT"/>
              <a:cs typeface="Arial MT"/>
            </a:endParaRPr>
          </a:p>
          <a:p>
            <a:pPr marL="12700" marR="50800">
              <a:lnSpc>
                <a:spcPct val="102600"/>
              </a:lnSpc>
              <a:spcBef>
                <a:spcPts val="5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default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TestHDFSio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20" dirty="0">
                <a:solidFill>
                  <a:srgbClr val="010081"/>
                </a:solidFill>
                <a:latin typeface="Arial MT"/>
                <a:cs typeface="Arial MT"/>
              </a:rPr>
              <a:t>uses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HDFS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directory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/benchmarks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read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write,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therefore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recommended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run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tests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hdfs.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10081"/>
                </a:solidFill>
                <a:latin typeface="Arial MT"/>
                <a:cs typeface="Arial MT"/>
              </a:rPr>
              <a:t>case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you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want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run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tests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user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who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has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no</a:t>
            </a:r>
            <a:r>
              <a:rPr sz="1100" spc="4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write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permissions</a:t>
            </a:r>
            <a:r>
              <a:rPr sz="1100" spc="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on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HDFS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root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folder</a:t>
            </a:r>
            <a:r>
              <a:rPr sz="1100" spc="2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,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you</a:t>
            </a:r>
            <a:r>
              <a:rPr sz="1100" spc="1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1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specify</a:t>
            </a:r>
            <a:r>
              <a:rPr sz="1100" spc="1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an</a:t>
            </a:r>
            <a:r>
              <a:rPr sz="1100" spc="1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alternative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directory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optio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assigning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ne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w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value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</a:t>
            </a:r>
            <a:r>
              <a:rPr sz="1100" spc="10" dirty="0">
                <a:solidFill>
                  <a:srgbClr val="010081"/>
                </a:solidFill>
                <a:latin typeface="Arial MT"/>
                <a:cs typeface="Arial MT"/>
              </a:rPr>
              <a:t>o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test.build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data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49972357"/>
      </p:ext>
    </p:extLst>
  </p:cSld>
  <p:clrMapOvr>
    <a:masterClrMapping/>
  </p:clrMapOvr>
  <p:transition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91/101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0" dirty="0"/>
              <a:t>Running</a:t>
            </a:r>
            <a:r>
              <a:rPr sz="1200" spc="40" dirty="0"/>
              <a:t> </a:t>
            </a:r>
            <a:r>
              <a:rPr sz="1200" spc="-110" dirty="0"/>
              <a:t>a</a:t>
            </a:r>
            <a:r>
              <a:rPr sz="1200" spc="45" dirty="0"/>
              <a:t> </a:t>
            </a:r>
            <a:r>
              <a:rPr sz="1200" spc="-30" dirty="0"/>
              <a:t>write</a:t>
            </a:r>
            <a:r>
              <a:rPr sz="1200" spc="40" dirty="0"/>
              <a:t> </a:t>
            </a:r>
            <a:r>
              <a:rPr sz="1200" spc="-35" dirty="0"/>
              <a:t>test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998180"/>
            <a:ext cx="40684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We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going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run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test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nrFiles</a:t>
            </a:r>
            <a:r>
              <a:rPr sz="11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files,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each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size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fileSize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,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using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custom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directory.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1590992"/>
            <a:ext cx="4333240" cy="83566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944"/>
              </a:lnSpc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expor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myDi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use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$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{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USE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}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benchmark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endParaRPr sz="900">
              <a:latin typeface="SimSun"/>
              <a:cs typeface="SimSun"/>
            </a:endParaRPr>
          </a:p>
          <a:p>
            <a:pPr marL="7620" marR="2898140" indent="1905">
              <a:lnSpc>
                <a:spcPct val="101499"/>
              </a:lnSpc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expor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File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2 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expor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fil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Siz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0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B 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cd</a:t>
            </a:r>
            <a:r>
              <a:rPr sz="900" spc="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~</a:t>
            </a:r>
            <a:endParaRPr sz="900">
              <a:latin typeface="SimSun"/>
              <a:cs typeface="SimSun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2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</a:t>
            </a:r>
            <a:r>
              <a:rPr sz="900" spc="2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$test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DFSiojar</a:t>
            </a:r>
            <a:r>
              <a:rPr sz="900" spc="2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Test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DFSIO</a:t>
            </a:r>
            <a:r>
              <a:rPr sz="900" spc="2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55" dirty="0">
                <a:solidFill>
                  <a:srgbClr val="010081"/>
                </a:solidFill>
                <a:latin typeface="SimSun"/>
                <a:cs typeface="SimSun"/>
              </a:rPr>
              <a:t>-D</a:t>
            </a:r>
            <a:r>
              <a:rPr sz="900" spc="2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test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build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data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0" dirty="0">
                <a:solidFill>
                  <a:srgbClr val="010081"/>
                </a:solidFill>
                <a:latin typeface="SimSun"/>
                <a:cs typeface="SimSun"/>
              </a:rPr>
              <a:t>$my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0" dirty="0">
                <a:solidFill>
                  <a:srgbClr val="010081"/>
                </a:solidFill>
                <a:latin typeface="SimSun"/>
                <a:cs typeface="SimSun"/>
              </a:rPr>
              <a:t>Dir</a:t>
            </a:r>
            <a:endParaRPr sz="900">
              <a:latin typeface="SimSun"/>
              <a:cs typeface="SimSun"/>
            </a:endParaRPr>
          </a:p>
          <a:p>
            <a:pPr marL="33274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writ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File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$n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File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fil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Siz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$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z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100127660"/>
      </p:ext>
    </p:extLst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92/101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70" dirty="0"/>
              <a:t>Running</a:t>
            </a:r>
            <a:r>
              <a:rPr sz="1200" spc="40" dirty="0"/>
              <a:t> </a:t>
            </a:r>
            <a:r>
              <a:rPr sz="1200" spc="-110" dirty="0"/>
              <a:t>a</a:t>
            </a:r>
            <a:r>
              <a:rPr sz="1200" spc="35" dirty="0"/>
              <a:t> </a:t>
            </a:r>
            <a:r>
              <a:rPr sz="1200" spc="-85" dirty="0"/>
              <a:t>read</a:t>
            </a:r>
            <a:r>
              <a:rPr sz="1200" spc="40" dirty="0"/>
              <a:t> </a:t>
            </a:r>
            <a:r>
              <a:rPr sz="1200" spc="-35" dirty="0"/>
              <a:t>test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998180"/>
            <a:ext cx="40684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We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going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run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test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nrFiles</a:t>
            </a:r>
            <a:r>
              <a:rPr sz="11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files,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each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size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fileSize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,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using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custom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directory.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55" y="1590992"/>
            <a:ext cx="4333240" cy="835660"/>
          </a:xfrm>
          <a:prstGeom prst="rect">
            <a:avLst/>
          </a:prstGeom>
          <a:solidFill>
            <a:srgbClr val="F2F2EA"/>
          </a:solidFill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944"/>
              </a:lnSpc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expor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myDi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use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10" dirty="0">
                <a:solidFill>
                  <a:srgbClr val="010081"/>
                </a:solidFill>
                <a:latin typeface="SimSun"/>
                <a:cs typeface="SimSun"/>
              </a:rPr>
              <a:t>$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{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USE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}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benchmark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endParaRPr sz="900">
              <a:latin typeface="SimSun"/>
              <a:cs typeface="SimSun"/>
            </a:endParaRPr>
          </a:p>
          <a:p>
            <a:pPr marL="7620" marR="2898140" indent="1905">
              <a:lnSpc>
                <a:spcPct val="101499"/>
              </a:lnSpc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expor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File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0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2 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expor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fil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Siz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0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B 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cd</a:t>
            </a:r>
            <a:r>
              <a:rPr sz="900" spc="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~</a:t>
            </a:r>
            <a:endParaRPr sz="900">
              <a:latin typeface="SimSun"/>
              <a:cs typeface="SimSun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hadoop</a:t>
            </a:r>
            <a:r>
              <a:rPr sz="900" spc="2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jar</a:t>
            </a:r>
            <a:r>
              <a:rPr sz="900" spc="2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$test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DFSiojar</a:t>
            </a:r>
            <a:r>
              <a:rPr sz="900" spc="2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Test</a:t>
            </a:r>
            <a:r>
              <a:rPr sz="900" spc="-3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DFSIO</a:t>
            </a:r>
            <a:r>
              <a:rPr sz="900" spc="2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55" dirty="0">
                <a:solidFill>
                  <a:srgbClr val="010081"/>
                </a:solidFill>
                <a:latin typeface="SimSun"/>
                <a:cs typeface="SimSun"/>
              </a:rPr>
              <a:t>-D</a:t>
            </a:r>
            <a:r>
              <a:rPr sz="900" spc="2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test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build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data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=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0" dirty="0">
                <a:solidFill>
                  <a:srgbClr val="010081"/>
                </a:solidFill>
                <a:latin typeface="SimSun"/>
                <a:cs typeface="SimSun"/>
              </a:rPr>
              <a:t>$my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0" dirty="0">
                <a:solidFill>
                  <a:srgbClr val="010081"/>
                </a:solidFill>
                <a:latin typeface="SimSun"/>
                <a:cs typeface="SimSun"/>
              </a:rPr>
              <a:t>Dir</a:t>
            </a:r>
            <a:endParaRPr sz="900">
              <a:latin typeface="SimSun"/>
              <a:cs typeface="SimSun"/>
            </a:endParaRPr>
          </a:p>
          <a:p>
            <a:pPr marL="33274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rea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File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$n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File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-</a:t>
            </a:r>
            <a:r>
              <a:rPr sz="900" spc="-34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fil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Siz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$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z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515228814"/>
      </p:ext>
    </p:extLst>
  </p:cSld>
  <p:clrMapOvr>
    <a:masterClrMapping/>
  </p:clrMapOvr>
  <p:transition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30" dirty="0"/>
              <a:t>A</a:t>
            </a:r>
            <a:r>
              <a:rPr sz="1200" spc="35" dirty="0"/>
              <a:t> </a:t>
            </a:r>
            <a:r>
              <a:rPr sz="1200" spc="-90" dirty="0"/>
              <a:t>sample</a:t>
            </a:r>
            <a:r>
              <a:rPr sz="1200" spc="35" dirty="0"/>
              <a:t> </a:t>
            </a:r>
            <a:r>
              <a:rPr sz="1200" spc="-35" dirty="0"/>
              <a:t>test</a:t>
            </a:r>
            <a:r>
              <a:rPr sz="1200" spc="35" dirty="0"/>
              <a:t> </a:t>
            </a:r>
            <a:r>
              <a:rPr sz="1200" spc="-20" dirty="0"/>
              <a:t>output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137655" y="639724"/>
            <a:ext cx="4333240" cy="695960"/>
          </a:xfrm>
          <a:custGeom>
            <a:avLst/>
            <a:gdLst/>
            <a:ahLst/>
            <a:cxnLst/>
            <a:rect l="l" t="t" r="r" b="b"/>
            <a:pathLst>
              <a:path w="4333240" h="695960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0" y="278358"/>
                </a:lnTo>
                <a:lnTo>
                  <a:pt x="0" y="417537"/>
                </a:lnTo>
                <a:lnTo>
                  <a:pt x="0" y="556717"/>
                </a:lnTo>
                <a:lnTo>
                  <a:pt x="0" y="695896"/>
                </a:lnTo>
                <a:lnTo>
                  <a:pt x="4332681" y="695896"/>
                </a:lnTo>
                <a:lnTo>
                  <a:pt x="4332681" y="556717"/>
                </a:lnTo>
                <a:lnTo>
                  <a:pt x="4332681" y="417537"/>
                </a:lnTo>
                <a:lnTo>
                  <a:pt x="4332681" y="278358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585" y="749752"/>
            <a:ext cx="4312285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solidFill>
                  <a:srgbClr val="010081"/>
                </a:solidFill>
                <a:latin typeface="SimSun"/>
                <a:cs typeface="SimSun"/>
              </a:rPr>
              <a:t>19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0" dirty="0">
                <a:solidFill>
                  <a:srgbClr val="010081"/>
                </a:solidFill>
                <a:latin typeface="SimSun"/>
                <a:cs typeface="SimSun"/>
              </a:rPr>
              <a:t>07/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0" dirty="0">
                <a:solidFill>
                  <a:srgbClr val="010081"/>
                </a:solidFill>
                <a:latin typeface="SimSun"/>
                <a:cs typeface="SimSun"/>
              </a:rPr>
              <a:t>25</a:t>
            </a:r>
            <a:r>
              <a:rPr sz="900" spc="2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0" dirty="0">
                <a:solidFill>
                  <a:srgbClr val="010081"/>
                </a:solidFill>
                <a:latin typeface="SimSun"/>
                <a:cs typeface="SimSun"/>
              </a:rPr>
              <a:t>15: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0" dirty="0">
                <a:solidFill>
                  <a:srgbClr val="010081"/>
                </a:solidFill>
                <a:latin typeface="SimSun"/>
                <a:cs typeface="SimSun"/>
              </a:rPr>
              <a:t>44: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0" dirty="0">
                <a:solidFill>
                  <a:srgbClr val="010081"/>
                </a:solidFill>
                <a:latin typeface="SimSun"/>
                <a:cs typeface="SimSun"/>
              </a:rPr>
              <a:t>26</a:t>
            </a:r>
            <a:r>
              <a:rPr sz="900" spc="2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INFO</a:t>
            </a:r>
            <a:r>
              <a:rPr sz="900" spc="25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fs.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Test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DFSIO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-----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Test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DFSIO</a:t>
            </a:r>
            <a:r>
              <a:rPr sz="900" spc="2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-----</a:t>
            </a:r>
            <a:r>
              <a:rPr sz="900" spc="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 marL="336550">
              <a:lnSpc>
                <a:spcPct val="100000"/>
              </a:lnSpc>
              <a:spcBef>
                <a:spcPts val="15"/>
              </a:spcBef>
            </a:pP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write</a:t>
            </a:r>
            <a:endParaRPr sz="900">
              <a:latin typeface="SimSun"/>
              <a:cs typeface="SimSun"/>
            </a:endParaRPr>
          </a:p>
          <a:p>
            <a:pPr marL="335280" marR="5080" indent="-323215">
              <a:lnSpc>
                <a:spcPct val="101499"/>
              </a:lnSpc>
              <a:tabLst>
                <a:tab pos="3453765" algn="l"/>
              </a:tabLst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9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07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5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15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44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6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	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Dat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&amp;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tim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-33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 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Thu</a:t>
            </a:r>
            <a:r>
              <a:rPr sz="900" spc="25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5" dirty="0">
                <a:solidFill>
                  <a:srgbClr val="010081"/>
                </a:solidFill>
                <a:latin typeface="SimSun"/>
                <a:cs typeface="SimSun"/>
              </a:rPr>
              <a:t>Jul</a:t>
            </a:r>
            <a:r>
              <a:rPr sz="900" spc="24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25</a:t>
            </a:r>
            <a:r>
              <a:rPr sz="900" spc="254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0" dirty="0">
                <a:solidFill>
                  <a:srgbClr val="010081"/>
                </a:solidFill>
                <a:latin typeface="SimSun"/>
                <a:cs typeface="SimSun"/>
              </a:rPr>
              <a:t>15: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0" dirty="0">
                <a:solidFill>
                  <a:srgbClr val="010081"/>
                </a:solidFill>
                <a:latin typeface="SimSun"/>
                <a:cs typeface="SimSun"/>
              </a:rPr>
              <a:t>44: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0" dirty="0">
                <a:solidFill>
                  <a:srgbClr val="010081"/>
                </a:solidFill>
                <a:latin typeface="SimSun"/>
                <a:cs typeface="SimSun"/>
              </a:rPr>
              <a:t>26</a:t>
            </a:r>
            <a:r>
              <a:rPr sz="900" spc="2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CEST</a:t>
            </a:r>
            <a:r>
              <a:rPr sz="900" spc="26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75" dirty="0">
                <a:solidFill>
                  <a:srgbClr val="010081"/>
                </a:solidFill>
                <a:latin typeface="SimSun"/>
                <a:cs typeface="SimSun"/>
              </a:rPr>
              <a:t>2019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655" y="1335620"/>
            <a:ext cx="4333240" cy="695960"/>
          </a:xfrm>
          <a:custGeom>
            <a:avLst/>
            <a:gdLst/>
            <a:ahLst/>
            <a:cxnLst/>
            <a:rect l="l" t="t" r="r" b="b"/>
            <a:pathLst>
              <a:path w="4333240" h="695960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0" y="278358"/>
                </a:lnTo>
                <a:lnTo>
                  <a:pt x="0" y="417537"/>
                </a:lnTo>
                <a:lnTo>
                  <a:pt x="0" y="556704"/>
                </a:lnTo>
                <a:lnTo>
                  <a:pt x="0" y="695883"/>
                </a:lnTo>
                <a:lnTo>
                  <a:pt x="4332681" y="695883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585" y="1306469"/>
            <a:ext cx="1223645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9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07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5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15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44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6</a:t>
            </a:r>
            <a:endParaRPr sz="900">
              <a:latin typeface="SimSun"/>
              <a:cs typeface="SimSun"/>
            </a:endParaRPr>
          </a:p>
          <a:p>
            <a:pPr marR="418465" algn="ctr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solidFill>
                  <a:srgbClr val="010081"/>
                </a:solidFill>
                <a:latin typeface="SimSun"/>
                <a:cs typeface="SimSun"/>
              </a:rPr>
              <a:t>20</a:t>
            </a:r>
            <a:endParaRPr sz="9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9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07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5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15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44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6</a:t>
            </a:r>
            <a:endParaRPr sz="900">
              <a:latin typeface="SimSun"/>
              <a:cs typeface="SimSun"/>
            </a:endParaRPr>
          </a:p>
          <a:p>
            <a:pPr marL="3810" algn="ctr">
              <a:lnSpc>
                <a:spcPct val="100000"/>
              </a:lnSpc>
              <a:spcBef>
                <a:spcPts val="20"/>
              </a:spcBef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20480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0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0</a:t>
            </a:r>
            <a:endParaRPr sz="9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9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07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5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15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44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6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5587" y="1306469"/>
            <a:ext cx="3022600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695" algn="l"/>
              </a:tabLst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	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Numbe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file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-32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 marL="12700" marR="5080">
              <a:lnSpc>
                <a:spcPct val="202900"/>
              </a:lnSpc>
              <a:tabLst>
                <a:tab pos="1734820" algn="l"/>
              </a:tabLst>
            </a:pP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Tota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l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MByte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p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r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ce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 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	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Throughpu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c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655" y="2031504"/>
            <a:ext cx="4333240" cy="139700"/>
          </a:xfrm>
          <a:custGeom>
            <a:avLst/>
            <a:gdLst/>
            <a:ahLst/>
            <a:cxnLst/>
            <a:rect l="l" t="t" r="r" b="b"/>
            <a:pathLst>
              <a:path w="4333240" h="139700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1022" y="2002365"/>
            <a:ext cx="1222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3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9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3846532544742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8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655" y="2170683"/>
            <a:ext cx="4333240" cy="417830"/>
          </a:xfrm>
          <a:custGeom>
            <a:avLst/>
            <a:gdLst/>
            <a:ahLst/>
            <a:cxnLst/>
            <a:rect l="l" t="t" r="r" b="b"/>
            <a:pathLst>
              <a:path w="4333240" h="417830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0" y="278358"/>
                </a:lnTo>
                <a:lnTo>
                  <a:pt x="0" y="417537"/>
                </a:lnTo>
                <a:lnTo>
                  <a:pt x="4332681" y="417537"/>
                </a:lnTo>
                <a:lnTo>
                  <a:pt x="4332681" y="278358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82534" y="2141545"/>
            <a:ext cx="2665730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1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Averag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rat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m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b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c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88390" algn="l"/>
              </a:tabLst>
            </a:pP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	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rat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st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v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a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n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655" y="2588222"/>
            <a:ext cx="4333240" cy="139700"/>
          </a:xfrm>
          <a:custGeom>
            <a:avLst/>
            <a:gdLst/>
            <a:ahLst/>
            <a:cxnLst/>
            <a:rect l="l" t="t" r="r" b="b"/>
            <a:pathLst>
              <a:path w="4333240" h="139700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5585" y="2141545"/>
            <a:ext cx="1619250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0640" algn="r">
              <a:lnSpc>
                <a:spcPct val="100000"/>
              </a:lnSpc>
              <a:spcBef>
                <a:spcPts val="95"/>
              </a:spcBef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9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07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5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15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44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6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endParaRPr sz="900">
              <a:latin typeface="SimSun"/>
              <a:cs typeface="SimSun"/>
            </a:endParaRPr>
          </a:p>
          <a:p>
            <a:pPr marR="76200" algn="r">
              <a:lnSpc>
                <a:spcPct val="100000"/>
              </a:lnSpc>
              <a:spcBef>
                <a:spcPts val="15"/>
              </a:spcBef>
            </a:pP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3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9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5994606018066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4</a:t>
            </a:r>
            <a:endParaRPr sz="900">
              <a:latin typeface="SimSun"/>
              <a:cs typeface="SimSun"/>
            </a:endParaRPr>
          </a:p>
          <a:p>
            <a:pPr marR="40640" algn="r">
              <a:lnSpc>
                <a:spcPct val="100000"/>
              </a:lnSpc>
              <a:spcBef>
                <a:spcPts val="15"/>
              </a:spcBef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9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07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5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15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44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6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endParaRPr sz="900">
              <a:latin typeface="SimSun"/>
              <a:cs typeface="SimSun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3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6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018219467981271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7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655" y="2727401"/>
            <a:ext cx="4333240" cy="278765"/>
          </a:xfrm>
          <a:custGeom>
            <a:avLst/>
            <a:gdLst/>
            <a:ahLst/>
            <a:cxnLst/>
            <a:rect l="l" t="t" r="r" b="b"/>
            <a:pathLst>
              <a:path w="4333240" h="278764">
                <a:moveTo>
                  <a:pt x="4332681" y="0"/>
                </a:moveTo>
                <a:lnTo>
                  <a:pt x="0" y="0"/>
                </a:lnTo>
                <a:lnTo>
                  <a:pt x="0" y="139179"/>
                </a:lnTo>
                <a:lnTo>
                  <a:pt x="0" y="278358"/>
                </a:lnTo>
                <a:lnTo>
                  <a:pt x="4332681" y="278358"/>
                </a:lnTo>
                <a:lnTo>
                  <a:pt x="4332681" y="139179"/>
                </a:lnTo>
                <a:lnTo>
                  <a:pt x="4332681" y="0"/>
                </a:lnTo>
                <a:close/>
              </a:path>
            </a:pathLst>
          </a:custGeom>
          <a:solidFill>
            <a:srgbClr val="F2F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5585" y="2698249"/>
            <a:ext cx="4312285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6550" marR="5080" indent="-324485">
              <a:lnSpc>
                <a:spcPct val="101499"/>
              </a:lnSpc>
              <a:spcBef>
                <a:spcPts val="80"/>
              </a:spcBef>
              <a:tabLst>
                <a:tab pos="2952115" algn="l"/>
              </a:tabLst>
            </a:pP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9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07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/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5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15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44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2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6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IN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2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3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.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spc="-37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F</a:t>
            </a:r>
            <a:r>
              <a:rPr sz="900" spc="105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100" dirty="0">
                <a:solidFill>
                  <a:srgbClr val="010081"/>
                </a:solidFill>
                <a:latin typeface="SimSun"/>
                <a:cs typeface="SimSun"/>
              </a:rPr>
              <a:t>I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O</a:t>
            </a:r>
            <a:r>
              <a:rPr sz="900" spc="-3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	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Tes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t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x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c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95" dirty="0">
                <a:solidFill>
                  <a:srgbClr val="010081"/>
                </a:solidFill>
                <a:latin typeface="SimSun"/>
                <a:cs typeface="SimSun"/>
              </a:rPr>
              <a:t>tim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85" dirty="0">
                <a:solidFill>
                  <a:srgbClr val="010081"/>
                </a:solidFill>
                <a:latin typeface="SimSun"/>
                <a:cs typeface="SimSun"/>
              </a:rPr>
              <a:t>s</a:t>
            </a:r>
            <a:r>
              <a:rPr sz="900" spc="90" dirty="0">
                <a:solidFill>
                  <a:srgbClr val="010081"/>
                </a:solidFill>
                <a:latin typeface="SimSun"/>
                <a:cs typeface="SimSun"/>
              </a:rPr>
              <a:t>e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c</a:t>
            </a:r>
            <a:r>
              <a:rPr sz="900" spc="-33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10081"/>
                </a:solidFill>
                <a:latin typeface="SimSun"/>
                <a:cs typeface="SimSun"/>
              </a:rPr>
              <a:t>:  </a:t>
            </a:r>
            <a:r>
              <a:rPr sz="900" spc="80" dirty="0">
                <a:solidFill>
                  <a:srgbClr val="010081"/>
                </a:solidFill>
                <a:latin typeface="SimSun"/>
                <a:cs typeface="SimSun"/>
              </a:rPr>
              <a:t>292.</a:t>
            </a:r>
            <a:r>
              <a:rPr sz="900" spc="-37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900" spc="60" dirty="0">
                <a:solidFill>
                  <a:srgbClr val="010081"/>
                </a:solidFill>
                <a:latin typeface="SimSun"/>
                <a:cs typeface="SimSun"/>
              </a:rPr>
              <a:t>66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93/101</a:t>
            </a:r>
          </a:p>
        </p:txBody>
      </p:sp>
    </p:spTree>
    <p:extLst>
      <p:ext uri="{BB962C8B-B14F-4D97-AF65-F5344CB8AC3E}">
        <p14:creationId xmlns:p14="http://schemas.microsoft.com/office/powerpoint/2010/main" val="3748621187"/>
      </p:ext>
    </p:extLst>
  </p:cSld>
  <p:clrMapOvr>
    <a:masterClrMapping/>
  </p:clrMapOvr>
  <p:transition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0" dirty="0"/>
              <a:t>How</a:t>
            </a:r>
            <a:r>
              <a:rPr sz="1200" spc="45" dirty="0"/>
              <a:t> </a:t>
            </a:r>
            <a:r>
              <a:rPr sz="1200" dirty="0"/>
              <a:t>to</a:t>
            </a:r>
            <a:r>
              <a:rPr sz="1200" spc="50" dirty="0"/>
              <a:t> </a:t>
            </a:r>
            <a:r>
              <a:rPr sz="1200" spc="-35" dirty="0"/>
              <a:t>interpret</a:t>
            </a:r>
            <a:r>
              <a:rPr sz="1200" spc="45" dirty="0"/>
              <a:t> </a:t>
            </a:r>
            <a:r>
              <a:rPr sz="1200" spc="-45" dirty="0"/>
              <a:t>the</a:t>
            </a:r>
            <a:r>
              <a:rPr sz="1200" spc="50" dirty="0"/>
              <a:t> </a:t>
            </a:r>
            <a:r>
              <a:rPr sz="1200" spc="-70" dirty="0"/>
              <a:t>results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286052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496085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70611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916150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4955" y="923733"/>
            <a:ext cx="4293870" cy="1703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main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measurements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produced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HDFSio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test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are: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875"/>
              </a:spcBef>
            </a:pP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throughput</a:t>
            </a:r>
            <a:r>
              <a:rPr sz="1100" i="1" spc="25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MB/sec</a:t>
            </a:r>
            <a:endParaRPr sz="1100">
              <a:latin typeface="Arial MT"/>
              <a:cs typeface="Arial MT"/>
            </a:endParaRPr>
          </a:p>
          <a:p>
            <a:pPr marL="289560" marR="2105660">
              <a:lnSpc>
                <a:spcPct val="125299"/>
              </a:lnSpc>
            </a:pPr>
            <a:r>
              <a:rPr sz="1100" i="1" spc="-85" dirty="0">
                <a:solidFill>
                  <a:srgbClr val="010081"/>
                </a:solidFill>
                <a:latin typeface="Arial"/>
                <a:cs typeface="Arial"/>
              </a:rPr>
              <a:t>average</a:t>
            </a:r>
            <a:r>
              <a:rPr sz="1100" i="1" spc="-8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IO</a:t>
            </a:r>
            <a:r>
              <a:rPr sz="1100" i="1" spc="-3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010081"/>
                </a:solidFill>
                <a:latin typeface="Arial"/>
                <a:cs typeface="Arial"/>
              </a:rPr>
              <a:t>rate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MB/sec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standard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deviation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IO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rate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test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execution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time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All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test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results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logged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default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file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TestDFSIO_results.log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.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log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file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changed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with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option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-resFile</a:t>
            </a:r>
            <a:r>
              <a:rPr sz="1100" spc="2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resultFileName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94/101</a:t>
            </a:r>
          </a:p>
        </p:txBody>
      </p:sp>
    </p:spTree>
    <p:extLst>
      <p:ext uri="{BB962C8B-B14F-4D97-AF65-F5344CB8AC3E}">
        <p14:creationId xmlns:p14="http://schemas.microsoft.com/office/powerpoint/2010/main" val="3813477796"/>
      </p:ext>
    </p:extLst>
  </p:cSld>
  <p:clrMapOvr>
    <a:masterClrMapping/>
  </p:clrMapOvr>
  <p:transition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85" dirty="0"/>
              <a:t>Advanced</a:t>
            </a:r>
            <a:r>
              <a:rPr sz="1200" spc="30" dirty="0"/>
              <a:t> </a:t>
            </a:r>
            <a:r>
              <a:rPr sz="1200" spc="-35" dirty="0"/>
              <a:t>test</a:t>
            </a:r>
            <a:r>
              <a:rPr sz="1200" spc="30" dirty="0"/>
              <a:t> </a:t>
            </a:r>
            <a:r>
              <a:rPr sz="1200" spc="-40" dirty="0"/>
              <a:t>configuration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404480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786585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212" y="1996617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4955" y="870088"/>
            <a:ext cx="4264025" cy="183768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 addition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 default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sequential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file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access,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2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mapper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class</a:t>
            </a:r>
            <a:r>
              <a:rPr sz="1100" spc="1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reading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configured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perform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various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types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random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reads:</a:t>
            </a:r>
            <a:endParaRPr sz="1100">
              <a:latin typeface="Arial MT"/>
              <a:cs typeface="Arial MT"/>
            </a:endParaRPr>
          </a:p>
          <a:p>
            <a:pPr marL="289560" marR="425450">
              <a:lnSpc>
                <a:spcPct val="102600"/>
              </a:lnSpc>
              <a:spcBef>
                <a:spcPts val="840"/>
              </a:spcBef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rando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m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rea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d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al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w</a:t>
            </a:r>
            <a:r>
              <a:rPr sz="1100" spc="-12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ys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ch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o</a:t>
            </a:r>
            <a:r>
              <a:rPr sz="1100" spc="-125" dirty="0">
                <a:solidFill>
                  <a:srgbClr val="010081"/>
                </a:solidFill>
                <a:latin typeface="Arial MT"/>
                <a:cs typeface="Arial MT"/>
              </a:rPr>
              <a:t>ose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random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p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ositio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</a:t>
            </a:r>
            <a:r>
              <a:rPr sz="1100" spc="10" dirty="0">
                <a:solidFill>
                  <a:srgbClr val="010081"/>
                </a:solidFill>
                <a:latin typeface="Arial MT"/>
                <a:cs typeface="Arial MT"/>
              </a:rPr>
              <a:t>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read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from 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(skipSize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200" dirty="0">
                <a:solidFill>
                  <a:srgbClr val="010081"/>
                </a:solidFill>
                <a:latin typeface="Arial MT"/>
                <a:cs typeface="Arial MT"/>
              </a:rPr>
              <a:t>=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0)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backward</a:t>
            </a:r>
            <a:r>
              <a:rPr sz="1100" spc="1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10" dirty="0">
                <a:solidFill>
                  <a:srgbClr val="010081"/>
                </a:solidFill>
                <a:latin typeface="SimSun"/>
                <a:cs typeface="SimSun"/>
              </a:rPr>
              <a:t>read</a:t>
            </a:r>
            <a:r>
              <a:rPr sz="1100" spc="-190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reads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file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reverse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order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(skipSize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200" dirty="0">
                <a:solidFill>
                  <a:srgbClr val="010081"/>
                </a:solidFill>
                <a:latin typeface="Arial MT"/>
                <a:cs typeface="Arial MT"/>
              </a:rPr>
              <a:t>&lt;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0)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skip-read</a:t>
            </a:r>
            <a:r>
              <a:rPr sz="1100" spc="-185" dirty="0">
                <a:solidFill>
                  <a:srgbClr val="010081"/>
                </a:solidFill>
                <a:latin typeface="SimSun"/>
                <a:cs typeface="SimSun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skips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skipSize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bytes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after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every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read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(skipSize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200" dirty="0">
                <a:solidFill>
                  <a:srgbClr val="010081"/>
                </a:solidFill>
                <a:latin typeface="Arial MT"/>
                <a:cs typeface="Arial MT"/>
              </a:rPr>
              <a:t>&gt;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0)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 MT"/>
              <a:cs typeface="Arial MT"/>
            </a:endParaRPr>
          </a:p>
          <a:p>
            <a:pPr marL="12700" marR="212725">
              <a:lnSpc>
                <a:spcPct val="102600"/>
              </a:lnSpc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5" dirty="0">
                <a:solidFill>
                  <a:srgbClr val="010081"/>
                </a:solidFill>
                <a:latin typeface="SimSun"/>
                <a:cs typeface="SimSun"/>
              </a:rPr>
              <a:t>-compression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option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allows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specify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i="1" spc="-75" dirty="0">
                <a:solidFill>
                  <a:srgbClr val="010081"/>
                </a:solidFill>
                <a:latin typeface="Arial"/>
                <a:cs typeface="Arial"/>
              </a:rPr>
              <a:t>codec</a:t>
            </a:r>
            <a:r>
              <a:rPr sz="1100" i="1" spc="-70" dirty="0">
                <a:solidFill>
                  <a:srgbClr val="010081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for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input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 </a:t>
            </a:r>
            <a:r>
              <a:rPr sz="1100" spc="-2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10081"/>
                </a:solidFill>
                <a:latin typeface="Arial MT"/>
                <a:cs typeface="Arial MT"/>
              </a:rPr>
              <a:t>output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data.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95/101</a:t>
            </a:r>
          </a:p>
        </p:txBody>
      </p:sp>
    </p:spTree>
    <p:extLst>
      <p:ext uri="{BB962C8B-B14F-4D97-AF65-F5344CB8AC3E}">
        <p14:creationId xmlns:p14="http://schemas.microsoft.com/office/powerpoint/2010/main" val="1475562707"/>
      </p:ext>
    </p:extLst>
  </p:cSld>
  <p:clrMapOvr>
    <a:masterClrMapping/>
  </p:clrMapOvr>
  <p:transition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96/101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35" dirty="0"/>
              <a:t>What</a:t>
            </a:r>
            <a:r>
              <a:rPr sz="1200" spc="40" dirty="0"/>
              <a:t> </a:t>
            </a:r>
            <a:r>
              <a:rPr sz="1200" spc="-75" dirty="0"/>
              <a:t>is</a:t>
            </a:r>
            <a:r>
              <a:rPr sz="1200" spc="40" dirty="0"/>
              <a:t> </a:t>
            </a:r>
            <a:r>
              <a:rPr sz="1200" spc="-110" dirty="0"/>
              <a:t>a</a:t>
            </a:r>
            <a:r>
              <a:rPr sz="1200" spc="40" dirty="0"/>
              <a:t> </a:t>
            </a:r>
            <a:r>
              <a:rPr sz="1200" spc="-90" dirty="0"/>
              <a:t>codec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644371"/>
            <a:ext cx="4240530" cy="1101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Codec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portmanteau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coder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decoder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and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10081"/>
                </a:solidFill>
                <a:latin typeface="Arial MT"/>
                <a:cs typeface="Arial MT"/>
              </a:rPr>
              <a:t>it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designates</a:t>
            </a:r>
            <a:r>
              <a:rPr sz="1100" spc="1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any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hardware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software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device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used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encode—most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commonly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also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reducing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original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size—and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decode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information.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1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provides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10081"/>
                </a:solidFill>
                <a:latin typeface="Arial MT"/>
                <a:cs typeface="Arial MT"/>
              </a:rPr>
              <a:t>classes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that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encapsulate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compression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decompression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algorithms.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These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are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all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currently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available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Hadoop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compression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codecs: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668" y="1812988"/>
          <a:ext cx="4039870" cy="1214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 marR="69850" algn="r">
                        <a:lnSpc>
                          <a:spcPts val="1190"/>
                        </a:lnSpc>
                      </a:pPr>
                      <a:r>
                        <a:rPr sz="1100" spc="-8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Compression</a:t>
                      </a:r>
                      <a:r>
                        <a:rPr sz="1100" spc="2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format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190"/>
                        </a:lnSpc>
                      </a:pPr>
                      <a:r>
                        <a:rPr sz="1100" spc="-6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Hadoop</a:t>
                      </a:r>
                      <a:r>
                        <a:rPr sz="1100" spc="3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8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CompressionCodec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052">
                <a:tc>
                  <a:txBody>
                    <a:bodyPr/>
                    <a:lstStyle/>
                    <a:p>
                      <a:pPr marR="70485" algn="r">
                        <a:lnSpc>
                          <a:spcPts val="1190"/>
                        </a:lnSpc>
                      </a:pPr>
                      <a:r>
                        <a:rPr sz="1100" spc="-5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DEFLATE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90"/>
                        </a:lnSpc>
                      </a:pPr>
                      <a:r>
                        <a:rPr sz="1100" spc="-6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org.apache.hadoop.io.compress.DefaultCodec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T w="6350">
                      <a:solidFill>
                        <a:srgbClr val="01008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70485" algn="r">
                        <a:lnSpc>
                          <a:spcPts val="1210"/>
                        </a:lnSpc>
                      </a:pPr>
                      <a:r>
                        <a:rPr sz="1100" spc="-5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gzip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210"/>
                        </a:lnSpc>
                      </a:pPr>
                      <a:r>
                        <a:rPr sz="1100" spc="-6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org.apache.hadoop.io.compress.GzipCodec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70485" algn="r">
                        <a:lnSpc>
                          <a:spcPts val="1210"/>
                        </a:lnSpc>
                      </a:pPr>
                      <a:r>
                        <a:rPr sz="1100" spc="-5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bzip2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10"/>
                        </a:lnSpc>
                      </a:pPr>
                      <a:r>
                        <a:rPr sz="1100" spc="-6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org.apache.hadoop.io.compress.BZip2Codec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70485" algn="r">
                        <a:lnSpc>
                          <a:spcPts val="1210"/>
                        </a:lnSpc>
                      </a:pPr>
                      <a:r>
                        <a:rPr sz="1100" spc="-3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LZO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210"/>
                        </a:lnSpc>
                      </a:pPr>
                      <a:r>
                        <a:rPr sz="1100" spc="-6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com.hadoop.compression.lzo.LzopCodec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R="70485" algn="r">
                        <a:lnSpc>
                          <a:spcPts val="1210"/>
                        </a:lnSpc>
                      </a:pPr>
                      <a:r>
                        <a:rPr sz="1100" spc="-4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LZ4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210"/>
                        </a:lnSpc>
                      </a:pPr>
                      <a:r>
                        <a:rPr sz="1100" spc="-65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org.apache.hadoop.io.compress.Lz4Codec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165">
                <a:tc>
                  <a:txBody>
                    <a:bodyPr/>
                    <a:lstStyle/>
                    <a:p>
                      <a:pPr marR="70485" algn="r">
                        <a:lnSpc>
                          <a:spcPts val="1210"/>
                        </a:lnSpc>
                      </a:pPr>
                      <a:r>
                        <a:rPr sz="1100" spc="-8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Snappy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10"/>
                        </a:lnSpc>
                      </a:pPr>
                      <a:r>
                        <a:rPr sz="1100" spc="-70" dirty="0">
                          <a:solidFill>
                            <a:srgbClr val="010081"/>
                          </a:solidFill>
                          <a:latin typeface="Arial MT"/>
                          <a:cs typeface="Arial MT"/>
                        </a:rPr>
                        <a:t>org.apache.hadoop.io.compress.SnappyCodec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10081"/>
                      </a:solidFill>
                      <a:prstDash val="solid"/>
                    </a:lnL>
                    <a:lnR w="6350">
                      <a:solidFill>
                        <a:srgbClr val="010081"/>
                      </a:solidFill>
                      <a:prstDash val="solid"/>
                    </a:lnR>
                    <a:lnB w="6350">
                      <a:solidFill>
                        <a:srgbClr val="01008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310469"/>
      </p:ext>
    </p:extLst>
  </p:cSld>
  <p:clrMapOvr>
    <a:masterClrMapping/>
  </p:clrMapOvr>
  <p:transition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Introduction</a:t>
            </a:r>
            <a:r>
              <a:rPr dirty="0"/>
              <a:t> to </a:t>
            </a:r>
            <a:r>
              <a:rPr spc="-5" dirty="0"/>
              <a:t>Hadoop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97/101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8366"/>
            <a:ext cx="4608195" cy="304165"/>
          </a:xfrm>
          <a:prstGeom prst="rect">
            <a:avLst/>
          </a:prstGeom>
          <a:solidFill>
            <a:srgbClr val="010081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1200" spc="-55" dirty="0"/>
              <a:t>Concurrent</a:t>
            </a:r>
            <a:r>
              <a:rPr sz="1200" spc="45" dirty="0"/>
              <a:t> </a:t>
            </a:r>
            <a:r>
              <a:rPr sz="1200" spc="-105" dirty="0"/>
              <a:t>versus</a:t>
            </a:r>
            <a:r>
              <a:rPr sz="1200" spc="50" dirty="0"/>
              <a:t> </a:t>
            </a:r>
            <a:r>
              <a:rPr sz="1200" spc="-60" dirty="0"/>
              <a:t>overall</a:t>
            </a:r>
            <a:r>
              <a:rPr sz="1200" spc="45" dirty="0"/>
              <a:t> </a:t>
            </a:r>
            <a:r>
              <a:rPr sz="1200" spc="-35" dirty="0"/>
              <a:t>throughput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124955" y="900454"/>
            <a:ext cx="4288790" cy="1762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939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Throughput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or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transfer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rate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measures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amount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read</a:t>
            </a:r>
            <a:r>
              <a:rPr sz="1100" spc="6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or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10081"/>
                </a:solidFill>
                <a:latin typeface="Arial MT"/>
                <a:cs typeface="Arial MT"/>
              </a:rPr>
              <a:t>written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(expressed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Megabytes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per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second—MB/s)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filesystem.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1140"/>
              </a:spcBef>
            </a:pP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Throughput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is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one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of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main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performance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measures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used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disk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manufacturers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10081"/>
                </a:solidFill>
                <a:latin typeface="Arial MT"/>
                <a:cs typeface="Arial MT"/>
              </a:rPr>
              <a:t>as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knowing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how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fast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data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can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be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moved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around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10081"/>
                </a:solidFill>
                <a:latin typeface="Arial MT"/>
                <a:cs typeface="Arial MT"/>
              </a:rPr>
              <a:t>a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disk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is </a:t>
            </a:r>
            <a:r>
              <a:rPr sz="1100" spc="-29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an</a:t>
            </a:r>
            <a:r>
              <a:rPr sz="1100" spc="5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important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10081"/>
                </a:solidFill>
                <a:latin typeface="Arial MT"/>
                <a:cs typeface="Arial MT"/>
              </a:rPr>
              <a:t>important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factor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10081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10081"/>
                </a:solidFill>
                <a:latin typeface="Arial MT"/>
                <a:cs typeface="Arial MT"/>
              </a:rPr>
              <a:t>look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10081"/>
                </a:solidFill>
                <a:latin typeface="Arial MT"/>
                <a:cs typeface="Arial MT"/>
              </a:rPr>
              <a:t>at.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 MT"/>
              <a:cs typeface="Arial MT"/>
            </a:endParaRPr>
          </a:p>
          <a:p>
            <a:pPr marL="12700" marR="116205" algn="just">
              <a:lnSpc>
                <a:spcPct val="102600"/>
              </a:lnSpc>
            </a:pP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listed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throughput </a:t>
            </a:r>
            <a:r>
              <a:rPr sz="1100" spc="-100" dirty="0">
                <a:solidFill>
                  <a:srgbClr val="010081"/>
                </a:solidFill>
                <a:latin typeface="Arial MT"/>
                <a:cs typeface="Arial MT"/>
              </a:rPr>
              <a:t>shows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85" dirty="0">
                <a:solidFill>
                  <a:srgbClr val="010081"/>
                </a:solidFill>
                <a:latin typeface="Arial MT"/>
                <a:cs typeface="Arial MT"/>
              </a:rPr>
              <a:t>average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throughput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among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all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map </a:t>
            </a:r>
            <a:r>
              <a:rPr sz="1100" spc="-7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tasks.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 To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get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an </a:t>
            </a:r>
            <a:r>
              <a:rPr sz="1100" spc="-55" dirty="0">
                <a:solidFill>
                  <a:srgbClr val="010081"/>
                </a:solidFill>
                <a:latin typeface="Arial MT"/>
                <a:cs typeface="Arial MT"/>
              </a:rPr>
              <a:t>approximate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overall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throughput </a:t>
            </a:r>
            <a:r>
              <a:rPr sz="1100" spc="-65" dirty="0">
                <a:solidFill>
                  <a:srgbClr val="010081"/>
                </a:solidFill>
                <a:latin typeface="Arial MT"/>
                <a:cs typeface="Arial MT"/>
              </a:rPr>
              <a:t>on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cluster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you </a:t>
            </a:r>
            <a:r>
              <a:rPr sz="1100" spc="-80" dirty="0">
                <a:solidFill>
                  <a:srgbClr val="010081"/>
                </a:solidFill>
                <a:latin typeface="Arial MT"/>
                <a:cs typeface="Arial MT"/>
              </a:rPr>
              <a:t>can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10081"/>
                </a:solidFill>
                <a:latin typeface="Arial MT"/>
                <a:cs typeface="Arial MT"/>
              </a:rPr>
              <a:t>divide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10081"/>
                </a:solidFill>
                <a:latin typeface="Arial MT"/>
                <a:cs typeface="Arial MT"/>
              </a:rPr>
              <a:t>total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10081"/>
                </a:solidFill>
                <a:latin typeface="Arial MT"/>
                <a:cs typeface="Arial MT"/>
              </a:rPr>
              <a:t>MBytes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10081"/>
                </a:solidFill>
                <a:latin typeface="Arial MT"/>
                <a:cs typeface="Arial MT"/>
              </a:rPr>
              <a:t>by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10081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test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10081"/>
                </a:solidFill>
                <a:latin typeface="Arial MT"/>
                <a:cs typeface="Arial MT"/>
              </a:rPr>
              <a:t>execution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10081"/>
                </a:solidFill>
                <a:latin typeface="Arial MT"/>
                <a:cs typeface="Arial MT"/>
              </a:rPr>
              <a:t>time</a:t>
            </a:r>
            <a:r>
              <a:rPr sz="1100" spc="60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10081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10081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10081"/>
                </a:solidFill>
                <a:latin typeface="Arial MT"/>
                <a:cs typeface="Arial MT"/>
              </a:rPr>
              <a:t>seconds.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2404262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7087</Words>
  <Application>Microsoft Office PowerPoint</Application>
  <PresentationFormat>Custom</PresentationFormat>
  <Paragraphs>834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SimSun</vt:lpstr>
      <vt:lpstr>Arial</vt:lpstr>
      <vt:lpstr>Arial MT</vt:lpstr>
      <vt:lpstr>Calibri</vt:lpstr>
      <vt:lpstr>Lucida Sans Unicode</vt:lpstr>
      <vt:lpstr>Times New Roman</vt:lpstr>
      <vt:lpstr>Trebuchet MS</vt:lpstr>
      <vt:lpstr>Verdana</vt:lpstr>
      <vt:lpstr>Office Theme</vt:lpstr>
      <vt:lpstr>INTRODUCTION TO  HADOOP</vt:lpstr>
      <vt:lpstr>Outline/next</vt:lpstr>
      <vt:lpstr>What is Big Data?</vt:lpstr>
      <vt:lpstr>What is Big Data?</vt:lpstr>
      <vt:lpstr>A short definition of Big Data</vt:lpstr>
      <vt:lpstr>The three V’s of Big Data</vt:lpstr>
      <vt:lpstr>The three V’s of Big Data</vt:lpstr>
      <vt:lpstr>Reference: metric prefixes</vt:lpstr>
      <vt:lpstr>Structured vs. unstructured data</vt:lpstr>
      <vt:lpstr>Examples of structured/unstructured data</vt:lpstr>
      <vt:lpstr>Big Data in 2025</vt:lpstr>
      <vt:lpstr>The three V’s of Big Data: additional dimensions</vt:lpstr>
      <vt:lpstr>The challenges of Big Data</vt:lpstr>
      <vt:lpstr>Distributed computing for Big Data</vt:lpstr>
      <vt:lpstr>What is distributed computing?</vt:lpstr>
      <vt:lpstr>Main benefits of distributed computing</vt:lpstr>
      <vt:lpstr>The Hadoop distributed computing  architecture</vt:lpstr>
      <vt:lpstr>Hadoop for distributed data processing</vt:lpstr>
      <vt:lpstr>Hadoop: some facts</vt:lpstr>
      <vt:lpstr>Hadoop’s features</vt:lpstr>
      <vt:lpstr>Mini-glossary of Hadoop’s distinguishing features</vt:lpstr>
      <vt:lpstr>The Hadoop core</vt:lpstr>
      <vt:lpstr>The Hadoop ecosystem</vt:lpstr>
      <vt:lpstr>The Hadoop ecosystem</vt:lpstr>
      <vt:lpstr>The Hadoop Distributed File System (HDFS)</vt:lpstr>
      <vt:lpstr>Replication vs. Erasure Coding</vt:lpstr>
      <vt:lpstr>HDFS architecture</vt:lpstr>
      <vt:lpstr>HDFS architecture: NameNode</vt:lpstr>
      <vt:lpstr>HDFS architecture: Secondary NameNode</vt:lpstr>
      <vt:lpstr>HDFS architecture: DataNode</vt:lpstr>
      <vt:lpstr>HDFS architecture: internal data representation</vt:lpstr>
      <vt:lpstr>PowerPoint Presentation</vt:lpstr>
      <vt:lpstr>DataNode failures</vt:lpstr>
      <vt:lpstr>The WORM principle of HDFS</vt:lpstr>
      <vt:lpstr>MapReduce</vt:lpstr>
      <vt:lpstr>The origins of MapReduce</vt:lpstr>
      <vt:lpstr>PowerPoint Presentation</vt:lpstr>
      <vt:lpstr>PowerPoint Presentation</vt:lpstr>
      <vt:lpstr>MapReduce explained</vt:lpstr>
      <vt:lpstr>The phases of MapReduce</vt:lpstr>
      <vt:lpstr>PowerPoint Presentation</vt:lpstr>
      <vt:lpstr>The phases of MapReduce</vt:lpstr>
      <vt:lpstr>MapReduce: some notes</vt:lpstr>
      <vt:lpstr>MapReduce: shuffling and sorting</vt:lpstr>
      <vt:lpstr>PowerPoint Presentation</vt:lpstr>
      <vt:lpstr>The YARN resource manager</vt:lpstr>
      <vt:lpstr>YARN: Yet Another Resource Negotiator</vt:lpstr>
      <vt:lpstr>PowerPoint Presentation</vt:lpstr>
      <vt:lpstr>YARN architecture</vt:lpstr>
      <vt:lpstr>YARN architecture</vt:lpstr>
      <vt:lpstr>Dynamic resource pools</vt:lpstr>
      <vt:lpstr>YARN on SLURM</vt:lpstr>
      <vt:lpstr>HDFS hands-on exercises</vt:lpstr>
      <vt:lpstr>Where to find commands listing</vt:lpstr>
      <vt:lpstr>Basic HDFS filesystem commands</vt:lpstr>
      <vt:lpstr>Basic HDFS filesystem commands</vt:lpstr>
      <vt:lpstr>Basic HDFS filesystem commands</vt:lpstr>
      <vt:lpstr>Basic HDFS filesystem commands</vt:lpstr>
      <vt:lpstr>Some things to try</vt:lpstr>
      <vt:lpstr>Some things to try</vt:lpstr>
      <vt:lpstr>Disk usage on HDFS</vt:lpstr>
      <vt:lpstr>Disk usage on HDFS</vt:lpstr>
      <vt:lpstr>MapReduce hands-on</vt:lpstr>
      <vt:lpstr>Where to find commands listing</vt:lpstr>
      <vt:lpstr>MapReduce streaming</vt:lpstr>
      <vt:lpstr>Locate the streaming library</vt:lpstr>
      <vt:lpstr>Check input and output</vt:lpstr>
      <vt:lpstr>Run a simple MapReduce job</vt:lpstr>
      <vt:lpstr>Run a simple MapReduce job</vt:lpstr>
      <vt:lpstr>Run a simple MapReduce job</vt:lpstr>
      <vt:lpstr>Run a simple MapReduce job</vt:lpstr>
      <vt:lpstr>Wordcount</vt:lpstr>
      <vt:lpstr>Define the mapper</vt:lpstr>
      <vt:lpstr>Define the reducer</vt:lpstr>
      <vt:lpstr>Run the job</vt:lpstr>
      <vt:lpstr>Sorting the output after the job</vt:lpstr>
      <vt:lpstr>Sorting with MapReduce</vt:lpstr>
      <vt:lpstr>Sorting with MapReduce</vt:lpstr>
      <vt:lpstr>Using comparator classes for sorting</vt:lpstr>
      <vt:lpstr>Using comparator classes for sorting</vt:lpstr>
      <vt:lpstr>Using comparator classes for sorting</vt:lpstr>
      <vt:lpstr>Modify the Wordcount example</vt:lpstr>
      <vt:lpstr>Run the MapReduce examples</vt:lpstr>
      <vt:lpstr>MRjob</vt:lpstr>
      <vt:lpstr>MRjob</vt:lpstr>
      <vt:lpstr>A MRjob wordcount</vt:lpstr>
      <vt:lpstr>A MRjob wordcount</vt:lpstr>
      <vt:lpstr>Benchmarking I/O with testDFSio</vt:lpstr>
      <vt:lpstr>TestDFSio</vt:lpstr>
      <vt:lpstr>Find library location</vt:lpstr>
      <vt:lpstr>Options</vt:lpstr>
      <vt:lpstr>Specify custom i/o directory</vt:lpstr>
      <vt:lpstr>Running a write test</vt:lpstr>
      <vt:lpstr>Running a read test</vt:lpstr>
      <vt:lpstr>A sample test output</vt:lpstr>
      <vt:lpstr>How to interpret the results</vt:lpstr>
      <vt:lpstr>Advanced test configuration</vt:lpstr>
      <vt:lpstr>What is a codec</vt:lpstr>
      <vt:lpstr>Concurrent versus overall throughput</vt:lpstr>
      <vt:lpstr>Clean up</vt:lpstr>
      <vt:lpstr>Concluding remarks</vt:lpstr>
      <vt:lpstr>Big Data on VSC course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Hadoop - Training ...</dc:title>
  <dc:creator>Giovanna Roda</dc:creator>
  <cp:lastModifiedBy>Asad Kamal Local</cp:lastModifiedBy>
  <cp:revision>47</cp:revision>
  <dcterms:created xsi:type="dcterms:W3CDTF">2023-06-14T05:46:41Z</dcterms:created>
  <dcterms:modified xsi:type="dcterms:W3CDTF">2023-06-14T08:00:51Z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2023-06-14T00:00:00Z</vt:filetime>
  </property>
</Properties>
</file>