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28"/>
  </p:notesMasterIdLst>
  <p:handoutMasterIdLst>
    <p:handoutMasterId r:id="rId29"/>
  </p:handoutMasterIdLst>
  <p:sldIdLst>
    <p:sldId id="256" r:id="rId4"/>
    <p:sldId id="257" r:id="rId5"/>
    <p:sldId id="258" r:id="rId6"/>
    <p:sldId id="259" r:id="rId7"/>
    <p:sldId id="382"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282" r:id="rId2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A2C7A2"/>
    <a:srgbClr val="99CCFF"/>
    <a:srgbClr val="FFFFFF"/>
    <a:srgbClr val="3399FF"/>
    <a:srgbClr val="0066CC"/>
    <a:srgbClr val="33CCFF"/>
    <a:srgbClr val="76B1D1"/>
    <a:srgbClr val="F3C04A"/>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3824" autoAdjust="0"/>
  </p:normalViewPr>
  <p:slideViewPr>
    <p:cSldViewPr showGuides="1">
      <p:cViewPr varScale="1">
        <p:scale>
          <a:sx n="102" d="100"/>
          <a:sy n="102" d="100"/>
        </p:scale>
        <p:origin x="523" y="67"/>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2023-01-09</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2023-01-09</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a:t>
            </a:fld>
            <a:endParaRPr lang="ko-KR" altLang="en-US"/>
          </a:p>
        </p:txBody>
      </p:sp>
    </p:spTree>
    <p:extLst>
      <p:ext uri="{BB962C8B-B14F-4D97-AF65-F5344CB8AC3E}">
        <p14:creationId xmlns:p14="http://schemas.microsoft.com/office/powerpoint/2010/main" val="297927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4</a:t>
            </a:fld>
            <a:endParaRPr lang="ko-KR" altLang="en-US"/>
          </a:p>
        </p:txBody>
      </p:sp>
    </p:spTree>
    <p:extLst>
      <p:ext uri="{BB962C8B-B14F-4D97-AF65-F5344CB8AC3E}">
        <p14:creationId xmlns:p14="http://schemas.microsoft.com/office/powerpoint/2010/main" val="143454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6</a:t>
            </a:fld>
            <a:endParaRPr lang="ko-KR" altLang="en-US"/>
          </a:p>
        </p:txBody>
      </p:sp>
    </p:spTree>
    <p:extLst>
      <p:ext uri="{BB962C8B-B14F-4D97-AF65-F5344CB8AC3E}">
        <p14:creationId xmlns:p14="http://schemas.microsoft.com/office/powerpoint/2010/main" val="864791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851939D0-0950-49D5-964E-AF7DFAADC12E}"/>
              </a:ext>
            </a:extLst>
          </p:cNvPr>
          <p:cNvSpPr>
            <a:spLocks noGrp="1"/>
          </p:cNvSpPr>
          <p:nvPr>
            <p:ph type="pic" idx="1"/>
          </p:nvPr>
        </p:nvSpPr>
        <p:spPr/>
      </p:sp>
      <p:sp>
        <p:nvSpPr>
          <p:cNvPr id="9" name="Text Placeholder 8"/>
          <p:cNvSpPr>
            <a:spLocks noGrp="1"/>
          </p:cNvSpPr>
          <p:nvPr>
            <p:ph type="body" sz="quarter" idx="11"/>
          </p:nvPr>
        </p:nvSpPr>
        <p:spPr>
          <a:prstGeom prst="rect">
            <a:avLst/>
          </a:prstGeom>
        </p:spPr>
        <p:txBody>
          <a:bodyPr/>
          <a:lstStyle/>
          <a:p>
            <a:pPr algn="ctr" fontAlgn="auto">
              <a:spcBef>
                <a:spcPts val="0"/>
              </a:spcBef>
              <a:spcAft>
                <a:spcPts val="0"/>
              </a:spcAft>
              <a:defRPr/>
            </a:pPr>
            <a:r>
              <a:rPr lang="en-US" altLang="ko-KR" b="1" dirty="0" err="1" smtClean="0">
                <a:solidFill>
                  <a:schemeClr val="tx1">
                    <a:lumMod val="75000"/>
                    <a:lumOff val="25000"/>
                  </a:schemeClr>
                </a:solidFill>
                <a:cs typeface="Arial" pitchFamily="34" charset="0"/>
              </a:rPr>
              <a:t>Mutex</a:t>
            </a:r>
            <a:r>
              <a:rPr lang="en-US" altLang="ko-KR" b="1" dirty="0" smtClean="0">
                <a:solidFill>
                  <a:schemeClr val="tx1">
                    <a:lumMod val="75000"/>
                    <a:lumOff val="25000"/>
                  </a:schemeClr>
                </a:solidFill>
                <a:cs typeface="Arial" pitchFamily="34" charset="0"/>
              </a:rPr>
              <a:t>,  Semaphore</a:t>
            </a:r>
            <a:endParaRPr lang="en-US" altLang="ko-KR" b="1" dirty="0">
              <a:solidFill>
                <a:schemeClr val="tx1">
                  <a:lumMod val="75000"/>
                  <a:lumOff val="25000"/>
                </a:schemeClr>
              </a:solidFill>
              <a:cs typeface="Arial" pitchFamily="34" charset="0"/>
            </a:endParaRPr>
          </a:p>
        </p:txBody>
      </p:sp>
      <p:sp>
        <p:nvSpPr>
          <p:cNvPr id="3" name="Title 2"/>
          <p:cNvSpPr>
            <a:spLocks noGrp="1"/>
          </p:cNvSpPr>
          <p:nvPr>
            <p:ph type="title"/>
          </p:nvPr>
        </p:nvSpPr>
        <p:spPr>
          <a:prstGeom prst="rect">
            <a:avLst/>
          </a:prstGeom>
        </p:spPr>
        <p:txBody>
          <a:bodyPr/>
          <a:lstStyle/>
          <a:p>
            <a:r>
              <a:rPr lang="en-US" altLang="ko-KR" dirty="0" smtClean="0">
                <a:ea typeface="맑은 고딕" pitchFamily="50" charset="-127"/>
              </a:rPr>
              <a:t>Operating systems</a:t>
            </a:r>
            <a:endParaRPr lang="ko-KR"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209505875"/>
              </p:ext>
            </p:extLst>
          </p:nvPr>
        </p:nvGraphicFramePr>
        <p:xfrm>
          <a:off x="2920519" y="744654"/>
          <a:ext cx="3146399" cy="1944000"/>
        </p:xfrm>
        <a:graphic>
          <a:graphicData uri="http://schemas.openxmlformats.org/presentationml/2006/ole">
            <mc:AlternateContent xmlns:mc="http://schemas.openxmlformats.org/markup-compatibility/2006">
              <mc:Choice xmlns:v="urn:schemas-microsoft-com:vml" Requires="v">
                <p:oleObj spid="_x0000_s1372" name="Bitmap Image" r:id="rId4" imgW="2286000" imgH="1280160" progId="PBrush">
                  <p:embed/>
                </p:oleObj>
              </mc:Choice>
              <mc:Fallback>
                <p:oleObj name="Bitmap Image" r:id="rId4" imgW="2286000" imgH="1280160" progId="PBrush">
                  <p:embed/>
                  <p:pic>
                    <p:nvPicPr>
                      <p:cNvPr id="0" name=""/>
                      <p:cNvPicPr/>
                      <p:nvPr/>
                    </p:nvPicPr>
                    <p:blipFill>
                      <a:blip r:embed="rId5"/>
                      <a:stretch>
                        <a:fillRect/>
                      </a:stretch>
                    </p:blipFill>
                    <p:spPr>
                      <a:xfrm>
                        <a:off x="2920519" y="744654"/>
                        <a:ext cx="3146399" cy="1944000"/>
                      </a:xfrm>
                      <a:prstGeom prst="rect">
                        <a:avLst/>
                      </a:prstGeom>
                    </p:spPr>
                  </p:pic>
                </p:oleObj>
              </mc:Fallback>
            </mc:AlternateContent>
          </a:graphicData>
        </a:graphic>
      </p:graphicFrame>
    </p:spTree>
    <p:extLst>
      <p:ext uri="{BB962C8B-B14F-4D97-AF65-F5344CB8AC3E}">
        <p14:creationId xmlns:p14="http://schemas.microsoft.com/office/powerpoint/2010/main" val="274233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Properties</a:t>
            </a:r>
            <a:endParaRPr lang="en-US" dirty="0"/>
          </a:p>
        </p:txBody>
      </p:sp>
      <p:sp>
        <p:nvSpPr>
          <p:cNvPr id="3" name="TextBox 2">
            <a:extLst>
              <a:ext uri="{FF2B5EF4-FFF2-40B4-BE49-F238E27FC236}">
                <a16:creationId xmlns:a16="http://schemas.microsoft.com/office/drawing/2014/main" id="{465BE570-0A2C-FDF8-0989-E9DBB70609EA}"/>
              </a:ext>
            </a:extLst>
          </p:cNvPr>
          <p:cNvSpPr txBox="1"/>
          <p:nvPr/>
        </p:nvSpPr>
        <p:spPr>
          <a:xfrm>
            <a:off x="1136003" y="1640076"/>
            <a:ext cx="7924022" cy="2483757"/>
          </a:xfrm>
          <a:prstGeom prst="rect">
            <a:avLst/>
          </a:prstGeom>
          <a:noFill/>
        </p:spPr>
        <p:txBody>
          <a:bodyPr wrap="square">
            <a:spAutoFit/>
          </a:bodyPr>
          <a:lstStyle/>
          <a:p>
            <a:pPr marL="342900" indent="-342900">
              <a:lnSpc>
                <a:spcPct val="120000"/>
              </a:lnSpc>
              <a:buFont typeface="Arial" panose="020B0604020202020204" pitchFamily="34" charset="0"/>
              <a:buChar char="•"/>
            </a:pPr>
            <a:r>
              <a:rPr lang="en-US" sz="1400" dirty="0"/>
              <a:t>Attractive Properties</a:t>
            </a:r>
          </a:p>
          <a:p>
            <a:pPr marL="800100" lvl="1" indent="-342900">
              <a:lnSpc>
                <a:spcPct val="90000"/>
              </a:lnSpc>
              <a:buFont typeface="Arial" panose="020B0604020202020204" pitchFamily="34" charset="0"/>
              <a:buChar char="•"/>
            </a:pPr>
            <a:r>
              <a:rPr lang="en-US" sz="1400" dirty="0"/>
              <a:t>Machine independent</a:t>
            </a:r>
          </a:p>
          <a:p>
            <a:pPr marL="800100" lvl="1" indent="-342900">
              <a:lnSpc>
                <a:spcPct val="90000"/>
              </a:lnSpc>
              <a:buFont typeface="Arial" panose="020B0604020202020204" pitchFamily="34" charset="0"/>
              <a:buChar char="•"/>
            </a:pPr>
            <a:r>
              <a:rPr lang="en-US" sz="1400" dirty="0"/>
              <a:t>Simple</a:t>
            </a:r>
          </a:p>
          <a:p>
            <a:pPr marL="800100" lvl="1" indent="-342900">
              <a:lnSpc>
                <a:spcPct val="90000"/>
              </a:lnSpc>
              <a:buFont typeface="Arial" panose="020B0604020202020204" pitchFamily="34" charset="0"/>
              <a:buChar char="•"/>
            </a:pPr>
            <a:r>
              <a:rPr lang="en-US" sz="1400" dirty="0"/>
              <a:t>Work with many</a:t>
            </a:r>
          </a:p>
          <a:p>
            <a:pPr marL="800100" lvl="1" indent="-342900">
              <a:lnSpc>
                <a:spcPct val="90000"/>
              </a:lnSpc>
              <a:buFont typeface="Arial" panose="020B0604020202020204" pitchFamily="34" charset="0"/>
              <a:buChar char="•"/>
            </a:pPr>
            <a:r>
              <a:rPr lang="en-US" sz="1400" dirty="0"/>
              <a:t>For more critical section use different semaphores</a:t>
            </a:r>
          </a:p>
          <a:p>
            <a:pPr marL="800100" lvl="1" indent="-342900">
              <a:lnSpc>
                <a:spcPct val="90000"/>
              </a:lnSpc>
              <a:buFont typeface="Arial" panose="020B0604020202020204" pitchFamily="34" charset="0"/>
              <a:buChar char="•"/>
            </a:pPr>
            <a:r>
              <a:rPr lang="en-US" sz="1400" dirty="0"/>
              <a:t>Acquire many resources simultaneously</a:t>
            </a:r>
          </a:p>
          <a:p>
            <a:pPr marL="800100" lvl="1" indent="-342900">
              <a:lnSpc>
                <a:spcPct val="90000"/>
              </a:lnSpc>
              <a:buFont typeface="Arial" panose="020B0604020202020204" pitchFamily="34" charset="0"/>
              <a:buChar char="•"/>
            </a:pPr>
            <a:r>
              <a:rPr lang="en-US" sz="1400" dirty="0"/>
              <a:t>Permit multiple processes into critical section at once if desirable</a:t>
            </a:r>
          </a:p>
          <a:p>
            <a:pPr marL="342900" indent="-342900">
              <a:lnSpc>
                <a:spcPct val="90000"/>
              </a:lnSpc>
              <a:buFont typeface="Arial" panose="020B0604020202020204" pitchFamily="34" charset="0"/>
              <a:buChar char="•"/>
            </a:pPr>
            <a:r>
              <a:rPr lang="en-US" sz="1400" dirty="0"/>
              <a:t>Limits of semaphores</a:t>
            </a:r>
          </a:p>
          <a:p>
            <a:pPr marL="800100" lvl="1" indent="-342900">
              <a:lnSpc>
                <a:spcPct val="90000"/>
              </a:lnSpc>
              <a:buFont typeface="Arial" panose="020B0604020202020204" pitchFamily="34" charset="0"/>
              <a:buChar char="•"/>
            </a:pPr>
            <a:r>
              <a:rPr lang="en-US" sz="1400" dirty="0"/>
              <a:t>Semaphores are not provided by hardware</a:t>
            </a:r>
          </a:p>
          <a:p>
            <a:pPr marL="800100" lvl="1" indent="-342900">
              <a:lnSpc>
                <a:spcPct val="90000"/>
              </a:lnSpc>
              <a:buFont typeface="Arial" panose="020B0604020202020204" pitchFamily="34" charset="0"/>
              <a:buChar char="•"/>
            </a:pPr>
            <a:r>
              <a:rPr lang="en-US" sz="1400" dirty="0"/>
              <a:t>Programmers must use them correctly</a:t>
            </a:r>
          </a:p>
          <a:p>
            <a:pPr marL="800100" lvl="1" indent="-342900">
              <a:lnSpc>
                <a:spcPct val="90000"/>
              </a:lnSpc>
              <a:buFont typeface="Arial" panose="020B0604020202020204" pitchFamily="34" charset="0"/>
              <a:buChar char="•"/>
            </a:pPr>
            <a:r>
              <a:rPr lang="en-US" sz="1400" dirty="0"/>
              <a:t>Cannot test busy without blocking</a:t>
            </a:r>
          </a:p>
          <a:p>
            <a:pPr marL="800100" lvl="1" indent="-342900">
              <a:lnSpc>
                <a:spcPct val="90000"/>
              </a:lnSpc>
              <a:buFont typeface="Arial" panose="020B0604020202020204" pitchFamily="34" charset="0"/>
              <a:buChar char="•"/>
            </a:pPr>
            <a:r>
              <a:rPr lang="en-US" sz="1400" dirty="0"/>
              <a:t>Indefinite blocking</a:t>
            </a:r>
          </a:p>
        </p:txBody>
      </p:sp>
    </p:spTree>
    <p:extLst>
      <p:ext uri="{BB962C8B-B14F-4D97-AF65-F5344CB8AC3E}">
        <p14:creationId xmlns:p14="http://schemas.microsoft.com/office/powerpoint/2010/main" val="62790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Semaphore-Examples</a:t>
            </a:r>
            <a:endParaRPr lang="en-US" dirty="0"/>
          </a:p>
        </p:txBody>
      </p:sp>
      <p:sp>
        <p:nvSpPr>
          <p:cNvPr id="3" name="TextBox 2">
            <a:extLst>
              <a:ext uri="{FF2B5EF4-FFF2-40B4-BE49-F238E27FC236}">
                <a16:creationId xmlns:a16="http://schemas.microsoft.com/office/drawing/2014/main" id="{272B2BB8-2B36-6CC4-2A7F-01FC30FDA624}"/>
              </a:ext>
            </a:extLst>
          </p:cNvPr>
          <p:cNvSpPr txBox="1"/>
          <p:nvPr/>
        </p:nvSpPr>
        <p:spPr>
          <a:xfrm>
            <a:off x="1595534" y="1439765"/>
            <a:ext cx="8521181" cy="2066400"/>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sz="1200" dirty="0"/>
              <a:t>Producer Consumer problem</a:t>
            </a:r>
          </a:p>
          <a:p>
            <a:pPr marL="742950" lvl="1" indent="-285750">
              <a:lnSpc>
                <a:spcPct val="120000"/>
              </a:lnSpc>
              <a:buFont typeface="Arial" panose="020B0604020202020204" pitchFamily="34" charset="0"/>
              <a:buChar char="•"/>
            </a:pPr>
            <a:r>
              <a:rPr lang="en-US" sz="1200" dirty="0"/>
              <a:t>A producer process generates data and store them in the next available buffer in array</a:t>
            </a:r>
          </a:p>
          <a:p>
            <a:pPr marL="742950" lvl="1" indent="-285750">
              <a:lnSpc>
                <a:spcPct val="120000"/>
              </a:lnSpc>
              <a:buFont typeface="Arial" panose="020B0604020202020204" pitchFamily="34" charset="0"/>
              <a:buChar char="•"/>
            </a:pPr>
            <a:r>
              <a:rPr lang="en-US" sz="1200" dirty="0"/>
              <a:t>Process consumer is removing items from buffer and processing them</a:t>
            </a:r>
          </a:p>
          <a:p>
            <a:pPr marL="742950" lvl="1" indent="-285750">
              <a:lnSpc>
                <a:spcPct val="120000"/>
              </a:lnSpc>
              <a:buFont typeface="Arial" panose="020B0604020202020204" pitchFamily="34" charset="0"/>
              <a:buChar char="•"/>
            </a:pPr>
            <a:r>
              <a:rPr lang="en-US" sz="1200" dirty="0"/>
              <a:t>Assume number of positions in the buffer is finite, say </a:t>
            </a:r>
            <a:r>
              <a:rPr lang="en-US" sz="1200" b="1" dirty="0"/>
              <a:t>N</a:t>
            </a:r>
          </a:p>
          <a:p>
            <a:pPr marL="742950" lvl="1" indent="-285750">
              <a:lnSpc>
                <a:spcPct val="120000"/>
              </a:lnSpc>
              <a:buFont typeface="Arial" panose="020B0604020202020204" pitchFamily="34" charset="0"/>
              <a:buChar char="•"/>
            </a:pPr>
            <a:r>
              <a:rPr lang="en-US" sz="1200" dirty="0"/>
              <a:t>A particular example is print routine, which is sending characters to a printer driver for printing</a:t>
            </a:r>
          </a:p>
          <a:p>
            <a:pPr marL="742950" lvl="1" indent="-285750">
              <a:lnSpc>
                <a:spcPct val="120000"/>
              </a:lnSpc>
              <a:buFont typeface="Arial" panose="020B0604020202020204" pitchFamily="34" charset="0"/>
              <a:buChar char="•"/>
            </a:pPr>
            <a:r>
              <a:rPr lang="en-US" sz="1200" dirty="0"/>
              <a:t>We need to protect buffer since both process can access it</a:t>
            </a:r>
          </a:p>
          <a:p>
            <a:pPr marL="742950" lvl="1" indent="-285750">
              <a:lnSpc>
                <a:spcPct val="120000"/>
              </a:lnSpc>
              <a:buFont typeface="Arial" panose="020B0604020202020204" pitchFamily="34" charset="0"/>
              <a:buChar char="•"/>
            </a:pPr>
            <a:r>
              <a:rPr lang="en-US" sz="1200" dirty="0"/>
              <a:t>The additional problems are;</a:t>
            </a:r>
          </a:p>
          <a:p>
            <a:pPr marL="1200150" lvl="2" indent="-285750">
              <a:lnSpc>
                <a:spcPct val="120000"/>
              </a:lnSpc>
              <a:buFont typeface="Arial" panose="020B0604020202020204" pitchFamily="34" charset="0"/>
              <a:buChar char="•"/>
            </a:pPr>
            <a:r>
              <a:rPr lang="en-US" sz="1200" dirty="0"/>
              <a:t>The producer must wait for an empty space if buffer is full</a:t>
            </a:r>
          </a:p>
          <a:p>
            <a:pPr marL="1200150" lvl="2" indent="-285750">
              <a:lnSpc>
                <a:spcPct val="120000"/>
              </a:lnSpc>
              <a:buFont typeface="Arial" panose="020B0604020202020204" pitchFamily="34" charset="0"/>
              <a:buChar char="•"/>
            </a:pPr>
            <a:r>
              <a:rPr lang="en-US" sz="1200" dirty="0"/>
              <a:t>The consumer must wait for data available if buffer is empty</a:t>
            </a:r>
          </a:p>
        </p:txBody>
      </p:sp>
    </p:spTree>
    <p:extLst>
      <p:ext uri="{BB962C8B-B14F-4D97-AF65-F5344CB8AC3E}">
        <p14:creationId xmlns:p14="http://schemas.microsoft.com/office/powerpoint/2010/main" val="241784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Semaphores : Producer </a:t>
            </a:r>
            <a:r>
              <a:rPr lang="en-US" sz="3200" dirty="0" smtClean="0"/>
              <a:t>Consumer</a:t>
            </a:r>
            <a:endParaRPr lang="en-US" sz="3200" dirty="0"/>
          </a:p>
        </p:txBody>
      </p:sp>
      <p:graphicFrame>
        <p:nvGraphicFramePr>
          <p:cNvPr id="3" name="Group 124">
            <a:extLst>
              <a:ext uri="{FF2B5EF4-FFF2-40B4-BE49-F238E27FC236}">
                <a16:creationId xmlns:a16="http://schemas.microsoft.com/office/drawing/2014/main" id="{7CB58990-2BED-F62F-D5B4-D297DC978632}"/>
              </a:ext>
            </a:extLst>
          </p:cNvPr>
          <p:cNvGraphicFramePr>
            <a:graphicFrameLocks/>
          </p:cNvGraphicFramePr>
          <p:nvPr>
            <p:extLst>
              <p:ext uri="{D42A27DB-BD31-4B8C-83A1-F6EECF244321}">
                <p14:modId xmlns:p14="http://schemas.microsoft.com/office/powerpoint/2010/main" val="2719832795"/>
              </p:ext>
            </p:extLst>
          </p:nvPr>
        </p:nvGraphicFramePr>
        <p:xfrm>
          <a:off x="1331640" y="947597"/>
          <a:ext cx="7704856" cy="4072425"/>
        </p:xfrm>
        <a:graphic>
          <a:graphicData uri="http://schemas.openxmlformats.org/drawingml/2006/table">
            <a:tbl>
              <a:tblPr/>
              <a:tblGrid>
                <a:gridCol w="2520280">
                  <a:extLst>
                    <a:ext uri="{9D8B030D-6E8A-4147-A177-3AD203B41FA5}">
                      <a16:colId xmlns:a16="http://schemas.microsoft.com/office/drawing/2014/main" val="20000"/>
                    </a:ext>
                  </a:extLst>
                </a:gridCol>
                <a:gridCol w="3702411">
                  <a:extLst>
                    <a:ext uri="{9D8B030D-6E8A-4147-A177-3AD203B41FA5}">
                      <a16:colId xmlns:a16="http://schemas.microsoft.com/office/drawing/2014/main" val="20001"/>
                    </a:ext>
                  </a:extLst>
                </a:gridCol>
                <a:gridCol w="1482165">
                  <a:extLst>
                    <a:ext uri="{9D8B030D-6E8A-4147-A177-3AD203B41FA5}">
                      <a16:colId xmlns:a16="http://schemas.microsoft.com/office/drawing/2014/main" val="20002"/>
                    </a:ext>
                  </a:extLst>
                </a:gridCol>
              </a:tblGrid>
              <a:tr h="33260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1" i="0" u="none" strike="noStrike" cap="none" normalizeH="0" baseline="0" dirty="0">
                          <a:ln>
                            <a:noFill/>
                          </a:ln>
                          <a:solidFill>
                            <a:schemeClr val="tx1"/>
                          </a:solidFill>
                          <a:effectLst>
                            <a:outerShdw blurRad="38100" dist="38100" dir="2700000" algn="tl">
                              <a:srgbClr val="C0C0C0"/>
                            </a:outerShdw>
                          </a:effectLst>
                          <a:latin typeface="Calibri" pitchFamily="34" charset="0"/>
                        </a:rPr>
                        <a:t>Semaphore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1" i="0" u="none" strike="noStrike" cap="none" normalizeH="0" baseline="0" dirty="0">
                          <a:ln>
                            <a:noFill/>
                          </a:ln>
                          <a:solidFill>
                            <a:schemeClr val="tx1"/>
                          </a:solidFill>
                          <a:effectLst>
                            <a:outerShdw blurRad="38100" dist="38100" dir="2700000" algn="tl">
                              <a:srgbClr val="C0C0C0"/>
                            </a:outerShdw>
                          </a:effectLst>
                          <a:latin typeface="Calibri" pitchFamily="34" charset="0"/>
                        </a:rPr>
                        <a:t>Purpose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1" i="0" u="none" strike="noStrike" cap="none" normalizeH="0" baseline="0">
                          <a:ln>
                            <a:noFill/>
                          </a:ln>
                          <a:solidFill>
                            <a:schemeClr val="tx1"/>
                          </a:solidFill>
                          <a:effectLst>
                            <a:outerShdw blurRad="38100" dist="38100" dir="2700000" algn="tl">
                              <a:srgbClr val="C0C0C0"/>
                            </a:outerShdw>
                          </a:effectLst>
                          <a:latin typeface="Calibri" pitchFamily="34" charset="0"/>
                        </a:rPr>
                        <a:t>Initial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9206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Free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Space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Mutual exclusion for buffer access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Space available in buffer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Data available in buffer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260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1" i="0" u="none" strike="noStrike" cap="none" normalizeH="0" baseline="0">
                          <a:ln>
                            <a:noFill/>
                          </a:ln>
                          <a:solidFill>
                            <a:schemeClr val="tx1"/>
                          </a:solidFill>
                          <a:effectLst>
                            <a:outerShdw blurRad="38100" dist="38100" dir="2700000" algn="tl">
                              <a:srgbClr val="C0C0C0"/>
                            </a:outerShdw>
                          </a:effectLst>
                          <a:latin typeface="Calibri" pitchFamily="34" charset="0"/>
                        </a:rPr>
                        <a:t>Producer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1" i="0" u="none" strike="noStrike" cap="none" normalizeH="0" baseline="0">
                          <a:ln>
                            <a:noFill/>
                          </a:ln>
                          <a:solidFill>
                            <a:schemeClr val="tx1"/>
                          </a:solidFill>
                          <a:effectLst>
                            <a:outerShdw blurRad="38100" dist="38100" dir="2700000" algn="tl">
                              <a:srgbClr val="C0C0C0"/>
                            </a:outerShdw>
                          </a:effectLst>
                          <a:latin typeface="Calibri" pitchFamily="34" charset="0"/>
                        </a:rPr>
                        <a:t>Explanation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r h="210208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Produce item</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  wait(space)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     wait(free)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        add item to buffer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     signal(free)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  signal(data)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Application produces data item</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If buffer full, wait for space signal</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If buffer being used, wait for free signal</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Put item in next buffer slot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Signal that buffer no longer in use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Signal that data has been put in buffer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0452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Semaphores : Producer </a:t>
            </a:r>
            <a:r>
              <a:rPr lang="en-US" sz="3200" dirty="0" smtClean="0"/>
              <a:t>Consumer</a:t>
            </a:r>
            <a:endParaRPr lang="en-US" sz="3200" dirty="0"/>
          </a:p>
        </p:txBody>
      </p:sp>
      <p:graphicFrame>
        <p:nvGraphicFramePr>
          <p:cNvPr id="3" name="Group 141">
            <a:extLst>
              <a:ext uri="{FF2B5EF4-FFF2-40B4-BE49-F238E27FC236}">
                <a16:creationId xmlns:a16="http://schemas.microsoft.com/office/drawing/2014/main" id="{7C15AA87-567C-462A-8B8B-3D5D146EC451}"/>
              </a:ext>
            </a:extLst>
          </p:cNvPr>
          <p:cNvGraphicFramePr>
            <a:graphicFrameLocks/>
          </p:cNvGraphicFramePr>
          <p:nvPr>
            <p:extLst>
              <p:ext uri="{D42A27DB-BD31-4B8C-83A1-F6EECF244321}">
                <p14:modId xmlns:p14="http://schemas.microsoft.com/office/powerpoint/2010/main" val="782197647"/>
              </p:ext>
            </p:extLst>
          </p:nvPr>
        </p:nvGraphicFramePr>
        <p:xfrm>
          <a:off x="1637972" y="1271913"/>
          <a:ext cx="7038484" cy="2788920"/>
        </p:xfrm>
        <a:graphic>
          <a:graphicData uri="http://schemas.openxmlformats.org/drawingml/2006/table">
            <a:tbl>
              <a:tblPr/>
              <a:tblGrid>
                <a:gridCol w="2433868">
                  <a:extLst>
                    <a:ext uri="{9D8B030D-6E8A-4147-A177-3AD203B41FA5}">
                      <a16:colId xmlns:a16="http://schemas.microsoft.com/office/drawing/2014/main" val="20000"/>
                    </a:ext>
                  </a:extLst>
                </a:gridCol>
                <a:gridCol w="4604616">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1" i="0" u="none" strike="noStrike" cap="none" normalizeH="0" baseline="0" dirty="0">
                          <a:ln>
                            <a:noFill/>
                          </a:ln>
                          <a:solidFill>
                            <a:schemeClr val="tx1"/>
                          </a:solidFill>
                          <a:effectLst>
                            <a:outerShdw blurRad="38100" dist="38100" dir="2700000" algn="tl">
                              <a:srgbClr val="C0C0C0"/>
                            </a:outerShdw>
                          </a:effectLst>
                          <a:latin typeface="Calibri" pitchFamily="34" charset="0"/>
                        </a:rPr>
                        <a:t>Consumer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1" i="0" u="none" strike="noStrike" cap="none" normalizeH="0" baseline="0">
                          <a:ln>
                            <a:noFill/>
                          </a:ln>
                          <a:solidFill>
                            <a:schemeClr val="tx1"/>
                          </a:solidFill>
                          <a:effectLst>
                            <a:outerShdw blurRad="38100" dist="38100" dir="2700000" algn="tl">
                              <a:srgbClr val="C0C0C0"/>
                            </a:outerShdw>
                          </a:effectLst>
                          <a:latin typeface="Calibri" pitchFamily="34" charset="0"/>
                        </a:rPr>
                        <a:t>Explanation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0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wait(data)</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   wait(free)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      get item from buffer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   signal(free)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Signal(space)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Consume item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Wait until at least one item in buffer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If buffer being used, wait for free signal</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Get item from buffer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Signal that buffer no longer in use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Signal that at least one space exist in buffer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0" i="0" u="none" strike="noStrike" cap="none" normalizeH="0" baseline="0" dirty="0">
                          <a:ln>
                            <a:noFill/>
                          </a:ln>
                          <a:solidFill>
                            <a:schemeClr val="tx1"/>
                          </a:solidFill>
                          <a:effectLst/>
                          <a:latin typeface="Calibri" pitchFamily="34" charset="0"/>
                        </a:rPr>
                        <a:t>Application specific processing of item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FC6BEC56-1367-A69A-BC1A-2213A4FABC2F}"/>
              </a:ext>
            </a:extLst>
          </p:cNvPr>
          <p:cNvSpPr txBox="1"/>
          <p:nvPr/>
        </p:nvSpPr>
        <p:spPr>
          <a:xfrm>
            <a:off x="1475656" y="4190884"/>
            <a:ext cx="7200800" cy="757130"/>
          </a:xfrm>
          <a:prstGeom prst="rect">
            <a:avLst/>
          </a:prstGeom>
          <a:noFill/>
        </p:spPr>
        <p:txBody>
          <a:bodyPr wrap="square">
            <a:spAutoFit/>
          </a:bodyPr>
          <a:lstStyle/>
          <a:p>
            <a:pPr>
              <a:lnSpc>
                <a:spcPct val="120000"/>
              </a:lnSpc>
            </a:pPr>
            <a:r>
              <a:rPr lang="en-US" sz="1200" dirty="0"/>
              <a:t>The counting semaphore </a:t>
            </a:r>
            <a:r>
              <a:rPr lang="en-US" sz="1200" b="1" dirty="0"/>
              <a:t>data</a:t>
            </a:r>
            <a:r>
              <a:rPr lang="en-US" sz="1200" dirty="0"/>
              <a:t> and </a:t>
            </a:r>
            <a:r>
              <a:rPr lang="en-US" sz="1200" b="1" dirty="0"/>
              <a:t>space</a:t>
            </a:r>
            <a:r>
              <a:rPr lang="en-US" sz="1200" dirty="0"/>
              <a:t> are also used as counters to monitor the occupancy of buffer</a:t>
            </a:r>
          </a:p>
          <a:p>
            <a:pPr>
              <a:lnSpc>
                <a:spcPct val="120000"/>
              </a:lnSpc>
            </a:pPr>
            <a:r>
              <a:rPr lang="en-US" sz="1200" dirty="0"/>
              <a:t>Wait and signal operations decrement and increment these counters</a:t>
            </a:r>
          </a:p>
          <a:p>
            <a:pPr>
              <a:lnSpc>
                <a:spcPct val="120000"/>
              </a:lnSpc>
            </a:pPr>
            <a:r>
              <a:rPr lang="en-US" sz="1200" dirty="0"/>
              <a:t>The producer’s signal (data) will increment the count of the number of data item</a:t>
            </a:r>
          </a:p>
        </p:txBody>
      </p:sp>
    </p:spTree>
    <p:extLst>
      <p:ext uri="{BB962C8B-B14F-4D97-AF65-F5344CB8AC3E}">
        <p14:creationId xmlns:p14="http://schemas.microsoft.com/office/powerpoint/2010/main" val="304008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Unix</a:t>
            </a:r>
            <a:endParaRPr lang="en-US" dirty="0"/>
          </a:p>
        </p:txBody>
      </p:sp>
      <p:sp>
        <p:nvSpPr>
          <p:cNvPr id="3" name="TextBox 2">
            <a:extLst>
              <a:ext uri="{FF2B5EF4-FFF2-40B4-BE49-F238E27FC236}">
                <a16:creationId xmlns:a16="http://schemas.microsoft.com/office/drawing/2014/main" id="{2FD56FCA-DF62-F469-70F1-0D04C55A3A8D}"/>
              </a:ext>
            </a:extLst>
          </p:cNvPr>
          <p:cNvSpPr txBox="1"/>
          <p:nvPr/>
        </p:nvSpPr>
        <p:spPr>
          <a:xfrm>
            <a:off x="718457" y="1276863"/>
            <a:ext cx="8425543" cy="2529923"/>
          </a:xfrm>
          <a:prstGeom prst="rect">
            <a:avLst/>
          </a:prstGeom>
          <a:noFill/>
        </p:spPr>
        <p:txBody>
          <a:bodyPr wrap="square">
            <a:spAutoFit/>
          </a:bodyPr>
          <a:lstStyle/>
          <a:p>
            <a:pPr marL="342900" indent="-342900">
              <a:lnSpc>
                <a:spcPct val="120000"/>
              </a:lnSpc>
              <a:buFont typeface="Arial" panose="020B0604020202020204" pitchFamily="34" charset="0"/>
              <a:buChar char="•"/>
            </a:pPr>
            <a:r>
              <a:rPr lang="en-US" sz="1200" dirty="0"/>
              <a:t>Unix provide facility for creation and handling of semaphores</a:t>
            </a:r>
          </a:p>
          <a:p>
            <a:pPr marL="342900" indent="-342900">
              <a:lnSpc>
                <a:spcPct val="120000"/>
              </a:lnSpc>
              <a:buFont typeface="Arial" panose="020B0604020202020204" pitchFamily="34" charset="0"/>
              <a:buChar char="•"/>
            </a:pPr>
            <a:r>
              <a:rPr lang="en-US" sz="1200" dirty="0"/>
              <a:t>The </a:t>
            </a:r>
            <a:r>
              <a:rPr lang="en-US" sz="1200" b="1" dirty="0" err="1"/>
              <a:t>semget</a:t>
            </a:r>
            <a:r>
              <a:rPr lang="en-US" sz="1200" dirty="0"/>
              <a:t> function call is used in a program to create semaphore variables, it creates an array of semaphores</a:t>
            </a:r>
          </a:p>
          <a:p>
            <a:pPr marL="342900" indent="-342900">
              <a:lnSpc>
                <a:spcPct val="120000"/>
              </a:lnSpc>
              <a:buFont typeface="Arial" panose="020B0604020202020204" pitchFamily="34" charset="0"/>
              <a:buChar char="•"/>
            </a:pPr>
            <a:r>
              <a:rPr lang="en-US" sz="1200" dirty="0"/>
              <a:t>The </a:t>
            </a:r>
            <a:r>
              <a:rPr lang="en-US" sz="1200" dirty="0" err="1"/>
              <a:t>semget</a:t>
            </a:r>
            <a:r>
              <a:rPr lang="en-US" sz="1200" dirty="0"/>
              <a:t> call specifies</a:t>
            </a:r>
          </a:p>
          <a:p>
            <a:pPr marL="800100" lvl="1" indent="-342900">
              <a:lnSpc>
                <a:spcPct val="120000"/>
              </a:lnSpc>
              <a:buFont typeface="Arial" panose="020B0604020202020204" pitchFamily="34" charset="0"/>
              <a:buChar char="•"/>
            </a:pPr>
            <a:r>
              <a:rPr lang="en-US" sz="1200" dirty="0"/>
              <a:t>The number of semaphores required</a:t>
            </a:r>
          </a:p>
          <a:p>
            <a:pPr marL="800100" lvl="1" indent="-342900">
              <a:lnSpc>
                <a:spcPct val="120000"/>
              </a:lnSpc>
              <a:buFont typeface="Arial" panose="020B0604020202020204" pitchFamily="34" charset="0"/>
              <a:buChar char="•"/>
            </a:pPr>
            <a:r>
              <a:rPr lang="en-US" sz="1200" dirty="0"/>
              <a:t>A unique key value to identify semaphore</a:t>
            </a:r>
          </a:p>
          <a:p>
            <a:pPr marL="800100" lvl="1" indent="-342900">
              <a:lnSpc>
                <a:spcPct val="120000"/>
              </a:lnSpc>
              <a:buFont typeface="Arial" panose="020B0604020202020204" pitchFamily="34" charset="0"/>
              <a:buChar char="•"/>
            </a:pPr>
            <a:r>
              <a:rPr lang="en-US" sz="1200" dirty="0"/>
              <a:t>Some access and control information</a:t>
            </a:r>
          </a:p>
          <a:p>
            <a:pPr marL="342900" indent="-342900">
              <a:lnSpc>
                <a:spcPct val="120000"/>
              </a:lnSpc>
              <a:buFont typeface="Arial" panose="020B0604020202020204" pitchFamily="34" charset="0"/>
              <a:buChar char="•"/>
            </a:pPr>
            <a:r>
              <a:rPr lang="en-US" sz="1200" dirty="0"/>
              <a:t>The function call </a:t>
            </a:r>
            <a:r>
              <a:rPr lang="en-US" sz="1200" b="1" dirty="0" err="1"/>
              <a:t>semctrl</a:t>
            </a:r>
            <a:r>
              <a:rPr lang="en-US" sz="1200" dirty="0"/>
              <a:t> provides a range of semaphore maintenance services; such as</a:t>
            </a:r>
          </a:p>
          <a:p>
            <a:pPr marL="800100" lvl="1" indent="-342900">
              <a:lnSpc>
                <a:spcPct val="120000"/>
              </a:lnSpc>
              <a:buFont typeface="Arial" panose="020B0604020202020204" pitchFamily="34" charset="0"/>
              <a:buChar char="•"/>
            </a:pPr>
            <a:r>
              <a:rPr lang="en-US" sz="1200" dirty="0"/>
              <a:t>Examining the value of a semaphore</a:t>
            </a:r>
          </a:p>
          <a:p>
            <a:pPr marL="800100" lvl="1" indent="-342900">
              <a:lnSpc>
                <a:spcPct val="120000"/>
              </a:lnSpc>
              <a:buFont typeface="Arial" panose="020B0604020202020204" pitchFamily="34" charset="0"/>
              <a:buChar char="•"/>
            </a:pPr>
            <a:r>
              <a:rPr lang="en-US" sz="1200" dirty="0"/>
              <a:t>Removing a semaphore set, and</a:t>
            </a:r>
          </a:p>
          <a:p>
            <a:pPr marL="800100" lvl="1" indent="-342900">
              <a:lnSpc>
                <a:spcPct val="120000"/>
              </a:lnSpc>
              <a:buFont typeface="Arial" panose="020B0604020202020204" pitchFamily="34" charset="0"/>
              <a:buChar char="•"/>
            </a:pPr>
            <a:r>
              <a:rPr lang="en-US" sz="1200" dirty="0"/>
              <a:t>Initializing the semaphore</a:t>
            </a:r>
          </a:p>
          <a:p>
            <a:pPr marL="342900" indent="-342900">
              <a:lnSpc>
                <a:spcPct val="120000"/>
              </a:lnSpc>
              <a:buFont typeface="Arial" panose="020B0604020202020204" pitchFamily="34" charset="0"/>
              <a:buChar char="•"/>
            </a:pPr>
            <a:r>
              <a:rPr lang="en-US" sz="1200" dirty="0"/>
              <a:t>The detailed processing of the semaphore is carried out by </a:t>
            </a:r>
            <a:r>
              <a:rPr lang="en-US" sz="1200" b="1" dirty="0" err="1"/>
              <a:t>semop</a:t>
            </a:r>
            <a:r>
              <a:rPr lang="en-US" sz="1200" dirty="0"/>
              <a:t> function call</a:t>
            </a:r>
          </a:p>
        </p:txBody>
      </p:sp>
    </p:spTree>
    <p:extLst>
      <p:ext uri="{BB962C8B-B14F-4D97-AF65-F5344CB8AC3E}">
        <p14:creationId xmlns:p14="http://schemas.microsoft.com/office/powerpoint/2010/main" val="77406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 vs </a:t>
            </a:r>
            <a:r>
              <a:rPr lang="en-US" dirty="0" err="1" smtClean="0"/>
              <a:t>Mutex</a:t>
            </a:r>
            <a:endParaRPr lang="en-US" dirty="0"/>
          </a:p>
        </p:txBody>
      </p:sp>
      <p:graphicFrame>
        <p:nvGraphicFramePr>
          <p:cNvPr id="4" name="Table 3">
            <a:extLst>
              <a:ext uri="{FF2B5EF4-FFF2-40B4-BE49-F238E27FC236}">
                <a16:creationId xmlns:a16="http://schemas.microsoft.com/office/drawing/2014/main" id="{4CE1F723-A8BB-4183-3D63-2D94160C2941}"/>
              </a:ext>
            </a:extLst>
          </p:cNvPr>
          <p:cNvGraphicFramePr>
            <a:graphicFrameLocks noGrp="1"/>
          </p:cNvGraphicFramePr>
          <p:nvPr>
            <p:extLst>
              <p:ext uri="{D42A27DB-BD31-4B8C-83A1-F6EECF244321}">
                <p14:modId xmlns:p14="http://schemas.microsoft.com/office/powerpoint/2010/main" val="1213132449"/>
              </p:ext>
            </p:extLst>
          </p:nvPr>
        </p:nvGraphicFramePr>
        <p:xfrm>
          <a:off x="683568" y="915566"/>
          <a:ext cx="8316928" cy="3909060"/>
        </p:xfrm>
        <a:graphic>
          <a:graphicData uri="http://schemas.openxmlformats.org/drawingml/2006/table">
            <a:tbl>
              <a:tblPr>
                <a:tableStyleId>{5C22544A-7EE6-4342-B048-85BDC9FD1C3A}</a:tableStyleId>
              </a:tblPr>
              <a:tblGrid>
                <a:gridCol w="1439398">
                  <a:extLst>
                    <a:ext uri="{9D8B030D-6E8A-4147-A177-3AD203B41FA5}">
                      <a16:colId xmlns:a16="http://schemas.microsoft.com/office/drawing/2014/main" val="3210200838"/>
                    </a:ext>
                  </a:extLst>
                </a:gridCol>
                <a:gridCol w="3295010">
                  <a:extLst>
                    <a:ext uri="{9D8B030D-6E8A-4147-A177-3AD203B41FA5}">
                      <a16:colId xmlns:a16="http://schemas.microsoft.com/office/drawing/2014/main" val="4014727074"/>
                    </a:ext>
                  </a:extLst>
                </a:gridCol>
                <a:gridCol w="3582520">
                  <a:extLst>
                    <a:ext uri="{9D8B030D-6E8A-4147-A177-3AD203B41FA5}">
                      <a16:colId xmlns:a16="http://schemas.microsoft.com/office/drawing/2014/main" val="3712713298"/>
                    </a:ext>
                  </a:extLst>
                </a:gridCol>
              </a:tblGrid>
              <a:tr h="190500">
                <a:tc>
                  <a:txBody>
                    <a:bodyPr/>
                    <a:lstStyle/>
                    <a:p>
                      <a:pPr algn="ctr" fontAlgn="ctr"/>
                      <a:r>
                        <a:rPr lang="en-US" sz="1000" b="1" u="none" strike="noStrike">
                          <a:effectLst/>
                        </a:rPr>
                        <a:t>Parameters</a:t>
                      </a:r>
                      <a:endParaRPr lang="en-US" sz="1000" b="1" i="0" u="none" strike="noStrike">
                        <a:solidFill>
                          <a:srgbClr val="222222"/>
                        </a:solidFill>
                        <a:effectLst/>
                        <a:latin typeface="Source Sans Pro" panose="020B0503030403020204" pitchFamily="34" charset="0"/>
                      </a:endParaRPr>
                    </a:p>
                  </a:txBody>
                  <a:tcPr marL="7620" marR="7620" marT="7620" marB="0" anchor="ctr"/>
                </a:tc>
                <a:tc>
                  <a:txBody>
                    <a:bodyPr/>
                    <a:lstStyle/>
                    <a:p>
                      <a:pPr algn="ctr" fontAlgn="ctr"/>
                      <a:r>
                        <a:rPr lang="en-US" sz="1000" b="1" u="none" strike="noStrike">
                          <a:effectLst/>
                        </a:rPr>
                        <a:t>Semaphore</a:t>
                      </a:r>
                      <a:endParaRPr lang="en-US" sz="1000" b="1" i="0" u="none" strike="noStrike">
                        <a:solidFill>
                          <a:srgbClr val="222222"/>
                        </a:solidFill>
                        <a:effectLst/>
                        <a:latin typeface="Source Sans Pro" panose="020B0503030403020204" pitchFamily="34" charset="0"/>
                      </a:endParaRPr>
                    </a:p>
                  </a:txBody>
                  <a:tcPr marL="7620" marR="7620" marT="7620" marB="0" anchor="ctr"/>
                </a:tc>
                <a:tc>
                  <a:txBody>
                    <a:bodyPr/>
                    <a:lstStyle/>
                    <a:p>
                      <a:pPr algn="ctr" fontAlgn="ctr"/>
                      <a:r>
                        <a:rPr lang="en-US" sz="1000" b="1" u="none" strike="noStrike" dirty="0">
                          <a:effectLst/>
                        </a:rPr>
                        <a:t>Mutex</a:t>
                      </a:r>
                      <a:endParaRPr lang="en-US" sz="1000" b="1" i="0" u="none" strike="noStrike" dirty="0">
                        <a:solidFill>
                          <a:srgbClr val="222222"/>
                        </a:solidFill>
                        <a:effectLst/>
                        <a:latin typeface="Source Sans Pro" panose="020B0503030403020204" pitchFamily="34" charset="0"/>
                      </a:endParaRPr>
                    </a:p>
                  </a:txBody>
                  <a:tcPr marL="7620" marR="7620" marT="7620" marB="0" anchor="ctr"/>
                </a:tc>
                <a:extLst>
                  <a:ext uri="{0D108BD9-81ED-4DB2-BD59-A6C34878D82A}">
                    <a16:rowId xmlns:a16="http://schemas.microsoft.com/office/drawing/2014/main" val="2794317164"/>
                  </a:ext>
                </a:extLst>
              </a:tr>
              <a:tr h="190500">
                <a:tc>
                  <a:txBody>
                    <a:bodyPr/>
                    <a:lstStyle/>
                    <a:p>
                      <a:pPr algn="l" fontAlgn="ctr"/>
                      <a:r>
                        <a:rPr lang="en-US" sz="1000" u="none" strike="noStrike">
                          <a:effectLst/>
                        </a:rPr>
                        <a:t>Mechanism</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It is a type of signaling mechanism.</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It is a locking mechanism.</a:t>
                      </a:r>
                      <a:endParaRPr lang="en-US" sz="1000" b="0" i="0" u="none" strike="noStrike">
                        <a:solidFill>
                          <a:srgbClr val="222222"/>
                        </a:solidFill>
                        <a:effectLst/>
                        <a:latin typeface="Source Sans Pro" panose="020B0503030403020204" pitchFamily="34" charset="0"/>
                      </a:endParaRPr>
                    </a:p>
                  </a:txBody>
                  <a:tcPr marL="7620" marR="7620" marT="7620" marB="0" anchor="ctr"/>
                </a:tc>
                <a:extLst>
                  <a:ext uri="{0D108BD9-81ED-4DB2-BD59-A6C34878D82A}">
                    <a16:rowId xmlns:a16="http://schemas.microsoft.com/office/drawing/2014/main" val="1127545916"/>
                  </a:ext>
                </a:extLst>
              </a:tr>
              <a:tr h="190500">
                <a:tc>
                  <a:txBody>
                    <a:bodyPr/>
                    <a:lstStyle/>
                    <a:p>
                      <a:pPr algn="l" fontAlgn="ctr"/>
                      <a:r>
                        <a:rPr lang="en-US" sz="1000" u="none" strike="noStrike">
                          <a:effectLst/>
                        </a:rPr>
                        <a:t>Data Type</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Semaphore is an integer variable.</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Mutex is just an object.</a:t>
                      </a:r>
                      <a:endParaRPr lang="en-US" sz="1000" b="0" i="0" u="none" strike="noStrike">
                        <a:solidFill>
                          <a:srgbClr val="222222"/>
                        </a:solidFill>
                        <a:effectLst/>
                        <a:latin typeface="Source Sans Pro" panose="020B0503030403020204" pitchFamily="34" charset="0"/>
                      </a:endParaRPr>
                    </a:p>
                  </a:txBody>
                  <a:tcPr marL="7620" marR="7620" marT="7620" marB="0" anchor="ctr"/>
                </a:tc>
                <a:extLst>
                  <a:ext uri="{0D108BD9-81ED-4DB2-BD59-A6C34878D82A}">
                    <a16:rowId xmlns:a16="http://schemas.microsoft.com/office/drawing/2014/main" val="692781909"/>
                  </a:ext>
                </a:extLst>
              </a:tr>
              <a:tr h="373380">
                <a:tc>
                  <a:txBody>
                    <a:bodyPr/>
                    <a:lstStyle/>
                    <a:p>
                      <a:pPr algn="l" fontAlgn="ctr"/>
                      <a:r>
                        <a:rPr lang="en-US" sz="1000" u="none" strike="noStrike">
                          <a:effectLst/>
                        </a:rPr>
                        <a:t>Modification</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The wait and signal operations can modify a semaphore.</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It is modified only by the process that may request or release a resource.</a:t>
                      </a:r>
                      <a:endParaRPr lang="en-US" sz="1000" b="0" i="0" u="none" strike="noStrike">
                        <a:solidFill>
                          <a:srgbClr val="222222"/>
                        </a:solidFill>
                        <a:effectLst/>
                        <a:latin typeface="Source Sans Pro" panose="020B0503030403020204" pitchFamily="34" charset="0"/>
                      </a:endParaRPr>
                    </a:p>
                  </a:txBody>
                  <a:tcPr marL="7620" marR="7620" marT="7620" marB="0" anchor="ctr"/>
                </a:tc>
                <a:extLst>
                  <a:ext uri="{0D108BD9-81ED-4DB2-BD59-A6C34878D82A}">
                    <a16:rowId xmlns:a16="http://schemas.microsoft.com/office/drawing/2014/main" val="866312167"/>
                  </a:ext>
                </a:extLst>
              </a:tr>
              <a:tr h="739140">
                <a:tc>
                  <a:txBody>
                    <a:bodyPr/>
                    <a:lstStyle/>
                    <a:p>
                      <a:pPr algn="l" fontAlgn="ctr"/>
                      <a:r>
                        <a:rPr lang="en-US" sz="1000" u="none" strike="noStrike" dirty="0">
                          <a:effectLst/>
                        </a:rPr>
                        <a:t>Resource management</a:t>
                      </a:r>
                      <a:endParaRPr lang="en-US" sz="1000" b="0" i="0" u="none" strike="noStrike" dirty="0">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If no resource is free, then the process requires a resource that should execute wait operation. It should wait until the count of the semaphore is greater than 0.</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If it is locked, the process has to wait. The process should be kept in a queue. This needs to be accessed only when the mutex is unlocked.</a:t>
                      </a:r>
                      <a:endParaRPr lang="en-US" sz="1000" b="0" i="0" u="none" strike="noStrike">
                        <a:solidFill>
                          <a:srgbClr val="222222"/>
                        </a:solidFill>
                        <a:effectLst/>
                        <a:latin typeface="Source Sans Pro" panose="020B0503030403020204" pitchFamily="34" charset="0"/>
                      </a:endParaRPr>
                    </a:p>
                  </a:txBody>
                  <a:tcPr marL="7620" marR="7620" marT="7620" marB="0" anchor="ctr"/>
                </a:tc>
                <a:extLst>
                  <a:ext uri="{0D108BD9-81ED-4DB2-BD59-A6C34878D82A}">
                    <a16:rowId xmlns:a16="http://schemas.microsoft.com/office/drawing/2014/main" val="1036096287"/>
                  </a:ext>
                </a:extLst>
              </a:tr>
              <a:tr h="373380">
                <a:tc>
                  <a:txBody>
                    <a:bodyPr/>
                    <a:lstStyle/>
                    <a:p>
                      <a:pPr algn="l" fontAlgn="ctr"/>
                      <a:r>
                        <a:rPr lang="en-US" sz="1000" u="none" strike="noStrike">
                          <a:effectLst/>
                        </a:rPr>
                        <a:t>Thread</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You can have multiple program threads.</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You can have multiple program threads in mutex but not simultaneously.</a:t>
                      </a:r>
                      <a:endParaRPr lang="en-US" sz="1000" b="0" i="0" u="none" strike="noStrike">
                        <a:solidFill>
                          <a:srgbClr val="222222"/>
                        </a:solidFill>
                        <a:effectLst/>
                        <a:latin typeface="Source Sans Pro" panose="020B0503030403020204" pitchFamily="34" charset="0"/>
                      </a:endParaRPr>
                    </a:p>
                  </a:txBody>
                  <a:tcPr marL="7620" marR="7620" marT="7620" marB="0" anchor="ctr"/>
                </a:tc>
                <a:extLst>
                  <a:ext uri="{0D108BD9-81ED-4DB2-BD59-A6C34878D82A}">
                    <a16:rowId xmlns:a16="http://schemas.microsoft.com/office/drawing/2014/main" val="810047932"/>
                  </a:ext>
                </a:extLst>
              </a:tr>
              <a:tr h="373380">
                <a:tc>
                  <a:txBody>
                    <a:bodyPr/>
                    <a:lstStyle/>
                    <a:p>
                      <a:pPr algn="l" fontAlgn="ctr"/>
                      <a:r>
                        <a:rPr lang="en-US" sz="1000" u="none" strike="noStrike">
                          <a:effectLst/>
                        </a:rPr>
                        <a:t>Ownership</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Value can be changed by any process releasing or obtaining the resource.</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Object lock is released only by the process, which has obtained the lock on it.</a:t>
                      </a:r>
                      <a:endParaRPr lang="en-US" sz="1000" b="0" i="0" u="none" strike="noStrike">
                        <a:solidFill>
                          <a:srgbClr val="222222"/>
                        </a:solidFill>
                        <a:effectLst/>
                        <a:latin typeface="Source Sans Pro" panose="020B0503030403020204" pitchFamily="34" charset="0"/>
                      </a:endParaRPr>
                    </a:p>
                  </a:txBody>
                  <a:tcPr marL="7620" marR="7620" marT="7620" marB="0" anchor="ctr"/>
                </a:tc>
                <a:extLst>
                  <a:ext uri="{0D108BD9-81ED-4DB2-BD59-A6C34878D82A}">
                    <a16:rowId xmlns:a16="http://schemas.microsoft.com/office/drawing/2014/main" val="2498234737"/>
                  </a:ext>
                </a:extLst>
              </a:tr>
              <a:tr h="373380">
                <a:tc>
                  <a:txBody>
                    <a:bodyPr/>
                    <a:lstStyle/>
                    <a:p>
                      <a:pPr algn="l" fontAlgn="ctr"/>
                      <a:r>
                        <a:rPr lang="en-US" sz="1000" u="none" strike="noStrike">
                          <a:effectLst/>
                        </a:rPr>
                        <a:t>Types</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Types of Semaphore are counting semaphore and binary semaphore.</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Mutex has no subtypes.</a:t>
                      </a:r>
                      <a:endParaRPr lang="en-US" sz="1000" b="0" i="0" u="none" strike="noStrike">
                        <a:solidFill>
                          <a:srgbClr val="222222"/>
                        </a:solidFill>
                        <a:effectLst/>
                        <a:latin typeface="Source Sans Pro" panose="020B0503030403020204" pitchFamily="34" charset="0"/>
                      </a:endParaRPr>
                    </a:p>
                  </a:txBody>
                  <a:tcPr marL="7620" marR="7620" marT="7620" marB="0" anchor="ctr"/>
                </a:tc>
                <a:extLst>
                  <a:ext uri="{0D108BD9-81ED-4DB2-BD59-A6C34878D82A}">
                    <a16:rowId xmlns:a16="http://schemas.microsoft.com/office/drawing/2014/main" val="4281487002"/>
                  </a:ext>
                </a:extLst>
              </a:tr>
              <a:tr h="373380">
                <a:tc>
                  <a:txBody>
                    <a:bodyPr/>
                    <a:lstStyle/>
                    <a:p>
                      <a:pPr algn="l" fontAlgn="ctr"/>
                      <a:r>
                        <a:rPr lang="en-US" sz="1000" u="none" strike="noStrike">
                          <a:effectLst/>
                        </a:rPr>
                        <a:t>Operation</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dirty="0">
                          <a:effectLst/>
                        </a:rPr>
                        <a:t>Semaphore value is modified using wait () and signal () operation.</a:t>
                      </a:r>
                      <a:endParaRPr lang="en-US" sz="1000" b="0" i="0" u="none" strike="noStrike" dirty="0">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Mutex object is locked or unlocked.</a:t>
                      </a:r>
                      <a:endParaRPr lang="en-US" sz="1000" b="0" i="0" u="none" strike="noStrike">
                        <a:solidFill>
                          <a:srgbClr val="222222"/>
                        </a:solidFill>
                        <a:effectLst/>
                        <a:latin typeface="Source Sans Pro" panose="020B0503030403020204" pitchFamily="34" charset="0"/>
                      </a:endParaRPr>
                    </a:p>
                  </a:txBody>
                  <a:tcPr marL="7620" marR="7620" marT="7620" marB="0" anchor="ctr"/>
                </a:tc>
                <a:extLst>
                  <a:ext uri="{0D108BD9-81ED-4DB2-BD59-A6C34878D82A}">
                    <a16:rowId xmlns:a16="http://schemas.microsoft.com/office/drawing/2014/main" val="3310045987"/>
                  </a:ext>
                </a:extLst>
              </a:tr>
              <a:tr h="731520">
                <a:tc>
                  <a:txBody>
                    <a:bodyPr/>
                    <a:lstStyle/>
                    <a:p>
                      <a:pPr algn="l" fontAlgn="ctr"/>
                      <a:r>
                        <a:rPr lang="en-US" sz="1000" u="none" strike="noStrike">
                          <a:effectLst/>
                        </a:rPr>
                        <a:t>Resources Occupancy</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a:effectLst/>
                        </a:rPr>
                        <a:t>It is occupied if all resources are being used and the process requesting for resource performs wait () operation and blocks itself until semaphore count becomes &gt;1.</a:t>
                      </a:r>
                      <a:endParaRPr lang="en-US" sz="1000" b="0" i="0" u="none" strike="noStrike">
                        <a:solidFill>
                          <a:srgbClr val="222222"/>
                        </a:solidFill>
                        <a:effectLst/>
                        <a:latin typeface="Source Sans Pro" panose="020B0503030403020204" pitchFamily="34" charset="0"/>
                      </a:endParaRPr>
                    </a:p>
                  </a:txBody>
                  <a:tcPr marL="7620" marR="7620" marT="7620" marB="0" anchor="ctr"/>
                </a:tc>
                <a:tc>
                  <a:txBody>
                    <a:bodyPr/>
                    <a:lstStyle/>
                    <a:p>
                      <a:pPr algn="l" fontAlgn="ctr"/>
                      <a:r>
                        <a:rPr lang="en-US" sz="1000" u="none" strike="noStrike" dirty="0">
                          <a:effectLst/>
                        </a:rPr>
                        <a:t>In case if the object is already locked, the process requesting resources waits and is queued by the system before lock is released.</a:t>
                      </a:r>
                      <a:endParaRPr lang="en-US" sz="1000" b="0" i="0" u="none" strike="noStrike" dirty="0">
                        <a:solidFill>
                          <a:srgbClr val="222222"/>
                        </a:solidFill>
                        <a:effectLst/>
                        <a:latin typeface="Source Sans Pro" panose="020B0503030403020204" pitchFamily="34" charset="0"/>
                      </a:endParaRPr>
                    </a:p>
                  </a:txBody>
                  <a:tcPr marL="7620" marR="7620" marT="7620" marB="0" anchor="ctr"/>
                </a:tc>
                <a:extLst>
                  <a:ext uri="{0D108BD9-81ED-4DB2-BD59-A6C34878D82A}">
                    <a16:rowId xmlns:a16="http://schemas.microsoft.com/office/drawing/2014/main" val="502495596"/>
                  </a:ext>
                </a:extLst>
              </a:tr>
            </a:tbl>
          </a:graphicData>
        </a:graphic>
      </p:graphicFrame>
    </p:spTree>
    <p:extLst>
      <p:ext uri="{BB962C8B-B14F-4D97-AF65-F5344CB8AC3E}">
        <p14:creationId xmlns:p14="http://schemas.microsoft.com/office/powerpoint/2010/main" val="242992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a:t>
            </a:r>
            <a:r>
              <a:rPr lang="en-US" dirty="0" smtClean="0"/>
              <a:t>Problem</a:t>
            </a:r>
            <a:endParaRPr lang="en-US" dirty="0"/>
          </a:p>
        </p:txBody>
      </p:sp>
      <p:sp>
        <p:nvSpPr>
          <p:cNvPr id="3" name="Content Placeholder 2">
            <a:extLst>
              <a:ext uri="{FF2B5EF4-FFF2-40B4-BE49-F238E27FC236}">
                <a16:creationId xmlns:a16="http://schemas.microsoft.com/office/drawing/2014/main" id="{E16E2AD4-2B63-A053-7704-26364B8A0660}"/>
              </a:ext>
            </a:extLst>
          </p:cNvPr>
          <p:cNvSpPr txBox="1">
            <a:spLocks/>
          </p:cNvSpPr>
          <p:nvPr/>
        </p:nvSpPr>
        <p:spPr>
          <a:xfrm>
            <a:off x="827584" y="1491630"/>
            <a:ext cx="4320479" cy="33045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954213" algn="l"/>
                <a:tab pos="2200275" algn="l"/>
              </a:tabLst>
            </a:pPr>
            <a:r>
              <a:rPr lang="en-US" sz="1200" dirty="0"/>
              <a:t>Philosophers spend their lives thinking and eating</a:t>
            </a:r>
          </a:p>
          <a:p>
            <a:pPr>
              <a:tabLst>
                <a:tab pos="1954213" algn="l"/>
                <a:tab pos="2200275" algn="l"/>
              </a:tabLst>
            </a:pPr>
            <a:r>
              <a:rPr lang="en-US" sz="1200" dirty="0"/>
              <a:t>Don</a:t>
            </a:r>
            <a:r>
              <a:rPr lang="ja-JP" altLang="en-US" sz="1200" dirty="0"/>
              <a:t>’</a:t>
            </a:r>
            <a:r>
              <a:rPr lang="en-US" altLang="ja-JP" sz="1200" dirty="0"/>
              <a:t>t interact with their neighbors, occasionally try to pick up 2 chopsticks (one at a time) to eat from bowl</a:t>
            </a:r>
          </a:p>
          <a:p>
            <a:pPr lvl="1">
              <a:tabLst>
                <a:tab pos="1954213" algn="l"/>
                <a:tab pos="2200275" algn="l"/>
              </a:tabLst>
            </a:pPr>
            <a:r>
              <a:rPr lang="en-US" sz="1200" dirty="0"/>
              <a:t>Need both to eat, then release both when done</a:t>
            </a:r>
          </a:p>
          <a:p>
            <a:pPr>
              <a:tabLst>
                <a:tab pos="1954213" algn="l"/>
                <a:tab pos="2200275" algn="l"/>
              </a:tabLst>
            </a:pPr>
            <a:r>
              <a:rPr lang="en-US" sz="1200" dirty="0"/>
              <a:t>In the case of 5 philosophers</a:t>
            </a:r>
          </a:p>
          <a:p>
            <a:pPr lvl="1">
              <a:tabLst>
                <a:tab pos="1954213" algn="l"/>
                <a:tab pos="2200275" algn="l"/>
              </a:tabLst>
            </a:pPr>
            <a:r>
              <a:rPr lang="en-US" sz="1200" dirty="0"/>
              <a:t>Shared data </a:t>
            </a:r>
          </a:p>
          <a:p>
            <a:pPr lvl="2">
              <a:tabLst>
                <a:tab pos="1954213" algn="l"/>
                <a:tab pos="2200275" algn="l"/>
              </a:tabLst>
            </a:pPr>
            <a:r>
              <a:rPr lang="en-US" sz="1200" dirty="0"/>
              <a:t>Bowl of rice (data set)</a:t>
            </a:r>
          </a:p>
          <a:p>
            <a:pPr lvl="2">
              <a:tabLst>
                <a:tab pos="1954213" algn="l"/>
                <a:tab pos="2200275" algn="l"/>
              </a:tabLst>
            </a:pPr>
            <a:r>
              <a:rPr lang="en-US" sz="1200" dirty="0"/>
              <a:t>Semaphore chopstick [5]</a:t>
            </a:r>
          </a:p>
        </p:txBody>
      </p:sp>
      <p:pic>
        <p:nvPicPr>
          <p:cNvPr id="4" name="Picture 3">
            <a:extLst>
              <a:ext uri="{FF2B5EF4-FFF2-40B4-BE49-F238E27FC236}">
                <a16:creationId xmlns:a16="http://schemas.microsoft.com/office/drawing/2014/main" id="{C9AD7655-4192-3EFD-545E-8E2883EBC200}"/>
              </a:ext>
            </a:extLst>
          </p:cNvPr>
          <p:cNvPicPr>
            <a:picLocks noChangeAspect="1"/>
          </p:cNvPicPr>
          <p:nvPr/>
        </p:nvPicPr>
        <p:blipFill rotWithShape="1">
          <a:blip r:embed="rId2"/>
          <a:srcRect l="19056" t="31020" r="57985" b="30885"/>
          <a:stretch/>
        </p:blipFill>
        <p:spPr>
          <a:xfrm>
            <a:off x="5068443" y="1363982"/>
            <a:ext cx="4049485" cy="3779518"/>
          </a:xfrm>
          <a:prstGeom prst="rect">
            <a:avLst/>
          </a:prstGeom>
        </p:spPr>
      </p:pic>
    </p:spTree>
    <p:extLst>
      <p:ext uri="{BB962C8B-B14F-4D97-AF65-F5344CB8AC3E}">
        <p14:creationId xmlns:p14="http://schemas.microsoft.com/office/powerpoint/2010/main" val="351101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TextBox 2">
            <a:extLst>
              <a:ext uri="{FF2B5EF4-FFF2-40B4-BE49-F238E27FC236}">
                <a16:creationId xmlns:a16="http://schemas.microsoft.com/office/drawing/2014/main" id="{6224144D-DECB-0693-6D86-7D8137A4571F}"/>
              </a:ext>
            </a:extLst>
          </p:cNvPr>
          <p:cNvSpPr txBox="1"/>
          <p:nvPr/>
        </p:nvSpPr>
        <p:spPr>
          <a:xfrm>
            <a:off x="445536" y="1362469"/>
            <a:ext cx="11451189" cy="646331"/>
          </a:xfrm>
          <a:prstGeom prst="rect">
            <a:avLst/>
          </a:prstGeom>
          <a:noFill/>
        </p:spPr>
        <p:txBody>
          <a:bodyPr wrap="square">
            <a:spAutoFit/>
          </a:bodyPr>
          <a:lstStyle/>
          <a:p>
            <a:r>
              <a:rPr lang="en-US" sz="1200" dirty="0"/>
              <a:t>A semaphore S is an integer variable that, apart from initialization,  is accessed only through two standard atomic operations: </a:t>
            </a:r>
          </a:p>
          <a:p>
            <a:pPr marL="742950" lvl="1" indent="-285750">
              <a:buFont typeface="Arial" panose="020B0604020202020204" pitchFamily="34" charset="0"/>
              <a:buChar char="•"/>
            </a:pPr>
            <a:r>
              <a:rPr lang="en-US" sz="1200" dirty="0"/>
              <a:t>wait()    “to test”</a:t>
            </a:r>
          </a:p>
          <a:p>
            <a:pPr marL="742950" lvl="1" indent="-285750">
              <a:buFont typeface="Arial" panose="020B0604020202020204" pitchFamily="34" charset="0"/>
              <a:buChar char="•"/>
            </a:pPr>
            <a:r>
              <a:rPr lang="en-US" sz="1200" dirty="0"/>
              <a:t>signal() “to increment”</a:t>
            </a:r>
            <a:endParaRPr lang="en-PK" sz="1200" dirty="0"/>
          </a:p>
        </p:txBody>
      </p:sp>
      <p:grpSp>
        <p:nvGrpSpPr>
          <p:cNvPr id="4" name="Group 3">
            <a:extLst>
              <a:ext uri="{FF2B5EF4-FFF2-40B4-BE49-F238E27FC236}">
                <a16:creationId xmlns:a16="http://schemas.microsoft.com/office/drawing/2014/main" id="{53904FE2-6B6A-FB07-3723-FAFCA120E780}"/>
              </a:ext>
            </a:extLst>
          </p:cNvPr>
          <p:cNvGrpSpPr/>
          <p:nvPr/>
        </p:nvGrpSpPr>
        <p:grpSpPr>
          <a:xfrm>
            <a:off x="538842" y="2817875"/>
            <a:ext cx="2960137" cy="1754327"/>
            <a:chOff x="538842" y="2817875"/>
            <a:chExt cx="2960137" cy="1754327"/>
          </a:xfrm>
        </p:grpSpPr>
        <p:sp>
          <p:nvSpPr>
            <p:cNvPr id="5" name="TextBox 4">
              <a:extLst>
                <a:ext uri="{FF2B5EF4-FFF2-40B4-BE49-F238E27FC236}">
                  <a16:creationId xmlns:a16="http://schemas.microsoft.com/office/drawing/2014/main" id="{677C7C8E-557B-5B8A-3A13-12C5AD0CC72F}"/>
                </a:ext>
              </a:extLst>
            </p:cNvPr>
            <p:cNvSpPr txBox="1"/>
            <p:nvPr/>
          </p:nvSpPr>
          <p:spPr>
            <a:xfrm>
              <a:off x="538842" y="2817875"/>
              <a:ext cx="2960137" cy="1015663"/>
            </a:xfrm>
            <a:prstGeom prst="rect">
              <a:avLst/>
            </a:prstGeom>
            <a:noFill/>
          </p:spPr>
          <p:txBody>
            <a:bodyPr wrap="square">
              <a:spAutoFit/>
            </a:bodyPr>
            <a:lstStyle/>
            <a:p>
              <a:r>
                <a:rPr lang="en-US" sz="1200" dirty="0"/>
                <a:t>wait(S) </a:t>
              </a:r>
            </a:p>
            <a:p>
              <a:r>
                <a:rPr lang="en-US" sz="1200" dirty="0"/>
                <a:t>{ </a:t>
              </a:r>
            </a:p>
            <a:p>
              <a:r>
                <a:rPr lang="en-US" sz="1200" dirty="0"/>
                <a:t>while (S &lt;= 0) ; </a:t>
              </a:r>
            </a:p>
            <a:p>
              <a:r>
                <a:rPr lang="en-US" sz="1200" dirty="0"/>
                <a:t>	// busy wait S- -;</a:t>
              </a:r>
            </a:p>
            <a:p>
              <a:r>
                <a:rPr lang="en-US" sz="1200" dirty="0"/>
                <a:t> }</a:t>
              </a:r>
              <a:endParaRPr lang="en-PK" sz="1200" dirty="0"/>
            </a:p>
          </p:txBody>
        </p:sp>
        <p:sp>
          <p:nvSpPr>
            <p:cNvPr id="6" name="TextBox 5">
              <a:extLst>
                <a:ext uri="{FF2B5EF4-FFF2-40B4-BE49-F238E27FC236}">
                  <a16:creationId xmlns:a16="http://schemas.microsoft.com/office/drawing/2014/main" id="{5B541B4F-00F0-769C-F18C-22061114A948}"/>
                </a:ext>
              </a:extLst>
            </p:cNvPr>
            <p:cNvSpPr txBox="1"/>
            <p:nvPr/>
          </p:nvSpPr>
          <p:spPr>
            <a:xfrm>
              <a:off x="1042695" y="4295203"/>
              <a:ext cx="2167036" cy="276999"/>
            </a:xfrm>
            <a:prstGeom prst="rect">
              <a:avLst/>
            </a:prstGeom>
            <a:noFill/>
          </p:spPr>
          <p:txBody>
            <a:bodyPr wrap="square">
              <a:spAutoFit/>
            </a:bodyPr>
            <a:lstStyle/>
            <a:p>
              <a:r>
                <a:rPr lang="en-US" sz="1200" dirty="0"/>
                <a:t>definition of wait()</a:t>
              </a:r>
              <a:endParaRPr lang="en-PK" sz="1200" dirty="0"/>
            </a:p>
          </p:txBody>
        </p:sp>
      </p:grpSp>
      <p:grpSp>
        <p:nvGrpSpPr>
          <p:cNvPr id="7" name="Group 6">
            <a:extLst>
              <a:ext uri="{FF2B5EF4-FFF2-40B4-BE49-F238E27FC236}">
                <a16:creationId xmlns:a16="http://schemas.microsoft.com/office/drawing/2014/main" id="{919682B5-E98B-BF2B-2079-E9666BF1CEBC}"/>
              </a:ext>
            </a:extLst>
          </p:cNvPr>
          <p:cNvGrpSpPr/>
          <p:nvPr/>
        </p:nvGrpSpPr>
        <p:grpSpPr>
          <a:xfrm>
            <a:off x="4002832" y="2774239"/>
            <a:ext cx="1829103" cy="1776041"/>
            <a:chOff x="4002832" y="2774239"/>
            <a:chExt cx="1829103" cy="1776041"/>
          </a:xfrm>
        </p:grpSpPr>
        <p:sp>
          <p:nvSpPr>
            <p:cNvPr id="8" name="TextBox 7">
              <a:extLst>
                <a:ext uri="{FF2B5EF4-FFF2-40B4-BE49-F238E27FC236}">
                  <a16:creationId xmlns:a16="http://schemas.microsoft.com/office/drawing/2014/main" id="{D7BC0CCF-7534-6F0D-32C4-06620B62ABA1}"/>
                </a:ext>
              </a:extLst>
            </p:cNvPr>
            <p:cNvSpPr txBox="1"/>
            <p:nvPr/>
          </p:nvSpPr>
          <p:spPr>
            <a:xfrm>
              <a:off x="4084477" y="2774239"/>
              <a:ext cx="1364903" cy="830997"/>
            </a:xfrm>
            <a:prstGeom prst="rect">
              <a:avLst/>
            </a:prstGeom>
            <a:noFill/>
          </p:spPr>
          <p:txBody>
            <a:bodyPr wrap="square">
              <a:spAutoFit/>
            </a:bodyPr>
            <a:lstStyle/>
            <a:p>
              <a:r>
                <a:rPr lang="en-US" sz="1200" dirty="0"/>
                <a:t>signal(S) </a:t>
              </a:r>
            </a:p>
            <a:p>
              <a:r>
                <a:rPr lang="en-US" sz="1200" dirty="0"/>
                <a:t>{</a:t>
              </a:r>
            </a:p>
            <a:p>
              <a:r>
                <a:rPr lang="en-US" sz="1200" dirty="0"/>
                <a:t> S++;</a:t>
              </a:r>
            </a:p>
            <a:p>
              <a:r>
                <a:rPr lang="en-US" sz="1200" dirty="0"/>
                <a:t> }</a:t>
              </a:r>
              <a:endParaRPr lang="en-PK" sz="1200" dirty="0"/>
            </a:p>
          </p:txBody>
        </p:sp>
        <p:sp>
          <p:nvSpPr>
            <p:cNvPr id="9" name="TextBox 8">
              <a:extLst>
                <a:ext uri="{FF2B5EF4-FFF2-40B4-BE49-F238E27FC236}">
                  <a16:creationId xmlns:a16="http://schemas.microsoft.com/office/drawing/2014/main" id="{9F15904F-44D9-6B00-74DD-477F93A1C8E6}"/>
                </a:ext>
              </a:extLst>
            </p:cNvPr>
            <p:cNvSpPr txBox="1"/>
            <p:nvPr/>
          </p:nvSpPr>
          <p:spPr>
            <a:xfrm>
              <a:off x="4002832" y="4273281"/>
              <a:ext cx="1829103" cy="276999"/>
            </a:xfrm>
            <a:prstGeom prst="rect">
              <a:avLst/>
            </a:prstGeom>
            <a:noFill/>
          </p:spPr>
          <p:txBody>
            <a:bodyPr wrap="square">
              <a:spAutoFit/>
            </a:bodyPr>
            <a:lstStyle/>
            <a:p>
              <a:r>
                <a:rPr lang="en-US" sz="1200" dirty="0"/>
                <a:t>definition of signal()</a:t>
              </a:r>
              <a:endParaRPr lang="en-PK" sz="1200" dirty="0"/>
            </a:p>
          </p:txBody>
        </p:sp>
      </p:grpSp>
      <p:sp>
        <p:nvSpPr>
          <p:cNvPr id="10" name="TextBox 9">
            <a:extLst>
              <a:ext uri="{FF2B5EF4-FFF2-40B4-BE49-F238E27FC236}">
                <a16:creationId xmlns:a16="http://schemas.microsoft.com/office/drawing/2014/main" id="{6D4DBF79-4FB6-99FF-CEAC-97A284230A6E}"/>
              </a:ext>
            </a:extLst>
          </p:cNvPr>
          <p:cNvSpPr txBox="1"/>
          <p:nvPr/>
        </p:nvSpPr>
        <p:spPr>
          <a:xfrm>
            <a:off x="5367207" y="2725541"/>
            <a:ext cx="3583970" cy="1200329"/>
          </a:xfrm>
          <a:prstGeom prst="rect">
            <a:avLst/>
          </a:prstGeom>
          <a:noFill/>
        </p:spPr>
        <p:txBody>
          <a:bodyPr wrap="square">
            <a:spAutoFit/>
          </a:bodyPr>
          <a:lstStyle/>
          <a:p>
            <a:pPr algn="just"/>
            <a:r>
              <a:rPr lang="en-US" sz="1200" dirty="0"/>
              <a:t>All modifications to the integer value of the semaphore in the wait() and signal() operations must be executed indivisibly. That is, when one process modifies the semaphore value, no other process can simultaneously modify that same semaphore value.</a:t>
            </a:r>
            <a:endParaRPr lang="en-PK" sz="1200" dirty="0"/>
          </a:p>
        </p:txBody>
      </p:sp>
    </p:spTree>
    <p:extLst>
      <p:ext uri="{BB962C8B-B14F-4D97-AF65-F5344CB8AC3E}">
        <p14:creationId xmlns:p14="http://schemas.microsoft.com/office/powerpoint/2010/main" val="3003284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a:t>
            </a:r>
            <a:r>
              <a:rPr lang="en-US" dirty="0" smtClean="0"/>
              <a:t> vs Semaphore</a:t>
            </a:r>
            <a:endParaRPr lang="en-US" dirty="0"/>
          </a:p>
        </p:txBody>
      </p:sp>
      <p:sp>
        <p:nvSpPr>
          <p:cNvPr id="3" name="TextBox 2">
            <a:extLst>
              <a:ext uri="{FF2B5EF4-FFF2-40B4-BE49-F238E27FC236}">
                <a16:creationId xmlns:a16="http://schemas.microsoft.com/office/drawing/2014/main" id="{0C227972-4633-5993-518A-E1F750965B8B}"/>
              </a:ext>
            </a:extLst>
          </p:cNvPr>
          <p:cNvSpPr txBox="1"/>
          <p:nvPr/>
        </p:nvSpPr>
        <p:spPr>
          <a:xfrm>
            <a:off x="571834" y="1382199"/>
            <a:ext cx="4536879" cy="1631216"/>
          </a:xfrm>
          <a:prstGeom prst="rect">
            <a:avLst/>
          </a:prstGeom>
          <a:noFill/>
        </p:spPr>
        <p:txBody>
          <a:bodyPr wrap="square">
            <a:spAutoFit/>
          </a:bodyPr>
          <a:lstStyle/>
          <a:p>
            <a:pPr algn="just"/>
            <a:r>
              <a:rPr lang="en-US" sz="2000" dirty="0"/>
              <a:t>Mutex  used for mutual exclusion</a:t>
            </a:r>
          </a:p>
          <a:p>
            <a:pPr algn="just"/>
            <a:endParaRPr lang="en-US" sz="2000" dirty="0"/>
          </a:p>
          <a:p>
            <a:pPr algn="just"/>
            <a:r>
              <a:rPr lang="en-US" sz="2000" dirty="0"/>
              <a:t>	acquire(&amp;Lock0);</a:t>
            </a:r>
          </a:p>
          <a:p>
            <a:pPr algn="just"/>
            <a:r>
              <a:rPr lang="en-US" sz="2000" dirty="0"/>
              <a:t>	</a:t>
            </a:r>
          </a:p>
          <a:p>
            <a:pPr algn="just"/>
            <a:r>
              <a:rPr lang="en-US" sz="2000" dirty="0"/>
              <a:t>	release(&amp;Lock);</a:t>
            </a:r>
            <a:endParaRPr lang="en-PK" sz="2000" dirty="0"/>
          </a:p>
        </p:txBody>
      </p:sp>
      <p:sp>
        <p:nvSpPr>
          <p:cNvPr id="4" name="TextBox 3">
            <a:extLst>
              <a:ext uri="{FF2B5EF4-FFF2-40B4-BE49-F238E27FC236}">
                <a16:creationId xmlns:a16="http://schemas.microsoft.com/office/drawing/2014/main" id="{40606255-645E-E22F-E373-47E05DF459E3}"/>
              </a:ext>
            </a:extLst>
          </p:cNvPr>
          <p:cNvSpPr txBox="1"/>
          <p:nvPr/>
        </p:nvSpPr>
        <p:spPr>
          <a:xfrm>
            <a:off x="4716016" y="1995686"/>
            <a:ext cx="4536879" cy="2554545"/>
          </a:xfrm>
          <a:prstGeom prst="rect">
            <a:avLst/>
          </a:prstGeom>
          <a:noFill/>
        </p:spPr>
        <p:txBody>
          <a:bodyPr wrap="square">
            <a:spAutoFit/>
          </a:bodyPr>
          <a:lstStyle/>
          <a:p>
            <a:pPr algn="just"/>
            <a:r>
              <a:rPr lang="en-US" sz="2000" dirty="0"/>
              <a:t>Semaphore</a:t>
            </a:r>
          </a:p>
          <a:p>
            <a:pPr algn="just"/>
            <a:endParaRPr lang="en-US" sz="2000" dirty="0"/>
          </a:p>
          <a:p>
            <a:pPr algn="just"/>
            <a:r>
              <a:rPr lang="en-US" sz="2000" dirty="0"/>
              <a:t>	Wait(&amp;Lock0);</a:t>
            </a:r>
          </a:p>
          <a:p>
            <a:pPr algn="just"/>
            <a:r>
              <a:rPr lang="en-US" sz="2000" dirty="0"/>
              <a:t>	</a:t>
            </a:r>
          </a:p>
          <a:p>
            <a:pPr algn="just"/>
            <a:r>
              <a:rPr lang="en-US" sz="2000" dirty="0"/>
              <a:t>	signal(&amp;Lock);</a:t>
            </a:r>
          </a:p>
          <a:p>
            <a:pPr algn="just"/>
            <a:endParaRPr lang="en-US" sz="2000" dirty="0"/>
          </a:p>
          <a:p>
            <a:pPr algn="just"/>
            <a:r>
              <a:rPr lang="en-US" sz="2000" dirty="0"/>
              <a:t>Binary semaphore lock=1 mutex lock</a:t>
            </a:r>
          </a:p>
          <a:p>
            <a:pPr algn="just"/>
            <a:r>
              <a:rPr lang="en-US" sz="2000" dirty="0"/>
              <a:t>Counting semaphore lock=1,2,3,…N</a:t>
            </a:r>
            <a:endParaRPr lang="en-PK" sz="2000" dirty="0"/>
          </a:p>
        </p:txBody>
      </p:sp>
    </p:spTree>
    <p:extLst>
      <p:ext uri="{BB962C8B-B14F-4D97-AF65-F5344CB8AC3E}">
        <p14:creationId xmlns:p14="http://schemas.microsoft.com/office/powerpoint/2010/main" val="3942905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a:t>
            </a:r>
            <a:r>
              <a:rPr lang="en-US" dirty="0" smtClean="0"/>
              <a:t> &amp; Semaphore</a:t>
            </a:r>
            <a:endParaRPr lang="en-US" dirty="0"/>
          </a:p>
        </p:txBody>
      </p:sp>
      <p:sp>
        <p:nvSpPr>
          <p:cNvPr id="3" name="TextBox 2">
            <a:extLst>
              <a:ext uri="{FF2B5EF4-FFF2-40B4-BE49-F238E27FC236}">
                <a16:creationId xmlns:a16="http://schemas.microsoft.com/office/drawing/2014/main" id="{E54E9B09-C185-E747-442D-D1037BFF7347}"/>
              </a:ext>
            </a:extLst>
          </p:cNvPr>
          <p:cNvSpPr txBox="1"/>
          <p:nvPr/>
        </p:nvSpPr>
        <p:spPr>
          <a:xfrm>
            <a:off x="1835696" y="829135"/>
            <a:ext cx="6460435" cy="3970318"/>
          </a:xfrm>
          <a:prstGeom prst="rect">
            <a:avLst/>
          </a:prstGeom>
          <a:noFill/>
        </p:spPr>
        <p:txBody>
          <a:bodyPr wrap="square">
            <a:spAutoFit/>
          </a:bodyPr>
          <a:lstStyle/>
          <a:p>
            <a:r>
              <a:rPr lang="en-PK" dirty="0"/>
              <a:t>data;</a:t>
            </a:r>
          </a:p>
          <a:p>
            <a:r>
              <a:rPr lang="en-PK" dirty="0"/>
              <a:t>mutex = 1;</a:t>
            </a:r>
          </a:p>
          <a:p>
            <a:r>
              <a:rPr lang="en-PK" dirty="0"/>
              <a:t>read()</a:t>
            </a:r>
          </a:p>
          <a:p>
            <a:r>
              <a:rPr lang="en-PK" dirty="0"/>
              <a:t>{</a:t>
            </a:r>
          </a:p>
          <a:p>
            <a:r>
              <a:rPr lang="en-PK" dirty="0"/>
              <a:t>	</a:t>
            </a:r>
            <a:r>
              <a:rPr lang="en-PK" dirty="0" smtClean="0"/>
              <a:t>a</a:t>
            </a:r>
            <a:r>
              <a:rPr lang="en-US" smtClean="0"/>
              <a:t>c</a:t>
            </a:r>
            <a:r>
              <a:rPr lang="en-PK" smtClean="0"/>
              <a:t>quire</a:t>
            </a:r>
            <a:r>
              <a:rPr lang="en-PK" dirty="0"/>
              <a:t>(&amp;mutex); or wait(&amp;mutex);</a:t>
            </a:r>
          </a:p>
          <a:p>
            <a:r>
              <a:rPr lang="en-PK" dirty="0"/>
              <a:t>	</a:t>
            </a:r>
            <a:r>
              <a:rPr lang="en-PK" dirty="0" err="1"/>
              <a:t>cout</a:t>
            </a:r>
            <a:r>
              <a:rPr lang="en-PK" dirty="0"/>
              <a:t>&lt;&lt;data;</a:t>
            </a:r>
          </a:p>
          <a:p>
            <a:r>
              <a:rPr lang="en-PK" dirty="0"/>
              <a:t>	release (&amp;mutex) or simple signal(&amp;mutex);</a:t>
            </a:r>
          </a:p>
          <a:p>
            <a:r>
              <a:rPr lang="en-PK" dirty="0"/>
              <a:t>}</a:t>
            </a:r>
          </a:p>
          <a:p>
            <a:r>
              <a:rPr lang="en-PK" dirty="0"/>
              <a:t>write()</a:t>
            </a:r>
          </a:p>
          <a:p>
            <a:r>
              <a:rPr lang="en-PK" dirty="0"/>
              <a:t>{</a:t>
            </a:r>
          </a:p>
          <a:p>
            <a:r>
              <a:rPr lang="en-PK" dirty="0"/>
              <a:t>	acquire(&amp;mutex); or wait(&amp;mutex);</a:t>
            </a:r>
          </a:p>
          <a:p>
            <a:r>
              <a:rPr lang="en-PK" dirty="0"/>
              <a:t>	data=</a:t>
            </a:r>
            <a:r>
              <a:rPr lang="en-PK" dirty="0" err="1"/>
              <a:t>getdata</a:t>
            </a:r>
            <a:r>
              <a:rPr lang="en-PK" dirty="0"/>
              <a:t>();</a:t>
            </a:r>
          </a:p>
          <a:p>
            <a:r>
              <a:rPr lang="en-PK" dirty="0"/>
              <a:t>	release (&amp;mutex) or simple signal(&amp;mutex);</a:t>
            </a:r>
          </a:p>
          <a:p>
            <a:r>
              <a:rPr lang="en-PK" dirty="0"/>
              <a:t>}</a:t>
            </a:r>
          </a:p>
        </p:txBody>
      </p:sp>
    </p:spTree>
    <p:extLst>
      <p:ext uri="{BB962C8B-B14F-4D97-AF65-F5344CB8AC3E}">
        <p14:creationId xmlns:p14="http://schemas.microsoft.com/office/powerpoint/2010/main" val="397215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7165" y="86262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934628"/>
            <a:ext cx="6116031" cy="279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err="1" smtClean="0">
                <a:latin typeface="Courier New" panose="02070309020205020404" pitchFamily="49" charset="0"/>
                <a:cs typeface="Courier New" panose="02070309020205020404" pitchFamily="49" charset="0"/>
              </a:rPr>
              <a:t>Mutex</a:t>
            </a:r>
            <a:endParaRPr lang="ko-KR" altLang="en-US" dirty="0">
              <a:solidFill>
                <a:schemeClr val="bg1"/>
              </a:solidFill>
              <a:latin typeface="Arial" pitchFamily="34" charset="0"/>
              <a:cs typeface="Arial" pitchFamily="34" charset="0"/>
            </a:endParaRPr>
          </a:p>
        </p:txBody>
      </p:sp>
      <p:sp>
        <p:nvSpPr>
          <p:cNvPr id="10" name="Rectangle 9"/>
          <p:cNvSpPr/>
          <p:nvPr/>
        </p:nvSpPr>
        <p:spPr>
          <a:xfrm>
            <a:off x="1619505" y="93462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884746"/>
            <a:ext cx="605282" cy="338554"/>
          </a:xfrm>
          <a:prstGeom prst="rect">
            <a:avLst/>
          </a:prstGeom>
          <a:noFill/>
        </p:spPr>
        <p:txBody>
          <a:bodyPr wrap="square" rtlCol="0" anchor="ctr">
            <a:spAutoFit/>
          </a:bodyPr>
          <a:lstStyle/>
          <a:p>
            <a:pPr algn="ctr"/>
            <a:r>
              <a:rPr lang="en-US" altLang="ko-KR" sz="1600" b="1" dirty="0">
                <a:solidFill>
                  <a:schemeClr val="accent1"/>
                </a:solidFill>
                <a:latin typeface="Arial" pitchFamily="34" charset="0"/>
                <a:cs typeface="Arial" pitchFamily="34" charset="0"/>
              </a:rPr>
              <a:t>01</a:t>
            </a:r>
            <a:endParaRPr lang="ko-KR" altLang="en-US" sz="1600" b="1" dirty="0">
              <a:solidFill>
                <a:schemeClr val="accent1"/>
              </a:solidFill>
              <a:latin typeface="Arial" pitchFamily="34" charset="0"/>
              <a:cs typeface="Arial" pitchFamily="34" charset="0"/>
            </a:endParaRPr>
          </a:p>
        </p:txBody>
      </p:sp>
      <p:sp>
        <p:nvSpPr>
          <p:cNvPr id="27" name="Rectangle 26"/>
          <p:cNvSpPr/>
          <p:nvPr/>
        </p:nvSpPr>
        <p:spPr>
          <a:xfrm>
            <a:off x="1527165" y="128334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1355348"/>
            <a:ext cx="6116031" cy="279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solidFill>
                  <a:schemeClr val="bg1"/>
                </a:solidFill>
                <a:latin typeface="Arial" pitchFamily="34" charset="0"/>
                <a:cs typeface="Arial" pitchFamily="34" charset="0"/>
              </a:rPr>
              <a:t>Semaphore</a:t>
            </a:r>
            <a:endParaRPr lang="ko-KR" altLang="en-US" dirty="0">
              <a:solidFill>
                <a:schemeClr val="bg1"/>
              </a:solidFill>
              <a:latin typeface="Arial" pitchFamily="34" charset="0"/>
              <a:cs typeface="Arial" pitchFamily="34" charset="0"/>
            </a:endParaRPr>
          </a:p>
        </p:txBody>
      </p:sp>
      <p:sp>
        <p:nvSpPr>
          <p:cNvPr id="29" name="Rectangle 28"/>
          <p:cNvSpPr/>
          <p:nvPr/>
        </p:nvSpPr>
        <p:spPr>
          <a:xfrm>
            <a:off x="1619505" y="135534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1305466"/>
            <a:ext cx="605282" cy="338554"/>
          </a:xfrm>
          <a:prstGeom prst="rect">
            <a:avLst/>
          </a:prstGeom>
          <a:noFill/>
        </p:spPr>
        <p:txBody>
          <a:bodyPr wrap="square" rtlCol="0" anchor="ctr">
            <a:spAutoFit/>
          </a:bodyPr>
          <a:lstStyle/>
          <a:p>
            <a:pPr algn="ctr"/>
            <a:r>
              <a:rPr lang="en-US" altLang="ko-KR" sz="1600" b="1" dirty="0">
                <a:solidFill>
                  <a:schemeClr val="accent2"/>
                </a:solidFill>
                <a:latin typeface="Arial" pitchFamily="34" charset="0"/>
                <a:cs typeface="Arial" pitchFamily="34" charset="0"/>
              </a:rPr>
              <a:t>02</a:t>
            </a:r>
            <a:endParaRPr lang="ko-KR" altLang="en-US" sz="1600" b="1" dirty="0">
              <a:solidFill>
                <a:schemeClr val="accent2"/>
              </a:solidFill>
              <a:latin typeface="Arial" pitchFamily="34" charset="0"/>
              <a:cs typeface="Arial" pitchFamily="34" charset="0"/>
            </a:endParaRPr>
          </a:p>
        </p:txBody>
      </p:sp>
      <p:sp>
        <p:nvSpPr>
          <p:cNvPr id="34" name="Rectangle 33"/>
          <p:cNvSpPr/>
          <p:nvPr/>
        </p:nvSpPr>
        <p:spPr>
          <a:xfrm>
            <a:off x="1527165" y="1715396"/>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327140" y="1787396"/>
            <a:ext cx="6116031" cy="2793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C</a:t>
            </a:r>
            <a:endParaRPr lang="ko-KR" altLang="en-US" dirty="0">
              <a:solidFill>
                <a:schemeClr val="bg1"/>
              </a:solidFill>
              <a:latin typeface="Arial" pitchFamily="34" charset="0"/>
              <a:cs typeface="Arial" pitchFamily="34" charset="0"/>
            </a:endParaRPr>
          </a:p>
        </p:txBody>
      </p:sp>
      <p:sp>
        <p:nvSpPr>
          <p:cNvPr id="36" name="Rectangle 35"/>
          <p:cNvSpPr/>
          <p:nvPr/>
        </p:nvSpPr>
        <p:spPr>
          <a:xfrm>
            <a:off x="1619505" y="1787396"/>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1737514"/>
            <a:ext cx="605282" cy="338554"/>
          </a:xfrm>
          <a:prstGeom prst="rect">
            <a:avLst/>
          </a:prstGeom>
          <a:noFill/>
        </p:spPr>
        <p:txBody>
          <a:bodyPr wrap="square" rtlCol="0" anchor="ctr">
            <a:spAutoFit/>
          </a:bodyPr>
          <a:lstStyle/>
          <a:p>
            <a:pPr algn="ctr"/>
            <a:r>
              <a:rPr lang="en-US" altLang="ko-KR" sz="1600" b="1" dirty="0">
                <a:solidFill>
                  <a:schemeClr val="accent3"/>
                </a:solidFill>
                <a:latin typeface="Arial" pitchFamily="34" charset="0"/>
                <a:cs typeface="Arial" pitchFamily="34" charset="0"/>
              </a:rPr>
              <a:t>03</a:t>
            </a:r>
            <a:endParaRPr lang="ko-KR" altLang="en-US" sz="1600" b="1" dirty="0">
              <a:solidFill>
                <a:schemeClr val="accent3"/>
              </a:solidFill>
              <a:latin typeface="Arial" pitchFamily="34" charset="0"/>
              <a:cs typeface="Arial" pitchFamily="34" charset="0"/>
            </a:endParaRPr>
          </a:p>
        </p:txBody>
      </p:sp>
      <p:sp>
        <p:nvSpPr>
          <p:cNvPr id="40" name="Rectangle 39"/>
          <p:cNvSpPr/>
          <p:nvPr/>
        </p:nvSpPr>
        <p:spPr>
          <a:xfrm>
            <a:off x="1527165" y="2147444"/>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2219444"/>
            <a:ext cx="6116031" cy="2793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S</a:t>
            </a:r>
            <a:endParaRPr lang="ko-KR" altLang="en-US" dirty="0">
              <a:solidFill>
                <a:schemeClr val="bg1"/>
              </a:solidFill>
              <a:latin typeface="Arial" pitchFamily="34" charset="0"/>
              <a:cs typeface="Arial" pitchFamily="34" charset="0"/>
            </a:endParaRPr>
          </a:p>
        </p:txBody>
      </p:sp>
      <p:sp>
        <p:nvSpPr>
          <p:cNvPr id="42" name="Rectangle 41"/>
          <p:cNvSpPr/>
          <p:nvPr/>
        </p:nvSpPr>
        <p:spPr>
          <a:xfrm>
            <a:off x="1619505" y="2219444"/>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2169562"/>
            <a:ext cx="605282" cy="338554"/>
          </a:xfrm>
          <a:prstGeom prst="rect">
            <a:avLst/>
          </a:prstGeom>
          <a:noFill/>
        </p:spPr>
        <p:txBody>
          <a:bodyPr wrap="square" rtlCol="0" anchor="ctr">
            <a:spAutoFit/>
          </a:bodyPr>
          <a:lstStyle/>
          <a:p>
            <a:pPr algn="ctr"/>
            <a:r>
              <a:rPr lang="en-US" altLang="ko-KR" sz="1600" b="1" dirty="0">
                <a:solidFill>
                  <a:schemeClr val="accent4"/>
                </a:solidFill>
                <a:latin typeface="Arial" pitchFamily="34" charset="0"/>
                <a:cs typeface="Arial" pitchFamily="34" charset="0"/>
              </a:rPr>
              <a:t>04</a:t>
            </a:r>
            <a:endParaRPr lang="ko-KR" altLang="en-US" sz="1600" b="1" dirty="0">
              <a:solidFill>
                <a:schemeClr val="accent4"/>
              </a:solidFill>
              <a:latin typeface="Arial" pitchFamily="34" charset="0"/>
              <a:cs typeface="Arial" pitchFamily="34" charset="0"/>
            </a:endParaRPr>
          </a:p>
        </p:txBody>
      </p:sp>
      <p:sp>
        <p:nvSpPr>
          <p:cNvPr id="24" name="Rectangle 23"/>
          <p:cNvSpPr/>
          <p:nvPr/>
        </p:nvSpPr>
        <p:spPr>
          <a:xfrm>
            <a:off x="1527165" y="2549875"/>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2327140" y="2621875"/>
            <a:ext cx="6116031" cy="27933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smtClean="0"/>
              <a:t>I</a:t>
            </a:r>
            <a:endParaRPr lang="en-US" dirty="0"/>
          </a:p>
        </p:txBody>
      </p:sp>
      <p:sp>
        <p:nvSpPr>
          <p:cNvPr id="26" name="TextBox 25"/>
          <p:cNvSpPr txBox="1"/>
          <p:nvPr/>
        </p:nvSpPr>
        <p:spPr>
          <a:xfrm>
            <a:off x="1626224" y="2571993"/>
            <a:ext cx="605282" cy="338554"/>
          </a:xfrm>
          <a:prstGeom prst="rect">
            <a:avLst/>
          </a:prstGeom>
          <a:solidFill>
            <a:schemeClr val="bg1"/>
          </a:solidFill>
        </p:spPr>
        <p:txBody>
          <a:bodyPr wrap="square" rtlCol="0" anchor="ctr">
            <a:spAutoFit/>
          </a:bodyPr>
          <a:lstStyle/>
          <a:p>
            <a:pPr algn="ctr"/>
            <a:r>
              <a:rPr lang="en-US" altLang="ko-KR" sz="1600" b="1" dirty="0" smtClean="0">
                <a:solidFill>
                  <a:srgbClr val="99CCFF"/>
                </a:solidFill>
                <a:latin typeface="Arial" pitchFamily="34" charset="0"/>
                <a:cs typeface="Arial" pitchFamily="34" charset="0"/>
              </a:rPr>
              <a:t>05</a:t>
            </a:r>
            <a:endParaRPr lang="ko-KR" altLang="en-US" sz="1600" b="1" dirty="0">
              <a:solidFill>
                <a:srgbClr val="99CCFF"/>
              </a:solidFill>
              <a:latin typeface="Arial" pitchFamily="34" charset="0"/>
              <a:cs typeface="Arial" pitchFamily="34" charset="0"/>
            </a:endParaRPr>
          </a:p>
        </p:txBody>
      </p:sp>
      <p:sp>
        <p:nvSpPr>
          <p:cNvPr id="3" name="Title 2"/>
          <p:cNvSpPr>
            <a:spLocks noGrp="1"/>
          </p:cNvSpPr>
          <p:nvPr>
            <p:ph type="title"/>
          </p:nvPr>
        </p:nvSpPr>
        <p:spPr>
          <a:xfrm>
            <a:off x="1547664" y="25735"/>
            <a:ext cx="7596336" cy="430387"/>
          </a:xfrm>
        </p:spPr>
        <p:txBody>
          <a:bodyPr/>
          <a:lstStyle/>
          <a:p>
            <a:r>
              <a:rPr lang="en-US" dirty="0" smtClean="0"/>
              <a:t>Content Lecture#9</a:t>
            </a:r>
            <a:endParaRPr lang="en-US" dirty="0"/>
          </a:p>
        </p:txBody>
      </p:sp>
    </p:spTree>
    <p:extLst>
      <p:ext uri="{BB962C8B-B14F-4D97-AF65-F5344CB8AC3E}">
        <p14:creationId xmlns:p14="http://schemas.microsoft.com/office/powerpoint/2010/main" val="703446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K" dirty="0"/>
              <a:t>Reader-Writer </a:t>
            </a:r>
            <a:r>
              <a:rPr lang="en-PK" dirty="0" smtClean="0"/>
              <a:t>Algorithm</a:t>
            </a:r>
            <a:endParaRPr lang="en-US" dirty="0"/>
          </a:p>
        </p:txBody>
      </p:sp>
      <p:sp>
        <p:nvSpPr>
          <p:cNvPr id="3" name="TextBox 2">
            <a:extLst>
              <a:ext uri="{FF2B5EF4-FFF2-40B4-BE49-F238E27FC236}">
                <a16:creationId xmlns:a16="http://schemas.microsoft.com/office/drawing/2014/main" id="{C9952AB4-9E04-96BE-03F8-BC44E9AAD17C}"/>
              </a:ext>
            </a:extLst>
          </p:cNvPr>
          <p:cNvSpPr txBox="1"/>
          <p:nvPr/>
        </p:nvSpPr>
        <p:spPr>
          <a:xfrm>
            <a:off x="5652121" y="581074"/>
            <a:ext cx="3491880" cy="4093428"/>
          </a:xfrm>
          <a:prstGeom prst="rect">
            <a:avLst/>
          </a:prstGeom>
          <a:noFill/>
        </p:spPr>
        <p:txBody>
          <a:bodyPr wrap="square">
            <a:spAutoFit/>
          </a:bodyPr>
          <a:lstStyle/>
          <a:p>
            <a:r>
              <a:rPr lang="en-PK" sz="1000" dirty="0"/>
              <a:t>multiple readers can enter in critical section</a:t>
            </a:r>
          </a:p>
          <a:p>
            <a:endParaRPr lang="en-PK" sz="1000" dirty="0"/>
          </a:p>
          <a:p>
            <a:r>
              <a:rPr lang="en-PK" sz="1000" dirty="0" err="1"/>
              <a:t>rw_mutex_lock</a:t>
            </a:r>
            <a:r>
              <a:rPr lang="en-PK" sz="1000" dirty="0"/>
              <a:t> =1;</a:t>
            </a:r>
          </a:p>
          <a:p>
            <a:r>
              <a:rPr lang="en-PK" sz="1000" dirty="0"/>
              <a:t>count =0;</a:t>
            </a:r>
          </a:p>
          <a:p>
            <a:r>
              <a:rPr lang="en-PK" sz="1000" dirty="0"/>
              <a:t>mutex=1</a:t>
            </a:r>
          </a:p>
          <a:p>
            <a:r>
              <a:rPr lang="en-PK" sz="1000" dirty="0"/>
              <a:t>read</a:t>
            </a:r>
          </a:p>
          <a:p>
            <a:r>
              <a:rPr lang="en-PK" sz="1000" dirty="0"/>
              <a:t>{</a:t>
            </a:r>
          </a:p>
          <a:p>
            <a:r>
              <a:rPr lang="en-PK" sz="1000" dirty="0"/>
              <a:t>	wait(&amp;mutex);</a:t>
            </a:r>
          </a:p>
          <a:p>
            <a:r>
              <a:rPr lang="en-PK" sz="1000" dirty="0"/>
              <a:t>	count++;</a:t>
            </a:r>
          </a:p>
          <a:p>
            <a:r>
              <a:rPr lang="en-PK" sz="1000" dirty="0"/>
              <a:t>	signal(&amp;mutex);</a:t>
            </a:r>
          </a:p>
          <a:p>
            <a:r>
              <a:rPr lang="en-PK" sz="1000" dirty="0"/>
              <a:t>	//--&gt; </a:t>
            </a:r>
            <a:r>
              <a:rPr lang="en-PK" sz="1000" dirty="0" err="1"/>
              <a:t>contex</a:t>
            </a:r>
            <a:r>
              <a:rPr lang="en-PK" sz="1000" dirty="0"/>
              <a:t> switch of time slice expires</a:t>
            </a:r>
          </a:p>
          <a:p>
            <a:r>
              <a:rPr lang="en-PK" sz="1000" dirty="0"/>
              <a:t>	if(count==1)</a:t>
            </a:r>
          </a:p>
          <a:p>
            <a:r>
              <a:rPr lang="en-PK" sz="1000" dirty="0"/>
              <a:t>		write(&amp;</a:t>
            </a:r>
            <a:r>
              <a:rPr lang="en-PK" sz="1000" dirty="0" err="1"/>
              <a:t>rw_mutex_lock</a:t>
            </a:r>
            <a:r>
              <a:rPr lang="en-PK" sz="1000" dirty="0"/>
              <a:t>);</a:t>
            </a:r>
          </a:p>
          <a:p>
            <a:r>
              <a:rPr lang="en-PK" sz="1000" dirty="0"/>
              <a:t>		//critical section</a:t>
            </a:r>
          </a:p>
          <a:p>
            <a:r>
              <a:rPr lang="en-PK" sz="1000" dirty="0"/>
              <a:t>	wait(&amp;mutex);</a:t>
            </a:r>
          </a:p>
          <a:p>
            <a:r>
              <a:rPr lang="en-PK" sz="1000" dirty="0"/>
              <a:t>	count--;</a:t>
            </a:r>
          </a:p>
          <a:p>
            <a:r>
              <a:rPr lang="en-PK" sz="1000" dirty="0"/>
              <a:t>	signal(&amp;mutex);</a:t>
            </a:r>
          </a:p>
          <a:p>
            <a:r>
              <a:rPr lang="en-PK" sz="1000" dirty="0"/>
              <a:t>	if(count==0)</a:t>
            </a:r>
          </a:p>
          <a:p>
            <a:r>
              <a:rPr lang="en-PK" sz="1000" dirty="0"/>
              <a:t>		signal(&amp;</a:t>
            </a:r>
            <a:r>
              <a:rPr lang="en-PK" sz="1000" dirty="0" err="1"/>
              <a:t>rw_mutex_lock</a:t>
            </a:r>
            <a:r>
              <a:rPr lang="en-PK" sz="1000" dirty="0"/>
              <a:t>);</a:t>
            </a:r>
          </a:p>
          <a:p>
            <a:r>
              <a:rPr lang="en-PK" sz="1000" dirty="0"/>
              <a:t>}</a:t>
            </a:r>
          </a:p>
          <a:p>
            <a:r>
              <a:rPr lang="en-PK" sz="1000" dirty="0"/>
              <a:t>Write()</a:t>
            </a:r>
          </a:p>
          <a:p>
            <a:r>
              <a:rPr lang="en-PK" sz="1000" dirty="0"/>
              <a:t>{</a:t>
            </a:r>
          </a:p>
          <a:p>
            <a:r>
              <a:rPr lang="en-US" sz="1000" dirty="0"/>
              <a:t>	</a:t>
            </a:r>
            <a:r>
              <a:rPr lang="en-PK" sz="1000" dirty="0"/>
              <a:t>Wait ()&amp;</a:t>
            </a:r>
            <a:r>
              <a:rPr lang="en-PK" sz="1000" dirty="0" err="1"/>
              <a:t>rw_mutex</a:t>
            </a:r>
            <a:r>
              <a:rPr lang="en-PK" sz="1000" dirty="0"/>
              <a:t>;</a:t>
            </a:r>
          </a:p>
          <a:p>
            <a:r>
              <a:rPr lang="en-US" sz="1000" dirty="0"/>
              <a:t>	</a:t>
            </a:r>
            <a:r>
              <a:rPr lang="en-PK" sz="1000" dirty="0"/>
              <a:t>data =</a:t>
            </a:r>
            <a:r>
              <a:rPr lang="en-PK" sz="1000" dirty="0" err="1"/>
              <a:t>getdata</a:t>
            </a:r>
            <a:r>
              <a:rPr lang="en-PK" sz="1000" dirty="0"/>
              <a:t>();</a:t>
            </a:r>
          </a:p>
          <a:p>
            <a:r>
              <a:rPr lang="en-US" sz="1000" dirty="0"/>
              <a:t>	</a:t>
            </a:r>
            <a:r>
              <a:rPr lang="en-PK" sz="1000" dirty="0"/>
              <a:t>signal(&amp;</a:t>
            </a:r>
            <a:r>
              <a:rPr lang="en-PK" sz="1000" dirty="0" err="1"/>
              <a:t>rw_mutex_Lock</a:t>
            </a:r>
            <a:r>
              <a:rPr lang="en-PK" sz="1000" dirty="0"/>
              <a:t>)</a:t>
            </a:r>
          </a:p>
          <a:p>
            <a:r>
              <a:rPr lang="en-PK" sz="1000" dirty="0"/>
              <a:t>}</a:t>
            </a:r>
          </a:p>
        </p:txBody>
      </p:sp>
      <p:sp>
        <p:nvSpPr>
          <p:cNvPr id="4" name="TextBox 3">
            <a:extLst>
              <a:ext uri="{FF2B5EF4-FFF2-40B4-BE49-F238E27FC236}">
                <a16:creationId xmlns:a16="http://schemas.microsoft.com/office/drawing/2014/main" id="{6ED529A5-2ECC-1BBF-7F2E-B141D3C7486C}"/>
              </a:ext>
            </a:extLst>
          </p:cNvPr>
          <p:cNvSpPr txBox="1"/>
          <p:nvPr/>
        </p:nvSpPr>
        <p:spPr>
          <a:xfrm>
            <a:off x="251520" y="2427734"/>
            <a:ext cx="6097554" cy="1200329"/>
          </a:xfrm>
          <a:prstGeom prst="rect">
            <a:avLst/>
          </a:prstGeom>
          <a:noFill/>
        </p:spPr>
        <p:txBody>
          <a:bodyPr wrap="square">
            <a:spAutoFit/>
          </a:bodyPr>
          <a:lstStyle/>
          <a:p>
            <a:r>
              <a:rPr lang="en-PK" sz="1200" dirty="0"/>
              <a:t>(Reader priority and writer thread starves)</a:t>
            </a:r>
            <a:endParaRPr lang="en-US" sz="1200" dirty="0"/>
          </a:p>
          <a:p>
            <a:endParaRPr lang="en-US" sz="1200" dirty="0"/>
          </a:p>
          <a:p>
            <a:pPr marL="285750" indent="-285750">
              <a:buFont typeface="Arial" panose="020B0604020202020204" pitchFamily="34" charset="0"/>
              <a:buChar char="•"/>
            </a:pPr>
            <a:r>
              <a:rPr lang="en-US" sz="1200" dirty="0"/>
              <a:t>what if there are multiple readers why should they enter one by one and data is not being effected..</a:t>
            </a:r>
          </a:p>
          <a:p>
            <a:pPr marL="285750" indent="-285750">
              <a:buFont typeface="Arial" panose="020B0604020202020204" pitchFamily="34" charset="0"/>
              <a:buChar char="•"/>
            </a:pPr>
            <a:r>
              <a:rPr lang="en-US" sz="1200" dirty="0"/>
              <a:t>But read and write can not enter at the same time as read operation is shared.</a:t>
            </a:r>
          </a:p>
          <a:p>
            <a:endParaRPr lang="en-PK" sz="1200" dirty="0"/>
          </a:p>
        </p:txBody>
      </p:sp>
      <p:sp>
        <p:nvSpPr>
          <p:cNvPr id="5" name="TextBox 4">
            <a:extLst>
              <a:ext uri="{FF2B5EF4-FFF2-40B4-BE49-F238E27FC236}">
                <a16:creationId xmlns:a16="http://schemas.microsoft.com/office/drawing/2014/main" id="{035D947B-B4D1-51F7-6E5B-7E45A38DB8BB}"/>
              </a:ext>
            </a:extLst>
          </p:cNvPr>
          <p:cNvSpPr txBox="1"/>
          <p:nvPr/>
        </p:nvSpPr>
        <p:spPr>
          <a:xfrm>
            <a:off x="323529" y="4026465"/>
            <a:ext cx="5629402" cy="646331"/>
          </a:xfrm>
          <a:prstGeom prst="rect">
            <a:avLst/>
          </a:prstGeom>
          <a:noFill/>
        </p:spPr>
        <p:txBody>
          <a:bodyPr wrap="square">
            <a:spAutoFit/>
          </a:bodyPr>
          <a:lstStyle/>
          <a:p>
            <a:pPr marL="171450" indent="-171450">
              <a:buFont typeface="Arial" panose="020B0604020202020204" pitchFamily="34" charset="0"/>
              <a:buChar char="•"/>
            </a:pPr>
            <a:r>
              <a:rPr lang="en-PK" sz="1200" dirty="0"/>
              <a:t>Reader-Writer Algorithm</a:t>
            </a:r>
            <a:r>
              <a:rPr lang="en-US" sz="1200" dirty="0"/>
              <a:t> -1 </a:t>
            </a:r>
            <a:r>
              <a:rPr lang="en-PK" sz="1200" dirty="0"/>
              <a:t>Reader priority and writer thread starves</a:t>
            </a:r>
            <a:endParaRPr lang="en-US" sz="1200" dirty="0"/>
          </a:p>
          <a:p>
            <a:pPr marL="171450" indent="-171450">
              <a:buFont typeface="Arial" panose="020B0604020202020204" pitchFamily="34" charset="0"/>
              <a:buChar char="•"/>
            </a:pPr>
            <a:r>
              <a:rPr lang="en-PK" sz="1200" dirty="0"/>
              <a:t>Reader-Writer Algorithm</a:t>
            </a:r>
            <a:r>
              <a:rPr lang="en-US" sz="1200" dirty="0"/>
              <a:t> -2 Writer</a:t>
            </a:r>
            <a:r>
              <a:rPr lang="en-PK" sz="1200" dirty="0"/>
              <a:t> priority and </a:t>
            </a:r>
            <a:r>
              <a:rPr lang="en-US" sz="1200" dirty="0"/>
              <a:t>Reader</a:t>
            </a:r>
            <a:r>
              <a:rPr lang="en-PK" sz="1200" dirty="0"/>
              <a:t> thread starves</a:t>
            </a:r>
            <a:endParaRPr lang="en-US" sz="1200" dirty="0"/>
          </a:p>
          <a:p>
            <a:pPr marL="171450" indent="-171450">
              <a:buFont typeface="Arial" panose="020B0604020202020204" pitchFamily="34" charset="0"/>
              <a:buChar char="•"/>
            </a:pPr>
            <a:r>
              <a:rPr lang="en-PK" sz="1200" dirty="0"/>
              <a:t>Reader-Writer Algorithm</a:t>
            </a:r>
            <a:r>
              <a:rPr lang="en-US" sz="1200" dirty="0"/>
              <a:t> -3 Writer</a:t>
            </a:r>
            <a:r>
              <a:rPr lang="en-PK" sz="1200" dirty="0"/>
              <a:t> </a:t>
            </a:r>
            <a:r>
              <a:rPr lang="en-US" sz="1200" dirty="0"/>
              <a:t>enter simultaneously and then readers</a:t>
            </a:r>
            <a:endParaRPr lang="en-PK" sz="1200" dirty="0"/>
          </a:p>
        </p:txBody>
      </p:sp>
    </p:spTree>
    <p:extLst>
      <p:ext uri="{BB962C8B-B14F-4D97-AF65-F5344CB8AC3E}">
        <p14:creationId xmlns:p14="http://schemas.microsoft.com/office/powerpoint/2010/main" val="217084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Problem</a:t>
            </a:r>
            <a:endParaRPr lang="en-PK" dirty="0"/>
          </a:p>
        </p:txBody>
      </p:sp>
      <p:sp>
        <p:nvSpPr>
          <p:cNvPr id="3" name="TextBox 2">
            <a:extLst>
              <a:ext uri="{FF2B5EF4-FFF2-40B4-BE49-F238E27FC236}">
                <a16:creationId xmlns:a16="http://schemas.microsoft.com/office/drawing/2014/main" id="{5EA112E1-EE85-0187-60E8-489E76990CD3}"/>
              </a:ext>
            </a:extLst>
          </p:cNvPr>
          <p:cNvSpPr txBox="1"/>
          <p:nvPr/>
        </p:nvSpPr>
        <p:spPr>
          <a:xfrm>
            <a:off x="251520" y="1995686"/>
            <a:ext cx="4938227" cy="1754326"/>
          </a:xfrm>
          <a:prstGeom prst="rect">
            <a:avLst/>
          </a:prstGeom>
          <a:noFill/>
        </p:spPr>
        <p:txBody>
          <a:bodyPr wrap="square">
            <a:spAutoFit/>
          </a:bodyPr>
          <a:lstStyle/>
          <a:p>
            <a:r>
              <a:rPr lang="en-US" sz="1200" dirty="0"/>
              <a:t>Inter process communication is done through PIPE()</a:t>
            </a:r>
          </a:p>
          <a:p>
            <a:pPr algn="just"/>
            <a:r>
              <a:rPr lang="en-US" sz="1200" dirty="0"/>
              <a:t>Inter thread communication is done using a buffer with any size but need to incorporate check PIPE </a:t>
            </a:r>
            <a:r>
              <a:rPr lang="en-US" sz="1200" dirty="0" err="1"/>
              <a:t>ican</a:t>
            </a:r>
            <a:r>
              <a:rPr lang="en-US" sz="1200" dirty="0"/>
              <a:t> be used but avoided for performance due to system call invoke</a:t>
            </a:r>
          </a:p>
          <a:p>
            <a:endParaRPr lang="en-US" sz="1200" dirty="0"/>
          </a:p>
          <a:p>
            <a:r>
              <a:rPr lang="en-US" sz="1200" dirty="0"/>
              <a:t>Producer only produce data where buffer has some space</a:t>
            </a:r>
          </a:p>
          <a:p>
            <a:endParaRPr lang="en-US" sz="1200" dirty="0"/>
          </a:p>
          <a:p>
            <a:r>
              <a:rPr lang="en-US" sz="1200" dirty="0"/>
              <a:t>If buffer is empty consumer </a:t>
            </a:r>
            <a:r>
              <a:rPr lang="en-US" sz="1200" dirty="0" err="1"/>
              <a:t>blcok</a:t>
            </a:r>
            <a:endParaRPr lang="en-US" sz="1200" dirty="0"/>
          </a:p>
          <a:p>
            <a:endParaRPr lang="en-PK" sz="1200" dirty="0"/>
          </a:p>
        </p:txBody>
      </p:sp>
      <p:sp>
        <p:nvSpPr>
          <p:cNvPr id="4" name="TextBox 3">
            <a:extLst>
              <a:ext uri="{FF2B5EF4-FFF2-40B4-BE49-F238E27FC236}">
                <a16:creationId xmlns:a16="http://schemas.microsoft.com/office/drawing/2014/main" id="{C834517E-CD49-00D9-5AED-D5207C51BD6A}"/>
              </a:ext>
            </a:extLst>
          </p:cNvPr>
          <p:cNvSpPr txBox="1"/>
          <p:nvPr/>
        </p:nvSpPr>
        <p:spPr>
          <a:xfrm>
            <a:off x="5004048" y="807962"/>
            <a:ext cx="5473959" cy="3785652"/>
          </a:xfrm>
          <a:prstGeom prst="rect">
            <a:avLst/>
          </a:prstGeom>
          <a:noFill/>
        </p:spPr>
        <p:txBody>
          <a:bodyPr wrap="square">
            <a:spAutoFit/>
          </a:bodyPr>
          <a:lstStyle/>
          <a:p>
            <a:r>
              <a:rPr lang="en-PK" sz="1200" dirty="0"/>
              <a:t>buffer =[10];</a:t>
            </a:r>
          </a:p>
          <a:p>
            <a:r>
              <a:rPr lang="en-PK" sz="1200" dirty="0"/>
              <a:t>count=0;     /// to </a:t>
            </a:r>
            <a:r>
              <a:rPr lang="en-PK" sz="1200" dirty="0" err="1"/>
              <a:t>chekc</a:t>
            </a:r>
            <a:r>
              <a:rPr lang="en-PK" sz="1200" dirty="0"/>
              <a:t> if there is space available in buffer</a:t>
            </a:r>
          </a:p>
          <a:p>
            <a:r>
              <a:rPr lang="en-PK" sz="1200" dirty="0"/>
              <a:t>in =0;</a:t>
            </a:r>
            <a:r>
              <a:rPr lang="en-US" sz="1200" dirty="0"/>
              <a:t> </a:t>
            </a:r>
            <a:r>
              <a:rPr lang="en-PK" sz="1200" dirty="0"/>
              <a:t>out =0;</a:t>
            </a:r>
            <a:r>
              <a:rPr lang="en-US" sz="1200" dirty="0"/>
              <a:t> </a:t>
            </a:r>
            <a:r>
              <a:rPr lang="en-PK" sz="1200" dirty="0"/>
              <a:t>mutex=1;</a:t>
            </a:r>
          </a:p>
          <a:p>
            <a:r>
              <a:rPr lang="en-PK" sz="1200" dirty="0"/>
              <a:t>producer() //sender</a:t>
            </a:r>
          </a:p>
          <a:p>
            <a:r>
              <a:rPr lang="en-PK" sz="1200" dirty="0"/>
              <a:t>{</a:t>
            </a:r>
          </a:p>
          <a:p>
            <a:r>
              <a:rPr lang="en-PK" sz="1200" dirty="0"/>
              <a:t>	while (count--10){}</a:t>
            </a:r>
          </a:p>
          <a:p>
            <a:r>
              <a:rPr lang="en-PK" sz="1200" dirty="0"/>
              <a:t>	buffer [in] = </a:t>
            </a:r>
            <a:r>
              <a:rPr lang="en-PK" sz="1200" dirty="0" err="1"/>
              <a:t>getdata</a:t>
            </a:r>
            <a:r>
              <a:rPr lang="en-PK" sz="1200" dirty="0"/>
              <a:t>();</a:t>
            </a:r>
          </a:p>
          <a:p>
            <a:r>
              <a:rPr lang="en-PK" sz="1200" dirty="0"/>
              <a:t>	in =(in + 1)%10;</a:t>
            </a:r>
          </a:p>
          <a:p>
            <a:r>
              <a:rPr lang="en-PK" sz="1200" dirty="0"/>
              <a:t>	wait(&amp;mutex);</a:t>
            </a:r>
          </a:p>
          <a:p>
            <a:r>
              <a:rPr lang="en-PK" sz="1200" dirty="0"/>
              <a:t>	count++;</a:t>
            </a:r>
          </a:p>
          <a:p>
            <a:r>
              <a:rPr lang="en-PK" sz="1200" dirty="0"/>
              <a:t>	signal(&amp;mutex);</a:t>
            </a:r>
          </a:p>
          <a:p>
            <a:r>
              <a:rPr lang="en-PK" sz="1200" dirty="0"/>
              <a:t>}</a:t>
            </a:r>
          </a:p>
          <a:p>
            <a:r>
              <a:rPr lang="en-PK" sz="1200" dirty="0"/>
              <a:t>Consumer() //receiver{</a:t>
            </a:r>
          </a:p>
          <a:p>
            <a:r>
              <a:rPr lang="en-PK" sz="1200" dirty="0"/>
              <a:t>	while(count==0){}</a:t>
            </a:r>
          </a:p>
          <a:p>
            <a:r>
              <a:rPr lang="en-PK" sz="1200" dirty="0"/>
              <a:t>	</a:t>
            </a:r>
            <a:r>
              <a:rPr lang="en-PK" sz="1200" dirty="0" err="1"/>
              <a:t>cout</a:t>
            </a:r>
            <a:r>
              <a:rPr lang="en-PK" sz="1200" dirty="0"/>
              <a:t>&lt;&lt;buffer{out};</a:t>
            </a:r>
          </a:p>
          <a:p>
            <a:r>
              <a:rPr lang="en-PK" sz="1200" dirty="0"/>
              <a:t>	out = (out+1)%10;</a:t>
            </a:r>
          </a:p>
          <a:p>
            <a:r>
              <a:rPr lang="en-PK" sz="1200" dirty="0"/>
              <a:t>	wait(&amp;mutex);</a:t>
            </a:r>
          </a:p>
          <a:p>
            <a:r>
              <a:rPr lang="en-PK" sz="1200" dirty="0"/>
              <a:t>	count--;</a:t>
            </a:r>
          </a:p>
          <a:p>
            <a:r>
              <a:rPr lang="en-PK" sz="1200" dirty="0"/>
              <a:t>	signal(&amp;mutex);</a:t>
            </a:r>
          </a:p>
          <a:p>
            <a:r>
              <a:rPr lang="en-PK" sz="1200" dirty="0"/>
              <a:t>}</a:t>
            </a:r>
          </a:p>
        </p:txBody>
      </p:sp>
    </p:spTree>
    <p:extLst>
      <p:ext uri="{BB962C8B-B14F-4D97-AF65-F5344CB8AC3E}">
        <p14:creationId xmlns:p14="http://schemas.microsoft.com/office/powerpoint/2010/main" val="238094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 </a:t>
            </a:r>
            <a:r>
              <a:rPr lang="en-US" dirty="0" smtClean="0"/>
              <a:t>problem</a:t>
            </a:r>
            <a:endParaRPr lang="en-US" b="0" dirty="0"/>
          </a:p>
        </p:txBody>
      </p:sp>
      <p:sp>
        <p:nvSpPr>
          <p:cNvPr id="4" name="TextBox 3">
            <a:extLst>
              <a:ext uri="{FF2B5EF4-FFF2-40B4-BE49-F238E27FC236}">
                <a16:creationId xmlns:a16="http://schemas.microsoft.com/office/drawing/2014/main" id="{D09238E6-9525-488C-40CB-4D664B15DF84}"/>
              </a:ext>
            </a:extLst>
          </p:cNvPr>
          <p:cNvSpPr txBox="1"/>
          <p:nvPr/>
        </p:nvSpPr>
        <p:spPr>
          <a:xfrm>
            <a:off x="1979712" y="802265"/>
            <a:ext cx="6097554" cy="3939540"/>
          </a:xfrm>
          <a:prstGeom prst="rect">
            <a:avLst/>
          </a:prstGeom>
          <a:noFill/>
        </p:spPr>
        <p:txBody>
          <a:bodyPr wrap="square">
            <a:spAutoFit/>
          </a:bodyPr>
          <a:lstStyle/>
          <a:p>
            <a:r>
              <a:rPr lang="en-PK" sz="1000" dirty="0"/>
              <a:t>buffer =[10];</a:t>
            </a:r>
          </a:p>
          <a:p>
            <a:r>
              <a:rPr lang="en-PK" sz="1000" dirty="0"/>
              <a:t>in =0;</a:t>
            </a:r>
          </a:p>
          <a:p>
            <a:r>
              <a:rPr lang="en-PK" sz="1000" dirty="0"/>
              <a:t>out =0;</a:t>
            </a:r>
          </a:p>
          <a:p>
            <a:r>
              <a:rPr lang="en-PK" sz="1000" dirty="0"/>
              <a:t>empty =10;</a:t>
            </a:r>
          </a:p>
          <a:p>
            <a:r>
              <a:rPr lang="en-PK" sz="1000" dirty="0"/>
              <a:t>full =0;</a:t>
            </a:r>
          </a:p>
          <a:p>
            <a:endParaRPr lang="en-PK" sz="1000" dirty="0"/>
          </a:p>
          <a:p>
            <a:r>
              <a:rPr lang="en-PK" sz="1000" dirty="0"/>
              <a:t>producer() //sender</a:t>
            </a:r>
          </a:p>
          <a:p>
            <a:r>
              <a:rPr lang="en-PK" sz="1000" dirty="0"/>
              <a:t>{</a:t>
            </a:r>
          </a:p>
          <a:p>
            <a:r>
              <a:rPr lang="en-PK" sz="1000" dirty="0"/>
              <a:t>	</a:t>
            </a:r>
          </a:p>
          <a:p>
            <a:r>
              <a:rPr lang="en-PK" sz="1000" dirty="0"/>
              <a:t>	wait(&amp;empty);</a:t>
            </a:r>
          </a:p>
          <a:p>
            <a:r>
              <a:rPr lang="en-PK" sz="1000" dirty="0"/>
              <a:t>	buffer [in] = </a:t>
            </a:r>
            <a:r>
              <a:rPr lang="en-PK" sz="1000" dirty="0" err="1"/>
              <a:t>getdata</a:t>
            </a:r>
            <a:r>
              <a:rPr lang="en-PK" sz="1000" dirty="0"/>
              <a:t>();</a:t>
            </a:r>
          </a:p>
          <a:p>
            <a:r>
              <a:rPr lang="en-PK" sz="1000" dirty="0"/>
              <a:t>	in =(in + 1)%10;</a:t>
            </a:r>
          </a:p>
          <a:p>
            <a:r>
              <a:rPr lang="en-PK" sz="1000" dirty="0"/>
              <a:t>	signal(&amp;full);</a:t>
            </a:r>
          </a:p>
          <a:p>
            <a:endParaRPr lang="en-PK" sz="1000" dirty="0"/>
          </a:p>
          <a:p>
            <a:endParaRPr lang="en-PK" sz="1000" dirty="0"/>
          </a:p>
          <a:p>
            <a:r>
              <a:rPr lang="en-PK" sz="1000" dirty="0"/>
              <a:t>}</a:t>
            </a:r>
          </a:p>
          <a:p>
            <a:r>
              <a:rPr lang="en-PK" sz="1000" dirty="0"/>
              <a:t>Consumer() //receiver</a:t>
            </a:r>
          </a:p>
          <a:p>
            <a:r>
              <a:rPr lang="en-PK" sz="1000" dirty="0"/>
              <a:t>{</a:t>
            </a:r>
          </a:p>
          <a:p>
            <a:r>
              <a:rPr lang="en-PK" sz="1000" dirty="0"/>
              <a:t>	wait(&amp;full);</a:t>
            </a:r>
          </a:p>
          <a:p>
            <a:r>
              <a:rPr lang="en-PK" sz="1000" dirty="0"/>
              <a:t>	</a:t>
            </a:r>
            <a:r>
              <a:rPr lang="en-PK" sz="1000" dirty="0" err="1"/>
              <a:t>cout</a:t>
            </a:r>
            <a:r>
              <a:rPr lang="en-PK" sz="1000" dirty="0"/>
              <a:t>&lt;&lt;buffer{out};</a:t>
            </a:r>
          </a:p>
          <a:p>
            <a:r>
              <a:rPr lang="en-PK" sz="1000" dirty="0"/>
              <a:t>	out = (out+1)%10;</a:t>
            </a:r>
          </a:p>
          <a:p>
            <a:endParaRPr lang="en-PK" sz="1000" dirty="0"/>
          </a:p>
          <a:p>
            <a:r>
              <a:rPr lang="en-PK" sz="1000" dirty="0"/>
              <a:t>	signal wait(&amp;empty);</a:t>
            </a:r>
          </a:p>
          <a:p>
            <a:endParaRPr lang="en-PK" sz="1000" dirty="0"/>
          </a:p>
          <a:p>
            <a:r>
              <a:rPr lang="en-PK" sz="1000" dirty="0"/>
              <a:t>}</a:t>
            </a:r>
          </a:p>
        </p:txBody>
      </p:sp>
    </p:spTree>
    <p:extLst>
      <p:ext uri="{BB962C8B-B14F-4D97-AF65-F5344CB8AC3E}">
        <p14:creationId xmlns:p14="http://schemas.microsoft.com/office/powerpoint/2010/main" val="1429607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a:t>
            </a:r>
            <a:r>
              <a:rPr lang="en-US" dirty="0" smtClean="0"/>
              <a:t>Philosopher</a:t>
            </a:r>
            <a:endParaRPr lang="en-US" dirty="0"/>
          </a:p>
        </p:txBody>
      </p:sp>
      <p:sp>
        <p:nvSpPr>
          <p:cNvPr id="3" name="TextBox 2">
            <a:extLst>
              <a:ext uri="{FF2B5EF4-FFF2-40B4-BE49-F238E27FC236}">
                <a16:creationId xmlns:a16="http://schemas.microsoft.com/office/drawing/2014/main" id="{1A6C2BDA-2A15-7A95-8A4B-EE4ED54FD2EE}"/>
              </a:ext>
            </a:extLst>
          </p:cNvPr>
          <p:cNvSpPr txBox="1"/>
          <p:nvPr/>
        </p:nvSpPr>
        <p:spPr>
          <a:xfrm>
            <a:off x="1835696" y="699542"/>
            <a:ext cx="6097554" cy="4247317"/>
          </a:xfrm>
          <a:prstGeom prst="rect">
            <a:avLst/>
          </a:prstGeom>
          <a:noFill/>
        </p:spPr>
        <p:txBody>
          <a:bodyPr wrap="square">
            <a:spAutoFit/>
          </a:bodyPr>
          <a:lstStyle/>
          <a:p>
            <a:endParaRPr lang="en-US" dirty="0"/>
          </a:p>
          <a:p>
            <a:r>
              <a:rPr lang="en-US" dirty="0"/>
              <a:t>semaphore chopstick[5];</a:t>
            </a:r>
          </a:p>
          <a:p>
            <a:r>
              <a:rPr lang="en-US" dirty="0"/>
              <a:t>5.8 Monitors 223</a:t>
            </a:r>
          </a:p>
          <a:p>
            <a:r>
              <a:rPr lang="en-US" dirty="0"/>
              <a:t>do {</a:t>
            </a:r>
          </a:p>
          <a:p>
            <a:r>
              <a:rPr lang="en-US" dirty="0"/>
              <a:t>wait(chopstick[</a:t>
            </a:r>
            <a:r>
              <a:rPr lang="en-US" dirty="0" err="1"/>
              <a:t>i</a:t>
            </a:r>
            <a:r>
              <a:rPr lang="en-US" dirty="0"/>
              <a:t>]);</a:t>
            </a:r>
          </a:p>
          <a:p>
            <a:r>
              <a:rPr lang="en-US" dirty="0"/>
              <a:t>wait(chopstick[(i+1) % 5]);</a:t>
            </a:r>
          </a:p>
          <a:p>
            <a:r>
              <a:rPr lang="en-US" dirty="0"/>
              <a:t>...</a:t>
            </a:r>
          </a:p>
          <a:p>
            <a:r>
              <a:rPr lang="en-US" dirty="0"/>
              <a:t>/* eat for awhile */</a:t>
            </a:r>
          </a:p>
          <a:p>
            <a:r>
              <a:rPr lang="en-US" dirty="0"/>
              <a:t>...</a:t>
            </a:r>
          </a:p>
          <a:p>
            <a:r>
              <a:rPr lang="en-US" dirty="0"/>
              <a:t>signal(chopstick[</a:t>
            </a:r>
            <a:r>
              <a:rPr lang="en-US" dirty="0" err="1"/>
              <a:t>i</a:t>
            </a:r>
            <a:r>
              <a:rPr lang="en-US" dirty="0"/>
              <a:t>]);</a:t>
            </a:r>
          </a:p>
          <a:p>
            <a:r>
              <a:rPr lang="en-US" dirty="0"/>
              <a:t>signal(chopstick[(i+1) % 5]);</a:t>
            </a:r>
          </a:p>
          <a:p>
            <a:r>
              <a:rPr lang="en-US" dirty="0"/>
              <a:t>...</a:t>
            </a:r>
          </a:p>
          <a:p>
            <a:r>
              <a:rPr lang="en-US" dirty="0"/>
              <a:t>/* think for awhile */</a:t>
            </a:r>
          </a:p>
          <a:p>
            <a:r>
              <a:rPr lang="en-US" dirty="0"/>
              <a:t>...</a:t>
            </a:r>
          </a:p>
          <a:p>
            <a:r>
              <a:rPr lang="en-US" dirty="0"/>
              <a:t>} while (true);</a:t>
            </a:r>
          </a:p>
        </p:txBody>
      </p:sp>
    </p:spTree>
    <p:extLst>
      <p:ext uri="{BB962C8B-B14F-4D97-AF65-F5344CB8AC3E}">
        <p14:creationId xmlns:p14="http://schemas.microsoft.com/office/powerpoint/2010/main" val="3695321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523972" y="3579862"/>
            <a:ext cx="4096505" cy="1563637"/>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 name="Title 1"/>
          <p:cNvSpPr txBox="1">
            <a:spLocks/>
          </p:cNvSpPr>
          <p:nvPr/>
        </p:nvSpPr>
        <p:spPr>
          <a:xfrm>
            <a:off x="1835415" y="3802059"/>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bg1"/>
                </a:solidFill>
                <a:latin typeface="+mj-lt"/>
              </a:rPr>
              <a:t>Thank you</a:t>
            </a:r>
            <a:endParaRPr lang="ko-KR" altLang="en-US" dirty="0">
              <a:solidFill>
                <a:schemeClr val="bg1"/>
              </a:solidFill>
              <a:latin typeface="+mj-lt"/>
            </a:endParaRPr>
          </a:p>
        </p:txBody>
      </p:sp>
      <p:graphicFrame>
        <p:nvGraphicFramePr>
          <p:cNvPr id="10" name="Picture Placeholder 9"/>
          <p:cNvGraphicFramePr>
            <a:graphicFrameLocks noGrp="1" noChangeAspect="1"/>
          </p:cNvGraphicFramePr>
          <p:nvPr>
            <p:ph type="pic" idx="1"/>
            <p:extLst>
              <p:ext uri="{D42A27DB-BD31-4B8C-83A1-F6EECF244321}">
                <p14:modId xmlns:p14="http://schemas.microsoft.com/office/powerpoint/2010/main" val="2870056286"/>
              </p:ext>
            </p:extLst>
          </p:nvPr>
        </p:nvGraphicFramePr>
        <p:xfrm>
          <a:off x="2933931" y="771550"/>
          <a:ext cx="3087588" cy="1944216"/>
        </p:xfrm>
        <a:graphic>
          <a:graphicData uri="http://schemas.openxmlformats.org/presentationml/2006/ole">
            <mc:AlternateContent xmlns:mc="http://schemas.openxmlformats.org/markup-compatibility/2006">
              <mc:Choice xmlns:v="urn:schemas-microsoft-com:vml" Requires="v">
                <p:oleObj spid="_x0000_s11528" name="Bitmap Image" r:id="rId3" imgW="2286000" imgH="1280160" progId="PBrush">
                  <p:embed/>
                </p:oleObj>
              </mc:Choice>
              <mc:Fallback>
                <p:oleObj name="Bitmap Image" r:id="rId3" imgW="2286000" imgH="1280160" progId="PBrush">
                  <p:embed/>
                  <p:pic>
                    <p:nvPicPr>
                      <p:cNvPr id="2" name="Object 1"/>
                      <p:cNvPicPr/>
                      <p:nvPr/>
                    </p:nvPicPr>
                    <p:blipFill>
                      <a:blip r:embed="rId4"/>
                      <a:stretch>
                        <a:fillRect/>
                      </a:stretch>
                    </p:blipFill>
                    <p:spPr>
                      <a:xfrm>
                        <a:off x="2933931" y="771550"/>
                        <a:ext cx="3087588" cy="1944216"/>
                      </a:xfrm>
                      <a:prstGeom prst="rect">
                        <a:avLst/>
                      </a:prstGeom>
                    </p:spPr>
                  </p:pic>
                </p:oleObj>
              </mc:Fallback>
            </mc:AlternateContent>
          </a:graphicData>
        </a:graphic>
      </p:graphicFrame>
    </p:spTree>
    <p:extLst>
      <p:ext uri="{BB962C8B-B14F-4D97-AF65-F5344CB8AC3E}">
        <p14:creationId xmlns:p14="http://schemas.microsoft.com/office/powerpoint/2010/main" val="2030636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80389" y="555526"/>
            <a:ext cx="4861048" cy="542078"/>
          </a:xfrm>
        </p:spPr>
        <p:txBody>
          <a:bodyPr/>
          <a:lstStyle/>
          <a:p>
            <a:r>
              <a:rPr lang="en-US" altLang="ko-KR" b="1" dirty="0" smtClean="0">
                <a:solidFill>
                  <a:schemeClr val="tx1">
                    <a:lumMod val="75000"/>
                    <a:lumOff val="25000"/>
                  </a:schemeClr>
                </a:solidFill>
              </a:rPr>
              <a:t>Lets take a Break</a:t>
            </a:r>
            <a:endParaRPr lang="ko-KR" altLang="en-US" b="1" dirty="0">
              <a:solidFill>
                <a:schemeClr val="tx1">
                  <a:lumMod val="75000"/>
                  <a:lumOff val="25000"/>
                </a:schemeClr>
              </a:solidFill>
            </a:endParaRPr>
          </a:p>
        </p:txBody>
      </p:sp>
      <p:grpSp>
        <p:nvGrpSpPr>
          <p:cNvPr id="6" name="Group 5"/>
          <p:cNvGrpSpPr/>
          <p:nvPr/>
        </p:nvGrpSpPr>
        <p:grpSpPr>
          <a:xfrm>
            <a:off x="2576557"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 name="Group 2"/>
          <p:cNvGrpSpPr/>
          <p:nvPr/>
        </p:nvGrpSpPr>
        <p:grpSpPr>
          <a:xfrm>
            <a:off x="1123004" y="2067694"/>
            <a:ext cx="1432772" cy="1020936"/>
            <a:chOff x="1123004" y="2067694"/>
            <a:chExt cx="1432772" cy="1020936"/>
          </a:xfrm>
        </p:grpSpPr>
        <p:sp>
          <p:nvSpPr>
            <p:cNvPr id="25" name="Rectangle 16"/>
            <p:cNvSpPr/>
            <p:nvPr/>
          </p:nvSpPr>
          <p:spPr>
            <a:xfrm>
              <a:off x="1123004" y="2067694"/>
              <a:ext cx="1432772" cy="102093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2" name="Object 1"/>
            <p:cNvGraphicFramePr>
              <a:graphicFrameLocks noChangeAspect="1"/>
            </p:cNvGraphicFramePr>
            <p:nvPr>
              <p:extLst>
                <p:ext uri="{D42A27DB-BD31-4B8C-83A1-F6EECF244321}">
                  <p14:modId xmlns:p14="http://schemas.microsoft.com/office/powerpoint/2010/main" val="3484248262"/>
                </p:ext>
              </p:extLst>
            </p:nvPr>
          </p:nvGraphicFramePr>
          <p:xfrm>
            <a:off x="1199736" y="2139702"/>
            <a:ext cx="1321101" cy="861615"/>
          </p:xfrm>
          <a:graphic>
            <a:graphicData uri="http://schemas.openxmlformats.org/presentationml/2006/ole">
              <mc:AlternateContent xmlns:mc="http://schemas.openxmlformats.org/markup-compatibility/2006">
                <mc:Choice xmlns:v="urn:schemas-microsoft-com:vml" Requires="v">
                  <p:oleObj spid="_x0000_s2413" name="Bitmap Image" r:id="rId3" imgW="1585080" imgH="990720" progId="PBrush">
                    <p:embed/>
                  </p:oleObj>
                </mc:Choice>
                <mc:Fallback>
                  <p:oleObj name="Bitmap Image" r:id="rId3" imgW="1585080" imgH="990720" progId="PBrush">
                    <p:embed/>
                    <p:pic>
                      <p:nvPicPr>
                        <p:cNvPr id="0" name=""/>
                        <p:cNvPicPr/>
                        <p:nvPr/>
                      </p:nvPicPr>
                      <p:blipFill>
                        <a:blip r:embed="rId4"/>
                        <a:stretch>
                          <a:fillRect/>
                        </a:stretch>
                      </p:blipFill>
                      <p:spPr>
                        <a:xfrm>
                          <a:off x="1199736" y="2139702"/>
                          <a:ext cx="1321101" cy="861615"/>
                        </a:xfrm>
                        <a:prstGeom prst="rect">
                          <a:avLst/>
                        </a:prstGeom>
                      </p:spPr>
                    </p:pic>
                  </p:oleObj>
                </mc:Fallback>
              </mc:AlternateContent>
            </a:graphicData>
          </a:graphic>
        </p:graphicFrame>
      </p:grpSp>
      <p:sp>
        <p:nvSpPr>
          <p:cNvPr id="13" name="Rectangle 306"/>
          <p:cNvSpPr>
            <a:spLocks noChangeArrowheads="1"/>
          </p:cNvSpPr>
          <p:nvPr/>
        </p:nvSpPr>
        <p:spPr bwMode="auto">
          <a:xfrm>
            <a:off x="1547664" y="4703411"/>
            <a:ext cx="38525" cy="4885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5713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878A8C"/>
                </a:solidFill>
                <a:effectLst/>
                <a:latin typeface="IBMPlexSans"/>
              </a:rPr>
              <a:t/>
            </a:r>
            <a:br>
              <a:rPr kumimoji="0" lang="en-US" altLang="en-US" sz="1400" b="0" i="0" u="none" strike="noStrike" cap="none" normalizeH="0" baseline="0" smtClean="0">
                <a:ln>
                  <a:noFill/>
                </a:ln>
                <a:solidFill>
                  <a:srgbClr val="878A8C"/>
                </a:solidFill>
                <a:effectLst/>
                <a:latin typeface="IBMPlexSans"/>
              </a:rPr>
            </a:b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0" name="Rectangle 305"/>
          <p:cNvSpPr>
            <a:spLocks noChangeArrowheads="1"/>
          </p:cNvSpPr>
          <p:nvPr/>
        </p:nvSpPr>
        <p:spPr bwMode="auto">
          <a:xfrm>
            <a:off x="1886646" y="1131590"/>
            <a:ext cx="664579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inherit"/>
              </a:rPr>
              <a:t>A programmer had a problem, so he used threads. Then he had two problems.</a:t>
            </a:r>
            <a:endParaRPr kumimoji="0" lang="en-US" altLang="en-US" sz="1400" b="0" i="0" u="none" strike="noStrike" cap="none" normalizeH="0" baseline="0" dirty="0" smtClean="0">
              <a:ln>
                <a:noFill/>
              </a:ln>
              <a:effectLst/>
              <a:latin typeface="Arial" panose="020B0604020202020204" pitchFamily="34" charset="0"/>
            </a:endParaRPr>
          </a:p>
        </p:txBody>
      </p:sp>
      <p:pic>
        <p:nvPicPr>
          <p:cNvPr id="2388" name="Picture 340" descr="Threads"/>
          <p:cNvPicPr>
            <a:picLocks noChangeAspect="1" noChangeArrowheads="1"/>
          </p:cNvPicPr>
          <p:nvPr/>
        </p:nvPicPr>
        <p:blipFill rotWithShape="1">
          <a:blip r:embed="rId5">
            <a:extLst>
              <a:ext uri="{28A0092B-C50C-407E-A947-70E740481C1C}">
                <a14:useLocalDpi xmlns:a14="http://schemas.microsoft.com/office/drawing/2010/main" val="0"/>
              </a:ext>
            </a:extLst>
          </a:blip>
          <a:srcRect b="14632"/>
          <a:stretch/>
        </p:blipFill>
        <p:spPr bwMode="auto">
          <a:xfrm>
            <a:off x="2915816" y="2921515"/>
            <a:ext cx="2376264" cy="202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16381" y="2918375"/>
            <a:ext cx="4529562" cy="824667"/>
            <a:chOff x="3714846" y="1438282"/>
            <a:chExt cx="4529562" cy="1575938"/>
          </a:xfrm>
        </p:grpSpPr>
        <p:sp>
          <p:nvSpPr>
            <p:cNvPr id="3" name="TextBox 2"/>
            <p:cNvSpPr txBox="1"/>
            <p:nvPr/>
          </p:nvSpPr>
          <p:spPr>
            <a:xfrm>
              <a:off x="3714846" y="2014347"/>
              <a:ext cx="4529562" cy="999873"/>
            </a:xfrm>
            <a:prstGeom prst="rect">
              <a:avLst/>
            </a:prstGeom>
            <a:noFill/>
          </p:spPr>
          <p:txBody>
            <a:bodyPr wrap="square" rtlCol="0">
              <a:spAutoFit/>
            </a:bodyPr>
            <a:lstStyle/>
            <a:p>
              <a:pPr algn="just"/>
              <a:r>
                <a:rPr lang="en-US" sz="1400" dirty="0"/>
                <a:t>The hardware-based solutions to the critical-section problem</a:t>
              </a:r>
            </a:p>
          </p:txBody>
        </p:sp>
        <p:sp>
          <p:nvSpPr>
            <p:cNvPr id="4" name="Text Placeholder 13"/>
            <p:cNvSpPr txBox="1">
              <a:spLocks/>
            </p:cNvSpPr>
            <p:nvPr/>
          </p:nvSpPr>
          <p:spPr>
            <a:xfrm>
              <a:off x="3714846" y="1438282"/>
              <a:ext cx="4529562" cy="57606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err="1">
                  <a:solidFill>
                    <a:schemeClr val="accent1"/>
                  </a:solidFill>
                  <a:cs typeface="Arial" pitchFamily="34" charset="0"/>
                </a:rPr>
                <a:t>Mutex</a:t>
              </a:r>
              <a:r>
                <a:rPr lang="en-US" altLang="ko-KR" sz="2400" b="1" dirty="0">
                  <a:solidFill>
                    <a:schemeClr val="accent1"/>
                  </a:solidFill>
                  <a:cs typeface="Arial" pitchFamily="34" charset="0"/>
                </a:rPr>
                <a:t> Locks</a:t>
              </a:r>
            </a:p>
          </p:txBody>
        </p:sp>
      </p:gr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그림 개체 틀 5">
            <a:extLst>
              <a:ext uri="{FF2B5EF4-FFF2-40B4-BE49-F238E27FC236}">
                <a16:creationId xmlns:a16="http://schemas.microsoft.com/office/drawing/2014/main" id="{9573E06B-11DC-4905-B6EC-54068195C955}"/>
              </a:ext>
            </a:extLst>
          </p:cNvPr>
          <p:cNvSpPr>
            <a:spLocks noGrp="1"/>
          </p:cNvSpPr>
          <p:nvPr>
            <p:ph type="pic" idx="1"/>
          </p:nvPr>
        </p:nvSpPr>
        <p:spPr/>
      </p:sp>
      <p:sp>
        <p:nvSpPr>
          <p:cNvPr id="7" name="AutoShape 2" descr="Electronics Business Color Doodle Sketch Vector Stock Vector (Royalty Free)  75001138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3553913"/>
              </p:ext>
            </p:extLst>
          </p:nvPr>
        </p:nvGraphicFramePr>
        <p:xfrm>
          <a:off x="3843566" y="731206"/>
          <a:ext cx="1458549" cy="1027130"/>
        </p:xfrm>
        <a:graphic>
          <a:graphicData uri="http://schemas.openxmlformats.org/presentationml/2006/ole">
            <mc:AlternateContent xmlns:mc="http://schemas.openxmlformats.org/markup-compatibility/2006">
              <mc:Choice xmlns:v="urn:schemas-microsoft-com:vml" Requires="v">
                <p:oleObj spid="_x0000_s3749" name="Bitmap Image" r:id="rId4" imgW="1958400" imgH="1379160" progId="PBrush">
                  <p:embed/>
                </p:oleObj>
              </mc:Choice>
              <mc:Fallback>
                <p:oleObj name="Bitmap Image" r:id="rId4" imgW="1958400" imgH="1379160" progId="PBrush">
                  <p:embed/>
                  <p:pic>
                    <p:nvPicPr>
                      <p:cNvPr id="0" name=""/>
                      <p:cNvPicPr/>
                      <p:nvPr/>
                    </p:nvPicPr>
                    <p:blipFill>
                      <a:blip r:embed="rId5"/>
                      <a:stretch>
                        <a:fillRect/>
                      </a:stretch>
                    </p:blipFill>
                    <p:spPr>
                      <a:xfrm>
                        <a:off x="3843566" y="731206"/>
                        <a:ext cx="1458549" cy="102713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917302311"/>
              </p:ext>
            </p:extLst>
          </p:nvPr>
        </p:nvGraphicFramePr>
        <p:xfrm>
          <a:off x="3843565" y="1681337"/>
          <a:ext cx="1475195" cy="1067528"/>
        </p:xfrm>
        <a:graphic>
          <a:graphicData uri="http://schemas.openxmlformats.org/presentationml/2006/ole">
            <mc:AlternateContent xmlns:mc="http://schemas.openxmlformats.org/markup-compatibility/2006">
              <mc:Choice xmlns:v="urn:schemas-microsoft-com:vml" Requires="v">
                <p:oleObj spid="_x0000_s3750" name="Bitmap Image" r:id="rId6" imgW="1958400" imgH="1379160" progId="PBrush">
                  <p:embed/>
                </p:oleObj>
              </mc:Choice>
              <mc:Fallback>
                <p:oleObj name="Bitmap Image" r:id="rId6" imgW="1958400" imgH="1379160" progId="PBrush">
                  <p:embed/>
                  <p:pic>
                    <p:nvPicPr>
                      <p:cNvPr id="8" name="Object 7"/>
                      <p:cNvPicPr/>
                      <p:nvPr/>
                    </p:nvPicPr>
                    <p:blipFill>
                      <a:blip r:embed="rId5"/>
                      <a:stretch>
                        <a:fillRect/>
                      </a:stretch>
                    </p:blipFill>
                    <p:spPr>
                      <a:xfrm>
                        <a:off x="3843565" y="1681337"/>
                        <a:ext cx="1475195" cy="1067528"/>
                      </a:xfrm>
                      <a:prstGeom prst="rect">
                        <a:avLst/>
                      </a:prstGeom>
                    </p:spPr>
                  </p:pic>
                </p:oleObj>
              </mc:Fallback>
            </mc:AlternateContent>
          </a:graphicData>
        </a:graphic>
      </p:graphicFrame>
      <p:sp>
        <p:nvSpPr>
          <p:cNvPr id="25" name="TextBox 24"/>
          <p:cNvSpPr txBox="1"/>
          <p:nvPr/>
        </p:nvSpPr>
        <p:spPr>
          <a:xfrm>
            <a:off x="2267744" y="4240708"/>
            <a:ext cx="5400600" cy="585610"/>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en-US" sz="1400" dirty="0"/>
              <a:t>In 1965, </a:t>
            </a:r>
            <a:r>
              <a:rPr lang="en-US" sz="1400" dirty="0" err="1"/>
              <a:t>Dijkstra</a:t>
            </a:r>
            <a:r>
              <a:rPr lang="en-US" sz="1400" dirty="0"/>
              <a:t> (Dutch Scientist) invented synchronize variable that takes non negative integer variable</a:t>
            </a:r>
          </a:p>
        </p:txBody>
      </p:sp>
      <p:sp>
        <p:nvSpPr>
          <p:cNvPr id="26" name="Text Placeholder 13"/>
          <p:cNvSpPr txBox="1">
            <a:spLocks/>
          </p:cNvSpPr>
          <p:nvPr/>
        </p:nvSpPr>
        <p:spPr>
          <a:xfrm>
            <a:off x="2267743" y="3901580"/>
            <a:ext cx="4859795" cy="30144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Semaphore</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25085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403565513"/>
              </p:ext>
            </p:extLst>
          </p:nvPr>
        </p:nvGraphicFramePr>
        <p:xfrm>
          <a:off x="4558117" y="3363838"/>
          <a:ext cx="4566388" cy="1779662"/>
        </p:xfrm>
        <a:graphic>
          <a:graphicData uri="http://schemas.openxmlformats.org/presentationml/2006/ole">
            <mc:AlternateContent xmlns:mc="http://schemas.openxmlformats.org/markup-compatibility/2006">
              <mc:Choice xmlns:v="urn:schemas-microsoft-com:vml" Requires="v">
                <p:oleObj spid="_x0000_s12296" name="Bitmap Image" r:id="rId3" imgW="7018200" imgH="2735640" progId="PBrush">
                  <p:embed/>
                </p:oleObj>
              </mc:Choice>
              <mc:Fallback>
                <p:oleObj name="Bitmap Image" r:id="rId3" imgW="7018200" imgH="2735640" progId="PBrush">
                  <p:embed/>
                  <p:pic>
                    <p:nvPicPr>
                      <p:cNvPr id="0" name=""/>
                      <p:cNvPicPr/>
                      <p:nvPr/>
                    </p:nvPicPr>
                    <p:blipFill>
                      <a:blip r:embed="rId4"/>
                      <a:stretch>
                        <a:fillRect/>
                      </a:stretch>
                    </p:blipFill>
                    <p:spPr>
                      <a:xfrm>
                        <a:off x="4558117" y="3363838"/>
                        <a:ext cx="4566388" cy="177966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77645188"/>
              </p:ext>
            </p:extLst>
          </p:nvPr>
        </p:nvGraphicFramePr>
        <p:xfrm>
          <a:off x="3771" y="3736626"/>
          <a:ext cx="4486217" cy="1395487"/>
        </p:xfrm>
        <a:graphic>
          <a:graphicData uri="http://schemas.openxmlformats.org/presentationml/2006/ole">
            <mc:AlternateContent xmlns:mc="http://schemas.openxmlformats.org/markup-compatibility/2006">
              <mc:Choice xmlns:v="urn:schemas-microsoft-com:vml" Requires="v">
                <p:oleObj spid="_x0000_s12297" name="Bitmap Image" r:id="rId5" imgW="7033320" imgH="2187000" progId="PBrush">
                  <p:embed/>
                </p:oleObj>
              </mc:Choice>
              <mc:Fallback>
                <p:oleObj name="Bitmap Image" r:id="rId5" imgW="7033320" imgH="2187000" progId="PBrush">
                  <p:embed/>
                  <p:pic>
                    <p:nvPicPr>
                      <p:cNvPr id="0" name=""/>
                      <p:cNvPicPr/>
                      <p:nvPr/>
                    </p:nvPicPr>
                    <p:blipFill>
                      <a:blip r:embed="rId6"/>
                      <a:stretch>
                        <a:fillRect/>
                      </a:stretch>
                    </p:blipFill>
                    <p:spPr>
                      <a:xfrm>
                        <a:off x="3771" y="3736626"/>
                        <a:ext cx="4486217" cy="139548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21950778"/>
              </p:ext>
            </p:extLst>
          </p:nvPr>
        </p:nvGraphicFramePr>
        <p:xfrm>
          <a:off x="1765838" y="411510"/>
          <a:ext cx="5448300" cy="2530475"/>
        </p:xfrm>
        <a:graphic>
          <a:graphicData uri="http://schemas.openxmlformats.org/presentationml/2006/ole">
            <mc:AlternateContent xmlns:mc="http://schemas.openxmlformats.org/markup-compatibility/2006">
              <mc:Choice xmlns:v="urn:schemas-microsoft-com:vml" Requires="v">
                <p:oleObj spid="_x0000_s12298" name="Bitmap Image" r:id="rId7" imgW="5448240" imgH="2529720" progId="PBrush">
                  <p:embed/>
                </p:oleObj>
              </mc:Choice>
              <mc:Fallback>
                <p:oleObj name="Bitmap Image" r:id="rId7" imgW="5448240" imgH="2529720" progId="PBrush">
                  <p:embed/>
                  <p:pic>
                    <p:nvPicPr>
                      <p:cNvPr id="0" name=""/>
                      <p:cNvPicPr/>
                      <p:nvPr/>
                    </p:nvPicPr>
                    <p:blipFill>
                      <a:blip r:embed="rId8"/>
                      <a:stretch>
                        <a:fillRect/>
                      </a:stretch>
                    </p:blipFill>
                    <p:spPr>
                      <a:xfrm>
                        <a:off x="1765838" y="411510"/>
                        <a:ext cx="5448300" cy="2530475"/>
                      </a:xfrm>
                      <a:prstGeom prst="rect">
                        <a:avLst/>
                      </a:prstGeom>
                    </p:spPr>
                  </p:pic>
                </p:oleObj>
              </mc:Fallback>
            </mc:AlternateContent>
          </a:graphicData>
        </a:graphic>
      </p:graphicFrame>
    </p:spTree>
    <p:extLst>
      <p:ext uri="{BB962C8B-B14F-4D97-AF65-F5344CB8AC3E}">
        <p14:creationId xmlns:p14="http://schemas.microsoft.com/office/powerpoint/2010/main" val="292436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a:t>
            </a:r>
            <a:r>
              <a:rPr lang="en-US" dirty="0"/>
              <a:t> Locks</a:t>
            </a:r>
            <a:endParaRPr lang="en-PK" dirty="0"/>
          </a:p>
        </p:txBody>
      </p:sp>
      <p:sp>
        <p:nvSpPr>
          <p:cNvPr id="4" name="TextBox 3">
            <a:extLst>
              <a:ext uri="{FF2B5EF4-FFF2-40B4-BE49-F238E27FC236}">
                <a16:creationId xmlns:a16="http://schemas.microsoft.com/office/drawing/2014/main" id="{2DA0129F-B418-225B-1294-20AD2F0B35DC}"/>
              </a:ext>
            </a:extLst>
          </p:cNvPr>
          <p:cNvSpPr txBox="1"/>
          <p:nvPr/>
        </p:nvSpPr>
        <p:spPr>
          <a:xfrm>
            <a:off x="650811" y="1147735"/>
            <a:ext cx="7933352" cy="1625060"/>
          </a:xfrm>
          <a:prstGeom prst="rect">
            <a:avLst/>
          </a:prstGeom>
          <a:noFill/>
        </p:spPr>
        <p:txBody>
          <a:bodyPr wrap="square">
            <a:spAutoFit/>
          </a:bodyPr>
          <a:lstStyle/>
          <a:p>
            <a:pPr algn="just"/>
            <a:r>
              <a:rPr lang="en-US" sz="1200" dirty="0"/>
              <a:t>The hardware-based solutions to the critical-section problem</a:t>
            </a:r>
          </a:p>
          <a:p>
            <a:pPr marL="742950" lvl="1" indent="-285750" algn="just">
              <a:buFont typeface="Arial" panose="020B0604020202020204" pitchFamily="34" charset="0"/>
              <a:buChar char="•"/>
            </a:pPr>
            <a:r>
              <a:rPr lang="en-US" sz="1200" dirty="0"/>
              <a:t>are complicated.</a:t>
            </a:r>
          </a:p>
          <a:p>
            <a:pPr marL="742950" lvl="1" indent="-285750" algn="just">
              <a:buFont typeface="Arial" panose="020B0604020202020204" pitchFamily="34" charset="0"/>
              <a:buChar char="•"/>
            </a:pPr>
            <a:r>
              <a:rPr lang="en-US" sz="1200" dirty="0"/>
              <a:t>inaccessible to application programmers.</a:t>
            </a:r>
            <a:endParaRPr lang="en-PK" sz="1200" dirty="0"/>
          </a:p>
          <a:p>
            <a:pPr algn="just"/>
            <a:r>
              <a:rPr lang="en-US" sz="1200" dirty="0"/>
              <a:t>Operating-systems designers build software tools called </a:t>
            </a:r>
            <a:r>
              <a:rPr lang="en-US" sz="1200" b="1" dirty="0"/>
              <a:t>mutex lock</a:t>
            </a:r>
            <a:r>
              <a:rPr lang="en-US" sz="1200" dirty="0"/>
              <a:t>.</a:t>
            </a:r>
          </a:p>
          <a:p>
            <a:pPr algn="just"/>
            <a:endParaRPr lang="en-US" sz="1200" dirty="0"/>
          </a:p>
          <a:p>
            <a:pPr algn="just">
              <a:lnSpc>
                <a:spcPct val="130000"/>
              </a:lnSpc>
            </a:pPr>
            <a:r>
              <a:rPr lang="en-US" sz="1200" dirty="0"/>
              <a:t>mutex lock to protect critical regions and thus prevent race conditions.</a:t>
            </a:r>
          </a:p>
          <a:p>
            <a:pPr algn="just"/>
            <a:r>
              <a:rPr lang="en-US" sz="1200" dirty="0"/>
              <a:t>Process must acquire the lock before entering a critical section. “</a:t>
            </a:r>
            <a:r>
              <a:rPr lang="en-US" sz="1200" b="1" dirty="0"/>
              <a:t>acquire()” </a:t>
            </a:r>
            <a:r>
              <a:rPr lang="en-US" sz="1200" dirty="0"/>
              <a:t>function</a:t>
            </a:r>
          </a:p>
          <a:p>
            <a:pPr algn="just"/>
            <a:r>
              <a:rPr lang="en-US" sz="1200" dirty="0"/>
              <a:t>Process releases the lock when it exits the critical section. </a:t>
            </a:r>
            <a:r>
              <a:rPr lang="en-US" sz="1200" b="1" dirty="0"/>
              <a:t>“release()” </a:t>
            </a:r>
            <a:r>
              <a:rPr lang="en-US" sz="1200" dirty="0"/>
              <a:t>function</a:t>
            </a:r>
          </a:p>
        </p:txBody>
      </p:sp>
      <p:sp>
        <p:nvSpPr>
          <p:cNvPr id="5" name="TextBox 4">
            <a:extLst>
              <a:ext uri="{FF2B5EF4-FFF2-40B4-BE49-F238E27FC236}">
                <a16:creationId xmlns:a16="http://schemas.microsoft.com/office/drawing/2014/main" id="{135112AD-1782-86CF-DC5E-7377FFF470C4}"/>
              </a:ext>
            </a:extLst>
          </p:cNvPr>
          <p:cNvSpPr txBox="1"/>
          <p:nvPr/>
        </p:nvSpPr>
        <p:spPr>
          <a:xfrm>
            <a:off x="5076056" y="3764539"/>
            <a:ext cx="3893197" cy="1200329"/>
          </a:xfrm>
          <a:prstGeom prst="rect">
            <a:avLst/>
          </a:prstGeom>
          <a:noFill/>
        </p:spPr>
        <p:txBody>
          <a:bodyPr wrap="square">
            <a:spAutoFit/>
          </a:bodyPr>
          <a:lstStyle/>
          <a:p>
            <a:pPr algn="just"/>
            <a:r>
              <a:rPr lang="en-US" sz="1200" dirty="0"/>
              <a:t>A mutex lock has a </a:t>
            </a:r>
            <a:r>
              <a:rPr lang="en-US" sz="1200" dirty="0" err="1"/>
              <a:t>boolean</a:t>
            </a:r>
            <a:r>
              <a:rPr lang="en-US" sz="1200" dirty="0"/>
              <a:t> variable available whose value indicates if the lock is available or not. If the lock is available, a call to acquire() succeeds, and the lock is then considered unavailable. A process that attempts to acquire an unavailable lock is blocked until the lock is released. The definition of acquire() is as follows:</a:t>
            </a:r>
            <a:endParaRPr lang="en-PK" sz="1200" dirty="0"/>
          </a:p>
        </p:txBody>
      </p:sp>
      <p:sp>
        <p:nvSpPr>
          <p:cNvPr id="6" name="TextBox 5">
            <a:extLst>
              <a:ext uri="{FF2B5EF4-FFF2-40B4-BE49-F238E27FC236}">
                <a16:creationId xmlns:a16="http://schemas.microsoft.com/office/drawing/2014/main" id="{0E453A81-A279-5C5E-AA25-5279786C3BEA}"/>
              </a:ext>
            </a:extLst>
          </p:cNvPr>
          <p:cNvSpPr txBox="1"/>
          <p:nvPr/>
        </p:nvSpPr>
        <p:spPr>
          <a:xfrm>
            <a:off x="826669" y="2787774"/>
            <a:ext cx="3062772" cy="1384995"/>
          </a:xfrm>
          <a:prstGeom prst="rect">
            <a:avLst/>
          </a:prstGeom>
          <a:noFill/>
        </p:spPr>
        <p:txBody>
          <a:bodyPr wrap="square">
            <a:spAutoFit/>
          </a:bodyPr>
          <a:lstStyle/>
          <a:p>
            <a:r>
              <a:rPr lang="en-US" sz="1400" dirty="0"/>
              <a:t>acquire() </a:t>
            </a:r>
          </a:p>
          <a:p>
            <a:r>
              <a:rPr lang="en-US" sz="1400" dirty="0"/>
              <a:t>{ </a:t>
            </a:r>
          </a:p>
          <a:p>
            <a:r>
              <a:rPr lang="en-US" sz="1400" dirty="0"/>
              <a:t>  while (!available) ;</a:t>
            </a:r>
          </a:p>
          <a:p>
            <a:r>
              <a:rPr lang="en-US" sz="1400" dirty="0"/>
              <a:t> 	/* busy wait */</a:t>
            </a:r>
          </a:p>
          <a:p>
            <a:r>
              <a:rPr lang="en-US" sz="1400" dirty="0"/>
              <a:t> available = false;; </a:t>
            </a:r>
          </a:p>
          <a:p>
            <a:r>
              <a:rPr lang="en-US" sz="1400" dirty="0"/>
              <a:t>} </a:t>
            </a:r>
            <a:endParaRPr lang="en-PK" sz="1400" dirty="0"/>
          </a:p>
        </p:txBody>
      </p:sp>
      <p:sp>
        <p:nvSpPr>
          <p:cNvPr id="7" name="TextBox 6">
            <a:extLst>
              <a:ext uri="{FF2B5EF4-FFF2-40B4-BE49-F238E27FC236}">
                <a16:creationId xmlns:a16="http://schemas.microsoft.com/office/drawing/2014/main" id="{E3D44C2E-4A6F-FA41-4C18-6AAFCF0A128B}"/>
              </a:ext>
            </a:extLst>
          </p:cNvPr>
          <p:cNvSpPr txBox="1"/>
          <p:nvPr/>
        </p:nvSpPr>
        <p:spPr>
          <a:xfrm>
            <a:off x="3027682" y="3476771"/>
            <a:ext cx="2120382" cy="954107"/>
          </a:xfrm>
          <a:prstGeom prst="rect">
            <a:avLst/>
          </a:prstGeom>
          <a:noFill/>
        </p:spPr>
        <p:txBody>
          <a:bodyPr wrap="square">
            <a:spAutoFit/>
          </a:bodyPr>
          <a:lstStyle/>
          <a:p>
            <a:r>
              <a:rPr lang="en-US" sz="1400" dirty="0"/>
              <a:t>release()</a:t>
            </a:r>
          </a:p>
          <a:p>
            <a:r>
              <a:rPr lang="en-US" sz="1400" dirty="0"/>
              <a:t> {</a:t>
            </a:r>
          </a:p>
          <a:p>
            <a:r>
              <a:rPr lang="en-US" sz="1400" dirty="0"/>
              <a:t> available = true; </a:t>
            </a:r>
          </a:p>
          <a:p>
            <a:r>
              <a:rPr lang="en-US" sz="1400" dirty="0"/>
              <a:t>}</a:t>
            </a:r>
            <a:endParaRPr lang="en-PK" sz="1400" dirty="0"/>
          </a:p>
        </p:txBody>
      </p:sp>
      <p:grpSp>
        <p:nvGrpSpPr>
          <p:cNvPr id="9" name="Group 8">
            <a:extLst>
              <a:ext uri="{FF2B5EF4-FFF2-40B4-BE49-F238E27FC236}">
                <a16:creationId xmlns:a16="http://schemas.microsoft.com/office/drawing/2014/main" id="{34496CE5-AE10-2EDC-0B79-DA850911638D}"/>
              </a:ext>
            </a:extLst>
          </p:cNvPr>
          <p:cNvGrpSpPr/>
          <p:nvPr/>
        </p:nvGrpSpPr>
        <p:grpSpPr>
          <a:xfrm>
            <a:off x="5453548" y="987574"/>
            <a:ext cx="3424535" cy="2614052"/>
            <a:chOff x="8584163" y="1198612"/>
            <a:chExt cx="3424535" cy="2614052"/>
          </a:xfrm>
        </p:grpSpPr>
        <p:pic>
          <p:nvPicPr>
            <p:cNvPr id="10" name="Picture 9">
              <a:extLst>
                <a:ext uri="{FF2B5EF4-FFF2-40B4-BE49-F238E27FC236}">
                  <a16:creationId xmlns:a16="http://schemas.microsoft.com/office/drawing/2014/main" id="{476D897D-3A90-1D16-40F2-5DFBD027CB5A}"/>
                </a:ext>
              </a:extLst>
            </p:cNvPr>
            <p:cNvPicPr>
              <a:picLocks noChangeAspect="1"/>
            </p:cNvPicPr>
            <p:nvPr/>
          </p:nvPicPr>
          <p:blipFill rotWithShape="1">
            <a:blip r:embed="rId3"/>
            <a:srcRect l="40484" t="53196" r="33266" b="15102"/>
            <a:stretch/>
          </p:blipFill>
          <p:spPr>
            <a:xfrm>
              <a:off x="8584163" y="1198612"/>
              <a:ext cx="3200400" cy="2174140"/>
            </a:xfrm>
            <a:prstGeom prst="rect">
              <a:avLst/>
            </a:prstGeom>
          </p:spPr>
        </p:pic>
        <p:sp>
          <p:nvSpPr>
            <p:cNvPr id="11" name="TextBox 10">
              <a:extLst>
                <a:ext uri="{FF2B5EF4-FFF2-40B4-BE49-F238E27FC236}">
                  <a16:creationId xmlns:a16="http://schemas.microsoft.com/office/drawing/2014/main" id="{CD233BDA-1054-56DD-A082-ED17D50795B0}"/>
                </a:ext>
              </a:extLst>
            </p:cNvPr>
            <p:cNvSpPr txBox="1"/>
            <p:nvPr/>
          </p:nvSpPr>
          <p:spPr>
            <a:xfrm>
              <a:off x="8630821" y="3535665"/>
              <a:ext cx="3377877" cy="276999"/>
            </a:xfrm>
            <a:prstGeom prst="rect">
              <a:avLst/>
            </a:prstGeom>
            <a:noFill/>
          </p:spPr>
          <p:txBody>
            <a:bodyPr wrap="square">
              <a:spAutoFit/>
            </a:bodyPr>
            <a:lstStyle/>
            <a:p>
              <a:pPr algn="just"/>
              <a:r>
                <a:rPr lang="en-US" sz="1200" b="1" dirty="0"/>
                <a:t>Critical section solution using mutex lock</a:t>
              </a:r>
              <a:endParaRPr lang="en-PK" sz="1200" b="1" dirty="0"/>
            </a:p>
          </p:txBody>
        </p:sp>
      </p:grpSp>
      <p:sp>
        <p:nvSpPr>
          <p:cNvPr id="12" name="TextBox 11">
            <a:extLst>
              <a:ext uri="{FF2B5EF4-FFF2-40B4-BE49-F238E27FC236}">
                <a16:creationId xmlns:a16="http://schemas.microsoft.com/office/drawing/2014/main" id="{7E82CA16-0F7F-3390-1D14-5F6352987E33}"/>
              </a:ext>
            </a:extLst>
          </p:cNvPr>
          <p:cNvSpPr txBox="1"/>
          <p:nvPr/>
        </p:nvSpPr>
        <p:spPr>
          <a:xfrm>
            <a:off x="467544" y="4443958"/>
            <a:ext cx="4831121" cy="276999"/>
          </a:xfrm>
          <a:prstGeom prst="rect">
            <a:avLst/>
          </a:prstGeom>
          <a:noFill/>
        </p:spPr>
        <p:txBody>
          <a:bodyPr wrap="square">
            <a:spAutoFit/>
          </a:bodyPr>
          <a:lstStyle/>
          <a:p>
            <a:r>
              <a:rPr lang="en-US" sz="1200" dirty="0"/>
              <a:t>* Calls to either acquire() or release() must be performed atomically</a:t>
            </a:r>
            <a:endParaRPr lang="en-PK" sz="1200" dirty="0"/>
          </a:p>
        </p:txBody>
      </p:sp>
    </p:spTree>
    <p:extLst>
      <p:ext uri="{BB962C8B-B14F-4D97-AF65-F5344CB8AC3E}">
        <p14:creationId xmlns:p14="http://schemas.microsoft.com/office/powerpoint/2010/main" val="226304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TextBox 2">
            <a:extLst>
              <a:ext uri="{FF2B5EF4-FFF2-40B4-BE49-F238E27FC236}">
                <a16:creationId xmlns:a16="http://schemas.microsoft.com/office/drawing/2014/main" id="{21A5D419-AAE7-A4FA-2D24-F65F5912E010}"/>
              </a:ext>
            </a:extLst>
          </p:cNvPr>
          <p:cNvSpPr txBox="1"/>
          <p:nvPr/>
        </p:nvSpPr>
        <p:spPr>
          <a:xfrm>
            <a:off x="755576" y="1359384"/>
            <a:ext cx="8136904" cy="2529923"/>
          </a:xfrm>
          <a:prstGeom prst="rect">
            <a:avLst/>
          </a:prstGeom>
          <a:noFill/>
        </p:spPr>
        <p:txBody>
          <a:bodyPr wrap="square">
            <a:spAutoFit/>
          </a:bodyPr>
          <a:lstStyle/>
          <a:p>
            <a:pPr marL="342900" indent="-342900">
              <a:lnSpc>
                <a:spcPct val="120000"/>
              </a:lnSpc>
              <a:buFont typeface="Arial" panose="020B0604020202020204" pitchFamily="34" charset="0"/>
              <a:buChar char="•"/>
            </a:pPr>
            <a:r>
              <a:rPr lang="en-US" sz="1200" dirty="0"/>
              <a:t>In 1965, Dijkstra (Dutch Scientist) invented synchronize variable that takes non negative integer variable</a:t>
            </a:r>
          </a:p>
          <a:p>
            <a:pPr marL="342900" indent="-342900">
              <a:lnSpc>
                <a:spcPct val="120000"/>
              </a:lnSpc>
              <a:buFont typeface="Arial" panose="020B0604020202020204" pitchFamily="34" charset="0"/>
              <a:buChar char="•"/>
            </a:pPr>
            <a:r>
              <a:rPr lang="en-US" sz="1200" dirty="0"/>
              <a:t>A semaphore has two operations</a:t>
            </a:r>
          </a:p>
          <a:p>
            <a:pPr marL="742950" lvl="1" indent="-285750">
              <a:lnSpc>
                <a:spcPct val="120000"/>
              </a:lnSpc>
              <a:buFont typeface="Arial" panose="020B0604020202020204" pitchFamily="34" charset="0"/>
              <a:buChar char="•"/>
            </a:pPr>
            <a:r>
              <a:rPr lang="en-US" sz="1200" dirty="0"/>
              <a:t>Wait (</a:t>
            </a:r>
            <a:r>
              <a:rPr lang="en-US" sz="1200" b="1" dirty="0"/>
              <a:t>P</a:t>
            </a:r>
            <a:r>
              <a:rPr lang="en-US" sz="1200" dirty="0"/>
              <a:t>)</a:t>
            </a:r>
          </a:p>
          <a:p>
            <a:pPr marL="1200150" lvl="2" indent="-285750">
              <a:lnSpc>
                <a:spcPct val="120000"/>
              </a:lnSpc>
              <a:buFont typeface="Arial" panose="020B0604020202020204" pitchFamily="34" charset="0"/>
              <a:buChar char="•"/>
            </a:pPr>
            <a:r>
              <a:rPr lang="en-US" sz="1200" dirty="0"/>
              <a:t>An atomic operation that waits for semaphore to become positive, then decrements its by 1</a:t>
            </a:r>
          </a:p>
          <a:p>
            <a:pPr marL="742950" lvl="1" indent="-285750">
              <a:lnSpc>
                <a:spcPct val="120000"/>
              </a:lnSpc>
              <a:buFont typeface="Arial" panose="020B0604020202020204" pitchFamily="34" charset="0"/>
              <a:buChar char="•"/>
            </a:pPr>
            <a:r>
              <a:rPr lang="en-US" sz="1200" dirty="0"/>
              <a:t>Signal (</a:t>
            </a:r>
            <a:r>
              <a:rPr lang="en-US" sz="1200" b="1" dirty="0"/>
              <a:t>V</a:t>
            </a:r>
            <a:r>
              <a:rPr lang="en-US" sz="1200" dirty="0"/>
              <a:t>)</a:t>
            </a:r>
          </a:p>
          <a:p>
            <a:pPr marL="1200150" lvl="2" indent="-285750">
              <a:lnSpc>
                <a:spcPct val="120000"/>
              </a:lnSpc>
              <a:buFont typeface="Arial" panose="020B0604020202020204" pitchFamily="34" charset="0"/>
              <a:buChar char="•"/>
            </a:pPr>
            <a:r>
              <a:rPr lang="en-US" sz="1200" dirty="0"/>
              <a:t>An atomic operation that increments semaphore by 1 after completing operation and releasing semaphore</a:t>
            </a:r>
          </a:p>
          <a:p>
            <a:pPr marL="342900" indent="-342900">
              <a:lnSpc>
                <a:spcPct val="120000"/>
              </a:lnSpc>
              <a:buFont typeface="Arial" panose="020B0604020202020204" pitchFamily="34" charset="0"/>
              <a:buChar char="•"/>
            </a:pPr>
            <a:r>
              <a:rPr lang="en-US" sz="1200" dirty="0"/>
              <a:t>Entry to critical sections of active processes is controlled by the </a:t>
            </a:r>
            <a:r>
              <a:rPr lang="en-US" sz="1200" b="1" dirty="0"/>
              <a:t>P</a:t>
            </a:r>
            <a:r>
              <a:rPr lang="en-US" sz="1200" dirty="0"/>
              <a:t> operation and exit is controlled by </a:t>
            </a:r>
            <a:r>
              <a:rPr lang="en-US" sz="1200" b="1" dirty="0"/>
              <a:t>V</a:t>
            </a:r>
            <a:r>
              <a:rPr lang="en-US" sz="1200" dirty="0"/>
              <a:t> operation</a:t>
            </a:r>
          </a:p>
          <a:p>
            <a:pPr marL="342900" indent="-342900">
              <a:lnSpc>
                <a:spcPct val="120000"/>
              </a:lnSpc>
              <a:buFont typeface="Arial" panose="020B0604020202020204" pitchFamily="34" charset="0"/>
              <a:buChar char="•"/>
            </a:pPr>
            <a:r>
              <a:rPr lang="en-US" sz="1200" dirty="0"/>
              <a:t>A semaphore such as </a:t>
            </a:r>
            <a:r>
              <a:rPr lang="en-US" sz="1200" b="1" dirty="0"/>
              <a:t>S,</a:t>
            </a:r>
            <a:r>
              <a:rPr lang="en-US" sz="1200" dirty="0"/>
              <a:t> indicates the availability of some resource;</a:t>
            </a:r>
          </a:p>
          <a:p>
            <a:pPr marL="742950" lvl="1" indent="-285750">
              <a:lnSpc>
                <a:spcPct val="120000"/>
              </a:lnSpc>
              <a:buFont typeface="Arial" panose="020B0604020202020204" pitchFamily="34" charset="0"/>
              <a:buChar char="•"/>
            </a:pPr>
            <a:r>
              <a:rPr lang="en-US" sz="1200" dirty="0"/>
              <a:t>If it has a non-zero positive value, it is available</a:t>
            </a:r>
          </a:p>
          <a:p>
            <a:pPr marL="742950" lvl="1" indent="-285750">
              <a:lnSpc>
                <a:spcPct val="120000"/>
              </a:lnSpc>
              <a:buFont typeface="Arial" panose="020B0604020202020204" pitchFamily="34" charset="0"/>
              <a:buChar char="•"/>
            </a:pPr>
            <a:r>
              <a:rPr lang="en-US" sz="1200" dirty="0"/>
              <a:t>If it is zero, it is unavailable, i.e. it is being accessed by another process</a:t>
            </a:r>
          </a:p>
        </p:txBody>
      </p:sp>
    </p:spTree>
    <p:extLst>
      <p:ext uri="{BB962C8B-B14F-4D97-AF65-F5344CB8AC3E}">
        <p14:creationId xmlns:p14="http://schemas.microsoft.com/office/powerpoint/2010/main" val="371953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Rectangle 3">
            <a:extLst>
              <a:ext uri="{FF2B5EF4-FFF2-40B4-BE49-F238E27FC236}">
                <a16:creationId xmlns:a16="http://schemas.microsoft.com/office/drawing/2014/main" id="{5274CD21-694A-7367-6FD3-9ABFC08A0E89}"/>
              </a:ext>
            </a:extLst>
          </p:cNvPr>
          <p:cNvSpPr txBox="1">
            <a:spLocks noChangeArrowheads="1"/>
          </p:cNvSpPr>
          <p:nvPr/>
        </p:nvSpPr>
        <p:spPr>
          <a:xfrm>
            <a:off x="808589" y="1547327"/>
            <a:ext cx="10192201" cy="35845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200" dirty="0"/>
              <a:t>The wait operation allows a process to access a resource (S&gt;0) or may cause the process to be blocked</a:t>
            </a:r>
          </a:p>
          <a:p>
            <a:pPr>
              <a:lnSpc>
                <a:spcPct val="120000"/>
              </a:lnSpc>
            </a:pPr>
            <a:r>
              <a:rPr lang="en-US" sz="1200" dirty="0"/>
              <a:t>The signal operation signals that some process has released resource and now it can be used by a process waiting for it</a:t>
            </a:r>
          </a:p>
          <a:p>
            <a:pPr>
              <a:lnSpc>
                <a:spcPct val="120000"/>
              </a:lnSpc>
            </a:pPr>
            <a:r>
              <a:rPr lang="en-US" sz="1200" dirty="0"/>
              <a:t>These operations are used to bracket the critical sections of the process;</a:t>
            </a:r>
          </a:p>
          <a:p>
            <a:pPr lvl="1">
              <a:lnSpc>
                <a:spcPct val="120000"/>
              </a:lnSpc>
              <a:buFont typeface="Wingdings" pitchFamily="2" charset="2"/>
              <a:buNone/>
            </a:pPr>
            <a:r>
              <a:rPr lang="en-US" sz="1200" dirty="0"/>
              <a:t>			wait(S)</a:t>
            </a:r>
          </a:p>
          <a:p>
            <a:pPr lvl="1">
              <a:lnSpc>
                <a:spcPct val="120000"/>
              </a:lnSpc>
              <a:buFont typeface="Wingdings" pitchFamily="2" charset="2"/>
              <a:buNone/>
            </a:pPr>
            <a:r>
              <a:rPr lang="en-US" sz="1200" dirty="0"/>
              <a:t>				&lt;critical section&gt;</a:t>
            </a:r>
          </a:p>
          <a:p>
            <a:pPr lvl="1">
              <a:lnSpc>
                <a:spcPct val="120000"/>
              </a:lnSpc>
              <a:buFont typeface="Wingdings" pitchFamily="2" charset="2"/>
              <a:buNone/>
            </a:pPr>
            <a:r>
              <a:rPr lang="en-US" sz="1200" dirty="0"/>
              <a:t>			signal(S)</a:t>
            </a:r>
          </a:p>
          <a:p>
            <a:pPr>
              <a:lnSpc>
                <a:spcPct val="120000"/>
              </a:lnSpc>
            </a:pPr>
            <a:r>
              <a:rPr lang="en-US" sz="1200" dirty="0"/>
              <a:t>Assume </a:t>
            </a:r>
            <a:r>
              <a:rPr lang="en-US" sz="1200" b="1" dirty="0"/>
              <a:t>S</a:t>
            </a:r>
            <a:r>
              <a:rPr lang="en-US" sz="1200" dirty="0"/>
              <a:t> is initially set to value 1 (resource is available)</a:t>
            </a:r>
          </a:p>
          <a:p>
            <a:pPr lvl="1">
              <a:lnSpc>
                <a:spcPct val="120000"/>
              </a:lnSpc>
            </a:pPr>
            <a:r>
              <a:rPr lang="en-US" sz="1200" dirty="0"/>
              <a:t>The first process to execute the wait will set </a:t>
            </a:r>
            <a:r>
              <a:rPr lang="en-US" sz="1200" b="1" dirty="0"/>
              <a:t>S</a:t>
            </a:r>
            <a:r>
              <a:rPr lang="en-US" sz="1200" dirty="0"/>
              <a:t> to </a:t>
            </a:r>
            <a:r>
              <a:rPr lang="en-US" sz="1200" b="1" dirty="0"/>
              <a:t>S-1 </a:t>
            </a:r>
            <a:r>
              <a:rPr lang="en-US" sz="1200" dirty="0"/>
              <a:t>and will enter to its critical section</a:t>
            </a:r>
          </a:p>
          <a:p>
            <a:pPr lvl="1">
              <a:lnSpc>
                <a:spcPct val="120000"/>
              </a:lnSpc>
            </a:pPr>
            <a:r>
              <a:rPr lang="en-US" sz="1200" dirty="0"/>
              <a:t>If another process reaches its critical section, the wait now finds </a:t>
            </a:r>
            <a:r>
              <a:rPr lang="en-US" sz="1200" b="1" dirty="0"/>
              <a:t>S</a:t>
            </a:r>
            <a:r>
              <a:rPr lang="en-US" sz="1200" dirty="0"/>
              <a:t> set to 0 and process is blocked</a:t>
            </a:r>
          </a:p>
          <a:p>
            <a:pPr lvl="1">
              <a:lnSpc>
                <a:spcPct val="120000"/>
              </a:lnSpc>
            </a:pPr>
            <a:r>
              <a:rPr lang="en-US" sz="1200" dirty="0"/>
              <a:t>When first process is exit from its critical section, it executes the signal, </a:t>
            </a:r>
            <a:r>
              <a:rPr lang="en-US" sz="1200" b="1" dirty="0"/>
              <a:t>S</a:t>
            </a:r>
            <a:r>
              <a:rPr lang="en-US" sz="1200" dirty="0"/>
              <a:t> would set to 1</a:t>
            </a:r>
          </a:p>
        </p:txBody>
      </p:sp>
    </p:spTree>
    <p:extLst>
      <p:ext uri="{BB962C8B-B14F-4D97-AF65-F5344CB8AC3E}">
        <p14:creationId xmlns:p14="http://schemas.microsoft.com/office/powerpoint/2010/main" val="383543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TextBox 2">
            <a:extLst>
              <a:ext uri="{FF2B5EF4-FFF2-40B4-BE49-F238E27FC236}">
                <a16:creationId xmlns:a16="http://schemas.microsoft.com/office/drawing/2014/main" id="{2A769EB6-FB35-BB3C-C76D-048ACFB084F3}"/>
              </a:ext>
            </a:extLst>
          </p:cNvPr>
          <p:cNvSpPr txBox="1"/>
          <p:nvPr/>
        </p:nvSpPr>
        <p:spPr>
          <a:xfrm>
            <a:off x="1234882" y="1946855"/>
            <a:ext cx="9750489" cy="1902059"/>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sz="1400" dirty="0"/>
              <a:t>For each semaphore, the system must maintain a queue of waiting processes</a:t>
            </a:r>
          </a:p>
          <a:p>
            <a:pPr marL="285750" indent="-285750">
              <a:lnSpc>
                <a:spcPct val="120000"/>
              </a:lnSpc>
              <a:buFont typeface="Arial" panose="020B0604020202020204" pitchFamily="34" charset="0"/>
              <a:buChar char="•"/>
            </a:pPr>
            <a:r>
              <a:rPr lang="en-US" sz="1400" dirty="0"/>
              <a:t>The semaphore operations are implemented as OS services</a:t>
            </a:r>
          </a:p>
          <a:p>
            <a:pPr marL="285750" indent="-285750">
              <a:lnSpc>
                <a:spcPct val="120000"/>
              </a:lnSpc>
              <a:buFont typeface="Arial" panose="020B0604020202020204" pitchFamily="34" charset="0"/>
              <a:buChar char="•"/>
            </a:pPr>
            <a:r>
              <a:rPr lang="en-US" sz="1400" dirty="0"/>
              <a:t>The OS will guarantee that wait and signal are invisible</a:t>
            </a:r>
          </a:p>
          <a:p>
            <a:pPr marL="742950" lvl="1" indent="-285750">
              <a:lnSpc>
                <a:spcPct val="120000"/>
              </a:lnSpc>
              <a:buFont typeface="Arial" panose="020B0604020202020204" pitchFamily="34" charset="0"/>
              <a:buChar char="•"/>
            </a:pPr>
            <a:r>
              <a:rPr lang="en-US" sz="1400" dirty="0"/>
              <a:t>i.e. once started they cannot be interrupted</a:t>
            </a:r>
          </a:p>
          <a:p>
            <a:pPr marL="285750" indent="-285750">
              <a:lnSpc>
                <a:spcPct val="120000"/>
              </a:lnSpc>
              <a:buFont typeface="Arial" panose="020B0604020202020204" pitchFamily="34" charset="0"/>
              <a:buChar char="•"/>
            </a:pPr>
            <a:r>
              <a:rPr lang="en-US" sz="1400" dirty="0"/>
              <a:t>The semaphore with values 1 or 0 are termed as binary semaphore</a:t>
            </a:r>
          </a:p>
          <a:p>
            <a:pPr marL="285750" indent="-285750">
              <a:lnSpc>
                <a:spcPct val="120000"/>
              </a:lnSpc>
              <a:buFont typeface="Arial" panose="020B0604020202020204" pitchFamily="34" charset="0"/>
              <a:buChar char="•"/>
            </a:pPr>
            <a:r>
              <a:rPr lang="en-US" sz="1400" dirty="0"/>
              <a:t>Counting semaphore may have any non-negative value</a:t>
            </a:r>
          </a:p>
          <a:p>
            <a:pPr marL="742950" lvl="1" indent="-285750">
              <a:lnSpc>
                <a:spcPct val="120000"/>
              </a:lnSpc>
              <a:buFont typeface="Arial" panose="020B0604020202020204" pitchFamily="34" charset="0"/>
              <a:buChar char="•"/>
            </a:pPr>
            <a:r>
              <a:rPr lang="en-US" sz="1400" dirty="0"/>
              <a:t>The value indicate the available quantity of a particular resource type</a:t>
            </a:r>
          </a:p>
        </p:txBody>
      </p:sp>
    </p:spTree>
    <p:extLst>
      <p:ext uri="{BB962C8B-B14F-4D97-AF65-F5344CB8AC3E}">
        <p14:creationId xmlns:p14="http://schemas.microsoft.com/office/powerpoint/2010/main" val="2454271564"/>
      </p:ext>
    </p:extLst>
  </p:cSld>
  <p:clrMapOvr>
    <a:masterClrMapping/>
  </p:clrMapOvr>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21684</TotalTime>
  <Words>2065</Words>
  <Application>Microsoft Office PowerPoint</Application>
  <PresentationFormat>On-screen Show (16:9)</PresentationFormat>
  <Paragraphs>344</Paragraphs>
  <Slides>24</Slides>
  <Notes>4</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37" baseType="lpstr">
      <vt:lpstr>맑은 고딕</vt:lpstr>
      <vt:lpstr>Arial</vt:lpstr>
      <vt:lpstr>Arial Unicode MS</vt:lpstr>
      <vt:lpstr>Calibri</vt:lpstr>
      <vt:lpstr>Courier New</vt:lpstr>
      <vt:lpstr>IBMPlexSans</vt:lpstr>
      <vt:lpstr>inherit</vt:lpstr>
      <vt:lpstr>Source Sans Pro</vt:lpstr>
      <vt:lpstr>Wingdings</vt:lpstr>
      <vt:lpstr>Cover and End Slide Master</vt:lpstr>
      <vt:lpstr>Contents Slide Master</vt:lpstr>
      <vt:lpstr>Section Break Slide Master</vt:lpstr>
      <vt:lpstr>Bitmap Image</vt:lpstr>
      <vt:lpstr>Operating systems</vt:lpstr>
      <vt:lpstr>Content Lecture#9</vt:lpstr>
      <vt:lpstr>Lets take a Break</vt:lpstr>
      <vt:lpstr>PowerPoint Presentation</vt:lpstr>
      <vt:lpstr>PowerPoint Presentation</vt:lpstr>
      <vt:lpstr>Mutex Locks</vt:lpstr>
      <vt:lpstr>Semaphores</vt:lpstr>
      <vt:lpstr>Semaphore</vt:lpstr>
      <vt:lpstr>Semaphore</vt:lpstr>
      <vt:lpstr>Semaphore Properties</vt:lpstr>
      <vt:lpstr>Semaphore-Examples</vt:lpstr>
      <vt:lpstr>Semaphores : Producer Consumer</vt:lpstr>
      <vt:lpstr>Semaphores : Producer Consumer</vt:lpstr>
      <vt:lpstr>Semaphore: Unix</vt:lpstr>
      <vt:lpstr>Semaphore vs Mutex</vt:lpstr>
      <vt:lpstr>Dining Philosophers Problem</vt:lpstr>
      <vt:lpstr>Semaphores</vt:lpstr>
      <vt:lpstr>Mutex vs Semaphore</vt:lpstr>
      <vt:lpstr>Mutex &amp; Semaphore</vt:lpstr>
      <vt:lpstr>Reader-Writer Algorithm</vt:lpstr>
      <vt:lpstr>Producer-Consumer Problem</vt:lpstr>
      <vt:lpstr>Bounded Buffer problem</vt:lpstr>
      <vt:lpstr>Dining Philosopher</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Mahrukh Batool</cp:lastModifiedBy>
  <cp:revision>394</cp:revision>
  <dcterms:created xsi:type="dcterms:W3CDTF">2016-11-15T01:04:21Z</dcterms:created>
  <dcterms:modified xsi:type="dcterms:W3CDTF">2023-01-09T05:06:17Z</dcterms:modified>
</cp:coreProperties>
</file>