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33"/>
  </p:notesMasterIdLst>
  <p:handoutMasterIdLst>
    <p:handoutMasterId r:id="rId34"/>
  </p:handoutMasterIdLst>
  <p:sldIdLst>
    <p:sldId id="256" r:id="rId4"/>
    <p:sldId id="257" r:id="rId5"/>
    <p:sldId id="258" r:id="rId6"/>
    <p:sldId id="259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282" r:id="rId3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6D9A"/>
    <a:srgbClr val="A2C7A2"/>
    <a:srgbClr val="99CCFF"/>
    <a:srgbClr val="FFFFFF"/>
    <a:srgbClr val="3399FF"/>
    <a:srgbClr val="0066CC"/>
    <a:srgbClr val="33CCFF"/>
    <a:srgbClr val="76B1D1"/>
    <a:srgbClr val="F3C04A"/>
    <a:srgbClr val="A0C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24" autoAdjust="0"/>
    <p:restoredTop sz="93824" autoAdjust="0"/>
  </p:normalViewPr>
  <p:slideViewPr>
    <p:cSldViewPr showGuides="1">
      <p:cViewPr>
        <p:scale>
          <a:sx n="100" d="100"/>
          <a:sy n="100" d="100"/>
        </p:scale>
        <p:origin x="571" y="158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274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24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54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8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9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9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71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8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3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24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8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8" r:id="rId3"/>
    <p:sldLayoutId id="2147483665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4" r:id="rId11"/>
    <p:sldLayoutId id="2147483666" r:id="rId12"/>
    <p:sldLayoutId id="2147483657" r:id="rId13"/>
    <p:sldLayoutId id="214748367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51939D0-0950-49D5-964E-AF7DFAADC12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Virtual Memory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ea typeface="맑은 고딕" pitchFamily="50" charset="-127"/>
              </a:rPr>
              <a:t>Operating systems</a:t>
            </a:r>
            <a:endParaRPr lang="ko-KR" alt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505875"/>
              </p:ext>
            </p:extLst>
          </p:nvPr>
        </p:nvGraphicFramePr>
        <p:xfrm>
          <a:off x="2920519" y="744654"/>
          <a:ext cx="3146399" cy="19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" name="Bitmap Image" r:id="rId4" imgW="2286000" imgH="1280160" progId="PBrush">
                  <p:embed/>
                </p:oleObj>
              </mc:Choice>
              <mc:Fallback>
                <p:oleObj name="Bitmap Image" r:id="rId4" imgW="2286000" imgH="1280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20519" y="744654"/>
                        <a:ext cx="3146399" cy="194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23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Memory access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340055-2CFE-0B5A-2D70-8793F1419BD6}"/>
              </a:ext>
            </a:extLst>
          </p:cNvPr>
          <p:cNvSpPr txBox="1"/>
          <p:nvPr/>
        </p:nvSpPr>
        <p:spPr>
          <a:xfrm>
            <a:off x="884173" y="802265"/>
            <a:ext cx="402382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Effective Access Time (EAT)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 EAT = (1 – p) x memory access </a:t>
            </a:r>
          </a:p>
          <a:p>
            <a:pPr lvl="2"/>
            <a:r>
              <a:rPr lang="en-US" sz="1400" dirty="0"/>
              <a:t>+ p (page fault overhead</a:t>
            </a:r>
          </a:p>
          <a:p>
            <a:r>
              <a:rPr lang="en-US" sz="1400" dirty="0"/>
              <a:t> 	+ swap page out </a:t>
            </a:r>
          </a:p>
          <a:p>
            <a:pPr lvl="1"/>
            <a:r>
              <a:rPr lang="en-US" sz="1400" dirty="0"/>
              <a:t>	+ swap page in )</a:t>
            </a:r>
            <a:endParaRPr lang="en-PK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5BDED-991E-2FB4-F792-EA2E2AC08831}"/>
              </a:ext>
            </a:extLst>
          </p:cNvPr>
          <p:cNvSpPr txBox="1"/>
          <p:nvPr/>
        </p:nvSpPr>
        <p:spPr>
          <a:xfrm>
            <a:off x="3563888" y="1491630"/>
            <a:ext cx="558011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Memory access time = 200 nanoseconds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Average page-fault service time = 8 milliseconds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	EAT = (1 – p) x 200 + p (8 milliseconds)</a:t>
            </a:r>
          </a:p>
          <a:p>
            <a:r>
              <a:rPr lang="en-US" sz="1400" dirty="0"/>
              <a:t>	= (1 – p x 200 + p x 8,000,000)</a:t>
            </a:r>
          </a:p>
          <a:p>
            <a:r>
              <a:rPr lang="en-US" sz="1400" dirty="0"/>
              <a:t>	If one access out of 1,000 causes a page fault, then</a:t>
            </a:r>
          </a:p>
          <a:p>
            <a:r>
              <a:rPr lang="en-US" sz="1400" dirty="0"/>
              <a:t>	EAT = 8.2 microseconds.</a:t>
            </a:r>
          </a:p>
          <a:p>
            <a:r>
              <a:rPr lang="en-US" sz="1400" dirty="0"/>
              <a:t>	This is a slowdown by a factor of 40!!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want performance degradation &lt; 10 percent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220 &gt; 200 + 7,999,800 x 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20 &gt; 7,999,800 x 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p &lt; .0000025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 &lt; one page fault in every 400,000 memory accesses</a:t>
            </a:r>
            <a:endParaRPr lang="en-PK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B61FD-AF73-0D9E-9380-E1CF8C6D6F69}"/>
              </a:ext>
            </a:extLst>
          </p:cNvPr>
          <p:cNvSpPr txBox="1"/>
          <p:nvPr/>
        </p:nvSpPr>
        <p:spPr>
          <a:xfrm>
            <a:off x="884173" y="4083918"/>
            <a:ext cx="567534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73239"/>
                </a:solidFill>
                <a:effectLst/>
                <a:latin typeface="urw-din"/>
              </a:rPr>
              <a:t>T(eff) = hit ratio * (TLB access time + Main memory access time) +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273239"/>
                </a:solidFill>
                <a:effectLst/>
                <a:latin typeface="urw-din"/>
              </a:rPr>
              <a:t>(1 – hit ratio) * (TLB access time + 2 * main memory time)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273239"/>
                </a:solidFill>
                <a:effectLst/>
                <a:latin typeface="urw-din"/>
              </a:rPr>
              <a:t>= 0.6*(10+80) + (1-0.6)*(10+2*80)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273239"/>
                </a:solidFill>
                <a:effectLst/>
                <a:latin typeface="urw-din"/>
              </a:rPr>
              <a:t>= 0.6 * (90) + 0.4 * (170)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273239"/>
                </a:solidFill>
                <a:effectLst/>
                <a:latin typeface="urw-din"/>
              </a:rPr>
              <a:t>= 122</a:t>
            </a:r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3202378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Look aside </a:t>
            </a:r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848AB-E900-84F5-881A-B4A823372846}"/>
              </a:ext>
            </a:extLst>
          </p:cNvPr>
          <p:cNvSpPr txBox="1"/>
          <p:nvPr/>
        </p:nvSpPr>
        <p:spPr>
          <a:xfrm>
            <a:off x="0" y="843558"/>
            <a:ext cx="568153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 bit is used in each page table entry to indicate whether the corresponding entry is in main memory or not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Each virtual memory reference can cause two physical memory accesses; one to fetch appropriate page table entry and one to fetch the desired data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To reduce this overhead on system performance a memory cache TLB is used in most of the systems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very fast and holds number of recently used page table entries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virtual address translation process will first search in TLB. If found, the real address can be formed immediately. If not, normal accessing of page table will proceed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TLB holds limited number of page table entries, generally up to 32-4096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Page table entry size is usually 4-8 bytes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B0589A-6231-DE5E-8CA8-C9DD0BFE2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364" t="1157" r="1537" b="1157"/>
          <a:stretch>
            <a:fillRect/>
          </a:stretch>
        </p:blipFill>
        <p:spPr>
          <a:xfrm>
            <a:off x="5796136" y="1923678"/>
            <a:ext cx="3193228" cy="2394490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7949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</a:t>
            </a:r>
            <a:r>
              <a:rPr lang="en-US" dirty="0" smtClean="0"/>
              <a:t>Fault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8A8E5-3655-9E08-D38B-D36DC54B76FD}"/>
              </a:ext>
            </a:extLst>
          </p:cNvPr>
          <p:cNvSpPr txBox="1"/>
          <p:nvPr/>
        </p:nvSpPr>
        <p:spPr>
          <a:xfrm>
            <a:off x="395536" y="771550"/>
            <a:ext cx="8748464" cy="1772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If the virtual address created a reference for a page which is not in real memory; it is termed as page fault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ym typeface="Symbol" pitchFamily="18" charset="2"/>
              </a:rPr>
              <a:t>Following measures should be done when a page fault occur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ym typeface="Symbol" pitchFamily="18" charset="2"/>
              </a:rPr>
              <a:t>Get empty frame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ym typeface="Symbol" pitchFamily="18" charset="2"/>
              </a:rPr>
              <a:t>Swap page into frame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ym typeface="Symbol" pitchFamily="18" charset="2"/>
              </a:rPr>
              <a:t>Reset tables, present or valid bit = 1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ym typeface="Symbol" pitchFamily="18" charset="2"/>
              </a:rPr>
              <a:t>Restart instruction</a:t>
            </a:r>
            <a:endParaRPr lang="en-US" sz="1400" dirty="0"/>
          </a:p>
        </p:txBody>
      </p:sp>
      <p:pic>
        <p:nvPicPr>
          <p:cNvPr id="4" name="Picture 3" descr="9">
            <a:extLst>
              <a:ext uri="{FF2B5EF4-FFF2-40B4-BE49-F238E27FC236}">
                <a16:creationId xmlns:a16="http://schemas.microsoft.com/office/drawing/2014/main" id="{5094178F-D240-25B9-07AB-6D8A3B295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673" y="1707654"/>
            <a:ext cx="4468598" cy="3314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224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</a:t>
            </a:r>
            <a:r>
              <a:rPr lang="en-US" dirty="0" smtClean="0"/>
              <a:t>Replacement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D7A33A-621B-BB19-A2E4-FEA5C621A88E}"/>
              </a:ext>
            </a:extLst>
          </p:cNvPr>
          <p:cNvSpPr txBox="1"/>
          <p:nvPr/>
        </p:nvSpPr>
        <p:spPr>
          <a:xfrm>
            <a:off x="827584" y="915566"/>
            <a:ext cx="8136904" cy="4573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When a page fault occurs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OS has to remove a page from memory to make room for incoming page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If the page to be removed has been modified it must be updated to disk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For better performance, at each page fault 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Pick a random page from memory that is not heavily used and replace it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If a heavily used page is removed, it may have to brought back in quickly, resulting in extra overhead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 modify (dirty) </a:t>
            </a:r>
            <a:r>
              <a:rPr lang="en-US" sz="1400" i="1" dirty="0"/>
              <a:t>bit</a:t>
            </a:r>
            <a:r>
              <a:rPr lang="en-US" sz="1400" dirty="0"/>
              <a:t> to reduce overhead of page transfers – only modified pages are written to disk</a:t>
            </a:r>
          </a:p>
          <a:p>
            <a:pPr>
              <a:lnSpc>
                <a:spcPct val="130000"/>
              </a:lnSpc>
            </a:pPr>
            <a:endParaRPr lang="en-US" sz="14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Page replacement procedure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If no frame is free, we free a frame by writing its contents to disk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Change page table entry that the page is no longer in memory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Swap in new demanded page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Update the page table entry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11474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</a:t>
            </a:r>
            <a:r>
              <a:rPr lang="en-US" dirty="0" smtClean="0"/>
              <a:t>Replacement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3CFB9C-3BF5-8716-E654-1E3689210A57}"/>
              </a:ext>
            </a:extLst>
          </p:cNvPr>
          <p:cNvSpPr txBox="1"/>
          <p:nvPr/>
        </p:nvSpPr>
        <p:spPr>
          <a:xfrm>
            <a:off x="1115616" y="1275606"/>
            <a:ext cx="730153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There are different page replacement algorithms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Each OS has its own page replacement technique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important thing is, it should be one with lowest page fault rate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Replacement policy/strategy is concerned with selecting a page currently in memory to be replaced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All policies are based on, the page that is removed should be the page least likely to be referenced in the near future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Principal of locality</a:t>
            </a:r>
            <a:r>
              <a:rPr lang="en-US" sz="1400" dirty="0"/>
              <a:t> says, there is a high correlation between recent referencing history and near future referencing patterns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Most policies try to predict future behavior on the basis of past behavior</a:t>
            </a:r>
          </a:p>
        </p:txBody>
      </p:sp>
    </p:spTree>
    <p:extLst>
      <p:ext uri="{BB962C8B-B14F-4D97-AF65-F5344CB8AC3E}">
        <p14:creationId xmlns:p14="http://schemas.microsoft.com/office/powerpoint/2010/main" val="2725251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Replacement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2A91C-7D65-98E9-6885-62442EB683F3}"/>
              </a:ext>
            </a:extLst>
          </p:cNvPr>
          <p:cNvSpPr txBox="1"/>
          <p:nvPr/>
        </p:nvSpPr>
        <p:spPr>
          <a:xfrm>
            <a:off x="1043608" y="1347614"/>
            <a:ext cx="759119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There are different page replacement algorithms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Each OS has its own page replacement technique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important thing is, it should be one with lowest page fault rate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Replacement policy/strategy is concerned with selecting a page currently in memory to be replaced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All policies are based on, the page that is removed should be the page least likely to be referenced in the near future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Principal of locality</a:t>
            </a:r>
            <a:r>
              <a:rPr lang="en-US" sz="1400" dirty="0"/>
              <a:t> says, there is a high correlation between recent referencing history and near future referencing patterns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Most policies try to predict future behavior on the basis of past behavior</a:t>
            </a:r>
          </a:p>
        </p:txBody>
      </p:sp>
    </p:spTree>
    <p:extLst>
      <p:ext uri="{BB962C8B-B14F-4D97-AF65-F5344CB8AC3E}">
        <p14:creationId xmlns:p14="http://schemas.microsoft.com/office/powerpoint/2010/main" val="1479946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3038B8-F1D7-F5B1-BBCF-4A916413D707}"/>
              </a:ext>
            </a:extLst>
          </p:cNvPr>
          <p:cNvSpPr txBox="1"/>
          <p:nvPr/>
        </p:nvSpPr>
        <p:spPr>
          <a:xfrm>
            <a:off x="251521" y="699542"/>
            <a:ext cx="3816424" cy="2973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FIFO maintain a list of all pages in memory with the page at the head the oldest one and page at the tail most recent arrival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On a page fault, the page at the head is removed and the new page added to tail of the list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Salient points</a:t>
            </a: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FIFO algorithm is very easy to implement</a:t>
            </a: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Its performance is not always good because it may replace pages heavily used throughout the life of a program</a:t>
            </a: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Low overhead paging algorithm</a:t>
            </a:r>
          </a:p>
          <a:p>
            <a:pPr lvl="1" algn="just">
              <a:lnSpc>
                <a:spcPct val="130000"/>
              </a:lnSpc>
            </a:pPr>
            <a:endParaRPr lang="en-US" sz="12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E6608D7-07A2-D1A3-1C6E-4749061E6C42}"/>
              </a:ext>
            </a:extLst>
          </p:cNvPr>
          <p:cNvSpPr txBox="1">
            <a:spLocks noChangeArrowheads="1"/>
          </p:cNvSpPr>
          <p:nvPr/>
        </p:nvSpPr>
        <p:spPr>
          <a:xfrm>
            <a:off x="3959424" y="915566"/>
            <a:ext cx="5184576" cy="3914103"/>
          </a:xfrm>
          <a:prstGeom prst="rect">
            <a:avLst/>
          </a:prstGeom>
        </p:spPr>
        <p:txBody>
          <a:bodyPr vert="horz" lIns="64008" tIns="32004" rIns="64008" bIns="32004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Reference string: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7,0,1,2,0,3,0,4,2,3,0,3,0,3,2,1,2,0,1,7,0,1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3 frames (3 pages can be in memory at a time per process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/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Can vary by reference string: consider 1,2,3,4,1,2,5,1,2,3,4,5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Adding more frames can cause more page faults!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How to track ages of pages?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Just use a FIFO queue</a:t>
            </a:r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id="{14FEEE7C-4E26-9A86-4A15-E327AC0935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523" y="1559307"/>
            <a:ext cx="4750428" cy="151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1312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E685926-B98A-4AF1-8192-319B3F101EDD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802265"/>
            <a:ext cx="8316416" cy="16974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200" dirty="0"/>
              <a:t>Replace the page that will not be used for the longest period of time is called </a:t>
            </a:r>
            <a:r>
              <a:rPr lang="en-US" sz="1200" b="1" dirty="0"/>
              <a:t>principal of locality</a:t>
            </a:r>
          </a:p>
          <a:p>
            <a:pPr algn="just"/>
            <a:r>
              <a:rPr lang="en-US" sz="1200" dirty="0"/>
              <a:t>This algorithm guarantees the lowest possible page fault rate</a:t>
            </a:r>
          </a:p>
          <a:p>
            <a:pPr algn="just"/>
            <a:r>
              <a:rPr lang="en-US" sz="1200" dirty="0"/>
              <a:t>Salient points</a:t>
            </a:r>
          </a:p>
          <a:p>
            <a:pPr lvl="1" algn="just"/>
            <a:r>
              <a:rPr lang="en-US" sz="1200" dirty="0"/>
              <a:t>Optimal replacement is much better than FIFO</a:t>
            </a:r>
          </a:p>
          <a:p>
            <a:pPr lvl="1" algn="just"/>
            <a:r>
              <a:rPr lang="en-US" sz="1200" dirty="0"/>
              <a:t>Difficult to implement, since it requires future knowledge of reference string</a:t>
            </a:r>
          </a:p>
          <a:p>
            <a:pPr lvl="1" algn="just"/>
            <a:r>
              <a:rPr lang="en-US" sz="1200" dirty="0"/>
              <a:t>Not used in practical systems because it cannot implement</a:t>
            </a:r>
          </a:p>
          <a:p>
            <a:pPr lvl="1" algn="just"/>
            <a:r>
              <a:rPr lang="en-US" sz="1200" dirty="0"/>
              <a:t>Optimal algorithm is mainly used for comparison studies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D3D66-DFD5-A144-0FBD-03033475F7F0}"/>
              </a:ext>
            </a:extLst>
          </p:cNvPr>
          <p:cNvSpPr txBox="1"/>
          <p:nvPr/>
        </p:nvSpPr>
        <p:spPr>
          <a:xfrm>
            <a:off x="1151590" y="3770313"/>
            <a:ext cx="662479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2700338" algn="l"/>
              </a:tabLst>
            </a:pPr>
            <a:r>
              <a:rPr lang="en-US" sz="1200" dirty="0"/>
              <a:t>Replace page that will not be used for longest period of time</a:t>
            </a: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2700338" algn="l"/>
              </a:tabLst>
            </a:pPr>
            <a:r>
              <a:rPr lang="en-US" sz="1200" dirty="0"/>
              <a:t>9 is optimal for the example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2700338" algn="l"/>
              </a:tabLst>
            </a:pPr>
            <a:r>
              <a:rPr lang="en-US" sz="1200" dirty="0"/>
              <a:t>How do you know this?</a:t>
            </a: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2700338" algn="l"/>
              </a:tabLst>
            </a:pPr>
            <a:r>
              <a:rPr lang="en-US" sz="1200" dirty="0"/>
              <a:t>Can</a:t>
            </a:r>
            <a:r>
              <a:rPr lang="ja-JP" altLang="en-US" sz="1200" dirty="0"/>
              <a:t>’</a:t>
            </a:r>
            <a:r>
              <a:rPr lang="en-US" altLang="ja-JP" sz="1200" dirty="0"/>
              <a:t>t read the future</a:t>
            </a:r>
            <a:endParaRPr lang="en-US" sz="1200" dirty="0"/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2700338" algn="l"/>
              </a:tabLst>
            </a:pPr>
            <a:r>
              <a:rPr lang="en-US" sz="1200" dirty="0"/>
              <a:t>Used for measuring how well your algorithm performs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39BD8BEB-7F93-96A0-1C99-4B79787C34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752" y="2499742"/>
            <a:ext cx="4248472" cy="127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1200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Least Recently Used (LRU) </a:t>
            </a:r>
            <a:r>
              <a:rPr lang="en-US" sz="3200" dirty="0" smtClean="0"/>
              <a:t>Algorithm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D014BD-F9CC-6659-6CA9-27D214060C4C}"/>
              </a:ext>
            </a:extLst>
          </p:cNvPr>
          <p:cNvSpPr txBox="1"/>
          <p:nvPr/>
        </p:nvSpPr>
        <p:spPr>
          <a:xfrm>
            <a:off x="539552" y="627534"/>
            <a:ext cx="9059213" cy="225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Least recently used (LRU) algorithm chooses that page that has not been used for the longest period of time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Salient points</a:t>
            </a:r>
          </a:p>
          <a:p>
            <a:pPr marL="800100" lvl="1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LRU is quite good</a:t>
            </a:r>
          </a:p>
          <a:p>
            <a:pPr marL="800100" lvl="1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Not easy to implement, the problem is to determine an order for the frames defined by the time of last use</a:t>
            </a:r>
          </a:p>
          <a:p>
            <a:pPr marL="800100" lvl="1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Requires substantial hardware assistance because of tremendous overheads due to interrupts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LRU feasible as a stack</a:t>
            </a:r>
          </a:p>
          <a:p>
            <a:pPr marL="800100" lvl="1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Keep a stack of page numbers</a:t>
            </a:r>
          </a:p>
          <a:p>
            <a:pPr marL="800100" lvl="1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Whenever a page is referenced, it is removed from the stack and put on top</a:t>
            </a:r>
          </a:p>
          <a:p>
            <a:pPr marL="800100" lvl="1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In this way the top of the stack contains MRU page and bottom LRU page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5F3CE3-1D51-BC49-14D1-93C8FC329754}"/>
              </a:ext>
            </a:extLst>
          </p:cNvPr>
          <p:cNvSpPr txBox="1">
            <a:spLocks/>
          </p:cNvSpPr>
          <p:nvPr/>
        </p:nvSpPr>
        <p:spPr>
          <a:xfrm>
            <a:off x="1115616" y="2787774"/>
            <a:ext cx="5744546" cy="39842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200" dirty="0"/>
              <a:t>Use past knowledge rather than future</a:t>
            </a:r>
          </a:p>
          <a:p>
            <a:pPr algn="just"/>
            <a:r>
              <a:rPr lang="en-US" sz="1200" dirty="0"/>
              <a:t>Replace page that has not been used in the most amount of time</a:t>
            </a:r>
          </a:p>
          <a:p>
            <a:pPr algn="just"/>
            <a:r>
              <a:rPr lang="en-US" sz="1200" dirty="0"/>
              <a:t>Associate time of last use with each </a:t>
            </a:r>
            <a:r>
              <a:rPr lang="en-US" sz="1200" dirty="0" smtClean="0"/>
              <a:t>page</a:t>
            </a:r>
            <a:endParaRPr lang="en-US" sz="1200" dirty="0"/>
          </a:p>
          <a:p>
            <a:pPr algn="just"/>
            <a:r>
              <a:rPr lang="en-US" sz="1200" dirty="0"/>
              <a:t>12 faults – better than FIFO but worse than OPT</a:t>
            </a:r>
          </a:p>
          <a:p>
            <a:pPr algn="just"/>
            <a:r>
              <a:rPr lang="en-US" sz="1200" dirty="0"/>
              <a:t>Generally good algorithm and frequently used</a:t>
            </a:r>
          </a:p>
          <a:p>
            <a:pPr algn="just"/>
            <a:r>
              <a:rPr lang="en-US" sz="1200" dirty="0"/>
              <a:t>But how to implement?</a:t>
            </a:r>
          </a:p>
        </p:txBody>
      </p:sp>
      <p:pic>
        <p:nvPicPr>
          <p:cNvPr id="5" name="Picture 4" descr="9">
            <a:extLst>
              <a:ext uri="{FF2B5EF4-FFF2-40B4-BE49-F238E27FC236}">
                <a16:creationId xmlns:a16="http://schemas.microsoft.com/office/drawing/2014/main" id="{585FFFB3-2C5E-ACD5-9456-9F2CA2E82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6237" y="3609071"/>
            <a:ext cx="4190259" cy="101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6938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Used Recently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92BF7D8-88D5-FCC4-04EC-4E13B407F379}"/>
              </a:ext>
            </a:extLst>
          </p:cNvPr>
          <p:cNvSpPr txBox="1">
            <a:spLocks noChangeArrowheads="1"/>
          </p:cNvSpPr>
          <p:nvPr/>
        </p:nvSpPr>
        <p:spPr>
          <a:xfrm>
            <a:off x="899592" y="802265"/>
            <a:ext cx="8352928" cy="3345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sz="1000" dirty="0"/>
              <a:t>Pages not used recently are not likely to be used in the near future and they may be replaced with incoming pages</a:t>
            </a:r>
          </a:p>
          <a:p>
            <a:pPr algn="just">
              <a:lnSpc>
                <a:spcPct val="80000"/>
              </a:lnSpc>
            </a:pPr>
            <a:r>
              <a:rPr lang="en-US" sz="1000" dirty="0"/>
              <a:t>NUR strategy is implemented with the addition of two hardware bits per page</a:t>
            </a:r>
          </a:p>
          <a:p>
            <a:pPr lvl="1" algn="just">
              <a:lnSpc>
                <a:spcPct val="80000"/>
              </a:lnSpc>
            </a:pPr>
            <a:r>
              <a:rPr lang="en-US" sz="1000" dirty="0"/>
              <a:t>Reference bit</a:t>
            </a:r>
          </a:p>
          <a:p>
            <a:pPr lvl="2" algn="just">
              <a:lnSpc>
                <a:spcPct val="80000"/>
              </a:lnSpc>
            </a:pPr>
            <a:r>
              <a:rPr lang="en-US" sz="1000" dirty="0"/>
              <a:t>RB = 0  if the page has not been referenced</a:t>
            </a:r>
          </a:p>
          <a:p>
            <a:pPr lvl="2" algn="just">
              <a:lnSpc>
                <a:spcPct val="80000"/>
              </a:lnSpc>
            </a:pPr>
            <a:r>
              <a:rPr lang="en-US" sz="1000" dirty="0"/>
              <a:t>RB = 1  if the page has been referenced</a:t>
            </a:r>
          </a:p>
          <a:p>
            <a:pPr lvl="1" algn="just">
              <a:lnSpc>
                <a:spcPct val="110000"/>
              </a:lnSpc>
            </a:pPr>
            <a:r>
              <a:rPr lang="en-US" sz="1000" dirty="0"/>
              <a:t>Modified bit </a:t>
            </a:r>
          </a:p>
          <a:p>
            <a:pPr lvl="2" algn="just">
              <a:lnSpc>
                <a:spcPct val="80000"/>
              </a:lnSpc>
            </a:pPr>
            <a:r>
              <a:rPr lang="en-US" sz="1000" dirty="0"/>
              <a:t>MB = 0  if the page has not been modified</a:t>
            </a:r>
          </a:p>
          <a:p>
            <a:pPr lvl="2" algn="just">
              <a:lnSpc>
                <a:spcPct val="80000"/>
              </a:lnSpc>
            </a:pPr>
            <a:r>
              <a:rPr lang="en-US" sz="1000" dirty="0"/>
              <a:t>MB = 1  if the page has been modified</a:t>
            </a:r>
          </a:p>
          <a:p>
            <a:pPr algn="just">
              <a:lnSpc>
                <a:spcPct val="80000"/>
              </a:lnSpc>
            </a:pPr>
            <a:r>
              <a:rPr lang="en-US" sz="1000" dirty="0"/>
              <a:t>Initially reference and modified bits are set to ‘0’</a:t>
            </a:r>
          </a:p>
          <a:p>
            <a:pPr algn="just">
              <a:lnSpc>
                <a:spcPct val="80000"/>
              </a:lnSpc>
            </a:pPr>
            <a:r>
              <a:rPr lang="en-US" sz="1000" dirty="0"/>
              <a:t>As a reference to a particular page occurs, the reference bit of that page is set to ‘1’</a:t>
            </a:r>
          </a:p>
          <a:p>
            <a:pPr algn="just">
              <a:lnSpc>
                <a:spcPct val="80000"/>
              </a:lnSpc>
            </a:pPr>
            <a:r>
              <a:rPr lang="en-US" sz="1000" dirty="0"/>
              <a:t>Whenever a page is modified its modified bit is set to ‘1’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2B5EDE-6F2E-EBA6-5458-BB078E74C6C5}"/>
              </a:ext>
            </a:extLst>
          </p:cNvPr>
          <p:cNvSpPr txBox="1">
            <a:spLocks noChangeArrowheads="1"/>
          </p:cNvSpPr>
          <p:nvPr/>
        </p:nvSpPr>
        <p:spPr>
          <a:xfrm>
            <a:off x="2411760" y="3330773"/>
            <a:ext cx="5760640" cy="18127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Whenever a page is to be replaced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It finds a page that has not been referenced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Otherwise it selects a referenced but unmodified page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Otherwise, it will replace a modified page that must be written 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back to the secondary storage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There will be less overheads involved if algorithm finds a page in the lowest numbered group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Group 1		Unreferenced		Unmodified	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Group 2		Unreferenced		Modified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Group 3		Referenced		Unmodified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Group 4		Referenced		Modified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Which group seems impossible?</a:t>
            </a:r>
          </a:p>
        </p:txBody>
      </p:sp>
    </p:spTree>
    <p:extLst>
      <p:ext uri="{BB962C8B-B14F-4D97-AF65-F5344CB8AC3E}">
        <p14:creationId xmlns:p14="http://schemas.microsoft.com/office/powerpoint/2010/main" val="214926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7165" y="862628"/>
            <a:ext cx="7020000" cy="359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327140" y="934628"/>
            <a:ext cx="6116031" cy="2793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19505" y="934628"/>
            <a:ext cx="612000" cy="279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26224" y="884746"/>
            <a:ext cx="60528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27165" y="1283348"/>
            <a:ext cx="7020000" cy="359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2327140" y="1355348"/>
            <a:ext cx="6116031" cy="2793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19505" y="1355348"/>
            <a:ext cx="612000" cy="279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626224" y="1305466"/>
            <a:ext cx="60528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16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27165" y="1715396"/>
            <a:ext cx="7020000" cy="359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2327140" y="1787396"/>
            <a:ext cx="6116031" cy="2793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dirty="0" smtClean="0"/>
              <a:t>S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619505" y="1787396"/>
            <a:ext cx="612000" cy="279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26224" y="1737514"/>
            <a:ext cx="60528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16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7165" y="2147444"/>
            <a:ext cx="7020000" cy="359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ectangle 40"/>
          <p:cNvSpPr/>
          <p:nvPr/>
        </p:nvSpPr>
        <p:spPr>
          <a:xfrm>
            <a:off x="2327140" y="2219444"/>
            <a:ext cx="6116031" cy="2793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dirty="0" smtClean="0"/>
              <a:t>P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619505" y="2219444"/>
            <a:ext cx="612000" cy="279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626224" y="2169562"/>
            <a:ext cx="60528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16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27165" y="2549875"/>
            <a:ext cx="7020000" cy="359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24"/>
          <p:cNvSpPr/>
          <p:nvPr/>
        </p:nvSpPr>
        <p:spPr>
          <a:xfrm>
            <a:off x="2327140" y="2621875"/>
            <a:ext cx="6116031" cy="279339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26224" y="2571993"/>
            <a:ext cx="6052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99CCFF"/>
                </a:solidFill>
                <a:latin typeface="Arial" pitchFamily="34" charset="0"/>
                <a:cs typeface="Arial" pitchFamily="34" charset="0"/>
              </a:rPr>
              <a:t>05</a:t>
            </a:r>
            <a:endParaRPr lang="ko-KR" altLang="en-US" sz="1600" b="1" dirty="0">
              <a:solidFill>
                <a:srgbClr val="99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664" y="25735"/>
            <a:ext cx="7596336" cy="430387"/>
          </a:xfrm>
        </p:spPr>
        <p:txBody>
          <a:bodyPr/>
          <a:lstStyle/>
          <a:p>
            <a:r>
              <a:rPr lang="en-US" dirty="0" smtClean="0"/>
              <a:t>Content </a:t>
            </a:r>
            <a:r>
              <a:rPr lang="en-US" dirty="0" smtClean="0"/>
              <a:t>Lecture#12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4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Random Page Replacement </a:t>
            </a:r>
            <a:r>
              <a:rPr lang="en-US" sz="3200" dirty="0" smtClean="0"/>
              <a:t>Algorithm</a:t>
            </a:r>
            <a:endParaRPr lang="en-US" sz="32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982B537-B014-1995-5B97-3FC2D814F2E5}"/>
              </a:ext>
            </a:extLst>
          </p:cNvPr>
          <p:cNvSpPr txBox="1">
            <a:spLocks noChangeArrowheads="1"/>
          </p:cNvSpPr>
          <p:nvPr/>
        </p:nvSpPr>
        <p:spPr>
          <a:xfrm>
            <a:off x="899592" y="1707654"/>
            <a:ext cx="8423848" cy="1569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 dirty="0"/>
              <a:t>Choose random page and replace it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This strategy could select any page for replacement, including the next page to be referenced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Random page replacement decisions can be made quickly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This scheme is rarely used</a:t>
            </a:r>
          </a:p>
        </p:txBody>
      </p:sp>
    </p:spTree>
    <p:extLst>
      <p:ext uri="{BB962C8B-B14F-4D97-AF65-F5344CB8AC3E}">
        <p14:creationId xmlns:p14="http://schemas.microsoft.com/office/powerpoint/2010/main" val="1796006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Least Frequently Used (LFU) </a:t>
            </a:r>
            <a:r>
              <a:rPr lang="en-US" sz="2800" dirty="0" smtClean="0"/>
              <a:t>Algorithm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D39F0B-34CC-36C8-3854-A3F4C1D8B316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1563638"/>
            <a:ext cx="8279833" cy="17557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 dirty="0"/>
              <a:t>LFU page replacement algorithm replaces the page from memory which is least frequently used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It keeps a counter for the number of references to each page and the page with the smallest count is replaced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This algorithm suffers from the situation in which a page initially used heavily, but then never again used</a:t>
            </a:r>
          </a:p>
        </p:txBody>
      </p:sp>
    </p:spTree>
    <p:extLst>
      <p:ext uri="{BB962C8B-B14F-4D97-AF65-F5344CB8AC3E}">
        <p14:creationId xmlns:p14="http://schemas.microsoft.com/office/powerpoint/2010/main" val="4095122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Most Frequently Used (MFU) </a:t>
            </a:r>
            <a:r>
              <a:rPr lang="en-US" sz="2800" dirty="0" smtClean="0"/>
              <a:t>Algorithm</a:t>
            </a:r>
            <a:endParaRPr lang="en-US" sz="28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64BB296-8BA1-8966-5929-C89A2E055E91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1635646"/>
            <a:ext cx="8063808" cy="2133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 dirty="0"/>
              <a:t>MFU page replacement algorithm replaces the page from memory which is most frequently used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It is based on the argument that the page with the smallest count was probably just brought in and has yet to be used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Its implementation is expensive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Neither MFU nor LFU replacement algorithm is common</a:t>
            </a:r>
          </a:p>
        </p:txBody>
      </p:sp>
    </p:spTree>
    <p:extLst>
      <p:ext uri="{BB962C8B-B14F-4D97-AF65-F5344CB8AC3E}">
        <p14:creationId xmlns:p14="http://schemas.microsoft.com/office/powerpoint/2010/main" val="3581883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Allocation of </a:t>
            </a:r>
            <a:r>
              <a:rPr lang="en-US" altLang="en-US" dirty="0" smtClean="0"/>
              <a:t>Frames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E5FB35E-4069-74DD-1811-889B72D1C6F2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1203598"/>
            <a:ext cx="7351712" cy="32511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/>
              <a:t>Each process needs </a:t>
            </a:r>
            <a:r>
              <a:rPr lang="en-US" altLang="en-US" sz="1600" b="1" i="1" dirty="0"/>
              <a:t>minimum</a:t>
            </a:r>
            <a:r>
              <a:rPr lang="en-US" altLang="en-US" sz="1600" dirty="0"/>
              <a:t> number of frames</a:t>
            </a:r>
          </a:p>
          <a:p>
            <a:r>
              <a:rPr lang="en-US" altLang="en-US" sz="1600" dirty="0"/>
              <a:t>Example:  IBM 370 – 6 pages to handle SS MOVE instruction:</a:t>
            </a:r>
          </a:p>
          <a:p>
            <a:pPr lvl="1"/>
            <a:r>
              <a:rPr lang="en-US" altLang="en-US" sz="1600" dirty="0"/>
              <a:t>instruction is 6 bytes, might span 2 pages</a:t>
            </a:r>
          </a:p>
          <a:p>
            <a:pPr lvl="1"/>
            <a:r>
              <a:rPr lang="en-US" altLang="en-US" sz="1600" dirty="0"/>
              <a:t>2 pages to handle </a:t>
            </a:r>
            <a:r>
              <a:rPr lang="en-US" altLang="en-US" sz="1600" i="1" dirty="0"/>
              <a:t>from</a:t>
            </a:r>
          </a:p>
          <a:p>
            <a:pPr lvl="1"/>
            <a:r>
              <a:rPr lang="en-US" altLang="en-US" sz="1600" dirty="0"/>
              <a:t>2 pages to handle </a:t>
            </a:r>
            <a:r>
              <a:rPr lang="en-US" altLang="en-US" sz="1600" i="1" dirty="0"/>
              <a:t>to</a:t>
            </a:r>
          </a:p>
          <a:p>
            <a:r>
              <a:rPr lang="en-US" altLang="en-US" sz="1600" b="1" i="1" dirty="0"/>
              <a:t>Maximum</a:t>
            </a:r>
            <a:r>
              <a:rPr lang="en-US" altLang="en-US" sz="1600" i="1" dirty="0"/>
              <a:t> </a:t>
            </a:r>
            <a:r>
              <a:rPr lang="en-US" altLang="en-US" sz="1600" dirty="0"/>
              <a:t>of course is total frames in the system</a:t>
            </a:r>
          </a:p>
          <a:p>
            <a:r>
              <a:rPr lang="en-US" altLang="en-US" sz="1600" dirty="0"/>
              <a:t>Two major allocation schemes</a:t>
            </a:r>
          </a:p>
          <a:p>
            <a:pPr lvl="1"/>
            <a:r>
              <a:rPr lang="en-US" altLang="en-US" sz="1600" dirty="0"/>
              <a:t>fixed allocation</a:t>
            </a:r>
          </a:p>
          <a:p>
            <a:pPr lvl="1"/>
            <a:r>
              <a:rPr lang="en-US" altLang="en-US" sz="1600" dirty="0"/>
              <a:t>priority allocation</a:t>
            </a:r>
          </a:p>
          <a:p>
            <a:r>
              <a:rPr lang="en-US" altLang="en-US" sz="1600" dirty="0"/>
              <a:t>Many variations</a:t>
            </a:r>
          </a:p>
        </p:txBody>
      </p:sp>
    </p:spTree>
    <p:extLst>
      <p:ext uri="{BB962C8B-B14F-4D97-AF65-F5344CB8AC3E}">
        <p14:creationId xmlns:p14="http://schemas.microsoft.com/office/powerpoint/2010/main" val="3072749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Fixed </a:t>
            </a:r>
            <a:r>
              <a:rPr lang="en-US" altLang="en-US" dirty="0" smtClean="0"/>
              <a:t>Allocation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F5A42F1-EAF6-862D-08D3-D2C6250B5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082675"/>
            <a:ext cx="7226300" cy="320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Equal allocation – For example, if there are 100 frames (after allocating frames for the OS) and 5 processes, give each process 20 frames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Keep some as free frame buffer pool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Proportional allocation – Allocate according to the size of process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Dynamic as degree of multiprogramming, process sizes change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None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248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Priority </a:t>
            </a:r>
            <a:r>
              <a:rPr lang="en-US" altLang="en-US" dirty="0" smtClean="0"/>
              <a:t>Allocation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0A99BB3-505F-4442-FCD9-3401362F11EA}"/>
              </a:ext>
            </a:extLst>
          </p:cNvPr>
          <p:cNvSpPr txBox="1">
            <a:spLocks noChangeArrowheads="1"/>
          </p:cNvSpPr>
          <p:nvPr/>
        </p:nvSpPr>
        <p:spPr>
          <a:xfrm>
            <a:off x="920750" y="1190625"/>
            <a:ext cx="6851650" cy="34693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Use a proportional allocation scheme using priorities rather than size</a:t>
            </a:r>
            <a:br>
              <a:rPr lang="en-US" altLang="en-US" sz="2000" dirty="0"/>
            </a:br>
            <a:endParaRPr lang="en-US" altLang="en-US" sz="2000" dirty="0"/>
          </a:p>
          <a:p>
            <a:r>
              <a:rPr lang="en-US" altLang="en-US" sz="2000" dirty="0"/>
              <a:t>If process </a:t>
            </a:r>
            <a:r>
              <a:rPr lang="en-US" altLang="en-US" sz="2000" b="1" i="1" dirty="0"/>
              <a:t>P</a:t>
            </a:r>
            <a:r>
              <a:rPr lang="en-US" altLang="en-US" sz="2000" b="1" i="1" baseline="-25000" dirty="0"/>
              <a:t>i</a:t>
            </a:r>
            <a:r>
              <a:rPr lang="en-US" altLang="en-US" sz="2000" dirty="0"/>
              <a:t> generates a page fault,</a:t>
            </a:r>
          </a:p>
          <a:p>
            <a:pPr lvl="1"/>
            <a:r>
              <a:rPr lang="en-US" altLang="en-US" sz="2000" dirty="0"/>
              <a:t>select for replacement one of its frames</a:t>
            </a:r>
          </a:p>
          <a:p>
            <a:pPr lvl="1"/>
            <a:r>
              <a:rPr lang="en-US" altLang="en-US" sz="2000" dirty="0"/>
              <a:t>select for replacement a frame from a process with lower priority number</a:t>
            </a:r>
          </a:p>
        </p:txBody>
      </p:sp>
    </p:spTree>
    <p:extLst>
      <p:ext uri="{BB962C8B-B14F-4D97-AF65-F5344CB8AC3E}">
        <p14:creationId xmlns:p14="http://schemas.microsoft.com/office/powerpoint/2010/main" val="2283125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vs. Local </a:t>
            </a:r>
            <a:r>
              <a:rPr lang="en-US" dirty="0" smtClean="0"/>
              <a:t>Allocation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53FE376-2FB9-494F-C4DD-075EE754DEE4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1635646"/>
            <a:ext cx="7703769" cy="18396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Global replacement</a:t>
            </a:r>
          </a:p>
          <a:p>
            <a:pPr lvl="1" algn="just"/>
            <a:r>
              <a:rPr lang="en-US" sz="1600" dirty="0"/>
              <a:t>Process selects a replacement frame from the set of all frame</a:t>
            </a:r>
          </a:p>
          <a:p>
            <a:pPr lvl="1" algn="just"/>
            <a:r>
              <a:rPr lang="en-US" sz="1600" dirty="0"/>
              <a:t>one process can take a frame from another</a:t>
            </a:r>
          </a:p>
          <a:p>
            <a:pPr algn="just"/>
            <a:r>
              <a:rPr lang="en-US" sz="1600" dirty="0"/>
              <a:t>Local replacement</a:t>
            </a:r>
          </a:p>
          <a:p>
            <a:pPr lvl="1" algn="just"/>
            <a:r>
              <a:rPr lang="en-US" sz="1600" dirty="0"/>
              <a:t>Each process selects from only its own set of allocated frames</a:t>
            </a:r>
          </a:p>
        </p:txBody>
      </p:sp>
    </p:spTree>
    <p:extLst>
      <p:ext uri="{BB962C8B-B14F-4D97-AF65-F5344CB8AC3E}">
        <p14:creationId xmlns:p14="http://schemas.microsoft.com/office/powerpoint/2010/main" val="573584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Non-Uniform Memory </a:t>
            </a:r>
            <a:r>
              <a:rPr lang="en-US" altLang="en-US" dirty="0" smtClean="0"/>
              <a:t>Access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FC4EB-8C29-188D-7A1C-C39494EF871E}"/>
              </a:ext>
            </a:extLst>
          </p:cNvPr>
          <p:cNvSpPr txBox="1">
            <a:spLocks/>
          </p:cNvSpPr>
          <p:nvPr/>
        </p:nvSpPr>
        <p:spPr>
          <a:xfrm>
            <a:off x="895350" y="1081089"/>
            <a:ext cx="7169150" cy="37229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/>
              <a:t>So far all memory accessed equally</a:t>
            </a:r>
          </a:p>
          <a:p>
            <a:r>
              <a:rPr lang="en-US" altLang="en-US" sz="1600" dirty="0"/>
              <a:t>Many systems are </a:t>
            </a:r>
            <a:r>
              <a:rPr lang="en-US" altLang="en-US" sz="1600" b="1" dirty="0">
                <a:solidFill>
                  <a:srgbClr val="3366FF"/>
                </a:solidFill>
              </a:rPr>
              <a:t>NUMA</a:t>
            </a:r>
            <a:r>
              <a:rPr lang="en-US" altLang="en-US" sz="1600" dirty="0"/>
              <a:t> – speed of access to memory varies</a:t>
            </a:r>
          </a:p>
          <a:p>
            <a:pPr lvl="1"/>
            <a:r>
              <a:rPr lang="en-US" altLang="en-US" sz="1600" dirty="0"/>
              <a:t>Consider system boards containing CPUs and memory, interconnected over a system bus</a:t>
            </a:r>
          </a:p>
          <a:p>
            <a:r>
              <a:rPr lang="en-US" altLang="en-US" sz="1600" dirty="0"/>
              <a:t>Optimal performance comes from allocating memory </a:t>
            </a:r>
            <a:r>
              <a:rPr lang="ja-JP" altLang="en-US" sz="1600" dirty="0"/>
              <a:t>“</a:t>
            </a:r>
            <a:r>
              <a:rPr lang="en-US" altLang="ja-JP" sz="1600" dirty="0"/>
              <a:t>close to</a:t>
            </a:r>
            <a:r>
              <a:rPr lang="ja-JP" altLang="en-US" sz="1600" dirty="0"/>
              <a:t>”</a:t>
            </a:r>
            <a:r>
              <a:rPr lang="en-US" altLang="ja-JP" sz="1600" dirty="0"/>
              <a:t> the CPU on which the thread is scheduled</a:t>
            </a:r>
          </a:p>
          <a:p>
            <a:pPr lvl="1"/>
            <a:r>
              <a:rPr lang="en-US" altLang="en-US" sz="1600" dirty="0"/>
              <a:t>And modifying the scheduler to schedule the thread on the same system board when possible</a:t>
            </a:r>
          </a:p>
          <a:p>
            <a:pPr lvl="1"/>
            <a:r>
              <a:rPr lang="en-US" altLang="en-US" sz="1600" dirty="0"/>
              <a:t>Solved by Solaris by creating </a:t>
            </a:r>
            <a:r>
              <a:rPr lang="en-US" altLang="en-US" sz="1600" b="1" dirty="0" err="1">
                <a:solidFill>
                  <a:srgbClr val="3366FF"/>
                </a:solidFill>
              </a:rPr>
              <a:t>lgroups</a:t>
            </a:r>
            <a:r>
              <a:rPr lang="en-US" altLang="en-US" sz="1600" b="1" dirty="0">
                <a:solidFill>
                  <a:srgbClr val="3366FF"/>
                </a:solidFill>
              </a:rPr>
              <a:t> </a:t>
            </a:r>
          </a:p>
          <a:p>
            <a:pPr lvl="2"/>
            <a:r>
              <a:rPr lang="en-US" altLang="en-US" sz="1600" dirty="0"/>
              <a:t>Structure to track CPU / Memory low latency groups</a:t>
            </a:r>
          </a:p>
          <a:p>
            <a:pPr lvl="2"/>
            <a:r>
              <a:rPr lang="en-US" altLang="en-US" sz="1600" dirty="0"/>
              <a:t>Used my schedule and pager</a:t>
            </a:r>
          </a:p>
          <a:p>
            <a:pPr lvl="2"/>
            <a:r>
              <a:rPr lang="en-US" altLang="en-US" sz="1600" dirty="0"/>
              <a:t>When possible schedule all threads of a process and allocate all memory for that process within the </a:t>
            </a:r>
            <a:r>
              <a:rPr lang="en-US" altLang="en-US" sz="1600" dirty="0" err="1"/>
              <a:t>lgroup</a:t>
            </a:r>
            <a:endParaRPr lang="en-US" altLang="en-US" sz="1600" dirty="0"/>
          </a:p>
          <a:p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75361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Thrashing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A524AE2-6C1C-CEBF-C6DC-886D87994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915566"/>
            <a:ext cx="8075488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If a process does not have 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“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enough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”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pages, the page-fault rate is very high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Page fault to get page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Replace existing frame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But quickly need replaced frame back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This leads to: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Low CPU utilization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Operating system thinking that it needs to increase the degree of multiprogramming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Another process added to the system</a:t>
            </a:r>
            <a:b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</a:b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Thrashing</a:t>
            </a: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  <a:sym typeface="Symbol" panose="05050102010706020507" pitchFamily="18" charset="2"/>
              </a:rPr>
              <a:t> a process is busy swapping pages in and out</a:t>
            </a: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5997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3972" y="3579862"/>
            <a:ext cx="4096505" cy="1563637"/>
            <a:chOff x="152400" y="152400"/>
            <a:chExt cx="9126287" cy="5143500"/>
          </a:xfrm>
        </p:grpSpPr>
        <p:sp>
          <p:nvSpPr>
            <p:cNvPr id="12" name="Rectangle 11"/>
            <p:cNvSpPr/>
            <p:nvPr/>
          </p:nvSpPr>
          <p:spPr>
            <a:xfrm>
              <a:off x="152400" y="152400"/>
              <a:ext cx="22860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6046" y="152400"/>
              <a:ext cx="22860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2046" y="152400"/>
              <a:ext cx="22860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2687" y="152400"/>
              <a:ext cx="2286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1835415" y="3802059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Thank you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0" name="Picture Placeholder 9"/>
          <p:cNvGraphicFramePr>
            <a:graphicFrameLocks noGrp="1" noChangeAspect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870056286"/>
              </p:ext>
            </p:extLst>
          </p:nvPr>
        </p:nvGraphicFramePr>
        <p:xfrm>
          <a:off x="2933931" y="771550"/>
          <a:ext cx="3087588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" name="Bitmap Image" r:id="rId3" imgW="2286000" imgH="1280160" progId="PBrush">
                  <p:embed/>
                </p:oleObj>
              </mc:Choice>
              <mc:Fallback>
                <p:oleObj name="Bitmap Image" r:id="rId3" imgW="2286000" imgH="1280160" progId="PBrush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3931" y="771550"/>
                        <a:ext cx="3087588" cy="1944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63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80389" y="555526"/>
            <a:ext cx="4861048" cy="54207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Lets take a Break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76557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23004" y="2067694"/>
            <a:ext cx="1432772" cy="1020936"/>
            <a:chOff x="1123004" y="2067694"/>
            <a:chExt cx="1432772" cy="1020936"/>
          </a:xfrm>
        </p:grpSpPr>
        <p:sp>
          <p:nvSpPr>
            <p:cNvPr id="25" name="Rectangle 16"/>
            <p:cNvSpPr/>
            <p:nvPr/>
          </p:nvSpPr>
          <p:spPr>
            <a:xfrm>
              <a:off x="1123004" y="2067694"/>
              <a:ext cx="1432772" cy="1020936"/>
            </a:xfrm>
            <a:custGeom>
              <a:avLst/>
              <a:gdLst/>
              <a:ahLst/>
              <a:cxnLst/>
              <a:rect l="l" t="t" r="r" b="b"/>
              <a:pathLst>
                <a:path w="3240006" h="2129375">
                  <a:moveTo>
                    <a:pt x="1916836" y="454558"/>
                  </a:moveTo>
                  <a:cubicBezTo>
                    <a:pt x="2018418" y="454558"/>
                    <a:pt x="2100766" y="536906"/>
                    <a:pt x="2100766" y="638488"/>
                  </a:cubicBezTo>
                  <a:cubicBezTo>
                    <a:pt x="2100766" y="740070"/>
                    <a:pt x="2018418" y="822418"/>
                    <a:pt x="1916836" y="822418"/>
                  </a:cubicBezTo>
                  <a:cubicBezTo>
                    <a:pt x="1815254" y="822418"/>
                    <a:pt x="1732906" y="740070"/>
                    <a:pt x="1732906" y="638488"/>
                  </a:cubicBezTo>
                  <a:cubicBezTo>
                    <a:pt x="1732906" y="536906"/>
                    <a:pt x="1815254" y="454558"/>
                    <a:pt x="1916836" y="454558"/>
                  </a:cubicBezTo>
                  <a:close/>
                  <a:moveTo>
                    <a:pt x="1197545" y="272737"/>
                  </a:moveTo>
                  <a:lnTo>
                    <a:pt x="1861974" y="1458536"/>
                  </a:lnTo>
                  <a:lnTo>
                    <a:pt x="2263096" y="848801"/>
                  </a:lnTo>
                  <a:lnTo>
                    <a:pt x="2919562" y="1846679"/>
                  </a:lnTo>
                  <a:lnTo>
                    <a:pt x="2079459" y="1846679"/>
                  </a:lnTo>
                  <a:lnTo>
                    <a:pt x="1606629" y="1846679"/>
                  </a:lnTo>
                  <a:lnTo>
                    <a:pt x="315630" y="1846679"/>
                  </a:lnTo>
                  <a:close/>
                  <a:moveTo>
                    <a:pt x="180003" y="164687"/>
                  </a:moveTo>
                  <a:lnTo>
                    <a:pt x="180003" y="1964687"/>
                  </a:lnTo>
                  <a:lnTo>
                    <a:pt x="3060003" y="1964687"/>
                  </a:lnTo>
                  <a:lnTo>
                    <a:pt x="3060003" y="164687"/>
                  </a:lnTo>
                  <a:close/>
                  <a:moveTo>
                    <a:pt x="0" y="0"/>
                  </a:moveTo>
                  <a:lnTo>
                    <a:pt x="3240006" y="0"/>
                  </a:lnTo>
                  <a:lnTo>
                    <a:pt x="3240006" y="2129375"/>
                  </a:lnTo>
                  <a:lnTo>
                    <a:pt x="0" y="212937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4248262"/>
                </p:ext>
              </p:extLst>
            </p:nvPr>
          </p:nvGraphicFramePr>
          <p:xfrm>
            <a:off x="1199736" y="2139702"/>
            <a:ext cx="1321101" cy="861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" name="Bitmap Image" r:id="rId3" imgW="1585080" imgH="990720" progId="PBrush">
                    <p:embed/>
                  </p:oleObj>
                </mc:Choice>
                <mc:Fallback>
                  <p:oleObj name="Bitmap Image" r:id="rId3" imgW="1585080" imgH="9907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99736" y="2139702"/>
                          <a:ext cx="1321101" cy="8616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306"/>
          <p:cNvSpPr>
            <a:spLocks noChangeArrowheads="1"/>
          </p:cNvSpPr>
          <p:nvPr/>
        </p:nvSpPr>
        <p:spPr bwMode="auto">
          <a:xfrm>
            <a:off x="1547664" y="4703411"/>
            <a:ext cx="38525" cy="4885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8088" tIns="5713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78A8C"/>
                </a:solidFill>
                <a:effectLst/>
                <a:latin typeface="IBMPlexSans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78A8C"/>
                </a:solidFill>
                <a:effectLst/>
                <a:latin typeface="IBMPlexSans"/>
              </a:rPr>
            </a:b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305"/>
          <p:cNvSpPr>
            <a:spLocks noChangeArrowheads="1"/>
          </p:cNvSpPr>
          <p:nvPr/>
        </p:nvSpPr>
        <p:spPr bwMode="auto">
          <a:xfrm>
            <a:off x="1886646" y="1131590"/>
            <a:ext cx="664579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A programmer had a problem, so he used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effectLst/>
                <a:latin typeface="inherit"/>
              </a:rPr>
              <a:t>threds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. Then he had two problems.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416" name="Picture 368" descr="Computer Tricks - Computer Tricks added a new photo — with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698971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8" name="Picture 370" descr="Funny Computer Messages - Funny Jok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574" y="3408325"/>
            <a:ext cx="278130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1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16381" y="2918375"/>
            <a:ext cx="4529562" cy="824667"/>
            <a:chOff x="3714846" y="1438282"/>
            <a:chExt cx="4529562" cy="1575938"/>
          </a:xfrm>
        </p:grpSpPr>
        <p:sp>
          <p:nvSpPr>
            <p:cNvPr id="3" name="TextBox 2"/>
            <p:cNvSpPr txBox="1"/>
            <p:nvPr/>
          </p:nvSpPr>
          <p:spPr>
            <a:xfrm>
              <a:off x="3714846" y="2014347"/>
              <a:ext cx="4529562" cy="999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 smtClean="0"/>
                <a:t>A</a:t>
              </a:r>
            </a:p>
            <a:p>
              <a:pPr algn="just"/>
              <a:endParaRPr lang="en-US" sz="1400" dirty="0"/>
            </a:p>
          </p:txBody>
        </p:sp>
        <p:sp>
          <p:nvSpPr>
            <p:cNvPr id="4" name="Text Placeholder 13"/>
            <p:cNvSpPr txBox="1">
              <a:spLocks/>
            </p:cNvSpPr>
            <p:nvPr/>
          </p:nvSpPr>
          <p:spPr>
            <a:xfrm>
              <a:off x="3714846" y="1438282"/>
              <a:ext cx="4529562" cy="576065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Virtual Memory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" y="1459394"/>
            <a:ext cx="1835696" cy="2209460"/>
            <a:chOff x="1" y="1321321"/>
            <a:chExt cx="2051719" cy="2469467"/>
          </a:xfrm>
        </p:grpSpPr>
        <p:sp>
          <p:nvSpPr>
            <p:cNvPr id="9" name="Rectangle 8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08304" y="1459394"/>
            <a:ext cx="1835696" cy="2209460"/>
            <a:chOff x="1" y="1321321"/>
            <a:chExt cx="2051719" cy="2469467"/>
          </a:xfrm>
        </p:grpSpPr>
        <p:sp>
          <p:nvSpPr>
            <p:cNvPr id="20" name="Rectangle 19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9573E06B-11DC-4905-B6EC-54068195C95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AutoShape 2" descr="Electronics Business Color Doodle Sketch Vector Stock Vector (Royalty Free)  75001138 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53913"/>
              </p:ext>
            </p:extLst>
          </p:nvPr>
        </p:nvGraphicFramePr>
        <p:xfrm>
          <a:off x="3843566" y="731206"/>
          <a:ext cx="1458549" cy="1027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" name="Bitmap Image" r:id="rId4" imgW="1958400" imgH="1379160" progId="PBrush">
                  <p:embed/>
                </p:oleObj>
              </mc:Choice>
              <mc:Fallback>
                <p:oleObj name="Bitmap Image" r:id="rId4" imgW="1958400" imgH="1379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43566" y="731206"/>
                        <a:ext cx="1458549" cy="1027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302311"/>
              </p:ext>
            </p:extLst>
          </p:nvPr>
        </p:nvGraphicFramePr>
        <p:xfrm>
          <a:off x="3843565" y="1681337"/>
          <a:ext cx="1475195" cy="1067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8" name="Bitmap Image" r:id="rId6" imgW="1958400" imgH="1379160" progId="PBrush">
                  <p:embed/>
                </p:oleObj>
              </mc:Choice>
              <mc:Fallback>
                <p:oleObj name="Bitmap Image" r:id="rId6" imgW="1958400" imgH="1379160" progId="PBrush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43565" y="1681337"/>
                        <a:ext cx="1475195" cy="1067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267744" y="4240708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is</a:t>
            </a:r>
            <a:endParaRPr lang="en-US" sz="1400" dirty="0"/>
          </a:p>
        </p:txBody>
      </p:sp>
      <p:sp>
        <p:nvSpPr>
          <p:cNvPr id="26" name="Text Placeholder 13"/>
          <p:cNvSpPr txBox="1">
            <a:spLocks/>
          </p:cNvSpPr>
          <p:nvPr/>
        </p:nvSpPr>
        <p:spPr>
          <a:xfrm>
            <a:off x="2267743" y="3901580"/>
            <a:ext cx="4859795" cy="30144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Address binding 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5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  <a:endParaRPr lang="en-PK" dirty="0"/>
          </a:p>
        </p:txBody>
      </p:sp>
      <p:sp>
        <p:nvSpPr>
          <p:cNvPr id="2" name="Rectangle 1"/>
          <p:cNvSpPr/>
          <p:nvPr/>
        </p:nvSpPr>
        <p:spPr>
          <a:xfrm>
            <a:off x="395536" y="822448"/>
            <a:ext cx="8640960" cy="401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Why we need virtual memory</a:t>
            </a: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program size may exceed the amount of physical memory</a:t>
            </a: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OS keeps those parts of the program currently in use in main memory and the rest on disk</a:t>
            </a: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piece of the program being swapped between disk and memory as needed</a:t>
            </a: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Virtual memory can also work in a multiprogramming system</a:t>
            </a: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 technique that allows execution of a process without having to allocate it the memory space it needs, completely</a:t>
            </a: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gives idea that large memory is available at programmer’s disposal even computer has relatively small main memory</a:t>
            </a: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 program can be written assuming large address space is available</a:t>
            </a: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That is the virtual address space &gt;&gt; physical address space</a:t>
            </a: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entire logical address space of a process must be in physical memory before the process can execute</a:t>
            </a: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First Implemented in Intel 80386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532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3" name="Rectangle 2"/>
          <p:cNvSpPr/>
          <p:nvPr/>
        </p:nvSpPr>
        <p:spPr>
          <a:xfrm>
            <a:off x="781735" y="1275606"/>
            <a:ext cx="8182753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Advantages of virtual memory: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Programs can be larger than the size of the physical memory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Virtual memory accommodates them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Virtual memory provides a logical view of memory which is larger than its physical size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Virtual memory is not easy to implement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May substantially decrease performance if it is used carelessly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Virtual memory can be implemented via: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Demand paging 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Demand segmentation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275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9">
            <a:extLst>
              <a:ext uri="{FF2B5EF4-FFF2-40B4-BE49-F238E27FC236}">
                <a16:creationId xmlns:a16="http://schemas.microsoft.com/office/drawing/2014/main" id="{D958F316-DCD0-4E4E-B092-E692B7E60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165" y="1347614"/>
            <a:ext cx="3539339" cy="249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</a:t>
            </a: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B40B2-AE16-7F85-FC42-0A78301A606A}"/>
              </a:ext>
            </a:extLst>
          </p:cNvPr>
          <p:cNvSpPr txBox="1"/>
          <p:nvPr/>
        </p:nvSpPr>
        <p:spPr>
          <a:xfrm>
            <a:off x="539552" y="796456"/>
            <a:ext cx="6907959" cy="4264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Demand Paging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 demand paging, bring a page into main memory only when it is needed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Less I/O needed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Less memory needed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Faster response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More users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Page is needed </a:t>
            </a:r>
            <a:r>
              <a:rPr lang="en-US" sz="1400" dirty="0">
                <a:sym typeface="Wingdings" pitchFamily="2" charset="2"/>
              </a:rPr>
              <a:t> reference to it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Invalid reference  abort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Not in memory  bring to memory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can also be implemented in a segmentation system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Demand Segmentation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Demand segmentation can also be used to provide virtual memory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Several systems provide paged segmentation scheme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Segments are broken into pages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IBM OS/2 uses demand segmentation</a:t>
            </a:r>
          </a:p>
        </p:txBody>
      </p:sp>
    </p:spTree>
    <p:extLst>
      <p:ext uri="{BB962C8B-B14F-4D97-AF65-F5344CB8AC3E}">
        <p14:creationId xmlns:p14="http://schemas.microsoft.com/office/powerpoint/2010/main" val="370693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 of Virtual </a:t>
            </a: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345F9-5F8B-2BE4-5C10-2B001DA070A6}"/>
              </a:ext>
            </a:extLst>
          </p:cNvPr>
          <p:cNvSpPr txBox="1"/>
          <p:nvPr/>
        </p:nvSpPr>
        <p:spPr>
          <a:xfrm>
            <a:off x="1187624" y="987574"/>
            <a:ext cx="7776864" cy="373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When a new process is initiated, the system loader must load one page (start point) into real memory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Execution of the process will commence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will continue as long as memory references generated by this page also within the same page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If the virtual address generated will reference a page which is not in real memory; this is termed as page fault, which generates an interrupt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demand paging will be used and system loader will load the next demanded page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Execution will proceed after requested page is loaded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By a series of page faults occurring in this way, a sub-set (resident set) of the pages of a process will gradually accumulate in real memory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When the process terminates the OS releases all pages belonging to that process, making room for other processes</a:t>
            </a:r>
          </a:p>
        </p:txBody>
      </p:sp>
    </p:spTree>
    <p:extLst>
      <p:ext uri="{BB962C8B-B14F-4D97-AF65-F5344CB8AC3E}">
        <p14:creationId xmlns:p14="http://schemas.microsoft.com/office/powerpoint/2010/main" val="162673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 of Virtual </a:t>
            </a: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0AF9B4-B027-29AA-795B-0EC874DB025E}"/>
              </a:ext>
            </a:extLst>
          </p:cNvPr>
          <p:cNvSpPr txBox="1"/>
          <p:nvPr/>
        </p:nvSpPr>
        <p:spPr>
          <a:xfrm>
            <a:off x="1331640" y="1851670"/>
            <a:ext cx="7485891" cy="1212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Additional techniques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Hardware techniques to improve performance of virtual paged system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Translation look aside buffer (TLB)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Associative mapping</a:t>
            </a:r>
          </a:p>
        </p:txBody>
      </p:sp>
    </p:spTree>
    <p:extLst>
      <p:ext uri="{BB962C8B-B14F-4D97-AF65-F5344CB8AC3E}">
        <p14:creationId xmlns:p14="http://schemas.microsoft.com/office/powerpoint/2010/main" val="320290591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21796</TotalTime>
  <Words>2388</Words>
  <Application>Microsoft Office PowerPoint</Application>
  <PresentationFormat>On-screen Show (16:9)</PresentationFormat>
  <Paragraphs>277</Paragraphs>
  <Slides>29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8" baseType="lpstr">
      <vt:lpstr>맑은 고딕</vt:lpstr>
      <vt:lpstr>MS PGothic</vt:lpstr>
      <vt:lpstr>MS PGothic</vt:lpstr>
      <vt:lpstr>Arial</vt:lpstr>
      <vt:lpstr>Arial Unicode MS</vt:lpstr>
      <vt:lpstr>Calibri</vt:lpstr>
      <vt:lpstr>Courier New</vt:lpstr>
      <vt:lpstr>Helvetica</vt:lpstr>
      <vt:lpstr>IBMPlexSans</vt:lpstr>
      <vt:lpstr>inherit</vt:lpstr>
      <vt:lpstr>Monotype Sorts</vt:lpstr>
      <vt:lpstr>Symbol</vt:lpstr>
      <vt:lpstr>urw-din</vt:lpstr>
      <vt:lpstr>Webdings</vt:lpstr>
      <vt:lpstr>Wingdings</vt:lpstr>
      <vt:lpstr>Cover and End Slide Master</vt:lpstr>
      <vt:lpstr>Contents Slide Master</vt:lpstr>
      <vt:lpstr>Section Break Slide Master</vt:lpstr>
      <vt:lpstr>Bitmap Image</vt:lpstr>
      <vt:lpstr>Operating systems</vt:lpstr>
      <vt:lpstr>Content Lecture#12</vt:lpstr>
      <vt:lpstr>Lets take a Break</vt:lpstr>
      <vt:lpstr>PowerPoint Presentation</vt:lpstr>
      <vt:lpstr>Virtual Memory</vt:lpstr>
      <vt:lpstr>Virtual Memory</vt:lpstr>
      <vt:lpstr>Virtual Memory</vt:lpstr>
      <vt:lpstr>Mechanism of Virtual Memory</vt:lpstr>
      <vt:lpstr>Mechanism of Virtual Memory</vt:lpstr>
      <vt:lpstr>Effective Memory access time</vt:lpstr>
      <vt:lpstr>Translation Look aside Buffer</vt:lpstr>
      <vt:lpstr>Page Fault</vt:lpstr>
      <vt:lpstr>Page Replacement</vt:lpstr>
      <vt:lpstr>Page Replacement</vt:lpstr>
      <vt:lpstr>Page Replacement Algorithms</vt:lpstr>
      <vt:lpstr>FIFO Algorithm</vt:lpstr>
      <vt:lpstr>Optimal Algorithm</vt:lpstr>
      <vt:lpstr>Least Recently Used (LRU) Algorithm</vt:lpstr>
      <vt:lpstr>Not Used Recently Algorithm</vt:lpstr>
      <vt:lpstr>Random Page Replacement Algorithm</vt:lpstr>
      <vt:lpstr>Least Frequently Used (LFU) Algorithm</vt:lpstr>
      <vt:lpstr>Most Frequently Used (MFU) Algorithm</vt:lpstr>
      <vt:lpstr>Allocation of Frames</vt:lpstr>
      <vt:lpstr>Fixed Allocation</vt:lpstr>
      <vt:lpstr>Priority Allocation</vt:lpstr>
      <vt:lpstr>Global vs. Local Allocation</vt:lpstr>
      <vt:lpstr>Non-Uniform Memory Access</vt:lpstr>
      <vt:lpstr>Thrashing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Mahrukh Batool</cp:lastModifiedBy>
  <cp:revision>437</cp:revision>
  <dcterms:created xsi:type="dcterms:W3CDTF">2016-11-15T01:04:21Z</dcterms:created>
  <dcterms:modified xsi:type="dcterms:W3CDTF">2023-01-21T17:04:33Z</dcterms:modified>
</cp:coreProperties>
</file>