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48" r:id="rId2"/>
    <p:sldMasterId id="2147483658" r:id="rId3"/>
  </p:sldMasterIdLst>
  <p:notesMasterIdLst>
    <p:notesMasterId r:id="rId43"/>
  </p:notesMasterIdLst>
  <p:handoutMasterIdLst>
    <p:handoutMasterId r:id="rId44"/>
  </p:handoutMasterIdLst>
  <p:sldIdLst>
    <p:sldId id="256" r:id="rId4"/>
    <p:sldId id="257" r:id="rId5"/>
    <p:sldId id="258" r:id="rId6"/>
    <p:sldId id="259" r:id="rId7"/>
    <p:sldId id="300" r:id="rId8"/>
    <p:sldId id="323" r:id="rId9"/>
    <p:sldId id="324" r:id="rId10"/>
    <p:sldId id="297" r:id="rId11"/>
    <p:sldId id="325" r:id="rId12"/>
    <p:sldId id="404" r:id="rId13"/>
    <p:sldId id="375" r:id="rId14"/>
    <p:sldId id="376" r:id="rId15"/>
    <p:sldId id="377" r:id="rId16"/>
    <p:sldId id="378" r:id="rId17"/>
    <p:sldId id="379" r:id="rId18"/>
    <p:sldId id="380" r:id="rId19"/>
    <p:sldId id="381" r:id="rId20"/>
    <p:sldId id="382" r:id="rId21"/>
    <p:sldId id="383" r:id="rId22"/>
    <p:sldId id="385" r:id="rId23"/>
    <p:sldId id="386" r:id="rId24"/>
    <p:sldId id="387" r:id="rId25"/>
    <p:sldId id="388" r:id="rId26"/>
    <p:sldId id="389" r:id="rId27"/>
    <p:sldId id="390" r:id="rId28"/>
    <p:sldId id="391" r:id="rId29"/>
    <p:sldId id="392" r:id="rId30"/>
    <p:sldId id="393" r:id="rId31"/>
    <p:sldId id="394" r:id="rId32"/>
    <p:sldId id="395" r:id="rId33"/>
    <p:sldId id="396" r:id="rId34"/>
    <p:sldId id="403" r:id="rId35"/>
    <p:sldId id="398" r:id="rId36"/>
    <p:sldId id="399" r:id="rId37"/>
    <p:sldId id="400" r:id="rId38"/>
    <p:sldId id="401" r:id="rId39"/>
    <p:sldId id="402" r:id="rId40"/>
    <p:sldId id="322" r:id="rId41"/>
    <p:sldId id="282" r:id="rId4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6D9A"/>
    <a:srgbClr val="A2C7A2"/>
    <a:srgbClr val="99CCFF"/>
    <a:srgbClr val="FFFFFF"/>
    <a:srgbClr val="3399FF"/>
    <a:srgbClr val="0066CC"/>
    <a:srgbClr val="33CCFF"/>
    <a:srgbClr val="76B1D1"/>
    <a:srgbClr val="F3C04A"/>
    <a:srgbClr val="A0C4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38" autoAdjust="0"/>
    <p:restoredTop sz="93824" autoAdjust="0"/>
  </p:normalViewPr>
  <p:slideViewPr>
    <p:cSldViewPr showGuides="1">
      <p:cViewPr varScale="1">
        <p:scale>
          <a:sx n="102" d="100"/>
          <a:sy n="102" d="100"/>
        </p:scale>
        <p:origin x="1094" y="67"/>
      </p:cViewPr>
      <p:guideLst>
        <p:guide orient="horz" pos="1801"/>
        <p:guide pos="2880"/>
      </p:guideLst>
    </p:cSldViewPr>
  </p:slideViewPr>
  <p:notesTextViewPr>
    <p:cViewPr>
      <p:scale>
        <a:sx n="1" d="1"/>
        <a:sy n="1" d="1"/>
      </p:scale>
      <p:origin x="0" y="0"/>
    </p:cViewPr>
  </p:notesTextViewPr>
  <p:notesViewPr>
    <p:cSldViewPr showGuides="1">
      <p:cViewPr varScale="1">
        <p:scale>
          <a:sx n="83" d="100"/>
          <a:sy n="83" d="100"/>
        </p:scale>
        <p:origin x="585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0387649-87BE-48A6-AB38-3A28AD0FAB86}" type="datetimeFigureOut">
              <a:rPr lang="ko-KR" altLang="en-US" smtClean="0"/>
              <a:t>2022-10-24</a:t>
            </a:fld>
            <a:endParaRPr lang="ko-KR"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DE6650-FA3D-4205-A4D4-AA0375A1773D}" type="slidenum">
              <a:rPr lang="ko-KR" altLang="en-US" smtClean="0"/>
              <a:t>‹#›</a:t>
            </a:fld>
            <a:endParaRPr lang="ko-KR" altLang="en-US"/>
          </a:p>
        </p:txBody>
      </p:sp>
    </p:spTree>
    <p:extLst>
      <p:ext uri="{BB962C8B-B14F-4D97-AF65-F5344CB8AC3E}">
        <p14:creationId xmlns:p14="http://schemas.microsoft.com/office/powerpoint/2010/main" val="2929115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04DDF7-921D-4AC8-B946-4DD615DDC886}" type="datetimeFigureOut">
              <a:rPr lang="ko-KR" altLang="en-US" smtClean="0"/>
              <a:t>2022-10-24</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042B24-5628-4EE2-A5C0-B4E095A44801}" type="slidenum">
              <a:rPr lang="ko-KR" altLang="en-US" smtClean="0"/>
              <a:t>‹#›</a:t>
            </a:fld>
            <a:endParaRPr lang="ko-KR" altLang="en-US"/>
          </a:p>
        </p:txBody>
      </p:sp>
    </p:spTree>
    <p:extLst>
      <p:ext uri="{BB962C8B-B14F-4D97-AF65-F5344CB8AC3E}">
        <p14:creationId xmlns:p14="http://schemas.microsoft.com/office/powerpoint/2010/main" val="212544470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t>1</a:t>
            </a:fld>
            <a:endParaRPr lang="ko-KR" altLang="en-US"/>
          </a:p>
        </p:txBody>
      </p:sp>
    </p:spTree>
    <p:extLst>
      <p:ext uri="{BB962C8B-B14F-4D97-AF65-F5344CB8AC3E}">
        <p14:creationId xmlns:p14="http://schemas.microsoft.com/office/powerpoint/2010/main" val="2979274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t>2</a:t>
            </a:fld>
            <a:endParaRPr lang="ko-KR" altLang="en-US"/>
          </a:p>
        </p:txBody>
      </p:sp>
    </p:spTree>
    <p:extLst>
      <p:ext uri="{BB962C8B-B14F-4D97-AF65-F5344CB8AC3E}">
        <p14:creationId xmlns:p14="http://schemas.microsoft.com/office/powerpoint/2010/main" val="3021824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t>4</a:t>
            </a:fld>
            <a:endParaRPr lang="ko-KR" altLang="en-US"/>
          </a:p>
        </p:txBody>
      </p:sp>
    </p:spTree>
    <p:extLst>
      <p:ext uri="{BB962C8B-B14F-4D97-AF65-F5344CB8AC3E}">
        <p14:creationId xmlns:p14="http://schemas.microsoft.com/office/powerpoint/2010/main" val="1434541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t>10</a:t>
            </a:fld>
            <a:endParaRPr lang="ko-KR" altLang="en-US"/>
          </a:p>
        </p:txBody>
      </p:sp>
    </p:spTree>
    <p:extLst>
      <p:ext uri="{BB962C8B-B14F-4D97-AF65-F5344CB8AC3E}">
        <p14:creationId xmlns:p14="http://schemas.microsoft.com/office/powerpoint/2010/main" val="36388007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E:\002-KIMS BUSINESS\007-bizdesign.tv\000-PPT FOR KMONG\PSD\13-05-14\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83637" y="646773"/>
            <a:ext cx="3420164" cy="2989145"/>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2920519" y="744654"/>
            <a:ext cx="3146400" cy="1944000"/>
          </a:xfrm>
          <a:prstGeom prst="rect">
            <a:avLst/>
          </a:prstGeom>
          <a:solidFill>
            <a:schemeClr val="bg1">
              <a:lumMod val="95000"/>
            </a:schemeClr>
          </a:solidFill>
        </p:spPr>
        <p:txBody>
          <a:bodyPr anchor="ctr"/>
          <a:lstStyle>
            <a:lvl1pPr marL="0" indent="0" algn="ctr">
              <a:buNone/>
              <a:defRPr sz="2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7" name="Text Placeholder 9">
            <a:extLst>
              <a:ext uri="{FF2B5EF4-FFF2-40B4-BE49-F238E27FC236}">
                <a16:creationId xmlns:a16="http://schemas.microsoft.com/office/drawing/2014/main" id="{120A1E39-4EAE-4670-B341-E87651138888}"/>
              </a:ext>
            </a:extLst>
          </p:cNvPr>
          <p:cNvSpPr>
            <a:spLocks noGrp="1"/>
          </p:cNvSpPr>
          <p:nvPr>
            <p:ph type="body" sz="quarter" idx="11" hasCustomPrompt="1"/>
          </p:nvPr>
        </p:nvSpPr>
        <p:spPr>
          <a:xfrm>
            <a:off x="0" y="4203515"/>
            <a:ext cx="9143999" cy="207553"/>
          </a:xfrm>
          <a:prstGeom prst="rect">
            <a:avLst/>
          </a:prstGeom>
        </p:spPr>
        <p:txBody>
          <a:bodyPr lIns="108000" anchor="ctr"/>
          <a:lstStyle>
            <a:lvl1pPr marL="0" indent="0" algn="ctr">
              <a:buNone/>
              <a:defRPr sz="1200" b="1" baseline="0">
                <a:solidFill>
                  <a:schemeClr val="tx1"/>
                </a:solidFill>
                <a:effectLst/>
                <a:latin typeface="+mn-lt"/>
                <a:cs typeface="Arial" pitchFamily="34" charset="0"/>
              </a:defRPr>
            </a:lvl1pPr>
          </a:lstStyle>
          <a:p>
            <a:pPr lvl="0"/>
            <a:r>
              <a:rPr lang="en-US" altLang="ko-KR" dirty="0"/>
              <a:t>INSTERT THE TITLE OF YOUR PRESENTATION HERE</a:t>
            </a:r>
            <a:endParaRPr lang="ko-KR" altLang="en-US" dirty="0"/>
          </a:p>
        </p:txBody>
      </p:sp>
      <p:sp>
        <p:nvSpPr>
          <p:cNvPr id="8" name="제목 1">
            <a:extLst>
              <a:ext uri="{FF2B5EF4-FFF2-40B4-BE49-F238E27FC236}">
                <a16:creationId xmlns:a16="http://schemas.microsoft.com/office/drawing/2014/main" id="{3DAC9DBF-2FD4-4775-8F53-02C2F29CA84A}"/>
              </a:ext>
            </a:extLst>
          </p:cNvPr>
          <p:cNvSpPr>
            <a:spLocks noGrp="1"/>
          </p:cNvSpPr>
          <p:nvPr>
            <p:ph type="title" hasCustomPrompt="1"/>
          </p:nvPr>
        </p:nvSpPr>
        <p:spPr>
          <a:xfrm>
            <a:off x="0" y="3651870"/>
            <a:ext cx="9143998" cy="540000"/>
          </a:xfrm>
          <a:prstGeom prst="rect">
            <a:avLst/>
          </a:prstGeom>
        </p:spPr>
        <p:txBody>
          <a:bodyPr anchor="ctr">
            <a:noAutofit/>
          </a:bodyPr>
          <a:lstStyle>
            <a:lvl1pPr algn="ctr">
              <a:defRPr sz="3600" b="1" baseline="0">
                <a:solidFill>
                  <a:schemeClr val="tx1">
                    <a:lumMod val="75000"/>
                    <a:lumOff val="25000"/>
                  </a:schemeClr>
                </a:solidFill>
                <a:effectLst/>
                <a:latin typeface="+mj-lt"/>
                <a:cs typeface="Arial" pitchFamily="34" charset="0"/>
              </a:defRPr>
            </a:lvl1pPr>
          </a:lstStyle>
          <a:p>
            <a:r>
              <a:rPr lang="en-US" altLang="ko-KR" dirty="0"/>
              <a:t>FREE PPT TEMPLATES</a:t>
            </a:r>
            <a:endParaRPr lang="ko-KR" altLang="en-US" dirty="0"/>
          </a:p>
        </p:txBody>
      </p:sp>
    </p:spTree>
    <p:extLst>
      <p:ext uri="{BB962C8B-B14F-4D97-AF65-F5344CB8AC3E}">
        <p14:creationId xmlns:p14="http://schemas.microsoft.com/office/powerpoint/2010/main" val="1070206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539552" y="539550"/>
            <a:ext cx="3528392" cy="4068000"/>
          </a:xfrm>
          <a:prstGeom prst="rect">
            <a:avLst/>
          </a:prstGeom>
          <a:solidFill>
            <a:schemeClr val="bg1">
              <a:lumMod val="7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460432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1" y="0"/>
            <a:ext cx="9138113" cy="2571750"/>
          </a:xfrm>
          <a:prstGeom prst="rect">
            <a:avLst/>
          </a:prstGeom>
          <a:solidFill>
            <a:schemeClr val="bg1">
              <a:lumMod val="75000"/>
            </a:schemeClr>
          </a:solidFill>
        </p:spPr>
        <p:txBody>
          <a:bodyPr tIns="540000" anchor="t"/>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0" hasCustomPrompt="1"/>
          </p:nvPr>
        </p:nvSpPr>
        <p:spPr>
          <a:xfrm>
            <a:off x="4977152" y="1491630"/>
            <a:ext cx="1390030" cy="198443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0" name="Picture Placeholder 2"/>
          <p:cNvSpPr>
            <a:spLocks noGrp="1"/>
          </p:cNvSpPr>
          <p:nvPr>
            <p:ph type="pic" idx="11" hasCustomPrompt="1"/>
          </p:nvPr>
        </p:nvSpPr>
        <p:spPr>
          <a:xfrm>
            <a:off x="6889704" y="1491630"/>
            <a:ext cx="1390030" cy="198443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426582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0"/>
            <a:ext cx="9144000" cy="278777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903995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0"/>
            <a:ext cx="9144000" cy="5143500"/>
          </a:xfrm>
          <a:prstGeom prst="rect">
            <a:avLst/>
          </a:prstGeom>
          <a:solidFill>
            <a:schemeClr val="bg1">
              <a:lumMod val="75000"/>
            </a:schemeClr>
          </a:solidFill>
        </p:spPr>
        <p:txBody>
          <a:bodyPr lIns="1260000" anchor="ctr"/>
          <a:lstStyle>
            <a:lvl1pPr marL="0" indent="0" algn="l">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685398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546042"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n-lt"/>
                <a:cs typeface="Arial" pitchFamily="34" charset="0"/>
              </a:defRPr>
            </a:lvl1pPr>
          </a:lstStyle>
          <a:p>
            <a:r>
              <a:rPr lang="en-US" altLang="ko-KR" dirty="0"/>
              <a:t> Free PPT _ Click to add title</a:t>
            </a:r>
            <a:endParaRPr lang="ko-KR" altLang="en-US" dirty="0"/>
          </a:p>
        </p:txBody>
      </p:sp>
      <p:sp>
        <p:nvSpPr>
          <p:cNvPr id="8" name="Picture Placeholder 2"/>
          <p:cNvSpPr>
            <a:spLocks noGrp="1"/>
          </p:cNvSpPr>
          <p:nvPr>
            <p:ph type="pic" idx="10" hasCustomPrompt="1"/>
          </p:nvPr>
        </p:nvSpPr>
        <p:spPr>
          <a:xfrm>
            <a:off x="546042"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Rectangle 8"/>
          <p:cNvSpPr/>
          <p:nvPr userDrawn="1"/>
        </p:nvSpPr>
        <p:spPr>
          <a:xfrm>
            <a:off x="546042" y="2217207"/>
            <a:ext cx="1944000" cy="5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0" name="Rectangle 9"/>
          <p:cNvSpPr/>
          <p:nvPr userDrawn="1"/>
        </p:nvSpPr>
        <p:spPr>
          <a:xfrm>
            <a:off x="546042" y="4085904"/>
            <a:ext cx="1944000" cy="530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1" name="Picture Placeholder 2"/>
          <p:cNvSpPr>
            <a:spLocks noGrp="1"/>
          </p:cNvSpPr>
          <p:nvPr>
            <p:ph type="pic" idx="11" hasCustomPrompt="1"/>
          </p:nvPr>
        </p:nvSpPr>
        <p:spPr>
          <a:xfrm>
            <a:off x="2583307"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Picture Placeholder 2"/>
          <p:cNvSpPr>
            <a:spLocks noGrp="1"/>
          </p:cNvSpPr>
          <p:nvPr>
            <p:ph type="pic" idx="12" hasCustomPrompt="1"/>
          </p:nvPr>
        </p:nvSpPr>
        <p:spPr>
          <a:xfrm>
            <a:off x="2582971"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3" name="Rectangle 12"/>
          <p:cNvSpPr/>
          <p:nvPr userDrawn="1"/>
        </p:nvSpPr>
        <p:spPr>
          <a:xfrm>
            <a:off x="2582971" y="2217207"/>
            <a:ext cx="1944000" cy="530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4" name="Rectangle 13"/>
          <p:cNvSpPr/>
          <p:nvPr userDrawn="1"/>
        </p:nvSpPr>
        <p:spPr>
          <a:xfrm>
            <a:off x="2582635" y="4085904"/>
            <a:ext cx="1944000" cy="530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5" name="Picture Placeholder 2"/>
          <p:cNvSpPr>
            <a:spLocks noGrp="1"/>
          </p:cNvSpPr>
          <p:nvPr>
            <p:ph type="pic" idx="13" hasCustomPrompt="1"/>
          </p:nvPr>
        </p:nvSpPr>
        <p:spPr>
          <a:xfrm>
            <a:off x="4619900"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6" name="Picture Placeholder 2"/>
          <p:cNvSpPr>
            <a:spLocks noGrp="1"/>
          </p:cNvSpPr>
          <p:nvPr>
            <p:ph type="pic" idx="14" hasCustomPrompt="1"/>
          </p:nvPr>
        </p:nvSpPr>
        <p:spPr>
          <a:xfrm>
            <a:off x="4619564"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7" name="Rectangle 16"/>
          <p:cNvSpPr/>
          <p:nvPr userDrawn="1"/>
        </p:nvSpPr>
        <p:spPr>
          <a:xfrm>
            <a:off x="4619564" y="2217207"/>
            <a:ext cx="1944000" cy="530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8" name="Rectangle 17"/>
          <p:cNvSpPr/>
          <p:nvPr userDrawn="1"/>
        </p:nvSpPr>
        <p:spPr>
          <a:xfrm>
            <a:off x="4619228" y="4085904"/>
            <a:ext cx="1944000" cy="530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9" name="Picture Placeholder 2"/>
          <p:cNvSpPr>
            <a:spLocks noGrp="1"/>
          </p:cNvSpPr>
          <p:nvPr>
            <p:ph type="pic" idx="15" hasCustomPrompt="1"/>
          </p:nvPr>
        </p:nvSpPr>
        <p:spPr>
          <a:xfrm>
            <a:off x="6656494"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0" name="Picture Placeholder 2"/>
          <p:cNvSpPr>
            <a:spLocks noGrp="1"/>
          </p:cNvSpPr>
          <p:nvPr>
            <p:ph type="pic" idx="16" hasCustomPrompt="1"/>
          </p:nvPr>
        </p:nvSpPr>
        <p:spPr>
          <a:xfrm>
            <a:off x="6656494"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1" name="Rectangle 20"/>
          <p:cNvSpPr/>
          <p:nvPr userDrawn="1"/>
        </p:nvSpPr>
        <p:spPr>
          <a:xfrm>
            <a:off x="6656494" y="2217207"/>
            <a:ext cx="1944000" cy="530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22" name="Rectangle 21"/>
          <p:cNvSpPr/>
          <p:nvPr userDrawn="1"/>
        </p:nvSpPr>
        <p:spPr>
          <a:xfrm>
            <a:off x="6656494" y="4085904"/>
            <a:ext cx="1944000" cy="5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Tree>
    <p:extLst>
      <p:ext uri="{BB962C8B-B14F-4D97-AF65-F5344CB8AC3E}">
        <p14:creationId xmlns:p14="http://schemas.microsoft.com/office/powerpoint/2010/main" val="2227712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Rectangle 2"/>
          <p:cNvSpPr/>
          <p:nvPr userDrawn="1"/>
        </p:nvSpPr>
        <p:spPr>
          <a:xfrm>
            <a:off x="0" y="1239542"/>
            <a:ext cx="9144000" cy="3348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098" name="Picture 2" descr="D:\KBM-정애\014-Fullppt\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6568" y="1419622"/>
            <a:ext cx="5760640" cy="292995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n-lt"/>
                <a:cs typeface="Arial" pitchFamily="34" charset="0"/>
              </a:defRPr>
            </a:lvl1pPr>
          </a:lstStyle>
          <a:p>
            <a:r>
              <a:rPr lang="en-US" altLang="ko-KR" dirty="0"/>
              <a:t> Free PPT _ Click to add title</a:t>
            </a:r>
            <a:endParaRPr lang="ko-KR" altLang="en-US" dirty="0"/>
          </a:p>
        </p:txBody>
      </p:sp>
      <p:sp>
        <p:nvSpPr>
          <p:cNvPr id="2" name="Picture Placeholder 2"/>
          <p:cNvSpPr>
            <a:spLocks noGrp="1"/>
          </p:cNvSpPr>
          <p:nvPr>
            <p:ph type="pic" idx="1" hasCustomPrompt="1"/>
          </p:nvPr>
        </p:nvSpPr>
        <p:spPr>
          <a:xfrm>
            <a:off x="1070504" y="1806558"/>
            <a:ext cx="2701398" cy="198941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3493825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3075" name="Picture 3" descr="D:\KBM-정애\014-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852" y="1203598"/>
            <a:ext cx="2497429" cy="302433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D:\KBM-정애\014-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3128" y="1203598"/>
            <a:ext cx="2497429" cy="302433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D:\KBM-정애\014-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17404" y="1203598"/>
            <a:ext cx="2497429" cy="3024336"/>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
        <p:nvSpPr>
          <p:cNvPr id="3" name="Picture Placeholder 2"/>
          <p:cNvSpPr>
            <a:spLocks noGrp="1"/>
          </p:cNvSpPr>
          <p:nvPr>
            <p:ph type="pic" idx="1" hasCustomPrompt="1"/>
          </p:nvPr>
        </p:nvSpPr>
        <p:spPr>
          <a:xfrm>
            <a:off x="1351812" y="1311088"/>
            <a:ext cx="1448000" cy="22120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3" name="Picture Placeholder 2"/>
          <p:cNvSpPr>
            <a:spLocks noGrp="1"/>
          </p:cNvSpPr>
          <p:nvPr>
            <p:ph type="pic" idx="10" hasCustomPrompt="1"/>
          </p:nvPr>
        </p:nvSpPr>
        <p:spPr>
          <a:xfrm>
            <a:off x="3841834" y="1311088"/>
            <a:ext cx="1448000" cy="22120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4" name="Picture Placeholder 2"/>
          <p:cNvSpPr>
            <a:spLocks noGrp="1"/>
          </p:cNvSpPr>
          <p:nvPr>
            <p:ph type="pic" idx="11" hasCustomPrompt="1"/>
          </p:nvPr>
        </p:nvSpPr>
        <p:spPr>
          <a:xfrm>
            <a:off x="6331856" y="1311088"/>
            <a:ext cx="1448000" cy="22120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849330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2" name="Rounded Rectangle 11"/>
          <p:cNvSpPr/>
          <p:nvPr userDrawn="1"/>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ounded Rectangle 14"/>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lt"/>
            </a:endParaRPr>
          </a:p>
        </p:txBody>
      </p:sp>
      <p:sp>
        <p:nvSpPr>
          <p:cNvPr id="16" name="Half Frame 15"/>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n-lt"/>
            </a:endParaRPr>
          </a:p>
        </p:txBody>
      </p:sp>
    </p:spTree>
    <p:extLst>
      <p:ext uri="{BB962C8B-B14F-4D97-AF65-F5344CB8AC3E}">
        <p14:creationId xmlns:p14="http://schemas.microsoft.com/office/powerpoint/2010/main" val="1741248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671505854"/>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pic>
        <p:nvPicPr>
          <p:cNvPr id="5122" name="Picture 2" descr="D:\KBM-정애\014-Fullppt\PNG이미지\탭.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12052" y="483518"/>
            <a:ext cx="2049645" cy="2524422"/>
          </a:xfrm>
          <a:prstGeom prst="rect">
            <a:avLst/>
          </a:prstGeom>
          <a:noFill/>
          <a:extLst>
            <a:ext uri="{909E8E84-426E-40DD-AFC4-6F175D3DCCD1}">
              <a14:hiddenFill xmlns:a14="http://schemas.microsoft.com/office/drawing/2010/main">
                <a:solidFill>
                  <a:srgbClr val="FFFFFF"/>
                </a:solidFill>
              </a14:hiddenFill>
            </a:ext>
          </a:extLst>
        </p:spPr>
      </p:pic>
      <p:sp>
        <p:nvSpPr>
          <p:cNvPr id="2" name="Picture Placeholder 2"/>
          <p:cNvSpPr>
            <a:spLocks noGrp="1"/>
          </p:cNvSpPr>
          <p:nvPr>
            <p:ph type="pic" idx="1" hasCustomPrompt="1"/>
          </p:nvPr>
        </p:nvSpPr>
        <p:spPr>
          <a:xfrm>
            <a:off x="3836710" y="731206"/>
            <a:ext cx="1440672" cy="1803564"/>
          </a:xfrm>
          <a:prstGeom prst="rect">
            <a:avLst/>
          </a:prstGeom>
          <a:solidFill>
            <a:schemeClr val="bg1">
              <a:lumMod val="95000"/>
            </a:schemeClr>
          </a:solidFill>
          <a:ln w="38100">
            <a:noFill/>
          </a:ln>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328993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E:\002-KIMS BUSINESS\007-bizdesign.tv\000-PPT FOR KMONG\PSD\13-05-14\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83637" y="646773"/>
            <a:ext cx="3420164" cy="2989145"/>
          </a:xfrm>
          <a:prstGeom prst="rect">
            <a:avLst/>
          </a:prstGeom>
          <a:noFill/>
          <a:extLst>
            <a:ext uri="{909E8E84-426E-40DD-AFC4-6F175D3DCCD1}">
              <a14:hiddenFill xmlns:a14="http://schemas.microsoft.com/office/drawing/2010/main">
                <a:solidFill>
                  <a:srgbClr val="FFFFFF"/>
                </a:solidFill>
              </a14:hiddenFill>
            </a:ext>
          </a:extLst>
        </p:spPr>
      </p:pic>
      <p:sp>
        <p:nvSpPr>
          <p:cNvPr id="3" name="Picture Placeholder 2"/>
          <p:cNvSpPr>
            <a:spLocks noGrp="1"/>
          </p:cNvSpPr>
          <p:nvPr>
            <p:ph type="pic" idx="1" hasCustomPrompt="1"/>
          </p:nvPr>
        </p:nvSpPr>
        <p:spPr>
          <a:xfrm>
            <a:off x="2920519" y="744654"/>
            <a:ext cx="3146400" cy="1944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85397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7837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47664" y="25735"/>
            <a:ext cx="7596336" cy="776530"/>
          </a:xfrm>
          <a:prstGeom prst="rect">
            <a:avLst/>
          </a:prstGeom>
        </p:spPr>
        <p:txBody>
          <a:bodyPr anchor="ctr"/>
          <a:lstStyle>
            <a:lvl1pPr algn="l">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75772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blipFill>
          <a:blip r:embed="rId2"/>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683568"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0" hasCustomPrompt="1"/>
          </p:nvPr>
        </p:nvSpPr>
        <p:spPr>
          <a:xfrm>
            <a:off x="2710172"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0" name="Picture Placeholder 2"/>
          <p:cNvSpPr>
            <a:spLocks noGrp="1"/>
          </p:cNvSpPr>
          <p:nvPr>
            <p:ph type="pic" idx="11" hasCustomPrompt="1"/>
          </p:nvPr>
        </p:nvSpPr>
        <p:spPr>
          <a:xfrm>
            <a:off x="4736776"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1" name="Picture Placeholder 2"/>
          <p:cNvSpPr>
            <a:spLocks noGrp="1"/>
          </p:cNvSpPr>
          <p:nvPr>
            <p:ph type="pic" idx="12" hasCustomPrompt="1"/>
          </p:nvPr>
        </p:nvSpPr>
        <p:spPr>
          <a:xfrm>
            <a:off x="6763380"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1839587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4572000" y="0"/>
            <a:ext cx="4572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Rectangle 2"/>
          <p:cNvSpPr/>
          <p:nvPr userDrawn="1"/>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Picture Placeholder 2"/>
          <p:cNvSpPr>
            <a:spLocks noGrp="1"/>
          </p:cNvSpPr>
          <p:nvPr>
            <p:ph type="pic" idx="10" hasCustomPrompt="1"/>
          </p:nvPr>
        </p:nvSpPr>
        <p:spPr>
          <a:xfrm>
            <a:off x="3225800" y="1183642"/>
            <a:ext cx="3146400" cy="1944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504851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1200786"/>
            <a:ext cx="4572000"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
        <p:nvSpPr>
          <p:cNvPr id="4" name="Picture Placeholder 2"/>
          <p:cNvSpPr>
            <a:spLocks noGrp="1"/>
          </p:cNvSpPr>
          <p:nvPr>
            <p:ph type="pic" idx="10" hasCustomPrompt="1"/>
          </p:nvPr>
        </p:nvSpPr>
        <p:spPr>
          <a:xfrm>
            <a:off x="4572000" y="2892706"/>
            <a:ext cx="4572000"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Rectangle 8"/>
          <p:cNvSpPr/>
          <p:nvPr userDrawn="1"/>
        </p:nvSpPr>
        <p:spPr>
          <a:xfrm>
            <a:off x="4568305" y="1200090"/>
            <a:ext cx="1416959" cy="16926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Rectangle 9"/>
          <p:cNvSpPr/>
          <p:nvPr userDrawn="1"/>
        </p:nvSpPr>
        <p:spPr>
          <a:xfrm>
            <a:off x="3156888" y="2892706"/>
            <a:ext cx="1416959" cy="16926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86370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41399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7" name="Picture Placeholder 2"/>
          <p:cNvSpPr>
            <a:spLocks noGrp="1"/>
          </p:cNvSpPr>
          <p:nvPr>
            <p:ph type="pic" idx="10" hasCustomPrompt="1"/>
          </p:nvPr>
        </p:nvSpPr>
        <p:spPr>
          <a:xfrm>
            <a:off x="23397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Picture Placeholder 2"/>
          <p:cNvSpPr>
            <a:spLocks noGrp="1"/>
          </p:cNvSpPr>
          <p:nvPr>
            <p:ph type="pic" idx="11" hasCustomPrompt="1"/>
          </p:nvPr>
        </p:nvSpPr>
        <p:spPr>
          <a:xfrm>
            <a:off x="5395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3959970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theme" Target="../theme/theme2.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0478714"/>
      </p:ext>
    </p:extLst>
  </p:cSld>
  <p:clrMap bg1="lt1" tx1="dk1" bg2="lt2" tx2="dk2" accent1="accent1" accent2="accent2" accent3="accent3" accent4="accent4" accent5="accent5" accent6="accent6" hlink="hlink" folHlink="folHlink"/>
  <p:sldLayoutIdLst>
    <p:sldLayoutId id="2147483662" r:id="rId1"/>
    <p:sldLayoutId id="2147483673" r:id="rId2"/>
    <p:sldLayoutId id="2147483663"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281477"/>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8" r:id="rId3"/>
    <p:sldLayoutId id="2147483665" r:id="rId4"/>
    <p:sldLayoutId id="2147483667" r:id="rId5"/>
    <p:sldLayoutId id="2147483669" r:id="rId6"/>
    <p:sldLayoutId id="2147483670" r:id="rId7"/>
    <p:sldLayoutId id="2147483671" r:id="rId8"/>
    <p:sldLayoutId id="2147483672" r:id="rId9"/>
    <p:sldLayoutId id="2147483675" r:id="rId10"/>
    <p:sldLayoutId id="2147483674" r:id="rId11"/>
    <p:sldLayoutId id="2147483666" r:id="rId12"/>
    <p:sldLayoutId id="2147483657" r:id="rId13"/>
    <p:sldLayoutId id="2147483676" r:id="rId14"/>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9947127"/>
      </p:ext>
    </p:extLst>
  </p:cSld>
  <p:clrMap bg1="lt1" tx1="dk1" bg2="lt2" tx2="dk2" accent1="accent1" accent2="accent2" accent3="accent3" accent4="accent4" accent5="accent5" accent6="accent6" hlink="hlink" folHlink="folHlink"/>
  <p:sldLayoutIdLst>
    <p:sldLayoutId id="2147483659"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14.png"/><Relationship Id="rId5" Type="http://schemas.openxmlformats.org/officeDocument/2006/relationships/image" Target="../media/image13.wmf"/><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8.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hyperlink" Target="https://media.geeksforgeeks.org/wp-content/cdn-uploads/Fork_in_C.jpg" TargetMode="Externa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hyperlink" Target="https://media.geeksforgeeks.org/wp-content/cdn-uploads/Fork_in_C.jpg" TargetMode="Externa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hyperlink" Target="https://media.geeksforgeeks.org/wp-content/cdn-uploads/Fork_in_C.jpg" TargetMode="Externa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9.w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그림 개체 틀 5">
            <a:extLst>
              <a:ext uri="{FF2B5EF4-FFF2-40B4-BE49-F238E27FC236}">
                <a16:creationId xmlns:a16="http://schemas.microsoft.com/office/drawing/2014/main" id="{851939D0-0950-49D5-964E-AF7DFAADC12E}"/>
              </a:ext>
            </a:extLst>
          </p:cNvPr>
          <p:cNvSpPr>
            <a:spLocks noGrp="1"/>
          </p:cNvSpPr>
          <p:nvPr>
            <p:ph type="pic" idx="1"/>
          </p:nvPr>
        </p:nvSpPr>
        <p:spPr/>
      </p:sp>
      <p:sp>
        <p:nvSpPr>
          <p:cNvPr id="9" name="Text Placeholder 8"/>
          <p:cNvSpPr>
            <a:spLocks noGrp="1"/>
          </p:cNvSpPr>
          <p:nvPr>
            <p:ph type="body" sz="quarter" idx="11"/>
          </p:nvPr>
        </p:nvSpPr>
        <p:spPr>
          <a:prstGeom prst="rect">
            <a:avLst/>
          </a:prstGeom>
        </p:spPr>
        <p:txBody>
          <a:bodyPr/>
          <a:lstStyle/>
          <a:p>
            <a:pPr algn="ctr" fontAlgn="auto">
              <a:spcBef>
                <a:spcPts val="0"/>
              </a:spcBef>
              <a:spcAft>
                <a:spcPts val="0"/>
              </a:spcAft>
              <a:defRPr/>
            </a:pPr>
            <a:r>
              <a:rPr lang="en-US" altLang="ko-KR" b="1" dirty="0" smtClean="0">
                <a:solidFill>
                  <a:schemeClr val="tx1">
                    <a:lumMod val="75000"/>
                    <a:lumOff val="25000"/>
                  </a:schemeClr>
                </a:solidFill>
                <a:cs typeface="Arial" pitchFamily="34" charset="0"/>
              </a:rPr>
              <a:t>Lecture #2</a:t>
            </a:r>
            <a:endParaRPr lang="en-US" altLang="ko-KR" b="1" dirty="0">
              <a:solidFill>
                <a:schemeClr val="tx1">
                  <a:lumMod val="75000"/>
                  <a:lumOff val="25000"/>
                </a:schemeClr>
              </a:solidFill>
              <a:cs typeface="Arial" pitchFamily="34" charset="0"/>
            </a:endParaRPr>
          </a:p>
        </p:txBody>
      </p:sp>
      <p:sp>
        <p:nvSpPr>
          <p:cNvPr id="3" name="Title 2"/>
          <p:cNvSpPr>
            <a:spLocks noGrp="1"/>
          </p:cNvSpPr>
          <p:nvPr>
            <p:ph type="title"/>
          </p:nvPr>
        </p:nvSpPr>
        <p:spPr>
          <a:prstGeom prst="rect">
            <a:avLst/>
          </a:prstGeom>
        </p:spPr>
        <p:txBody>
          <a:bodyPr/>
          <a:lstStyle/>
          <a:p>
            <a:r>
              <a:rPr lang="en-US" altLang="ko-KR" dirty="0" smtClean="0">
                <a:ea typeface="맑은 고딕" pitchFamily="50" charset="-127"/>
              </a:rPr>
              <a:t>Operating systems</a:t>
            </a:r>
            <a:endParaRPr lang="ko-KR" alt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2209505875"/>
              </p:ext>
            </p:extLst>
          </p:nvPr>
        </p:nvGraphicFramePr>
        <p:xfrm>
          <a:off x="2920519" y="744654"/>
          <a:ext cx="3146399" cy="1944000"/>
        </p:xfrm>
        <a:graphic>
          <a:graphicData uri="http://schemas.openxmlformats.org/presentationml/2006/ole">
            <mc:AlternateContent xmlns:mc="http://schemas.openxmlformats.org/markup-compatibility/2006">
              <mc:Choice xmlns:v="urn:schemas-microsoft-com:vml" Requires="v">
                <p:oleObj spid="_x0000_s1195" name="Bitmap Image" r:id="rId4" imgW="2286000" imgH="1280160" progId="PBrush">
                  <p:embed/>
                </p:oleObj>
              </mc:Choice>
              <mc:Fallback>
                <p:oleObj name="Bitmap Image" r:id="rId4" imgW="2286000" imgH="1280160" progId="PBrush">
                  <p:embed/>
                  <p:pic>
                    <p:nvPicPr>
                      <p:cNvPr id="0" name=""/>
                      <p:cNvPicPr/>
                      <p:nvPr/>
                    </p:nvPicPr>
                    <p:blipFill>
                      <a:blip r:embed="rId5"/>
                      <a:stretch>
                        <a:fillRect/>
                      </a:stretch>
                    </p:blipFill>
                    <p:spPr>
                      <a:xfrm>
                        <a:off x="2920519" y="744654"/>
                        <a:ext cx="3146399" cy="1944000"/>
                      </a:xfrm>
                      <a:prstGeom prst="rect">
                        <a:avLst/>
                      </a:prstGeom>
                    </p:spPr>
                  </p:pic>
                </p:oleObj>
              </mc:Fallback>
            </mc:AlternateContent>
          </a:graphicData>
        </a:graphic>
      </p:graphicFrame>
    </p:spTree>
    <p:extLst>
      <p:ext uri="{BB962C8B-B14F-4D97-AF65-F5344CB8AC3E}">
        <p14:creationId xmlns:p14="http://schemas.microsoft.com/office/powerpoint/2010/main" val="2742331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System Call &amp;API</a:t>
            </a:r>
            <a:endParaRPr lang="en-US" dirty="0"/>
          </a:p>
        </p:txBody>
      </p:sp>
      <p:sp>
        <p:nvSpPr>
          <p:cNvPr id="7" name="Rectangle 6"/>
          <p:cNvSpPr/>
          <p:nvPr/>
        </p:nvSpPr>
        <p:spPr>
          <a:xfrm>
            <a:off x="2015716" y="3298114"/>
            <a:ext cx="2160240" cy="646331"/>
          </a:xfrm>
          <a:prstGeom prst="rect">
            <a:avLst/>
          </a:prstGeom>
        </p:spPr>
        <p:txBody>
          <a:bodyPr wrap="square">
            <a:spAutoFit/>
          </a:bodyPr>
          <a:lstStyle/>
          <a:p>
            <a:r>
              <a:rPr lang="en-US" sz="1200" b="1" dirty="0" smtClean="0"/>
              <a:t>DX&lt;- Data for Kernel</a:t>
            </a:r>
          </a:p>
          <a:p>
            <a:r>
              <a:rPr lang="en-US" sz="1200" b="1" dirty="0" smtClean="0"/>
              <a:t>Ah &lt;- Service#</a:t>
            </a:r>
          </a:p>
          <a:p>
            <a:r>
              <a:rPr lang="en-US" sz="1200" b="1" dirty="0" err="1" smtClean="0"/>
              <a:t>Int</a:t>
            </a:r>
            <a:r>
              <a:rPr lang="en-US" sz="1200" b="1" dirty="0" smtClean="0"/>
              <a:t> #</a:t>
            </a:r>
            <a:r>
              <a:rPr lang="en-US" sz="1200" b="1" dirty="0" err="1" smtClean="0"/>
              <a:t>num</a:t>
            </a:r>
            <a:endParaRPr lang="en-US" sz="1200" b="1" dirty="0"/>
          </a:p>
        </p:txBody>
      </p:sp>
      <p:graphicFrame>
        <p:nvGraphicFramePr>
          <p:cNvPr id="8" name="Object 7"/>
          <p:cNvGraphicFramePr>
            <a:graphicFrameLocks noChangeAspect="1"/>
          </p:cNvGraphicFramePr>
          <p:nvPr>
            <p:extLst>
              <p:ext uri="{D42A27DB-BD31-4B8C-83A1-F6EECF244321}">
                <p14:modId xmlns:p14="http://schemas.microsoft.com/office/powerpoint/2010/main" val="2733991142"/>
              </p:ext>
            </p:extLst>
          </p:nvPr>
        </p:nvGraphicFramePr>
        <p:xfrm>
          <a:off x="323528" y="2916442"/>
          <a:ext cx="1512168" cy="2068954"/>
        </p:xfrm>
        <a:graphic>
          <a:graphicData uri="http://schemas.openxmlformats.org/presentationml/2006/ole">
            <mc:AlternateContent xmlns:mc="http://schemas.openxmlformats.org/markup-compatibility/2006">
              <mc:Choice xmlns:v="urn:schemas-microsoft-com:vml" Requires="v">
                <p:oleObj spid="_x0000_s16388" name="Bitmap Image" r:id="rId4" imgW="1927800" imgH="2636640" progId="PBrush">
                  <p:embed/>
                </p:oleObj>
              </mc:Choice>
              <mc:Fallback>
                <p:oleObj name="Bitmap Image" r:id="rId4" imgW="1927800" imgH="2636640" progId="PBrush">
                  <p:embed/>
                  <p:pic>
                    <p:nvPicPr>
                      <p:cNvPr id="9" name="Object 8"/>
                      <p:cNvPicPr/>
                      <p:nvPr/>
                    </p:nvPicPr>
                    <p:blipFill>
                      <a:blip r:embed="rId5"/>
                      <a:stretch>
                        <a:fillRect/>
                      </a:stretch>
                    </p:blipFill>
                    <p:spPr>
                      <a:xfrm>
                        <a:off x="323528" y="2916442"/>
                        <a:ext cx="1512168" cy="2068954"/>
                      </a:xfrm>
                      <a:prstGeom prst="rect">
                        <a:avLst/>
                      </a:prstGeom>
                    </p:spPr>
                  </p:pic>
                </p:oleObj>
              </mc:Fallback>
            </mc:AlternateContent>
          </a:graphicData>
        </a:graphic>
      </p:graphicFrame>
      <p:sp>
        <p:nvSpPr>
          <p:cNvPr id="9" name="Title 5"/>
          <p:cNvSpPr txBox="1">
            <a:spLocks/>
          </p:cNvSpPr>
          <p:nvPr/>
        </p:nvSpPr>
        <p:spPr>
          <a:xfrm>
            <a:off x="-12441" y="2158590"/>
            <a:ext cx="5076056" cy="776530"/>
          </a:xfrm>
          <a:prstGeom prst="rect">
            <a:avLst/>
          </a:prstGeom>
        </p:spPr>
        <p:txBody>
          <a:bodyPr anchor="ctr"/>
          <a:lstStyle>
            <a:lvl1pPr algn="ctr" defTabSz="914400" rtl="0" eaLnBrk="1" latinLnBrk="1" hangingPunct="1">
              <a:spcBef>
                <a:spcPct val="0"/>
              </a:spcBef>
              <a:buNone/>
              <a:defRPr sz="3600" b="1" kern="1200" baseline="0">
                <a:solidFill>
                  <a:schemeClr val="tx1">
                    <a:lumMod val="75000"/>
                    <a:lumOff val="25000"/>
                  </a:schemeClr>
                </a:solidFill>
                <a:latin typeface="+mj-lt"/>
                <a:ea typeface="+mj-ea"/>
                <a:cs typeface="Arial" pitchFamily="34" charset="0"/>
              </a:defRPr>
            </a:lvl1pPr>
          </a:lstStyle>
          <a:p>
            <a:r>
              <a:rPr lang="en-US" sz="2000" dirty="0" smtClean="0"/>
              <a:t>Application Programming Interface (API)</a:t>
            </a:r>
            <a:endParaRPr lang="en-US" sz="2000" dirty="0"/>
          </a:p>
        </p:txBody>
      </p:sp>
      <p:pic>
        <p:nvPicPr>
          <p:cNvPr id="10" name="Picture 9"/>
          <p:cNvPicPr>
            <a:picLocks noChangeAspect="1"/>
          </p:cNvPicPr>
          <p:nvPr/>
        </p:nvPicPr>
        <p:blipFill rotWithShape="1">
          <a:blip r:embed="rId6"/>
          <a:srcRect l="11024" t="22399" r="37790" b="33502"/>
          <a:stretch/>
        </p:blipFill>
        <p:spPr>
          <a:xfrm>
            <a:off x="4175956" y="2753435"/>
            <a:ext cx="4980540" cy="2413646"/>
          </a:xfrm>
          <a:prstGeom prst="rect">
            <a:avLst/>
          </a:prstGeom>
        </p:spPr>
      </p:pic>
    </p:spTree>
    <p:extLst>
      <p:ext uri="{BB962C8B-B14F-4D97-AF65-F5344CB8AC3E}">
        <p14:creationId xmlns:p14="http://schemas.microsoft.com/office/powerpoint/2010/main" val="1459923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1115616" y="267494"/>
            <a:ext cx="5913529" cy="543185"/>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Process</a:t>
            </a:r>
            <a:endParaRPr lang="en-US" dirty="0"/>
          </a:p>
        </p:txBody>
      </p:sp>
      <p:sp>
        <p:nvSpPr>
          <p:cNvPr id="4" name="Rectangle 3"/>
          <p:cNvSpPr/>
          <p:nvPr/>
        </p:nvSpPr>
        <p:spPr>
          <a:xfrm>
            <a:off x="971600" y="1419622"/>
            <a:ext cx="7920880" cy="2654573"/>
          </a:xfrm>
          <a:prstGeom prst="rect">
            <a:avLst/>
          </a:prstGeom>
        </p:spPr>
        <p:txBody>
          <a:bodyPr wrap="square">
            <a:spAutoFit/>
          </a:bodyPr>
          <a:lstStyle/>
          <a:p>
            <a:pPr marL="342900" indent="-342900">
              <a:buFont typeface="Arial" pitchFamily="34" charset="0"/>
              <a:buChar char="•"/>
            </a:pPr>
            <a:r>
              <a:rPr lang="en-US" sz="1950" dirty="0"/>
              <a:t>A process is basically a program in execution</a:t>
            </a:r>
          </a:p>
          <a:p>
            <a:pPr marL="600075" lvl="1" indent="-257175">
              <a:buFont typeface="Arial" pitchFamily="34" charset="0"/>
              <a:buChar char="•"/>
            </a:pPr>
            <a:r>
              <a:rPr lang="en-US" sz="1650" dirty="0"/>
              <a:t>or that which a processor executes</a:t>
            </a:r>
          </a:p>
          <a:p>
            <a:pPr marL="342900" indent="-342900">
              <a:buFont typeface="Arial" pitchFamily="34" charset="0"/>
              <a:buChar char="•"/>
            </a:pPr>
            <a:r>
              <a:rPr lang="en-US" sz="1950" dirty="0"/>
              <a:t>A process is unit of work in a system</a:t>
            </a:r>
          </a:p>
          <a:p>
            <a:pPr marL="342900" indent="-342900">
              <a:buFont typeface="Arial" pitchFamily="34" charset="0"/>
              <a:buChar char="•"/>
            </a:pPr>
            <a:r>
              <a:rPr lang="en-US" sz="1950" dirty="0"/>
              <a:t>A process is an activity performed by a system</a:t>
            </a:r>
          </a:p>
          <a:p>
            <a:pPr marL="600075" lvl="1" indent="-257175">
              <a:buFont typeface="Arial" pitchFamily="34" charset="0"/>
              <a:buChar char="•"/>
            </a:pPr>
            <a:r>
              <a:rPr lang="en-US" sz="1650" dirty="0"/>
              <a:t>It may be program’s data, program counter, pointer or register used in a program</a:t>
            </a:r>
          </a:p>
          <a:p>
            <a:pPr marL="342900" indent="-342900">
              <a:buFont typeface="Arial" pitchFamily="34" charset="0"/>
              <a:buChar char="•"/>
            </a:pPr>
            <a:r>
              <a:rPr lang="en-US" sz="1950" dirty="0"/>
              <a:t>A process uses resources like CPU, memory, files and I/O devices</a:t>
            </a:r>
          </a:p>
          <a:p>
            <a:pPr marL="342900" indent="-342900">
              <a:buFont typeface="Arial" pitchFamily="34" charset="0"/>
              <a:buChar char="•"/>
            </a:pPr>
            <a:r>
              <a:rPr lang="en-US" sz="1950" dirty="0"/>
              <a:t>Operating system processes execute system code and user processes executes user code</a:t>
            </a:r>
          </a:p>
        </p:txBody>
      </p:sp>
    </p:spTree>
    <p:extLst>
      <p:ext uri="{BB962C8B-B14F-4D97-AF65-F5344CB8AC3E}">
        <p14:creationId xmlns:p14="http://schemas.microsoft.com/office/powerpoint/2010/main" val="41592501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p:cNvSpPr>
          <p:nvPr/>
        </p:nvSpPr>
        <p:spPr>
          <a:xfrm>
            <a:off x="1237191" y="339502"/>
            <a:ext cx="7209673" cy="543185"/>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Program VS Process</a:t>
            </a:r>
            <a:endParaRPr lang="en-US" dirty="0"/>
          </a:p>
        </p:txBody>
      </p:sp>
      <p:sp>
        <p:nvSpPr>
          <p:cNvPr id="6" name="Rectangle 3"/>
          <p:cNvSpPr txBox="1">
            <a:spLocks noChangeArrowheads="1"/>
          </p:cNvSpPr>
          <p:nvPr/>
        </p:nvSpPr>
        <p:spPr>
          <a:xfrm>
            <a:off x="1237191" y="1419622"/>
            <a:ext cx="7885105" cy="248525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100" dirty="0"/>
              <a:t>A program is a passive entity</a:t>
            </a:r>
          </a:p>
          <a:p>
            <a:pPr algn="just"/>
            <a:r>
              <a:rPr lang="en-US" sz="2100" dirty="0"/>
              <a:t>A process is a dynamic entity represented by the values stored in registers, memory, program counters etc.</a:t>
            </a:r>
          </a:p>
          <a:p>
            <a:pPr algn="just"/>
            <a:r>
              <a:rPr lang="en-US" sz="2100" dirty="0"/>
              <a:t>A program does not compete for the computing resources whereas a process does</a:t>
            </a:r>
          </a:p>
          <a:p>
            <a:pPr algn="just"/>
            <a:r>
              <a:rPr lang="en-US" sz="2100" dirty="0"/>
              <a:t>One program can have several processes</a:t>
            </a:r>
          </a:p>
          <a:p>
            <a:pPr lvl="1" algn="just"/>
            <a:r>
              <a:rPr lang="en-US" sz="1800" dirty="0"/>
              <a:t>Consider multiple users executing the same program</a:t>
            </a:r>
          </a:p>
        </p:txBody>
      </p:sp>
    </p:spTree>
    <p:extLst>
      <p:ext uri="{BB962C8B-B14F-4D97-AF65-F5344CB8AC3E}">
        <p14:creationId xmlns:p14="http://schemas.microsoft.com/office/powerpoint/2010/main" val="24126799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1115616" y="328716"/>
            <a:ext cx="7281681" cy="543185"/>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Process Concept</a:t>
            </a:r>
            <a:endParaRPr lang="en-US" dirty="0"/>
          </a:p>
        </p:txBody>
      </p:sp>
      <p:sp>
        <p:nvSpPr>
          <p:cNvPr id="4" name="Rectangle 3"/>
          <p:cNvSpPr/>
          <p:nvPr/>
        </p:nvSpPr>
        <p:spPr>
          <a:xfrm>
            <a:off x="971599" y="871901"/>
            <a:ext cx="7967605" cy="3139321"/>
          </a:xfrm>
          <a:prstGeom prst="rect">
            <a:avLst/>
          </a:prstGeom>
        </p:spPr>
        <p:txBody>
          <a:bodyPr wrap="square">
            <a:spAutoFit/>
          </a:bodyPr>
          <a:lstStyle/>
          <a:p>
            <a:pPr marL="342900" indent="-342900">
              <a:lnSpc>
                <a:spcPct val="120000"/>
              </a:lnSpc>
              <a:buFont typeface="Arial" pitchFamily="34" charset="0"/>
              <a:buChar char="•"/>
            </a:pPr>
            <a:r>
              <a:rPr lang="en-US" sz="1500" dirty="0"/>
              <a:t>Process idea was first used in </a:t>
            </a:r>
            <a:r>
              <a:rPr lang="en-US" sz="1500" dirty="0" err="1"/>
              <a:t>Multics</a:t>
            </a:r>
            <a:endParaRPr lang="en-US" sz="1500" dirty="0"/>
          </a:p>
          <a:p>
            <a:pPr marL="342900" indent="-342900">
              <a:lnSpc>
                <a:spcPct val="120000"/>
              </a:lnSpc>
              <a:buFont typeface="Arial" pitchFamily="34" charset="0"/>
              <a:buChar char="•"/>
            </a:pPr>
            <a:r>
              <a:rPr lang="en-US" sz="1500" dirty="0"/>
              <a:t>All programming OS, such as Windows NT, or MVS (multiple virtual storage) were built around the concept of process</a:t>
            </a:r>
          </a:p>
          <a:p>
            <a:pPr marL="342900" indent="-342900">
              <a:lnSpc>
                <a:spcPct val="120000"/>
              </a:lnSpc>
              <a:buFont typeface="Arial" pitchFamily="34" charset="0"/>
              <a:buChar char="•"/>
            </a:pPr>
            <a:r>
              <a:rPr lang="en-US" sz="1500" dirty="0"/>
              <a:t>Major requirements that the OS must meet can all be expressed with reference to process</a:t>
            </a:r>
          </a:p>
          <a:p>
            <a:pPr marL="600075" lvl="1" indent="-257175">
              <a:lnSpc>
                <a:spcPct val="120000"/>
              </a:lnSpc>
              <a:buFont typeface="Arial" pitchFamily="34" charset="0"/>
              <a:buChar char="•"/>
            </a:pPr>
            <a:r>
              <a:rPr lang="en-US" sz="1500" dirty="0"/>
              <a:t>OS must interleave the execution of a number of processes to maximize processor use</a:t>
            </a:r>
          </a:p>
          <a:p>
            <a:pPr marL="600075" lvl="1" indent="-257175">
              <a:lnSpc>
                <a:spcPct val="120000"/>
              </a:lnSpc>
              <a:buFont typeface="Arial" pitchFamily="34" charset="0"/>
              <a:buChar char="•"/>
            </a:pPr>
            <a:r>
              <a:rPr lang="en-US" sz="1500" dirty="0"/>
              <a:t>OS must allocate resources to process in confirming to a specify policy</a:t>
            </a:r>
          </a:p>
          <a:p>
            <a:pPr marL="942975" lvl="2" indent="-257175">
              <a:lnSpc>
                <a:spcPct val="120000"/>
              </a:lnSpc>
              <a:buFont typeface="Arial" pitchFamily="34" charset="0"/>
              <a:buChar char="•"/>
            </a:pPr>
            <a:r>
              <a:rPr lang="en-US" sz="1500" dirty="0"/>
              <a:t>e.g. certain functions or applications are of higher priority</a:t>
            </a:r>
          </a:p>
          <a:p>
            <a:pPr marL="942975" lvl="2" indent="-257175">
              <a:lnSpc>
                <a:spcPct val="120000"/>
              </a:lnSpc>
              <a:buFont typeface="Arial" pitchFamily="34" charset="0"/>
              <a:buChar char="•"/>
            </a:pPr>
            <a:r>
              <a:rPr lang="en-US" sz="1500" dirty="0"/>
              <a:t>at the same time avoiding deadlock</a:t>
            </a:r>
          </a:p>
          <a:p>
            <a:pPr marL="600075" lvl="1" indent="-257175">
              <a:lnSpc>
                <a:spcPct val="120000"/>
              </a:lnSpc>
              <a:buFont typeface="Arial" pitchFamily="34" charset="0"/>
              <a:buChar char="•"/>
            </a:pPr>
            <a:r>
              <a:rPr lang="en-US" sz="1500" dirty="0"/>
              <a:t>OS may support inter-process communication</a:t>
            </a:r>
          </a:p>
        </p:txBody>
      </p:sp>
    </p:spTree>
    <p:extLst>
      <p:ext uri="{BB962C8B-B14F-4D97-AF65-F5344CB8AC3E}">
        <p14:creationId xmlns:p14="http://schemas.microsoft.com/office/powerpoint/2010/main" val="38157961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6">
            <a:extLst>
              <a:ext uri="{FF2B5EF4-FFF2-40B4-BE49-F238E27FC236}">
                <a16:creationId xmlns:a16="http://schemas.microsoft.com/office/drawing/2014/main" id="{6209A9A5-D858-45F5-9FF9-BDD999FD6604}"/>
              </a:ext>
            </a:extLst>
          </p:cNvPr>
          <p:cNvSpPr txBox="1">
            <a:spLocks/>
          </p:cNvSpPr>
          <p:nvPr/>
        </p:nvSpPr>
        <p:spPr>
          <a:xfrm>
            <a:off x="1306073" y="1109"/>
            <a:ext cx="6068141" cy="543185"/>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Program</a:t>
            </a:r>
            <a:endParaRPr lang="en-US" dirty="0"/>
          </a:p>
        </p:txBody>
      </p:sp>
      <p:sp>
        <p:nvSpPr>
          <p:cNvPr id="4" name="TextBox 3">
            <a:extLst>
              <a:ext uri="{FF2B5EF4-FFF2-40B4-BE49-F238E27FC236}">
                <a16:creationId xmlns:a16="http://schemas.microsoft.com/office/drawing/2014/main" id="{CD7906E5-987A-4B9F-A2A2-B2B09EA0EE4B}"/>
              </a:ext>
            </a:extLst>
          </p:cNvPr>
          <p:cNvSpPr txBox="1"/>
          <p:nvPr/>
        </p:nvSpPr>
        <p:spPr>
          <a:xfrm>
            <a:off x="2468754" y="1161409"/>
            <a:ext cx="2793396" cy="2677656"/>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#include &lt;</a:t>
            </a:r>
            <a:r>
              <a:rPr lang="en-US" altLang="ko-KR" sz="1200" b="1" dirty="0" err="1">
                <a:solidFill>
                  <a:schemeClr val="tx1">
                    <a:lumMod val="75000"/>
                    <a:lumOff val="25000"/>
                  </a:schemeClr>
                </a:solidFill>
                <a:cs typeface="Arial" pitchFamily="34" charset="0"/>
              </a:rPr>
              <a:t>iostream</a:t>
            </a:r>
            <a:r>
              <a:rPr lang="en-US" altLang="ko-KR" sz="1200" b="1" dirty="0">
                <a:solidFill>
                  <a:schemeClr val="tx1">
                    <a:lumMod val="75000"/>
                    <a:lumOff val="25000"/>
                  </a:schemeClr>
                </a:solidFill>
                <a:cs typeface="Arial" pitchFamily="34" charset="0"/>
              </a:rPr>
              <a:t>&gt;</a:t>
            </a:r>
          </a:p>
          <a:p>
            <a:r>
              <a:rPr lang="en-US" altLang="ko-KR" sz="1200" b="1" dirty="0">
                <a:solidFill>
                  <a:schemeClr val="tx1">
                    <a:lumMod val="75000"/>
                    <a:lumOff val="25000"/>
                  </a:schemeClr>
                </a:solidFill>
                <a:cs typeface="Arial" pitchFamily="34" charset="0"/>
              </a:rPr>
              <a:t>using namespace </a:t>
            </a:r>
            <a:r>
              <a:rPr lang="en-US" altLang="ko-KR" sz="1200" b="1" dirty="0" err="1">
                <a:solidFill>
                  <a:schemeClr val="tx1">
                    <a:lumMod val="75000"/>
                    <a:lumOff val="25000"/>
                  </a:schemeClr>
                </a:solidFill>
                <a:cs typeface="Arial" pitchFamily="34" charset="0"/>
              </a:rPr>
              <a:t>std</a:t>
            </a:r>
            <a:r>
              <a:rPr lang="en-US" altLang="ko-KR" sz="1200" b="1" dirty="0">
                <a:solidFill>
                  <a:schemeClr val="tx1">
                    <a:lumMod val="75000"/>
                    <a:lumOff val="25000"/>
                  </a:schemeClr>
                </a:solidFill>
                <a:cs typeface="Arial" pitchFamily="34" charset="0"/>
              </a:rPr>
              <a:t>;</a:t>
            </a:r>
          </a:p>
          <a:p>
            <a:endParaRPr lang="en-US" altLang="ko-KR" sz="1200" b="1" dirty="0">
              <a:solidFill>
                <a:schemeClr val="tx1">
                  <a:lumMod val="75000"/>
                  <a:lumOff val="25000"/>
                </a:schemeClr>
              </a:solidFill>
              <a:cs typeface="Arial" pitchFamily="34" charset="0"/>
            </a:endParaRPr>
          </a:p>
          <a:p>
            <a:r>
              <a:rPr lang="en-US" altLang="ko-KR" sz="1200" b="1" dirty="0" err="1">
                <a:solidFill>
                  <a:schemeClr val="tx1">
                    <a:lumMod val="75000"/>
                    <a:lumOff val="25000"/>
                  </a:schemeClr>
                </a:solidFill>
                <a:cs typeface="Arial" pitchFamily="34" charset="0"/>
              </a:rPr>
              <a:t>int</a:t>
            </a:r>
            <a:r>
              <a:rPr lang="en-US" altLang="ko-KR" sz="1200" b="1" dirty="0">
                <a:solidFill>
                  <a:schemeClr val="tx1">
                    <a:lumMod val="75000"/>
                    <a:lumOff val="25000"/>
                  </a:schemeClr>
                </a:solidFill>
                <a:cs typeface="Arial" pitchFamily="34" charset="0"/>
              </a:rPr>
              <a:t> a=10;</a:t>
            </a:r>
          </a:p>
          <a:p>
            <a:r>
              <a:rPr lang="en-US" altLang="ko-KR" sz="1200" b="1" dirty="0" err="1">
                <a:solidFill>
                  <a:schemeClr val="tx1">
                    <a:lumMod val="75000"/>
                    <a:lumOff val="25000"/>
                  </a:schemeClr>
                </a:solidFill>
                <a:cs typeface="Arial" pitchFamily="34" charset="0"/>
              </a:rPr>
              <a:t>int</a:t>
            </a:r>
            <a:r>
              <a:rPr lang="en-US" altLang="ko-KR" sz="1200" b="1" dirty="0">
                <a:solidFill>
                  <a:schemeClr val="tx1">
                    <a:lumMod val="75000"/>
                    <a:lumOff val="25000"/>
                  </a:schemeClr>
                </a:solidFill>
                <a:cs typeface="Arial" pitchFamily="34" charset="0"/>
              </a:rPr>
              <a:t> b=5;</a:t>
            </a:r>
          </a:p>
          <a:p>
            <a:endParaRPr lang="en-US" altLang="ko-KR" sz="1200" b="1" dirty="0">
              <a:solidFill>
                <a:schemeClr val="tx1">
                  <a:lumMod val="75000"/>
                  <a:lumOff val="25000"/>
                </a:schemeClr>
              </a:solidFill>
              <a:cs typeface="Arial" pitchFamily="34" charset="0"/>
            </a:endParaRPr>
          </a:p>
          <a:p>
            <a:r>
              <a:rPr lang="en-US" altLang="ko-KR" sz="1200" b="1" dirty="0">
                <a:solidFill>
                  <a:schemeClr val="tx1">
                    <a:lumMod val="75000"/>
                    <a:lumOff val="25000"/>
                  </a:schemeClr>
                </a:solidFill>
                <a:cs typeface="Arial" pitchFamily="34" charset="0"/>
              </a:rPr>
              <a:t>   main()</a:t>
            </a:r>
          </a:p>
          <a:p>
            <a:pPr>
              <a:tabLst>
                <a:tab pos="472679" algn="l"/>
              </a:tabLst>
            </a:pPr>
            <a:r>
              <a:rPr lang="en-US" altLang="ko-KR" sz="1200" b="1" dirty="0">
                <a:solidFill>
                  <a:schemeClr val="tx1">
                    <a:lumMod val="75000"/>
                    <a:lumOff val="25000"/>
                  </a:schemeClr>
                </a:solidFill>
                <a:cs typeface="Arial" pitchFamily="34" charset="0"/>
              </a:rPr>
              <a:t>	 {</a:t>
            </a:r>
          </a:p>
          <a:p>
            <a:pPr>
              <a:tabLst>
                <a:tab pos="472679" algn="l"/>
              </a:tabLst>
            </a:pPr>
            <a:r>
              <a:rPr lang="en-US" altLang="ko-KR" sz="1200" b="1" dirty="0">
                <a:solidFill>
                  <a:schemeClr val="tx1">
                    <a:lumMod val="75000"/>
                    <a:lumOff val="25000"/>
                  </a:schemeClr>
                </a:solidFill>
                <a:cs typeface="Arial" pitchFamily="34" charset="0"/>
              </a:rPr>
              <a:t>   	 // Write C++ code here  </a:t>
            </a:r>
          </a:p>
          <a:p>
            <a:pPr>
              <a:tabLst>
                <a:tab pos="472679" algn="l"/>
              </a:tabLst>
            </a:pP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int</a:t>
            </a:r>
            <a:r>
              <a:rPr lang="en-US" altLang="ko-KR" sz="1200" b="1" dirty="0">
                <a:solidFill>
                  <a:schemeClr val="tx1">
                    <a:lumMod val="75000"/>
                    <a:lumOff val="25000"/>
                  </a:schemeClr>
                </a:solidFill>
                <a:cs typeface="Arial" pitchFamily="34" charset="0"/>
              </a:rPr>
              <a:t> c;  </a:t>
            </a:r>
          </a:p>
          <a:p>
            <a:pPr>
              <a:tabLst>
                <a:tab pos="472679" algn="l"/>
              </a:tabLst>
            </a:pPr>
            <a:r>
              <a:rPr lang="en-US" altLang="ko-KR" sz="1200" b="1" dirty="0">
                <a:solidFill>
                  <a:schemeClr val="tx1">
                    <a:lumMod val="75000"/>
                    <a:lumOff val="25000"/>
                  </a:schemeClr>
                </a:solidFill>
                <a:cs typeface="Arial" pitchFamily="34" charset="0"/>
              </a:rPr>
              <a:t> 	c=</a:t>
            </a:r>
            <a:r>
              <a:rPr lang="en-US" altLang="ko-KR" sz="1200" b="1" dirty="0" err="1">
                <a:solidFill>
                  <a:schemeClr val="tx1">
                    <a:lumMod val="75000"/>
                    <a:lumOff val="25000"/>
                  </a:schemeClr>
                </a:solidFill>
                <a:cs typeface="Arial" pitchFamily="34" charset="0"/>
              </a:rPr>
              <a:t>a+b</a:t>
            </a:r>
            <a:r>
              <a:rPr lang="en-US" altLang="ko-KR" sz="1200" b="1" dirty="0">
                <a:solidFill>
                  <a:schemeClr val="tx1">
                    <a:lumMod val="75000"/>
                    <a:lumOff val="25000"/>
                  </a:schemeClr>
                </a:solidFill>
                <a:cs typeface="Arial" pitchFamily="34" charset="0"/>
              </a:rPr>
              <a:t>;   </a:t>
            </a:r>
          </a:p>
          <a:p>
            <a:pPr>
              <a:tabLst>
                <a:tab pos="472679" algn="l"/>
              </a:tabLst>
            </a:pP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cout</a:t>
            </a:r>
            <a:r>
              <a:rPr lang="en-US" altLang="ko-KR" sz="1200" b="1" dirty="0">
                <a:solidFill>
                  <a:schemeClr val="tx1">
                    <a:lumMod val="75000"/>
                    <a:lumOff val="25000"/>
                  </a:schemeClr>
                </a:solidFill>
                <a:cs typeface="Arial" pitchFamily="34" charset="0"/>
              </a:rPr>
              <a:t> &lt;&lt; "Hello world!\n\n";  </a:t>
            </a:r>
          </a:p>
          <a:p>
            <a:pPr>
              <a:tabLst>
                <a:tab pos="472679" algn="l"/>
              </a:tabLst>
            </a:pP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cout</a:t>
            </a:r>
            <a:r>
              <a:rPr lang="en-US" altLang="ko-KR" sz="1200" b="1" dirty="0">
                <a:solidFill>
                  <a:schemeClr val="tx1">
                    <a:lumMod val="75000"/>
                    <a:lumOff val="25000"/>
                  </a:schemeClr>
                </a:solidFill>
                <a:cs typeface="Arial" pitchFamily="34" charset="0"/>
              </a:rPr>
              <a:t> &lt;&lt; c;    return 0;</a:t>
            </a:r>
          </a:p>
          <a:p>
            <a:pPr>
              <a:tabLst>
                <a:tab pos="472679" algn="l"/>
              </a:tabLst>
            </a:pPr>
            <a:r>
              <a:rPr lang="en-US" altLang="ko-KR" sz="1200" b="1" dirty="0">
                <a:solidFill>
                  <a:schemeClr val="tx1">
                    <a:lumMod val="75000"/>
                    <a:lumOff val="25000"/>
                  </a:schemeClr>
                </a:solidFill>
                <a:cs typeface="Arial" pitchFamily="34" charset="0"/>
              </a:rPr>
              <a:t>              }</a:t>
            </a:r>
          </a:p>
        </p:txBody>
      </p:sp>
      <p:sp>
        <p:nvSpPr>
          <p:cNvPr id="5" name="TextBox 4">
            <a:extLst>
              <a:ext uri="{FF2B5EF4-FFF2-40B4-BE49-F238E27FC236}">
                <a16:creationId xmlns:a16="http://schemas.microsoft.com/office/drawing/2014/main" id="{14E4543A-06D1-4AFA-9023-92AFAC93D8BF}"/>
              </a:ext>
            </a:extLst>
          </p:cNvPr>
          <p:cNvSpPr txBox="1"/>
          <p:nvPr/>
        </p:nvSpPr>
        <p:spPr>
          <a:xfrm>
            <a:off x="3416369" y="639734"/>
            <a:ext cx="1396013" cy="323165"/>
          </a:xfrm>
          <a:prstGeom prst="rect">
            <a:avLst/>
          </a:prstGeom>
          <a:noFill/>
        </p:spPr>
        <p:txBody>
          <a:bodyPr wrap="square" rtlCol="0">
            <a:spAutoFit/>
          </a:bodyPr>
          <a:lstStyle/>
          <a:p>
            <a:r>
              <a:rPr lang="en-US" altLang="ko-KR" sz="1500" b="1" dirty="0">
                <a:solidFill>
                  <a:schemeClr val="accent3"/>
                </a:solidFill>
              </a:rPr>
              <a:t>C++ Program</a:t>
            </a:r>
            <a:endParaRPr lang="en-US" altLang="ko-KR" sz="1500" b="1" dirty="0">
              <a:solidFill>
                <a:schemeClr val="accent3"/>
              </a:solidFill>
              <a:cs typeface="Arial" pitchFamily="34" charset="0"/>
            </a:endParaRPr>
          </a:p>
        </p:txBody>
      </p:sp>
      <p:sp>
        <p:nvSpPr>
          <p:cNvPr id="6" name="TextBox 5">
            <a:extLst>
              <a:ext uri="{FF2B5EF4-FFF2-40B4-BE49-F238E27FC236}">
                <a16:creationId xmlns:a16="http://schemas.microsoft.com/office/drawing/2014/main" id="{185F44F2-6297-4984-89D7-365C12936D36}"/>
              </a:ext>
            </a:extLst>
          </p:cNvPr>
          <p:cNvSpPr txBox="1"/>
          <p:nvPr/>
        </p:nvSpPr>
        <p:spPr>
          <a:xfrm>
            <a:off x="5626223" y="267494"/>
            <a:ext cx="3437459" cy="4832092"/>
          </a:xfrm>
          <a:prstGeom prst="rect">
            <a:avLst/>
          </a:prstGeom>
          <a:noFill/>
        </p:spPr>
        <p:txBody>
          <a:bodyPr wrap="square" rtlCol="0">
            <a:spAutoFit/>
          </a:bodyPr>
          <a:lstStyle/>
          <a:p>
            <a:pPr algn="just"/>
            <a:endParaRPr lang="en-US" altLang="ko-KR" sz="1400" dirty="0"/>
          </a:p>
          <a:p>
            <a:pPr lvl="0" algn="just"/>
            <a:r>
              <a:rPr lang="en-US" sz="1400" b="1" dirty="0"/>
              <a:t>Code Segment</a:t>
            </a:r>
          </a:p>
          <a:p>
            <a:pPr algn="just"/>
            <a:r>
              <a:rPr lang="en-US" altLang="ko-KR" sz="1400" dirty="0"/>
              <a:t>One of the sections of a program in an object file or in memory, which contains executable instructions.</a:t>
            </a:r>
          </a:p>
          <a:p>
            <a:pPr algn="just"/>
            <a:endParaRPr lang="en-US" altLang="ko-KR" sz="1400" dirty="0"/>
          </a:p>
          <a:p>
            <a:pPr lvl="0" algn="just"/>
            <a:r>
              <a:rPr lang="en-US" sz="1400" b="1" dirty="0"/>
              <a:t>Data Segment</a:t>
            </a:r>
          </a:p>
          <a:p>
            <a:pPr algn="just"/>
            <a:r>
              <a:rPr lang="en-US" altLang="ko-KR" sz="1400" dirty="0"/>
              <a:t>A data segment is a portion of the virtual address space of a program, which contains the global variables and static variables that are initialized by the programmer.</a:t>
            </a:r>
          </a:p>
          <a:p>
            <a:pPr algn="just"/>
            <a:endParaRPr lang="en-US" altLang="ko-KR" sz="1400" dirty="0"/>
          </a:p>
          <a:p>
            <a:pPr lvl="0" algn="just"/>
            <a:r>
              <a:rPr lang="en-US" sz="1400" b="1" dirty="0"/>
              <a:t>BSS(block started by symbol)</a:t>
            </a:r>
          </a:p>
          <a:p>
            <a:pPr algn="just"/>
            <a:r>
              <a:rPr lang="en-US" altLang="ko-KR" sz="1400" dirty="0"/>
              <a:t>Data in this segment is initialized by the kernel to arithmetic 0 before the program starts executing</a:t>
            </a:r>
          </a:p>
          <a:p>
            <a:pPr algn="just"/>
            <a:r>
              <a:rPr lang="en-US" altLang="ko-KR" sz="1400" dirty="0"/>
              <a:t>uninitialized data starts at the end of the data segment and contains all global variables and static variables that are initialized to zero or do not have explicit initialization in source code..</a:t>
            </a:r>
          </a:p>
        </p:txBody>
      </p:sp>
      <p:grpSp>
        <p:nvGrpSpPr>
          <p:cNvPr id="7" name="Group 6"/>
          <p:cNvGrpSpPr/>
          <p:nvPr/>
        </p:nvGrpSpPr>
        <p:grpSpPr>
          <a:xfrm>
            <a:off x="4555054" y="1355299"/>
            <a:ext cx="841244" cy="1216451"/>
            <a:chOff x="4007913" y="1893145"/>
            <a:chExt cx="2025085" cy="2762952"/>
          </a:xfrm>
        </p:grpSpPr>
        <p:sp>
          <p:nvSpPr>
            <p:cNvPr id="8" name="Freeform: Shape 3">
              <a:extLst>
                <a:ext uri="{FF2B5EF4-FFF2-40B4-BE49-F238E27FC236}">
                  <a16:creationId xmlns:a16="http://schemas.microsoft.com/office/drawing/2014/main" id="{71A6E3AB-CB31-4268-895E-FD25D548C9DD}"/>
                </a:ext>
              </a:extLst>
            </p:cNvPr>
            <p:cNvSpPr/>
            <p:nvPr/>
          </p:nvSpPr>
          <p:spPr>
            <a:xfrm>
              <a:off x="4012111" y="1893145"/>
              <a:ext cx="2020887" cy="923758"/>
            </a:xfrm>
            <a:custGeom>
              <a:avLst/>
              <a:gdLst>
                <a:gd name="connsiteX0" fmla="*/ 0 w 2020887"/>
                <a:gd name="connsiteY0" fmla="*/ 92376 h 923758"/>
                <a:gd name="connsiteX1" fmla="*/ 92376 w 2020887"/>
                <a:gd name="connsiteY1" fmla="*/ 0 h 923758"/>
                <a:gd name="connsiteX2" fmla="*/ 1928511 w 2020887"/>
                <a:gd name="connsiteY2" fmla="*/ 0 h 923758"/>
                <a:gd name="connsiteX3" fmla="*/ 2020887 w 2020887"/>
                <a:gd name="connsiteY3" fmla="*/ 92376 h 923758"/>
                <a:gd name="connsiteX4" fmla="*/ 2020887 w 2020887"/>
                <a:gd name="connsiteY4" fmla="*/ 831382 h 923758"/>
                <a:gd name="connsiteX5" fmla="*/ 1928511 w 2020887"/>
                <a:gd name="connsiteY5" fmla="*/ 923758 h 923758"/>
                <a:gd name="connsiteX6" fmla="*/ 92376 w 2020887"/>
                <a:gd name="connsiteY6" fmla="*/ 923758 h 923758"/>
                <a:gd name="connsiteX7" fmla="*/ 0 w 2020887"/>
                <a:gd name="connsiteY7" fmla="*/ 831382 h 923758"/>
                <a:gd name="connsiteX8" fmla="*/ 0 w 2020887"/>
                <a:gd name="connsiteY8" fmla="*/ 92376 h 92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0887" h="923758">
                  <a:moveTo>
                    <a:pt x="0" y="92376"/>
                  </a:moveTo>
                  <a:cubicBezTo>
                    <a:pt x="0" y="41358"/>
                    <a:pt x="41358" y="0"/>
                    <a:pt x="92376" y="0"/>
                  </a:cubicBezTo>
                  <a:lnTo>
                    <a:pt x="1928511" y="0"/>
                  </a:lnTo>
                  <a:cubicBezTo>
                    <a:pt x="1979529" y="0"/>
                    <a:pt x="2020887" y="41358"/>
                    <a:pt x="2020887" y="92376"/>
                  </a:cubicBezTo>
                  <a:lnTo>
                    <a:pt x="2020887" y="831382"/>
                  </a:lnTo>
                  <a:cubicBezTo>
                    <a:pt x="2020887" y="882400"/>
                    <a:pt x="1979529" y="923758"/>
                    <a:pt x="1928511" y="923758"/>
                  </a:cubicBezTo>
                  <a:lnTo>
                    <a:pt x="92376" y="923758"/>
                  </a:lnTo>
                  <a:cubicBezTo>
                    <a:pt x="41358" y="923758"/>
                    <a:pt x="0" y="882400"/>
                    <a:pt x="0" y="831382"/>
                  </a:cubicBezTo>
                  <a:lnTo>
                    <a:pt x="0" y="92376"/>
                  </a:lnTo>
                  <a:close/>
                </a:path>
              </a:pathLst>
            </a:custGeom>
            <a:ln w="19050"/>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5646" tIns="185646" rIns="185646" bIns="185646" numCol="1" spcCol="1270" anchor="ctr" anchorCtr="0">
              <a:noAutofit/>
            </a:bodyPr>
            <a:lstStyle/>
            <a:p>
              <a:pPr algn="ctr" defTabSz="1033463">
                <a:lnSpc>
                  <a:spcPct val="90000"/>
                </a:lnSpc>
                <a:spcBef>
                  <a:spcPct val="0"/>
                </a:spcBef>
                <a:spcAft>
                  <a:spcPct val="35000"/>
                </a:spcAft>
              </a:pPr>
              <a:r>
                <a:rPr lang="en-US" sz="900" dirty="0"/>
                <a:t>BSS</a:t>
              </a:r>
            </a:p>
          </p:txBody>
        </p:sp>
        <p:sp>
          <p:nvSpPr>
            <p:cNvPr id="9" name="Freeform: Shape 5">
              <a:extLst>
                <a:ext uri="{FF2B5EF4-FFF2-40B4-BE49-F238E27FC236}">
                  <a16:creationId xmlns:a16="http://schemas.microsoft.com/office/drawing/2014/main" id="{026A54F7-383C-475D-89E2-DA2B24661205}"/>
                </a:ext>
              </a:extLst>
            </p:cNvPr>
            <p:cNvSpPr/>
            <p:nvPr/>
          </p:nvSpPr>
          <p:spPr>
            <a:xfrm>
              <a:off x="4012111" y="2805072"/>
              <a:ext cx="2020887" cy="923758"/>
            </a:xfrm>
            <a:custGeom>
              <a:avLst/>
              <a:gdLst>
                <a:gd name="connsiteX0" fmla="*/ 0 w 2020887"/>
                <a:gd name="connsiteY0" fmla="*/ 92376 h 923758"/>
                <a:gd name="connsiteX1" fmla="*/ 92376 w 2020887"/>
                <a:gd name="connsiteY1" fmla="*/ 0 h 923758"/>
                <a:gd name="connsiteX2" fmla="*/ 1928511 w 2020887"/>
                <a:gd name="connsiteY2" fmla="*/ 0 h 923758"/>
                <a:gd name="connsiteX3" fmla="*/ 2020887 w 2020887"/>
                <a:gd name="connsiteY3" fmla="*/ 92376 h 923758"/>
                <a:gd name="connsiteX4" fmla="*/ 2020887 w 2020887"/>
                <a:gd name="connsiteY4" fmla="*/ 831382 h 923758"/>
                <a:gd name="connsiteX5" fmla="*/ 1928511 w 2020887"/>
                <a:gd name="connsiteY5" fmla="*/ 923758 h 923758"/>
                <a:gd name="connsiteX6" fmla="*/ 92376 w 2020887"/>
                <a:gd name="connsiteY6" fmla="*/ 923758 h 923758"/>
                <a:gd name="connsiteX7" fmla="*/ 0 w 2020887"/>
                <a:gd name="connsiteY7" fmla="*/ 831382 h 923758"/>
                <a:gd name="connsiteX8" fmla="*/ 0 w 2020887"/>
                <a:gd name="connsiteY8" fmla="*/ 92376 h 92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0887" h="923758">
                  <a:moveTo>
                    <a:pt x="0" y="92376"/>
                  </a:moveTo>
                  <a:cubicBezTo>
                    <a:pt x="0" y="41358"/>
                    <a:pt x="41358" y="0"/>
                    <a:pt x="92376" y="0"/>
                  </a:cubicBezTo>
                  <a:lnTo>
                    <a:pt x="1928511" y="0"/>
                  </a:lnTo>
                  <a:cubicBezTo>
                    <a:pt x="1979529" y="0"/>
                    <a:pt x="2020887" y="41358"/>
                    <a:pt x="2020887" y="92376"/>
                  </a:cubicBezTo>
                  <a:lnTo>
                    <a:pt x="2020887" y="831382"/>
                  </a:lnTo>
                  <a:cubicBezTo>
                    <a:pt x="2020887" y="882400"/>
                    <a:pt x="1979529" y="923758"/>
                    <a:pt x="1928511" y="923758"/>
                  </a:cubicBezTo>
                  <a:lnTo>
                    <a:pt x="92376" y="923758"/>
                  </a:lnTo>
                  <a:cubicBezTo>
                    <a:pt x="41358" y="923758"/>
                    <a:pt x="0" y="882400"/>
                    <a:pt x="0" y="831382"/>
                  </a:cubicBezTo>
                  <a:lnTo>
                    <a:pt x="0" y="92376"/>
                  </a:lnTo>
                  <a:close/>
                </a:path>
              </a:pathLst>
            </a:custGeom>
            <a:ln w="19050">
              <a:solidFill>
                <a:schemeClr val="accent2"/>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5646" tIns="185646" rIns="185646" bIns="185646" numCol="1" spcCol="1270" anchor="ctr" anchorCtr="0">
              <a:noAutofit/>
            </a:bodyPr>
            <a:lstStyle/>
            <a:p>
              <a:pPr algn="ctr" defTabSz="1033463">
                <a:lnSpc>
                  <a:spcPct val="90000"/>
                </a:lnSpc>
                <a:spcBef>
                  <a:spcPct val="0"/>
                </a:spcBef>
                <a:spcAft>
                  <a:spcPct val="35000"/>
                </a:spcAft>
              </a:pPr>
              <a:r>
                <a:rPr lang="en-US" sz="900" dirty="0"/>
                <a:t>Data Segment</a:t>
              </a:r>
            </a:p>
          </p:txBody>
        </p:sp>
        <p:sp>
          <p:nvSpPr>
            <p:cNvPr id="10" name="Freeform: Shape 7">
              <a:extLst>
                <a:ext uri="{FF2B5EF4-FFF2-40B4-BE49-F238E27FC236}">
                  <a16:creationId xmlns:a16="http://schemas.microsoft.com/office/drawing/2014/main" id="{19BDBA9C-C053-4506-ABA4-B4143894148D}"/>
                </a:ext>
              </a:extLst>
            </p:cNvPr>
            <p:cNvSpPr/>
            <p:nvPr/>
          </p:nvSpPr>
          <p:spPr>
            <a:xfrm>
              <a:off x="4007913" y="3732339"/>
              <a:ext cx="2020887" cy="923758"/>
            </a:xfrm>
            <a:custGeom>
              <a:avLst/>
              <a:gdLst>
                <a:gd name="connsiteX0" fmla="*/ 0 w 2020887"/>
                <a:gd name="connsiteY0" fmla="*/ 92376 h 923758"/>
                <a:gd name="connsiteX1" fmla="*/ 92376 w 2020887"/>
                <a:gd name="connsiteY1" fmla="*/ 0 h 923758"/>
                <a:gd name="connsiteX2" fmla="*/ 1928511 w 2020887"/>
                <a:gd name="connsiteY2" fmla="*/ 0 h 923758"/>
                <a:gd name="connsiteX3" fmla="*/ 2020887 w 2020887"/>
                <a:gd name="connsiteY3" fmla="*/ 92376 h 923758"/>
                <a:gd name="connsiteX4" fmla="*/ 2020887 w 2020887"/>
                <a:gd name="connsiteY4" fmla="*/ 831382 h 923758"/>
                <a:gd name="connsiteX5" fmla="*/ 1928511 w 2020887"/>
                <a:gd name="connsiteY5" fmla="*/ 923758 h 923758"/>
                <a:gd name="connsiteX6" fmla="*/ 92376 w 2020887"/>
                <a:gd name="connsiteY6" fmla="*/ 923758 h 923758"/>
                <a:gd name="connsiteX7" fmla="*/ 0 w 2020887"/>
                <a:gd name="connsiteY7" fmla="*/ 831382 h 923758"/>
                <a:gd name="connsiteX8" fmla="*/ 0 w 2020887"/>
                <a:gd name="connsiteY8" fmla="*/ 92376 h 92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0887" h="923758">
                  <a:moveTo>
                    <a:pt x="0" y="92376"/>
                  </a:moveTo>
                  <a:cubicBezTo>
                    <a:pt x="0" y="41358"/>
                    <a:pt x="41358" y="0"/>
                    <a:pt x="92376" y="0"/>
                  </a:cubicBezTo>
                  <a:lnTo>
                    <a:pt x="1928511" y="0"/>
                  </a:lnTo>
                  <a:cubicBezTo>
                    <a:pt x="1979529" y="0"/>
                    <a:pt x="2020887" y="41358"/>
                    <a:pt x="2020887" y="92376"/>
                  </a:cubicBezTo>
                  <a:lnTo>
                    <a:pt x="2020887" y="831382"/>
                  </a:lnTo>
                  <a:cubicBezTo>
                    <a:pt x="2020887" y="882400"/>
                    <a:pt x="1979529" y="923758"/>
                    <a:pt x="1928511" y="923758"/>
                  </a:cubicBezTo>
                  <a:lnTo>
                    <a:pt x="92376" y="923758"/>
                  </a:lnTo>
                  <a:cubicBezTo>
                    <a:pt x="41358" y="923758"/>
                    <a:pt x="0" y="882400"/>
                    <a:pt x="0" y="831382"/>
                  </a:cubicBezTo>
                  <a:lnTo>
                    <a:pt x="0" y="92376"/>
                  </a:lnTo>
                  <a:close/>
                </a:path>
              </a:pathLst>
            </a:custGeom>
            <a:ln w="19050">
              <a:solidFill>
                <a:schemeClr val="accent3"/>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5646" tIns="185646" rIns="185646" bIns="185646" numCol="1" spcCol="1270" anchor="ctr" anchorCtr="0">
              <a:noAutofit/>
            </a:bodyPr>
            <a:lstStyle/>
            <a:p>
              <a:pPr algn="ctr" defTabSz="1033463">
                <a:lnSpc>
                  <a:spcPct val="90000"/>
                </a:lnSpc>
                <a:spcBef>
                  <a:spcPct val="0"/>
                </a:spcBef>
                <a:spcAft>
                  <a:spcPct val="35000"/>
                </a:spcAft>
              </a:pPr>
              <a:r>
                <a:rPr lang="en-US" sz="900" dirty="0"/>
                <a:t>Code Segment</a:t>
              </a:r>
            </a:p>
          </p:txBody>
        </p:sp>
      </p:grpSp>
      <p:sp>
        <p:nvSpPr>
          <p:cNvPr id="11" name="Rectangle 10">
            <a:extLst>
              <a:ext uri="{FF2B5EF4-FFF2-40B4-BE49-F238E27FC236}">
                <a16:creationId xmlns:a16="http://schemas.microsoft.com/office/drawing/2014/main" id="{AF51213D-09BB-4481-80B7-B2C2B31EB529}"/>
              </a:ext>
            </a:extLst>
          </p:cNvPr>
          <p:cNvSpPr/>
          <p:nvPr/>
        </p:nvSpPr>
        <p:spPr>
          <a:xfrm>
            <a:off x="276394" y="1861776"/>
            <a:ext cx="2775217" cy="1643527"/>
          </a:xfrm>
          <a:prstGeom prst="rect">
            <a:avLst/>
          </a:prstGeom>
        </p:spPr>
        <p:txBody>
          <a:bodyPr wrap="square">
            <a:spAutoFit/>
          </a:bodyPr>
          <a:lstStyle/>
          <a:p>
            <a:pPr marL="257175" indent="-257175" algn="just">
              <a:lnSpc>
                <a:spcPct val="120000"/>
              </a:lnSpc>
              <a:buFont typeface="Arial" pitchFamily="34" charset="0"/>
              <a:buChar char="•"/>
            </a:pPr>
            <a:r>
              <a:rPr lang="en-US" sz="1200" dirty="0"/>
              <a:t>Structure of Binary file</a:t>
            </a:r>
          </a:p>
          <a:p>
            <a:pPr marL="257175" indent="-257175" algn="just">
              <a:lnSpc>
                <a:spcPct val="120000"/>
              </a:lnSpc>
              <a:buFont typeface="Arial" pitchFamily="34" charset="0"/>
              <a:buChar char="•"/>
            </a:pPr>
            <a:endParaRPr lang="en-US" sz="1200" dirty="0"/>
          </a:p>
          <a:p>
            <a:pPr marL="600075" lvl="1" indent="-257175" algn="just">
              <a:lnSpc>
                <a:spcPct val="120000"/>
              </a:lnSpc>
              <a:buFont typeface="Arial" pitchFamily="34" charset="0"/>
              <a:buChar char="•"/>
            </a:pPr>
            <a:r>
              <a:rPr lang="en-US" sz="1200" dirty="0"/>
              <a:t>Executable instruction</a:t>
            </a:r>
          </a:p>
          <a:p>
            <a:pPr marL="600075" lvl="1" indent="-257175" algn="just">
              <a:lnSpc>
                <a:spcPct val="120000"/>
              </a:lnSpc>
              <a:buFont typeface="Arial" pitchFamily="34" charset="0"/>
              <a:buChar char="•"/>
            </a:pPr>
            <a:r>
              <a:rPr lang="en-US" sz="1200" dirty="0"/>
              <a:t>Globally initialized variable</a:t>
            </a:r>
          </a:p>
          <a:p>
            <a:pPr marL="600075" lvl="1" indent="-257175" algn="just">
              <a:lnSpc>
                <a:spcPct val="120000"/>
              </a:lnSpc>
              <a:buFont typeface="Arial" pitchFamily="34" charset="0"/>
              <a:buChar char="•"/>
            </a:pPr>
            <a:r>
              <a:rPr lang="en-US" sz="1200" dirty="0"/>
              <a:t>Uninitialized Global variable </a:t>
            </a:r>
          </a:p>
          <a:p>
            <a:pPr marL="600075" lvl="1" indent="-257175" algn="just">
              <a:lnSpc>
                <a:spcPct val="120000"/>
              </a:lnSpc>
              <a:buFont typeface="Arial" pitchFamily="34" charset="0"/>
              <a:buChar char="•"/>
            </a:pPr>
            <a:r>
              <a:rPr lang="en-US" sz="1200" dirty="0"/>
              <a:t>Local initialized variable</a:t>
            </a:r>
          </a:p>
          <a:p>
            <a:pPr marL="600075" lvl="1" indent="-257175" algn="just">
              <a:lnSpc>
                <a:spcPct val="120000"/>
              </a:lnSpc>
              <a:buFont typeface="Arial" pitchFamily="34" charset="0"/>
              <a:buChar char="•"/>
            </a:pPr>
            <a:r>
              <a:rPr lang="en-US" sz="1200" dirty="0"/>
              <a:t>Local Uninitialized variable</a:t>
            </a:r>
          </a:p>
        </p:txBody>
      </p:sp>
      <p:sp>
        <p:nvSpPr>
          <p:cNvPr id="12" name="Rectangle 11">
            <a:extLst>
              <a:ext uri="{FF2B5EF4-FFF2-40B4-BE49-F238E27FC236}">
                <a16:creationId xmlns:a16="http://schemas.microsoft.com/office/drawing/2014/main" id="{B0ADAD53-7458-4EB4-9F74-24AB1D07A596}"/>
              </a:ext>
            </a:extLst>
          </p:cNvPr>
          <p:cNvSpPr/>
          <p:nvPr/>
        </p:nvSpPr>
        <p:spPr>
          <a:xfrm>
            <a:off x="683569" y="4037576"/>
            <a:ext cx="4896544" cy="1126462"/>
          </a:xfrm>
          <a:prstGeom prst="rect">
            <a:avLst/>
          </a:prstGeom>
        </p:spPr>
        <p:txBody>
          <a:bodyPr wrap="square">
            <a:spAutoFit/>
          </a:bodyPr>
          <a:lstStyle/>
          <a:p>
            <a:pPr marL="471488" lvl="1" indent="-128588">
              <a:lnSpc>
                <a:spcPct val="120000"/>
              </a:lnSpc>
              <a:buFont typeface="Arial" panose="020B0604020202020204" pitchFamily="34" charset="0"/>
              <a:buChar char="•"/>
            </a:pPr>
            <a:r>
              <a:rPr lang="en-US" sz="1400" b="1" dirty="0">
                <a:solidFill>
                  <a:schemeClr val="accent3">
                    <a:lumMod val="75000"/>
                  </a:schemeClr>
                </a:solidFill>
              </a:rPr>
              <a:t>Globally initialized </a:t>
            </a:r>
            <a:r>
              <a:rPr lang="en-US" sz="1400" dirty="0"/>
              <a:t>variable are kept in data segment</a:t>
            </a:r>
          </a:p>
          <a:p>
            <a:pPr marL="471488" lvl="1" indent="-128588">
              <a:lnSpc>
                <a:spcPct val="120000"/>
              </a:lnSpc>
              <a:buFont typeface="Arial" panose="020B0604020202020204" pitchFamily="34" charset="0"/>
              <a:buChar char="•"/>
            </a:pPr>
            <a:r>
              <a:rPr lang="en-US" sz="1400" b="1" dirty="0">
                <a:solidFill>
                  <a:schemeClr val="accent3">
                    <a:lumMod val="75000"/>
                  </a:schemeClr>
                </a:solidFill>
              </a:rPr>
              <a:t>Uninitialized Global </a:t>
            </a:r>
            <a:r>
              <a:rPr lang="en-US" sz="1400" dirty="0"/>
              <a:t>variable are kept in BSS</a:t>
            </a:r>
          </a:p>
          <a:p>
            <a:pPr marL="471488" lvl="1" indent="-128588">
              <a:lnSpc>
                <a:spcPct val="120000"/>
              </a:lnSpc>
              <a:buFont typeface="Arial" panose="020B0604020202020204" pitchFamily="34" charset="0"/>
              <a:buChar char="•"/>
            </a:pPr>
            <a:r>
              <a:rPr lang="en-US" altLang="ko-KR" sz="1400" b="1" i="1" dirty="0">
                <a:solidFill>
                  <a:schemeClr val="accent3">
                    <a:lumMod val="75000"/>
                  </a:schemeClr>
                </a:solidFill>
              </a:rPr>
              <a:t>Local </a:t>
            </a:r>
            <a:r>
              <a:rPr lang="en-US" altLang="ko-KR" sz="1400" dirty="0"/>
              <a:t>variables are kept in code segment as part of instruction for a </a:t>
            </a:r>
            <a:r>
              <a:rPr lang="en-US" altLang="ko-KR" sz="1400" dirty="0" smtClean="0"/>
              <a:t>program</a:t>
            </a:r>
            <a:endParaRPr lang="en-US" sz="1400" dirty="0"/>
          </a:p>
        </p:txBody>
      </p:sp>
    </p:spTree>
    <p:extLst>
      <p:ext uri="{BB962C8B-B14F-4D97-AF65-F5344CB8AC3E}">
        <p14:creationId xmlns:p14="http://schemas.microsoft.com/office/powerpoint/2010/main" val="37664926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890719" y="254632"/>
            <a:ext cx="7353689" cy="543185"/>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Process</a:t>
            </a:r>
            <a:endParaRPr lang="en-US" dirty="0"/>
          </a:p>
        </p:txBody>
      </p:sp>
      <p:sp>
        <p:nvSpPr>
          <p:cNvPr id="4" name="TextBox 3">
            <a:extLst>
              <a:ext uri="{FF2B5EF4-FFF2-40B4-BE49-F238E27FC236}">
                <a16:creationId xmlns:a16="http://schemas.microsoft.com/office/drawing/2014/main" id="{185F44F2-6297-4984-89D7-365C12936D36}"/>
              </a:ext>
            </a:extLst>
          </p:cNvPr>
          <p:cNvSpPr txBox="1"/>
          <p:nvPr/>
        </p:nvSpPr>
        <p:spPr>
          <a:xfrm>
            <a:off x="971599" y="1022380"/>
            <a:ext cx="4534071" cy="3416320"/>
          </a:xfrm>
          <a:prstGeom prst="rect">
            <a:avLst/>
          </a:prstGeom>
          <a:noFill/>
        </p:spPr>
        <p:txBody>
          <a:bodyPr wrap="square" rtlCol="0">
            <a:spAutoFit/>
          </a:bodyPr>
          <a:lstStyle/>
          <a:p>
            <a:pPr algn="just"/>
            <a:endParaRPr lang="en-US" altLang="ko-KR" sz="1200" dirty="0"/>
          </a:p>
          <a:p>
            <a:pPr lvl="0" algn="just"/>
            <a:r>
              <a:rPr lang="en-US" sz="1200" b="1" dirty="0"/>
              <a:t>Heap</a:t>
            </a:r>
          </a:p>
          <a:p>
            <a:pPr algn="just"/>
            <a:r>
              <a:rPr lang="en-US" altLang="ko-KR" sz="1200" dirty="0"/>
              <a:t>is memory that is dynamically allocated during process run time. The heap segment contains dynamically allocated memory, commonly begins at the end of the BSS segment and grows to larger addresses from there. It is managed by </a:t>
            </a:r>
            <a:r>
              <a:rPr lang="en-US" altLang="ko-KR" sz="1200" dirty="0" err="1"/>
              <a:t>malloc</a:t>
            </a:r>
            <a:r>
              <a:rPr lang="en-US" altLang="ko-KR" sz="1200" dirty="0"/>
              <a:t>, </a:t>
            </a:r>
            <a:r>
              <a:rPr lang="en-US" altLang="ko-KR" sz="1200" dirty="0" err="1"/>
              <a:t>calloc</a:t>
            </a:r>
            <a:r>
              <a:rPr lang="en-US" altLang="ko-KR" sz="1200" dirty="0"/>
              <a:t>, </a:t>
            </a:r>
            <a:r>
              <a:rPr lang="en-US" altLang="ko-KR" sz="1200" dirty="0" err="1"/>
              <a:t>realloc</a:t>
            </a:r>
            <a:r>
              <a:rPr lang="en-US" altLang="ko-KR" sz="1200" dirty="0"/>
              <a:t>, and free, which may use the </a:t>
            </a:r>
            <a:r>
              <a:rPr lang="en-US" altLang="ko-KR" sz="1200" dirty="0" err="1"/>
              <a:t>brk</a:t>
            </a:r>
            <a:r>
              <a:rPr lang="en-US" altLang="ko-KR" sz="1200" dirty="0"/>
              <a:t> and </a:t>
            </a:r>
            <a:r>
              <a:rPr lang="en-US" altLang="ko-KR" sz="1200" dirty="0" err="1"/>
              <a:t>sbrk</a:t>
            </a:r>
            <a:r>
              <a:rPr lang="en-US" altLang="ko-KR" sz="1200" dirty="0"/>
              <a:t> system calls to adjust its size. The heap segment is shared by all threads, shared libraries, and dynamically loaded modules in a process.</a:t>
            </a:r>
          </a:p>
          <a:p>
            <a:pPr algn="just"/>
            <a:endParaRPr lang="en-US" altLang="ko-KR" sz="1200" dirty="0"/>
          </a:p>
          <a:p>
            <a:pPr lvl="0" algn="just"/>
            <a:r>
              <a:rPr lang="en-US" sz="1200" b="1" dirty="0"/>
              <a:t>Stack</a:t>
            </a:r>
          </a:p>
          <a:p>
            <a:pPr lvl="0" algn="just"/>
            <a:r>
              <a:rPr lang="en-US" altLang="ko-KR" sz="1200" dirty="0"/>
              <a:t>A process generally includes the process stack, which contains temporary data (such as function parameters, return addresses, and local variables), The stack area traditionally adjoined the heap area and grew in the opposite direction. The stack area contains the program stack, a LIFO structure, typically located in the higher parts of memory. The set of values pushed for one function call is termed a “stack frame”</a:t>
            </a:r>
          </a:p>
        </p:txBody>
      </p:sp>
      <p:grpSp>
        <p:nvGrpSpPr>
          <p:cNvPr id="5" name="Group 4"/>
          <p:cNvGrpSpPr/>
          <p:nvPr/>
        </p:nvGrpSpPr>
        <p:grpSpPr>
          <a:xfrm>
            <a:off x="7768886" y="1284742"/>
            <a:ext cx="1173739" cy="2173286"/>
            <a:chOff x="9740676" y="1883287"/>
            <a:chExt cx="1564985" cy="2897714"/>
          </a:xfrm>
        </p:grpSpPr>
        <p:grpSp>
          <p:nvGrpSpPr>
            <p:cNvPr id="6" name="Group 5"/>
            <p:cNvGrpSpPr/>
            <p:nvPr/>
          </p:nvGrpSpPr>
          <p:grpSpPr>
            <a:xfrm>
              <a:off x="9740678" y="3336216"/>
              <a:ext cx="1564983" cy="1444785"/>
              <a:chOff x="4007913" y="2805072"/>
              <a:chExt cx="2025085" cy="1851025"/>
            </a:xfrm>
          </p:grpSpPr>
          <p:sp>
            <p:nvSpPr>
              <p:cNvPr id="9" name="Freeform: Shape 5">
                <a:extLst>
                  <a:ext uri="{FF2B5EF4-FFF2-40B4-BE49-F238E27FC236}">
                    <a16:creationId xmlns:a16="http://schemas.microsoft.com/office/drawing/2014/main" id="{026A54F7-383C-475D-89E2-DA2B24661205}"/>
                  </a:ext>
                </a:extLst>
              </p:cNvPr>
              <p:cNvSpPr/>
              <p:nvPr/>
            </p:nvSpPr>
            <p:spPr>
              <a:xfrm>
                <a:off x="4012111" y="2805072"/>
                <a:ext cx="2020887" cy="923758"/>
              </a:xfrm>
              <a:custGeom>
                <a:avLst/>
                <a:gdLst>
                  <a:gd name="connsiteX0" fmla="*/ 0 w 2020887"/>
                  <a:gd name="connsiteY0" fmla="*/ 92376 h 923758"/>
                  <a:gd name="connsiteX1" fmla="*/ 92376 w 2020887"/>
                  <a:gd name="connsiteY1" fmla="*/ 0 h 923758"/>
                  <a:gd name="connsiteX2" fmla="*/ 1928511 w 2020887"/>
                  <a:gd name="connsiteY2" fmla="*/ 0 h 923758"/>
                  <a:gd name="connsiteX3" fmla="*/ 2020887 w 2020887"/>
                  <a:gd name="connsiteY3" fmla="*/ 92376 h 923758"/>
                  <a:gd name="connsiteX4" fmla="*/ 2020887 w 2020887"/>
                  <a:gd name="connsiteY4" fmla="*/ 831382 h 923758"/>
                  <a:gd name="connsiteX5" fmla="*/ 1928511 w 2020887"/>
                  <a:gd name="connsiteY5" fmla="*/ 923758 h 923758"/>
                  <a:gd name="connsiteX6" fmla="*/ 92376 w 2020887"/>
                  <a:gd name="connsiteY6" fmla="*/ 923758 h 923758"/>
                  <a:gd name="connsiteX7" fmla="*/ 0 w 2020887"/>
                  <a:gd name="connsiteY7" fmla="*/ 831382 h 923758"/>
                  <a:gd name="connsiteX8" fmla="*/ 0 w 2020887"/>
                  <a:gd name="connsiteY8" fmla="*/ 92376 h 92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0887" h="923758">
                    <a:moveTo>
                      <a:pt x="0" y="92376"/>
                    </a:moveTo>
                    <a:cubicBezTo>
                      <a:pt x="0" y="41358"/>
                      <a:pt x="41358" y="0"/>
                      <a:pt x="92376" y="0"/>
                    </a:cubicBezTo>
                    <a:lnTo>
                      <a:pt x="1928511" y="0"/>
                    </a:lnTo>
                    <a:cubicBezTo>
                      <a:pt x="1979529" y="0"/>
                      <a:pt x="2020887" y="41358"/>
                      <a:pt x="2020887" y="92376"/>
                    </a:cubicBezTo>
                    <a:lnTo>
                      <a:pt x="2020887" y="831382"/>
                    </a:lnTo>
                    <a:cubicBezTo>
                      <a:pt x="2020887" y="882400"/>
                      <a:pt x="1979529" y="923758"/>
                      <a:pt x="1928511" y="923758"/>
                    </a:cubicBezTo>
                    <a:lnTo>
                      <a:pt x="92376" y="923758"/>
                    </a:lnTo>
                    <a:cubicBezTo>
                      <a:pt x="41358" y="923758"/>
                      <a:pt x="0" y="882400"/>
                      <a:pt x="0" y="831382"/>
                    </a:cubicBezTo>
                    <a:lnTo>
                      <a:pt x="0" y="92376"/>
                    </a:lnTo>
                    <a:close/>
                  </a:path>
                </a:pathLst>
              </a:custGeom>
              <a:ln w="19050">
                <a:solidFill>
                  <a:schemeClr val="accent2"/>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5646" tIns="185646" rIns="185646" bIns="185646" numCol="1" spcCol="1270" anchor="ctr" anchorCtr="0">
                <a:noAutofit/>
              </a:bodyPr>
              <a:lstStyle/>
              <a:p>
                <a:pPr algn="ctr" defTabSz="1033463">
                  <a:lnSpc>
                    <a:spcPct val="90000"/>
                  </a:lnSpc>
                  <a:spcBef>
                    <a:spcPct val="0"/>
                  </a:spcBef>
                  <a:spcAft>
                    <a:spcPct val="35000"/>
                  </a:spcAft>
                </a:pPr>
                <a:r>
                  <a:rPr lang="en-US" sz="1350" dirty="0"/>
                  <a:t>Data Segment</a:t>
                </a:r>
              </a:p>
            </p:txBody>
          </p:sp>
          <p:sp>
            <p:nvSpPr>
              <p:cNvPr id="10" name="Freeform: Shape 7">
                <a:extLst>
                  <a:ext uri="{FF2B5EF4-FFF2-40B4-BE49-F238E27FC236}">
                    <a16:creationId xmlns:a16="http://schemas.microsoft.com/office/drawing/2014/main" id="{19BDBA9C-C053-4506-ABA4-B4143894148D}"/>
                  </a:ext>
                </a:extLst>
              </p:cNvPr>
              <p:cNvSpPr/>
              <p:nvPr/>
            </p:nvSpPr>
            <p:spPr>
              <a:xfrm>
                <a:off x="4007913" y="3732339"/>
                <a:ext cx="2020887" cy="923758"/>
              </a:xfrm>
              <a:custGeom>
                <a:avLst/>
                <a:gdLst>
                  <a:gd name="connsiteX0" fmla="*/ 0 w 2020887"/>
                  <a:gd name="connsiteY0" fmla="*/ 92376 h 923758"/>
                  <a:gd name="connsiteX1" fmla="*/ 92376 w 2020887"/>
                  <a:gd name="connsiteY1" fmla="*/ 0 h 923758"/>
                  <a:gd name="connsiteX2" fmla="*/ 1928511 w 2020887"/>
                  <a:gd name="connsiteY2" fmla="*/ 0 h 923758"/>
                  <a:gd name="connsiteX3" fmla="*/ 2020887 w 2020887"/>
                  <a:gd name="connsiteY3" fmla="*/ 92376 h 923758"/>
                  <a:gd name="connsiteX4" fmla="*/ 2020887 w 2020887"/>
                  <a:gd name="connsiteY4" fmla="*/ 831382 h 923758"/>
                  <a:gd name="connsiteX5" fmla="*/ 1928511 w 2020887"/>
                  <a:gd name="connsiteY5" fmla="*/ 923758 h 923758"/>
                  <a:gd name="connsiteX6" fmla="*/ 92376 w 2020887"/>
                  <a:gd name="connsiteY6" fmla="*/ 923758 h 923758"/>
                  <a:gd name="connsiteX7" fmla="*/ 0 w 2020887"/>
                  <a:gd name="connsiteY7" fmla="*/ 831382 h 923758"/>
                  <a:gd name="connsiteX8" fmla="*/ 0 w 2020887"/>
                  <a:gd name="connsiteY8" fmla="*/ 92376 h 92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0887" h="923758">
                    <a:moveTo>
                      <a:pt x="0" y="92376"/>
                    </a:moveTo>
                    <a:cubicBezTo>
                      <a:pt x="0" y="41358"/>
                      <a:pt x="41358" y="0"/>
                      <a:pt x="92376" y="0"/>
                    </a:cubicBezTo>
                    <a:lnTo>
                      <a:pt x="1928511" y="0"/>
                    </a:lnTo>
                    <a:cubicBezTo>
                      <a:pt x="1979529" y="0"/>
                      <a:pt x="2020887" y="41358"/>
                      <a:pt x="2020887" y="92376"/>
                    </a:cubicBezTo>
                    <a:lnTo>
                      <a:pt x="2020887" y="831382"/>
                    </a:lnTo>
                    <a:cubicBezTo>
                      <a:pt x="2020887" y="882400"/>
                      <a:pt x="1979529" y="923758"/>
                      <a:pt x="1928511" y="923758"/>
                    </a:cubicBezTo>
                    <a:lnTo>
                      <a:pt x="92376" y="923758"/>
                    </a:lnTo>
                    <a:cubicBezTo>
                      <a:pt x="41358" y="923758"/>
                      <a:pt x="0" y="882400"/>
                      <a:pt x="0" y="831382"/>
                    </a:cubicBezTo>
                    <a:lnTo>
                      <a:pt x="0" y="92376"/>
                    </a:lnTo>
                    <a:close/>
                  </a:path>
                </a:pathLst>
              </a:custGeom>
              <a:ln w="19050">
                <a:solidFill>
                  <a:schemeClr val="accent3"/>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5646" tIns="185646" rIns="185646" bIns="185646" numCol="1" spcCol="1270" anchor="ctr" anchorCtr="0">
                <a:noAutofit/>
              </a:bodyPr>
              <a:lstStyle/>
              <a:p>
                <a:pPr algn="ctr" defTabSz="1033463">
                  <a:lnSpc>
                    <a:spcPct val="90000"/>
                  </a:lnSpc>
                  <a:spcBef>
                    <a:spcPct val="0"/>
                  </a:spcBef>
                  <a:spcAft>
                    <a:spcPct val="35000"/>
                  </a:spcAft>
                </a:pPr>
                <a:r>
                  <a:rPr lang="en-US" sz="1350" dirty="0"/>
                  <a:t>Code Segment</a:t>
                </a:r>
              </a:p>
            </p:txBody>
          </p:sp>
        </p:grpSp>
        <p:sp>
          <p:nvSpPr>
            <p:cNvPr id="7" name="Freeform: Shape 3">
              <a:extLst>
                <a:ext uri="{FF2B5EF4-FFF2-40B4-BE49-F238E27FC236}">
                  <a16:creationId xmlns:a16="http://schemas.microsoft.com/office/drawing/2014/main" id="{71A6E3AB-CB31-4268-895E-FD25D548C9DD}"/>
                </a:ext>
              </a:extLst>
            </p:cNvPr>
            <p:cNvSpPr/>
            <p:nvPr/>
          </p:nvSpPr>
          <p:spPr>
            <a:xfrm>
              <a:off x="9740677" y="2604310"/>
              <a:ext cx="1561739" cy="721023"/>
            </a:xfrm>
            <a:custGeom>
              <a:avLst/>
              <a:gdLst>
                <a:gd name="connsiteX0" fmla="*/ 0 w 2020887"/>
                <a:gd name="connsiteY0" fmla="*/ 92376 h 923758"/>
                <a:gd name="connsiteX1" fmla="*/ 92376 w 2020887"/>
                <a:gd name="connsiteY1" fmla="*/ 0 h 923758"/>
                <a:gd name="connsiteX2" fmla="*/ 1928511 w 2020887"/>
                <a:gd name="connsiteY2" fmla="*/ 0 h 923758"/>
                <a:gd name="connsiteX3" fmla="*/ 2020887 w 2020887"/>
                <a:gd name="connsiteY3" fmla="*/ 92376 h 923758"/>
                <a:gd name="connsiteX4" fmla="*/ 2020887 w 2020887"/>
                <a:gd name="connsiteY4" fmla="*/ 831382 h 923758"/>
                <a:gd name="connsiteX5" fmla="*/ 1928511 w 2020887"/>
                <a:gd name="connsiteY5" fmla="*/ 923758 h 923758"/>
                <a:gd name="connsiteX6" fmla="*/ 92376 w 2020887"/>
                <a:gd name="connsiteY6" fmla="*/ 923758 h 923758"/>
                <a:gd name="connsiteX7" fmla="*/ 0 w 2020887"/>
                <a:gd name="connsiteY7" fmla="*/ 831382 h 923758"/>
                <a:gd name="connsiteX8" fmla="*/ 0 w 2020887"/>
                <a:gd name="connsiteY8" fmla="*/ 92376 h 92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0887" h="923758">
                  <a:moveTo>
                    <a:pt x="0" y="92376"/>
                  </a:moveTo>
                  <a:cubicBezTo>
                    <a:pt x="0" y="41358"/>
                    <a:pt x="41358" y="0"/>
                    <a:pt x="92376" y="0"/>
                  </a:cubicBezTo>
                  <a:lnTo>
                    <a:pt x="1928511" y="0"/>
                  </a:lnTo>
                  <a:cubicBezTo>
                    <a:pt x="1979529" y="0"/>
                    <a:pt x="2020887" y="41358"/>
                    <a:pt x="2020887" y="92376"/>
                  </a:cubicBezTo>
                  <a:lnTo>
                    <a:pt x="2020887" y="831382"/>
                  </a:lnTo>
                  <a:cubicBezTo>
                    <a:pt x="2020887" y="882400"/>
                    <a:pt x="1979529" y="923758"/>
                    <a:pt x="1928511" y="923758"/>
                  </a:cubicBezTo>
                  <a:lnTo>
                    <a:pt x="92376" y="923758"/>
                  </a:lnTo>
                  <a:cubicBezTo>
                    <a:pt x="41358" y="923758"/>
                    <a:pt x="0" y="882400"/>
                    <a:pt x="0" y="831382"/>
                  </a:cubicBezTo>
                  <a:lnTo>
                    <a:pt x="0" y="92376"/>
                  </a:lnTo>
                  <a:close/>
                </a:path>
              </a:pathLst>
            </a:custGeom>
            <a:ln w="19050">
              <a:solidFill>
                <a:schemeClr val="accent5">
                  <a:lumMod val="60000"/>
                  <a:lumOff val="40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5646" tIns="185646" rIns="185646" bIns="185646" numCol="1" spcCol="1270" anchor="ctr" anchorCtr="0">
              <a:noAutofit/>
            </a:bodyPr>
            <a:lstStyle/>
            <a:p>
              <a:pPr algn="ctr" defTabSz="1033463">
                <a:lnSpc>
                  <a:spcPct val="90000"/>
                </a:lnSpc>
                <a:spcBef>
                  <a:spcPct val="0"/>
                </a:spcBef>
                <a:spcAft>
                  <a:spcPct val="35000"/>
                </a:spcAft>
              </a:pPr>
              <a:r>
                <a:rPr lang="en-US" sz="1350" dirty="0"/>
                <a:t>Heap</a:t>
              </a:r>
            </a:p>
          </p:txBody>
        </p:sp>
        <p:sp>
          <p:nvSpPr>
            <p:cNvPr id="8" name="Freeform: Shape 3">
              <a:extLst>
                <a:ext uri="{FF2B5EF4-FFF2-40B4-BE49-F238E27FC236}">
                  <a16:creationId xmlns:a16="http://schemas.microsoft.com/office/drawing/2014/main" id="{71A6E3AB-CB31-4268-895E-FD25D548C9DD}"/>
                </a:ext>
              </a:extLst>
            </p:cNvPr>
            <p:cNvSpPr/>
            <p:nvPr/>
          </p:nvSpPr>
          <p:spPr>
            <a:xfrm>
              <a:off x="9740676" y="1883287"/>
              <a:ext cx="1561739" cy="721023"/>
            </a:xfrm>
            <a:custGeom>
              <a:avLst/>
              <a:gdLst>
                <a:gd name="connsiteX0" fmla="*/ 0 w 2020887"/>
                <a:gd name="connsiteY0" fmla="*/ 92376 h 923758"/>
                <a:gd name="connsiteX1" fmla="*/ 92376 w 2020887"/>
                <a:gd name="connsiteY1" fmla="*/ 0 h 923758"/>
                <a:gd name="connsiteX2" fmla="*/ 1928511 w 2020887"/>
                <a:gd name="connsiteY2" fmla="*/ 0 h 923758"/>
                <a:gd name="connsiteX3" fmla="*/ 2020887 w 2020887"/>
                <a:gd name="connsiteY3" fmla="*/ 92376 h 923758"/>
                <a:gd name="connsiteX4" fmla="*/ 2020887 w 2020887"/>
                <a:gd name="connsiteY4" fmla="*/ 831382 h 923758"/>
                <a:gd name="connsiteX5" fmla="*/ 1928511 w 2020887"/>
                <a:gd name="connsiteY5" fmla="*/ 923758 h 923758"/>
                <a:gd name="connsiteX6" fmla="*/ 92376 w 2020887"/>
                <a:gd name="connsiteY6" fmla="*/ 923758 h 923758"/>
                <a:gd name="connsiteX7" fmla="*/ 0 w 2020887"/>
                <a:gd name="connsiteY7" fmla="*/ 831382 h 923758"/>
                <a:gd name="connsiteX8" fmla="*/ 0 w 2020887"/>
                <a:gd name="connsiteY8" fmla="*/ 92376 h 92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0887" h="923758">
                  <a:moveTo>
                    <a:pt x="0" y="92376"/>
                  </a:moveTo>
                  <a:cubicBezTo>
                    <a:pt x="0" y="41358"/>
                    <a:pt x="41358" y="0"/>
                    <a:pt x="92376" y="0"/>
                  </a:cubicBezTo>
                  <a:lnTo>
                    <a:pt x="1928511" y="0"/>
                  </a:lnTo>
                  <a:cubicBezTo>
                    <a:pt x="1979529" y="0"/>
                    <a:pt x="2020887" y="41358"/>
                    <a:pt x="2020887" y="92376"/>
                  </a:cubicBezTo>
                  <a:lnTo>
                    <a:pt x="2020887" y="831382"/>
                  </a:lnTo>
                  <a:cubicBezTo>
                    <a:pt x="2020887" y="882400"/>
                    <a:pt x="1979529" y="923758"/>
                    <a:pt x="1928511" y="923758"/>
                  </a:cubicBezTo>
                  <a:lnTo>
                    <a:pt x="92376" y="923758"/>
                  </a:lnTo>
                  <a:cubicBezTo>
                    <a:pt x="41358" y="923758"/>
                    <a:pt x="0" y="882400"/>
                    <a:pt x="0" y="831382"/>
                  </a:cubicBezTo>
                  <a:lnTo>
                    <a:pt x="0" y="92376"/>
                  </a:lnTo>
                  <a:close/>
                </a:path>
              </a:pathLst>
            </a:custGeom>
            <a:ln w="19050">
              <a:solidFill>
                <a:schemeClr val="bg2">
                  <a:lumMod val="50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5646" tIns="185646" rIns="185646" bIns="185646" numCol="1" spcCol="1270" anchor="ctr" anchorCtr="0">
              <a:noAutofit/>
            </a:bodyPr>
            <a:lstStyle/>
            <a:p>
              <a:pPr algn="ctr" defTabSz="1033463">
                <a:lnSpc>
                  <a:spcPct val="90000"/>
                </a:lnSpc>
                <a:spcBef>
                  <a:spcPct val="0"/>
                </a:spcBef>
                <a:spcAft>
                  <a:spcPct val="35000"/>
                </a:spcAft>
              </a:pPr>
              <a:r>
                <a:rPr lang="en-US" sz="1350" dirty="0"/>
                <a:t>Stack</a:t>
              </a:r>
            </a:p>
          </p:txBody>
        </p:sp>
      </p:grpSp>
      <p:pic>
        <p:nvPicPr>
          <p:cNvPr id="11"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2547" t="35601" r="39124" b="16386"/>
          <a:stretch/>
        </p:blipFill>
        <p:spPr bwMode="auto">
          <a:xfrm>
            <a:off x="5949780" y="1063546"/>
            <a:ext cx="1788641" cy="2634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a:extLst>
              <a:ext uri="{FF2B5EF4-FFF2-40B4-BE49-F238E27FC236}">
                <a16:creationId xmlns:a16="http://schemas.microsoft.com/office/drawing/2014/main" id="{CCD7D073-3CCC-405C-A8DE-F0141FF9B91F}"/>
              </a:ext>
            </a:extLst>
          </p:cNvPr>
          <p:cNvSpPr txBox="1"/>
          <p:nvPr/>
        </p:nvSpPr>
        <p:spPr>
          <a:xfrm>
            <a:off x="5508104" y="4118040"/>
            <a:ext cx="2952329" cy="830997"/>
          </a:xfrm>
          <a:prstGeom prst="rect">
            <a:avLst/>
          </a:prstGeom>
          <a:noFill/>
        </p:spPr>
        <p:txBody>
          <a:bodyPr wrap="square" rtlCol="0">
            <a:spAutoFit/>
          </a:bodyPr>
          <a:lstStyle/>
          <a:p>
            <a:pPr algn="just"/>
            <a:r>
              <a:rPr lang="en-US" altLang="ko-KR" sz="1200" b="1" i="1" dirty="0">
                <a:solidFill>
                  <a:schemeClr val="accent3">
                    <a:lumMod val="75000"/>
                  </a:schemeClr>
                </a:solidFill>
              </a:rPr>
              <a:t>Local uninitialized or uninitialized </a:t>
            </a:r>
            <a:r>
              <a:rPr lang="en-US" altLang="ko-KR" sz="1200" b="1" dirty="0"/>
              <a:t>variables are kept in stack until function returns</a:t>
            </a:r>
          </a:p>
          <a:p>
            <a:pPr algn="just"/>
            <a:endParaRPr lang="en-US" altLang="ko-KR" sz="1200" b="1" dirty="0"/>
          </a:p>
        </p:txBody>
      </p:sp>
    </p:spTree>
    <p:extLst>
      <p:ext uri="{BB962C8B-B14F-4D97-AF65-F5344CB8AC3E}">
        <p14:creationId xmlns:p14="http://schemas.microsoft.com/office/powerpoint/2010/main" val="6848332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2B7C0B15-D459-4570-B4E6-A306A9009B0F}"/>
              </a:ext>
            </a:extLst>
          </p:cNvPr>
          <p:cNvSpPr txBox="1">
            <a:spLocks/>
          </p:cNvSpPr>
          <p:nvPr/>
        </p:nvSpPr>
        <p:spPr>
          <a:xfrm>
            <a:off x="1106743" y="254632"/>
            <a:ext cx="5697505" cy="543185"/>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Activity</a:t>
            </a:r>
            <a:endParaRPr lang="en-PK" dirty="0"/>
          </a:p>
        </p:txBody>
      </p:sp>
      <p:sp>
        <p:nvSpPr>
          <p:cNvPr id="4" name="TextBox 3">
            <a:extLst>
              <a:ext uri="{FF2B5EF4-FFF2-40B4-BE49-F238E27FC236}">
                <a16:creationId xmlns:a16="http://schemas.microsoft.com/office/drawing/2014/main" id="{3A35F558-A433-4B0C-BF84-0C058F42B1C5}"/>
              </a:ext>
            </a:extLst>
          </p:cNvPr>
          <p:cNvSpPr txBox="1"/>
          <p:nvPr/>
        </p:nvSpPr>
        <p:spPr>
          <a:xfrm>
            <a:off x="1252585" y="1305648"/>
            <a:ext cx="6537570" cy="300082"/>
          </a:xfrm>
          <a:prstGeom prst="rect">
            <a:avLst/>
          </a:prstGeom>
          <a:solidFill>
            <a:schemeClr val="accent2">
              <a:lumMod val="40000"/>
              <a:lumOff val="60000"/>
            </a:schemeClr>
          </a:solidFill>
        </p:spPr>
        <p:txBody>
          <a:bodyPr wrap="square" rtlCol="0" anchor="ctr">
            <a:spAutoFit/>
          </a:bodyPr>
          <a:lstStyle/>
          <a:p>
            <a:pPr lvl="0"/>
            <a:r>
              <a:rPr lang="en-US" sz="1350" b="1" dirty="0"/>
              <a:t>You have an array of 1000 elements and you need to search a number from it.</a:t>
            </a:r>
          </a:p>
        </p:txBody>
      </p:sp>
      <p:sp>
        <p:nvSpPr>
          <p:cNvPr id="5" name="TextBox 4">
            <a:extLst>
              <a:ext uri="{FF2B5EF4-FFF2-40B4-BE49-F238E27FC236}">
                <a16:creationId xmlns:a16="http://schemas.microsoft.com/office/drawing/2014/main" id="{ED4BFBF9-7279-41D0-AEE7-271C5A654BCB}"/>
              </a:ext>
            </a:extLst>
          </p:cNvPr>
          <p:cNvSpPr txBox="1"/>
          <p:nvPr/>
        </p:nvSpPr>
        <p:spPr>
          <a:xfrm>
            <a:off x="1313810" y="1802677"/>
            <a:ext cx="7650678" cy="923330"/>
          </a:xfrm>
          <a:prstGeom prst="rect">
            <a:avLst/>
          </a:prstGeom>
          <a:noFill/>
        </p:spPr>
        <p:txBody>
          <a:bodyPr wrap="square" rtlCol="0">
            <a:spAutoFit/>
          </a:bodyPr>
          <a:lstStyle/>
          <a:p>
            <a:endParaRPr lang="en-US" altLang="ko-KR" sz="1350" dirty="0"/>
          </a:p>
          <a:p>
            <a:pPr lvl="0"/>
            <a:r>
              <a:rPr lang="en-US" sz="1350" dirty="0"/>
              <a:t>2 core available or 4 core available </a:t>
            </a:r>
          </a:p>
          <a:p>
            <a:pPr lvl="0"/>
            <a:r>
              <a:rPr lang="en-US" sz="1350" dirty="0"/>
              <a:t>Parallel processing can be achieved if a programmer speed up the performance by assigning a part of program to each core</a:t>
            </a:r>
          </a:p>
        </p:txBody>
      </p:sp>
      <p:sp>
        <p:nvSpPr>
          <p:cNvPr id="6" name="TextBox 5">
            <a:extLst>
              <a:ext uri="{FF2B5EF4-FFF2-40B4-BE49-F238E27FC236}">
                <a16:creationId xmlns:a16="http://schemas.microsoft.com/office/drawing/2014/main" id="{67899DCE-60D8-4E58-BB98-0D79DDFE33C6}"/>
              </a:ext>
            </a:extLst>
          </p:cNvPr>
          <p:cNvSpPr txBox="1"/>
          <p:nvPr/>
        </p:nvSpPr>
        <p:spPr>
          <a:xfrm>
            <a:off x="1313810" y="2807539"/>
            <a:ext cx="7830190" cy="1169551"/>
          </a:xfrm>
          <a:prstGeom prst="rect">
            <a:avLst/>
          </a:prstGeom>
          <a:noFill/>
        </p:spPr>
        <p:txBody>
          <a:bodyPr wrap="square" rtlCol="0">
            <a:spAutoFit/>
          </a:bodyPr>
          <a:lstStyle/>
          <a:p>
            <a:endParaRPr lang="en-US" altLang="ko-KR" sz="1400" dirty="0"/>
          </a:p>
          <a:p>
            <a:pPr lvl="0"/>
            <a:r>
              <a:rPr lang="en-US" sz="1400" dirty="0"/>
              <a:t>For a single processor </a:t>
            </a:r>
          </a:p>
          <a:p>
            <a:pPr lvl="0"/>
            <a:r>
              <a:rPr lang="en-US" sz="1400" dirty="0"/>
              <a:t>Multitasking </a:t>
            </a:r>
          </a:p>
          <a:p>
            <a:pPr lvl="0"/>
            <a:r>
              <a:rPr lang="en-US" sz="1400" dirty="0"/>
              <a:t>Divide single program in multiple process and assign it to more time slice and time is assigned more to a single process </a:t>
            </a:r>
          </a:p>
        </p:txBody>
      </p:sp>
    </p:spTree>
    <p:extLst>
      <p:ext uri="{BB962C8B-B14F-4D97-AF65-F5344CB8AC3E}">
        <p14:creationId xmlns:p14="http://schemas.microsoft.com/office/powerpoint/2010/main" val="40173906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1049486" y="123478"/>
            <a:ext cx="6345577" cy="543185"/>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Operation on process</a:t>
            </a:r>
            <a:endParaRPr lang="en-US" dirty="0"/>
          </a:p>
        </p:txBody>
      </p:sp>
      <p:sp>
        <p:nvSpPr>
          <p:cNvPr id="4" name="Rectangle 3"/>
          <p:cNvSpPr/>
          <p:nvPr/>
        </p:nvSpPr>
        <p:spPr>
          <a:xfrm>
            <a:off x="899592" y="1203598"/>
            <a:ext cx="8574813" cy="3170933"/>
          </a:xfrm>
          <a:prstGeom prst="rect">
            <a:avLst/>
          </a:prstGeom>
        </p:spPr>
        <p:txBody>
          <a:bodyPr wrap="square">
            <a:spAutoFit/>
          </a:bodyPr>
          <a:lstStyle/>
          <a:p>
            <a:pPr marL="257175" indent="-257175">
              <a:lnSpc>
                <a:spcPct val="120000"/>
              </a:lnSpc>
              <a:buFont typeface="Arial" pitchFamily="34" charset="0"/>
              <a:buChar char="•"/>
            </a:pPr>
            <a:r>
              <a:rPr lang="en-US" sz="1400" dirty="0"/>
              <a:t>A system managing processes may perform following operations</a:t>
            </a:r>
          </a:p>
          <a:p>
            <a:pPr marL="600075" lvl="1" indent="-257175">
              <a:lnSpc>
                <a:spcPct val="120000"/>
              </a:lnSpc>
              <a:buFont typeface="Arial" pitchFamily="34" charset="0"/>
              <a:buChar char="•"/>
            </a:pPr>
            <a:r>
              <a:rPr lang="en-US" sz="1400" dirty="0"/>
              <a:t>Create a process</a:t>
            </a:r>
          </a:p>
          <a:p>
            <a:pPr marL="600075" lvl="1" indent="-257175">
              <a:lnSpc>
                <a:spcPct val="120000"/>
              </a:lnSpc>
              <a:buFont typeface="Arial" pitchFamily="34" charset="0"/>
              <a:buChar char="•"/>
            </a:pPr>
            <a:r>
              <a:rPr lang="en-US" sz="1400" dirty="0"/>
              <a:t>Destroy a process</a:t>
            </a:r>
          </a:p>
          <a:p>
            <a:pPr marL="600075" lvl="1" indent="-257175">
              <a:lnSpc>
                <a:spcPct val="120000"/>
              </a:lnSpc>
              <a:buFont typeface="Arial" pitchFamily="34" charset="0"/>
              <a:buChar char="•"/>
            </a:pPr>
            <a:r>
              <a:rPr lang="en-US" sz="1400" dirty="0"/>
              <a:t>Suspend a process</a:t>
            </a:r>
          </a:p>
          <a:p>
            <a:pPr marL="600075" lvl="1" indent="-257175">
              <a:lnSpc>
                <a:spcPct val="120000"/>
              </a:lnSpc>
              <a:buFont typeface="Arial" pitchFamily="34" charset="0"/>
              <a:buChar char="•"/>
            </a:pPr>
            <a:r>
              <a:rPr lang="en-US" sz="1400" dirty="0"/>
              <a:t>Resume a process</a:t>
            </a:r>
          </a:p>
          <a:p>
            <a:pPr marL="600075" lvl="1" indent="-257175">
              <a:lnSpc>
                <a:spcPct val="120000"/>
              </a:lnSpc>
              <a:buFont typeface="Arial" pitchFamily="34" charset="0"/>
              <a:buChar char="•"/>
            </a:pPr>
            <a:r>
              <a:rPr lang="en-US" sz="1400" dirty="0"/>
              <a:t>Block a process</a:t>
            </a:r>
          </a:p>
          <a:p>
            <a:pPr marL="600075" lvl="1" indent="-257175">
              <a:lnSpc>
                <a:spcPct val="120000"/>
              </a:lnSpc>
              <a:buFont typeface="Arial" pitchFamily="34" charset="0"/>
              <a:buChar char="•"/>
            </a:pPr>
            <a:r>
              <a:rPr lang="en-US" sz="1400" dirty="0"/>
              <a:t>Wakeup a process</a:t>
            </a:r>
          </a:p>
          <a:p>
            <a:pPr marL="600075" lvl="1" indent="-257175">
              <a:lnSpc>
                <a:spcPct val="120000"/>
              </a:lnSpc>
              <a:buFont typeface="Arial" pitchFamily="34" charset="0"/>
              <a:buChar char="•"/>
            </a:pPr>
            <a:r>
              <a:rPr lang="en-US" sz="1400" dirty="0"/>
              <a:t>Dispatch a process</a:t>
            </a:r>
          </a:p>
          <a:p>
            <a:pPr marL="600075" lvl="1" indent="-257175">
              <a:lnSpc>
                <a:spcPct val="120000"/>
              </a:lnSpc>
              <a:buFont typeface="Arial" pitchFamily="34" charset="0"/>
              <a:buChar char="•"/>
            </a:pPr>
            <a:r>
              <a:rPr lang="en-US" sz="1400" dirty="0"/>
              <a:t>Change process’s priority</a:t>
            </a:r>
          </a:p>
          <a:p>
            <a:pPr marL="600075" lvl="1" indent="-257175">
              <a:lnSpc>
                <a:spcPct val="120000"/>
              </a:lnSpc>
              <a:buFont typeface="Arial" pitchFamily="34" charset="0"/>
              <a:buChar char="•"/>
            </a:pPr>
            <a:r>
              <a:rPr lang="en-US" sz="1400" dirty="0"/>
              <a:t>Enable a process to communicate with other processes</a:t>
            </a:r>
          </a:p>
          <a:p>
            <a:pPr marL="257175" indent="-257175">
              <a:lnSpc>
                <a:spcPct val="120000"/>
              </a:lnSpc>
              <a:buFont typeface="Arial" pitchFamily="34" charset="0"/>
              <a:buChar char="•"/>
            </a:pPr>
            <a:r>
              <a:rPr lang="en-US" sz="1400" dirty="0"/>
              <a:t>For long term suspension, process’s resources should be free</a:t>
            </a:r>
          </a:p>
          <a:p>
            <a:pPr marL="257175" indent="-257175">
              <a:lnSpc>
                <a:spcPct val="120000"/>
              </a:lnSpc>
              <a:buFont typeface="Arial" pitchFamily="34" charset="0"/>
              <a:buChar char="•"/>
            </a:pPr>
            <a:r>
              <a:rPr lang="en-US" sz="1400" dirty="0"/>
              <a:t>Changing the priority of process normally involved modifying the priority value in PCB</a:t>
            </a:r>
          </a:p>
        </p:txBody>
      </p:sp>
    </p:spTree>
    <p:extLst>
      <p:ext uri="{BB962C8B-B14F-4D97-AF65-F5344CB8AC3E}">
        <p14:creationId xmlns:p14="http://schemas.microsoft.com/office/powerpoint/2010/main" val="5874804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971600" y="267494"/>
            <a:ext cx="6921641" cy="543185"/>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Process creation &amp; termination</a:t>
            </a:r>
            <a:endParaRPr lang="en-US" dirty="0"/>
          </a:p>
        </p:txBody>
      </p:sp>
      <p:sp>
        <p:nvSpPr>
          <p:cNvPr id="4" name="Rectangle 3"/>
          <p:cNvSpPr/>
          <p:nvPr/>
        </p:nvSpPr>
        <p:spPr>
          <a:xfrm>
            <a:off x="1187624" y="1347614"/>
            <a:ext cx="7848872" cy="3194721"/>
          </a:xfrm>
          <a:prstGeom prst="rect">
            <a:avLst/>
          </a:prstGeom>
        </p:spPr>
        <p:txBody>
          <a:bodyPr wrap="square">
            <a:spAutoFit/>
          </a:bodyPr>
          <a:lstStyle/>
          <a:p>
            <a:pPr marL="214313" indent="-214313">
              <a:lnSpc>
                <a:spcPct val="120000"/>
              </a:lnSpc>
              <a:buFont typeface="Arial" pitchFamily="34" charset="0"/>
              <a:buChar char="•"/>
            </a:pPr>
            <a:r>
              <a:rPr lang="en-US" sz="1400" dirty="0"/>
              <a:t>A process may create other processes</a:t>
            </a:r>
          </a:p>
          <a:p>
            <a:pPr marL="214313" indent="-214313">
              <a:lnSpc>
                <a:spcPct val="120000"/>
              </a:lnSpc>
              <a:buFont typeface="Arial" pitchFamily="34" charset="0"/>
              <a:buChar char="•"/>
            </a:pPr>
            <a:r>
              <a:rPr lang="en-US" sz="1400" dirty="0"/>
              <a:t>When a process creates a new process</a:t>
            </a:r>
          </a:p>
          <a:p>
            <a:pPr marL="557213" lvl="1" indent="-214313">
              <a:lnSpc>
                <a:spcPct val="120000"/>
              </a:lnSpc>
              <a:buFont typeface="Arial" pitchFamily="34" charset="0"/>
              <a:buChar char="•"/>
            </a:pPr>
            <a:r>
              <a:rPr lang="en-US" sz="1400" dirty="0"/>
              <a:t>The creator process is called the parent process</a:t>
            </a:r>
          </a:p>
          <a:p>
            <a:pPr marL="557213" lvl="1" indent="-214313">
              <a:lnSpc>
                <a:spcPct val="120000"/>
              </a:lnSpc>
              <a:buFont typeface="Arial" pitchFamily="34" charset="0"/>
              <a:buChar char="•"/>
            </a:pPr>
            <a:r>
              <a:rPr lang="en-US" sz="1400" dirty="0"/>
              <a:t>Created process is called the child process</a:t>
            </a:r>
          </a:p>
          <a:p>
            <a:pPr marL="214313" indent="-214313">
              <a:lnSpc>
                <a:spcPct val="120000"/>
              </a:lnSpc>
              <a:buFont typeface="Arial" pitchFamily="34" charset="0"/>
              <a:buChar char="•"/>
            </a:pPr>
            <a:r>
              <a:rPr lang="en-US" sz="1400" dirty="0"/>
              <a:t>Act of creating a process is called </a:t>
            </a:r>
            <a:r>
              <a:rPr lang="en-US" sz="1400" i="1" dirty="0"/>
              <a:t>spawning</a:t>
            </a:r>
            <a:r>
              <a:rPr lang="en-US" sz="1400" dirty="0"/>
              <a:t> a process</a:t>
            </a:r>
          </a:p>
          <a:p>
            <a:pPr marL="214313" indent="-214313">
              <a:lnSpc>
                <a:spcPct val="120000"/>
              </a:lnSpc>
              <a:buFont typeface="Arial" pitchFamily="34" charset="0"/>
              <a:buChar char="•"/>
            </a:pPr>
            <a:r>
              <a:rPr lang="en-US" sz="1400" dirty="0"/>
              <a:t>A child process may share the resources of its parent process</a:t>
            </a:r>
          </a:p>
          <a:p>
            <a:pPr marL="214313" indent="-214313">
              <a:lnSpc>
                <a:spcPct val="120000"/>
              </a:lnSpc>
              <a:buFont typeface="Arial" pitchFamily="34" charset="0"/>
              <a:buChar char="•"/>
            </a:pPr>
            <a:r>
              <a:rPr lang="en-US" sz="1400" dirty="0"/>
              <a:t>A parent may wait for its child process to terminate before resuming or may run concurrently with the child process</a:t>
            </a:r>
          </a:p>
          <a:p>
            <a:pPr marL="214313" indent="-214313">
              <a:lnSpc>
                <a:spcPct val="120000"/>
              </a:lnSpc>
              <a:buFont typeface="Arial" pitchFamily="34" charset="0"/>
              <a:buChar char="•"/>
            </a:pPr>
            <a:r>
              <a:rPr lang="en-US" sz="1400" dirty="0"/>
              <a:t>A child process may run the same program as that of its parent or may run a separate program</a:t>
            </a:r>
          </a:p>
          <a:p>
            <a:pPr marL="214313" indent="-214313">
              <a:lnSpc>
                <a:spcPct val="120000"/>
              </a:lnSpc>
              <a:buFont typeface="Arial" pitchFamily="34" charset="0"/>
              <a:buChar char="•"/>
            </a:pPr>
            <a:r>
              <a:rPr lang="en-US" sz="1400" dirty="0"/>
              <a:t>In DOS, parent and child process do not run in parallel and parent process will suspend itself till child has </a:t>
            </a:r>
            <a:r>
              <a:rPr lang="en-US" sz="1400" dirty="0" smtClean="0"/>
              <a:t>finished</a:t>
            </a:r>
            <a:endParaRPr lang="en-US" sz="1400" dirty="0"/>
          </a:p>
          <a:p>
            <a:pPr marL="214313" indent="-214313">
              <a:lnSpc>
                <a:spcPct val="120000"/>
              </a:lnSpc>
              <a:buFont typeface="Arial" pitchFamily="34" charset="0"/>
              <a:buChar char="•"/>
            </a:pPr>
            <a:endParaRPr lang="en-US" sz="1400" dirty="0"/>
          </a:p>
        </p:txBody>
      </p:sp>
    </p:spTree>
    <p:extLst>
      <p:ext uri="{BB962C8B-B14F-4D97-AF65-F5344CB8AC3E}">
        <p14:creationId xmlns:p14="http://schemas.microsoft.com/office/powerpoint/2010/main" val="18994587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1178751" y="254632"/>
            <a:ext cx="7209673" cy="543185"/>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Process creation &amp; termination</a:t>
            </a:r>
            <a:endParaRPr lang="en-US" dirty="0"/>
          </a:p>
        </p:txBody>
      </p:sp>
      <p:sp>
        <p:nvSpPr>
          <p:cNvPr id="4" name="Rectangle 3"/>
          <p:cNvSpPr/>
          <p:nvPr/>
        </p:nvSpPr>
        <p:spPr>
          <a:xfrm>
            <a:off x="949037" y="1286386"/>
            <a:ext cx="7439387" cy="2912400"/>
          </a:xfrm>
          <a:prstGeom prst="rect">
            <a:avLst/>
          </a:prstGeom>
        </p:spPr>
        <p:txBody>
          <a:bodyPr wrap="square">
            <a:spAutoFit/>
          </a:bodyPr>
          <a:lstStyle/>
          <a:p>
            <a:pPr marL="214313" indent="-214313">
              <a:lnSpc>
                <a:spcPct val="120000"/>
              </a:lnSpc>
              <a:buFont typeface="Arial" pitchFamily="34" charset="0"/>
              <a:buChar char="•"/>
            </a:pPr>
            <a:r>
              <a:rPr lang="en-US" sz="1400" dirty="0"/>
              <a:t>When a process is created the following operations are performed</a:t>
            </a:r>
          </a:p>
          <a:p>
            <a:pPr marL="557213" lvl="1" indent="-214313">
              <a:lnSpc>
                <a:spcPct val="120000"/>
              </a:lnSpc>
              <a:buFont typeface="Arial" pitchFamily="34" charset="0"/>
              <a:buChar char="•"/>
            </a:pPr>
            <a:r>
              <a:rPr lang="en-US" sz="1400" dirty="0"/>
              <a:t>Process naming (process id)</a:t>
            </a:r>
          </a:p>
          <a:p>
            <a:pPr marL="557213" lvl="1" indent="-214313">
              <a:lnSpc>
                <a:spcPct val="120000"/>
              </a:lnSpc>
              <a:buFont typeface="Arial" pitchFamily="34" charset="0"/>
              <a:buChar char="•"/>
            </a:pPr>
            <a:r>
              <a:rPr lang="en-US" sz="1400" dirty="0"/>
              <a:t>Creates the process control block</a:t>
            </a:r>
          </a:p>
          <a:p>
            <a:pPr marL="557213" lvl="1" indent="-214313">
              <a:lnSpc>
                <a:spcPct val="120000"/>
              </a:lnSpc>
              <a:buFont typeface="Arial" pitchFamily="34" charset="0"/>
              <a:buChar char="•"/>
            </a:pPr>
            <a:r>
              <a:rPr lang="en-US" sz="1400" dirty="0"/>
              <a:t>Insert it in process table</a:t>
            </a:r>
          </a:p>
          <a:p>
            <a:pPr marL="557213" lvl="1" indent="-214313">
              <a:lnSpc>
                <a:spcPct val="120000"/>
              </a:lnSpc>
              <a:buFont typeface="Arial" pitchFamily="34" charset="0"/>
              <a:buChar char="•"/>
            </a:pPr>
            <a:r>
              <a:rPr lang="en-US" sz="1400" dirty="0"/>
              <a:t>Determine the process initial priority</a:t>
            </a:r>
          </a:p>
          <a:p>
            <a:pPr marL="557213" lvl="1" indent="-214313">
              <a:lnSpc>
                <a:spcPct val="120000"/>
              </a:lnSpc>
              <a:buFont typeface="Arial" pitchFamily="34" charset="0"/>
              <a:buChar char="•"/>
            </a:pPr>
            <a:r>
              <a:rPr lang="en-US" sz="1400" dirty="0"/>
              <a:t>Allocate the process’s initial resources</a:t>
            </a:r>
          </a:p>
          <a:p>
            <a:pPr marL="557213" lvl="1" indent="-214313">
              <a:lnSpc>
                <a:spcPct val="120000"/>
              </a:lnSpc>
              <a:buFont typeface="Arial" pitchFamily="34" charset="0"/>
              <a:buChar char="•"/>
            </a:pPr>
            <a:r>
              <a:rPr lang="en-US" sz="1400" dirty="0"/>
              <a:t>Allocate the address space to be used by the process</a:t>
            </a:r>
          </a:p>
          <a:p>
            <a:pPr marL="214313" indent="-214313">
              <a:lnSpc>
                <a:spcPct val="120000"/>
              </a:lnSpc>
              <a:buFont typeface="Arial" pitchFamily="34" charset="0"/>
              <a:buChar char="•"/>
            </a:pPr>
            <a:r>
              <a:rPr lang="en-US" sz="1400" dirty="0"/>
              <a:t>When a process is destroyed following operations are performed</a:t>
            </a:r>
          </a:p>
          <a:p>
            <a:pPr marL="557213" lvl="1" indent="-214313">
              <a:lnSpc>
                <a:spcPct val="120000"/>
              </a:lnSpc>
              <a:buFont typeface="Arial" pitchFamily="34" charset="0"/>
              <a:buChar char="•"/>
            </a:pPr>
            <a:r>
              <a:rPr lang="en-US" sz="1400" dirty="0"/>
              <a:t>Its resources are returned to the system</a:t>
            </a:r>
          </a:p>
          <a:p>
            <a:pPr marL="557213" lvl="1" indent="-214313">
              <a:lnSpc>
                <a:spcPct val="120000"/>
              </a:lnSpc>
              <a:buFont typeface="Arial" pitchFamily="34" charset="0"/>
              <a:buChar char="•"/>
            </a:pPr>
            <a:r>
              <a:rPr lang="en-US" sz="1400" dirty="0"/>
              <a:t>Its process control block is erased</a:t>
            </a:r>
          </a:p>
          <a:p>
            <a:pPr marL="557213" lvl="1" indent="-214313">
              <a:lnSpc>
                <a:spcPct val="120000"/>
              </a:lnSpc>
              <a:buFont typeface="Arial" pitchFamily="34" charset="0"/>
              <a:buChar char="•"/>
            </a:pPr>
            <a:r>
              <a:rPr lang="en-US" sz="1400" dirty="0"/>
              <a:t>It is purged from any system list or table</a:t>
            </a:r>
          </a:p>
        </p:txBody>
      </p:sp>
    </p:spTree>
    <p:extLst>
      <p:ext uri="{BB962C8B-B14F-4D97-AF65-F5344CB8AC3E}">
        <p14:creationId xmlns:p14="http://schemas.microsoft.com/office/powerpoint/2010/main" val="19029951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527165" y="862628"/>
            <a:ext cx="7020000" cy="35915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p:nvSpPr>
        <p:spPr>
          <a:xfrm>
            <a:off x="2327140" y="934628"/>
            <a:ext cx="6116031" cy="2793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dirty="0"/>
              <a:t>Interrupts – hardware, software, and exception</a:t>
            </a:r>
            <a:endParaRPr lang="ko-KR" altLang="en-US" dirty="0">
              <a:solidFill>
                <a:schemeClr val="bg1"/>
              </a:solidFill>
              <a:latin typeface="Arial" pitchFamily="34" charset="0"/>
              <a:cs typeface="Arial" pitchFamily="34" charset="0"/>
            </a:endParaRPr>
          </a:p>
        </p:txBody>
      </p:sp>
      <p:sp>
        <p:nvSpPr>
          <p:cNvPr id="10" name="Rectangle 9"/>
          <p:cNvSpPr/>
          <p:nvPr/>
        </p:nvSpPr>
        <p:spPr>
          <a:xfrm>
            <a:off x="1619505" y="934628"/>
            <a:ext cx="612000" cy="279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p:cNvSpPr txBox="1"/>
          <p:nvPr/>
        </p:nvSpPr>
        <p:spPr>
          <a:xfrm>
            <a:off x="1626224" y="884746"/>
            <a:ext cx="605282" cy="338554"/>
          </a:xfrm>
          <a:prstGeom prst="rect">
            <a:avLst/>
          </a:prstGeom>
          <a:noFill/>
        </p:spPr>
        <p:txBody>
          <a:bodyPr wrap="square" rtlCol="0" anchor="ctr">
            <a:spAutoFit/>
          </a:bodyPr>
          <a:lstStyle/>
          <a:p>
            <a:pPr algn="ctr"/>
            <a:r>
              <a:rPr lang="en-US" altLang="ko-KR" sz="1600" b="1" dirty="0">
                <a:solidFill>
                  <a:schemeClr val="accent1"/>
                </a:solidFill>
                <a:latin typeface="Arial" pitchFamily="34" charset="0"/>
                <a:cs typeface="Arial" pitchFamily="34" charset="0"/>
              </a:rPr>
              <a:t>01</a:t>
            </a:r>
            <a:endParaRPr lang="ko-KR" altLang="en-US" sz="1600" b="1" dirty="0">
              <a:solidFill>
                <a:schemeClr val="accent1"/>
              </a:solidFill>
              <a:latin typeface="Arial" pitchFamily="34" charset="0"/>
              <a:cs typeface="Arial" pitchFamily="34" charset="0"/>
            </a:endParaRPr>
          </a:p>
        </p:txBody>
      </p:sp>
      <p:sp>
        <p:nvSpPr>
          <p:cNvPr id="27" name="Rectangle 26"/>
          <p:cNvSpPr/>
          <p:nvPr/>
        </p:nvSpPr>
        <p:spPr>
          <a:xfrm>
            <a:off x="1527165" y="1283348"/>
            <a:ext cx="7020000" cy="35915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ectangle 27"/>
          <p:cNvSpPr/>
          <p:nvPr/>
        </p:nvSpPr>
        <p:spPr>
          <a:xfrm>
            <a:off x="2327140" y="1355348"/>
            <a:ext cx="6116031" cy="279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ko-KR" dirty="0" smtClean="0"/>
              <a:t>Process</a:t>
            </a:r>
            <a:endParaRPr lang="ko-KR" altLang="en-US" dirty="0">
              <a:solidFill>
                <a:schemeClr val="bg1"/>
              </a:solidFill>
              <a:latin typeface="Arial" pitchFamily="34" charset="0"/>
              <a:cs typeface="Arial" pitchFamily="34" charset="0"/>
            </a:endParaRPr>
          </a:p>
        </p:txBody>
      </p:sp>
      <p:sp>
        <p:nvSpPr>
          <p:cNvPr id="29" name="Rectangle 28"/>
          <p:cNvSpPr/>
          <p:nvPr/>
        </p:nvSpPr>
        <p:spPr>
          <a:xfrm>
            <a:off x="1619505" y="1355348"/>
            <a:ext cx="612000" cy="279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1626224" y="1305466"/>
            <a:ext cx="605282" cy="338554"/>
          </a:xfrm>
          <a:prstGeom prst="rect">
            <a:avLst/>
          </a:prstGeom>
          <a:noFill/>
        </p:spPr>
        <p:txBody>
          <a:bodyPr wrap="square" rtlCol="0" anchor="ctr">
            <a:spAutoFit/>
          </a:bodyPr>
          <a:lstStyle/>
          <a:p>
            <a:pPr algn="ctr"/>
            <a:r>
              <a:rPr lang="en-US" altLang="ko-KR" sz="1600" b="1" dirty="0">
                <a:solidFill>
                  <a:schemeClr val="accent2"/>
                </a:solidFill>
                <a:latin typeface="Arial" pitchFamily="34" charset="0"/>
                <a:cs typeface="Arial" pitchFamily="34" charset="0"/>
              </a:rPr>
              <a:t>02</a:t>
            </a:r>
            <a:endParaRPr lang="ko-KR" altLang="en-US" sz="1600" b="1" dirty="0">
              <a:solidFill>
                <a:schemeClr val="accent2"/>
              </a:solidFill>
              <a:latin typeface="Arial" pitchFamily="34" charset="0"/>
              <a:cs typeface="Arial" pitchFamily="34" charset="0"/>
            </a:endParaRPr>
          </a:p>
        </p:txBody>
      </p:sp>
      <p:sp>
        <p:nvSpPr>
          <p:cNvPr id="34" name="Rectangle 33"/>
          <p:cNvSpPr/>
          <p:nvPr/>
        </p:nvSpPr>
        <p:spPr>
          <a:xfrm>
            <a:off x="1527165" y="1715396"/>
            <a:ext cx="7020000" cy="35915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Rectangle 34"/>
          <p:cNvSpPr/>
          <p:nvPr/>
        </p:nvSpPr>
        <p:spPr>
          <a:xfrm>
            <a:off x="2327140" y="1787396"/>
            <a:ext cx="6116031" cy="2793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ko-KR" dirty="0" smtClean="0"/>
              <a:t>Concept of Process</a:t>
            </a:r>
            <a:endParaRPr lang="ko-KR" altLang="en-US" dirty="0">
              <a:solidFill>
                <a:schemeClr val="bg1"/>
              </a:solidFill>
              <a:latin typeface="Arial" pitchFamily="34" charset="0"/>
              <a:cs typeface="Arial" pitchFamily="34" charset="0"/>
            </a:endParaRPr>
          </a:p>
        </p:txBody>
      </p:sp>
      <p:sp>
        <p:nvSpPr>
          <p:cNvPr id="36" name="Rectangle 35"/>
          <p:cNvSpPr/>
          <p:nvPr/>
        </p:nvSpPr>
        <p:spPr>
          <a:xfrm>
            <a:off x="1619505" y="1787396"/>
            <a:ext cx="612000" cy="279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TextBox 36"/>
          <p:cNvSpPr txBox="1"/>
          <p:nvPr/>
        </p:nvSpPr>
        <p:spPr>
          <a:xfrm>
            <a:off x="1626224" y="1737514"/>
            <a:ext cx="605282" cy="338554"/>
          </a:xfrm>
          <a:prstGeom prst="rect">
            <a:avLst/>
          </a:prstGeom>
          <a:noFill/>
        </p:spPr>
        <p:txBody>
          <a:bodyPr wrap="square" rtlCol="0" anchor="ctr">
            <a:spAutoFit/>
          </a:bodyPr>
          <a:lstStyle/>
          <a:p>
            <a:pPr algn="ctr"/>
            <a:r>
              <a:rPr lang="en-US" altLang="ko-KR" sz="1600" b="1" dirty="0">
                <a:solidFill>
                  <a:schemeClr val="accent3"/>
                </a:solidFill>
                <a:latin typeface="Arial" pitchFamily="34" charset="0"/>
                <a:cs typeface="Arial" pitchFamily="34" charset="0"/>
              </a:rPr>
              <a:t>03</a:t>
            </a:r>
            <a:endParaRPr lang="ko-KR" altLang="en-US" sz="1600" b="1" dirty="0">
              <a:solidFill>
                <a:schemeClr val="accent3"/>
              </a:solidFill>
              <a:latin typeface="Arial" pitchFamily="34" charset="0"/>
              <a:cs typeface="Arial" pitchFamily="34" charset="0"/>
            </a:endParaRPr>
          </a:p>
        </p:txBody>
      </p:sp>
      <p:sp>
        <p:nvSpPr>
          <p:cNvPr id="40" name="Rectangle 39"/>
          <p:cNvSpPr/>
          <p:nvPr/>
        </p:nvSpPr>
        <p:spPr>
          <a:xfrm>
            <a:off x="1527165" y="2147444"/>
            <a:ext cx="7020000" cy="35915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Rectangle 40"/>
          <p:cNvSpPr/>
          <p:nvPr/>
        </p:nvSpPr>
        <p:spPr>
          <a:xfrm>
            <a:off x="2327140" y="2219444"/>
            <a:ext cx="6116031" cy="27933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ko-KR" dirty="0" smtClean="0"/>
              <a:t>Operations on Process</a:t>
            </a:r>
            <a:endParaRPr lang="ko-KR" altLang="en-US" dirty="0">
              <a:solidFill>
                <a:schemeClr val="bg1"/>
              </a:solidFill>
              <a:latin typeface="Arial" pitchFamily="34" charset="0"/>
              <a:cs typeface="Arial" pitchFamily="34" charset="0"/>
            </a:endParaRPr>
          </a:p>
        </p:txBody>
      </p:sp>
      <p:sp>
        <p:nvSpPr>
          <p:cNvPr id="42" name="Rectangle 41"/>
          <p:cNvSpPr/>
          <p:nvPr/>
        </p:nvSpPr>
        <p:spPr>
          <a:xfrm>
            <a:off x="1619505" y="2219444"/>
            <a:ext cx="612000" cy="279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TextBox 42"/>
          <p:cNvSpPr txBox="1"/>
          <p:nvPr/>
        </p:nvSpPr>
        <p:spPr>
          <a:xfrm>
            <a:off x="1626224" y="2169562"/>
            <a:ext cx="605282" cy="338554"/>
          </a:xfrm>
          <a:prstGeom prst="rect">
            <a:avLst/>
          </a:prstGeom>
          <a:noFill/>
        </p:spPr>
        <p:txBody>
          <a:bodyPr wrap="square" rtlCol="0" anchor="ctr">
            <a:spAutoFit/>
          </a:bodyPr>
          <a:lstStyle/>
          <a:p>
            <a:pPr algn="ctr"/>
            <a:r>
              <a:rPr lang="en-US" altLang="ko-KR" sz="1600" b="1" dirty="0">
                <a:solidFill>
                  <a:schemeClr val="accent4"/>
                </a:solidFill>
                <a:latin typeface="Arial" pitchFamily="34" charset="0"/>
                <a:cs typeface="Arial" pitchFamily="34" charset="0"/>
              </a:rPr>
              <a:t>04</a:t>
            </a:r>
            <a:endParaRPr lang="ko-KR" altLang="en-US" sz="1600" b="1" dirty="0">
              <a:solidFill>
                <a:schemeClr val="accent4"/>
              </a:solidFill>
              <a:latin typeface="Arial" pitchFamily="34" charset="0"/>
              <a:cs typeface="Arial" pitchFamily="34" charset="0"/>
            </a:endParaRPr>
          </a:p>
        </p:txBody>
      </p:sp>
      <p:sp>
        <p:nvSpPr>
          <p:cNvPr id="24" name="Rectangle 23"/>
          <p:cNvSpPr/>
          <p:nvPr/>
        </p:nvSpPr>
        <p:spPr>
          <a:xfrm>
            <a:off x="1527165" y="2549875"/>
            <a:ext cx="7020000" cy="35915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Rectangle 24"/>
          <p:cNvSpPr/>
          <p:nvPr/>
        </p:nvSpPr>
        <p:spPr>
          <a:xfrm>
            <a:off x="2327140" y="2621875"/>
            <a:ext cx="6116031" cy="279339"/>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dirty="0"/>
              <a:t>Process creation &amp; </a:t>
            </a:r>
            <a:r>
              <a:rPr lang="en-US" dirty="0" smtClean="0"/>
              <a:t>termination</a:t>
            </a:r>
            <a:endParaRPr lang="en-US" dirty="0"/>
          </a:p>
        </p:txBody>
      </p:sp>
      <p:sp>
        <p:nvSpPr>
          <p:cNvPr id="26" name="TextBox 25"/>
          <p:cNvSpPr txBox="1"/>
          <p:nvPr/>
        </p:nvSpPr>
        <p:spPr>
          <a:xfrm>
            <a:off x="1626224" y="2571993"/>
            <a:ext cx="605282" cy="338554"/>
          </a:xfrm>
          <a:prstGeom prst="rect">
            <a:avLst/>
          </a:prstGeom>
          <a:solidFill>
            <a:schemeClr val="bg1"/>
          </a:solidFill>
        </p:spPr>
        <p:txBody>
          <a:bodyPr wrap="square" rtlCol="0" anchor="ctr">
            <a:spAutoFit/>
          </a:bodyPr>
          <a:lstStyle/>
          <a:p>
            <a:pPr algn="ctr"/>
            <a:r>
              <a:rPr lang="en-US" altLang="ko-KR" sz="1600" b="1" dirty="0" smtClean="0">
                <a:solidFill>
                  <a:srgbClr val="99CCFF"/>
                </a:solidFill>
                <a:latin typeface="Arial" pitchFamily="34" charset="0"/>
                <a:cs typeface="Arial" pitchFamily="34" charset="0"/>
              </a:rPr>
              <a:t>05</a:t>
            </a:r>
            <a:endParaRPr lang="ko-KR" altLang="en-US" sz="1600" b="1" dirty="0">
              <a:solidFill>
                <a:srgbClr val="99CCFF"/>
              </a:solidFill>
              <a:latin typeface="Arial" pitchFamily="34" charset="0"/>
              <a:cs typeface="Arial" pitchFamily="34" charset="0"/>
            </a:endParaRPr>
          </a:p>
        </p:txBody>
      </p:sp>
      <p:sp>
        <p:nvSpPr>
          <p:cNvPr id="3" name="Title 2"/>
          <p:cNvSpPr>
            <a:spLocks noGrp="1"/>
          </p:cNvSpPr>
          <p:nvPr>
            <p:ph type="title"/>
          </p:nvPr>
        </p:nvSpPr>
        <p:spPr>
          <a:xfrm>
            <a:off x="1547664" y="25735"/>
            <a:ext cx="7596336" cy="430387"/>
          </a:xfrm>
        </p:spPr>
        <p:txBody>
          <a:bodyPr/>
          <a:lstStyle/>
          <a:p>
            <a:r>
              <a:rPr lang="en-US" smtClean="0"/>
              <a:t>Content </a:t>
            </a:r>
            <a:r>
              <a:rPr lang="en-US" smtClean="0"/>
              <a:t>Lecture#2</a:t>
            </a:r>
            <a:endParaRPr lang="en-US" dirty="0"/>
          </a:p>
        </p:txBody>
      </p:sp>
      <p:sp>
        <p:nvSpPr>
          <p:cNvPr id="33" name="Rectangle 32"/>
          <p:cNvSpPr/>
          <p:nvPr/>
        </p:nvSpPr>
        <p:spPr>
          <a:xfrm>
            <a:off x="1527164" y="2964496"/>
            <a:ext cx="7020000" cy="35915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Rectangle 38"/>
          <p:cNvSpPr/>
          <p:nvPr/>
        </p:nvSpPr>
        <p:spPr>
          <a:xfrm>
            <a:off x="2327139" y="3036496"/>
            <a:ext cx="6116031" cy="2793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ko-KR" dirty="0" smtClean="0"/>
              <a:t>Process Control Block</a:t>
            </a:r>
            <a:endParaRPr lang="ko-KR" altLang="en-US" dirty="0"/>
          </a:p>
        </p:txBody>
      </p:sp>
      <p:sp>
        <p:nvSpPr>
          <p:cNvPr id="45" name="Rectangle 44"/>
          <p:cNvSpPr/>
          <p:nvPr/>
        </p:nvSpPr>
        <p:spPr>
          <a:xfrm>
            <a:off x="1640004" y="3044103"/>
            <a:ext cx="612000" cy="279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TextBox 45"/>
          <p:cNvSpPr txBox="1"/>
          <p:nvPr/>
        </p:nvSpPr>
        <p:spPr>
          <a:xfrm>
            <a:off x="1626223" y="2986614"/>
            <a:ext cx="605282" cy="338554"/>
          </a:xfrm>
          <a:prstGeom prst="rect">
            <a:avLst/>
          </a:prstGeom>
          <a:noFill/>
        </p:spPr>
        <p:txBody>
          <a:bodyPr wrap="square" rtlCol="0" anchor="ctr">
            <a:spAutoFit/>
          </a:bodyPr>
          <a:lstStyle/>
          <a:p>
            <a:pPr algn="ctr"/>
            <a:r>
              <a:rPr lang="en-US" altLang="ko-KR" sz="1600" b="1" dirty="0" smtClean="0">
                <a:solidFill>
                  <a:schemeClr val="accent1"/>
                </a:solidFill>
                <a:latin typeface="Arial" pitchFamily="34" charset="0"/>
                <a:cs typeface="Arial" pitchFamily="34" charset="0"/>
              </a:rPr>
              <a:t>06</a:t>
            </a:r>
            <a:endParaRPr lang="ko-KR" altLang="en-US" sz="1600" b="1" dirty="0">
              <a:solidFill>
                <a:schemeClr val="accent1"/>
              </a:solidFill>
              <a:latin typeface="Arial" pitchFamily="34" charset="0"/>
              <a:cs typeface="Arial" pitchFamily="34" charset="0"/>
            </a:endParaRPr>
          </a:p>
        </p:txBody>
      </p:sp>
      <p:sp>
        <p:nvSpPr>
          <p:cNvPr id="48" name="Rectangle 47"/>
          <p:cNvSpPr/>
          <p:nvPr/>
        </p:nvSpPr>
        <p:spPr>
          <a:xfrm>
            <a:off x="1525631" y="3391513"/>
            <a:ext cx="7020000" cy="35915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Rectangle 48"/>
          <p:cNvSpPr/>
          <p:nvPr/>
        </p:nvSpPr>
        <p:spPr>
          <a:xfrm>
            <a:off x="2325606" y="3463513"/>
            <a:ext cx="6116031" cy="279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ko-KR" dirty="0" smtClean="0">
                <a:solidFill>
                  <a:schemeClr val="bg1"/>
                </a:solidFill>
                <a:latin typeface="Arial" pitchFamily="34" charset="0"/>
                <a:cs typeface="Arial" pitchFamily="34" charset="0"/>
              </a:rPr>
              <a:t>Process Table</a:t>
            </a:r>
            <a:endParaRPr lang="ko-KR" altLang="en-US" dirty="0">
              <a:solidFill>
                <a:schemeClr val="bg1"/>
              </a:solidFill>
              <a:latin typeface="Arial" pitchFamily="34" charset="0"/>
              <a:cs typeface="Arial" pitchFamily="34" charset="0"/>
            </a:endParaRPr>
          </a:p>
        </p:txBody>
      </p:sp>
      <p:sp>
        <p:nvSpPr>
          <p:cNvPr id="50" name="Rectangle 49"/>
          <p:cNvSpPr/>
          <p:nvPr/>
        </p:nvSpPr>
        <p:spPr>
          <a:xfrm>
            <a:off x="1640004" y="3464823"/>
            <a:ext cx="612000" cy="279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TextBox 50"/>
          <p:cNvSpPr txBox="1"/>
          <p:nvPr/>
        </p:nvSpPr>
        <p:spPr>
          <a:xfrm>
            <a:off x="1624690" y="3413631"/>
            <a:ext cx="605282" cy="338554"/>
          </a:xfrm>
          <a:prstGeom prst="rect">
            <a:avLst/>
          </a:prstGeom>
          <a:noFill/>
        </p:spPr>
        <p:txBody>
          <a:bodyPr wrap="square" rtlCol="0" anchor="ctr">
            <a:spAutoFit/>
          </a:bodyPr>
          <a:lstStyle/>
          <a:p>
            <a:pPr algn="ctr"/>
            <a:r>
              <a:rPr lang="en-US" altLang="ko-KR" sz="1600" b="1" dirty="0" smtClean="0">
                <a:solidFill>
                  <a:schemeClr val="accent2"/>
                </a:solidFill>
                <a:latin typeface="Arial" pitchFamily="34" charset="0"/>
                <a:cs typeface="Arial" pitchFamily="34" charset="0"/>
              </a:rPr>
              <a:t>07</a:t>
            </a:r>
            <a:endParaRPr lang="ko-KR" altLang="en-US" sz="1600" b="1" dirty="0">
              <a:solidFill>
                <a:schemeClr val="accent2"/>
              </a:solidFill>
              <a:latin typeface="Arial" pitchFamily="34" charset="0"/>
              <a:cs typeface="Arial" pitchFamily="34" charset="0"/>
            </a:endParaRPr>
          </a:p>
        </p:txBody>
      </p:sp>
      <p:sp>
        <p:nvSpPr>
          <p:cNvPr id="53" name="Rectangle 52"/>
          <p:cNvSpPr/>
          <p:nvPr/>
        </p:nvSpPr>
        <p:spPr>
          <a:xfrm>
            <a:off x="1525631" y="3824440"/>
            <a:ext cx="7020000" cy="35915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Rectangle 53"/>
          <p:cNvSpPr/>
          <p:nvPr/>
        </p:nvSpPr>
        <p:spPr>
          <a:xfrm>
            <a:off x="2347639" y="3896871"/>
            <a:ext cx="6116031" cy="2793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dirty="0" smtClean="0"/>
              <a:t>Process State &amp;Process State Transition</a:t>
            </a:r>
            <a:endParaRPr lang="ko-KR" altLang="en-US" dirty="0">
              <a:solidFill>
                <a:schemeClr val="bg1"/>
              </a:solidFill>
              <a:latin typeface="Arial" pitchFamily="34" charset="0"/>
              <a:cs typeface="Arial" pitchFamily="34" charset="0"/>
            </a:endParaRPr>
          </a:p>
        </p:txBody>
      </p:sp>
      <p:sp>
        <p:nvSpPr>
          <p:cNvPr id="55" name="Rectangle 54"/>
          <p:cNvSpPr/>
          <p:nvPr/>
        </p:nvSpPr>
        <p:spPr>
          <a:xfrm>
            <a:off x="1640004" y="3896871"/>
            <a:ext cx="612000" cy="279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TextBox 55"/>
          <p:cNvSpPr txBox="1"/>
          <p:nvPr/>
        </p:nvSpPr>
        <p:spPr>
          <a:xfrm>
            <a:off x="1624690" y="3846558"/>
            <a:ext cx="605282" cy="338554"/>
          </a:xfrm>
          <a:prstGeom prst="rect">
            <a:avLst/>
          </a:prstGeom>
          <a:noFill/>
        </p:spPr>
        <p:txBody>
          <a:bodyPr wrap="square" rtlCol="0" anchor="ctr">
            <a:spAutoFit/>
          </a:bodyPr>
          <a:lstStyle/>
          <a:p>
            <a:pPr algn="ctr"/>
            <a:r>
              <a:rPr lang="en-US" altLang="ko-KR" sz="1600" b="1" dirty="0" smtClean="0">
                <a:solidFill>
                  <a:schemeClr val="accent3"/>
                </a:solidFill>
                <a:latin typeface="Arial" pitchFamily="34" charset="0"/>
                <a:cs typeface="Arial" pitchFamily="34" charset="0"/>
              </a:rPr>
              <a:t>08</a:t>
            </a:r>
            <a:endParaRPr lang="ko-KR" altLang="en-US" sz="1600" b="1" dirty="0">
              <a:solidFill>
                <a:schemeClr val="accent3"/>
              </a:solidFill>
              <a:latin typeface="Arial" pitchFamily="34" charset="0"/>
              <a:cs typeface="Arial" pitchFamily="34" charset="0"/>
            </a:endParaRPr>
          </a:p>
        </p:txBody>
      </p:sp>
      <p:sp>
        <p:nvSpPr>
          <p:cNvPr id="58" name="Rectangle 57"/>
          <p:cNvSpPr/>
          <p:nvPr/>
        </p:nvSpPr>
        <p:spPr>
          <a:xfrm>
            <a:off x="1527904" y="4256919"/>
            <a:ext cx="7020000" cy="35915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Rectangle 58"/>
          <p:cNvSpPr/>
          <p:nvPr/>
        </p:nvSpPr>
        <p:spPr>
          <a:xfrm>
            <a:off x="2327879" y="4328919"/>
            <a:ext cx="6116031" cy="27933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ko-KR" dirty="0" smtClean="0"/>
              <a:t>Process Context Switch</a:t>
            </a:r>
            <a:endParaRPr lang="ko-KR" altLang="en-US" dirty="0">
              <a:solidFill>
                <a:schemeClr val="bg1"/>
              </a:solidFill>
              <a:latin typeface="Arial" pitchFamily="34" charset="0"/>
              <a:cs typeface="Arial" pitchFamily="34" charset="0"/>
            </a:endParaRPr>
          </a:p>
        </p:txBody>
      </p:sp>
      <p:sp>
        <p:nvSpPr>
          <p:cNvPr id="60" name="Rectangle 59"/>
          <p:cNvSpPr/>
          <p:nvPr/>
        </p:nvSpPr>
        <p:spPr>
          <a:xfrm>
            <a:off x="1640004" y="4328919"/>
            <a:ext cx="612000" cy="279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TextBox 60"/>
          <p:cNvSpPr txBox="1"/>
          <p:nvPr/>
        </p:nvSpPr>
        <p:spPr>
          <a:xfrm>
            <a:off x="1626963" y="4279037"/>
            <a:ext cx="605282" cy="338554"/>
          </a:xfrm>
          <a:prstGeom prst="rect">
            <a:avLst/>
          </a:prstGeom>
          <a:noFill/>
        </p:spPr>
        <p:txBody>
          <a:bodyPr wrap="square" rtlCol="0" anchor="ctr">
            <a:spAutoFit/>
          </a:bodyPr>
          <a:lstStyle/>
          <a:p>
            <a:pPr algn="ctr"/>
            <a:r>
              <a:rPr lang="en-US" altLang="ko-KR" sz="1600" b="1" dirty="0" smtClean="0">
                <a:solidFill>
                  <a:schemeClr val="accent4"/>
                </a:solidFill>
                <a:latin typeface="Arial" pitchFamily="34" charset="0"/>
                <a:cs typeface="Arial" pitchFamily="34" charset="0"/>
              </a:rPr>
              <a:t>09</a:t>
            </a:r>
            <a:endParaRPr lang="ko-KR" altLang="en-US" sz="1600" b="1" dirty="0">
              <a:solidFill>
                <a:schemeClr val="accent4"/>
              </a:solidFill>
              <a:latin typeface="Arial" pitchFamily="34" charset="0"/>
              <a:cs typeface="Arial" pitchFamily="34" charset="0"/>
            </a:endParaRPr>
          </a:p>
        </p:txBody>
      </p:sp>
      <p:sp>
        <p:nvSpPr>
          <p:cNvPr id="63" name="Rectangle 62"/>
          <p:cNvSpPr/>
          <p:nvPr/>
        </p:nvSpPr>
        <p:spPr>
          <a:xfrm>
            <a:off x="1525631" y="4658752"/>
            <a:ext cx="7020000" cy="35915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Rectangle 63"/>
          <p:cNvSpPr/>
          <p:nvPr/>
        </p:nvSpPr>
        <p:spPr>
          <a:xfrm>
            <a:off x="2325606" y="4730752"/>
            <a:ext cx="6116031" cy="279339"/>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t>Zombie and Orphan Process</a:t>
            </a:r>
            <a:endParaRPr lang="ko-KR" altLang="en-US" dirty="0"/>
          </a:p>
        </p:txBody>
      </p:sp>
      <p:sp>
        <p:nvSpPr>
          <p:cNvPr id="65" name="TextBox 64"/>
          <p:cNvSpPr txBox="1"/>
          <p:nvPr/>
        </p:nvSpPr>
        <p:spPr>
          <a:xfrm>
            <a:off x="1624690" y="4680870"/>
            <a:ext cx="605282" cy="338554"/>
          </a:xfrm>
          <a:prstGeom prst="rect">
            <a:avLst/>
          </a:prstGeom>
          <a:solidFill>
            <a:schemeClr val="bg1"/>
          </a:solidFill>
        </p:spPr>
        <p:txBody>
          <a:bodyPr wrap="square" rtlCol="0" anchor="ctr">
            <a:spAutoFit/>
          </a:bodyPr>
          <a:lstStyle/>
          <a:p>
            <a:pPr algn="ctr"/>
            <a:r>
              <a:rPr lang="en-US" altLang="ko-KR" sz="1600" b="1" dirty="0" smtClean="0">
                <a:solidFill>
                  <a:srgbClr val="99CCFF"/>
                </a:solidFill>
                <a:latin typeface="Arial" pitchFamily="34" charset="0"/>
                <a:cs typeface="Arial" pitchFamily="34" charset="0"/>
              </a:rPr>
              <a:t>10</a:t>
            </a:r>
            <a:endParaRPr lang="ko-KR" altLang="en-US" sz="1600" b="1" dirty="0">
              <a:solidFill>
                <a:srgbClr val="99CCFF"/>
              </a:solidFill>
              <a:latin typeface="Arial" pitchFamily="34" charset="0"/>
              <a:cs typeface="Arial" pitchFamily="34" charset="0"/>
            </a:endParaRPr>
          </a:p>
        </p:txBody>
      </p:sp>
    </p:spTree>
    <p:extLst>
      <p:ext uri="{BB962C8B-B14F-4D97-AF65-F5344CB8AC3E}">
        <p14:creationId xmlns:p14="http://schemas.microsoft.com/office/powerpoint/2010/main" val="7034461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452163" y="254632"/>
            <a:ext cx="8656341" cy="543185"/>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smtClean="0"/>
              <a:t>Reason: Process creation &amp; termination</a:t>
            </a:r>
            <a:endParaRPr lang="en-US" sz="3600" dirty="0"/>
          </a:p>
        </p:txBody>
      </p:sp>
      <p:sp>
        <p:nvSpPr>
          <p:cNvPr id="4" name="Rectangle 3"/>
          <p:cNvSpPr txBox="1">
            <a:spLocks noChangeArrowheads="1"/>
          </p:cNvSpPr>
          <p:nvPr/>
        </p:nvSpPr>
        <p:spPr>
          <a:xfrm>
            <a:off x="1099109" y="899900"/>
            <a:ext cx="7721363" cy="3886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en-US" sz="1400" b="1" dirty="0"/>
              <a:t>Reason of Creation</a:t>
            </a:r>
          </a:p>
          <a:p>
            <a:pPr marL="428625" indent="-428625">
              <a:lnSpc>
                <a:spcPct val="80000"/>
              </a:lnSpc>
              <a:buFont typeface="Wingdings" pitchFamily="2" charset="2"/>
              <a:buAutoNum type="arabicPeriod"/>
            </a:pPr>
            <a:r>
              <a:rPr lang="en-US" sz="1400" dirty="0"/>
              <a:t>New batch job</a:t>
            </a:r>
          </a:p>
          <a:p>
            <a:pPr marL="629841" lvl="1" indent="-371475">
              <a:lnSpc>
                <a:spcPct val="80000"/>
              </a:lnSpc>
            </a:pPr>
            <a:r>
              <a:rPr lang="en-US" sz="1400" dirty="0"/>
              <a:t>In a batch environment, a process is created in response to the submission of a job</a:t>
            </a:r>
          </a:p>
          <a:p>
            <a:pPr marL="428625" indent="-428625">
              <a:lnSpc>
                <a:spcPct val="80000"/>
              </a:lnSpc>
              <a:buFont typeface="Wingdings" pitchFamily="2" charset="2"/>
              <a:buAutoNum type="arabicPeriod"/>
            </a:pPr>
            <a:r>
              <a:rPr lang="en-US" sz="1400" dirty="0"/>
              <a:t>Interactive log on</a:t>
            </a:r>
          </a:p>
          <a:p>
            <a:pPr marL="629841" lvl="1" indent="-371475">
              <a:lnSpc>
                <a:spcPct val="80000"/>
              </a:lnSpc>
            </a:pPr>
            <a:r>
              <a:rPr lang="en-US" sz="1400" dirty="0"/>
              <a:t>A user at a terminal logs on to the system</a:t>
            </a:r>
          </a:p>
          <a:p>
            <a:pPr marL="428625" indent="-428625">
              <a:lnSpc>
                <a:spcPct val="80000"/>
              </a:lnSpc>
              <a:buFont typeface="Wingdings" pitchFamily="2" charset="2"/>
              <a:buAutoNum type="arabicPeriod"/>
            </a:pPr>
            <a:r>
              <a:rPr lang="en-US" sz="1400" dirty="0"/>
              <a:t>Created by OS to provide a service</a:t>
            </a:r>
          </a:p>
          <a:p>
            <a:pPr marL="629841" lvl="1" indent="-371475">
              <a:lnSpc>
                <a:spcPct val="80000"/>
              </a:lnSpc>
            </a:pPr>
            <a:r>
              <a:rPr lang="en-US" sz="1400" dirty="0"/>
              <a:t>OS can create a process to perform a function on behalf of a user program, without user having to wait, e.g. printing</a:t>
            </a:r>
          </a:p>
          <a:p>
            <a:pPr marL="428625" indent="-428625">
              <a:lnSpc>
                <a:spcPct val="80000"/>
              </a:lnSpc>
              <a:buFont typeface="Wingdings" pitchFamily="2" charset="2"/>
              <a:buAutoNum type="arabicPeriod"/>
            </a:pPr>
            <a:r>
              <a:rPr lang="en-US" sz="1400" dirty="0"/>
              <a:t>Spawned by existing process</a:t>
            </a:r>
          </a:p>
          <a:p>
            <a:pPr marL="629841" lvl="1" indent="-371475">
              <a:lnSpc>
                <a:spcPct val="80000"/>
              </a:lnSpc>
            </a:pPr>
            <a:r>
              <a:rPr lang="en-US" sz="1400" dirty="0"/>
              <a:t>A user program can create a number of processes</a:t>
            </a:r>
          </a:p>
          <a:p>
            <a:pPr marL="629841" lvl="1" indent="-371475">
              <a:lnSpc>
                <a:spcPct val="80000"/>
              </a:lnSpc>
            </a:pPr>
            <a:r>
              <a:rPr lang="en-US" sz="1400" dirty="0"/>
              <a:t>Typically related processes need to communicate and cooperate each other</a:t>
            </a:r>
          </a:p>
          <a:p>
            <a:pPr marL="835581" lvl="2" indent="-371475">
              <a:lnSpc>
                <a:spcPct val="80000"/>
              </a:lnSpc>
            </a:pPr>
            <a:r>
              <a:rPr lang="en-US" sz="1400" dirty="0"/>
              <a:t>Achieving this cooperation is a difficult task for the programmer of OS</a:t>
            </a:r>
          </a:p>
        </p:txBody>
      </p:sp>
    </p:spTree>
    <p:extLst>
      <p:ext uri="{BB962C8B-B14F-4D97-AF65-F5344CB8AC3E}">
        <p14:creationId xmlns:p14="http://schemas.microsoft.com/office/powerpoint/2010/main" val="15804020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35121" y="1319568"/>
            <a:ext cx="6288207" cy="2136803"/>
          </a:xfrm>
          <a:prstGeom prst="rect">
            <a:avLst/>
          </a:prstGeom>
        </p:spPr>
        <p:txBody>
          <a:bodyPr wrap="square">
            <a:spAutoFit/>
          </a:bodyPr>
          <a:lstStyle/>
          <a:p>
            <a:pPr>
              <a:lnSpc>
                <a:spcPct val="120000"/>
              </a:lnSpc>
            </a:pPr>
            <a:r>
              <a:rPr lang="en-US" sz="1400" b="1" dirty="0"/>
              <a:t>Reason of termination</a:t>
            </a:r>
          </a:p>
          <a:p>
            <a:pPr>
              <a:lnSpc>
                <a:spcPct val="120000"/>
              </a:lnSpc>
            </a:pPr>
            <a:endParaRPr lang="en-US" sz="1400" dirty="0"/>
          </a:p>
          <a:p>
            <a:pPr>
              <a:lnSpc>
                <a:spcPct val="120000"/>
              </a:lnSpc>
            </a:pPr>
            <a:r>
              <a:rPr lang="en-US" sz="1400" dirty="0"/>
              <a:t>There must be some means for a process to indicate its completion</a:t>
            </a:r>
          </a:p>
          <a:p>
            <a:pPr lvl="1">
              <a:lnSpc>
                <a:spcPct val="120000"/>
              </a:lnSpc>
            </a:pPr>
            <a:r>
              <a:rPr lang="en-US" sz="1400" dirty="0"/>
              <a:t>A batch job should include a halt instruction, which generates an interrupts to alert the OS that a process has completed</a:t>
            </a:r>
          </a:p>
          <a:p>
            <a:pPr lvl="1">
              <a:lnSpc>
                <a:spcPct val="120000"/>
              </a:lnSpc>
            </a:pPr>
            <a:r>
              <a:rPr lang="en-US" sz="1400" dirty="0"/>
              <a:t>For an interactive application, the action of the user will indicate whether the process is completed</a:t>
            </a:r>
          </a:p>
          <a:p>
            <a:pPr lvl="1">
              <a:lnSpc>
                <a:spcPct val="120000"/>
              </a:lnSpc>
            </a:pPr>
            <a:endParaRPr lang="en-US" sz="1400" dirty="0"/>
          </a:p>
        </p:txBody>
      </p:sp>
      <p:sp>
        <p:nvSpPr>
          <p:cNvPr id="4" name="Text Placeholder 1"/>
          <p:cNvSpPr txBox="1">
            <a:spLocks/>
          </p:cNvSpPr>
          <p:nvPr/>
        </p:nvSpPr>
        <p:spPr>
          <a:xfrm>
            <a:off x="611560" y="267494"/>
            <a:ext cx="8872365" cy="543185"/>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smtClean="0"/>
              <a:t>Reason: Process creation &amp; termination</a:t>
            </a:r>
            <a:endParaRPr lang="en-US" sz="3600" dirty="0"/>
          </a:p>
        </p:txBody>
      </p:sp>
    </p:spTree>
    <p:extLst>
      <p:ext uri="{BB962C8B-B14F-4D97-AF65-F5344CB8AC3E}">
        <p14:creationId xmlns:p14="http://schemas.microsoft.com/office/powerpoint/2010/main" val="22805164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431608" y="195486"/>
            <a:ext cx="8728349" cy="543185"/>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smtClean="0"/>
              <a:t>Reason: Process creation &amp; termination</a:t>
            </a:r>
            <a:endParaRPr lang="en-US" sz="3600" dirty="0"/>
          </a:p>
        </p:txBody>
      </p:sp>
      <p:sp>
        <p:nvSpPr>
          <p:cNvPr id="4" name="Rectangle 3"/>
          <p:cNvSpPr/>
          <p:nvPr/>
        </p:nvSpPr>
        <p:spPr>
          <a:xfrm>
            <a:off x="1058934" y="1019491"/>
            <a:ext cx="7977562" cy="4164217"/>
          </a:xfrm>
          <a:prstGeom prst="rect">
            <a:avLst/>
          </a:prstGeom>
        </p:spPr>
        <p:txBody>
          <a:bodyPr wrap="square">
            <a:spAutoFit/>
          </a:bodyPr>
          <a:lstStyle/>
          <a:p>
            <a:pPr marL="300038" indent="-300038">
              <a:lnSpc>
                <a:spcPct val="120000"/>
              </a:lnSpc>
            </a:pPr>
            <a:r>
              <a:rPr lang="en-US" sz="1400" dirty="0"/>
              <a:t>Following are the possible reasons for process termination;</a:t>
            </a:r>
          </a:p>
          <a:p>
            <a:pPr marL="204788" indent="-204788">
              <a:lnSpc>
                <a:spcPct val="120000"/>
              </a:lnSpc>
              <a:buFont typeface="Wingdings" pitchFamily="2" charset="2"/>
              <a:buAutoNum type="arabicPeriod"/>
            </a:pPr>
            <a:r>
              <a:rPr lang="en-US" sz="1400" b="1" dirty="0"/>
              <a:t>Normal termination :</a:t>
            </a:r>
            <a:r>
              <a:rPr lang="en-US" sz="1400" dirty="0"/>
              <a:t>The process executes an OS service call to indicate that it has completed running</a:t>
            </a:r>
          </a:p>
          <a:p>
            <a:pPr marL="204788" indent="-204788">
              <a:lnSpc>
                <a:spcPct val="120000"/>
              </a:lnSpc>
              <a:buFont typeface="Wingdings" pitchFamily="2" charset="2"/>
              <a:buAutoNum type="arabicPeriod"/>
            </a:pPr>
            <a:r>
              <a:rPr lang="en-US" sz="1400" b="1" dirty="0"/>
              <a:t>Time limit exceeds</a:t>
            </a:r>
            <a:r>
              <a:rPr lang="en-US" sz="1400" dirty="0"/>
              <a:t>: The process has run longer than the specified total time limit which includes</a:t>
            </a:r>
          </a:p>
          <a:p>
            <a:pPr marL="204788" lvl="2" indent="-204788">
              <a:lnSpc>
                <a:spcPct val="120000"/>
              </a:lnSpc>
            </a:pPr>
            <a:r>
              <a:rPr lang="en-US" sz="1400" dirty="0"/>
              <a:t>total time elapsed ,  amount of time spent executing ,  </a:t>
            </a:r>
          </a:p>
          <a:p>
            <a:pPr marL="204788" lvl="2" indent="-204788">
              <a:lnSpc>
                <a:spcPct val="120000"/>
              </a:lnSpc>
            </a:pPr>
            <a:r>
              <a:rPr lang="en-US" sz="1400" dirty="0"/>
              <a:t>in case of interactive process, he amount of time since the user last provided any input</a:t>
            </a:r>
          </a:p>
          <a:p>
            <a:pPr marL="204788" indent="-204788">
              <a:lnSpc>
                <a:spcPct val="120000"/>
              </a:lnSpc>
              <a:buFont typeface="Wingdings" pitchFamily="2" charset="2"/>
              <a:buAutoNum type="arabicPeriod"/>
            </a:pPr>
            <a:r>
              <a:rPr lang="en-US" sz="1400" b="1" dirty="0"/>
              <a:t>Memory unavailable</a:t>
            </a:r>
            <a:r>
              <a:rPr lang="en-US" sz="1400" dirty="0"/>
              <a:t>: The process requires more memory than the system can provide</a:t>
            </a:r>
          </a:p>
          <a:p>
            <a:pPr marL="204788" indent="-204788">
              <a:lnSpc>
                <a:spcPct val="120000"/>
              </a:lnSpc>
              <a:buFont typeface="Wingdings" pitchFamily="2" charset="2"/>
              <a:buAutoNum type="arabicPeriod" startAt="4"/>
            </a:pPr>
            <a:r>
              <a:rPr lang="en-US" sz="1400" b="1" dirty="0"/>
              <a:t>Bounds violation</a:t>
            </a:r>
            <a:r>
              <a:rPr lang="en-US" sz="1400" dirty="0"/>
              <a:t>: The process tries to access the memory  locations that is not allowed to access</a:t>
            </a:r>
          </a:p>
          <a:p>
            <a:pPr marL="204788" indent="-204788">
              <a:lnSpc>
                <a:spcPct val="120000"/>
              </a:lnSpc>
              <a:buFont typeface="Wingdings" pitchFamily="2" charset="2"/>
              <a:buAutoNum type="arabicPeriod" startAt="4"/>
            </a:pPr>
            <a:r>
              <a:rPr lang="en-US" sz="1400" b="1" dirty="0"/>
              <a:t>Protection error: </a:t>
            </a:r>
            <a:r>
              <a:rPr lang="en-US" sz="1400" dirty="0"/>
              <a:t>The process attempt to use a file that is not allowed to use or, It tries to use it in improper fashion, such as writing to a read only file</a:t>
            </a:r>
          </a:p>
          <a:p>
            <a:pPr marL="204788" indent="-204788">
              <a:lnSpc>
                <a:spcPct val="120000"/>
              </a:lnSpc>
              <a:buFont typeface="Wingdings" pitchFamily="2" charset="2"/>
              <a:buAutoNum type="arabicPeriod" startAt="4"/>
            </a:pPr>
            <a:r>
              <a:rPr lang="en-US" sz="1400" b="1" dirty="0"/>
              <a:t>Arithmetic error: </a:t>
            </a:r>
            <a:r>
              <a:rPr lang="en-US" sz="1400" dirty="0"/>
              <a:t>The process tries a prohibited computation such as division by zero</a:t>
            </a:r>
          </a:p>
          <a:p>
            <a:pPr marL="204788" indent="-204788">
              <a:lnSpc>
                <a:spcPct val="120000"/>
              </a:lnSpc>
              <a:buFont typeface="Wingdings" pitchFamily="2" charset="2"/>
              <a:buAutoNum type="arabicPeriod" startAt="4"/>
            </a:pPr>
            <a:r>
              <a:rPr lang="en-US" sz="1400" b="1" dirty="0"/>
              <a:t>Time overrun:</a:t>
            </a:r>
            <a:r>
              <a:rPr lang="en-US" sz="1400" dirty="0"/>
              <a:t> The process has waited longer than specified maximum for a certain events to occur</a:t>
            </a:r>
          </a:p>
          <a:p>
            <a:pPr marL="204788" lvl="1" indent="-204788">
              <a:lnSpc>
                <a:spcPct val="90000"/>
              </a:lnSpc>
            </a:pPr>
            <a:endParaRPr lang="en-US" sz="1400" dirty="0"/>
          </a:p>
        </p:txBody>
      </p:sp>
    </p:spTree>
    <p:extLst>
      <p:ext uri="{BB962C8B-B14F-4D97-AF65-F5344CB8AC3E}">
        <p14:creationId xmlns:p14="http://schemas.microsoft.com/office/powerpoint/2010/main" val="4573725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89285" y="999226"/>
            <a:ext cx="7731187" cy="3416320"/>
          </a:xfrm>
          <a:prstGeom prst="rect">
            <a:avLst/>
          </a:prstGeom>
        </p:spPr>
        <p:txBody>
          <a:bodyPr wrap="square">
            <a:spAutoFit/>
          </a:bodyPr>
          <a:lstStyle/>
          <a:p>
            <a:pPr marL="204788" indent="-204788">
              <a:lnSpc>
                <a:spcPct val="120000"/>
              </a:lnSpc>
              <a:buFont typeface="Wingdings" pitchFamily="2" charset="2"/>
              <a:buAutoNum type="arabicPeriod" startAt="8"/>
            </a:pPr>
            <a:r>
              <a:rPr lang="en-US" sz="1200" b="1" dirty="0" smtClean="0"/>
              <a:t>I/O failure</a:t>
            </a:r>
            <a:r>
              <a:rPr lang="en-US" sz="1200" dirty="0" smtClean="0"/>
              <a:t>: An error occur in input or output, such as </a:t>
            </a:r>
          </a:p>
          <a:p>
            <a:pPr marL="204788" lvl="2" indent="-204788">
              <a:lnSpc>
                <a:spcPct val="120000"/>
              </a:lnSpc>
            </a:pPr>
            <a:r>
              <a:rPr lang="en-US" sz="1200" dirty="0" smtClean="0"/>
              <a:t>inability to find a file</a:t>
            </a:r>
          </a:p>
          <a:p>
            <a:pPr marL="204788" lvl="2" indent="-204788">
              <a:lnSpc>
                <a:spcPct val="120000"/>
              </a:lnSpc>
            </a:pPr>
            <a:r>
              <a:rPr lang="en-US" sz="1200" dirty="0" smtClean="0"/>
              <a:t>failure to read a write after a specified maximum no of tries (when, e.g. a defective area is encountered on a diskette) or</a:t>
            </a:r>
          </a:p>
          <a:p>
            <a:pPr marL="204788" lvl="2" indent="-204788">
              <a:lnSpc>
                <a:spcPct val="120000"/>
              </a:lnSpc>
            </a:pPr>
            <a:r>
              <a:rPr lang="en-US" sz="1200" dirty="0" smtClean="0"/>
              <a:t>invalid operation (such as reading from the line printer)</a:t>
            </a:r>
          </a:p>
          <a:p>
            <a:pPr marL="204788" indent="-204788">
              <a:lnSpc>
                <a:spcPct val="120000"/>
              </a:lnSpc>
              <a:buFont typeface="Wingdings" pitchFamily="2" charset="2"/>
              <a:buAutoNum type="arabicPeriod" startAt="8"/>
            </a:pPr>
            <a:r>
              <a:rPr lang="en-US" sz="1200" b="1" dirty="0" smtClean="0"/>
              <a:t>Invalid instruction: </a:t>
            </a:r>
            <a:r>
              <a:rPr lang="en-US" sz="1200" dirty="0" smtClean="0"/>
              <a:t>The process attempts to execute a non-existent instruction (often a result of branching into a data area and attempting to execute data)</a:t>
            </a:r>
          </a:p>
          <a:p>
            <a:pPr marL="204788" indent="-204788">
              <a:lnSpc>
                <a:spcPct val="120000"/>
              </a:lnSpc>
              <a:buFont typeface="Wingdings" pitchFamily="2" charset="2"/>
              <a:buAutoNum type="arabicPeriod" startAt="8"/>
            </a:pPr>
            <a:r>
              <a:rPr lang="en-US" sz="1200" b="1" dirty="0" smtClean="0"/>
              <a:t>Privileged instruction: </a:t>
            </a:r>
            <a:r>
              <a:rPr lang="en-US" sz="1200" dirty="0" smtClean="0"/>
              <a:t>The process attempts to use an instruction reserved for the operating system</a:t>
            </a:r>
          </a:p>
          <a:p>
            <a:pPr marL="204788" indent="-204788">
              <a:lnSpc>
                <a:spcPct val="120000"/>
              </a:lnSpc>
              <a:buFont typeface="Wingdings" pitchFamily="2" charset="2"/>
              <a:buAutoNum type="arabicPeriod" startAt="8"/>
            </a:pPr>
            <a:r>
              <a:rPr lang="en-US" sz="1200" b="1" dirty="0" smtClean="0"/>
              <a:t>Data misuse: </a:t>
            </a:r>
            <a:r>
              <a:rPr lang="en-US" sz="1200" dirty="0" smtClean="0"/>
              <a:t>A piece of data is of the wrong type or is not initialized</a:t>
            </a:r>
          </a:p>
          <a:p>
            <a:pPr marL="204788" indent="-204788">
              <a:lnSpc>
                <a:spcPct val="120000"/>
              </a:lnSpc>
              <a:buFont typeface="Wingdings" pitchFamily="2" charset="2"/>
              <a:buAutoNum type="arabicPeriod" startAt="8"/>
            </a:pPr>
            <a:r>
              <a:rPr lang="en-US" sz="1200" b="1" dirty="0" smtClean="0"/>
              <a:t>OS or operator intervention</a:t>
            </a:r>
            <a:r>
              <a:rPr lang="en-US" sz="1200" dirty="0" smtClean="0"/>
              <a:t>: For some reason, the operator or the OS has terminated the process (e.g. if a deadlock exists)</a:t>
            </a:r>
          </a:p>
          <a:p>
            <a:pPr marL="204788" indent="-204788">
              <a:lnSpc>
                <a:spcPct val="120000"/>
              </a:lnSpc>
              <a:buFont typeface="Wingdings" pitchFamily="2" charset="2"/>
              <a:buAutoNum type="arabicPeriod" startAt="8"/>
            </a:pPr>
            <a:r>
              <a:rPr lang="en-US" sz="1200" b="1" dirty="0" smtClean="0"/>
              <a:t>Parent </a:t>
            </a:r>
            <a:r>
              <a:rPr lang="en-US" sz="1200" b="1" dirty="0"/>
              <a:t>termination: </a:t>
            </a:r>
            <a:r>
              <a:rPr lang="en-US" sz="1200" dirty="0"/>
              <a:t>When a parent terminates, the OS should be design to automatically terminate all the offspring of that parent</a:t>
            </a:r>
          </a:p>
          <a:p>
            <a:pPr marL="204788" indent="-204788">
              <a:lnSpc>
                <a:spcPct val="120000"/>
              </a:lnSpc>
              <a:buFont typeface="Wingdings" pitchFamily="2" charset="2"/>
              <a:buAutoNum type="arabicPeriod" startAt="8"/>
            </a:pPr>
            <a:r>
              <a:rPr lang="en-US" sz="1200" b="1" dirty="0"/>
              <a:t>Parent request: </a:t>
            </a:r>
            <a:r>
              <a:rPr lang="en-US" sz="1200" dirty="0"/>
              <a:t>A parent process typically has the authority to terminate any of its offspring</a:t>
            </a:r>
          </a:p>
          <a:p>
            <a:pPr marL="204788" indent="-204788">
              <a:lnSpc>
                <a:spcPct val="120000"/>
              </a:lnSpc>
              <a:buFont typeface="Wingdings" pitchFamily="2" charset="2"/>
              <a:buAutoNum type="arabicPeriod" startAt="8"/>
            </a:pPr>
            <a:endParaRPr lang="en-US" sz="1200" dirty="0"/>
          </a:p>
        </p:txBody>
      </p:sp>
      <p:sp>
        <p:nvSpPr>
          <p:cNvPr id="4" name="Text Placeholder 1"/>
          <p:cNvSpPr txBox="1">
            <a:spLocks/>
          </p:cNvSpPr>
          <p:nvPr/>
        </p:nvSpPr>
        <p:spPr>
          <a:xfrm>
            <a:off x="469471" y="254632"/>
            <a:ext cx="8639033" cy="543185"/>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smtClean="0"/>
              <a:t>Reason: Process creation &amp; termination</a:t>
            </a:r>
            <a:endParaRPr lang="en-US" sz="3600" dirty="0"/>
          </a:p>
        </p:txBody>
      </p:sp>
    </p:spTree>
    <p:extLst>
      <p:ext uri="{BB962C8B-B14F-4D97-AF65-F5344CB8AC3E}">
        <p14:creationId xmlns:p14="http://schemas.microsoft.com/office/powerpoint/2010/main" val="31363462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919360" y="1"/>
            <a:ext cx="6532960" cy="543185"/>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Process Control Block</a:t>
            </a:r>
            <a:endParaRPr lang="en-US" dirty="0"/>
          </a:p>
        </p:txBody>
      </p:sp>
      <p:sp>
        <p:nvSpPr>
          <p:cNvPr id="4" name="Rectangle 3"/>
          <p:cNvSpPr/>
          <p:nvPr/>
        </p:nvSpPr>
        <p:spPr>
          <a:xfrm>
            <a:off x="1050074" y="1203598"/>
            <a:ext cx="7901112" cy="3170933"/>
          </a:xfrm>
          <a:prstGeom prst="rect">
            <a:avLst/>
          </a:prstGeom>
        </p:spPr>
        <p:txBody>
          <a:bodyPr wrap="square">
            <a:spAutoFit/>
          </a:bodyPr>
          <a:lstStyle/>
          <a:p>
            <a:pPr marL="257175" indent="-257175">
              <a:lnSpc>
                <a:spcPct val="120000"/>
              </a:lnSpc>
              <a:buFont typeface="Arial" pitchFamily="34" charset="0"/>
              <a:buChar char="•"/>
            </a:pPr>
            <a:r>
              <a:rPr lang="en-US" sz="1400" dirty="0" smtClean="0"/>
              <a:t>Each process is represented in the operating system by a process control block (PCB)—also called a task control block. </a:t>
            </a:r>
          </a:p>
          <a:p>
            <a:pPr marL="257175" indent="-257175">
              <a:lnSpc>
                <a:spcPct val="120000"/>
              </a:lnSpc>
              <a:buFont typeface="Arial" pitchFamily="34" charset="0"/>
              <a:buChar char="•"/>
            </a:pPr>
            <a:r>
              <a:rPr lang="en-US" sz="1400" dirty="0" smtClean="0"/>
              <a:t>When a new user program is initiated</a:t>
            </a:r>
          </a:p>
          <a:p>
            <a:pPr marL="600075" lvl="1" indent="-257175">
              <a:lnSpc>
                <a:spcPct val="120000"/>
              </a:lnSpc>
              <a:buFont typeface="Arial" pitchFamily="34" charset="0"/>
              <a:buChar char="•"/>
            </a:pPr>
            <a:r>
              <a:rPr lang="en-US" sz="1400" dirty="0" smtClean="0"/>
              <a:t>OS creates a data structure, called Process Control Block (PCB), which gives substance to the process and serves to control it</a:t>
            </a:r>
          </a:p>
          <a:p>
            <a:pPr marL="257175" indent="-257175">
              <a:lnSpc>
                <a:spcPct val="120000"/>
              </a:lnSpc>
              <a:buFont typeface="Arial" pitchFamily="34" charset="0"/>
              <a:buChar char="•"/>
            </a:pPr>
            <a:r>
              <a:rPr lang="en-US" sz="1400" dirty="0" smtClean="0"/>
              <a:t>Each process is represented by its own process control block</a:t>
            </a:r>
          </a:p>
          <a:p>
            <a:pPr marL="257175" indent="-257175">
              <a:lnSpc>
                <a:spcPct val="120000"/>
              </a:lnSpc>
              <a:buFont typeface="Arial" pitchFamily="34" charset="0"/>
              <a:buChar char="•"/>
            </a:pPr>
            <a:r>
              <a:rPr lang="en-US" sz="1400" dirty="0" smtClean="0"/>
              <a:t>PCB </a:t>
            </a:r>
            <a:r>
              <a:rPr lang="en-US" sz="1400" dirty="0"/>
              <a:t>is a data block or record containing information associated with a specified process</a:t>
            </a:r>
          </a:p>
          <a:p>
            <a:pPr marL="257175" indent="-257175">
              <a:lnSpc>
                <a:spcPct val="120000"/>
              </a:lnSpc>
              <a:buFont typeface="Arial" pitchFamily="34" charset="0"/>
              <a:buChar char="•"/>
            </a:pPr>
            <a:r>
              <a:rPr lang="en-US" sz="1400" dirty="0"/>
              <a:t>Allows the OS to locate all key information about a process</a:t>
            </a:r>
          </a:p>
          <a:p>
            <a:pPr marL="257175" indent="-257175">
              <a:lnSpc>
                <a:spcPct val="120000"/>
              </a:lnSpc>
              <a:buFont typeface="Arial" pitchFamily="34" charset="0"/>
              <a:buChar char="•"/>
            </a:pPr>
            <a:r>
              <a:rPr lang="en-US" sz="1400" dirty="0" smtClean="0"/>
              <a:t>When the OS switches the attention of the CPU among various active processes</a:t>
            </a:r>
          </a:p>
          <a:p>
            <a:pPr marL="600075" lvl="1" indent="-257175">
              <a:lnSpc>
                <a:spcPct val="120000"/>
              </a:lnSpc>
              <a:buFont typeface="Arial" pitchFamily="34" charset="0"/>
              <a:buChar char="•"/>
            </a:pPr>
            <a:r>
              <a:rPr lang="en-US" sz="1400" dirty="0" smtClean="0"/>
              <a:t>It </a:t>
            </a:r>
            <a:r>
              <a:rPr lang="en-US" sz="1400" dirty="0"/>
              <a:t>uses the same area in PCB to hold the information</a:t>
            </a:r>
          </a:p>
          <a:p>
            <a:pPr marL="600075" lvl="1" indent="-257175">
              <a:lnSpc>
                <a:spcPct val="120000"/>
              </a:lnSpc>
              <a:buFont typeface="Arial" pitchFamily="34" charset="0"/>
              <a:buChar char="•"/>
            </a:pPr>
            <a:r>
              <a:rPr lang="en-US" sz="1400" dirty="0"/>
              <a:t>That information used to restart process when the process next gets CPU</a:t>
            </a:r>
          </a:p>
          <a:p>
            <a:pPr marL="257175" indent="-257175">
              <a:lnSpc>
                <a:spcPct val="120000"/>
              </a:lnSpc>
              <a:buFont typeface="Arial" pitchFamily="34" charset="0"/>
              <a:buChar char="•"/>
            </a:pPr>
            <a:r>
              <a:rPr lang="en-US" sz="1400" dirty="0"/>
              <a:t>Process control block is also called task control block</a:t>
            </a:r>
          </a:p>
        </p:txBody>
      </p:sp>
    </p:spTree>
    <p:extLst>
      <p:ext uri="{BB962C8B-B14F-4D97-AF65-F5344CB8AC3E}">
        <p14:creationId xmlns:p14="http://schemas.microsoft.com/office/powerpoint/2010/main" val="30118062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1115616" y="195486"/>
            <a:ext cx="7497705" cy="543185"/>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Process Control Block</a:t>
            </a:r>
            <a:endParaRPr lang="en-US" dirty="0"/>
          </a:p>
        </p:txBody>
      </p:sp>
      <p:sp>
        <p:nvSpPr>
          <p:cNvPr id="4" name="Rectangle 3"/>
          <p:cNvSpPr/>
          <p:nvPr/>
        </p:nvSpPr>
        <p:spPr>
          <a:xfrm>
            <a:off x="755576" y="1362027"/>
            <a:ext cx="4806156" cy="3194721"/>
          </a:xfrm>
          <a:prstGeom prst="rect">
            <a:avLst/>
          </a:prstGeom>
        </p:spPr>
        <p:txBody>
          <a:bodyPr wrap="square">
            <a:spAutoFit/>
          </a:bodyPr>
          <a:lstStyle/>
          <a:p>
            <a:pPr marL="342900" indent="-342900">
              <a:lnSpc>
                <a:spcPct val="120000"/>
              </a:lnSpc>
              <a:buFont typeface="Arial" pitchFamily="34" charset="0"/>
              <a:buChar char="•"/>
            </a:pPr>
            <a:r>
              <a:rPr lang="en-US" sz="1400" dirty="0" smtClean="0"/>
              <a:t>PCB contains following information about process</a:t>
            </a:r>
          </a:p>
          <a:p>
            <a:pPr marL="600075" lvl="1" indent="-257175">
              <a:lnSpc>
                <a:spcPct val="120000"/>
              </a:lnSpc>
              <a:buFont typeface="Arial" pitchFamily="34" charset="0"/>
              <a:buChar char="•"/>
            </a:pPr>
            <a:r>
              <a:rPr lang="en-US" sz="1400" dirty="0" smtClean="0"/>
              <a:t>Current state of the process</a:t>
            </a:r>
          </a:p>
          <a:p>
            <a:pPr marL="600075" lvl="1" indent="-257175">
              <a:lnSpc>
                <a:spcPct val="120000"/>
              </a:lnSpc>
              <a:buFont typeface="Arial" pitchFamily="34" charset="0"/>
              <a:buChar char="•"/>
            </a:pPr>
            <a:r>
              <a:rPr lang="en-US" sz="1400" dirty="0" smtClean="0"/>
              <a:t>Unique identification of process</a:t>
            </a:r>
          </a:p>
          <a:p>
            <a:pPr marL="600075" lvl="1" indent="-257175">
              <a:lnSpc>
                <a:spcPct val="120000"/>
              </a:lnSpc>
              <a:buFont typeface="Arial" pitchFamily="34" charset="0"/>
              <a:buChar char="•"/>
            </a:pPr>
            <a:r>
              <a:rPr lang="en-US" sz="1400" dirty="0" smtClean="0"/>
              <a:t>A pointer to process parent</a:t>
            </a:r>
          </a:p>
          <a:p>
            <a:pPr marL="600075" lvl="1" indent="-257175">
              <a:lnSpc>
                <a:spcPct val="120000"/>
              </a:lnSpc>
              <a:buFont typeface="Arial" pitchFamily="34" charset="0"/>
              <a:buChar char="•"/>
            </a:pPr>
            <a:r>
              <a:rPr lang="en-US" sz="1400" dirty="0" smtClean="0"/>
              <a:t>Pointer to process’s child processes</a:t>
            </a:r>
          </a:p>
          <a:p>
            <a:pPr marL="600075" lvl="1" indent="-257175">
              <a:lnSpc>
                <a:spcPct val="120000"/>
              </a:lnSpc>
              <a:buFont typeface="Arial" pitchFamily="34" charset="0"/>
              <a:buChar char="•"/>
            </a:pPr>
            <a:r>
              <a:rPr lang="en-US" sz="1400" dirty="0" smtClean="0"/>
              <a:t>The process’s priority</a:t>
            </a:r>
          </a:p>
          <a:p>
            <a:pPr marL="600075" lvl="1" indent="-257175">
              <a:lnSpc>
                <a:spcPct val="120000"/>
              </a:lnSpc>
              <a:buFont typeface="Arial" pitchFamily="34" charset="0"/>
              <a:buChar char="•"/>
            </a:pPr>
            <a:r>
              <a:rPr lang="en-US" sz="1400" dirty="0" smtClean="0"/>
              <a:t>Pointer to locate the process memory</a:t>
            </a:r>
          </a:p>
          <a:p>
            <a:pPr marL="600075" lvl="1" indent="-257175">
              <a:lnSpc>
                <a:spcPct val="120000"/>
              </a:lnSpc>
              <a:buFont typeface="Arial" pitchFamily="34" charset="0"/>
              <a:buChar char="•"/>
            </a:pPr>
            <a:r>
              <a:rPr lang="en-US" sz="1400" dirty="0" smtClean="0"/>
              <a:t>Pointer to allocate resources</a:t>
            </a:r>
          </a:p>
          <a:p>
            <a:pPr marL="600075" lvl="1" indent="-257175">
              <a:lnSpc>
                <a:spcPct val="120000"/>
              </a:lnSpc>
              <a:buFont typeface="Arial" pitchFamily="34" charset="0"/>
              <a:buChar char="•"/>
            </a:pPr>
            <a:r>
              <a:rPr lang="en-US" sz="1400" dirty="0" smtClean="0"/>
              <a:t>The register save area – CPU register</a:t>
            </a:r>
          </a:p>
          <a:p>
            <a:pPr marL="600075" lvl="1" indent="-257175">
              <a:lnSpc>
                <a:spcPct val="120000"/>
              </a:lnSpc>
              <a:buFont typeface="Arial" pitchFamily="34" charset="0"/>
              <a:buChar char="•"/>
            </a:pPr>
            <a:r>
              <a:rPr lang="en-US" sz="1400" dirty="0" smtClean="0"/>
              <a:t>The </a:t>
            </a:r>
            <a:r>
              <a:rPr lang="en-US" sz="1400" dirty="0"/>
              <a:t>processor it is running on</a:t>
            </a:r>
          </a:p>
          <a:p>
            <a:pPr marL="600075" lvl="1" indent="-257175">
              <a:lnSpc>
                <a:spcPct val="120000"/>
              </a:lnSpc>
              <a:buFont typeface="Arial" pitchFamily="34" charset="0"/>
              <a:buChar char="•"/>
            </a:pPr>
            <a:r>
              <a:rPr lang="en-US" sz="1400" dirty="0"/>
              <a:t>Accounting information</a:t>
            </a:r>
          </a:p>
          <a:p>
            <a:pPr marL="600075" lvl="1" indent="-257175">
              <a:lnSpc>
                <a:spcPct val="120000"/>
              </a:lnSpc>
              <a:buFont typeface="Arial" pitchFamily="34" charset="0"/>
              <a:buChar char="•"/>
            </a:pPr>
            <a:r>
              <a:rPr lang="en-US" sz="1400" dirty="0" smtClean="0"/>
              <a:t>I/O state information</a:t>
            </a:r>
            <a:endParaRPr lang="en-US" sz="1400" dirty="0"/>
          </a:p>
        </p:txBody>
      </p:sp>
      <p:graphicFrame>
        <p:nvGraphicFramePr>
          <p:cNvPr id="5" name="Group 69"/>
          <p:cNvGraphicFramePr>
            <a:graphicFrameLocks/>
          </p:cNvGraphicFramePr>
          <p:nvPr>
            <p:extLst>
              <p:ext uri="{D42A27DB-BD31-4B8C-83A1-F6EECF244321}">
                <p14:modId xmlns:p14="http://schemas.microsoft.com/office/powerpoint/2010/main" val="2472768978"/>
              </p:ext>
            </p:extLst>
          </p:nvPr>
        </p:nvGraphicFramePr>
        <p:xfrm>
          <a:off x="5436395" y="1779662"/>
          <a:ext cx="3486150" cy="2666286"/>
        </p:xfrm>
        <a:graphic>
          <a:graphicData uri="http://schemas.openxmlformats.org/drawingml/2006/table">
            <a:tbl>
              <a:tblPr>
                <a:tableStyleId>{BC89EF96-8CEA-46FF-86C4-4CE0E7609802}</a:tableStyleId>
              </a:tblPr>
              <a:tblGrid>
                <a:gridCol w="1743075">
                  <a:extLst>
                    <a:ext uri="{9D8B030D-6E8A-4147-A177-3AD203B41FA5}">
                      <a16:colId xmlns:a16="http://schemas.microsoft.com/office/drawing/2014/main" val="20000"/>
                    </a:ext>
                  </a:extLst>
                </a:gridCol>
                <a:gridCol w="1743075">
                  <a:extLst>
                    <a:ext uri="{9D8B030D-6E8A-4147-A177-3AD203B41FA5}">
                      <a16:colId xmlns:a16="http://schemas.microsoft.com/office/drawing/2014/main" val="20001"/>
                    </a:ext>
                  </a:extLst>
                </a:gridCol>
              </a:tblGrid>
              <a:tr h="29718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500" u="none" strike="noStrike" cap="none" normalizeH="0" baseline="0" dirty="0">
                          <a:ln>
                            <a:noFill/>
                          </a:ln>
                          <a:effectLst/>
                        </a:rPr>
                        <a:t>Pointer</a:t>
                      </a:r>
                      <a:endParaRPr kumimoji="0" lang="en-US" sz="1500" b="0" i="0" u="none" strike="noStrike" cap="none" normalizeH="0" baseline="0" dirty="0">
                        <a:ln>
                          <a:noFill/>
                        </a:ln>
                        <a:solidFill>
                          <a:schemeClr val="tx1"/>
                        </a:solidFill>
                        <a:effectLst/>
                        <a:latin typeface="Calibri" pitchFamily="34" charset="0"/>
                      </a:endParaRPr>
                    </a:p>
                  </a:txBody>
                  <a:tcPr marL="68580" marR="68580" marT="34290" marB="3429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500" u="none" strike="noStrike" cap="none" normalizeH="0" baseline="0" dirty="0">
                          <a:ln>
                            <a:noFill/>
                          </a:ln>
                          <a:effectLst/>
                        </a:rPr>
                        <a:t>Process state</a:t>
                      </a:r>
                      <a:endParaRPr kumimoji="0" lang="en-US" sz="1500" b="0" i="0" u="none" strike="noStrike" cap="none" normalizeH="0" baseline="0" dirty="0">
                        <a:ln>
                          <a:noFill/>
                        </a:ln>
                        <a:solidFill>
                          <a:schemeClr val="tx1"/>
                        </a:solidFill>
                        <a:effectLst/>
                        <a:latin typeface="Calibri" pitchFamily="34" charset="0"/>
                      </a:endParaRPr>
                    </a:p>
                  </a:txBody>
                  <a:tcPr marL="68580" marR="68580" marT="34290" marB="34290" horzOverflow="overflow"/>
                </a:tc>
                <a:extLst>
                  <a:ext uri="{0D108BD9-81ED-4DB2-BD59-A6C34878D82A}">
                    <a16:rowId xmlns:a16="http://schemas.microsoft.com/office/drawing/2014/main" val="10000"/>
                  </a:ext>
                </a:extLst>
              </a:tr>
              <a:tr h="297180">
                <a:tc gridSpan="2">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500" u="none" strike="noStrike" cap="none" normalizeH="0" baseline="0">
                          <a:ln>
                            <a:noFill/>
                          </a:ln>
                          <a:effectLst/>
                        </a:rPr>
                        <a:t>Process number</a:t>
                      </a:r>
                      <a:endParaRPr kumimoji="0" lang="en-US" sz="1500" b="0" i="0" u="none" strike="noStrike" cap="none" normalizeH="0" baseline="0">
                        <a:ln>
                          <a:noFill/>
                        </a:ln>
                        <a:solidFill>
                          <a:schemeClr val="tx1"/>
                        </a:solidFill>
                        <a:effectLst/>
                        <a:latin typeface="Calibri" pitchFamily="34" charset="0"/>
                      </a:endParaRPr>
                    </a:p>
                  </a:txBody>
                  <a:tcPr marL="68580" marR="68580" marT="34290" marB="34290" horzOverflow="overflow"/>
                </a:tc>
                <a:tc hMerge="1">
                  <a:txBody>
                    <a:bodyPr/>
                    <a:lstStyle/>
                    <a:p>
                      <a:endParaRPr lang="en-US"/>
                    </a:p>
                  </a:txBody>
                  <a:tcPr/>
                </a:tc>
                <a:extLst>
                  <a:ext uri="{0D108BD9-81ED-4DB2-BD59-A6C34878D82A}">
                    <a16:rowId xmlns:a16="http://schemas.microsoft.com/office/drawing/2014/main" val="10001"/>
                  </a:ext>
                </a:extLst>
              </a:tr>
              <a:tr h="297180">
                <a:tc gridSpan="2">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500" u="none" strike="noStrike" cap="none" normalizeH="0" baseline="0">
                          <a:ln>
                            <a:noFill/>
                          </a:ln>
                          <a:effectLst/>
                        </a:rPr>
                        <a:t>Program counter</a:t>
                      </a:r>
                      <a:endParaRPr kumimoji="0" lang="en-US" sz="1500" b="0" i="0" u="none" strike="noStrike" cap="none" normalizeH="0" baseline="0">
                        <a:ln>
                          <a:noFill/>
                        </a:ln>
                        <a:solidFill>
                          <a:schemeClr val="tx1"/>
                        </a:solidFill>
                        <a:effectLst/>
                        <a:latin typeface="Calibri" pitchFamily="34" charset="0"/>
                      </a:endParaRPr>
                    </a:p>
                  </a:txBody>
                  <a:tcPr marL="68580" marR="68580" marT="34290" marB="34290" horzOverflow="overflow"/>
                </a:tc>
                <a:tc hMerge="1">
                  <a:txBody>
                    <a:bodyPr/>
                    <a:lstStyle/>
                    <a:p>
                      <a:endParaRPr lang="en-US"/>
                    </a:p>
                  </a:txBody>
                  <a:tcPr/>
                </a:tc>
                <a:extLst>
                  <a:ext uri="{0D108BD9-81ED-4DB2-BD59-A6C34878D82A}">
                    <a16:rowId xmlns:a16="http://schemas.microsoft.com/office/drawing/2014/main" val="10002"/>
                  </a:ext>
                </a:extLst>
              </a:tr>
              <a:tr h="297180">
                <a:tc gridSpan="2">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500" u="none" strike="noStrike" cap="none" normalizeH="0" baseline="0" dirty="0">
                          <a:ln>
                            <a:noFill/>
                          </a:ln>
                          <a:effectLst/>
                        </a:rPr>
                        <a:t>Registers</a:t>
                      </a:r>
                      <a:endParaRPr kumimoji="0" lang="en-US" sz="1500" b="0" i="0" u="none" strike="noStrike" cap="none" normalizeH="0" baseline="0" dirty="0">
                        <a:ln>
                          <a:noFill/>
                        </a:ln>
                        <a:solidFill>
                          <a:schemeClr val="tx1"/>
                        </a:solidFill>
                        <a:effectLst/>
                        <a:latin typeface="Calibri" pitchFamily="34" charset="0"/>
                      </a:endParaRPr>
                    </a:p>
                  </a:txBody>
                  <a:tcPr marL="68580" marR="68580" marT="34290" marB="34290" horzOverflow="overflow"/>
                </a:tc>
                <a:tc hMerge="1">
                  <a:txBody>
                    <a:bodyPr/>
                    <a:lstStyle/>
                    <a:p>
                      <a:endParaRPr lang="en-US"/>
                    </a:p>
                  </a:txBody>
                  <a:tcPr/>
                </a:tc>
                <a:extLst>
                  <a:ext uri="{0D108BD9-81ED-4DB2-BD59-A6C34878D82A}">
                    <a16:rowId xmlns:a16="http://schemas.microsoft.com/office/drawing/2014/main" val="10003"/>
                  </a:ext>
                </a:extLst>
              </a:tr>
              <a:tr h="334566">
                <a:tc gridSpan="2">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500" u="none" strike="noStrike" cap="none" normalizeH="0" baseline="0">
                          <a:ln>
                            <a:noFill/>
                          </a:ln>
                          <a:effectLst/>
                        </a:rPr>
                        <a:t>Memory limits</a:t>
                      </a:r>
                      <a:endParaRPr kumimoji="0" lang="en-US" sz="1500" b="0" i="0" u="none" strike="noStrike" cap="none" normalizeH="0" baseline="0">
                        <a:ln>
                          <a:noFill/>
                        </a:ln>
                        <a:solidFill>
                          <a:schemeClr val="tx1"/>
                        </a:solidFill>
                        <a:effectLst/>
                        <a:latin typeface="Calibri" pitchFamily="34" charset="0"/>
                      </a:endParaRPr>
                    </a:p>
                  </a:txBody>
                  <a:tcPr marL="68580" marR="68580" marT="34290" marB="34290" horzOverflow="overflow"/>
                </a:tc>
                <a:tc hMerge="1">
                  <a:txBody>
                    <a:bodyPr/>
                    <a:lstStyle/>
                    <a:p>
                      <a:endParaRPr lang="en-US"/>
                    </a:p>
                  </a:txBody>
                  <a:tcPr/>
                </a:tc>
                <a:extLst>
                  <a:ext uri="{0D108BD9-81ED-4DB2-BD59-A6C34878D82A}">
                    <a16:rowId xmlns:a16="http://schemas.microsoft.com/office/drawing/2014/main" val="10004"/>
                  </a:ext>
                </a:extLst>
              </a:tr>
              <a:tr h="297180">
                <a:tc gridSpan="2">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500" u="none" strike="noStrike" cap="none" normalizeH="0" baseline="0" dirty="0">
                          <a:ln>
                            <a:noFill/>
                          </a:ln>
                          <a:effectLst/>
                        </a:rPr>
                        <a:t>List of open files</a:t>
                      </a:r>
                      <a:endParaRPr kumimoji="0" lang="en-US" sz="1500" b="0" i="0" u="none" strike="noStrike" cap="none" normalizeH="0" baseline="0" dirty="0">
                        <a:ln>
                          <a:noFill/>
                        </a:ln>
                        <a:solidFill>
                          <a:schemeClr val="tx1"/>
                        </a:solidFill>
                        <a:effectLst/>
                        <a:latin typeface="Calibri" pitchFamily="34" charset="0"/>
                      </a:endParaRPr>
                    </a:p>
                  </a:txBody>
                  <a:tcPr marL="68580" marR="68580" marT="34290" marB="34290" horzOverflow="overflow"/>
                </a:tc>
                <a:tc hMerge="1">
                  <a:txBody>
                    <a:bodyPr/>
                    <a:lstStyle/>
                    <a:p>
                      <a:endParaRPr lang="en-US"/>
                    </a:p>
                  </a:txBody>
                  <a:tcPr/>
                </a:tc>
                <a:extLst>
                  <a:ext uri="{0D108BD9-81ED-4DB2-BD59-A6C34878D82A}">
                    <a16:rowId xmlns:a16="http://schemas.microsoft.com/office/drawing/2014/main" val="10005"/>
                  </a:ext>
                </a:extLst>
              </a:tr>
              <a:tr h="845820">
                <a:tc gridSpan="2">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500" u="none" strike="noStrike" cap="none" normalizeH="0" baseline="0" dirty="0">
                          <a:ln>
                            <a:noFill/>
                          </a:ln>
                          <a:effectLst/>
                        </a:rPr>
                        <a:t>.</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500" u="none" strike="noStrike" cap="none" normalizeH="0" baseline="0" dirty="0">
                          <a:ln>
                            <a:noFill/>
                          </a:ln>
                          <a:effectLst/>
                        </a:rPr>
                        <a:t>.</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500" u="none" strike="noStrike" cap="none" normalizeH="0" baseline="0" dirty="0">
                          <a:ln>
                            <a:noFill/>
                          </a:ln>
                          <a:effectLst/>
                        </a:rPr>
                        <a:t>.</a:t>
                      </a:r>
                      <a:endParaRPr kumimoji="0" lang="en-US" sz="1500" b="1" i="0" u="none" strike="noStrike" cap="none" normalizeH="0" baseline="0" dirty="0">
                        <a:ln>
                          <a:noFill/>
                        </a:ln>
                        <a:solidFill>
                          <a:schemeClr val="tx1"/>
                        </a:solidFill>
                        <a:effectLst/>
                        <a:latin typeface="Calibri" pitchFamily="34" charset="0"/>
                      </a:endParaRPr>
                    </a:p>
                  </a:txBody>
                  <a:tcPr marL="68580" marR="68580" marT="34290" marB="34290" horzOverflow="overflow"/>
                </a:tc>
                <a:tc hMerge="1">
                  <a:txBody>
                    <a:bodyPr/>
                    <a:lstStyle/>
                    <a:p>
                      <a:endParaRPr lang="en-US"/>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525752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971600" y="267494"/>
            <a:ext cx="6993649" cy="543185"/>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Process Table</a:t>
            </a:r>
            <a:endParaRPr lang="en-US" dirty="0"/>
          </a:p>
        </p:txBody>
      </p:sp>
      <p:sp>
        <p:nvSpPr>
          <p:cNvPr id="4" name="Rectangle 3"/>
          <p:cNvSpPr/>
          <p:nvPr/>
        </p:nvSpPr>
        <p:spPr>
          <a:xfrm>
            <a:off x="966462" y="1059582"/>
            <a:ext cx="7768989" cy="2945422"/>
          </a:xfrm>
          <a:prstGeom prst="rect">
            <a:avLst/>
          </a:prstGeom>
        </p:spPr>
        <p:txBody>
          <a:bodyPr wrap="square">
            <a:spAutoFit/>
          </a:bodyPr>
          <a:lstStyle/>
          <a:p>
            <a:pPr marL="342900" indent="-342900">
              <a:lnSpc>
                <a:spcPct val="120000"/>
              </a:lnSpc>
              <a:buFont typeface="Arial" pitchFamily="34" charset="0"/>
              <a:buChar char="•"/>
            </a:pPr>
            <a:r>
              <a:rPr lang="en-US" sz="1950" dirty="0"/>
              <a:t>OS maintains the process table with one entry per process</a:t>
            </a:r>
          </a:p>
          <a:p>
            <a:pPr marL="342900" indent="-342900">
              <a:lnSpc>
                <a:spcPct val="120000"/>
              </a:lnSpc>
              <a:buFont typeface="Arial" pitchFamily="34" charset="0"/>
              <a:buChar char="•"/>
            </a:pPr>
            <a:r>
              <a:rPr lang="en-US" sz="1950" dirty="0"/>
              <a:t>This entry contains information about process’s  </a:t>
            </a:r>
          </a:p>
          <a:p>
            <a:pPr marL="600075" lvl="1" indent="-257175">
              <a:lnSpc>
                <a:spcPct val="120000"/>
              </a:lnSpc>
              <a:buFont typeface="Arial" pitchFamily="34" charset="0"/>
              <a:buChar char="•"/>
            </a:pPr>
            <a:r>
              <a:rPr lang="en-US" sz="1650" dirty="0"/>
              <a:t>state</a:t>
            </a:r>
          </a:p>
          <a:p>
            <a:pPr marL="600075" lvl="1" indent="-257175">
              <a:lnSpc>
                <a:spcPct val="120000"/>
              </a:lnSpc>
              <a:buFont typeface="Arial" pitchFamily="34" charset="0"/>
              <a:buChar char="•"/>
            </a:pPr>
            <a:r>
              <a:rPr lang="en-US" sz="1650" dirty="0"/>
              <a:t>its program counter</a:t>
            </a:r>
          </a:p>
          <a:p>
            <a:pPr marL="600075" lvl="1" indent="-257175">
              <a:lnSpc>
                <a:spcPct val="120000"/>
              </a:lnSpc>
              <a:buFont typeface="Arial" pitchFamily="34" charset="0"/>
              <a:buChar char="•"/>
            </a:pPr>
            <a:r>
              <a:rPr lang="en-US" sz="1650" dirty="0"/>
              <a:t>stack pointer</a:t>
            </a:r>
          </a:p>
          <a:p>
            <a:pPr marL="600075" lvl="1" indent="-257175">
              <a:lnSpc>
                <a:spcPct val="120000"/>
              </a:lnSpc>
              <a:buFont typeface="Arial" pitchFamily="34" charset="0"/>
              <a:buChar char="•"/>
            </a:pPr>
            <a:r>
              <a:rPr lang="en-US" sz="1650" dirty="0"/>
              <a:t>memory allocation</a:t>
            </a:r>
          </a:p>
          <a:p>
            <a:pPr marL="600075" lvl="1" indent="-257175">
              <a:lnSpc>
                <a:spcPct val="120000"/>
              </a:lnSpc>
              <a:buFont typeface="Arial" pitchFamily="34" charset="0"/>
              <a:buChar char="•"/>
            </a:pPr>
            <a:r>
              <a:rPr lang="en-US" sz="1650" dirty="0"/>
              <a:t>the status of its open file</a:t>
            </a:r>
          </a:p>
          <a:p>
            <a:pPr marL="600075" lvl="1" indent="-257175">
              <a:lnSpc>
                <a:spcPct val="120000"/>
              </a:lnSpc>
              <a:buFont typeface="Arial" pitchFamily="34" charset="0"/>
              <a:buChar char="•"/>
            </a:pPr>
            <a:r>
              <a:rPr lang="en-US" sz="1650" dirty="0"/>
              <a:t>its accounting and scheduling information</a:t>
            </a:r>
          </a:p>
          <a:p>
            <a:pPr marL="600075" lvl="1" indent="-257175">
              <a:lnSpc>
                <a:spcPct val="120000"/>
              </a:lnSpc>
              <a:buFont typeface="Arial" pitchFamily="34" charset="0"/>
              <a:buChar char="•"/>
            </a:pPr>
            <a:r>
              <a:rPr lang="en-US" sz="1650" dirty="0"/>
              <a:t>its priority</a:t>
            </a:r>
          </a:p>
        </p:txBody>
      </p:sp>
    </p:spTree>
    <p:extLst>
      <p:ext uri="{BB962C8B-B14F-4D97-AF65-F5344CB8AC3E}">
        <p14:creationId xmlns:p14="http://schemas.microsoft.com/office/powerpoint/2010/main" val="21255505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971600" y="195486"/>
            <a:ext cx="6273569" cy="543185"/>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Process State</a:t>
            </a:r>
            <a:endParaRPr lang="en-US" dirty="0"/>
          </a:p>
        </p:txBody>
      </p:sp>
      <p:sp>
        <p:nvSpPr>
          <p:cNvPr id="4" name="Rectangle 3"/>
          <p:cNvSpPr/>
          <p:nvPr/>
        </p:nvSpPr>
        <p:spPr>
          <a:xfrm>
            <a:off x="1115616" y="1347614"/>
            <a:ext cx="7704856" cy="2637710"/>
          </a:xfrm>
          <a:prstGeom prst="rect">
            <a:avLst/>
          </a:prstGeom>
        </p:spPr>
        <p:txBody>
          <a:bodyPr wrap="square">
            <a:spAutoFit/>
          </a:bodyPr>
          <a:lstStyle/>
          <a:p>
            <a:r>
              <a:rPr lang="en-US" sz="1400" dirty="0"/>
              <a:t>As a process executes, it changes state. The state of a process is defined in part by the current activity of that process. A process may be in one of the following states: </a:t>
            </a:r>
          </a:p>
          <a:p>
            <a:endParaRPr lang="en-US" sz="1400" dirty="0"/>
          </a:p>
          <a:p>
            <a:pPr marL="214313" indent="-214313">
              <a:lnSpc>
                <a:spcPct val="150000"/>
              </a:lnSpc>
              <a:buFont typeface="Arial" pitchFamily="34" charset="0"/>
              <a:buChar char="•"/>
            </a:pPr>
            <a:r>
              <a:rPr lang="en-US" sz="1400" dirty="0"/>
              <a:t>New. The process is being created. </a:t>
            </a:r>
          </a:p>
          <a:p>
            <a:pPr marL="214313" indent="-214313">
              <a:lnSpc>
                <a:spcPct val="150000"/>
              </a:lnSpc>
              <a:buFont typeface="Arial" pitchFamily="34" charset="0"/>
              <a:buChar char="•"/>
            </a:pPr>
            <a:r>
              <a:rPr lang="en-US" sz="1400" dirty="0"/>
              <a:t>Running. Instructions are being executed. </a:t>
            </a:r>
          </a:p>
          <a:p>
            <a:pPr marL="214313" indent="-214313">
              <a:lnSpc>
                <a:spcPct val="150000"/>
              </a:lnSpc>
              <a:buFont typeface="Arial" pitchFamily="34" charset="0"/>
              <a:buChar char="•"/>
            </a:pPr>
            <a:r>
              <a:rPr lang="en-US" sz="1400" dirty="0"/>
              <a:t>Waiting. The process is waiting for some event to occur (such as an I/O completion or reception of a signal). </a:t>
            </a:r>
          </a:p>
          <a:p>
            <a:pPr marL="214313" indent="-214313">
              <a:lnSpc>
                <a:spcPct val="150000"/>
              </a:lnSpc>
              <a:buFont typeface="Arial" pitchFamily="34" charset="0"/>
              <a:buChar char="•"/>
            </a:pPr>
            <a:r>
              <a:rPr lang="en-US" sz="1400" dirty="0"/>
              <a:t>Ready. The process is waiting to be assigned to a processor.</a:t>
            </a:r>
          </a:p>
          <a:p>
            <a:pPr marL="214313" indent="-214313">
              <a:lnSpc>
                <a:spcPct val="150000"/>
              </a:lnSpc>
              <a:buFont typeface="Arial" pitchFamily="34" charset="0"/>
              <a:buChar char="•"/>
            </a:pPr>
            <a:r>
              <a:rPr lang="en-US" sz="1400" dirty="0"/>
              <a:t>Terminated. The process has finished execution.</a:t>
            </a:r>
          </a:p>
        </p:txBody>
      </p:sp>
    </p:spTree>
    <p:extLst>
      <p:ext uri="{BB962C8B-B14F-4D97-AF65-F5344CB8AC3E}">
        <p14:creationId xmlns:p14="http://schemas.microsoft.com/office/powerpoint/2010/main" val="10141255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982609" y="215537"/>
            <a:ext cx="7209673" cy="543185"/>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Process State</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0667" y="903968"/>
            <a:ext cx="4593431"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993630" y="3507854"/>
            <a:ext cx="7926441" cy="1169551"/>
          </a:xfrm>
          <a:prstGeom prst="rect">
            <a:avLst/>
          </a:prstGeom>
        </p:spPr>
        <p:txBody>
          <a:bodyPr wrap="square">
            <a:spAutoFit/>
          </a:bodyPr>
          <a:lstStyle/>
          <a:p>
            <a:pPr algn="just"/>
            <a:r>
              <a:rPr lang="en-US" sz="1400" dirty="0"/>
              <a:t>These names are arbitrary, and they vary across operating systems. The states that they represent are found on all systems, however. Certain operating systems also more finely delineate process states. It is important to realize that only one process can be running on any processor at any instant. Many processes may be ready and waiting, however. The state diagram corresponding to these states is presented in Figure </a:t>
            </a:r>
          </a:p>
        </p:txBody>
      </p:sp>
    </p:spTree>
    <p:extLst>
      <p:ext uri="{BB962C8B-B14F-4D97-AF65-F5344CB8AC3E}">
        <p14:creationId xmlns:p14="http://schemas.microsoft.com/office/powerpoint/2010/main" val="3786209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1043608" y="339502"/>
            <a:ext cx="7209673" cy="543185"/>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Process State Transitions</a:t>
            </a:r>
            <a:endParaRPr lang="en-US" dirty="0"/>
          </a:p>
        </p:txBody>
      </p:sp>
      <p:sp>
        <p:nvSpPr>
          <p:cNvPr id="4" name="Rectangle 3"/>
          <p:cNvSpPr txBox="1">
            <a:spLocks noChangeArrowheads="1"/>
          </p:cNvSpPr>
          <p:nvPr/>
        </p:nvSpPr>
        <p:spPr>
          <a:xfrm>
            <a:off x="1043608" y="1203598"/>
            <a:ext cx="7566342" cy="30511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1350" dirty="0"/>
              <a:t>Transition-1:</a:t>
            </a:r>
          </a:p>
          <a:p>
            <a:pPr lvl="1">
              <a:lnSpc>
                <a:spcPct val="120000"/>
              </a:lnSpc>
            </a:pPr>
            <a:r>
              <a:rPr lang="en-US" sz="1350" dirty="0"/>
              <a:t>Occurs when a process cannot continue may be due to I/O request</a:t>
            </a:r>
          </a:p>
          <a:p>
            <a:pPr>
              <a:lnSpc>
                <a:spcPct val="120000"/>
              </a:lnSpc>
            </a:pPr>
            <a:r>
              <a:rPr lang="en-US" sz="1350" dirty="0"/>
              <a:t>Transition-2:</a:t>
            </a:r>
          </a:p>
          <a:p>
            <a:pPr lvl="1">
              <a:lnSpc>
                <a:spcPct val="120000"/>
              </a:lnSpc>
            </a:pPr>
            <a:r>
              <a:rPr lang="en-US" sz="1350" dirty="0"/>
              <a:t>Request when scheduler decides that the running process has run long enough , and it’s the time to give CPU to other processes in ready state</a:t>
            </a:r>
          </a:p>
          <a:p>
            <a:pPr>
              <a:lnSpc>
                <a:spcPct val="120000"/>
              </a:lnSpc>
            </a:pPr>
            <a:r>
              <a:rPr lang="en-US" sz="1350" dirty="0"/>
              <a:t>Transition-3:</a:t>
            </a:r>
          </a:p>
          <a:p>
            <a:pPr lvl="1">
              <a:lnSpc>
                <a:spcPct val="120000"/>
              </a:lnSpc>
            </a:pPr>
            <a:r>
              <a:rPr lang="en-US" sz="1350" dirty="0"/>
              <a:t>Occurs when all the other process have had their CPU time and </a:t>
            </a:r>
            <a:r>
              <a:rPr lang="en-US" sz="1350" dirty="0" err="1"/>
              <a:t>its</a:t>
            </a:r>
            <a:r>
              <a:rPr lang="en-US" sz="1350" dirty="0"/>
              <a:t> time for the first process to run again</a:t>
            </a:r>
          </a:p>
          <a:p>
            <a:pPr>
              <a:lnSpc>
                <a:spcPct val="120000"/>
              </a:lnSpc>
            </a:pPr>
            <a:r>
              <a:rPr lang="en-US" sz="1350" dirty="0"/>
              <a:t>Transition-4:</a:t>
            </a:r>
          </a:p>
          <a:p>
            <a:pPr lvl="1">
              <a:lnSpc>
                <a:spcPct val="120000"/>
              </a:lnSpc>
            </a:pPr>
            <a:r>
              <a:rPr lang="en-US" sz="1350" dirty="0"/>
              <a:t>Occurs when external event for which process was waiting happens. If no other process is running at that time, transition-3 will be triggered and the process will start execution</a:t>
            </a:r>
          </a:p>
        </p:txBody>
      </p:sp>
    </p:spTree>
    <p:extLst>
      <p:ext uri="{BB962C8B-B14F-4D97-AF65-F5344CB8AC3E}">
        <p14:creationId xmlns:p14="http://schemas.microsoft.com/office/powerpoint/2010/main" val="9816980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80389" y="771550"/>
            <a:ext cx="4861048" cy="542078"/>
          </a:xfrm>
        </p:spPr>
        <p:txBody>
          <a:bodyPr/>
          <a:lstStyle/>
          <a:p>
            <a:r>
              <a:rPr lang="en-US" altLang="ko-KR" b="1" dirty="0" smtClean="0">
                <a:solidFill>
                  <a:schemeClr val="tx1">
                    <a:lumMod val="75000"/>
                    <a:lumOff val="25000"/>
                  </a:schemeClr>
                </a:solidFill>
              </a:rPr>
              <a:t>Lets take a Break</a:t>
            </a:r>
            <a:endParaRPr lang="ko-KR" altLang="en-US" b="1" dirty="0">
              <a:solidFill>
                <a:schemeClr val="tx1">
                  <a:lumMod val="75000"/>
                  <a:lumOff val="25000"/>
                </a:schemeClr>
              </a:solidFill>
            </a:endParaRPr>
          </a:p>
        </p:txBody>
      </p:sp>
      <p:sp>
        <p:nvSpPr>
          <p:cNvPr id="4" name="Text Placeholder 3"/>
          <p:cNvSpPr>
            <a:spLocks noGrp="1"/>
          </p:cNvSpPr>
          <p:nvPr>
            <p:ph type="body" sz="quarter" idx="11"/>
          </p:nvPr>
        </p:nvSpPr>
        <p:spPr>
          <a:xfrm>
            <a:off x="2756696" y="1347614"/>
            <a:ext cx="6085184" cy="3604870"/>
          </a:xfrm>
          <a:prstGeom prst="rect">
            <a:avLst/>
          </a:prstGeom>
        </p:spPr>
        <p:txBody>
          <a:bodyPr/>
          <a:lstStyle/>
          <a:p>
            <a:pPr marL="171450" indent="-171450">
              <a:buFont typeface="Arial" panose="020B0604020202020204" pitchFamily="34" charset="0"/>
              <a:buChar char="•"/>
            </a:pPr>
            <a:r>
              <a:rPr lang="en-US" dirty="0"/>
              <a:t>where Saint Peter gives him a nice, modern six-bedroom house with a pretty garden and a tennis court. Pleased with his lot, Bill quickly settles into the afterlife.</a:t>
            </a:r>
            <a:br>
              <a:rPr lang="en-US" dirty="0"/>
            </a:br>
            <a:r>
              <a:rPr lang="en-US" dirty="0"/>
              <a:t/>
            </a:r>
            <a:br>
              <a:rPr lang="en-US" dirty="0"/>
            </a:br>
            <a:r>
              <a:rPr lang="en-US" dirty="0"/>
              <a:t>One day he is out walking when he bumps into a man wearing a fine tailored suit.</a:t>
            </a:r>
            <a:br>
              <a:rPr lang="en-US" dirty="0"/>
            </a:br>
            <a:r>
              <a:rPr lang="en-US" dirty="0"/>
              <a:t/>
            </a:r>
            <a:br>
              <a:rPr lang="en-US" dirty="0"/>
            </a:br>
            <a:r>
              <a:rPr lang="en-US" dirty="0"/>
              <a:t>"That's really nice," says Bill. "Where did you get it?"</a:t>
            </a:r>
            <a:br>
              <a:rPr lang="en-US" dirty="0"/>
            </a:br>
            <a:r>
              <a:rPr lang="en-US" dirty="0"/>
              <a:t/>
            </a:r>
            <a:br>
              <a:rPr lang="en-US" dirty="0"/>
            </a:br>
            <a:r>
              <a:rPr lang="en-US" dirty="0"/>
              <a:t>"Actually," says the man, "I was given 50 of these, plus two mansions, a yacht, a golf course and four Rolls-Royces."</a:t>
            </a:r>
            <a:br>
              <a:rPr lang="en-US" dirty="0"/>
            </a:br>
            <a:r>
              <a:rPr lang="en-US" dirty="0"/>
              <a:t/>
            </a:r>
            <a:br>
              <a:rPr lang="en-US" dirty="0"/>
            </a:br>
            <a:r>
              <a:rPr lang="en-US" dirty="0"/>
              <a:t>"Wow, were you a pope or a doctor healing the terminally ill?" asks Bill.</a:t>
            </a:r>
            <a:br>
              <a:rPr lang="en-US" dirty="0"/>
            </a:br>
            <a:r>
              <a:rPr lang="en-US" dirty="0"/>
              <a:t/>
            </a:r>
            <a:br>
              <a:rPr lang="en-US" dirty="0"/>
            </a:br>
            <a:r>
              <a:rPr lang="en-US" dirty="0"/>
              <a:t>"No, I was the captain of the Titanic."</a:t>
            </a:r>
            <a:br>
              <a:rPr lang="en-US" dirty="0"/>
            </a:br>
            <a:r>
              <a:rPr lang="en-US" dirty="0"/>
              <a:t/>
            </a:r>
            <a:br>
              <a:rPr lang="en-US" dirty="0"/>
            </a:br>
            <a:r>
              <a:rPr lang="en-US" dirty="0"/>
              <a:t>Bill storms off to see Saint Peter. "How come the captain of a sunken ship gets all that while I, the inventor of the Windows Operating System gets a crummy little house?" he asks.</a:t>
            </a:r>
            <a:br>
              <a:rPr lang="en-US" dirty="0"/>
            </a:br>
            <a:r>
              <a:rPr lang="en-US" dirty="0"/>
              <a:t/>
            </a:r>
            <a:br>
              <a:rPr lang="en-US" dirty="0"/>
            </a:br>
            <a:r>
              <a:rPr lang="en-US" dirty="0"/>
              <a:t>Saint Peter replies, "The Titanic only crashed once."</a:t>
            </a:r>
            <a:endParaRPr lang="ko-KR" altLang="en-US" dirty="0"/>
          </a:p>
        </p:txBody>
      </p:sp>
      <p:grpSp>
        <p:nvGrpSpPr>
          <p:cNvPr id="6" name="Group 5"/>
          <p:cNvGrpSpPr/>
          <p:nvPr/>
        </p:nvGrpSpPr>
        <p:grpSpPr>
          <a:xfrm>
            <a:off x="2576557" y="2214190"/>
            <a:ext cx="142590" cy="676613"/>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 name="Group 2"/>
          <p:cNvGrpSpPr/>
          <p:nvPr/>
        </p:nvGrpSpPr>
        <p:grpSpPr>
          <a:xfrm>
            <a:off x="1123004" y="2067694"/>
            <a:ext cx="1432772" cy="1020936"/>
            <a:chOff x="1123004" y="2067694"/>
            <a:chExt cx="1432772" cy="1020936"/>
          </a:xfrm>
        </p:grpSpPr>
        <p:sp>
          <p:nvSpPr>
            <p:cNvPr id="25" name="Rectangle 16"/>
            <p:cNvSpPr/>
            <p:nvPr/>
          </p:nvSpPr>
          <p:spPr>
            <a:xfrm>
              <a:off x="1123004" y="2067694"/>
              <a:ext cx="1432772" cy="1020936"/>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aphicFrame>
          <p:nvGraphicFramePr>
            <p:cNvPr id="2" name="Object 1"/>
            <p:cNvGraphicFramePr>
              <a:graphicFrameLocks noChangeAspect="1"/>
            </p:cNvGraphicFramePr>
            <p:nvPr>
              <p:extLst>
                <p:ext uri="{D42A27DB-BD31-4B8C-83A1-F6EECF244321}">
                  <p14:modId xmlns:p14="http://schemas.microsoft.com/office/powerpoint/2010/main" val="3484248262"/>
                </p:ext>
              </p:extLst>
            </p:nvPr>
          </p:nvGraphicFramePr>
          <p:xfrm>
            <a:off x="1199736" y="2139702"/>
            <a:ext cx="1321101" cy="861615"/>
          </p:xfrm>
          <a:graphic>
            <a:graphicData uri="http://schemas.openxmlformats.org/presentationml/2006/ole">
              <mc:AlternateContent xmlns:mc="http://schemas.openxmlformats.org/markup-compatibility/2006">
                <mc:Choice xmlns:v="urn:schemas-microsoft-com:vml" Requires="v">
                  <p:oleObj spid="_x0000_s2209" name="Bitmap Image" r:id="rId3" imgW="1585080" imgH="990720" progId="PBrush">
                    <p:embed/>
                  </p:oleObj>
                </mc:Choice>
                <mc:Fallback>
                  <p:oleObj name="Bitmap Image" r:id="rId3" imgW="1585080" imgH="990720" progId="PBrush">
                    <p:embed/>
                    <p:pic>
                      <p:nvPicPr>
                        <p:cNvPr id="0" name=""/>
                        <p:cNvPicPr/>
                        <p:nvPr/>
                      </p:nvPicPr>
                      <p:blipFill>
                        <a:blip r:embed="rId4"/>
                        <a:stretch>
                          <a:fillRect/>
                        </a:stretch>
                      </p:blipFill>
                      <p:spPr>
                        <a:xfrm>
                          <a:off x="1199736" y="2139702"/>
                          <a:ext cx="1321101" cy="861615"/>
                        </a:xfrm>
                        <a:prstGeom prst="rect">
                          <a:avLst/>
                        </a:prstGeom>
                      </p:spPr>
                    </p:pic>
                  </p:oleObj>
                </mc:Fallback>
              </mc:AlternateContent>
            </a:graphicData>
          </a:graphic>
        </p:graphicFrame>
      </p:grpSp>
    </p:spTree>
    <p:extLst>
      <p:ext uri="{BB962C8B-B14F-4D97-AF65-F5344CB8AC3E}">
        <p14:creationId xmlns:p14="http://schemas.microsoft.com/office/powerpoint/2010/main" val="39841235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917024" y="287741"/>
            <a:ext cx="6708915" cy="543185"/>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Process State Transitions</a:t>
            </a:r>
            <a:endParaRPr lang="en-US" dirty="0"/>
          </a:p>
        </p:txBody>
      </p:sp>
      <p:grpSp>
        <p:nvGrpSpPr>
          <p:cNvPr id="4" name="Group 30"/>
          <p:cNvGrpSpPr>
            <a:grpSpLocks/>
          </p:cNvGrpSpPr>
          <p:nvPr/>
        </p:nvGrpSpPr>
        <p:grpSpPr bwMode="auto">
          <a:xfrm>
            <a:off x="5604965" y="1014845"/>
            <a:ext cx="3314700" cy="1600200"/>
            <a:chOff x="1296" y="1536"/>
            <a:chExt cx="3072" cy="1584"/>
          </a:xfrm>
        </p:grpSpPr>
        <p:grpSp>
          <p:nvGrpSpPr>
            <p:cNvPr id="5" name="Group 25"/>
            <p:cNvGrpSpPr>
              <a:grpSpLocks/>
            </p:cNvGrpSpPr>
            <p:nvPr/>
          </p:nvGrpSpPr>
          <p:grpSpPr bwMode="auto">
            <a:xfrm>
              <a:off x="1296" y="1536"/>
              <a:ext cx="3072" cy="1584"/>
              <a:chOff x="1296" y="1536"/>
              <a:chExt cx="3072" cy="1584"/>
            </a:xfrm>
          </p:grpSpPr>
          <p:sp>
            <p:nvSpPr>
              <p:cNvPr id="10" name="Oval 5"/>
              <p:cNvSpPr>
                <a:spLocks noChangeArrowheads="1"/>
              </p:cNvSpPr>
              <p:nvPr/>
            </p:nvSpPr>
            <p:spPr bwMode="auto">
              <a:xfrm>
                <a:off x="1296" y="1536"/>
                <a:ext cx="912" cy="480"/>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r>
                  <a:rPr lang="en-US" dirty="0">
                    <a:latin typeface="Calibri" pitchFamily="34" charset="0"/>
                  </a:rPr>
                  <a:t>Ready</a:t>
                </a:r>
              </a:p>
            </p:txBody>
          </p:sp>
          <p:sp>
            <p:nvSpPr>
              <p:cNvPr id="11" name="Oval 7"/>
              <p:cNvSpPr>
                <a:spLocks noChangeArrowheads="1"/>
              </p:cNvSpPr>
              <p:nvPr/>
            </p:nvSpPr>
            <p:spPr bwMode="auto">
              <a:xfrm>
                <a:off x="2400" y="2640"/>
                <a:ext cx="912" cy="480"/>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en-US">
                    <a:latin typeface="Calibri" pitchFamily="34" charset="0"/>
                  </a:rPr>
                  <a:t>Running</a:t>
                </a:r>
              </a:p>
            </p:txBody>
          </p:sp>
          <p:sp>
            <p:nvSpPr>
              <p:cNvPr id="12" name="Oval 8"/>
              <p:cNvSpPr>
                <a:spLocks noChangeArrowheads="1"/>
              </p:cNvSpPr>
              <p:nvPr/>
            </p:nvSpPr>
            <p:spPr bwMode="auto">
              <a:xfrm>
                <a:off x="3456" y="1584"/>
                <a:ext cx="912" cy="480"/>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algn="ctr"/>
                <a:r>
                  <a:rPr lang="en-US" dirty="0">
                    <a:latin typeface="Calibri" pitchFamily="34" charset="0"/>
                  </a:rPr>
                  <a:t>Blocked</a:t>
                </a:r>
              </a:p>
            </p:txBody>
          </p:sp>
          <p:sp>
            <p:nvSpPr>
              <p:cNvPr id="13" name="Line 21"/>
              <p:cNvSpPr>
                <a:spLocks noChangeShapeType="1"/>
              </p:cNvSpPr>
              <p:nvPr/>
            </p:nvSpPr>
            <p:spPr bwMode="auto">
              <a:xfrm flipH="1" flipV="1">
                <a:off x="1872" y="2016"/>
                <a:ext cx="576" cy="720"/>
              </a:xfrm>
              <a:prstGeom prst="line">
                <a:avLst/>
              </a:prstGeom>
              <a:noFill/>
              <a:ln w="12700" cap="sq">
                <a:solidFill>
                  <a:schemeClr val="tx1"/>
                </a:solidFill>
                <a:round/>
                <a:headEnd type="none" w="sm" len="sm"/>
                <a:tailEnd type="triangle" w="lg" len="med"/>
              </a:ln>
            </p:spPr>
            <p:txBody>
              <a:bodyPr/>
              <a:lstStyle/>
              <a:p>
                <a:endParaRPr lang="en-US" sz="1350">
                  <a:latin typeface="Calibri" pitchFamily="34" charset="0"/>
                </a:endParaRPr>
              </a:p>
            </p:txBody>
          </p:sp>
          <p:sp>
            <p:nvSpPr>
              <p:cNvPr id="14" name="Line 22"/>
              <p:cNvSpPr>
                <a:spLocks noChangeShapeType="1"/>
              </p:cNvSpPr>
              <p:nvPr/>
            </p:nvSpPr>
            <p:spPr bwMode="auto">
              <a:xfrm>
                <a:off x="2112" y="1920"/>
                <a:ext cx="576" cy="720"/>
              </a:xfrm>
              <a:prstGeom prst="line">
                <a:avLst/>
              </a:prstGeom>
              <a:noFill/>
              <a:ln w="12700" cap="sq">
                <a:solidFill>
                  <a:schemeClr val="tx1"/>
                </a:solidFill>
                <a:round/>
                <a:headEnd type="none" w="sm" len="sm"/>
                <a:tailEnd type="triangle" w="lg" len="med"/>
              </a:ln>
            </p:spPr>
            <p:txBody>
              <a:bodyPr/>
              <a:lstStyle/>
              <a:p>
                <a:endParaRPr lang="en-US" sz="1350">
                  <a:latin typeface="Calibri" pitchFamily="34" charset="0"/>
                </a:endParaRPr>
              </a:p>
            </p:txBody>
          </p:sp>
          <p:sp>
            <p:nvSpPr>
              <p:cNvPr id="15" name="Line 23"/>
              <p:cNvSpPr>
                <a:spLocks noChangeShapeType="1"/>
              </p:cNvSpPr>
              <p:nvPr/>
            </p:nvSpPr>
            <p:spPr bwMode="auto">
              <a:xfrm flipH="1">
                <a:off x="2208" y="1776"/>
                <a:ext cx="1248" cy="0"/>
              </a:xfrm>
              <a:prstGeom prst="line">
                <a:avLst/>
              </a:prstGeom>
              <a:noFill/>
              <a:ln w="12700" cap="sq">
                <a:solidFill>
                  <a:schemeClr val="tx1"/>
                </a:solidFill>
                <a:round/>
                <a:headEnd type="none" w="sm" len="sm"/>
                <a:tailEnd type="triangle" w="lg" len="med"/>
              </a:ln>
            </p:spPr>
            <p:txBody>
              <a:bodyPr/>
              <a:lstStyle/>
              <a:p>
                <a:endParaRPr lang="en-US" sz="1350">
                  <a:latin typeface="Calibri" pitchFamily="34" charset="0"/>
                </a:endParaRPr>
              </a:p>
            </p:txBody>
          </p:sp>
          <p:sp>
            <p:nvSpPr>
              <p:cNvPr id="16" name="Line 24"/>
              <p:cNvSpPr>
                <a:spLocks noChangeShapeType="1"/>
              </p:cNvSpPr>
              <p:nvPr/>
            </p:nvSpPr>
            <p:spPr bwMode="auto">
              <a:xfrm flipV="1">
                <a:off x="3264" y="2064"/>
                <a:ext cx="480" cy="672"/>
              </a:xfrm>
              <a:prstGeom prst="line">
                <a:avLst/>
              </a:prstGeom>
              <a:noFill/>
              <a:ln w="12700" cap="sq">
                <a:solidFill>
                  <a:schemeClr val="tx1"/>
                </a:solidFill>
                <a:round/>
                <a:headEnd type="none" w="sm" len="sm"/>
                <a:tailEnd type="triangle" w="lg" len="med"/>
              </a:ln>
            </p:spPr>
            <p:txBody>
              <a:bodyPr/>
              <a:lstStyle/>
              <a:p>
                <a:endParaRPr lang="en-US" sz="1350">
                  <a:latin typeface="Calibri" pitchFamily="34" charset="0"/>
                </a:endParaRPr>
              </a:p>
            </p:txBody>
          </p:sp>
        </p:grpSp>
        <p:sp>
          <p:nvSpPr>
            <p:cNvPr id="6" name="Text Box 26"/>
            <p:cNvSpPr txBox="1">
              <a:spLocks noChangeArrowheads="1"/>
            </p:cNvSpPr>
            <p:nvPr/>
          </p:nvSpPr>
          <p:spPr bwMode="auto">
            <a:xfrm>
              <a:off x="2017" y="2400"/>
              <a:ext cx="239" cy="297"/>
            </a:xfrm>
            <a:prstGeom prst="rect">
              <a:avLst/>
            </a:prstGeom>
            <a:noFill/>
            <a:ln w="12700" cap="sq">
              <a:noFill/>
              <a:miter lim="800000"/>
              <a:headEnd type="none" w="sm" len="sm"/>
              <a:tailEnd type="none" w="sm" len="sm"/>
            </a:ln>
          </p:spPr>
          <p:txBody>
            <a:bodyPr>
              <a:spAutoFit/>
            </a:bodyPr>
            <a:lstStyle/>
            <a:p>
              <a:pPr>
                <a:spcBef>
                  <a:spcPct val="50000"/>
                </a:spcBef>
              </a:pPr>
              <a:r>
                <a:rPr lang="en-US" sz="1350">
                  <a:latin typeface="Calibri" pitchFamily="34" charset="0"/>
                </a:rPr>
                <a:t>2</a:t>
              </a:r>
            </a:p>
          </p:txBody>
        </p:sp>
        <p:sp>
          <p:nvSpPr>
            <p:cNvPr id="7" name="Text Box 27"/>
            <p:cNvSpPr txBox="1">
              <a:spLocks noChangeArrowheads="1"/>
            </p:cNvSpPr>
            <p:nvPr/>
          </p:nvSpPr>
          <p:spPr bwMode="auto">
            <a:xfrm>
              <a:off x="3457" y="2352"/>
              <a:ext cx="480" cy="297"/>
            </a:xfrm>
            <a:prstGeom prst="rect">
              <a:avLst/>
            </a:prstGeom>
            <a:noFill/>
            <a:ln w="12700" cap="sq">
              <a:noFill/>
              <a:miter lim="800000"/>
              <a:headEnd type="none" w="sm" len="sm"/>
              <a:tailEnd type="none" w="sm" len="sm"/>
            </a:ln>
          </p:spPr>
          <p:txBody>
            <a:bodyPr>
              <a:spAutoFit/>
            </a:bodyPr>
            <a:lstStyle/>
            <a:p>
              <a:pPr>
                <a:spcBef>
                  <a:spcPct val="50000"/>
                </a:spcBef>
              </a:pPr>
              <a:r>
                <a:rPr lang="en-US" sz="1350" dirty="0">
                  <a:latin typeface="Calibri" pitchFamily="34" charset="0"/>
                </a:rPr>
                <a:t>1</a:t>
              </a:r>
            </a:p>
          </p:txBody>
        </p:sp>
        <p:sp>
          <p:nvSpPr>
            <p:cNvPr id="8" name="Text Box 28"/>
            <p:cNvSpPr txBox="1">
              <a:spLocks noChangeArrowheads="1"/>
            </p:cNvSpPr>
            <p:nvPr/>
          </p:nvSpPr>
          <p:spPr bwMode="auto">
            <a:xfrm>
              <a:off x="2352" y="2064"/>
              <a:ext cx="192" cy="297"/>
            </a:xfrm>
            <a:prstGeom prst="rect">
              <a:avLst/>
            </a:prstGeom>
            <a:noFill/>
            <a:ln w="12700" cap="sq">
              <a:noFill/>
              <a:miter lim="800000"/>
              <a:headEnd type="none" w="sm" len="sm"/>
              <a:tailEnd type="none" w="sm" len="sm"/>
            </a:ln>
          </p:spPr>
          <p:txBody>
            <a:bodyPr>
              <a:spAutoFit/>
            </a:bodyPr>
            <a:lstStyle/>
            <a:p>
              <a:pPr>
                <a:spcBef>
                  <a:spcPct val="50000"/>
                </a:spcBef>
              </a:pPr>
              <a:r>
                <a:rPr lang="en-US" sz="1350">
                  <a:latin typeface="Calibri" pitchFamily="34" charset="0"/>
                </a:rPr>
                <a:t>3</a:t>
              </a:r>
            </a:p>
          </p:txBody>
        </p:sp>
        <p:sp>
          <p:nvSpPr>
            <p:cNvPr id="9" name="Text Box 29"/>
            <p:cNvSpPr txBox="1">
              <a:spLocks noChangeArrowheads="1"/>
            </p:cNvSpPr>
            <p:nvPr/>
          </p:nvSpPr>
          <p:spPr bwMode="auto">
            <a:xfrm>
              <a:off x="2689" y="1536"/>
              <a:ext cx="480" cy="297"/>
            </a:xfrm>
            <a:prstGeom prst="rect">
              <a:avLst/>
            </a:prstGeom>
            <a:noFill/>
            <a:ln w="12700" cap="sq">
              <a:noFill/>
              <a:miter lim="800000"/>
              <a:headEnd type="none" w="sm" len="sm"/>
              <a:tailEnd type="none" w="sm" len="sm"/>
            </a:ln>
          </p:spPr>
          <p:txBody>
            <a:bodyPr>
              <a:spAutoFit/>
            </a:bodyPr>
            <a:lstStyle/>
            <a:p>
              <a:pPr>
                <a:spcBef>
                  <a:spcPct val="50000"/>
                </a:spcBef>
              </a:pPr>
              <a:r>
                <a:rPr lang="en-US" sz="1350">
                  <a:latin typeface="Calibri" pitchFamily="34" charset="0"/>
                </a:rPr>
                <a:t>4</a:t>
              </a:r>
            </a:p>
          </p:txBody>
        </p:sp>
      </p:grpSp>
      <p:sp>
        <p:nvSpPr>
          <p:cNvPr id="17" name="Rectangle 31"/>
          <p:cNvSpPr txBox="1">
            <a:spLocks noChangeArrowheads="1"/>
          </p:cNvSpPr>
          <p:nvPr/>
        </p:nvSpPr>
        <p:spPr>
          <a:xfrm>
            <a:off x="1184027" y="2769610"/>
            <a:ext cx="6172200" cy="1682354"/>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50" dirty="0"/>
              <a:t>The four transitions can be indicated as follows</a:t>
            </a:r>
          </a:p>
          <a:p>
            <a:pPr lvl="1"/>
            <a:r>
              <a:rPr lang="en-US" sz="1800" dirty="0"/>
              <a:t>Block		running	</a:t>
            </a:r>
            <a:r>
              <a:rPr lang="en-US" sz="1800" dirty="0">
                <a:sym typeface="Wingdings" pitchFamily="2" charset="2"/>
              </a:rPr>
              <a:t>	block</a:t>
            </a:r>
            <a:endParaRPr lang="en-US" sz="1800" dirty="0"/>
          </a:p>
          <a:p>
            <a:pPr lvl="1"/>
            <a:r>
              <a:rPr lang="en-US" sz="1800" dirty="0" err="1"/>
              <a:t>Timerunout</a:t>
            </a:r>
            <a:r>
              <a:rPr lang="en-US" sz="1800" dirty="0"/>
              <a:t>	running 	</a:t>
            </a:r>
            <a:r>
              <a:rPr lang="en-US" sz="1800" dirty="0">
                <a:sym typeface="Wingdings" pitchFamily="2" charset="2"/>
              </a:rPr>
              <a:t>	ready</a:t>
            </a:r>
            <a:endParaRPr lang="en-US" sz="1800" dirty="0"/>
          </a:p>
          <a:p>
            <a:pPr lvl="1"/>
            <a:r>
              <a:rPr lang="en-US" sz="1800" dirty="0"/>
              <a:t>Dispatch		ready 		</a:t>
            </a:r>
            <a:r>
              <a:rPr lang="en-US" sz="1800" dirty="0">
                <a:sym typeface="Wingdings" pitchFamily="2" charset="2"/>
              </a:rPr>
              <a:t>	running</a:t>
            </a:r>
            <a:endParaRPr lang="en-US" sz="1800" dirty="0"/>
          </a:p>
          <a:p>
            <a:pPr lvl="1"/>
            <a:r>
              <a:rPr lang="en-US" sz="1800" dirty="0"/>
              <a:t>Wakeup		block		</a:t>
            </a:r>
            <a:r>
              <a:rPr lang="en-US" sz="1800" dirty="0">
                <a:sym typeface="Wingdings" pitchFamily="2" charset="2"/>
              </a:rPr>
              <a:t>	ready</a:t>
            </a:r>
          </a:p>
        </p:txBody>
      </p:sp>
    </p:spTree>
    <p:extLst>
      <p:ext uri="{BB962C8B-B14F-4D97-AF65-F5344CB8AC3E}">
        <p14:creationId xmlns:p14="http://schemas.microsoft.com/office/powerpoint/2010/main" val="23928579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971600" y="339502"/>
            <a:ext cx="6849633" cy="543185"/>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Context Switch</a:t>
            </a:r>
            <a:endParaRPr lang="en-US" dirty="0"/>
          </a:p>
        </p:txBody>
      </p:sp>
      <p:sp>
        <p:nvSpPr>
          <p:cNvPr id="4" name="Rectangle 3"/>
          <p:cNvSpPr/>
          <p:nvPr/>
        </p:nvSpPr>
        <p:spPr>
          <a:xfrm>
            <a:off x="723653" y="1203598"/>
            <a:ext cx="4856459" cy="3453253"/>
          </a:xfrm>
          <a:prstGeom prst="rect">
            <a:avLst/>
          </a:prstGeom>
        </p:spPr>
        <p:txBody>
          <a:bodyPr wrap="square">
            <a:spAutoFit/>
          </a:bodyPr>
          <a:lstStyle/>
          <a:p>
            <a:pPr marL="257175" indent="-257175">
              <a:lnSpc>
                <a:spcPct val="120000"/>
              </a:lnSpc>
              <a:buFont typeface="Arial" pitchFamily="34" charset="0"/>
              <a:buChar char="•"/>
            </a:pPr>
            <a:r>
              <a:rPr lang="en-US" sz="1400" dirty="0"/>
              <a:t>Context switching is the procedure of switching of process from processor to memory and vice versa in a multiprogramming environment</a:t>
            </a:r>
          </a:p>
          <a:p>
            <a:pPr marL="257175" indent="-257175">
              <a:lnSpc>
                <a:spcPct val="120000"/>
              </a:lnSpc>
              <a:buFont typeface="Arial" pitchFamily="34" charset="0"/>
              <a:buChar char="•"/>
            </a:pPr>
            <a:r>
              <a:rPr lang="en-US" sz="1400" dirty="0"/>
              <a:t>When CPU switches to another process</a:t>
            </a:r>
          </a:p>
          <a:p>
            <a:pPr marL="600075" lvl="1" indent="-257175">
              <a:lnSpc>
                <a:spcPct val="120000"/>
              </a:lnSpc>
              <a:buFont typeface="Arial" pitchFamily="34" charset="0"/>
              <a:buChar char="•"/>
            </a:pPr>
            <a:r>
              <a:rPr lang="en-US" sz="1400" dirty="0"/>
              <a:t>The system must save the state of the old process</a:t>
            </a:r>
          </a:p>
          <a:p>
            <a:pPr marL="600075" lvl="1" indent="-257175">
              <a:lnSpc>
                <a:spcPct val="120000"/>
              </a:lnSpc>
              <a:buFont typeface="Arial" pitchFamily="34" charset="0"/>
              <a:buChar char="•"/>
            </a:pPr>
            <a:r>
              <a:rPr lang="en-US" sz="1400" dirty="0"/>
              <a:t>Load the saved state of the new process</a:t>
            </a:r>
          </a:p>
          <a:p>
            <a:pPr marL="257175" indent="-257175">
              <a:lnSpc>
                <a:spcPct val="120000"/>
              </a:lnSpc>
              <a:buFont typeface="Arial" pitchFamily="34" charset="0"/>
              <a:buChar char="•"/>
            </a:pPr>
            <a:r>
              <a:rPr lang="en-US" sz="1400" dirty="0"/>
              <a:t>Context switch involves storing and loading the values of each of the process’s control block, and process registers, such as;</a:t>
            </a:r>
          </a:p>
          <a:p>
            <a:pPr marL="600075" lvl="1" indent="-257175">
              <a:lnSpc>
                <a:spcPct val="120000"/>
              </a:lnSpc>
              <a:buFont typeface="Arial" pitchFamily="34" charset="0"/>
              <a:buChar char="•"/>
            </a:pPr>
            <a:r>
              <a:rPr lang="en-US" sz="1400" dirty="0"/>
              <a:t>The program counter</a:t>
            </a:r>
          </a:p>
          <a:p>
            <a:pPr marL="600075" lvl="1" indent="-257175">
              <a:lnSpc>
                <a:spcPct val="120000"/>
              </a:lnSpc>
              <a:buFont typeface="Arial" pitchFamily="34" charset="0"/>
              <a:buChar char="•"/>
            </a:pPr>
            <a:r>
              <a:rPr lang="en-US" sz="1400" dirty="0"/>
              <a:t>Index register</a:t>
            </a:r>
          </a:p>
          <a:p>
            <a:pPr marL="600075" lvl="1" indent="-257175">
              <a:lnSpc>
                <a:spcPct val="120000"/>
              </a:lnSpc>
              <a:buFont typeface="Arial" pitchFamily="34" charset="0"/>
              <a:buChar char="•"/>
            </a:pPr>
            <a:r>
              <a:rPr lang="en-US" sz="1400" dirty="0"/>
              <a:t>General register</a:t>
            </a:r>
          </a:p>
          <a:p>
            <a:pPr marL="600075" lvl="1" indent="-257175">
              <a:lnSpc>
                <a:spcPct val="120000"/>
              </a:lnSpc>
              <a:buFont typeface="Arial" pitchFamily="34" charset="0"/>
              <a:buChar char="•"/>
            </a:pPr>
            <a:r>
              <a:rPr lang="en-US" sz="1400" dirty="0"/>
              <a:t>Stack pointer </a:t>
            </a:r>
            <a:r>
              <a:rPr lang="en-US" sz="1400" dirty="0" err="1"/>
              <a:t>etc</a:t>
            </a:r>
            <a:endParaRPr lang="en-US" sz="1400" dirty="0"/>
          </a:p>
        </p:txBody>
      </p:sp>
      <p:sp>
        <p:nvSpPr>
          <p:cNvPr id="5" name="Rectangle 4"/>
          <p:cNvSpPr/>
          <p:nvPr/>
        </p:nvSpPr>
        <p:spPr>
          <a:xfrm>
            <a:off x="3779912" y="4053971"/>
            <a:ext cx="4544705" cy="1089529"/>
          </a:xfrm>
          <a:prstGeom prst="rect">
            <a:avLst/>
          </a:prstGeom>
        </p:spPr>
        <p:txBody>
          <a:bodyPr wrap="square">
            <a:spAutoFit/>
          </a:bodyPr>
          <a:lstStyle/>
          <a:p>
            <a:pPr marL="214313" indent="-214313">
              <a:lnSpc>
                <a:spcPct val="90000"/>
              </a:lnSpc>
              <a:buFont typeface="Arial" pitchFamily="34" charset="0"/>
              <a:buChar char="•"/>
            </a:pPr>
            <a:r>
              <a:rPr lang="en-US" sz="1200" dirty="0"/>
              <a:t>Context switch is pure overhead</a:t>
            </a:r>
          </a:p>
          <a:p>
            <a:pPr marL="557213" lvl="1" indent="-214313">
              <a:lnSpc>
                <a:spcPct val="90000"/>
              </a:lnSpc>
              <a:buFont typeface="Arial" pitchFamily="34" charset="0"/>
              <a:buChar char="•"/>
            </a:pPr>
            <a:r>
              <a:rPr lang="en-US" sz="1200" dirty="0"/>
              <a:t>The system does no useful work while switching</a:t>
            </a:r>
          </a:p>
          <a:p>
            <a:pPr marL="214313" indent="-214313">
              <a:lnSpc>
                <a:spcPct val="90000"/>
              </a:lnSpc>
              <a:buFont typeface="Arial" pitchFamily="34" charset="0"/>
              <a:buChar char="•"/>
            </a:pPr>
            <a:r>
              <a:rPr lang="en-US" sz="1200" dirty="0"/>
              <a:t>Context switch time depends on hardware support </a:t>
            </a:r>
            <a:r>
              <a:rPr lang="en-US" sz="1200" dirty="0" err="1"/>
              <a:t>e.g</a:t>
            </a:r>
            <a:r>
              <a:rPr lang="en-US" sz="1200" dirty="0"/>
              <a:t>, memory speed, the number of registers etc.</a:t>
            </a:r>
          </a:p>
          <a:p>
            <a:pPr marL="214313" indent="-214313">
              <a:lnSpc>
                <a:spcPct val="90000"/>
              </a:lnSpc>
              <a:buFont typeface="Arial" pitchFamily="34" charset="0"/>
              <a:buChar char="•"/>
            </a:pPr>
            <a:r>
              <a:rPr lang="en-US" sz="1200" dirty="0"/>
              <a:t>Its range is from 1 to 100 microsecond</a:t>
            </a:r>
          </a:p>
          <a:p>
            <a:pPr marL="557213" lvl="1" indent="-214313">
              <a:lnSpc>
                <a:spcPct val="90000"/>
              </a:lnSpc>
              <a:buFont typeface="Arial" pitchFamily="34" charset="0"/>
              <a:buChar char="•"/>
            </a:pPr>
            <a:r>
              <a:rPr lang="en-US" sz="1200" dirty="0"/>
              <a:t>This speed vary from system to system</a:t>
            </a:r>
          </a:p>
        </p:txBody>
      </p:sp>
      <p:pic>
        <p:nvPicPr>
          <p:cNvPr id="6" name="Picture 9">
            <a:extLst>
              <a:ext uri="{FF2B5EF4-FFF2-40B4-BE49-F238E27FC236}">
                <a16:creationId xmlns:a16="http://schemas.microsoft.com/office/drawing/2014/main" id="{9C11A815-C590-4FAF-AEBC-5AC7C512A39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900" r="15250"/>
          <a:stretch/>
        </p:blipFill>
        <p:spPr bwMode="auto">
          <a:xfrm>
            <a:off x="5724128" y="1203598"/>
            <a:ext cx="3117375" cy="2689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01697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F0B80444-74C9-4BC2-A51C-FBC69E09BB41}"/>
              </a:ext>
            </a:extLst>
          </p:cNvPr>
          <p:cNvSpPr txBox="1">
            <a:spLocks/>
          </p:cNvSpPr>
          <p:nvPr/>
        </p:nvSpPr>
        <p:spPr>
          <a:xfrm>
            <a:off x="1012054" y="339502"/>
            <a:ext cx="7592394" cy="543185"/>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Zombie or Orphan Process</a:t>
            </a:r>
            <a:endParaRPr lang="en-PK" dirty="0"/>
          </a:p>
        </p:txBody>
      </p:sp>
      <p:sp>
        <p:nvSpPr>
          <p:cNvPr id="4" name="TextBox 3">
            <a:extLst>
              <a:ext uri="{FF2B5EF4-FFF2-40B4-BE49-F238E27FC236}">
                <a16:creationId xmlns:a16="http://schemas.microsoft.com/office/drawing/2014/main" id="{0DEDF75D-D794-430C-A2BA-DBE13855463B}"/>
              </a:ext>
            </a:extLst>
          </p:cNvPr>
          <p:cNvSpPr txBox="1"/>
          <p:nvPr/>
        </p:nvSpPr>
        <p:spPr>
          <a:xfrm>
            <a:off x="1012054" y="1304296"/>
            <a:ext cx="7317420" cy="2585323"/>
          </a:xfrm>
          <a:prstGeom prst="rect">
            <a:avLst/>
          </a:prstGeom>
          <a:noFill/>
        </p:spPr>
        <p:txBody>
          <a:bodyPr wrap="square">
            <a:spAutoFit/>
          </a:bodyPr>
          <a:lstStyle/>
          <a:p>
            <a:pPr algn="l" fontAlgn="base"/>
            <a:r>
              <a:rPr lang="en-US" sz="1350" dirty="0">
                <a:solidFill>
                  <a:srgbClr val="273239"/>
                </a:solidFill>
                <a:latin typeface="urw-din"/>
              </a:rPr>
              <a:t>Immediate Parent process terminates before child process the process is called orphan process and it is adopted by the </a:t>
            </a:r>
            <a:r>
              <a:rPr lang="en-US" sz="1350" dirty="0" err="1">
                <a:solidFill>
                  <a:srgbClr val="273239"/>
                </a:solidFill>
                <a:latin typeface="urw-din"/>
              </a:rPr>
              <a:t>init</a:t>
            </a:r>
            <a:r>
              <a:rPr lang="en-US" sz="1350" dirty="0">
                <a:solidFill>
                  <a:srgbClr val="273239"/>
                </a:solidFill>
                <a:latin typeface="urw-din"/>
              </a:rPr>
              <a:t> process.</a:t>
            </a:r>
          </a:p>
          <a:p>
            <a:pPr algn="l" fontAlgn="base"/>
            <a:endParaRPr lang="en-US" sz="1350" dirty="0">
              <a:solidFill>
                <a:srgbClr val="273239"/>
              </a:solidFill>
              <a:latin typeface="urw-din"/>
            </a:endParaRPr>
          </a:p>
          <a:p>
            <a:pPr algn="l" fontAlgn="base"/>
            <a:r>
              <a:rPr lang="en-US" sz="1350" dirty="0">
                <a:solidFill>
                  <a:srgbClr val="273239"/>
                </a:solidFill>
                <a:latin typeface="urw-din"/>
              </a:rPr>
              <a:t>Child process terminates before wait call of parent process is called Zombie Process. Child process terminated but id remains in process table till the wait call. </a:t>
            </a:r>
          </a:p>
          <a:p>
            <a:pPr algn="l" fontAlgn="base"/>
            <a:endParaRPr lang="en-US" sz="1350" dirty="0">
              <a:solidFill>
                <a:srgbClr val="273239"/>
              </a:solidFill>
              <a:latin typeface="urw-din"/>
            </a:endParaRPr>
          </a:p>
          <a:p>
            <a:pPr algn="l" fontAlgn="base"/>
            <a:r>
              <a:rPr lang="en-US" sz="1350" dirty="0">
                <a:solidFill>
                  <a:srgbClr val="273239"/>
                </a:solidFill>
                <a:latin typeface="urw-din"/>
              </a:rPr>
              <a:t>And when zombie terminates before wait call of parent in this case </a:t>
            </a:r>
            <a:r>
              <a:rPr lang="en-US" sz="1350" dirty="0" err="1">
                <a:solidFill>
                  <a:srgbClr val="273239"/>
                </a:solidFill>
                <a:latin typeface="urw-din"/>
              </a:rPr>
              <a:t>init</a:t>
            </a:r>
            <a:r>
              <a:rPr lang="en-US" sz="1350" dirty="0">
                <a:solidFill>
                  <a:srgbClr val="273239"/>
                </a:solidFill>
                <a:latin typeface="urw-din"/>
              </a:rPr>
              <a:t> process terminate zombie</a:t>
            </a:r>
          </a:p>
          <a:p>
            <a:pPr algn="l" fontAlgn="base"/>
            <a:endParaRPr lang="en-US" sz="1350" dirty="0">
              <a:solidFill>
                <a:srgbClr val="273239"/>
              </a:solidFill>
              <a:latin typeface="urw-din"/>
            </a:endParaRPr>
          </a:p>
          <a:p>
            <a:pPr algn="l" fontAlgn="base"/>
            <a:endParaRPr lang="en-US" sz="1350" dirty="0">
              <a:solidFill>
                <a:srgbClr val="273239"/>
              </a:solidFill>
              <a:latin typeface="urw-din"/>
            </a:endParaRPr>
          </a:p>
          <a:p>
            <a:pPr algn="l" fontAlgn="base"/>
            <a:r>
              <a:rPr lang="en-US" sz="1350" dirty="0">
                <a:solidFill>
                  <a:srgbClr val="273239"/>
                </a:solidFill>
                <a:latin typeface="urw-din"/>
              </a:rPr>
              <a:t>Process table contain entry of the process but the process is terminated this </a:t>
            </a:r>
            <a:r>
              <a:rPr lang="en-US" sz="1350">
                <a:solidFill>
                  <a:srgbClr val="273239"/>
                </a:solidFill>
                <a:latin typeface="urw-din"/>
              </a:rPr>
              <a:t>is Zombie</a:t>
            </a:r>
            <a:endParaRPr lang="en-US" sz="1350" dirty="0">
              <a:solidFill>
                <a:srgbClr val="273239"/>
              </a:solidFill>
              <a:latin typeface="urw-din"/>
            </a:endParaRPr>
          </a:p>
          <a:p>
            <a:pPr algn="l" fontAlgn="base"/>
            <a:endParaRPr lang="en-US" sz="1350" dirty="0">
              <a:solidFill>
                <a:srgbClr val="273239"/>
              </a:solidFill>
              <a:latin typeface="urw-din"/>
            </a:endParaRPr>
          </a:p>
        </p:txBody>
      </p:sp>
    </p:spTree>
    <p:extLst>
      <p:ext uri="{BB962C8B-B14F-4D97-AF65-F5344CB8AC3E}">
        <p14:creationId xmlns:p14="http://schemas.microsoft.com/office/powerpoint/2010/main" val="34143588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1115616" y="267494"/>
            <a:ext cx="5841521" cy="543185"/>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Create Process</a:t>
            </a:r>
            <a:endParaRPr lang="en-US" dirty="0"/>
          </a:p>
        </p:txBody>
      </p:sp>
      <p:sp>
        <p:nvSpPr>
          <p:cNvPr id="4" name="Rectangle 3"/>
          <p:cNvSpPr/>
          <p:nvPr/>
        </p:nvSpPr>
        <p:spPr>
          <a:xfrm>
            <a:off x="5004048" y="411510"/>
            <a:ext cx="4261313" cy="4401205"/>
          </a:xfrm>
          <a:prstGeom prst="rect">
            <a:avLst/>
          </a:prstGeom>
        </p:spPr>
        <p:txBody>
          <a:bodyPr wrap="square">
            <a:spAutoFit/>
          </a:bodyPr>
          <a:lstStyle/>
          <a:p>
            <a:endParaRPr lang="en-US" sz="1400" dirty="0"/>
          </a:p>
          <a:p>
            <a:r>
              <a:rPr lang="en-US" sz="1400" dirty="0"/>
              <a:t>#include &lt;</a:t>
            </a:r>
            <a:r>
              <a:rPr lang="en-US" sz="1400" dirty="0" err="1"/>
              <a:t>stdio.h</a:t>
            </a:r>
            <a:r>
              <a:rPr lang="en-US" sz="1400" dirty="0"/>
              <a:t>&gt;</a:t>
            </a:r>
          </a:p>
          <a:p>
            <a:r>
              <a:rPr lang="en-US" sz="1400" dirty="0"/>
              <a:t>#include &lt;</a:t>
            </a:r>
            <a:r>
              <a:rPr lang="en-US" sz="1400" dirty="0" err="1"/>
              <a:t>unistd.h</a:t>
            </a:r>
            <a:r>
              <a:rPr lang="en-US" sz="1400" dirty="0"/>
              <a:t>&gt;</a:t>
            </a:r>
          </a:p>
          <a:p>
            <a:r>
              <a:rPr lang="en-US" sz="1400" dirty="0"/>
              <a:t>#include &lt;sys/</a:t>
            </a:r>
            <a:r>
              <a:rPr lang="en-US" sz="1400" dirty="0" err="1"/>
              <a:t>wait.h</a:t>
            </a:r>
            <a:r>
              <a:rPr lang="en-US" sz="1400" dirty="0"/>
              <a:t>&gt;</a:t>
            </a:r>
          </a:p>
          <a:p>
            <a:r>
              <a:rPr lang="en-US" sz="1400" dirty="0" err="1"/>
              <a:t>int</a:t>
            </a:r>
            <a:r>
              <a:rPr lang="en-US" sz="1400" dirty="0"/>
              <a:t> main()</a:t>
            </a:r>
          </a:p>
          <a:p>
            <a:r>
              <a:rPr lang="en-US" sz="1400" dirty="0"/>
              <a:t>{</a:t>
            </a:r>
          </a:p>
          <a:p>
            <a:r>
              <a:rPr lang="en-US" sz="1400" dirty="0" err="1"/>
              <a:t>pid_t</a:t>
            </a:r>
            <a:r>
              <a:rPr lang="en-US" sz="1400" dirty="0"/>
              <a:t> </a:t>
            </a:r>
            <a:r>
              <a:rPr lang="en-US" sz="1400" dirty="0" err="1"/>
              <a:t>pid</a:t>
            </a:r>
            <a:r>
              <a:rPr lang="en-US" sz="1400" dirty="0"/>
              <a:t>;           /* fork a child process */</a:t>
            </a:r>
          </a:p>
          <a:p>
            <a:r>
              <a:rPr lang="en-US" sz="1400" dirty="0" err="1"/>
              <a:t>pid</a:t>
            </a:r>
            <a:r>
              <a:rPr lang="en-US" sz="1400" dirty="0"/>
              <a:t> = fork();</a:t>
            </a:r>
          </a:p>
          <a:p>
            <a:r>
              <a:rPr lang="en-US" sz="1400" dirty="0"/>
              <a:t>if (</a:t>
            </a:r>
            <a:r>
              <a:rPr lang="en-US" sz="1400" dirty="0" err="1"/>
              <a:t>pid</a:t>
            </a:r>
            <a:r>
              <a:rPr lang="en-US" sz="1400" dirty="0"/>
              <a:t> &lt; 0)</a:t>
            </a:r>
          </a:p>
          <a:p>
            <a:r>
              <a:rPr lang="en-US" sz="1400" dirty="0"/>
              <a:t> { /* error occurred */</a:t>
            </a:r>
          </a:p>
          <a:p>
            <a:r>
              <a:rPr lang="en-US" sz="1400" dirty="0" err="1"/>
              <a:t>fprintf</a:t>
            </a:r>
            <a:r>
              <a:rPr lang="en-US" sz="1400" dirty="0"/>
              <a:t>(</a:t>
            </a:r>
            <a:r>
              <a:rPr lang="en-US" sz="1400" dirty="0" err="1"/>
              <a:t>stderr</a:t>
            </a:r>
            <a:r>
              <a:rPr lang="en-US" sz="1400" dirty="0"/>
              <a:t>, "Fork Failed");</a:t>
            </a:r>
          </a:p>
          <a:p>
            <a:r>
              <a:rPr lang="en-US" sz="1400" dirty="0"/>
              <a:t>return 1;</a:t>
            </a:r>
          </a:p>
          <a:p>
            <a:r>
              <a:rPr lang="en-US" sz="1400" dirty="0"/>
              <a:t>} </a:t>
            </a:r>
          </a:p>
          <a:p>
            <a:r>
              <a:rPr lang="en-US" sz="1400" dirty="0"/>
              <a:t>else if (</a:t>
            </a:r>
            <a:r>
              <a:rPr lang="en-US" sz="1400" dirty="0" err="1"/>
              <a:t>pid</a:t>
            </a:r>
            <a:r>
              <a:rPr lang="en-US" sz="1400" dirty="0"/>
              <a:t> == 0) { /* child process */</a:t>
            </a:r>
          </a:p>
          <a:p>
            <a:r>
              <a:rPr lang="en-US" sz="1400" dirty="0" err="1"/>
              <a:t>execlp</a:t>
            </a:r>
            <a:r>
              <a:rPr lang="en-US" sz="1400" dirty="0"/>
              <a:t>("/bin/</a:t>
            </a:r>
            <a:r>
              <a:rPr lang="en-US" sz="1400" dirty="0" err="1"/>
              <a:t>ls</a:t>
            </a:r>
            <a:r>
              <a:rPr lang="en-US" sz="1400" dirty="0"/>
              <a:t>","</a:t>
            </a:r>
            <a:r>
              <a:rPr lang="en-US" sz="1400" dirty="0" err="1"/>
              <a:t>ls</a:t>
            </a:r>
            <a:r>
              <a:rPr lang="en-US" sz="1400" dirty="0"/>
              <a:t>",NULL);</a:t>
            </a:r>
          </a:p>
          <a:p>
            <a:r>
              <a:rPr lang="en-US" sz="1400" dirty="0"/>
              <a:t>}else { /* parent process *//* parent will wait for the child to complete */wait(NULL)</a:t>
            </a:r>
          </a:p>
          <a:p>
            <a:r>
              <a:rPr lang="en-US" sz="1400" dirty="0"/>
              <a:t>;</a:t>
            </a:r>
            <a:r>
              <a:rPr lang="en-US" sz="1400" dirty="0" err="1"/>
              <a:t>printf</a:t>
            </a:r>
            <a:r>
              <a:rPr lang="en-US" sz="1400" dirty="0"/>
              <a:t>("Child Complete");</a:t>
            </a:r>
          </a:p>
          <a:p>
            <a:r>
              <a:rPr lang="en-US" sz="1400" dirty="0"/>
              <a:t>}return 0;</a:t>
            </a:r>
          </a:p>
          <a:p>
            <a:r>
              <a:rPr lang="en-US" sz="1400" dirty="0"/>
              <a:t>}</a:t>
            </a:r>
          </a:p>
        </p:txBody>
      </p:sp>
      <p:sp>
        <p:nvSpPr>
          <p:cNvPr id="5" name="Rectangle 4"/>
          <p:cNvSpPr/>
          <p:nvPr/>
        </p:nvSpPr>
        <p:spPr>
          <a:xfrm>
            <a:off x="1224871" y="1550283"/>
            <a:ext cx="3188043" cy="2123658"/>
          </a:xfrm>
          <a:prstGeom prst="rect">
            <a:avLst/>
          </a:prstGeom>
        </p:spPr>
        <p:txBody>
          <a:bodyPr wrap="square">
            <a:spAutoFit/>
          </a:bodyPr>
          <a:lstStyle/>
          <a:p>
            <a:r>
              <a:rPr lang="en-US" sz="1200" dirty="0"/>
              <a:t>#include &lt;</a:t>
            </a:r>
            <a:r>
              <a:rPr lang="en-US" sz="1200" dirty="0" err="1"/>
              <a:t>stdio.h</a:t>
            </a:r>
            <a:r>
              <a:rPr lang="en-US" sz="1200" dirty="0"/>
              <a:t>&gt;</a:t>
            </a:r>
          </a:p>
          <a:p>
            <a:r>
              <a:rPr lang="en-US" sz="1200" dirty="0"/>
              <a:t>#include &lt;</a:t>
            </a:r>
            <a:r>
              <a:rPr lang="en-US" sz="1200" dirty="0" err="1"/>
              <a:t>unistd.h</a:t>
            </a:r>
            <a:r>
              <a:rPr lang="en-US" sz="1200" dirty="0"/>
              <a:t>&gt;</a:t>
            </a:r>
          </a:p>
          <a:p>
            <a:r>
              <a:rPr lang="en-US" sz="1200" dirty="0"/>
              <a:t>#include &lt;sys/</a:t>
            </a:r>
            <a:r>
              <a:rPr lang="en-US" sz="1200" dirty="0" err="1"/>
              <a:t>types.h</a:t>
            </a:r>
            <a:r>
              <a:rPr lang="en-US" sz="1200" dirty="0"/>
              <a:t>&gt;</a:t>
            </a:r>
          </a:p>
          <a:p>
            <a:endParaRPr lang="en-US" sz="1200" dirty="0"/>
          </a:p>
          <a:p>
            <a:r>
              <a:rPr lang="en-US" sz="1200" dirty="0" err="1"/>
              <a:t>int</a:t>
            </a:r>
            <a:r>
              <a:rPr lang="en-US" sz="1200" dirty="0"/>
              <a:t> main()</a:t>
            </a:r>
          </a:p>
          <a:p>
            <a:endParaRPr lang="en-US" sz="1200" dirty="0"/>
          </a:p>
          <a:p>
            <a:r>
              <a:rPr lang="en-US" sz="1200" dirty="0"/>
              <a:t>{    </a:t>
            </a:r>
          </a:p>
          <a:p>
            <a:r>
              <a:rPr lang="en-US" sz="1200" dirty="0" err="1"/>
              <a:t>printf</a:t>
            </a:r>
            <a:r>
              <a:rPr lang="en-US" sz="1200" dirty="0"/>
              <a:t>(" Hello\n");    </a:t>
            </a:r>
          </a:p>
          <a:p>
            <a:r>
              <a:rPr lang="en-US" sz="1200" dirty="0"/>
              <a:t>    fork();   </a:t>
            </a:r>
          </a:p>
          <a:p>
            <a:r>
              <a:rPr lang="en-US" sz="1200" dirty="0"/>
              <a:t> </a:t>
            </a:r>
            <a:r>
              <a:rPr lang="en-US" sz="1200" dirty="0" err="1"/>
              <a:t>printf</a:t>
            </a:r>
            <a:r>
              <a:rPr lang="en-US" sz="1200" dirty="0"/>
              <a:t>("world\n");   </a:t>
            </a:r>
          </a:p>
          <a:p>
            <a:r>
              <a:rPr lang="en-US" sz="1200" dirty="0"/>
              <a:t> }</a:t>
            </a:r>
          </a:p>
        </p:txBody>
      </p:sp>
      <p:sp>
        <p:nvSpPr>
          <p:cNvPr id="6" name="TextBox 5">
            <a:extLst>
              <a:ext uri="{FF2B5EF4-FFF2-40B4-BE49-F238E27FC236}">
                <a16:creationId xmlns:a16="http://schemas.microsoft.com/office/drawing/2014/main" id="{A5FEB4AC-0E80-4778-879F-DC55EF7EEEF8}"/>
              </a:ext>
            </a:extLst>
          </p:cNvPr>
          <p:cNvSpPr txBox="1"/>
          <p:nvPr/>
        </p:nvSpPr>
        <p:spPr>
          <a:xfrm>
            <a:off x="611560" y="3927434"/>
            <a:ext cx="4570890" cy="1200329"/>
          </a:xfrm>
          <a:prstGeom prst="rect">
            <a:avLst/>
          </a:prstGeom>
          <a:noFill/>
        </p:spPr>
        <p:txBody>
          <a:bodyPr wrap="square">
            <a:spAutoFit/>
          </a:bodyPr>
          <a:lstStyle/>
          <a:p>
            <a:pPr algn="l" fontAlgn="base"/>
            <a:r>
              <a:rPr lang="en-US" sz="1200" b="1" i="1" dirty="0">
                <a:solidFill>
                  <a:srgbClr val="273239"/>
                </a:solidFill>
              </a:rPr>
              <a:t>Negative Value</a:t>
            </a:r>
            <a:r>
              <a:rPr lang="en-US" sz="1200" dirty="0">
                <a:solidFill>
                  <a:srgbClr val="273239"/>
                </a:solidFill>
              </a:rPr>
              <a:t>: creation of a child process was unsuccessful.</a:t>
            </a:r>
            <a:br>
              <a:rPr lang="en-US" sz="1200" dirty="0">
                <a:solidFill>
                  <a:srgbClr val="273239"/>
                </a:solidFill>
              </a:rPr>
            </a:br>
            <a:r>
              <a:rPr lang="en-US" sz="1200" b="1" i="1" dirty="0">
                <a:solidFill>
                  <a:srgbClr val="273239"/>
                </a:solidFill>
              </a:rPr>
              <a:t>Zero</a:t>
            </a:r>
            <a:r>
              <a:rPr lang="en-US" sz="1200" dirty="0">
                <a:solidFill>
                  <a:srgbClr val="273239"/>
                </a:solidFill>
              </a:rPr>
              <a:t>: Returned to the newly created child process.</a:t>
            </a:r>
            <a:br>
              <a:rPr lang="en-US" sz="1200" dirty="0">
                <a:solidFill>
                  <a:srgbClr val="273239"/>
                </a:solidFill>
              </a:rPr>
            </a:br>
            <a:r>
              <a:rPr lang="en-US" sz="1200" b="1" i="1" dirty="0">
                <a:solidFill>
                  <a:srgbClr val="273239"/>
                </a:solidFill>
              </a:rPr>
              <a:t>Positive value</a:t>
            </a:r>
            <a:r>
              <a:rPr lang="en-US" sz="1200" dirty="0">
                <a:solidFill>
                  <a:srgbClr val="273239"/>
                </a:solidFill>
              </a:rPr>
              <a:t>: Returned to parent or caller. The value contains process ID of newly created child process.</a:t>
            </a:r>
          </a:p>
          <a:p>
            <a:r>
              <a:rPr lang="en-US" sz="1200" u="sng" dirty="0">
                <a:solidFill>
                  <a:srgbClr val="273239"/>
                </a:solidFill>
                <a:latin typeface="urw-din"/>
                <a:hlinkClick r:id="rId2"/>
              </a:rPr>
              <a:t/>
            </a:r>
            <a:br>
              <a:rPr lang="en-US" sz="1200" u="sng" dirty="0">
                <a:solidFill>
                  <a:srgbClr val="273239"/>
                </a:solidFill>
                <a:latin typeface="urw-din"/>
                <a:hlinkClick r:id="rId2"/>
              </a:rPr>
            </a:br>
            <a:endParaRPr lang="en-PK" sz="1200" dirty="0"/>
          </a:p>
        </p:txBody>
      </p:sp>
    </p:spTree>
    <p:extLst>
      <p:ext uri="{BB962C8B-B14F-4D97-AF65-F5344CB8AC3E}">
        <p14:creationId xmlns:p14="http://schemas.microsoft.com/office/powerpoint/2010/main" val="38201386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242647" y="254632"/>
            <a:ext cx="8679898" cy="543185"/>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Create Process</a:t>
            </a:r>
            <a:endParaRPr lang="en-US" dirty="0"/>
          </a:p>
        </p:txBody>
      </p:sp>
      <p:sp>
        <p:nvSpPr>
          <p:cNvPr id="4" name="Rectangle 3"/>
          <p:cNvSpPr/>
          <p:nvPr/>
        </p:nvSpPr>
        <p:spPr>
          <a:xfrm>
            <a:off x="4350545" y="627534"/>
            <a:ext cx="4572000" cy="4401205"/>
          </a:xfrm>
          <a:prstGeom prst="rect">
            <a:avLst/>
          </a:prstGeom>
        </p:spPr>
        <p:txBody>
          <a:bodyPr>
            <a:spAutoFit/>
          </a:bodyPr>
          <a:lstStyle/>
          <a:p>
            <a:r>
              <a:rPr lang="en-US" sz="1400" dirty="0"/>
              <a:t>#include &lt;</a:t>
            </a:r>
            <a:r>
              <a:rPr lang="en-US" sz="1400" dirty="0" err="1"/>
              <a:t>stdio.h</a:t>
            </a:r>
            <a:r>
              <a:rPr lang="en-US" sz="1400" dirty="0"/>
              <a:t>&gt;</a:t>
            </a:r>
          </a:p>
          <a:p>
            <a:r>
              <a:rPr lang="en-US" sz="1400" dirty="0"/>
              <a:t>#include &lt;</a:t>
            </a:r>
            <a:r>
              <a:rPr lang="en-US" sz="1400" dirty="0" err="1"/>
              <a:t>unistd.h</a:t>
            </a:r>
            <a:r>
              <a:rPr lang="en-US" sz="1400" dirty="0"/>
              <a:t>&gt;</a:t>
            </a:r>
          </a:p>
          <a:p>
            <a:r>
              <a:rPr lang="en-US" sz="1400" dirty="0"/>
              <a:t>#include &lt;sys/</a:t>
            </a:r>
            <a:r>
              <a:rPr lang="en-US" sz="1400" dirty="0" err="1"/>
              <a:t>types.h</a:t>
            </a:r>
            <a:r>
              <a:rPr lang="en-US" sz="1400" dirty="0"/>
              <a:t>&gt;</a:t>
            </a:r>
          </a:p>
          <a:p>
            <a:endParaRPr lang="en-US" sz="1400" dirty="0"/>
          </a:p>
          <a:p>
            <a:r>
              <a:rPr lang="en-US" sz="1400" dirty="0" err="1"/>
              <a:t>int</a:t>
            </a:r>
            <a:r>
              <a:rPr lang="en-US" sz="1400" dirty="0"/>
              <a:t> main()</a:t>
            </a:r>
          </a:p>
          <a:p>
            <a:r>
              <a:rPr lang="en-US" sz="1400" dirty="0"/>
              <a:t>{</a:t>
            </a:r>
          </a:p>
          <a:p>
            <a:r>
              <a:rPr lang="en-US" sz="1400" dirty="0" err="1"/>
              <a:t>int</a:t>
            </a:r>
            <a:r>
              <a:rPr lang="en-US" sz="1400" dirty="0"/>
              <a:t> v=5;</a:t>
            </a:r>
          </a:p>
          <a:p>
            <a:r>
              <a:rPr lang="en-US" sz="1400" dirty="0"/>
              <a:t>if(fork()==0)</a:t>
            </a:r>
          </a:p>
          <a:p>
            <a:r>
              <a:rPr lang="en-US" sz="1400" dirty="0"/>
              <a:t>{</a:t>
            </a:r>
          </a:p>
          <a:p>
            <a:r>
              <a:rPr lang="en-US" sz="1400" dirty="0"/>
              <a:t>	v++;</a:t>
            </a:r>
          </a:p>
          <a:p>
            <a:r>
              <a:rPr lang="en-US" sz="1400" dirty="0"/>
              <a:t>	</a:t>
            </a:r>
            <a:r>
              <a:rPr lang="en-US" sz="1400" dirty="0" err="1"/>
              <a:t>printf</a:t>
            </a:r>
            <a:r>
              <a:rPr lang="en-US" sz="1400" dirty="0"/>
              <a:t>("Value of V in </a:t>
            </a:r>
            <a:r>
              <a:rPr lang="en-US" sz="1400" dirty="0" err="1"/>
              <a:t>chilf</a:t>
            </a:r>
            <a:r>
              <a:rPr lang="en-US" sz="1400" dirty="0"/>
              <a:t> is %d \</a:t>
            </a:r>
            <a:r>
              <a:rPr lang="en-US" sz="1400" dirty="0" err="1"/>
              <a:t>n",v</a:t>
            </a:r>
            <a:r>
              <a:rPr lang="en-US" sz="1400" dirty="0"/>
              <a:t>);</a:t>
            </a:r>
          </a:p>
          <a:p>
            <a:r>
              <a:rPr lang="en-US" sz="1400" dirty="0"/>
              <a:t>	return 0;</a:t>
            </a:r>
          </a:p>
          <a:p>
            <a:r>
              <a:rPr lang="en-US" sz="1400" dirty="0"/>
              <a:t>}</a:t>
            </a:r>
          </a:p>
          <a:p>
            <a:r>
              <a:rPr lang="en-US" sz="1400" dirty="0"/>
              <a:t>else </a:t>
            </a:r>
          </a:p>
          <a:p>
            <a:r>
              <a:rPr lang="en-US" sz="1400" dirty="0"/>
              <a:t>{</a:t>
            </a:r>
          </a:p>
          <a:p>
            <a:r>
              <a:rPr lang="en-US" sz="1400" dirty="0"/>
              <a:t>	v--;</a:t>
            </a:r>
          </a:p>
          <a:p>
            <a:r>
              <a:rPr lang="en-US" sz="1400" dirty="0"/>
              <a:t>	</a:t>
            </a:r>
            <a:r>
              <a:rPr lang="en-US" sz="1400" dirty="0" err="1"/>
              <a:t>printf</a:t>
            </a:r>
            <a:r>
              <a:rPr lang="en-US" sz="1400" dirty="0"/>
              <a:t>("Value of V is Parent is %d \</a:t>
            </a:r>
            <a:r>
              <a:rPr lang="en-US" sz="1400" dirty="0" err="1"/>
              <a:t>n",v</a:t>
            </a:r>
            <a:r>
              <a:rPr lang="en-US" sz="1400" dirty="0"/>
              <a:t>);</a:t>
            </a:r>
          </a:p>
          <a:p>
            <a:r>
              <a:rPr lang="en-US" sz="1400" dirty="0"/>
              <a:t>	return 0;</a:t>
            </a:r>
          </a:p>
          <a:p>
            <a:r>
              <a:rPr lang="en-US" sz="1400" dirty="0"/>
              <a:t>}</a:t>
            </a:r>
          </a:p>
          <a:p>
            <a:r>
              <a:rPr lang="en-US" sz="1400" dirty="0"/>
              <a:t>}</a:t>
            </a:r>
          </a:p>
        </p:txBody>
      </p:sp>
      <p:sp>
        <p:nvSpPr>
          <p:cNvPr id="5" name="TextBox 4">
            <a:extLst>
              <a:ext uri="{FF2B5EF4-FFF2-40B4-BE49-F238E27FC236}">
                <a16:creationId xmlns:a16="http://schemas.microsoft.com/office/drawing/2014/main" id="{A5FEB4AC-0E80-4778-879F-DC55EF7EEEF8}"/>
              </a:ext>
            </a:extLst>
          </p:cNvPr>
          <p:cNvSpPr txBox="1"/>
          <p:nvPr/>
        </p:nvSpPr>
        <p:spPr>
          <a:xfrm>
            <a:off x="1187624" y="2227971"/>
            <a:ext cx="3024336" cy="1200329"/>
          </a:xfrm>
          <a:prstGeom prst="rect">
            <a:avLst/>
          </a:prstGeom>
          <a:noFill/>
        </p:spPr>
        <p:txBody>
          <a:bodyPr wrap="square">
            <a:spAutoFit/>
          </a:bodyPr>
          <a:lstStyle/>
          <a:p>
            <a:pPr algn="l" fontAlgn="base"/>
            <a:r>
              <a:rPr lang="en-US" sz="1200" b="1" i="1" dirty="0">
                <a:solidFill>
                  <a:srgbClr val="273239"/>
                </a:solidFill>
              </a:rPr>
              <a:t>Parent: </a:t>
            </a:r>
            <a:r>
              <a:rPr lang="en-US" sz="1200" i="1" dirty="0">
                <a:solidFill>
                  <a:srgbClr val="273239"/>
                </a:solidFill>
              </a:rPr>
              <a:t>got its own definition with v=5</a:t>
            </a:r>
          </a:p>
          <a:p>
            <a:pPr algn="l" fontAlgn="base"/>
            <a:r>
              <a:rPr lang="en-US" sz="1200" b="1" i="1" dirty="0">
                <a:solidFill>
                  <a:srgbClr val="273239"/>
                </a:solidFill>
              </a:rPr>
              <a:t>Child: </a:t>
            </a:r>
            <a:r>
              <a:rPr lang="en-US" sz="1200" i="1" dirty="0">
                <a:solidFill>
                  <a:srgbClr val="273239"/>
                </a:solidFill>
              </a:rPr>
              <a:t>got its own definition with v=5</a:t>
            </a:r>
          </a:p>
          <a:p>
            <a:pPr algn="l" fontAlgn="base"/>
            <a:endParaRPr lang="en-US" sz="1200" i="1" dirty="0">
              <a:solidFill>
                <a:srgbClr val="273239"/>
              </a:solidFill>
            </a:endParaRPr>
          </a:p>
          <a:p>
            <a:pPr algn="l" fontAlgn="base"/>
            <a:r>
              <a:rPr lang="en-US" sz="1200" b="1" i="1" dirty="0">
                <a:solidFill>
                  <a:srgbClr val="273239"/>
                </a:solidFill>
              </a:rPr>
              <a:t>Sot the output will be 4 and 6 </a:t>
            </a:r>
            <a:endParaRPr lang="en-US" sz="1200" dirty="0">
              <a:solidFill>
                <a:srgbClr val="273239"/>
              </a:solidFill>
            </a:endParaRPr>
          </a:p>
          <a:p>
            <a:r>
              <a:rPr lang="en-US" sz="1200" u="sng" dirty="0">
                <a:solidFill>
                  <a:srgbClr val="273239"/>
                </a:solidFill>
                <a:latin typeface="urw-din"/>
                <a:hlinkClick r:id="rId2"/>
              </a:rPr>
              <a:t/>
            </a:r>
            <a:br>
              <a:rPr lang="en-US" sz="1200" u="sng" dirty="0">
                <a:solidFill>
                  <a:srgbClr val="273239"/>
                </a:solidFill>
                <a:latin typeface="urw-din"/>
                <a:hlinkClick r:id="rId2"/>
              </a:rPr>
            </a:br>
            <a:endParaRPr lang="en-PK" sz="1200" dirty="0"/>
          </a:p>
        </p:txBody>
      </p:sp>
    </p:spTree>
    <p:extLst>
      <p:ext uri="{BB962C8B-B14F-4D97-AF65-F5344CB8AC3E}">
        <p14:creationId xmlns:p14="http://schemas.microsoft.com/office/powerpoint/2010/main" val="20851485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242647" y="254632"/>
            <a:ext cx="8679898" cy="543185"/>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Create Process</a:t>
            </a:r>
            <a:endParaRPr lang="en-US" dirty="0"/>
          </a:p>
        </p:txBody>
      </p:sp>
      <p:sp>
        <p:nvSpPr>
          <p:cNvPr id="4" name="Rectangle 3"/>
          <p:cNvSpPr/>
          <p:nvPr/>
        </p:nvSpPr>
        <p:spPr>
          <a:xfrm>
            <a:off x="4105469" y="797817"/>
            <a:ext cx="4572000" cy="4339650"/>
          </a:xfrm>
          <a:prstGeom prst="rect">
            <a:avLst/>
          </a:prstGeom>
        </p:spPr>
        <p:txBody>
          <a:bodyPr>
            <a:spAutoFit/>
          </a:bodyPr>
          <a:lstStyle/>
          <a:p>
            <a:r>
              <a:rPr lang="en-US" sz="1200" dirty="0"/>
              <a:t>#include&lt;</a:t>
            </a:r>
            <a:r>
              <a:rPr lang="en-US" sz="1200" dirty="0" err="1"/>
              <a:t>stdio.h</a:t>
            </a:r>
            <a:r>
              <a:rPr lang="en-US" sz="1200" dirty="0"/>
              <a:t>&gt;</a:t>
            </a:r>
          </a:p>
          <a:p>
            <a:r>
              <a:rPr lang="en-US" sz="1200" dirty="0"/>
              <a:t>#include&lt;sys/</a:t>
            </a:r>
            <a:r>
              <a:rPr lang="en-US" sz="1200" dirty="0" err="1"/>
              <a:t>wait.h</a:t>
            </a:r>
            <a:r>
              <a:rPr lang="en-US" sz="1200" dirty="0"/>
              <a:t>&gt;</a:t>
            </a:r>
          </a:p>
          <a:p>
            <a:r>
              <a:rPr lang="en-US" sz="1200" dirty="0"/>
              <a:t>#include&lt;</a:t>
            </a:r>
            <a:r>
              <a:rPr lang="en-US" sz="1200" dirty="0" err="1"/>
              <a:t>unistd.h</a:t>
            </a:r>
            <a:r>
              <a:rPr lang="en-US" sz="1200" dirty="0"/>
              <a:t>&gt;</a:t>
            </a:r>
          </a:p>
          <a:p>
            <a:r>
              <a:rPr lang="en-US" sz="1200" dirty="0"/>
              <a:t>#include&lt;</a:t>
            </a:r>
            <a:r>
              <a:rPr lang="en-US" sz="1200" dirty="0" err="1"/>
              <a:t>stdlib.h</a:t>
            </a:r>
            <a:r>
              <a:rPr lang="en-US" sz="1200" dirty="0"/>
              <a:t>&gt;</a:t>
            </a:r>
          </a:p>
          <a:p>
            <a:endParaRPr lang="en-US" sz="1200" dirty="0"/>
          </a:p>
          <a:p>
            <a:r>
              <a:rPr lang="en-US" sz="1200" dirty="0" err="1"/>
              <a:t>int</a:t>
            </a:r>
            <a:r>
              <a:rPr lang="en-US" sz="1200" dirty="0"/>
              <a:t> main()</a:t>
            </a:r>
          </a:p>
          <a:p>
            <a:r>
              <a:rPr lang="en-US" sz="1200" dirty="0"/>
              <a:t>{</a:t>
            </a:r>
          </a:p>
          <a:p>
            <a:endParaRPr lang="en-US" sz="1200" dirty="0"/>
          </a:p>
          <a:p>
            <a:r>
              <a:rPr lang="en-US" sz="1200" dirty="0" err="1"/>
              <a:t>int</a:t>
            </a:r>
            <a:r>
              <a:rPr lang="en-US" sz="1200" dirty="0"/>
              <a:t> *v =(</a:t>
            </a:r>
            <a:r>
              <a:rPr lang="en-US" sz="1200" dirty="0" err="1"/>
              <a:t>int</a:t>
            </a:r>
            <a:r>
              <a:rPr lang="en-US" sz="1200" dirty="0"/>
              <a:t>*)</a:t>
            </a:r>
            <a:r>
              <a:rPr lang="en-US" sz="1200" dirty="0" err="1"/>
              <a:t>malloc</a:t>
            </a:r>
            <a:r>
              <a:rPr lang="en-US" sz="1200" dirty="0"/>
              <a:t>(</a:t>
            </a:r>
            <a:r>
              <a:rPr lang="en-US" sz="1200" dirty="0" err="1"/>
              <a:t>sizeof</a:t>
            </a:r>
            <a:r>
              <a:rPr lang="en-US" sz="1200" dirty="0"/>
              <a:t>(</a:t>
            </a:r>
            <a:r>
              <a:rPr lang="en-US" sz="1200" dirty="0" err="1"/>
              <a:t>int</a:t>
            </a:r>
            <a:r>
              <a:rPr lang="en-US" sz="1200" dirty="0"/>
              <a:t>));</a:t>
            </a:r>
          </a:p>
          <a:p>
            <a:r>
              <a:rPr lang="en-US" sz="1200" dirty="0"/>
              <a:t>*v=100;</a:t>
            </a:r>
          </a:p>
          <a:p>
            <a:r>
              <a:rPr lang="en-US" sz="1200" dirty="0"/>
              <a:t>	if(fork()==1)</a:t>
            </a:r>
          </a:p>
          <a:p>
            <a:r>
              <a:rPr lang="en-US" sz="1200" dirty="0"/>
              <a:t>	{</a:t>
            </a:r>
          </a:p>
          <a:p>
            <a:r>
              <a:rPr lang="en-US" sz="1200" dirty="0"/>
              <a:t>	(*v)++;</a:t>
            </a:r>
          </a:p>
          <a:p>
            <a:r>
              <a:rPr lang="en-US" sz="1200" dirty="0"/>
              <a:t>	</a:t>
            </a:r>
            <a:r>
              <a:rPr lang="en-US" sz="1200" dirty="0" err="1"/>
              <a:t>printf</a:t>
            </a:r>
            <a:r>
              <a:rPr lang="en-US" sz="1200" dirty="0"/>
              <a:t>("value of v is the child process is %d \n",*v);</a:t>
            </a:r>
          </a:p>
          <a:p>
            <a:r>
              <a:rPr lang="en-US" sz="1200" dirty="0"/>
              <a:t>	return 0;</a:t>
            </a:r>
          </a:p>
          <a:p>
            <a:r>
              <a:rPr lang="en-US" sz="1200" dirty="0"/>
              <a:t>	}</a:t>
            </a:r>
          </a:p>
          <a:p>
            <a:r>
              <a:rPr lang="en-US" sz="1200" dirty="0"/>
              <a:t>	else</a:t>
            </a:r>
          </a:p>
          <a:p>
            <a:r>
              <a:rPr lang="en-US" sz="1200" dirty="0"/>
              <a:t>	{</a:t>
            </a:r>
          </a:p>
          <a:p>
            <a:r>
              <a:rPr lang="en-US" sz="1200" dirty="0"/>
              <a:t>	(*v)--;</a:t>
            </a:r>
          </a:p>
          <a:p>
            <a:r>
              <a:rPr lang="en-US" sz="1200" dirty="0"/>
              <a:t>	</a:t>
            </a:r>
            <a:r>
              <a:rPr lang="en-US" sz="1200" dirty="0" err="1"/>
              <a:t>printf</a:t>
            </a:r>
            <a:r>
              <a:rPr lang="en-US" sz="1200" dirty="0"/>
              <a:t>("value of v is the child process is %d \n",*v);</a:t>
            </a:r>
          </a:p>
          <a:p>
            <a:r>
              <a:rPr lang="en-US" sz="1200" dirty="0"/>
              <a:t>	return 0;</a:t>
            </a:r>
          </a:p>
          <a:p>
            <a:r>
              <a:rPr lang="en-US" sz="1200" dirty="0"/>
              <a:t>	}</a:t>
            </a:r>
          </a:p>
          <a:p>
            <a:r>
              <a:rPr lang="en-US" sz="1200" dirty="0"/>
              <a:t>}</a:t>
            </a:r>
          </a:p>
        </p:txBody>
      </p:sp>
      <p:sp>
        <p:nvSpPr>
          <p:cNvPr id="5" name="TextBox 4">
            <a:extLst>
              <a:ext uri="{FF2B5EF4-FFF2-40B4-BE49-F238E27FC236}">
                <a16:creationId xmlns:a16="http://schemas.microsoft.com/office/drawing/2014/main" id="{A5FEB4AC-0E80-4778-879F-DC55EF7EEEF8}"/>
              </a:ext>
            </a:extLst>
          </p:cNvPr>
          <p:cNvSpPr txBox="1"/>
          <p:nvPr/>
        </p:nvSpPr>
        <p:spPr>
          <a:xfrm>
            <a:off x="1337040" y="3147814"/>
            <a:ext cx="3213034" cy="738664"/>
          </a:xfrm>
          <a:prstGeom prst="rect">
            <a:avLst/>
          </a:prstGeom>
          <a:noFill/>
        </p:spPr>
        <p:txBody>
          <a:bodyPr wrap="square">
            <a:spAutoFit/>
          </a:bodyPr>
          <a:lstStyle/>
          <a:p>
            <a:pPr algn="l" fontAlgn="base"/>
            <a:r>
              <a:rPr lang="en-US" sz="1400" b="1" i="1" dirty="0" err="1">
                <a:solidFill>
                  <a:srgbClr val="273239"/>
                </a:solidFill>
              </a:rPr>
              <a:t>malloc</a:t>
            </a:r>
            <a:r>
              <a:rPr lang="en-US" sz="1400" b="1" i="1" dirty="0">
                <a:solidFill>
                  <a:srgbClr val="273239"/>
                </a:solidFill>
              </a:rPr>
              <a:t>: reserve memory on heap</a:t>
            </a:r>
            <a:endParaRPr lang="en-US" sz="1400" dirty="0">
              <a:solidFill>
                <a:srgbClr val="273239"/>
              </a:solidFill>
            </a:endParaRPr>
          </a:p>
          <a:p>
            <a:r>
              <a:rPr lang="en-US" sz="1400" u="sng" dirty="0">
                <a:solidFill>
                  <a:srgbClr val="273239"/>
                </a:solidFill>
                <a:hlinkClick r:id="rId2"/>
              </a:rPr>
              <a:t/>
            </a:r>
            <a:br>
              <a:rPr lang="en-US" sz="1400" u="sng" dirty="0">
                <a:solidFill>
                  <a:srgbClr val="273239"/>
                </a:solidFill>
                <a:hlinkClick r:id="rId2"/>
              </a:rPr>
            </a:br>
            <a:endParaRPr lang="en-PK" sz="1400" dirty="0"/>
          </a:p>
        </p:txBody>
      </p:sp>
    </p:spTree>
    <p:extLst>
      <p:ext uri="{BB962C8B-B14F-4D97-AF65-F5344CB8AC3E}">
        <p14:creationId xmlns:p14="http://schemas.microsoft.com/office/powerpoint/2010/main" val="21415341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713F31-8D1D-4353-A367-A63D44580072}"/>
              </a:ext>
            </a:extLst>
          </p:cNvPr>
          <p:cNvPicPr>
            <a:picLocks noChangeAspect="1"/>
          </p:cNvPicPr>
          <p:nvPr/>
        </p:nvPicPr>
        <p:blipFill>
          <a:blip r:embed="rId2"/>
          <a:stretch>
            <a:fillRect/>
          </a:stretch>
        </p:blipFill>
        <p:spPr>
          <a:xfrm>
            <a:off x="6444208" y="254632"/>
            <a:ext cx="2564606" cy="1964531"/>
          </a:xfrm>
          <a:prstGeom prst="rect">
            <a:avLst/>
          </a:prstGeom>
        </p:spPr>
      </p:pic>
      <p:sp>
        <p:nvSpPr>
          <p:cNvPr id="3" name="Text Placeholder 1"/>
          <p:cNvSpPr txBox="1">
            <a:spLocks/>
          </p:cNvSpPr>
          <p:nvPr/>
        </p:nvSpPr>
        <p:spPr>
          <a:xfrm>
            <a:off x="899592" y="122039"/>
            <a:ext cx="5769513" cy="543185"/>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Create Process</a:t>
            </a:r>
            <a:endParaRPr lang="en-US" dirty="0"/>
          </a:p>
        </p:txBody>
      </p:sp>
      <p:sp>
        <p:nvSpPr>
          <p:cNvPr id="4" name="Rectangle 3"/>
          <p:cNvSpPr/>
          <p:nvPr/>
        </p:nvSpPr>
        <p:spPr>
          <a:xfrm>
            <a:off x="947251" y="771550"/>
            <a:ext cx="4704869" cy="4324261"/>
          </a:xfrm>
          <a:prstGeom prst="rect">
            <a:avLst/>
          </a:prstGeom>
        </p:spPr>
        <p:txBody>
          <a:bodyPr wrap="square">
            <a:spAutoFit/>
          </a:bodyPr>
          <a:lstStyle/>
          <a:p>
            <a:r>
              <a:rPr lang="en-US" sz="1100" dirty="0"/>
              <a:t>#include &lt;</a:t>
            </a:r>
            <a:r>
              <a:rPr lang="en-US" sz="1100" dirty="0" err="1"/>
              <a:t>stdio.h</a:t>
            </a:r>
            <a:r>
              <a:rPr lang="en-US" sz="1100" dirty="0"/>
              <a:t>&gt;</a:t>
            </a:r>
          </a:p>
          <a:p>
            <a:r>
              <a:rPr lang="en-US" sz="1100" dirty="0"/>
              <a:t>#include &lt;</a:t>
            </a:r>
            <a:r>
              <a:rPr lang="en-US" sz="1100" dirty="0" err="1"/>
              <a:t>stdlib.h</a:t>
            </a:r>
            <a:r>
              <a:rPr lang="en-US" sz="1100" dirty="0"/>
              <a:t>&gt;</a:t>
            </a:r>
          </a:p>
          <a:p>
            <a:r>
              <a:rPr lang="en-US" sz="1100" dirty="0"/>
              <a:t>#include &lt;sys/</a:t>
            </a:r>
            <a:r>
              <a:rPr lang="en-US" sz="1100" dirty="0" err="1"/>
              <a:t>types.h</a:t>
            </a:r>
            <a:r>
              <a:rPr lang="en-US" sz="1100" dirty="0"/>
              <a:t>&gt;</a:t>
            </a:r>
          </a:p>
          <a:p>
            <a:r>
              <a:rPr lang="en-US" sz="1100" dirty="0"/>
              <a:t>#include &lt;sys/</a:t>
            </a:r>
            <a:r>
              <a:rPr lang="en-US" sz="1100" dirty="0" err="1"/>
              <a:t>wait.h</a:t>
            </a:r>
            <a:r>
              <a:rPr lang="en-US" sz="1100" dirty="0"/>
              <a:t>&gt;</a:t>
            </a:r>
          </a:p>
          <a:p>
            <a:r>
              <a:rPr lang="en-US" sz="1100" dirty="0"/>
              <a:t>#include &lt;</a:t>
            </a:r>
            <a:r>
              <a:rPr lang="en-US" sz="1100" dirty="0" err="1"/>
              <a:t>unistd.h</a:t>
            </a:r>
            <a:r>
              <a:rPr lang="en-US" sz="1100" dirty="0"/>
              <a:t>&gt;</a:t>
            </a:r>
          </a:p>
          <a:p>
            <a:r>
              <a:rPr lang="en-US" sz="1100" dirty="0"/>
              <a:t> </a:t>
            </a:r>
          </a:p>
          <a:p>
            <a:r>
              <a:rPr lang="en-US" sz="1100" dirty="0" err="1"/>
              <a:t>int</a:t>
            </a:r>
            <a:r>
              <a:rPr lang="en-US" sz="1100" dirty="0"/>
              <a:t> main(void) {</a:t>
            </a:r>
          </a:p>
          <a:p>
            <a:r>
              <a:rPr lang="en-US" sz="1100" dirty="0"/>
              <a:t>  </a:t>
            </a:r>
            <a:r>
              <a:rPr lang="en-US" sz="1100" dirty="0" err="1"/>
              <a:t>pid_t</a:t>
            </a:r>
            <a:r>
              <a:rPr lang="en-US" sz="1100" dirty="0"/>
              <a:t> </a:t>
            </a:r>
            <a:r>
              <a:rPr lang="en-US" sz="1100" dirty="0" err="1"/>
              <a:t>pid</a:t>
            </a:r>
            <a:r>
              <a:rPr lang="en-US" sz="1100" dirty="0"/>
              <a:t> = fork();</a:t>
            </a:r>
          </a:p>
          <a:p>
            <a:r>
              <a:rPr lang="en-US" sz="1100" dirty="0"/>
              <a:t> </a:t>
            </a:r>
          </a:p>
          <a:p>
            <a:r>
              <a:rPr lang="en-US" sz="1100" dirty="0"/>
              <a:t>  if(</a:t>
            </a:r>
            <a:r>
              <a:rPr lang="en-US" sz="1100" dirty="0" err="1"/>
              <a:t>pid</a:t>
            </a:r>
            <a:r>
              <a:rPr lang="en-US" sz="1100" dirty="0"/>
              <a:t> == 0) {</a:t>
            </a:r>
          </a:p>
          <a:p>
            <a:r>
              <a:rPr lang="en-US" sz="1100" dirty="0"/>
              <a:t>    </a:t>
            </a:r>
            <a:r>
              <a:rPr lang="en-US" sz="1100" dirty="0" err="1"/>
              <a:t>printf</a:t>
            </a:r>
            <a:r>
              <a:rPr lang="en-US" sz="1100" dirty="0"/>
              <a:t>("Child =&gt; PPID: %d PID: %d\n", </a:t>
            </a:r>
            <a:r>
              <a:rPr lang="en-US" sz="1100" dirty="0" err="1"/>
              <a:t>getppid</a:t>
            </a:r>
            <a:r>
              <a:rPr lang="en-US" sz="1100" dirty="0"/>
              <a:t>(), </a:t>
            </a:r>
            <a:r>
              <a:rPr lang="en-US" sz="1100" dirty="0" err="1"/>
              <a:t>getpid</a:t>
            </a:r>
            <a:r>
              <a:rPr lang="en-US" sz="1100" dirty="0"/>
              <a:t>());</a:t>
            </a:r>
          </a:p>
          <a:p>
            <a:r>
              <a:rPr lang="en-US" sz="1100" dirty="0"/>
              <a:t>    exit(EXIT_SUCCESS);</a:t>
            </a:r>
          </a:p>
          <a:p>
            <a:r>
              <a:rPr lang="en-US" sz="1100" dirty="0"/>
              <a:t>  }</a:t>
            </a:r>
          </a:p>
          <a:p>
            <a:r>
              <a:rPr lang="en-US" sz="1100" dirty="0"/>
              <a:t>  else if(</a:t>
            </a:r>
            <a:r>
              <a:rPr lang="en-US" sz="1100" dirty="0" err="1"/>
              <a:t>pid</a:t>
            </a:r>
            <a:r>
              <a:rPr lang="en-US" sz="1100" dirty="0"/>
              <a:t> &gt; 0) {</a:t>
            </a:r>
          </a:p>
          <a:p>
            <a:r>
              <a:rPr lang="en-US" sz="1100" dirty="0"/>
              <a:t>    </a:t>
            </a:r>
            <a:r>
              <a:rPr lang="en-US" sz="1100" dirty="0" err="1"/>
              <a:t>printf</a:t>
            </a:r>
            <a:r>
              <a:rPr lang="en-US" sz="1100" dirty="0"/>
              <a:t>("Parent =&gt; PID: %d\n", </a:t>
            </a:r>
            <a:r>
              <a:rPr lang="en-US" sz="1100" dirty="0" err="1"/>
              <a:t>getpid</a:t>
            </a:r>
            <a:r>
              <a:rPr lang="en-US" sz="1100" dirty="0"/>
              <a:t>());</a:t>
            </a:r>
          </a:p>
          <a:p>
            <a:r>
              <a:rPr lang="en-US" sz="1100" dirty="0"/>
              <a:t>    </a:t>
            </a:r>
            <a:r>
              <a:rPr lang="en-US" sz="1100" dirty="0" err="1"/>
              <a:t>printf</a:t>
            </a:r>
            <a:r>
              <a:rPr lang="en-US" sz="1100" dirty="0"/>
              <a:t>("Waiting for child process to finish.\n");</a:t>
            </a:r>
          </a:p>
          <a:p>
            <a:r>
              <a:rPr lang="en-US" sz="1100" dirty="0"/>
              <a:t>    wait(NULL);</a:t>
            </a:r>
          </a:p>
          <a:p>
            <a:r>
              <a:rPr lang="en-US" sz="1100" dirty="0"/>
              <a:t>    </a:t>
            </a:r>
            <a:r>
              <a:rPr lang="en-US" sz="1100" dirty="0" err="1"/>
              <a:t>printf</a:t>
            </a:r>
            <a:r>
              <a:rPr lang="en-US" sz="1100" dirty="0"/>
              <a:t>("Child process finished.\n");</a:t>
            </a:r>
          </a:p>
          <a:p>
            <a:r>
              <a:rPr lang="en-US" sz="1100" dirty="0"/>
              <a:t>  }</a:t>
            </a:r>
          </a:p>
          <a:p>
            <a:r>
              <a:rPr lang="en-US" sz="1100" dirty="0"/>
              <a:t>  else {</a:t>
            </a:r>
          </a:p>
          <a:p>
            <a:r>
              <a:rPr lang="en-US" sz="1100" dirty="0"/>
              <a:t>    </a:t>
            </a:r>
            <a:r>
              <a:rPr lang="en-US" sz="1100" dirty="0" err="1"/>
              <a:t>printf</a:t>
            </a:r>
            <a:r>
              <a:rPr lang="en-US" sz="1100" dirty="0"/>
              <a:t>("Unable to create child process.\n");</a:t>
            </a:r>
          </a:p>
          <a:p>
            <a:r>
              <a:rPr lang="en-US" sz="1100" dirty="0"/>
              <a:t>  }</a:t>
            </a:r>
          </a:p>
          <a:p>
            <a:r>
              <a:rPr lang="en-US" sz="1100" dirty="0"/>
              <a:t> </a:t>
            </a:r>
          </a:p>
          <a:p>
            <a:r>
              <a:rPr lang="en-US" sz="1100" dirty="0"/>
              <a:t>  return EXIT_SUCCESS;</a:t>
            </a:r>
          </a:p>
          <a:p>
            <a:r>
              <a:rPr lang="en-US" sz="1100" dirty="0"/>
              <a:t>}</a:t>
            </a:r>
          </a:p>
        </p:txBody>
      </p:sp>
      <p:sp>
        <p:nvSpPr>
          <p:cNvPr id="5" name="Rectangle 4"/>
          <p:cNvSpPr/>
          <p:nvPr/>
        </p:nvSpPr>
        <p:spPr>
          <a:xfrm>
            <a:off x="5364088" y="1819513"/>
            <a:ext cx="3127159" cy="3323987"/>
          </a:xfrm>
          <a:prstGeom prst="rect">
            <a:avLst/>
          </a:prstGeom>
        </p:spPr>
        <p:txBody>
          <a:bodyPr wrap="square">
            <a:spAutoFit/>
          </a:bodyPr>
          <a:lstStyle/>
          <a:p>
            <a:r>
              <a:rPr lang="en-US" sz="1400" dirty="0"/>
              <a:t>#include &lt;</a:t>
            </a:r>
            <a:r>
              <a:rPr lang="en-US" sz="1400" dirty="0" err="1"/>
              <a:t>stdio.h</a:t>
            </a:r>
            <a:r>
              <a:rPr lang="en-US" sz="1400" dirty="0"/>
              <a:t>&gt;</a:t>
            </a:r>
          </a:p>
          <a:p>
            <a:r>
              <a:rPr lang="en-US" sz="1400" dirty="0"/>
              <a:t>#include &lt;</a:t>
            </a:r>
            <a:r>
              <a:rPr lang="en-US" sz="1400" dirty="0" err="1"/>
              <a:t>unistd.h</a:t>
            </a:r>
            <a:r>
              <a:rPr lang="en-US" sz="1400" dirty="0"/>
              <a:t>&gt;</a:t>
            </a:r>
          </a:p>
          <a:p>
            <a:r>
              <a:rPr lang="en-US" sz="1400" dirty="0"/>
              <a:t>#include &lt;sys/</a:t>
            </a:r>
            <a:r>
              <a:rPr lang="en-US" sz="1400" dirty="0" err="1"/>
              <a:t>types.h</a:t>
            </a:r>
            <a:r>
              <a:rPr lang="en-US" sz="1400" dirty="0"/>
              <a:t>&gt;</a:t>
            </a:r>
          </a:p>
          <a:p>
            <a:endParaRPr lang="en-US" sz="1400" dirty="0"/>
          </a:p>
          <a:p>
            <a:r>
              <a:rPr lang="en-US" sz="1400" dirty="0" err="1"/>
              <a:t>int</a:t>
            </a:r>
            <a:r>
              <a:rPr lang="en-US" sz="1400" dirty="0"/>
              <a:t> main()</a:t>
            </a:r>
          </a:p>
          <a:p>
            <a:endParaRPr lang="en-US" sz="1400" dirty="0"/>
          </a:p>
          <a:p>
            <a:r>
              <a:rPr lang="en-US" sz="1400" dirty="0"/>
              <a:t>{    </a:t>
            </a:r>
          </a:p>
          <a:p>
            <a:r>
              <a:rPr lang="en-US" sz="1400" dirty="0" err="1"/>
              <a:t>printf</a:t>
            </a:r>
            <a:r>
              <a:rPr lang="en-US" sz="1400" dirty="0"/>
              <a:t>(" Hello\n");    </a:t>
            </a:r>
          </a:p>
          <a:p>
            <a:r>
              <a:rPr lang="en-US" sz="1400" dirty="0"/>
              <a:t>    </a:t>
            </a:r>
            <a:r>
              <a:rPr lang="en-US" sz="1400" dirty="0" err="1"/>
              <a:t>pid_t</a:t>
            </a:r>
            <a:r>
              <a:rPr lang="en-US" sz="1400" dirty="0"/>
              <a:t> </a:t>
            </a:r>
            <a:r>
              <a:rPr lang="en-US" sz="1400" dirty="0" err="1"/>
              <a:t>pid</a:t>
            </a:r>
            <a:r>
              <a:rPr lang="en-US" sz="1400" dirty="0"/>
              <a:t> = fork();   </a:t>
            </a:r>
          </a:p>
          <a:p>
            <a:r>
              <a:rPr lang="en-US" sz="1400" dirty="0"/>
              <a:t>    </a:t>
            </a:r>
            <a:r>
              <a:rPr lang="en-US" sz="1400" dirty="0" err="1"/>
              <a:t>printf</a:t>
            </a:r>
            <a:r>
              <a:rPr lang="en-US" sz="1400" dirty="0"/>
              <a:t>("World",</a:t>
            </a:r>
            <a:r>
              <a:rPr lang="en-US" sz="1400" dirty="0" err="1"/>
              <a:t>getppid</a:t>
            </a:r>
            <a:r>
              <a:rPr lang="en-US" sz="1400" dirty="0"/>
              <a:t>(), </a:t>
            </a:r>
            <a:r>
              <a:rPr lang="en-US" sz="1400" dirty="0" err="1"/>
              <a:t>getpid</a:t>
            </a:r>
            <a:r>
              <a:rPr lang="en-US" sz="1400" dirty="0"/>
              <a:t>());</a:t>
            </a:r>
          </a:p>
          <a:p>
            <a:r>
              <a:rPr lang="en-US" sz="1400" dirty="0"/>
              <a:t> fork();</a:t>
            </a:r>
          </a:p>
          <a:p>
            <a:r>
              <a:rPr lang="en-US" sz="1400" dirty="0"/>
              <a:t> </a:t>
            </a:r>
            <a:r>
              <a:rPr lang="en-US" sz="1400" dirty="0" err="1"/>
              <a:t>printf</a:t>
            </a:r>
            <a:r>
              <a:rPr lang="en-US" sz="1400" dirty="0"/>
              <a:t>("Child =&gt; PPID: %d PID: %d\n", </a:t>
            </a:r>
            <a:r>
              <a:rPr lang="en-US" sz="1400" dirty="0" err="1"/>
              <a:t>getppid</a:t>
            </a:r>
            <a:r>
              <a:rPr lang="en-US" sz="1400" dirty="0"/>
              <a:t>(), </a:t>
            </a:r>
            <a:r>
              <a:rPr lang="en-US" sz="1400" dirty="0" err="1"/>
              <a:t>getpid</a:t>
            </a:r>
            <a:r>
              <a:rPr lang="en-US" sz="1400" dirty="0"/>
              <a:t>());</a:t>
            </a:r>
          </a:p>
          <a:p>
            <a:r>
              <a:rPr lang="en-US" sz="1400" dirty="0"/>
              <a:t> </a:t>
            </a:r>
          </a:p>
          <a:p>
            <a:r>
              <a:rPr lang="en-US" sz="1400" dirty="0"/>
              <a:t> }</a:t>
            </a:r>
          </a:p>
        </p:txBody>
      </p:sp>
    </p:spTree>
    <p:extLst>
      <p:ext uri="{BB962C8B-B14F-4D97-AF65-F5344CB8AC3E}">
        <p14:creationId xmlns:p14="http://schemas.microsoft.com/office/powerpoint/2010/main" val="22454074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3B6781C3-10FE-40FE-A300-47A9E63BAA91}"/>
              </a:ext>
            </a:extLst>
          </p:cNvPr>
          <p:cNvSpPr txBox="1">
            <a:spLocks/>
          </p:cNvSpPr>
          <p:nvPr/>
        </p:nvSpPr>
        <p:spPr>
          <a:xfrm>
            <a:off x="1331640" y="339502"/>
            <a:ext cx="7497705" cy="543185"/>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Create Process</a:t>
            </a:r>
            <a:endParaRPr lang="en-US" dirty="0"/>
          </a:p>
        </p:txBody>
      </p:sp>
      <p:sp>
        <p:nvSpPr>
          <p:cNvPr id="4" name="TextBox 3">
            <a:extLst>
              <a:ext uri="{FF2B5EF4-FFF2-40B4-BE49-F238E27FC236}">
                <a16:creationId xmlns:a16="http://schemas.microsoft.com/office/drawing/2014/main" id="{76F197E3-953F-4912-B428-542053FC2F17}"/>
              </a:ext>
            </a:extLst>
          </p:cNvPr>
          <p:cNvSpPr txBox="1"/>
          <p:nvPr/>
        </p:nvSpPr>
        <p:spPr>
          <a:xfrm>
            <a:off x="1619672" y="1851670"/>
            <a:ext cx="6516764" cy="1754326"/>
          </a:xfrm>
          <a:prstGeom prst="rect">
            <a:avLst/>
          </a:prstGeom>
          <a:noFill/>
        </p:spPr>
        <p:txBody>
          <a:bodyPr wrap="square">
            <a:spAutoFit/>
          </a:bodyPr>
          <a:lstStyle/>
          <a:p>
            <a:pPr algn="l" fontAlgn="base"/>
            <a:r>
              <a:rPr lang="en-US" sz="1350" dirty="0">
                <a:solidFill>
                  <a:srgbClr val="273239"/>
                </a:solidFill>
                <a:latin typeface="urw-din"/>
              </a:rPr>
              <a:t>A call to wait() blocks the calling process until one of its child processes exits or a signal is received. After child process terminates, parent </a:t>
            </a:r>
            <a:r>
              <a:rPr lang="en-US" sz="1350" b="1" i="1" dirty="0">
                <a:solidFill>
                  <a:srgbClr val="273239"/>
                </a:solidFill>
                <a:latin typeface="urw-din"/>
              </a:rPr>
              <a:t>continues</a:t>
            </a:r>
            <a:r>
              <a:rPr lang="en-US" sz="1350" dirty="0">
                <a:solidFill>
                  <a:srgbClr val="273239"/>
                </a:solidFill>
                <a:latin typeface="urw-din"/>
              </a:rPr>
              <a:t> its execution after wait system call instruction. </a:t>
            </a:r>
            <a:br>
              <a:rPr lang="en-US" sz="1350" dirty="0">
                <a:solidFill>
                  <a:srgbClr val="273239"/>
                </a:solidFill>
                <a:latin typeface="urw-din"/>
              </a:rPr>
            </a:br>
            <a:r>
              <a:rPr lang="en-US" sz="1350" dirty="0">
                <a:solidFill>
                  <a:srgbClr val="273239"/>
                </a:solidFill>
                <a:latin typeface="urw-din"/>
              </a:rPr>
              <a:t>Child process may terminate due to any of these: </a:t>
            </a:r>
          </a:p>
          <a:p>
            <a:pPr algn="l" fontAlgn="base">
              <a:buFont typeface="Arial" panose="020B0604020202020204" pitchFamily="34" charset="0"/>
              <a:buChar char="•"/>
            </a:pPr>
            <a:r>
              <a:rPr lang="en-US" sz="1350" dirty="0">
                <a:solidFill>
                  <a:srgbClr val="273239"/>
                </a:solidFill>
                <a:latin typeface="urw-din"/>
              </a:rPr>
              <a:t>It calls exit();</a:t>
            </a:r>
          </a:p>
          <a:p>
            <a:pPr algn="l" fontAlgn="base">
              <a:buFont typeface="Arial" panose="020B0604020202020204" pitchFamily="34" charset="0"/>
              <a:buChar char="•"/>
            </a:pPr>
            <a:r>
              <a:rPr lang="en-US" sz="1350" dirty="0">
                <a:solidFill>
                  <a:srgbClr val="273239"/>
                </a:solidFill>
                <a:latin typeface="urw-din"/>
              </a:rPr>
              <a:t>It returns (an int) from main</a:t>
            </a:r>
          </a:p>
          <a:p>
            <a:pPr algn="l" fontAlgn="base">
              <a:buFont typeface="Arial" panose="020B0604020202020204" pitchFamily="34" charset="0"/>
              <a:buChar char="•"/>
            </a:pPr>
            <a:r>
              <a:rPr lang="en-US" sz="1350" dirty="0">
                <a:solidFill>
                  <a:srgbClr val="273239"/>
                </a:solidFill>
                <a:latin typeface="urw-din"/>
              </a:rPr>
              <a:t>It receives a signal (from the OS or another process) whose default action is to terminate.</a:t>
            </a:r>
          </a:p>
        </p:txBody>
      </p:sp>
    </p:spTree>
    <p:extLst>
      <p:ext uri="{BB962C8B-B14F-4D97-AF65-F5344CB8AC3E}">
        <p14:creationId xmlns:p14="http://schemas.microsoft.com/office/powerpoint/2010/main" val="26564223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Rectangle 2"/>
          <p:cNvSpPr/>
          <p:nvPr/>
        </p:nvSpPr>
        <p:spPr>
          <a:xfrm>
            <a:off x="1691680" y="2211710"/>
            <a:ext cx="6624736" cy="424732"/>
          </a:xfrm>
          <a:prstGeom prst="rect">
            <a:avLst/>
          </a:prstGeom>
        </p:spPr>
        <p:txBody>
          <a:bodyPr wrap="square">
            <a:spAutoFit/>
          </a:bodyPr>
          <a:lstStyle/>
          <a:p>
            <a:pPr marL="285750" indent="-285750">
              <a:lnSpc>
                <a:spcPct val="90000"/>
              </a:lnSpc>
              <a:buFont typeface="Wingdings" panose="05000000000000000000" pitchFamily="2" charset="2"/>
              <a:buChar char="v"/>
            </a:pPr>
            <a:r>
              <a:rPr lang="en-US" sz="1200" dirty="0" smtClean="0"/>
              <a:t>Run a program for adding 2 </a:t>
            </a:r>
            <a:r>
              <a:rPr lang="en-US" sz="1200" dirty="0"/>
              <a:t>numbers </a:t>
            </a:r>
            <a:r>
              <a:rPr lang="en-US" sz="1200" dirty="0" smtClean="0"/>
              <a:t>and define the concept of Program and Process</a:t>
            </a:r>
          </a:p>
          <a:p>
            <a:pPr marL="285750" indent="-285750">
              <a:lnSpc>
                <a:spcPct val="90000"/>
              </a:lnSpc>
              <a:buFont typeface="Wingdings" panose="05000000000000000000" pitchFamily="2" charset="2"/>
              <a:buChar char="v"/>
            </a:pPr>
            <a:r>
              <a:rPr lang="en-US" sz="1200" dirty="0" smtClean="0"/>
              <a:t>Create a Process with Fork()</a:t>
            </a:r>
          </a:p>
        </p:txBody>
      </p:sp>
    </p:spTree>
    <p:extLst>
      <p:ext uri="{BB962C8B-B14F-4D97-AF65-F5344CB8AC3E}">
        <p14:creationId xmlns:p14="http://schemas.microsoft.com/office/powerpoint/2010/main" val="18667383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2523972" y="3579862"/>
            <a:ext cx="4096505" cy="1563637"/>
            <a:chOff x="152400" y="152400"/>
            <a:chExt cx="9126287" cy="5143500"/>
          </a:xfrm>
        </p:grpSpPr>
        <p:sp>
          <p:nvSpPr>
            <p:cNvPr id="12" name="Rectangle 11"/>
            <p:cNvSpPr/>
            <p:nvPr/>
          </p:nvSpPr>
          <p:spPr>
            <a:xfrm>
              <a:off x="152400" y="152400"/>
              <a:ext cx="228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2436046" y="152400"/>
              <a:ext cx="2286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Rectangle 13"/>
            <p:cNvSpPr/>
            <p:nvPr/>
          </p:nvSpPr>
          <p:spPr>
            <a:xfrm>
              <a:off x="4722046" y="152400"/>
              <a:ext cx="2286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Rectangle 14"/>
            <p:cNvSpPr/>
            <p:nvPr/>
          </p:nvSpPr>
          <p:spPr>
            <a:xfrm>
              <a:off x="6992687" y="152400"/>
              <a:ext cx="2286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3" name="Title 1"/>
          <p:cNvSpPr txBox="1">
            <a:spLocks/>
          </p:cNvSpPr>
          <p:nvPr/>
        </p:nvSpPr>
        <p:spPr>
          <a:xfrm>
            <a:off x="1835415" y="3802059"/>
            <a:ext cx="5472608" cy="542078"/>
          </a:xfrm>
          <a:prstGeom prst="rect">
            <a:avLst/>
          </a:prstGeom>
        </p:spPr>
        <p:txBody>
          <a:bodyPr anchor="ctr"/>
          <a:lstStyle>
            <a:lvl1pPr algn="ctr" defTabSz="914400" rtl="0" eaLnBrk="1" latinLnBrk="1" hangingPunct="1">
              <a:spcBef>
                <a:spcPct val="0"/>
              </a:spcBef>
              <a:buNone/>
              <a:defRPr sz="3600" b="1" kern="1200" baseline="0">
                <a:solidFill>
                  <a:schemeClr val="tx1">
                    <a:lumMod val="75000"/>
                    <a:lumOff val="25000"/>
                  </a:schemeClr>
                </a:solidFill>
                <a:latin typeface="Arial" pitchFamily="34" charset="0"/>
                <a:ea typeface="+mj-ea"/>
                <a:cs typeface="Arial" pitchFamily="34" charset="0"/>
              </a:defRPr>
            </a:lvl1pPr>
          </a:lstStyle>
          <a:p>
            <a:r>
              <a:rPr lang="en-US" altLang="ko-KR" dirty="0">
                <a:solidFill>
                  <a:schemeClr val="bg1"/>
                </a:solidFill>
                <a:latin typeface="+mj-lt"/>
              </a:rPr>
              <a:t>Thank you</a:t>
            </a:r>
            <a:endParaRPr lang="ko-KR" altLang="en-US" dirty="0">
              <a:solidFill>
                <a:schemeClr val="bg1"/>
              </a:solidFill>
              <a:latin typeface="+mj-lt"/>
            </a:endParaRPr>
          </a:p>
        </p:txBody>
      </p:sp>
      <p:graphicFrame>
        <p:nvGraphicFramePr>
          <p:cNvPr id="10" name="Picture Placeholder 9"/>
          <p:cNvGraphicFramePr>
            <a:graphicFrameLocks noGrp="1" noChangeAspect="1"/>
          </p:cNvGraphicFramePr>
          <p:nvPr>
            <p:ph type="pic" idx="1"/>
            <p:extLst>
              <p:ext uri="{D42A27DB-BD31-4B8C-83A1-F6EECF244321}">
                <p14:modId xmlns:p14="http://schemas.microsoft.com/office/powerpoint/2010/main" val="2870056286"/>
              </p:ext>
            </p:extLst>
          </p:nvPr>
        </p:nvGraphicFramePr>
        <p:xfrm>
          <a:off x="2933931" y="771550"/>
          <a:ext cx="3087588" cy="1944216"/>
        </p:xfrm>
        <a:graphic>
          <a:graphicData uri="http://schemas.openxmlformats.org/presentationml/2006/ole">
            <mc:AlternateContent xmlns:mc="http://schemas.openxmlformats.org/markup-compatibility/2006">
              <mc:Choice xmlns:v="urn:schemas-microsoft-com:vml" Requires="v">
                <p:oleObj spid="_x0000_s11351" name="Bitmap Image" r:id="rId3" imgW="2286000" imgH="1280160" progId="PBrush">
                  <p:embed/>
                </p:oleObj>
              </mc:Choice>
              <mc:Fallback>
                <p:oleObj name="Bitmap Image" r:id="rId3" imgW="2286000" imgH="1280160" progId="PBrush">
                  <p:embed/>
                  <p:pic>
                    <p:nvPicPr>
                      <p:cNvPr id="2" name="Object 1"/>
                      <p:cNvPicPr/>
                      <p:nvPr/>
                    </p:nvPicPr>
                    <p:blipFill>
                      <a:blip r:embed="rId4"/>
                      <a:stretch>
                        <a:fillRect/>
                      </a:stretch>
                    </p:blipFill>
                    <p:spPr>
                      <a:xfrm>
                        <a:off x="2933931" y="771550"/>
                        <a:ext cx="3087588" cy="1944216"/>
                      </a:xfrm>
                      <a:prstGeom prst="rect">
                        <a:avLst/>
                      </a:prstGeom>
                    </p:spPr>
                  </p:pic>
                </p:oleObj>
              </mc:Fallback>
            </mc:AlternateContent>
          </a:graphicData>
        </a:graphic>
      </p:graphicFrame>
    </p:spTree>
    <p:extLst>
      <p:ext uri="{BB962C8B-B14F-4D97-AF65-F5344CB8AC3E}">
        <p14:creationId xmlns:p14="http://schemas.microsoft.com/office/powerpoint/2010/main" val="2030636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316381" y="2918375"/>
            <a:ext cx="4529562" cy="1255554"/>
            <a:chOff x="3714846" y="1438282"/>
            <a:chExt cx="4529562" cy="2399362"/>
          </a:xfrm>
        </p:grpSpPr>
        <p:sp>
          <p:nvSpPr>
            <p:cNvPr id="3" name="TextBox 2"/>
            <p:cNvSpPr txBox="1"/>
            <p:nvPr/>
          </p:nvSpPr>
          <p:spPr>
            <a:xfrm>
              <a:off x="3714846" y="2014347"/>
              <a:ext cx="4529562" cy="1823297"/>
            </a:xfrm>
            <a:prstGeom prst="rect">
              <a:avLst/>
            </a:prstGeom>
            <a:noFill/>
          </p:spPr>
          <p:txBody>
            <a:bodyPr wrap="square" rtlCol="0">
              <a:spAutoFit/>
            </a:bodyPr>
            <a:lstStyle/>
            <a:p>
              <a:pPr algn="ctr"/>
              <a:r>
                <a:rPr lang="en-US" sz="1400" dirty="0"/>
                <a:t>An interrupt is </a:t>
              </a:r>
              <a:r>
                <a:rPr lang="en-US" sz="1400" b="1" dirty="0"/>
                <a:t>a signal emitted by a device attached to a computer or from a program within the computer</a:t>
              </a:r>
              <a:r>
                <a:rPr lang="en-US" sz="1400" dirty="0"/>
                <a:t>. It requires the operating system (OS) to stop and figure out what to do next. </a:t>
              </a:r>
              <a:endParaRPr lang="en-US" altLang="ko-KR" sz="1400" dirty="0">
                <a:solidFill>
                  <a:schemeClr val="tx1">
                    <a:lumMod val="75000"/>
                    <a:lumOff val="25000"/>
                  </a:schemeClr>
                </a:solidFill>
                <a:cs typeface="Arial" pitchFamily="34" charset="0"/>
              </a:endParaRPr>
            </a:p>
          </p:txBody>
        </p:sp>
        <p:sp>
          <p:nvSpPr>
            <p:cNvPr id="4" name="Text Placeholder 13"/>
            <p:cNvSpPr txBox="1">
              <a:spLocks/>
            </p:cNvSpPr>
            <p:nvPr/>
          </p:nvSpPr>
          <p:spPr>
            <a:xfrm>
              <a:off x="3714846" y="1438282"/>
              <a:ext cx="4529562" cy="576065"/>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2800" b="1" dirty="0" smtClean="0">
                  <a:solidFill>
                    <a:schemeClr val="accent1"/>
                  </a:solidFill>
                  <a:cs typeface="Arial" pitchFamily="34" charset="0"/>
                </a:rPr>
                <a:t>Interrupts</a:t>
              </a:r>
              <a:endParaRPr lang="ko-KR" altLang="en-US" sz="2800" b="1" dirty="0">
                <a:solidFill>
                  <a:schemeClr val="accent1"/>
                </a:solidFill>
                <a:cs typeface="Arial" pitchFamily="34" charset="0"/>
              </a:endParaRPr>
            </a:p>
          </p:txBody>
        </p:sp>
      </p:grpSp>
      <p:grpSp>
        <p:nvGrpSpPr>
          <p:cNvPr id="13" name="Group 12"/>
          <p:cNvGrpSpPr/>
          <p:nvPr/>
        </p:nvGrpSpPr>
        <p:grpSpPr>
          <a:xfrm>
            <a:off x="1" y="1459394"/>
            <a:ext cx="1835696" cy="2209460"/>
            <a:chOff x="1" y="1321321"/>
            <a:chExt cx="2051719" cy="2469467"/>
          </a:xfrm>
        </p:grpSpPr>
        <p:sp>
          <p:nvSpPr>
            <p:cNvPr id="9" name="Rectangle 8"/>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11" name="Rectangle 10"/>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9" name="Group 18"/>
          <p:cNvGrpSpPr/>
          <p:nvPr/>
        </p:nvGrpSpPr>
        <p:grpSpPr>
          <a:xfrm>
            <a:off x="7308304" y="1459394"/>
            <a:ext cx="1835696" cy="2209460"/>
            <a:chOff x="1" y="1321321"/>
            <a:chExt cx="2051719" cy="2469467"/>
          </a:xfrm>
        </p:grpSpPr>
        <p:sp>
          <p:nvSpPr>
            <p:cNvPr id="20" name="Rectangle 19"/>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1" name="Rectangle 20"/>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22" name="Rectangle 21"/>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Rectangle 22"/>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 name="그림 개체 틀 5">
            <a:extLst>
              <a:ext uri="{FF2B5EF4-FFF2-40B4-BE49-F238E27FC236}">
                <a16:creationId xmlns:a16="http://schemas.microsoft.com/office/drawing/2014/main" id="{9573E06B-11DC-4905-B6EC-54068195C955}"/>
              </a:ext>
            </a:extLst>
          </p:cNvPr>
          <p:cNvSpPr>
            <a:spLocks noGrp="1"/>
          </p:cNvSpPr>
          <p:nvPr>
            <p:ph type="pic" idx="1"/>
          </p:nvPr>
        </p:nvSpPr>
        <p:spPr/>
      </p:sp>
      <p:sp>
        <p:nvSpPr>
          <p:cNvPr id="7" name="AutoShape 2" descr="Electronics Business Color Doodle Sketch Vector Stock Vector (Royalty Free)  75001138 | Shutterstoc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253553913"/>
              </p:ext>
            </p:extLst>
          </p:nvPr>
        </p:nvGraphicFramePr>
        <p:xfrm>
          <a:off x="3843566" y="731206"/>
          <a:ext cx="1458549" cy="1027130"/>
        </p:xfrm>
        <a:graphic>
          <a:graphicData uri="http://schemas.openxmlformats.org/presentationml/2006/ole">
            <mc:AlternateContent xmlns:mc="http://schemas.openxmlformats.org/markup-compatibility/2006">
              <mc:Choice xmlns:v="urn:schemas-microsoft-com:vml" Requires="v">
                <p:oleObj spid="_x0000_s3391" name="Bitmap Image" r:id="rId4" imgW="1958400" imgH="1379160" progId="PBrush">
                  <p:embed/>
                </p:oleObj>
              </mc:Choice>
              <mc:Fallback>
                <p:oleObj name="Bitmap Image" r:id="rId4" imgW="1958400" imgH="1379160" progId="PBrush">
                  <p:embed/>
                  <p:pic>
                    <p:nvPicPr>
                      <p:cNvPr id="0" name=""/>
                      <p:cNvPicPr/>
                      <p:nvPr/>
                    </p:nvPicPr>
                    <p:blipFill>
                      <a:blip r:embed="rId5"/>
                      <a:stretch>
                        <a:fillRect/>
                      </a:stretch>
                    </p:blipFill>
                    <p:spPr>
                      <a:xfrm>
                        <a:off x="3843566" y="731206"/>
                        <a:ext cx="1458549" cy="1027130"/>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917302311"/>
              </p:ext>
            </p:extLst>
          </p:nvPr>
        </p:nvGraphicFramePr>
        <p:xfrm>
          <a:off x="3843565" y="1681337"/>
          <a:ext cx="1475195" cy="1067528"/>
        </p:xfrm>
        <a:graphic>
          <a:graphicData uri="http://schemas.openxmlformats.org/presentationml/2006/ole">
            <mc:AlternateContent xmlns:mc="http://schemas.openxmlformats.org/markup-compatibility/2006">
              <mc:Choice xmlns:v="urn:schemas-microsoft-com:vml" Requires="v">
                <p:oleObj spid="_x0000_s3392" name="Bitmap Image" r:id="rId6" imgW="1958400" imgH="1379160" progId="PBrush">
                  <p:embed/>
                </p:oleObj>
              </mc:Choice>
              <mc:Fallback>
                <p:oleObj name="Bitmap Image" r:id="rId6" imgW="1958400" imgH="1379160" progId="PBrush">
                  <p:embed/>
                  <p:pic>
                    <p:nvPicPr>
                      <p:cNvPr id="8" name="Object 7"/>
                      <p:cNvPicPr/>
                      <p:nvPr/>
                    </p:nvPicPr>
                    <p:blipFill>
                      <a:blip r:embed="rId5"/>
                      <a:stretch>
                        <a:fillRect/>
                      </a:stretch>
                    </p:blipFill>
                    <p:spPr>
                      <a:xfrm>
                        <a:off x="3843565" y="1681337"/>
                        <a:ext cx="1475195" cy="1067528"/>
                      </a:xfrm>
                      <a:prstGeom prst="rect">
                        <a:avLst/>
                      </a:prstGeom>
                    </p:spPr>
                  </p:pic>
                </p:oleObj>
              </mc:Fallback>
            </mc:AlternateContent>
          </a:graphicData>
        </a:graphic>
      </p:graphicFrame>
      <p:sp>
        <p:nvSpPr>
          <p:cNvPr id="25" name="TextBox 24"/>
          <p:cNvSpPr txBox="1"/>
          <p:nvPr/>
        </p:nvSpPr>
        <p:spPr>
          <a:xfrm>
            <a:off x="2418702" y="4578682"/>
            <a:ext cx="4529562" cy="369332"/>
          </a:xfrm>
          <a:prstGeom prst="rect">
            <a:avLst/>
          </a:prstGeom>
          <a:noFill/>
        </p:spPr>
        <p:txBody>
          <a:bodyPr wrap="square" rtlCol="0">
            <a:spAutoFit/>
          </a:bodyPr>
          <a:lstStyle/>
          <a:p>
            <a:pPr algn="ctr"/>
            <a:r>
              <a:rPr lang="en-US" dirty="0"/>
              <a:t>A process is </a:t>
            </a:r>
            <a:r>
              <a:rPr lang="en-US" b="1" dirty="0"/>
              <a:t>a program in </a:t>
            </a:r>
            <a:r>
              <a:rPr lang="en-US" b="1" dirty="0" smtClean="0"/>
              <a:t>execution.</a:t>
            </a:r>
            <a:r>
              <a:rPr lang="en-US" b="1" dirty="0"/>
              <a:t> </a:t>
            </a:r>
            <a:endParaRPr lang="en-US" altLang="ko-KR" sz="1200" dirty="0">
              <a:solidFill>
                <a:schemeClr val="tx1">
                  <a:lumMod val="75000"/>
                  <a:lumOff val="25000"/>
                </a:schemeClr>
              </a:solidFill>
              <a:cs typeface="Arial" pitchFamily="34" charset="0"/>
            </a:endParaRPr>
          </a:p>
        </p:txBody>
      </p:sp>
      <p:sp>
        <p:nvSpPr>
          <p:cNvPr id="26" name="Text Placeholder 13"/>
          <p:cNvSpPr txBox="1">
            <a:spLocks/>
          </p:cNvSpPr>
          <p:nvPr/>
        </p:nvSpPr>
        <p:spPr>
          <a:xfrm>
            <a:off x="2418702" y="4239554"/>
            <a:ext cx="4529562" cy="30144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2400" b="1" dirty="0" smtClean="0">
                <a:solidFill>
                  <a:schemeClr val="accent1"/>
                </a:solidFill>
                <a:cs typeface="Arial" pitchFamily="34" charset="0"/>
              </a:rPr>
              <a:t>Process</a:t>
            </a:r>
            <a:endParaRPr lang="ko-KR" altLang="en-US" sz="2400" b="1" dirty="0">
              <a:solidFill>
                <a:schemeClr val="accent1"/>
              </a:solidFill>
              <a:cs typeface="Arial" pitchFamily="34" charset="0"/>
            </a:endParaRPr>
          </a:p>
        </p:txBody>
      </p:sp>
    </p:spTree>
    <p:extLst>
      <p:ext uri="{BB962C8B-B14F-4D97-AF65-F5344CB8AC3E}">
        <p14:creationId xmlns:p14="http://schemas.microsoft.com/office/powerpoint/2010/main" val="2508501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1727684" y="28575"/>
            <a:ext cx="5688632" cy="776530"/>
          </a:xfrm>
          <a:prstGeom prst="rect">
            <a:avLst/>
          </a:prstGeom>
        </p:spPr>
        <p:txBody>
          <a:bodyPr anchor="ctr"/>
          <a:lstStyle>
            <a:lvl1pPr algn="l" defTabSz="914400" rtl="0" eaLnBrk="1" latinLnBrk="1" hangingPunct="1">
              <a:spcBef>
                <a:spcPct val="0"/>
              </a:spcBef>
              <a:buNone/>
              <a:defRPr sz="3600" b="1" kern="1200" baseline="0">
                <a:solidFill>
                  <a:schemeClr val="tx1">
                    <a:lumMod val="75000"/>
                    <a:lumOff val="25000"/>
                  </a:schemeClr>
                </a:solidFill>
                <a:latin typeface="+mj-lt"/>
                <a:ea typeface="+mj-ea"/>
                <a:cs typeface="Arial" pitchFamily="34" charset="0"/>
              </a:defRPr>
            </a:lvl1pPr>
          </a:lstStyle>
          <a:p>
            <a:r>
              <a:rPr lang="en-US" altLang="ko-KR" dirty="0" smtClean="0"/>
              <a:t>Interrupts</a:t>
            </a:r>
            <a:endParaRPr lang="ko-KR" altLang="en-US" dirty="0"/>
          </a:p>
        </p:txBody>
      </p:sp>
      <p:sp>
        <p:nvSpPr>
          <p:cNvPr id="2" name="Rectangle 1"/>
          <p:cNvSpPr/>
          <p:nvPr/>
        </p:nvSpPr>
        <p:spPr>
          <a:xfrm>
            <a:off x="1403648" y="987574"/>
            <a:ext cx="7344816" cy="1421928"/>
          </a:xfrm>
          <a:prstGeom prst="rect">
            <a:avLst/>
          </a:prstGeom>
        </p:spPr>
        <p:txBody>
          <a:bodyPr wrap="square">
            <a:spAutoFit/>
          </a:bodyPr>
          <a:lstStyle/>
          <a:p>
            <a:pPr marL="171450" indent="-171450">
              <a:lnSpc>
                <a:spcPct val="80000"/>
              </a:lnSpc>
              <a:buFont typeface="Wingdings" panose="05000000000000000000" pitchFamily="2" charset="2"/>
              <a:buChar char="v"/>
            </a:pPr>
            <a:r>
              <a:rPr lang="en-US" sz="1200" dirty="0"/>
              <a:t>Mechanism by which </a:t>
            </a:r>
            <a:r>
              <a:rPr lang="en-US" sz="1200" dirty="0" smtClean="0"/>
              <a:t>Programs/hardware </a:t>
            </a:r>
            <a:r>
              <a:rPr lang="en-US" sz="1200" dirty="0"/>
              <a:t>like I/O devices, memory modules may interrupt the normal processing of the processor</a:t>
            </a:r>
          </a:p>
          <a:p>
            <a:pPr marL="171450" indent="-171450">
              <a:lnSpc>
                <a:spcPct val="80000"/>
              </a:lnSpc>
              <a:buFont typeface="Wingdings" panose="05000000000000000000" pitchFamily="2" charset="2"/>
              <a:buChar char="v"/>
            </a:pPr>
            <a:r>
              <a:rPr lang="en-US" sz="1200" dirty="0"/>
              <a:t>Interrupts are generated by various agents to notify the OS of the occurrence of some event</a:t>
            </a:r>
          </a:p>
          <a:p>
            <a:pPr marL="628650" lvl="1" indent="-171450">
              <a:lnSpc>
                <a:spcPct val="80000"/>
              </a:lnSpc>
              <a:buFont typeface="Wingdings" panose="05000000000000000000" pitchFamily="2" charset="2"/>
              <a:buChar char="v"/>
            </a:pPr>
            <a:r>
              <a:rPr lang="en-US" sz="1200" dirty="0"/>
              <a:t>such as completion of an I/O activity</a:t>
            </a:r>
          </a:p>
          <a:p>
            <a:pPr marL="171450" indent="-171450">
              <a:lnSpc>
                <a:spcPct val="80000"/>
              </a:lnSpc>
              <a:buFont typeface="Wingdings" panose="05000000000000000000" pitchFamily="2" charset="2"/>
              <a:buChar char="v"/>
            </a:pPr>
            <a:r>
              <a:rPr lang="en-US" sz="1200" dirty="0"/>
              <a:t>When an interrupt occurs, the execution flow of processor is diverted into specific part of OS code which deals with the event – </a:t>
            </a:r>
            <a:r>
              <a:rPr lang="en-US" sz="1200" i="1" dirty="0"/>
              <a:t>interrupt handler</a:t>
            </a:r>
          </a:p>
          <a:p>
            <a:pPr marL="171450" indent="-171450">
              <a:lnSpc>
                <a:spcPct val="80000"/>
              </a:lnSpc>
              <a:buFont typeface="Wingdings" panose="05000000000000000000" pitchFamily="2" charset="2"/>
              <a:buChar char="v"/>
            </a:pPr>
            <a:r>
              <a:rPr lang="en-US" sz="1200" dirty="0"/>
              <a:t>Interrupts are used to permit several programs and I/O activities to process independently and asynchronously</a:t>
            </a:r>
          </a:p>
          <a:p>
            <a:pPr marL="628650" lvl="1" indent="-171450">
              <a:lnSpc>
                <a:spcPct val="80000"/>
              </a:lnSpc>
              <a:buFont typeface="Wingdings" panose="05000000000000000000" pitchFamily="2" charset="2"/>
              <a:buChar char="v"/>
            </a:pPr>
            <a:r>
              <a:rPr lang="en-US" sz="1200" dirty="0"/>
              <a:t>Hence improve the processing speed</a:t>
            </a:r>
          </a:p>
        </p:txBody>
      </p:sp>
      <p:sp>
        <p:nvSpPr>
          <p:cNvPr id="3" name="Rectangle 2"/>
          <p:cNvSpPr/>
          <p:nvPr/>
        </p:nvSpPr>
        <p:spPr>
          <a:xfrm>
            <a:off x="1187624" y="2566496"/>
            <a:ext cx="7560840" cy="1274195"/>
          </a:xfrm>
          <a:prstGeom prst="rect">
            <a:avLst/>
          </a:prstGeom>
        </p:spPr>
        <p:txBody>
          <a:bodyPr wrap="square">
            <a:spAutoFit/>
          </a:bodyPr>
          <a:lstStyle/>
          <a:p>
            <a:pPr marL="457200" indent="-457200">
              <a:lnSpc>
                <a:spcPct val="80000"/>
              </a:lnSpc>
              <a:buFont typeface="Wingdings" panose="05000000000000000000" pitchFamily="2" charset="2"/>
              <a:buChar char="v"/>
            </a:pPr>
            <a:r>
              <a:rPr lang="en-US" sz="1200" dirty="0"/>
              <a:t>Advantages</a:t>
            </a:r>
          </a:p>
          <a:p>
            <a:pPr marL="800100" lvl="1" indent="-342900">
              <a:lnSpc>
                <a:spcPct val="80000"/>
              </a:lnSpc>
              <a:buFont typeface="Wingdings" panose="05000000000000000000" pitchFamily="2" charset="2"/>
              <a:buChar char="v"/>
            </a:pPr>
            <a:r>
              <a:rPr lang="en-US" sz="1200" dirty="0"/>
              <a:t>It provides a low overheads means of gaining the attention of the CPU</a:t>
            </a:r>
          </a:p>
          <a:p>
            <a:pPr marL="800100" lvl="1" indent="-342900">
              <a:lnSpc>
                <a:spcPct val="80000"/>
              </a:lnSpc>
              <a:buFont typeface="Wingdings" panose="05000000000000000000" pitchFamily="2" charset="2"/>
              <a:buChar char="v"/>
            </a:pPr>
            <a:r>
              <a:rPr lang="en-US" sz="1200" i="1" dirty="0"/>
              <a:t>Interrupt Vector Table</a:t>
            </a:r>
            <a:r>
              <a:rPr lang="en-US" sz="1200" dirty="0"/>
              <a:t> is a location near the bottom of memory contains the address of interrupt services procedures of I/O devices</a:t>
            </a:r>
          </a:p>
          <a:p>
            <a:pPr marL="457200" indent="-457200">
              <a:lnSpc>
                <a:spcPct val="80000"/>
              </a:lnSpc>
              <a:buFont typeface="Wingdings" panose="05000000000000000000" pitchFamily="2" charset="2"/>
              <a:buChar char="v"/>
            </a:pPr>
            <a:r>
              <a:rPr lang="en-US" sz="1200" dirty="0"/>
              <a:t>As each instruction terminates, the processor may checks for the occurrence of interrupts</a:t>
            </a:r>
          </a:p>
          <a:p>
            <a:pPr marL="800100" lvl="1" indent="-342900">
              <a:lnSpc>
                <a:spcPct val="80000"/>
              </a:lnSpc>
              <a:buFont typeface="Wingdings" panose="05000000000000000000" pitchFamily="2" charset="2"/>
              <a:buChar char="v"/>
            </a:pPr>
            <a:r>
              <a:rPr lang="en-US" sz="1200" dirty="0"/>
              <a:t>If an interrupt received, the actual program is temporarily suspended, and the processor is diverted to interrupt handling routine</a:t>
            </a:r>
          </a:p>
          <a:p>
            <a:pPr marL="800100" lvl="1" indent="-342900">
              <a:lnSpc>
                <a:spcPct val="80000"/>
              </a:lnSpc>
              <a:buFont typeface="Wingdings" panose="05000000000000000000" pitchFamily="2" charset="2"/>
              <a:buChar char="v"/>
            </a:pPr>
            <a:r>
              <a:rPr lang="en-US" sz="1200" dirty="0"/>
              <a:t>When the interrupt is served, the execution will return to the interrupted program</a:t>
            </a:r>
          </a:p>
        </p:txBody>
      </p:sp>
    </p:spTree>
    <p:extLst>
      <p:ext uri="{BB962C8B-B14F-4D97-AF65-F5344CB8AC3E}">
        <p14:creationId xmlns:p14="http://schemas.microsoft.com/office/powerpoint/2010/main" val="2758752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a:t>
            </a:r>
            <a:r>
              <a:rPr lang="en-US" dirty="0" smtClean="0"/>
              <a:t>Processing</a:t>
            </a:r>
            <a:endParaRPr lang="en-US" dirty="0"/>
          </a:p>
        </p:txBody>
      </p:sp>
      <p:sp>
        <p:nvSpPr>
          <p:cNvPr id="3" name="Rectangle 2"/>
          <p:cNvSpPr/>
          <p:nvPr/>
        </p:nvSpPr>
        <p:spPr>
          <a:xfrm>
            <a:off x="973188" y="987574"/>
            <a:ext cx="8136904" cy="1754326"/>
          </a:xfrm>
          <a:prstGeom prst="rect">
            <a:avLst/>
          </a:prstGeom>
        </p:spPr>
        <p:txBody>
          <a:bodyPr wrap="square">
            <a:spAutoFit/>
          </a:bodyPr>
          <a:lstStyle/>
          <a:p>
            <a:pPr marL="171450" indent="-171450">
              <a:buFont typeface="Wingdings" panose="05000000000000000000" pitchFamily="2" charset="2"/>
              <a:buChar char="v"/>
            </a:pPr>
            <a:r>
              <a:rPr lang="en-US" sz="1200" dirty="0"/>
              <a:t>Following events occurs in processor hardware and software due to an I/O interrupt</a:t>
            </a:r>
          </a:p>
          <a:p>
            <a:pPr marL="628650" lvl="1" indent="-171450">
              <a:buFont typeface="Wingdings" panose="05000000000000000000" pitchFamily="2" charset="2"/>
              <a:buChar char="v"/>
            </a:pPr>
            <a:r>
              <a:rPr lang="en-US" sz="1200" dirty="0"/>
              <a:t>The device issue an interrupt signal to processor</a:t>
            </a:r>
          </a:p>
          <a:p>
            <a:pPr marL="628650" lvl="1" indent="-171450">
              <a:buFont typeface="Wingdings" panose="05000000000000000000" pitchFamily="2" charset="2"/>
              <a:buChar char="v"/>
            </a:pPr>
            <a:r>
              <a:rPr lang="en-US" sz="1200" dirty="0"/>
              <a:t>The processor finishes execution of current instruction, saves states of interrupted process before responding to the interrupt</a:t>
            </a:r>
          </a:p>
          <a:p>
            <a:pPr marL="628650" lvl="1" indent="-171450">
              <a:buFont typeface="Wingdings" panose="05000000000000000000" pitchFamily="2" charset="2"/>
              <a:buChar char="v"/>
            </a:pPr>
            <a:r>
              <a:rPr lang="en-US" sz="1200" dirty="0"/>
              <a:t>The processor sends an acknowledgment signal to the device that issued the interrupt and device remove its interrupt signal/flag</a:t>
            </a:r>
          </a:p>
          <a:p>
            <a:pPr marL="628650" lvl="1" indent="-171450">
              <a:buFont typeface="Wingdings" panose="05000000000000000000" pitchFamily="2" charset="2"/>
              <a:buChar char="v"/>
            </a:pPr>
            <a:r>
              <a:rPr lang="en-US" sz="1200" dirty="0"/>
              <a:t>Processor transfer control to the appropriate interrupt handler routine and it starts processing interrupt</a:t>
            </a:r>
          </a:p>
          <a:p>
            <a:pPr marL="628650" lvl="1" indent="-171450">
              <a:buFont typeface="Wingdings" panose="05000000000000000000" pitchFamily="2" charset="2"/>
              <a:buChar char="v"/>
            </a:pPr>
            <a:r>
              <a:rPr lang="en-US" sz="1200" dirty="0"/>
              <a:t>When the interrupt id served, the state of interrupted process is restored</a:t>
            </a:r>
          </a:p>
          <a:p>
            <a:pPr marL="628650" lvl="1" indent="-171450">
              <a:buFont typeface="Wingdings" panose="05000000000000000000" pitchFamily="2" charset="2"/>
              <a:buChar char="v"/>
            </a:pPr>
            <a:r>
              <a:rPr lang="en-US" sz="1200" dirty="0"/>
              <a:t>Next process starts execution</a:t>
            </a:r>
          </a:p>
        </p:txBody>
      </p:sp>
      <p:pic>
        <p:nvPicPr>
          <p:cNvPr id="14338" name="Picture 2" descr="Interrupt working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2923379"/>
            <a:ext cx="2736304" cy="198049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644009" y="2732980"/>
            <a:ext cx="4320479" cy="1754326"/>
          </a:xfrm>
          <a:prstGeom prst="rect">
            <a:avLst/>
          </a:prstGeom>
        </p:spPr>
        <p:txBody>
          <a:bodyPr wrap="square">
            <a:spAutoFit/>
          </a:bodyPr>
          <a:lstStyle/>
          <a:p>
            <a:r>
              <a:rPr lang="en-US" sz="1200" b="1" dirty="0">
                <a:solidFill>
                  <a:srgbClr val="000000"/>
                </a:solidFill>
              </a:rPr>
              <a:t>Interrupt Service </a:t>
            </a:r>
            <a:r>
              <a:rPr lang="en-US" sz="1200" b="1" dirty="0" smtClean="0">
                <a:solidFill>
                  <a:srgbClr val="000000"/>
                </a:solidFill>
              </a:rPr>
              <a:t>Routine</a:t>
            </a:r>
          </a:p>
          <a:p>
            <a:endParaRPr lang="en-US" sz="1200" b="1" dirty="0" smtClean="0">
              <a:solidFill>
                <a:srgbClr val="000000"/>
              </a:solidFill>
            </a:endParaRPr>
          </a:p>
          <a:p>
            <a:r>
              <a:rPr lang="en-US" sz="1200" dirty="0"/>
              <a:t>For every interrupt, there must be an interrupt service routine (ISR), or </a:t>
            </a:r>
            <a:r>
              <a:rPr lang="en-US" sz="1200" b="1" dirty="0"/>
              <a:t>interrupt handler</a:t>
            </a:r>
            <a:r>
              <a:rPr lang="en-US" sz="1200" dirty="0"/>
              <a:t>. When an interrupt occurs, the microcontroller runs the interrupt service routine. For every interrupt, there is a fixed location in memory that holds the address of its interrupt service routine, ISR. The table of memory locations set aside to hold the addresses of ISRs is called as the Interrupt Vector Table.</a:t>
            </a:r>
            <a:endParaRPr lang="en-US" sz="1200" b="0" i="0" dirty="0">
              <a:solidFill>
                <a:srgbClr val="000000"/>
              </a:solidFill>
              <a:effectLst/>
            </a:endParaRPr>
          </a:p>
        </p:txBody>
      </p:sp>
    </p:spTree>
    <p:extLst>
      <p:ext uri="{BB962C8B-B14F-4D97-AF65-F5344CB8AC3E}">
        <p14:creationId xmlns:p14="http://schemas.microsoft.com/office/powerpoint/2010/main" val="3048241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Interrupts</a:t>
            </a:r>
          </a:p>
        </p:txBody>
      </p:sp>
      <p:sp>
        <p:nvSpPr>
          <p:cNvPr id="3" name="Rectangle 2"/>
          <p:cNvSpPr/>
          <p:nvPr/>
        </p:nvSpPr>
        <p:spPr>
          <a:xfrm>
            <a:off x="1187624" y="2115895"/>
            <a:ext cx="7704856" cy="2862322"/>
          </a:xfrm>
          <a:prstGeom prst="rect">
            <a:avLst/>
          </a:prstGeom>
        </p:spPr>
        <p:txBody>
          <a:bodyPr wrap="square">
            <a:spAutoFit/>
          </a:bodyPr>
          <a:lstStyle/>
          <a:p>
            <a:r>
              <a:rPr lang="en-US" sz="1200" dirty="0"/>
              <a:t>Interrupts may be generated by a number of sources, which are following</a:t>
            </a:r>
          </a:p>
          <a:p>
            <a:pPr marL="171450" indent="-171450">
              <a:buFont typeface="Wingdings" panose="05000000000000000000" pitchFamily="2" charset="2"/>
              <a:buChar char="v"/>
            </a:pPr>
            <a:r>
              <a:rPr lang="en-US" sz="1200" b="1" dirty="0"/>
              <a:t>I/O:</a:t>
            </a:r>
            <a:r>
              <a:rPr lang="en-US" sz="1200" dirty="0"/>
              <a:t> Generated by I/O device controller, to signal normal completion of event or the occurrence of an error or failure condition</a:t>
            </a:r>
          </a:p>
          <a:p>
            <a:pPr marL="171450" indent="-171450">
              <a:buFont typeface="Wingdings" panose="05000000000000000000" pitchFamily="2" charset="2"/>
              <a:buChar char="v"/>
            </a:pPr>
            <a:r>
              <a:rPr lang="en-US" sz="1200" b="1" dirty="0"/>
              <a:t>Time:</a:t>
            </a:r>
            <a:r>
              <a:rPr lang="en-US" sz="1200" dirty="0"/>
              <a:t> Generated by an internal clock within the </a:t>
            </a:r>
            <a:r>
              <a:rPr lang="en-US" sz="1200" dirty="0" smtClean="0"/>
              <a:t>processor </a:t>
            </a:r>
            <a:r>
              <a:rPr lang="en-US" sz="1200" dirty="0"/>
              <a:t>due to expiration of a process’s time quantum or receipt of a signal from another processor on a multiprocessor system</a:t>
            </a:r>
          </a:p>
          <a:p>
            <a:pPr marL="171450" indent="-171450">
              <a:buFont typeface="Wingdings" panose="05000000000000000000" pitchFamily="2" charset="2"/>
              <a:buChar char="v"/>
            </a:pPr>
            <a:r>
              <a:rPr lang="en-US" sz="1200" b="1" dirty="0"/>
              <a:t>Hardware error:</a:t>
            </a:r>
            <a:r>
              <a:rPr lang="en-US" sz="1200" dirty="0"/>
              <a:t> Generated by hardware faults such as power </a:t>
            </a:r>
            <a:r>
              <a:rPr lang="en-US" sz="1200" dirty="0" smtClean="0"/>
              <a:t>failure</a:t>
            </a:r>
          </a:p>
          <a:p>
            <a:pPr marL="171450" indent="-171450">
              <a:buFont typeface="Wingdings" panose="05000000000000000000" pitchFamily="2" charset="2"/>
              <a:buChar char="v"/>
            </a:pPr>
            <a:r>
              <a:rPr lang="en-US" sz="1200" dirty="0" smtClean="0"/>
              <a:t>Exception</a:t>
            </a:r>
          </a:p>
          <a:p>
            <a:pPr marL="628650" lvl="1" indent="-171450">
              <a:buFont typeface="Wingdings" panose="05000000000000000000" pitchFamily="2" charset="2"/>
              <a:buChar char="v"/>
            </a:pPr>
            <a:r>
              <a:rPr lang="en-US" sz="1200" dirty="0" smtClean="0"/>
              <a:t>Trap: control returns to the next instruction which caused interrupts</a:t>
            </a:r>
          </a:p>
          <a:p>
            <a:pPr marL="628650" lvl="1" indent="-171450">
              <a:buFont typeface="Wingdings" panose="05000000000000000000" pitchFamily="2" charset="2"/>
              <a:buChar char="v"/>
            </a:pPr>
            <a:r>
              <a:rPr lang="en-US" sz="1200" dirty="0" smtClean="0"/>
              <a:t>Fault: Control returns to the same instruction which caused interrupts</a:t>
            </a:r>
          </a:p>
          <a:p>
            <a:pPr marL="628650" lvl="1" indent="-171450">
              <a:buFont typeface="Wingdings" panose="05000000000000000000" pitchFamily="2" charset="2"/>
              <a:buChar char="v"/>
            </a:pPr>
            <a:r>
              <a:rPr lang="en-US" sz="1200" dirty="0" smtClean="0"/>
              <a:t>Double Fault Exception within Exception</a:t>
            </a:r>
            <a:endParaRPr lang="en-US" sz="1200" dirty="0"/>
          </a:p>
          <a:p>
            <a:pPr marL="171450" indent="-171450">
              <a:buFont typeface="Wingdings" panose="05000000000000000000" pitchFamily="2" charset="2"/>
              <a:buChar char="v"/>
            </a:pPr>
            <a:r>
              <a:rPr lang="en-US" sz="1200" b="1" dirty="0"/>
              <a:t>Program:</a:t>
            </a:r>
            <a:r>
              <a:rPr lang="en-US" sz="1200" dirty="0"/>
              <a:t> Generated in a user program as a result of instruction execution, such as;</a:t>
            </a:r>
          </a:p>
          <a:p>
            <a:pPr marL="628650" lvl="1" indent="-171450">
              <a:buFont typeface="Wingdings" panose="05000000000000000000" pitchFamily="2" charset="2"/>
              <a:buChar char="v"/>
            </a:pPr>
            <a:r>
              <a:rPr lang="en-US" sz="1200" dirty="0"/>
              <a:t>Arithmetic overflow</a:t>
            </a:r>
          </a:p>
          <a:p>
            <a:pPr marL="628650" lvl="1" indent="-171450">
              <a:buFont typeface="Wingdings" panose="05000000000000000000" pitchFamily="2" charset="2"/>
              <a:buChar char="v"/>
            </a:pPr>
            <a:r>
              <a:rPr lang="en-US" sz="1200" dirty="0"/>
              <a:t>Divide by zero</a:t>
            </a:r>
          </a:p>
          <a:p>
            <a:pPr marL="628650" lvl="1" indent="-171450">
              <a:buFont typeface="Wingdings" panose="05000000000000000000" pitchFamily="2" charset="2"/>
              <a:buChar char="v"/>
            </a:pPr>
            <a:r>
              <a:rPr lang="en-US" sz="1200" dirty="0"/>
              <a:t>Attempt to execute an illegal machine instruction</a:t>
            </a:r>
          </a:p>
          <a:p>
            <a:pPr marL="628650" lvl="1" indent="-171450">
              <a:buFont typeface="Wingdings" panose="05000000000000000000" pitchFamily="2" charset="2"/>
              <a:buChar char="v"/>
            </a:pPr>
            <a:r>
              <a:rPr lang="en-US" sz="1200" dirty="0"/>
              <a:t>Reference out side a user allowed memory space</a:t>
            </a:r>
          </a:p>
        </p:txBody>
      </p:sp>
      <p:sp>
        <p:nvSpPr>
          <p:cNvPr id="4" name="Rectangle 3"/>
          <p:cNvSpPr/>
          <p:nvPr/>
        </p:nvSpPr>
        <p:spPr>
          <a:xfrm>
            <a:off x="1187624" y="915566"/>
            <a:ext cx="7704856" cy="1200329"/>
          </a:xfrm>
          <a:prstGeom prst="rect">
            <a:avLst/>
          </a:prstGeom>
        </p:spPr>
        <p:txBody>
          <a:bodyPr wrap="square">
            <a:spAutoFit/>
          </a:bodyPr>
          <a:lstStyle/>
          <a:p>
            <a:r>
              <a:rPr lang="en-US" sz="1200" dirty="0"/>
              <a:t>Interrupts </a:t>
            </a:r>
            <a:r>
              <a:rPr lang="en-US" sz="1200" dirty="0" smtClean="0"/>
              <a:t>are categorized in following</a:t>
            </a:r>
          </a:p>
          <a:p>
            <a:endParaRPr lang="en-US" sz="1200" dirty="0"/>
          </a:p>
          <a:p>
            <a:pPr marL="171450" indent="-171450">
              <a:buFont typeface="Wingdings" panose="05000000000000000000" pitchFamily="2" charset="2"/>
              <a:buChar char="v"/>
            </a:pPr>
            <a:r>
              <a:rPr lang="en-US" sz="1200" dirty="0" smtClean="0"/>
              <a:t>Hardware Interrupts</a:t>
            </a:r>
          </a:p>
          <a:p>
            <a:pPr marL="171450" indent="-171450">
              <a:buFont typeface="Wingdings" panose="05000000000000000000" pitchFamily="2" charset="2"/>
              <a:buChar char="v"/>
            </a:pPr>
            <a:r>
              <a:rPr lang="en-US" sz="1200" dirty="0" smtClean="0"/>
              <a:t>Software interrupts</a:t>
            </a:r>
          </a:p>
          <a:p>
            <a:pPr marL="171450" indent="-171450">
              <a:buFont typeface="Wingdings" panose="05000000000000000000" pitchFamily="2" charset="2"/>
              <a:buChar char="v"/>
            </a:pPr>
            <a:r>
              <a:rPr lang="en-US" sz="1200" dirty="0" smtClean="0"/>
              <a:t>Exception</a:t>
            </a:r>
          </a:p>
          <a:p>
            <a:endParaRPr lang="en-US" sz="1200" dirty="0"/>
          </a:p>
        </p:txBody>
      </p:sp>
    </p:spTree>
    <p:extLst>
      <p:ext uri="{BB962C8B-B14F-4D97-AF65-F5344CB8AC3E}">
        <p14:creationId xmlns:p14="http://schemas.microsoft.com/office/powerpoint/2010/main" val="8423562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a:spLocks/>
          </p:cNvSpPr>
          <p:nvPr/>
        </p:nvSpPr>
        <p:spPr>
          <a:xfrm>
            <a:off x="152400" y="178135"/>
            <a:ext cx="8884096" cy="776530"/>
          </a:xfrm>
          <a:prstGeom prst="rect">
            <a:avLst/>
          </a:prstGeom>
        </p:spPr>
        <p:txBody>
          <a:bodyPr anchor="ctr"/>
          <a:lstStyle>
            <a:lvl1pPr algn="ctr" defTabSz="914400" rtl="0" eaLnBrk="1" latinLnBrk="1" hangingPunct="1">
              <a:spcBef>
                <a:spcPct val="0"/>
              </a:spcBef>
              <a:buNone/>
              <a:defRPr sz="3600" b="1" kern="1200" baseline="0">
                <a:solidFill>
                  <a:schemeClr val="tx1">
                    <a:lumMod val="75000"/>
                    <a:lumOff val="25000"/>
                  </a:schemeClr>
                </a:solidFill>
                <a:latin typeface="+mj-lt"/>
                <a:ea typeface="+mj-ea"/>
                <a:cs typeface="Arial" pitchFamily="34" charset="0"/>
              </a:defRPr>
            </a:lvl1pPr>
          </a:lstStyle>
          <a:p>
            <a:r>
              <a:rPr lang="en-US" dirty="0" smtClean="0"/>
              <a:t>How Hardware interrupts are generated</a:t>
            </a:r>
            <a:endParaRPr lang="en-US" dirty="0"/>
          </a:p>
        </p:txBody>
      </p:sp>
      <p:pic>
        <p:nvPicPr>
          <p:cNvPr id="3" name="Picture 2"/>
          <p:cNvPicPr>
            <a:picLocks noChangeAspect="1"/>
          </p:cNvPicPr>
          <p:nvPr/>
        </p:nvPicPr>
        <p:blipFill rotWithShape="1">
          <a:blip r:embed="rId2"/>
          <a:srcRect l="17031" t="32199" r="46058" b="37002"/>
          <a:stretch/>
        </p:blipFill>
        <p:spPr>
          <a:xfrm>
            <a:off x="2051720" y="2499742"/>
            <a:ext cx="5256584" cy="2467259"/>
          </a:xfrm>
          <a:prstGeom prst="rect">
            <a:avLst/>
          </a:prstGeom>
        </p:spPr>
      </p:pic>
    </p:spTree>
    <p:extLst>
      <p:ext uri="{BB962C8B-B14F-4D97-AF65-F5344CB8AC3E}">
        <p14:creationId xmlns:p14="http://schemas.microsoft.com/office/powerpoint/2010/main" val="22684609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How Software interrupts are generated</a:t>
            </a:r>
            <a:endParaRPr lang="en-US" dirty="0"/>
          </a:p>
        </p:txBody>
      </p:sp>
      <p:pic>
        <p:nvPicPr>
          <p:cNvPr id="8" name="Picture 7"/>
          <p:cNvPicPr>
            <a:picLocks noChangeAspect="1"/>
          </p:cNvPicPr>
          <p:nvPr/>
        </p:nvPicPr>
        <p:blipFill rotWithShape="1">
          <a:blip r:embed="rId2"/>
          <a:srcRect l="18118" t="30500" r="48019" b="30841"/>
          <a:stretch/>
        </p:blipFill>
        <p:spPr>
          <a:xfrm>
            <a:off x="4355976" y="2067694"/>
            <a:ext cx="4510711" cy="2896657"/>
          </a:xfrm>
          <a:prstGeom prst="rect">
            <a:avLst/>
          </a:prstGeom>
        </p:spPr>
      </p:pic>
      <p:sp>
        <p:nvSpPr>
          <p:cNvPr id="11" name="Title 5"/>
          <p:cNvSpPr txBox="1">
            <a:spLocks/>
          </p:cNvSpPr>
          <p:nvPr/>
        </p:nvSpPr>
        <p:spPr>
          <a:xfrm>
            <a:off x="-12441" y="2158590"/>
            <a:ext cx="5076056" cy="776530"/>
          </a:xfrm>
          <a:prstGeom prst="rect">
            <a:avLst/>
          </a:prstGeom>
        </p:spPr>
        <p:txBody>
          <a:bodyPr anchor="ctr"/>
          <a:lstStyle>
            <a:lvl1pPr algn="ctr" defTabSz="914400" rtl="0" eaLnBrk="1" latinLnBrk="1" hangingPunct="1">
              <a:spcBef>
                <a:spcPct val="0"/>
              </a:spcBef>
              <a:buNone/>
              <a:defRPr sz="3600" b="1" kern="1200" baseline="0">
                <a:solidFill>
                  <a:schemeClr val="tx1">
                    <a:lumMod val="75000"/>
                    <a:lumOff val="25000"/>
                  </a:schemeClr>
                </a:solidFill>
                <a:latin typeface="+mj-lt"/>
                <a:ea typeface="+mj-ea"/>
                <a:cs typeface="Arial" pitchFamily="34" charset="0"/>
              </a:defRPr>
            </a:lvl1pPr>
          </a:lstStyle>
          <a:p>
            <a:r>
              <a:rPr lang="en-US" sz="2000" dirty="0" smtClean="0"/>
              <a:t>Application Programming Interface (API)</a:t>
            </a:r>
            <a:endParaRPr lang="en-US" sz="2000" dirty="0"/>
          </a:p>
        </p:txBody>
      </p:sp>
    </p:spTree>
    <p:extLst>
      <p:ext uri="{BB962C8B-B14F-4D97-AF65-F5344CB8AC3E}">
        <p14:creationId xmlns:p14="http://schemas.microsoft.com/office/powerpoint/2010/main" val="4062672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04">
      <a:dk1>
        <a:sysClr val="windowText" lastClr="000000"/>
      </a:dk1>
      <a:lt1>
        <a:sysClr val="window" lastClr="FFFFFF"/>
      </a:lt1>
      <a:dk2>
        <a:srgbClr val="1F497D"/>
      </a:dk2>
      <a:lt2>
        <a:srgbClr val="EEECE1"/>
      </a:lt2>
      <a:accent1>
        <a:srgbClr val="76B1D1"/>
      </a:accent1>
      <a:accent2>
        <a:srgbClr val="A0C358"/>
      </a:accent2>
      <a:accent3>
        <a:srgbClr val="F3C04A"/>
      </a:accent3>
      <a:accent4>
        <a:srgbClr val="F26D9A"/>
      </a:accent4>
      <a:accent5>
        <a:srgbClr val="57687C"/>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4">
      <a:dk1>
        <a:sysClr val="windowText" lastClr="000000"/>
      </a:dk1>
      <a:lt1>
        <a:sysClr val="window" lastClr="FFFFFF"/>
      </a:lt1>
      <a:dk2>
        <a:srgbClr val="1F497D"/>
      </a:dk2>
      <a:lt2>
        <a:srgbClr val="EEECE1"/>
      </a:lt2>
      <a:accent1>
        <a:srgbClr val="76B1D1"/>
      </a:accent1>
      <a:accent2>
        <a:srgbClr val="A0C358"/>
      </a:accent2>
      <a:accent3>
        <a:srgbClr val="F3C04A"/>
      </a:accent3>
      <a:accent4>
        <a:srgbClr val="F26D9A"/>
      </a:accent4>
      <a:accent5>
        <a:srgbClr val="57687C"/>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04">
      <a:dk1>
        <a:sysClr val="windowText" lastClr="000000"/>
      </a:dk1>
      <a:lt1>
        <a:sysClr val="window" lastClr="FFFFFF"/>
      </a:lt1>
      <a:dk2>
        <a:srgbClr val="1F497D"/>
      </a:dk2>
      <a:lt2>
        <a:srgbClr val="EEECE1"/>
      </a:lt2>
      <a:accent1>
        <a:srgbClr val="76B1D1"/>
      </a:accent1>
      <a:accent2>
        <a:srgbClr val="A0C358"/>
      </a:accent2>
      <a:accent3>
        <a:srgbClr val="F3C04A"/>
      </a:accent3>
      <a:accent4>
        <a:srgbClr val="F26D9A"/>
      </a:accent4>
      <a:accent5>
        <a:srgbClr val="57687C"/>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14304</TotalTime>
  <Words>3812</Words>
  <Application>Microsoft Office PowerPoint</Application>
  <PresentationFormat>On-screen Show (16:9)</PresentationFormat>
  <Paragraphs>476</Paragraphs>
  <Slides>39</Slides>
  <Notes>4</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39</vt:i4>
      </vt:variant>
    </vt:vector>
  </HeadingPairs>
  <TitlesOfParts>
    <vt:vector size="49" baseType="lpstr">
      <vt:lpstr>Malgun Gothic</vt:lpstr>
      <vt:lpstr>Arial</vt:lpstr>
      <vt:lpstr>Arial Unicode MS</vt:lpstr>
      <vt:lpstr>Calibri</vt:lpstr>
      <vt:lpstr>urw-din</vt:lpstr>
      <vt:lpstr>Wingdings</vt:lpstr>
      <vt:lpstr>Cover and End Slide Master</vt:lpstr>
      <vt:lpstr>Contents Slide Master</vt:lpstr>
      <vt:lpstr>Section Break Slide Master</vt:lpstr>
      <vt:lpstr>Bitmap Image</vt:lpstr>
      <vt:lpstr>Operating systems</vt:lpstr>
      <vt:lpstr>Content Lecture#2</vt:lpstr>
      <vt:lpstr>Lets take a Break</vt:lpstr>
      <vt:lpstr>PowerPoint Presentation</vt:lpstr>
      <vt:lpstr>PowerPoint Presentation</vt:lpstr>
      <vt:lpstr>Interrupt Processing</vt:lpstr>
      <vt:lpstr>Types of Interrupts</vt:lpstr>
      <vt:lpstr>PowerPoint Presentation</vt:lpstr>
      <vt:lpstr>How Software interrupts are generated</vt:lpstr>
      <vt:lpstr>System Call &amp;API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Googlesliesppt.com;allppt.com</dc:creator>
  <cp:lastModifiedBy>Mahrukh Batool</cp:lastModifiedBy>
  <cp:revision>232</cp:revision>
  <dcterms:created xsi:type="dcterms:W3CDTF">2016-11-15T01:04:21Z</dcterms:created>
  <dcterms:modified xsi:type="dcterms:W3CDTF">2022-10-25T06:23:55Z</dcterms:modified>
</cp:coreProperties>
</file>