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4"/>
  </p:notesMasterIdLst>
  <p:handoutMasterIdLst>
    <p:handoutMasterId r:id="rId15"/>
  </p:handoutMasterIdLst>
  <p:sldIdLst>
    <p:sldId id="256" r:id="rId4"/>
    <p:sldId id="257" r:id="rId5"/>
    <p:sldId id="258" r:id="rId6"/>
    <p:sldId id="259" r:id="rId7"/>
    <p:sldId id="354" r:id="rId8"/>
    <p:sldId id="355" r:id="rId9"/>
    <p:sldId id="356" r:id="rId10"/>
    <p:sldId id="357" r:id="rId11"/>
    <p:sldId id="358" r:id="rId12"/>
    <p:sldId id="28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93824" autoAdjust="0"/>
  </p:normalViewPr>
  <p:slideViewPr>
    <p:cSldViewPr showGuides="1">
      <p:cViewPr varScale="1">
        <p:scale>
          <a:sx n="102" d="100"/>
          <a:sy n="102" d="100"/>
        </p:scale>
        <p:origin x="629" y="67"/>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2022-11-14</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2022-11-14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man7.org/linux/man-pages/man3/errno.3.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dirty="0" smtClean="0">
                <a:solidFill>
                  <a:schemeClr val="tx1">
                    <a:lumMod val="75000"/>
                    <a:lumOff val="25000"/>
                  </a:schemeClr>
                </a:solidFill>
              </a:rPr>
              <a:t>Commands</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313"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469"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latin typeface="Courier New" panose="02070309020205020404" pitchFamily="49" charset="0"/>
                <a:cs typeface="Courier New" panose="02070309020205020404" pitchFamily="49" charset="0"/>
              </a:rPr>
              <a:t>Fork()</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Exec()</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File Descriptor</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Piper()</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S</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Lecture#4</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342"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
        <p:nvSpPr>
          <p:cNvPr id="12" name="Rectangle 11"/>
          <p:cNvSpPr/>
          <p:nvPr/>
        </p:nvSpPr>
        <p:spPr>
          <a:xfrm>
            <a:off x="2719147" y="1390596"/>
            <a:ext cx="6317349" cy="1938992"/>
          </a:xfrm>
          <a:prstGeom prst="rect">
            <a:avLst/>
          </a:prstGeom>
        </p:spPr>
        <p:txBody>
          <a:bodyPr wrap="square">
            <a:spAutoFit/>
          </a:bodyPr>
          <a:lstStyle/>
          <a:p>
            <a:pPr algn="just"/>
            <a:r>
              <a:rPr lang="en-US" dirty="0"/>
              <a:t>Why computers are like </a:t>
            </a:r>
            <a:r>
              <a:rPr lang="en-US" dirty="0" smtClean="0"/>
              <a:t>human:</a:t>
            </a:r>
          </a:p>
          <a:p>
            <a:pPr algn="just"/>
            <a:endParaRPr lang="en-US" dirty="0"/>
          </a:p>
          <a:p>
            <a:pPr marL="342900" indent="-342900" algn="just">
              <a:buFont typeface="+mj-lt"/>
              <a:buAutoNum type="arabicPeriod"/>
            </a:pPr>
            <a:r>
              <a:rPr lang="en-US" sz="1400" dirty="0"/>
              <a:t>In order to get their attention, you have to turn them on.</a:t>
            </a:r>
          </a:p>
          <a:p>
            <a:pPr marL="342900" indent="-342900" algn="just">
              <a:buFont typeface="+mj-lt"/>
              <a:buAutoNum type="arabicPeriod"/>
            </a:pPr>
            <a:r>
              <a:rPr lang="en-US" sz="1400" dirty="0"/>
              <a:t>They have a lot of data, but are still clueless.</a:t>
            </a:r>
          </a:p>
          <a:p>
            <a:pPr marL="342900" indent="-342900" algn="just">
              <a:buFont typeface="+mj-lt"/>
              <a:buAutoNum type="arabicPeriod"/>
            </a:pPr>
            <a:r>
              <a:rPr lang="en-US" sz="1400" dirty="0"/>
              <a:t>They are supposed to help you solve problems, but half the time they are the problem.</a:t>
            </a:r>
          </a:p>
          <a:p>
            <a:pPr marL="342900" indent="-342900" algn="just">
              <a:buFont typeface="+mj-lt"/>
              <a:buAutoNum type="arabicPeriod"/>
            </a:pPr>
            <a:r>
              <a:rPr lang="en-US" sz="1400" dirty="0"/>
              <a:t>As soon as you commit to one, you realize that if you had waited a little longer, you could have had a better model</a:t>
            </a:r>
            <a:r>
              <a:rPr lang="en-US" sz="1400" dirty="0" smtClean="0"/>
              <a:t>.</a:t>
            </a:r>
            <a:endParaRPr lang="en-US" sz="1400" dirty="0"/>
          </a:p>
        </p:txBody>
      </p:sp>
      <p:pic>
        <p:nvPicPr>
          <p:cNvPr id="2325" name="Picture 277" descr="programmer insider jokes"/>
          <p:cNvPicPr>
            <a:picLocks noChangeAspect="1" noChangeArrowheads="1"/>
          </p:cNvPicPr>
          <p:nvPr/>
        </p:nvPicPr>
        <p:blipFill rotWithShape="1">
          <a:blip r:embed="rId5">
            <a:extLst>
              <a:ext uri="{28A0092B-C50C-407E-A947-70E740481C1C}">
                <a14:useLocalDpi xmlns:a14="http://schemas.microsoft.com/office/drawing/2010/main" val="0"/>
              </a:ext>
            </a:extLst>
          </a:blip>
          <a:srcRect l="13319" t="38464" r="13242" b="36336"/>
          <a:stretch/>
        </p:blipFill>
        <p:spPr bwMode="auto">
          <a:xfrm>
            <a:off x="395536" y="4299942"/>
            <a:ext cx="3494566" cy="719469"/>
          </a:xfrm>
          <a:prstGeom prst="rect">
            <a:avLst/>
          </a:prstGeom>
          <a:noFill/>
          <a:extLst>
            <a:ext uri="{909E8E84-426E-40DD-AFC4-6F175D3DCCD1}">
              <a14:hiddenFill xmlns:a14="http://schemas.microsoft.com/office/drawing/2010/main">
                <a:solidFill>
                  <a:srgbClr val="FFFFFF"/>
                </a:solidFill>
              </a14:hiddenFill>
            </a:ext>
          </a:extLst>
        </p:spPr>
      </p:pic>
      <p:pic>
        <p:nvPicPr>
          <p:cNvPr id="2329" name="Picture 281" descr="programmer insider jokes"/>
          <p:cNvPicPr>
            <a:picLocks noChangeAspect="1" noChangeArrowheads="1"/>
          </p:cNvPicPr>
          <p:nvPr/>
        </p:nvPicPr>
        <p:blipFill rotWithShape="1">
          <a:blip r:embed="rId6">
            <a:extLst>
              <a:ext uri="{28A0092B-C50C-407E-A947-70E740481C1C}">
                <a14:useLocalDpi xmlns:a14="http://schemas.microsoft.com/office/drawing/2010/main" val="0"/>
              </a:ext>
            </a:extLst>
          </a:blip>
          <a:srcRect l="18360" t="30600" r="17921" b="29801"/>
          <a:stretch/>
        </p:blipFill>
        <p:spPr bwMode="auto">
          <a:xfrm>
            <a:off x="5508104" y="276131"/>
            <a:ext cx="3528392" cy="11008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28864" y="3952676"/>
            <a:ext cx="4835624" cy="923330"/>
          </a:xfrm>
          <a:prstGeom prst="rect">
            <a:avLst/>
          </a:prstGeom>
          <a:solidFill>
            <a:schemeClr val="accent1">
              <a:lumMod val="40000"/>
              <a:lumOff val="60000"/>
            </a:schemeClr>
          </a:solidFill>
        </p:spPr>
        <p:txBody>
          <a:bodyPr wrap="square">
            <a:spAutoFit/>
          </a:bodyPr>
          <a:lstStyle/>
          <a:p>
            <a:r>
              <a:rPr lang="en-US" b="1" dirty="0">
                <a:solidFill>
                  <a:srgbClr val="000000"/>
                </a:solidFill>
                <a:latin typeface="Open Sans"/>
              </a:rPr>
              <a:t>What code does a depressed programmer write?</a:t>
            </a:r>
          </a:p>
          <a:p>
            <a:r>
              <a:rPr lang="en-US" dirty="0">
                <a:solidFill>
                  <a:srgbClr val="000000"/>
                </a:solidFill>
                <a:latin typeface="Open Sans"/>
              </a:rPr>
              <a:t>"Goodbye world!"</a:t>
            </a:r>
            <a:endParaRPr lang="en-US" b="0" i="0" dirty="0">
              <a:solidFill>
                <a:srgbClr val="000000"/>
              </a:solidFill>
              <a:effectLst/>
              <a:latin typeface="Open Sans"/>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1040111"/>
            <a:chOff x="3714846" y="1438282"/>
            <a:chExt cx="4529562" cy="1987652"/>
          </a:xfrm>
        </p:grpSpPr>
        <p:sp>
          <p:nvSpPr>
            <p:cNvPr id="3" name="TextBox 2"/>
            <p:cNvSpPr txBox="1"/>
            <p:nvPr/>
          </p:nvSpPr>
          <p:spPr>
            <a:xfrm>
              <a:off x="3714846" y="2014347"/>
              <a:ext cx="4529562" cy="1411587"/>
            </a:xfrm>
            <a:prstGeom prst="rect">
              <a:avLst/>
            </a:prstGeom>
            <a:noFill/>
          </p:spPr>
          <p:txBody>
            <a:bodyPr wrap="square" rtlCol="0">
              <a:spAutoFit/>
            </a:bodyPr>
            <a:lstStyle/>
            <a:p>
              <a:pPr algn="ctr"/>
              <a:r>
                <a:rPr lang="en-US" sz="1400" dirty="0" smtClean="0"/>
                <a:t>A </a:t>
              </a:r>
              <a:r>
                <a:rPr lang="en-US" sz="1400" dirty="0"/>
                <a:t>file descriptor (FD, less frequently </a:t>
              </a:r>
              <a:r>
                <a:rPr lang="en-US" sz="1400" dirty="0" err="1"/>
                <a:t>fildes</a:t>
              </a:r>
              <a:r>
                <a:rPr lang="en-US" sz="1400" dirty="0"/>
                <a:t>) is a process-unique identifier (handle) for a file or other input/output resource</a:t>
              </a:r>
              <a:endParaRPr lang="en-US" sz="1400" dirty="0"/>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File Descriptor</a:t>
              </a:r>
              <a:endParaRPr lang="en-US" altLang="ko-KR" sz="24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631"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632"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307777"/>
          </a:xfrm>
          <a:prstGeom prst="rect">
            <a:avLst/>
          </a:prstGeom>
          <a:noFill/>
        </p:spPr>
        <p:txBody>
          <a:bodyPr wrap="square" rtlCol="0">
            <a:spAutoFit/>
          </a:bodyPr>
          <a:lstStyle/>
          <a:p>
            <a:pPr algn="ctr"/>
            <a:r>
              <a:rPr lang="en-US" sz="1400" dirty="0" smtClean="0"/>
              <a:t>A </a:t>
            </a:r>
            <a:r>
              <a:rPr lang="en-US" sz="1400" dirty="0"/>
              <a:t>pipe is a connection between two processes, </a:t>
            </a:r>
            <a:r>
              <a:rPr lang="en-US" sz="1400" dirty="0"/>
              <a:t> </a:t>
            </a:r>
            <a:r>
              <a:rPr lang="en-US" sz="1400" b="1" dirty="0" smtClean="0"/>
              <a:t> </a:t>
            </a:r>
            <a:endParaRPr lang="en-US" altLang="ko-KR" sz="1400" dirty="0">
              <a:solidFill>
                <a:schemeClr val="tx1">
                  <a:lumMod val="75000"/>
                  <a:lumOff val="25000"/>
                </a:schemeClr>
              </a:solidFill>
              <a:cs typeface="Arial" pitchFamily="34" charset="0"/>
            </a:endParaRP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PIPE()</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Fork()</a:t>
            </a:r>
            <a:endParaRPr lang="en-US" dirty="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187624" y="923786"/>
            <a:ext cx="6048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fork</a:t>
            </a:r>
            <a:r>
              <a:rPr kumimoji="0" lang="en-US" altLang="en-US" sz="16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creates a new process by duplicating the calling process.</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5" name="Rectangle 4"/>
          <p:cNvSpPr/>
          <p:nvPr/>
        </p:nvSpPr>
        <p:spPr>
          <a:xfrm>
            <a:off x="1187624" y="1563638"/>
            <a:ext cx="2505814" cy="1015663"/>
          </a:xfrm>
          <a:prstGeom prst="rect">
            <a:avLst/>
          </a:prstGeom>
        </p:spPr>
        <p:txBody>
          <a:bodyPr wrap="none">
            <a:spAutoFit/>
          </a:bodyPr>
          <a:lstStyle/>
          <a:p>
            <a:r>
              <a:rPr lang="en-US" b="1" dirty="0" smtClean="0">
                <a:solidFill>
                  <a:srgbClr val="A00000"/>
                </a:solidFill>
                <a:latin typeface="Courier New" panose="02070309020205020404" pitchFamily="49" charset="0"/>
                <a:cs typeface="Courier New" panose="02070309020205020404" pitchFamily="49" charset="0"/>
              </a:rPr>
              <a:t>SYNOPSIS</a:t>
            </a:r>
          </a:p>
          <a:p>
            <a:endParaRPr lang="en-US" b="1" dirty="0" smtClean="0">
              <a:solidFill>
                <a:srgbClr val="A00000"/>
              </a:solidFill>
              <a:latin typeface="Courier New" panose="02070309020205020404" pitchFamily="49" charset="0"/>
              <a:cs typeface="Courier New" panose="02070309020205020404" pitchFamily="49" charset="0"/>
            </a:endParaRPr>
          </a:p>
          <a:p>
            <a:pPr lvl="1" eaLnBrk="0" fontAlgn="base" latinLnBrk="0" hangingPunct="0">
              <a:spcBef>
                <a:spcPct val="0"/>
              </a:spcBef>
              <a:spcAft>
                <a:spcPct val="0"/>
              </a:spcAft>
            </a:pPr>
            <a:r>
              <a:rPr lang="en-US" altLang="en-US" sz="1200" b="1" dirty="0">
                <a:solidFill>
                  <a:srgbClr val="502000"/>
                </a:solidFill>
                <a:latin typeface="Courier New" panose="02070309020205020404" pitchFamily="49" charset="0"/>
                <a:cs typeface="Courier New" panose="02070309020205020404" pitchFamily="49" charset="0"/>
              </a:rPr>
              <a:t>#include &lt;</a:t>
            </a:r>
            <a:r>
              <a:rPr lang="en-US" altLang="en-US" sz="1200" b="1" dirty="0" err="1">
                <a:solidFill>
                  <a:srgbClr val="502000"/>
                </a:solidFill>
                <a:latin typeface="Courier New" panose="02070309020205020404" pitchFamily="49" charset="0"/>
                <a:cs typeface="Courier New" panose="02070309020205020404" pitchFamily="49" charset="0"/>
              </a:rPr>
              <a:t>unistd.h</a:t>
            </a:r>
            <a:r>
              <a:rPr lang="en-US" altLang="en-US" sz="1200" b="1" dirty="0">
                <a:solidFill>
                  <a:srgbClr val="502000"/>
                </a:solidFill>
                <a:latin typeface="Courier New" panose="02070309020205020404" pitchFamily="49" charset="0"/>
                <a:cs typeface="Courier New" panose="02070309020205020404" pitchFamily="49" charset="0"/>
              </a:rPr>
              <a:t>&gt;</a:t>
            </a:r>
            <a:r>
              <a:rPr lang="en-US" altLang="en-US" sz="1200" dirty="0">
                <a:solidFill>
                  <a:srgbClr val="181818"/>
                </a:solidFill>
                <a:latin typeface="Courier New" panose="02070309020205020404" pitchFamily="49" charset="0"/>
                <a:cs typeface="Courier New" panose="02070309020205020404" pitchFamily="49" charset="0"/>
              </a:rPr>
              <a:t> </a:t>
            </a:r>
            <a:endParaRPr lang="en-US" altLang="en-US" sz="1200" dirty="0" smtClean="0">
              <a:solidFill>
                <a:srgbClr val="181818"/>
              </a:solidFill>
              <a:latin typeface="Courier New" panose="02070309020205020404" pitchFamily="49" charset="0"/>
              <a:cs typeface="Courier New" panose="02070309020205020404" pitchFamily="49" charset="0"/>
            </a:endParaRPr>
          </a:p>
          <a:p>
            <a:pPr lvl="1" eaLnBrk="0" fontAlgn="base" latinLnBrk="0" hangingPunct="0">
              <a:spcBef>
                <a:spcPct val="0"/>
              </a:spcBef>
              <a:spcAft>
                <a:spcPct val="0"/>
              </a:spcAft>
            </a:pPr>
            <a:r>
              <a:rPr lang="en-US" altLang="en-US" sz="1200" b="1" dirty="0" err="1" smtClean="0">
                <a:solidFill>
                  <a:srgbClr val="502000"/>
                </a:solidFill>
                <a:latin typeface="Courier New" panose="02070309020205020404" pitchFamily="49" charset="0"/>
                <a:cs typeface="Courier New" panose="02070309020205020404" pitchFamily="49" charset="0"/>
              </a:rPr>
              <a:t>pid_t</a:t>
            </a:r>
            <a:r>
              <a:rPr lang="en-US" altLang="en-US" sz="1200" b="1" dirty="0" smtClean="0">
                <a:solidFill>
                  <a:srgbClr val="502000"/>
                </a:solidFill>
                <a:latin typeface="Courier New" panose="02070309020205020404" pitchFamily="49" charset="0"/>
                <a:cs typeface="Courier New" panose="02070309020205020404" pitchFamily="49" charset="0"/>
              </a:rPr>
              <a:t> </a:t>
            </a:r>
            <a:r>
              <a:rPr lang="en-US" altLang="en-US" sz="1200" b="1" dirty="0">
                <a:solidFill>
                  <a:srgbClr val="502000"/>
                </a:solidFill>
                <a:latin typeface="Courier New" panose="02070309020205020404" pitchFamily="49" charset="0"/>
                <a:cs typeface="Courier New" panose="02070309020205020404" pitchFamily="49" charset="0"/>
              </a:rPr>
              <a:t>fork(void)</a:t>
            </a:r>
            <a:r>
              <a:rPr lang="en-US" altLang="en-US" sz="600" dirty="0">
                <a:solidFill>
                  <a:prstClr val="black"/>
                </a:solidFill>
                <a:latin typeface="Courier New" panose="02070309020205020404" pitchFamily="49" charset="0"/>
                <a:cs typeface="Courier New" panose="02070309020205020404" pitchFamily="49" charset="0"/>
              </a:rPr>
              <a:t> </a:t>
            </a:r>
            <a:endParaRPr lang="en-US" altLang="en-US" dirty="0">
              <a:solidFill>
                <a:prstClr val="black"/>
              </a:solidFill>
              <a:latin typeface="Courier New" panose="02070309020205020404" pitchFamily="49" charset="0"/>
              <a:cs typeface="Courier New" panose="02070309020205020404" pitchFamily="49" charset="0"/>
            </a:endParaRPr>
          </a:p>
        </p:txBody>
      </p:sp>
      <p:sp>
        <p:nvSpPr>
          <p:cNvPr id="7" name="Rectangle 3"/>
          <p:cNvSpPr>
            <a:spLocks noChangeArrowheads="1"/>
          </p:cNvSpPr>
          <p:nvPr/>
        </p:nvSpPr>
        <p:spPr bwMode="auto">
          <a:xfrm>
            <a:off x="3635896" y="1473046"/>
            <a:ext cx="53640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The new process is referred to as the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child</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process. The calling process is referred to as the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parent</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process. </a:t>
            </a:r>
            <a:r>
              <a:rPr kumimoji="0" lang="en-US" altLang="en-US" sz="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4"/>
          <p:cNvSpPr>
            <a:spLocks noChangeArrowheads="1"/>
          </p:cNvSpPr>
          <p:nvPr/>
        </p:nvSpPr>
        <p:spPr bwMode="auto">
          <a:xfrm>
            <a:off x="1224136" y="2668637"/>
            <a:ext cx="44999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The child inherits copies of the parent's set of open file descriptors. Each file descriptor in the child refers to the same open file description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252181" y="3867894"/>
            <a:ext cx="50405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Return:</a:t>
            </a:r>
            <a:r>
              <a:rPr kumimoji="0" lang="en-US" altLang="en-US" sz="1200" b="1" i="0" u="none" strike="noStrike" cap="none" normalizeH="0" dirty="0" smtClean="0">
                <a:ln>
                  <a:noFill/>
                </a:ln>
                <a:solidFill>
                  <a:srgbClr val="18181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On success, the PID of the child process is returned in the parent, and 0 is returned in the child. On failure, -1 is returned in the parent, no child process is created,</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6785716" y="2211710"/>
            <a:ext cx="2232248" cy="2400657"/>
          </a:xfrm>
          <a:prstGeom prst="rect">
            <a:avLst/>
          </a:prstGeom>
        </p:spPr>
        <p:txBody>
          <a:bodyPr wrap="square">
            <a:spAutoFit/>
          </a:bodyPr>
          <a:lstStyle/>
          <a:p>
            <a:r>
              <a:rPr lang="en-US" sz="1000" dirty="0"/>
              <a:t>#include&lt;</a:t>
            </a:r>
            <a:r>
              <a:rPr lang="en-US" sz="1000" dirty="0" err="1"/>
              <a:t>stdio.h</a:t>
            </a:r>
            <a:r>
              <a:rPr lang="en-US" sz="1000" dirty="0"/>
              <a:t>&gt;</a:t>
            </a:r>
          </a:p>
          <a:p>
            <a:r>
              <a:rPr lang="en-US" sz="1000" dirty="0"/>
              <a:t>#include &lt;</a:t>
            </a:r>
            <a:r>
              <a:rPr lang="en-US" sz="1000" dirty="0" err="1"/>
              <a:t>unistd.h</a:t>
            </a:r>
            <a:r>
              <a:rPr lang="en-US" sz="1000" dirty="0"/>
              <a:t>&gt;</a:t>
            </a:r>
          </a:p>
          <a:p>
            <a:r>
              <a:rPr lang="en-US" sz="1000" dirty="0"/>
              <a:t>#include &lt;sys/</a:t>
            </a:r>
            <a:r>
              <a:rPr lang="en-US" sz="1000" dirty="0" err="1"/>
              <a:t>wait.h</a:t>
            </a:r>
            <a:r>
              <a:rPr lang="en-US" sz="1000" dirty="0"/>
              <a:t>&gt;</a:t>
            </a:r>
          </a:p>
          <a:p>
            <a:r>
              <a:rPr lang="en-US" sz="1000" dirty="0"/>
              <a:t>#include &lt;</a:t>
            </a:r>
            <a:r>
              <a:rPr lang="en-US" sz="1000" dirty="0" err="1"/>
              <a:t>stdlib.h</a:t>
            </a:r>
            <a:r>
              <a:rPr lang="en-US" sz="1000" dirty="0"/>
              <a:t>&gt;</a:t>
            </a:r>
          </a:p>
          <a:p>
            <a:r>
              <a:rPr lang="en-US" sz="1000" dirty="0" err="1"/>
              <a:t>int</a:t>
            </a:r>
            <a:r>
              <a:rPr lang="en-US" sz="1000" dirty="0"/>
              <a:t> main()</a:t>
            </a:r>
          </a:p>
          <a:p>
            <a:r>
              <a:rPr lang="en-US" sz="1000" dirty="0"/>
              <a:t>{</a:t>
            </a:r>
          </a:p>
          <a:p>
            <a:r>
              <a:rPr lang="en-US" sz="1000" dirty="0" err="1"/>
              <a:t>printf</a:t>
            </a:r>
            <a:r>
              <a:rPr lang="en-US" sz="1000" dirty="0"/>
              <a:t>("Hello\n");</a:t>
            </a:r>
          </a:p>
          <a:p>
            <a:r>
              <a:rPr lang="en-US" sz="1000" dirty="0"/>
              <a:t>fork();</a:t>
            </a:r>
          </a:p>
          <a:p>
            <a:r>
              <a:rPr lang="en-US" sz="1000" dirty="0"/>
              <a:t>fork();</a:t>
            </a:r>
          </a:p>
          <a:p>
            <a:r>
              <a:rPr lang="en-US" sz="1000" dirty="0"/>
              <a:t>fork();</a:t>
            </a:r>
          </a:p>
          <a:p>
            <a:r>
              <a:rPr lang="en-US" sz="1000" dirty="0" err="1"/>
              <a:t>printf</a:t>
            </a:r>
            <a:r>
              <a:rPr lang="en-US" sz="1000" dirty="0"/>
              <a:t>("world\n");</a:t>
            </a:r>
          </a:p>
          <a:p>
            <a:endParaRPr lang="en-US" sz="1000" dirty="0"/>
          </a:p>
          <a:p>
            <a:r>
              <a:rPr lang="en-US" sz="1000" dirty="0"/>
              <a:t>wait(NULL);</a:t>
            </a:r>
          </a:p>
          <a:p>
            <a:r>
              <a:rPr lang="en-US" sz="1000" dirty="0"/>
              <a:t>exit(0);</a:t>
            </a:r>
          </a:p>
          <a:p>
            <a:r>
              <a:rPr lang="en-US" sz="1000" dirty="0"/>
              <a:t>}</a:t>
            </a:r>
          </a:p>
        </p:txBody>
      </p:sp>
      <p:sp>
        <p:nvSpPr>
          <p:cNvPr id="11" name="Rectangle 5"/>
          <p:cNvSpPr>
            <a:spLocks noChangeArrowheads="1"/>
          </p:cNvSpPr>
          <p:nvPr/>
        </p:nvSpPr>
        <p:spPr bwMode="auto">
          <a:xfrm>
            <a:off x="3601707" y="4657461"/>
            <a:ext cx="538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Fork</a:t>
            </a:r>
            <a:r>
              <a:rPr kumimoji="0" lang="en-US" altLang="en-US" sz="1200" b="1" i="0" u="none" strike="noStrike" cap="none" normalizeH="0" dirty="0" smtClean="0">
                <a:ln>
                  <a:noFill/>
                </a:ln>
                <a:solidFill>
                  <a:srgbClr val="181818"/>
                </a:solidFill>
                <a:effectLst/>
                <a:latin typeface="Courier New" panose="02070309020205020404" pitchFamily="49" charset="0"/>
                <a:cs typeface="Courier New" panose="02070309020205020404" pitchFamily="49" charset="0"/>
              </a:rPr>
              <a:t> commands to give output in Total 2</a:t>
            </a:r>
            <a:r>
              <a:rPr kumimoji="0" lang="en-US" altLang="en-US" sz="1200" b="1" i="0" u="none" strike="noStrike" cap="none" normalizeH="0" baseline="30000" dirty="0" smtClean="0">
                <a:ln>
                  <a:noFill/>
                </a:ln>
                <a:solidFill>
                  <a:srgbClr val="181818"/>
                </a:solidFill>
                <a:effectLst/>
                <a:latin typeface="Courier New" panose="02070309020205020404" pitchFamily="49" charset="0"/>
                <a:cs typeface="Courier New" panose="02070309020205020404" pitchFamily="49" charset="0"/>
              </a:rPr>
              <a:t>n</a:t>
            </a:r>
            <a:r>
              <a:rPr kumimoji="0" lang="en-US" altLang="en-US" sz="1200" b="1" i="0" u="none" strike="noStrike" cap="none" normalizeH="0" dirty="0" smtClean="0">
                <a:ln>
                  <a:noFill/>
                </a:ln>
                <a:solidFill>
                  <a:srgbClr val="181818"/>
                </a:solidFill>
                <a:effectLst/>
                <a:latin typeface="Courier New" panose="02070309020205020404" pitchFamily="49" charset="0"/>
                <a:cs typeface="Courier New" panose="02070309020205020404" pitchFamily="49" charset="0"/>
              </a:rPr>
              <a:t> and child 2</a:t>
            </a:r>
            <a:r>
              <a:rPr kumimoji="0" lang="en-US" altLang="en-US" sz="1200" b="1" i="0" u="none" strike="noStrike" cap="none" normalizeH="0" baseline="30000" dirty="0" smtClean="0">
                <a:ln>
                  <a:noFill/>
                </a:ln>
                <a:solidFill>
                  <a:srgbClr val="181818"/>
                </a:solidFill>
                <a:effectLst/>
                <a:latin typeface="Courier New" panose="02070309020205020404" pitchFamily="49" charset="0"/>
                <a:cs typeface="Courier New" panose="02070309020205020404" pitchFamily="49" charset="0"/>
              </a:rPr>
              <a:t>n</a:t>
            </a:r>
            <a:r>
              <a:rPr kumimoji="0" lang="en-US" altLang="en-US" sz="1200" b="1" i="0" u="none" strike="noStrike" cap="none" normalizeH="0" dirty="0" smtClean="0">
                <a:ln>
                  <a:noFill/>
                </a:ln>
                <a:solidFill>
                  <a:srgbClr val="181818"/>
                </a:solidFill>
                <a:effectLst/>
                <a:latin typeface="Courier New" panose="02070309020205020404" pitchFamily="49" charset="0"/>
                <a:cs typeface="Courier New" panose="02070309020205020404" pitchFamily="49"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26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a:t>
            </a:r>
            <a:endParaRPr lang="en-US" dirty="0"/>
          </a:p>
        </p:txBody>
      </p:sp>
      <p:sp>
        <p:nvSpPr>
          <p:cNvPr id="3" name="Rectangle 1"/>
          <p:cNvSpPr>
            <a:spLocks noChangeArrowheads="1"/>
          </p:cNvSpPr>
          <p:nvPr/>
        </p:nvSpPr>
        <p:spPr bwMode="auto">
          <a:xfrm>
            <a:off x="1115616" y="1923678"/>
            <a:ext cx="7435033" cy="21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119025" rIns="3808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A00000"/>
                </a:solidFill>
                <a:effectLst/>
                <a:latin typeface="helvetica" panose="020B0604020202020204" pitchFamily="34" charset="0"/>
              </a:rPr>
              <a:t>SYNOPSIS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A00000"/>
              </a:solidFill>
              <a:latin typeface="helvetica" panose="020B0604020202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#include &lt;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unistd.h</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extern char **environ;</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81818"/>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execl</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pathname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 NULL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execlp</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file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 NULL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execle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pathname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 NULL, char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envp</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execv</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pathname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argv</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execvp</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file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argv</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execvpe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0" i="1" u="none" strike="noStrike" cap="none" normalizeH="0" baseline="0" dirty="0" smtClean="0">
                <a:ln>
                  <a:noFill/>
                </a:ln>
                <a:solidFill>
                  <a:srgbClr val="006000"/>
                </a:solidFill>
                <a:effectLst/>
                <a:latin typeface="Courier New" panose="02070309020205020404" pitchFamily="49" charset="0"/>
                <a:cs typeface="Courier New" panose="02070309020205020404" pitchFamily="49" charset="0"/>
              </a:rPr>
              <a:t>file</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argv</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char *</a:t>
            </a:r>
            <a:r>
              <a:rPr kumimoji="0" lang="en-US" altLang="en-US" sz="1200" b="1" i="0" u="none" strike="noStrike" cap="none" normalizeH="0" baseline="0" dirty="0" err="1" smtClean="0">
                <a:ln>
                  <a:noFill/>
                </a:ln>
                <a:solidFill>
                  <a:srgbClr val="502000"/>
                </a:solidFill>
                <a:effectLst/>
                <a:latin typeface="Courier New" panose="02070309020205020404" pitchFamily="49" charset="0"/>
                <a:cs typeface="Courier New" panose="02070309020205020404" pitchFamily="49" charset="0"/>
              </a:rPr>
              <a:t>const</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6000"/>
                </a:solidFill>
                <a:effectLst/>
                <a:latin typeface="Courier New" panose="02070309020205020404" pitchFamily="49" charset="0"/>
                <a:cs typeface="Courier New" panose="02070309020205020404" pitchFamily="49" charset="0"/>
              </a:rPr>
              <a:t>envp</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187624" y="985341"/>
            <a:ext cx="7457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The </a:t>
            </a:r>
            <a:r>
              <a:rPr kumimoji="0" lang="en-US" altLang="en-US" sz="1200" b="1" i="0" u="none" strike="noStrike" cap="none" normalizeH="0" baseline="0" dirty="0" smtClean="0">
                <a:ln>
                  <a:noFill/>
                </a:ln>
                <a:solidFill>
                  <a:srgbClr val="502000"/>
                </a:solidFill>
                <a:effectLst/>
                <a:latin typeface="Courier New" panose="02070309020205020404" pitchFamily="49" charset="0"/>
                <a:cs typeface="Courier New" panose="02070309020205020404" pitchFamily="49" charset="0"/>
              </a:rPr>
              <a:t>exec</a:t>
            </a:r>
            <a:r>
              <a:rPr kumimoji="0" lang="en-US" altLang="en-US" sz="1200" b="0" i="0" u="none" strike="noStrike" cap="none" normalizeH="0" baseline="0" dirty="0" smtClean="0">
                <a:ln>
                  <a:noFill/>
                </a:ln>
                <a:solidFill>
                  <a:srgbClr val="181818"/>
                </a:solidFill>
                <a:effectLst/>
                <a:latin typeface="Courier New" panose="02070309020205020404" pitchFamily="49" charset="0"/>
                <a:cs typeface="Courier New" panose="02070309020205020404" pitchFamily="49" charset="0"/>
              </a:rPr>
              <a:t>() family of functions replaces the current process image with a new process image. </a:t>
            </a:r>
          </a:p>
        </p:txBody>
      </p:sp>
      <p:sp>
        <p:nvSpPr>
          <p:cNvPr id="6" name="Rectangle 4"/>
          <p:cNvSpPr>
            <a:spLocks noChangeArrowheads="1"/>
          </p:cNvSpPr>
          <p:nvPr/>
        </p:nvSpPr>
        <p:spPr bwMode="auto">
          <a:xfrm>
            <a:off x="1187624" y="1563638"/>
            <a:ext cx="628453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181818"/>
                </a:solidFill>
                <a:effectLst/>
                <a:latin typeface="Courier New" panose="02070309020205020404" pitchFamily="49" charset="0"/>
                <a:cs typeface="Courier New" panose="02070309020205020404" pitchFamily="49" charset="0"/>
              </a:rPr>
              <a:t>The </a:t>
            </a:r>
            <a:r>
              <a:rPr kumimoji="0" lang="en-US" altLang="en-US" sz="1200" b="1" i="0" u="none" strike="noStrike" cap="none" normalizeH="0" baseline="0" smtClean="0">
                <a:ln>
                  <a:noFill/>
                </a:ln>
                <a:solidFill>
                  <a:srgbClr val="502000"/>
                </a:solidFill>
                <a:effectLst/>
                <a:latin typeface="Courier New" panose="02070309020205020404" pitchFamily="49" charset="0"/>
                <a:cs typeface="Courier New" panose="02070309020205020404" pitchFamily="49" charset="0"/>
              </a:rPr>
              <a:t>exec</a:t>
            </a:r>
            <a:r>
              <a:rPr kumimoji="0" lang="en-US" altLang="en-US" sz="1200" b="0" i="0" u="none" strike="noStrike" cap="none" normalizeH="0" baseline="0" smtClean="0">
                <a:ln>
                  <a:noFill/>
                </a:ln>
                <a:solidFill>
                  <a:srgbClr val="181818"/>
                </a:solidFill>
                <a:effectLst/>
                <a:latin typeface="Courier New" panose="02070309020205020404" pitchFamily="49" charset="0"/>
                <a:cs typeface="Courier New" panose="02070309020205020404" pitchFamily="49" charset="0"/>
              </a:rPr>
              <a:t>() functions return only if an error has occurred. The return value is -1, and </a:t>
            </a:r>
            <a:r>
              <a:rPr kumimoji="0" lang="en-US" altLang="en-US" sz="1200" b="0" i="1" u="none" strike="noStrike" cap="none" normalizeH="0" baseline="0" smtClean="0">
                <a:ln>
                  <a:noFill/>
                </a:ln>
                <a:solidFill>
                  <a:srgbClr val="1030FF"/>
                </a:solidFill>
                <a:effectLst/>
                <a:latin typeface="Courier New" panose="02070309020205020404" pitchFamily="49" charset="0"/>
                <a:cs typeface="Courier New" panose="02070309020205020404" pitchFamily="49" charset="0"/>
                <a:hlinkClick r:id="rId2"/>
              </a:rPr>
              <a:t>errno</a:t>
            </a:r>
            <a:r>
              <a:rPr kumimoji="0" lang="en-US" altLang="en-US" sz="1200" b="0" i="0" u="none" strike="noStrike" cap="none" normalizeH="0" baseline="0" smtClean="0">
                <a:ln>
                  <a:noFill/>
                </a:ln>
                <a:solidFill>
                  <a:srgbClr val="181818"/>
                </a:solidFill>
                <a:effectLst/>
                <a:latin typeface="Courier New" panose="02070309020205020404" pitchFamily="49" charset="0"/>
                <a:cs typeface="Courier New" panose="02070309020205020404" pitchFamily="49" charset="0"/>
              </a:rPr>
              <a:t> is set to indicate the error.</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7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Descriptor</a:t>
            </a:r>
            <a:endParaRPr lang="en-US" dirty="0"/>
          </a:p>
        </p:txBody>
      </p:sp>
      <p:sp>
        <p:nvSpPr>
          <p:cNvPr id="3" name="Rectangle 2"/>
          <p:cNvSpPr/>
          <p:nvPr/>
        </p:nvSpPr>
        <p:spPr>
          <a:xfrm>
            <a:off x="935088" y="1004929"/>
            <a:ext cx="8208912" cy="1015663"/>
          </a:xfrm>
          <a:prstGeom prst="rect">
            <a:avLst/>
          </a:prstGeom>
        </p:spPr>
        <p:txBody>
          <a:bodyPr wrap="square">
            <a:spAutoFit/>
          </a:bodyPr>
          <a:lstStyle/>
          <a:p>
            <a:r>
              <a:rPr lang="en-US" sz="1200" dirty="0">
                <a:solidFill>
                  <a:srgbClr val="161616"/>
                </a:solidFill>
                <a:latin typeface="IBM Plex Sans"/>
              </a:rPr>
              <a:t>A file descriptor is an unsigned integer used by a process to identify an open file</a:t>
            </a:r>
            <a:r>
              <a:rPr lang="en-US" sz="1200" dirty="0" smtClean="0">
                <a:solidFill>
                  <a:srgbClr val="161616"/>
                </a:solidFill>
                <a:latin typeface="IBM Plex Sans"/>
              </a:rPr>
              <a:t>.</a:t>
            </a:r>
          </a:p>
          <a:p>
            <a:r>
              <a:rPr lang="en-US" sz="1200" dirty="0"/>
              <a:t>The </a:t>
            </a:r>
            <a:r>
              <a:rPr lang="en-US" sz="1200" b="1" dirty="0"/>
              <a:t>open</a:t>
            </a:r>
            <a:r>
              <a:rPr lang="en-US" sz="1200" dirty="0"/>
              <a:t>, </a:t>
            </a:r>
            <a:r>
              <a:rPr lang="en-US" sz="1200" b="1" dirty="0"/>
              <a:t>pipe</a:t>
            </a:r>
            <a:r>
              <a:rPr lang="en-US" sz="1200" dirty="0"/>
              <a:t>, </a:t>
            </a:r>
            <a:r>
              <a:rPr lang="en-US" sz="1200" b="1" dirty="0" err="1"/>
              <a:t>creat</a:t>
            </a:r>
            <a:r>
              <a:rPr lang="en-US" sz="1200" dirty="0"/>
              <a:t>, and </a:t>
            </a:r>
            <a:r>
              <a:rPr lang="en-US" sz="1200" b="1" dirty="0" err="1"/>
              <a:t>fcntl</a:t>
            </a:r>
            <a:r>
              <a:rPr lang="en-US" sz="1200" dirty="0"/>
              <a:t> subroutines all generate file descriptors. </a:t>
            </a:r>
            <a:endParaRPr lang="en-US" sz="1200" dirty="0" smtClean="0"/>
          </a:p>
          <a:p>
            <a:r>
              <a:rPr lang="en-US" sz="1200" dirty="0"/>
              <a:t>File descriptors are generally unique to each process, but they can be shared by child processes created with a </a:t>
            </a:r>
            <a:r>
              <a:rPr lang="en-US" sz="1200" b="1" dirty="0"/>
              <a:t>fork</a:t>
            </a:r>
            <a:r>
              <a:rPr lang="en-US" sz="1200" dirty="0"/>
              <a:t> </a:t>
            </a:r>
            <a:r>
              <a:rPr lang="en-US" sz="1200" dirty="0" smtClean="0"/>
              <a:t>copied </a:t>
            </a:r>
            <a:r>
              <a:rPr lang="en-US" sz="1200" dirty="0"/>
              <a:t>by the </a:t>
            </a:r>
            <a:r>
              <a:rPr lang="en-US" sz="1200" b="1" dirty="0" smtClean="0"/>
              <a:t>dup</a:t>
            </a:r>
            <a:r>
              <a:rPr lang="en-US" sz="1200" dirty="0"/>
              <a:t>, and </a:t>
            </a:r>
            <a:r>
              <a:rPr lang="en-US" sz="1200" b="1" dirty="0" smtClean="0"/>
              <a:t>dup2</a:t>
            </a:r>
            <a:r>
              <a:rPr lang="en-US" sz="1200" dirty="0" smtClean="0"/>
              <a:t>.</a:t>
            </a:r>
          </a:p>
          <a:p>
            <a:r>
              <a:rPr lang="en-US" sz="1200" dirty="0" smtClean="0"/>
              <a:t> File </a:t>
            </a:r>
            <a:r>
              <a:rPr lang="en-US" sz="1200" dirty="0"/>
              <a:t>descriptors are indexes to the file descriptor table in the </a:t>
            </a:r>
            <a:r>
              <a:rPr lang="en-US" sz="1200" b="1" dirty="0" err="1"/>
              <a:t>u_block</a:t>
            </a:r>
            <a:r>
              <a:rPr lang="en-US" sz="1200" dirty="0"/>
              <a:t> area maintained by the kernel for each process. </a:t>
            </a:r>
            <a:endParaRPr lang="en-US" sz="1200" dirty="0"/>
          </a:p>
        </p:txBody>
      </p:sp>
      <p:sp>
        <p:nvSpPr>
          <p:cNvPr id="4" name="Rectangle 3"/>
          <p:cNvSpPr/>
          <p:nvPr/>
        </p:nvSpPr>
        <p:spPr>
          <a:xfrm>
            <a:off x="1475656" y="3758206"/>
            <a:ext cx="4572000" cy="1200329"/>
          </a:xfrm>
          <a:prstGeom prst="rect">
            <a:avLst/>
          </a:prstGeom>
        </p:spPr>
        <p:txBody>
          <a:bodyPr>
            <a:spAutoFit/>
          </a:bodyPr>
          <a:lstStyle/>
          <a:p>
            <a:r>
              <a:rPr lang="en-US" dirty="0">
                <a:solidFill>
                  <a:srgbClr val="161616"/>
                </a:solidFill>
                <a:latin typeface="IBM Plex Sans"/>
              </a:rPr>
              <a:t>When the shell runs a program, it opens three files with file descriptors 0, 1, and 2. The default assignments for these descriptors are as follows</a:t>
            </a:r>
            <a:endParaRPr lang="en-US" dirty="0"/>
          </a:p>
        </p:txBody>
      </p:sp>
      <p:sp>
        <p:nvSpPr>
          <p:cNvPr id="5" name="Rectangle 4"/>
          <p:cNvSpPr/>
          <p:nvPr/>
        </p:nvSpPr>
        <p:spPr>
          <a:xfrm>
            <a:off x="1259632" y="2427734"/>
            <a:ext cx="6390456" cy="923330"/>
          </a:xfrm>
          <a:prstGeom prst="rect">
            <a:avLst/>
          </a:prstGeom>
        </p:spPr>
        <p:txBody>
          <a:bodyPr wrap="square">
            <a:spAutoFit/>
          </a:bodyPr>
          <a:lstStyle/>
          <a:p>
            <a:r>
              <a:rPr lang="en-US" dirty="0">
                <a:solidFill>
                  <a:srgbClr val="212529"/>
                </a:solidFill>
                <a:latin typeface="system-ui"/>
              </a:rPr>
              <a:t>A </a:t>
            </a:r>
            <a:r>
              <a:rPr lang="en-US" i="1" dirty="0">
                <a:solidFill>
                  <a:srgbClr val="212529"/>
                </a:solidFill>
                <a:latin typeface="system-ui"/>
              </a:rPr>
              <a:t>file descriptor</a:t>
            </a:r>
            <a:r>
              <a:rPr lang="en-US" dirty="0">
                <a:solidFill>
                  <a:srgbClr val="212529"/>
                </a:solidFill>
                <a:latin typeface="system-ui"/>
              </a:rPr>
              <a:t> is the Unix abstraction for an open input/output stream: a file, a network connection, a pipe (a communication channel between processes), a terminal, etc</a:t>
            </a:r>
            <a:r>
              <a:rPr lang="en-US" dirty="0" smtClean="0">
                <a:solidFill>
                  <a:srgbClr val="212529"/>
                </a:solidFill>
                <a:latin typeface="system-ui"/>
              </a:rPr>
              <a:t>.</a:t>
            </a:r>
            <a:endParaRPr lang="en-US" dirty="0"/>
          </a:p>
        </p:txBody>
      </p:sp>
    </p:spTree>
    <p:extLst>
      <p:ext uri="{BB962C8B-B14F-4D97-AF65-F5344CB8AC3E}">
        <p14:creationId xmlns:p14="http://schemas.microsoft.com/office/powerpoint/2010/main" val="34051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a:t>
            </a:r>
            <a:endParaRPr lang="en-US" dirty="0"/>
          </a:p>
        </p:txBody>
      </p:sp>
      <p:sp>
        <p:nvSpPr>
          <p:cNvPr id="3" name="Rectangle 2"/>
          <p:cNvSpPr/>
          <p:nvPr/>
        </p:nvSpPr>
        <p:spPr>
          <a:xfrm>
            <a:off x="1331640" y="802265"/>
            <a:ext cx="7344816" cy="584775"/>
          </a:xfrm>
          <a:prstGeom prst="rect">
            <a:avLst/>
          </a:prstGeom>
        </p:spPr>
        <p:txBody>
          <a:bodyPr wrap="square">
            <a:spAutoFit/>
          </a:bodyPr>
          <a:lstStyle/>
          <a:p>
            <a:r>
              <a:rPr lang="en-US" sz="1600" dirty="0">
                <a:solidFill>
                  <a:srgbClr val="181818"/>
                </a:solidFill>
                <a:latin typeface="Courier New" panose="02070309020205020404" pitchFamily="49" charset="0"/>
                <a:cs typeface="Courier New" panose="02070309020205020404" pitchFamily="49" charset="0"/>
              </a:rPr>
              <a:t>pipe() creates a pipe, a unidirectional data channel that can be used for </a:t>
            </a:r>
            <a:r>
              <a:rPr lang="en-US" sz="1600" dirty="0" smtClean="0">
                <a:solidFill>
                  <a:srgbClr val="181818"/>
                </a:solidFill>
                <a:latin typeface="Courier New" panose="02070309020205020404" pitchFamily="49" charset="0"/>
                <a:cs typeface="Courier New" panose="02070309020205020404" pitchFamily="49" charset="0"/>
              </a:rPr>
              <a:t>inter-process </a:t>
            </a:r>
            <a:r>
              <a:rPr lang="en-US" sz="1600" dirty="0">
                <a:solidFill>
                  <a:srgbClr val="181818"/>
                </a:solidFill>
                <a:latin typeface="Courier New" panose="02070309020205020404" pitchFamily="49" charset="0"/>
                <a:cs typeface="Courier New" panose="02070309020205020404" pitchFamily="49" charset="0"/>
              </a:rPr>
              <a:t>communication.</a:t>
            </a:r>
          </a:p>
        </p:txBody>
      </p:sp>
      <p:sp>
        <p:nvSpPr>
          <p:cNvPr id="4" name="Rectangle 3"/>
          <p:cNvSpPr/>
          <p:nvPr/>
        </p:nvSpPr>
        <p:spPr>
          <a:xfrm>
            <a:off x="4067944" y="2316356"/>
            <a:ext cx="4824536" cy="2800767"/>
          </a:xfrm>
          <a:prstGeom prst="rect">
            <a:avLst/>
          </a:prstGeom>
        </p:spPr>
        <p:txBody>
          <a:bodyPr wrap="square">
            <a:spAutoFit/>
          </a:bodyPr>
          <a:lstStyle/>
          <a:p>
            <a:r>
              <a:rPr lang="en-US" sz="1600" dirty="0">
                <a:solidFill>
                  <a:srgbClr val="181818"/>
                </a:solidFill>
                <a:latin typeface="Courier New" panose="02070309020205020404" pitchFamily="49" charset="0"/>
                <a:cs typeface="Courier New" panose="02070309020205020404" pitchFamily="49" charset="0"/>
              </a:rPr>
              <a:t>pipe() creates a pipe, a unidirectional data channel that can be used for </a:t>
            </a:r>
            <a:r>
              <a:rPr lang="en-US" sz="1600" dirty="0" err="1">
                <a:solidFill>
                  <a:srgbClr val="181818"/>
                </a:solidFill>
                <a:latin typeface="Courier New" panose="02070309020205020404" pitchFamily="49" charset="0"/>
                <a:cs typeface="Courier New" panose="02070309020205020404" pitchFamily="49" charset="0"/>
              </a:rPr>
              <a:t>interprocess</a:t>
            </a:r>
            <a:r>
              <a:rPr lang="en-US" sz="1600" dirty="0">
                <a:solidFill>
                  <a:srgbClr val="181818"/>
                </a:solidFill>
                <a:latin typeface="Courier New" panose="02070309020205020404" pitchFamily="49" charset="0"/>
                <a:cs typeface="Courier New" panose="02070309020205020404" pitchFamily="49" charset="0"/>
              </a:rPr>
              <a:t> communication. The array </a:t>
            </a:r>
            <a:r>
              <a:rPr lang="en-US" sz="1600" dirty="0" err="1">
                <a:solidFill>
                  <a:srgbClr val="181818"/>
                </a:solidFill>
                <a:latin typeface="Courier New" panose="02070309020205020404" pitchFamily="49" charset="0"/>
                <a:cs typeface="Courier New" panose="02070309020205020404" pitchFamily="49" charset="0"/>
              </a:rPr>
              <a:t>pipefd</a:t>
            </a:r>
            <a:r>
              <a:rPr lang="en-US" sz="1600" dirty="0">
                <a:solidFill>
                  <a:srgbClr val="181818"/>
                </a:solidFill>
                <a:latin typeface="Courier New" panose="02070309020205020404" pitchFamily="49" charset="0"/>
                <a:cs typeface="Courier New" panose="02070309020205020404" pitchFamily="49" charset="0"/>
              </a:rPr>
              <a:t> is used to return two file descriptors referring to the ends of the pipe. </a:t>
            </a:r>
            <a:r>
              <a:rPr lang="en-US" sz="1600" dirty="0" err="1">
                <a:solidFill>
                  <a:srgbClr val="181818"/>
                </a:solidFill>
                <a:latin typeface="Courier New" panose="02070309020205020404" pitchFamily="49" charset="0"/>
                <a:cs typeface="Courier New" panose="02070309020205020404" pitchFamily="49" charset="0"/>
              </a:rPr>
              <a:t>pipefd</a:t>
            </a:r>
            <a:r>
              <a:rPr lang="en-US" sz="1600" dirty="0">
                <a:solidFill>
                  <a:srgbClr val="181818"/>
                </a:solidFill>
                <a:latin typeface="Courier New" panose="02070309020205020404" pitchFamily="49" charset="0"/>
                <a:cs typeface="Courier New" panose="02070309020205020404" pitchFamily="49" charset="0"/>
              </a:rPr>
              <a:t>[0] refers to the read end of the pipe. </a:t>
            </a:r>
            <a:r>
              <a:rPr lang="en-US" sz="1600" dirty="0" err="1">
                <a:solidFill>
                  <a:srgbClr val="181818"/>
                </a:solidFill>
                <a:latin typeface="Courier New" panose="02070309020205020404" pitchFamily="49" charset="0"/>
                <a:cs typeface="Courier New" panose="02070309020205020404" pitchFamily="49" charset="0"/>
              </a:rPr>
              <a:t>pipefd</a:t>
            </a:r>
            <a:r>
              <a:rPr lang="en-US" sz="1600" dirty="0">
                <a:solidFill>
                  <a:srgbClr val="181818"/>
                </a:solidFill>
                <a:latin typeface="Courier New" panose="02070309020205020404" pitchFamily="49" charset="0"/>
                <a:cs typeface="Courier New" panose="02070309020205020404" pitchFamily="49" charset="0"/>
              </a:rPr>
              <a:t>[1] refers to the write end of the pipe. Data written to the write end of the pipe is buffered by the kernel until it is read from the read end of the pipe.</a:t>
            </a:r>
          </a:p>
        </p:txBody>
      </p:sp>
      <p:sp>
        <p:nvSpPr>
          <p:cNvPr id="5" name="Rectangle 4"/>
          <p:cNvSpPr/>
          <p:nvPr/>
        </p:nvSpPr>
        <p:spPr>
          <a:xfrm>
            <a:off x="1327088" y="1559310"/>
            <a:ext cx="6984776" cy="584775"/>
          </a:xfrm>
          <a:prstGeom prst="rect">
            <a:avLst/>
          </a:prstGeom>
        </p:spPr>
        <p:txBody>
          <a:bodyPr wrap="square">
            <a:spAutoFit/>
          </a:bodyPr>
          <a:lstStyle/>
          <a:p>
            <a:r>
              <a:rPr lang="en-US" sz="1600" dirty="0">
                <a:solidFill>
                  <a:srgbClr val="181818"/>
                </a:solidFill>
                <a:latin typeface="Courier New" panose="02070309020205020404" pitchFamily="49" charset="0"/>
                <a:cs typeface="Courier New" panose="02070309020205020404" pitchFamily="49" charset="0"/>
              </a:rPr>
              <a:t>On success, zero is returned. On error, -1 is returned, and </a:t>
            </a:r>
            <a:r>
              <a:rPr lang="en-US" sz="1600" dirty="0" err="1">
                <a:solidFill>
                  <a:srgbClr val="181818"/>
                </a:solidFill>
                <a:latin typeface="Courier New" panose="02070309020205020404" pitchFamily="49" charset="0"/>
                <a:cs typeface="Courier New" panose="02070309020205020404" pitchFamily="49" charset="0"/>
              </a:rPr>
              <a:t>errno</a:t>
            </a:r>
            <a:r>
              <a:rPr lang="en-US" sz="1600" dirty="0">
                <a:solidFill>
                  <a:srgbClr val="181818"/>
                </a:solidFill>
                <a:latin typeface="Courier New" panose="02070309020205020404" pitchFamily="49" charset="0"/>
                <a:cs typeface="Courier New" panose="02070309020205020404" pitchFamily="49" charset="0"/>
              </a:rPr>
              <a:t> is set appropriately</a:t>
            </a:r>
            <a:r>
              <a:rPr lang="en-US" sz="1600" dirty="0" smtClean="0">
                <a:solidFill>
                  <a:srgbClr val="181818"/>
                </a:solidFill>
                <a:latin typeface="Courier New" panose="02070309020205020404" pitchFamily="49" charset="0"/>
                <a:cs typeface="Courier New" panose="02070309020205020404" pitchFamily="49" charset="0"/>
              </a:rPr>
              <a:t>.</a:t>
            </a:r>
            <a:endParaRPr lang="en-US" sz="1600" dirty="0">
              <a:solidFill>
                <a:srgbClr val="181818"/>
              </a:solidFill>
              <a:latin typeface="Courier New" panose="02070309020205020404" pitchFamily="49" charset="0"/>
              <a:cs typeface="Courier New" panose="02070309020205020404" pitchFamily="49" charset="0"/>
            </a:endParaRPr>
          </a:p>
        </p:txBody>
      </p:sp>
      <p:sp>
        <p:nvSpPr>
          <p:cNvPr id="6" name="Rectangle 5"/>
          <p:cNvSpPr/>
          <p:nvPr/>
        </p:nvSpPr>
        <p:spPr>
          <a:xfrm>
            <a:off x="827584" y="2492954"/>
            <a:ext cx="3147015" cy="861774"/>
          </a:xfrm>
          <a:prstGeom prst="rect">
            <a:avLst/>
          </a:prstGeom>
        </p:spPr>
        <p:txBody>
          <a:bodyPr wrap="none">
            <a:spAutoFit/>
          </a:bodyPr>
          <a:lstStyle/>
          <a:p>
            <a:r>
              <a:rPr lang="en-US" b="1" dirty="0" smtClean="0">
                <a:solidFill>
                  <a:srgbClr val="A00000"/>
                </a:solidFill>
                <a:latin typeface="Courier New" panose="02070309020205020404" pitchFamily="49" charset="0"/>
                <a:cs typeface="Courier New" panose="02070309020205020404" pitchFamily="49" charset="0"/>
              </a:rPr>
              <a:t>SYNOPSIS</a:t>
            </a:r>
          </a:p>
          <a:p>
            <a:r>
              <a:rPr lang="en-US" sz="1600" dirty="0">
                <a:solidFill>
                  <a:srgbClr val="181818"/>
                </a:solidFill>
                <a:latin typeface="Courier New" panose="02070309020205020404" pitchFamily="49" charset="0"/>
                <a:cs typeface="Courier New" panose="02070309020205020404" pitchFamily="49" charset="0"/>
              </a:rPr>
              <a:t>#include &lt;</a:t>
            </a:r>
            <a:r>
              <a:rPr lang="en-US" sz="1600" dirty="0" err="1">
                <a:solidFill>
                  <a:srgbClr val="181818"/>
                </a:solidFill>
                <a:latin typeface="Courier New" panose="02070309020205020404" pitchFamily="49" charset="0"/>
                <a:cs typeface="Courier New" panose="02070309020205020404" pitchFamily="49" charset="0"/>
              </a:rPr>
              <a:t>unistd.h</a:t>
            </a:r>
            <a:r>
              <a:rPr lang="en-US" sz="1600" dirty="0">
                <a:solidFill>
                  <a:srgbClr val="181818"/>
                </a:solidFill>
                <a:latin typeface="Courier New" panose="02070309020205020404" pitchFamily="49" charset="0"/>
                <a:cs typeface="Courier New" panose="02070309020205020404" pitchFamily="49" charset="0"/>
              </a:rPr>
              <a:t>&gt;</a:t>
            </a:r>
          </a:p>
          <a:p>
            <a:r>
              <a:rPr lang="en-US" sz="1600" dirty="0" err="1">
                <a:solidFill>
                  <a:srgbClr val="181818"/>
                </a:solidFill>
                <a:latin typeface="Courier New" panose="02070309020205020404" pitchFamily="49" charset="0"/>
                <a:cs typeface="Courier New" panose="02070309020205020404" pitchFamily="49" charset="0"/>
              </a:rPr>
              <a:t>int</a:t>
            </a:r>
            <a:r>
              <a:rPr lang="en-US" sz="1600" dirty="0">
                <a:solidFill>
                  <a:srgbClr val="181818"/>
                </a:solidFill>
                <a:latin typeface="Courier New" panose="02070309020205020404" pitchFamily="49" charset="0"/>
                <a:cs typeface="Courier New" panose="02070309020205020404" pitchFamily="49" charset="0"/>
              </a:rPr>
              <a:t> pipe(</a:t>
            </a:r>
            <a:r>
              <a:rPr lang="en-US" sz="1600" dirty="0" err="1">
                <a:solidFill>
                  <a:srgbClr val="181818"/>
                </a:solidFill>
                <a:latin typeface="Courier New" panose="02070309020205020404" pitchFamily="49" charset="0"/>
                <a:cs typeface="Courier New" panose="02070309020205020404" pitchFamily="49" charset="0"/>
              </a:rPr>
              <a:t>int</a:t>
            </a:r>
            <a:r>
              <a:rPr lang="en-US" sz="1600" dirty="0">
                <a:solidFill>
                  <a:srgbClr val="181818"/>
                </a:solidFill>
                <a:latin typeface="Courier New" panose="02070309020205020404" pitchFamily="49" charset="0"/>
                <a:cs typeface="Courier New" panose="02070309020205020404" pitchFamily="49" charset="0"/>
              </a:rPr>
              <a:t> </a:t>
            </a:r>
            <a:r>
              <a:rPr lang="en-US" sz="1600" dirty="0" err="1">
                <a:solidFill>
                  <a:srgbClr val="181818"/>
                </a:solidFill>
                <a:latin typeface="Courier New" panose="02070309020205020404" pitchFamily="49" charset="0"/>
                <a:cs typeface="Courier New" panose="02070309020205020404" pitchFamily="49" charset="0"/>
              </a:rPr>
              <a:t>pipefd</a:t>
            </a:r>
            <a:r>
              <a:rPr lang="en-US" sz="1600" dirty="0">
                <a:solidFill>
                  <a:srgbClr val="181818"/>
                </a:solidFill>
                <a:latin typeface="Courier New" panose="02070309020205020404" pitchFamily="49" charset="0"/>
                <a:cs typeface="Courier New" panose="02070309020205020404" pitchFamily="49" charset="0"/>
              </a:rPr>
              <a:t>[2]);</a:t>
            </a:r>
            <a:endParaRPr lang="en-US" sz="1600" dirty="0">
              <a:solidFill>
                <a:srgbClr val="18181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084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9672" y="249853"/>
            <a:ext cx="6408712" cy="4893647"/>
          </a:xfrm>
          <a:prstGeom prst="rect">
            <a:avLst/>
          </a:prstGeom>
        </p:spPr>
        <p:txBody>
          <a:bodyPr wrap="square">
            <a:spAutoFit/>
          </a:bodyPr>
          <a:lstStyle/>
          <a:p>
            <a:r>
              <a:rPr lang="en-US" sz="800" dirty="0"/>
              <a:t>#include &lt;sys/</a:t>
            </a:r>
            <a:r>
              <a:rPr lang="en-US" sz="800" dirty="0" err="1"/>
              <a:t>wait.h</a:t>
            </a:r>
            <a:r>
              <a:rPr lang="en-US" sz="800" dirty="0"/>
              <a:t>&gt;</a:t>
            </a:r>
          </a:p>
          <a:p>
            <a:r>
              <a:rPr lang="en-US" sz="800" dirty="0"/>
              <a:t>#include &lt;</a:t>
            </a:r>
            <a:r>
              <a:rPr lang="en-US" sz="800" dirty="0" err="1"/>
              <a:t>stdio.h</a:t>
            </a:r>
            <a:r>
              <a:rPr lang="en-US" sz="800" dirty="0"/>
              <a:t>&gt;</a:t>
            </a:r>
          </a:p>
          <a:p>
            <a:r>
              <a:rPr lang="en-US" sz="800" dirty="0"/>
              <a:t>#include &lt;</a:t>
            </a:r>
            <a:r>
              <a:rPr lang="en-US" sz="800" dirty="0" err="1"/>
              <a:t>stdlib.h</a:t>
            </a:r>
            <a:r>
              <a:rPr lang="en-US" sz="800" dirty="0"/>
              <a:t>&gt;</a:t>
            </a:r>
          </a:p>
          <a:p>
            <a:r>
              <a:rPr lang="en-US" sz="800" dirty="0"/>
              <a:t>#include &lt;</a:t>
            </a:r>
            <a:r>
              <a:rPr lang="en-US" sz="800" dirty="0" err="1"/>
              <a:t>unistd.h</a:t>
            </a:r>
            <a:r>
              <a:rPr lang="en-US" sz="800" dirty="0"/>
              <a:t>&gt;</a:t>
            </a:r>
          </a:p>
          <a:p>
            <a:r>
              <a:rPr lang="en-US" sz="800" dirty="0"/>
              <a:t>#include &lt;</a:t>
            </a:r>
            <a:r>
              <a:rPr lang="en-US" sz="800" dirty="0" err="1"/>
              <a:t>string.h</a:t>
            </a:r>
            <a:r>
              <a:rPr lang="en-US" sz="800" dirty="0"/>
              <a:t>&gt;</a:t>
            </a:r>
          </a:p>
          <a:p>
            <a:r>
              <a:rPr lang="en-US" sz="800" dirty="0" err="1"/>
              <a:t>int</a:t>
            </a:r>
            <a:endParaRPr lang="en-US" sz="800" dirty="0"/>
          </a:p>
          <a:p>
            <a:r>
              <a:rPr lang="en-US" sz="800" dirty="0"/>
              <a:t>main(</a:t>
            </a:r>
            <a:r>
              <a:rPr lang="en-US" sz="800" dirty="0" err="1"/>
              <a:t>int</a:t>
            </a:r>
            <a:r>
              <a:rPr lang="en-US" sz="800" dirty="0"/>
              <a:t> </a:t>
            </a:r>
            <a:r>
              <a:rPr lang="en-US" sz="800" dirty="0" err="1"/>
              <a:t>argc</a:t>
            </a:r>
            <a:r>
              <a:rPr lang="en-US" sz="800" dirty="0"/>
              <a:t>, char *</a:t>
            </a:r>
            <a:r>
              <a:rPr lang="en-US" sz="800" dirty="0" err="1"/>
              <a:t>argv</a:t>
            </a:r>
            <a:r>
              <a:rPr lang="en-US" sz="800" dirty="0"/>
              <a:t>[])</a:t>
            </a:r>
          </a:p>
          <a:p>
            <a:r>
              <a:rPr lang="en-US" sz="800" dirty="0"/>
              <a:t>{</a:t>
            </a:r>
          </a:p>
          <a:p>
            <a:r>
              <a:rPr lang="en-US" sz="800" dirty="0"/>
              <a:t>    </a:t>
            </a:r>
            <a:r>
              <a:rPr lang="en-US" sz="800" dirty="0" err="1"/>
              <a:t>int</a:t>
            </a:r>
            <a:r>
              <a:rPr lang="en-US" sz="800" dirty="0"/>
              <a:t> </a:t>
            </a:r>
            <a:r>
              <a:rPr lang="en-US" sz="800" dirty="0" err="1"/>
              <a:t>pipefd</a:t>
            </a:r>
            <a:r>
              <a:rPr lang="en-US" sz="800" dirty="0"/>
              <a:t>[2];</a:t>
            </a:r>
          </a:p>
          <a:p>
            <a:r>
              <a:rPr lang="en-US" sz="800" dirty="0"/>
              <a:t>    </a:t>
            </a:r>
            <a:r>
              <a:rPr lang="en-US" sz="800" dirty="0" err="1"/>
              <a:t>pid_t</a:t>
            </a:r>
            <a:r>
              <a:rPr lang="en-US" sz="800" dirty="0"/>
              <a:t> </a:t>
            </a:r>
            <a:r>
              <a:rPr lang="en-US" sz="800" dirty="0" err="1"/>
              <a:t>cpid</a:t>
            </a:r>
            <a:r>
              <a:rPr lang="en-US" sz="800" dirty="0"/>
              <a:t>;</a:t>
            </a:r>
          </a:p>
          <a:p>
            <a:r>
              <a:rPr lang="en-US" sz="800" dirty="0"/>
              <a:t>    char </a:t>
            </a:r>
            <a:r>
              <a:rPr lang="en-US" sz="800" dirty="0" err="1"/>
              <a:t>buf</a:t>
            </a:r>
            <a:r>
              <a:rPr lang="en-US" sz="800" dirty="0"/>
              <a:t>;</a:t>
            </a:r>
          </a:p>
          <a:p>
            <a:r>
              <a:rPr lang="en-US" sz="800" dirty="0"/>
              <a:t>    if (</a:t>
            </a:r>
            <a:r>
              <a:rPr lang="en-US" sz="800" dirty="0" err="1"/>
              <a:t>argc</a:t>
            </a:r>
            <a:r>
              <a:rPr lang="en-US" sz="800" dirty="0"/>
              <a:t> != 2) {</a:t>
            </a:r>
          </a:p>
          <a:p>
            <a:r>
              <a:rPr lang="en-US" sz="800" dirty="0"/>
              <a:t>    </a:t>
            </a:r>
            <a:r>
              <a:rPr lang="en-US" sz="800" dirty="0" err="1"/>
              <a:t>fprintf</a:t>
            </a:r>
            <a:r>
              <a:rPr lang="en-US" sz="800" dirty="0"/>
              <a:t>(</a:t>
            </a:r>
            <a:r>
              <a:rPr lang="en-US" sz="800" dirty="0" err="1"/>
              <a:t>stderr</a:t>
            </a:r>
            <a:r>
              <a:rPr lang="en-US" sz="800" dirty="0"/>
              <a:t>, "Usage: %s &lt;string&gt;\n", </a:t>
            </a:r>
            <a:r>
              <a:rPr lang="en-US" sz="800" dirty="0" err="1"/>
              <a:t>argv</a:t>
            </a:r>
            <a:r>
              <a:rPr lang="en-US" sz="800" dirty="0"/>
              <a:t>[0]);</a:t>
            </a:r>
          </a:p>
          <a:p>
            <a:r>
              <a:rPr lang="en-US" sz="800" dirty="0"/>
              <a:t>    exit(EXIT_FAILURE);</a:t>
            </a:r>
          </a:p>
          <a:p>
            <a:r>
              <a:rPr lang="en-US" sz="800" dirty="0"/>
              <a:t>    }</a:t>
            </a:r>
          </a:p>
          <a:p>
            <a:r>
              <a:rPr lang="en-US" sz="800" dirty="0"/>
              <a:t>    if (pipe(</a:t>
            </a:r>
            <a:r>
              <a:rPr lang="en-US" sz="800" dirty="0" err="1"/>
              <a:t>pipefd</a:t>
            </a:r>
            <a:r>
              <a:rPr lang="en-US" sz="800" dirty="0"/>
              <a:t>) == -1) {</a:t>
            </a:r>
          </a:p>
          <a:p>
            <a:r>
              <a:rPr lang="en-US" sz="800" dirty="0"/>
              <a:t>        </a:t>
            </a:r>
            <a:r>
              <a:rPr lang="en-US" sz="800" dirty="0" err="1"/>
              <a:t>perror</a:t>
            </a:r>
            <a:r>
              <a:rPr lang="en-US" sz="800" dirty="0"/>
              <a:t>("pipe");</a:t>
            </a:r>
          </a:p>
          <a:p>
            <a:r>
              <a:rPr lang="en-US" sz="800" dirty="0"/>
              <a:t>        exit(EXIT_FAILURE);</a:t>
            </a:r>
          </a:p>
          <a:p>
            <a:r>
              <a:rPr lang="en-US" sz="800" dirty="0"/>
              <a:t>    }</a:t>
            </a:r>
          </a:p>
          <a:p>
            <a:r>
              <a:rPr lang="en-US" sz="800" dirty="0"/>
              <a:t>    </a:t>
            </a:r>
            <a:r>
              <a:rPr lang="en-US" sz="800" dirty="0" err="1"/>
              <a:t>cpid</a:t>
            </a:r>
            <a:r>
              <a:rPr lang="en-US" sz="800" dirty="0"/>
              <a:t> = fork();</a:t>
            </a:r>
          </a:p>
          <a:p>
            <a:r>
              <a:rPr lang="en-US" sz="800" dirty="0"/>
              <a:t>    if (</a:t>
            </a:r>
            <a:r>
              <a:rPr lang="en-US" sz="800" dirty="0" err="1"/>
              <a:t>cpid</a:t>
            </a:r>
            <a:r>
              <a:rPr lang="en-US" sz="800" dirty="0"/>
              <a:t> == -1) {</a:t>
            </a:r>
          </a:p>
          <a:p>
            <a:r>
              <a:rPr lang="en-US" sz="800" dirty="0"/>
              <a:t>        </a:t>
            </a:r>
            <a:r>
              <a:rPr lang="en-US" sz="800" dirty="0" err="1"/>
              <a:t>perror</a:t>
            </a:r>
            <a:r>
              <a:rPr lang="en-US" sz="800" dirty="0"/>
              <a:t>("fork");</a:t>
            </a:r>
          </a:p>
          <a:p>
            <a:r>
              <a:rPr lang="en-US" sz="800" dirty="0"/>
              <a:t>        exit(EXIT_FAILURE);</a:t>
            </a:r>
          </a:p>
          <a:p>
            <a:r>
              <a:rPr lang="en-US" sz="800" dirty="0"/>
              <a:t>    }</a:t>
            </a:r>
          </a:p>
          <a:p>
            <a:r>
              <a:rPr lang="en-US" sz="800" dirty="0"/>
              <a:t>    if (</a:t>
            </a:r>
            <a:r>
              <a:rPr lang="en-US" sz="800" dirty="0" err="1"/>
              <a:t>cpid</a:t>
            </a:r>
            <a:r>
              <a:rPr lang="en-US" sz="800" dirty="0"/>
              <a:t> == 0) {    /* Child reads from pipe */</a:t>
            </a:r>
          </a:p>
          <a:p>
            <a:r>
              <a:rPr lang="en-US" sz="800" dirty="0"/>
              <a:t>        close(</a:t>
            </a:r>
            <a:r>
              <a:rPr lang="en-US" sz="800" dirty="0" err="1"/>
              <a:t>pipefd</a:t>
            </a:r>
            <a:r>
              <a:rPr lang="en-US" sz="800" dirty="0"/>
              <a:t>[1]);          /* Close unused write end */</a:t>
            </a:r>
          </a:p>
          <a:p>
            <a:r>
              <a:rPr lang="en-US" sz="800" dirty="0"/>
              <a:t>        while (read(</a:t>
            </a:r>
            <a:r>
              <a:rPr lang="en-US" sz="800" dirty="0" err="1"/>
              <a:t>pipefd</a:t>
            </a:r>
            <a:r>
              <a:rPr lang="en-US" sz="800" dirty="0"/>
              <a:t>[0], &amp;</a:t>
            </a:r>
            <a:r>
              <a:rPr lang="en-US" sz="800" dirty="0" err="1"/>
              <a:t>buf</a:t>
            </a:r>
            <a:r>
              <a:rPr lang="en-US" sz="800" dirty="0"/>
              <a:t>, 1) &gt; 0)</a:t>
            </a:r>
          </a:p>
          <a:p>
            <a:r>
              <a:rPr lang="en-US" sz="800" dirty="0"/>
              <a:t>            write(STDOUT_FILENO, &amp;</a:t>
            </a:r>
            <a:r>
              <a:rPr lang="en-US" sz="800" dirty="0" err="1"/>
              <a:t>buf</a:t>
            </a:r>
            <a:r>
              <a:rPr lang="en-US" sz="800" dirty="0"/>
              <a:t>, 1);</a:t>
            </a:r>
          </a:p>
          <a:p>
            <a:r>
              <a:rPr lang="en-US" sz="800" dirty="0"/>
              <a:t>        write(STDOUT_FILENO, "\n", 1);</a:t>
            </a:r>
          </a:p>
          <a:p>
            <a:r>
              <a:rPr lang="en-US" sz="800" dirty="0"/>
              <a:t>        close(</a:t>
            </a:r>
            <a:r>
              <a:rPr lang="en-US" sz="800" dirty="0" err="1"/>
              <a:t>pipefd</a:t>
            </a:r>
            <a:r>
              <a:rPr lang="en-US" sz="800" dirty="0"/>
              <a:t>[0]);</a:t>
            </a:r>
          </a:p>
          <a:p>
            <a:r>
              <a:rPr lang="en-US" sz="800" dirty="0"/>
              <a:t>        _exit(EXIT_SUCCESS);</a:t>
            </a:r>
          </a:p>
          <a:p>
            <a:r>
              <a:rPr lang="en-US" sz="800" dirty="0"/>
              <a:t>    } else {            /* Parent writes </a:t>
            </a:r>
            <a:r>
              <a:rPr lang="en-US" sz="800" dirty="0" err="1"/>
              <a:t>argv</a:t>
            </a:r>
            <a:r>
              <a:rPr lang="en-US" sz="800" dirty="0"/>
              <a:t>[1] to pipe */</a:t>
            </a:r>
          </a:p>
          <a:p>
            <a:r>
              <a:rPr lang="en-US" sz="800" dirty="0"/>
              <a:t>        close(</a:t>
            </a:r>
            <a:r>
              <a:rPr lang="en-US" sz="800" dirty="0" err="1"/>
              <a:t>pipefd</a:t>
            </a:r>
            <a:r>
              <a:rPr lang="en-US" sz="800" dirty="0"/>
              <a:t>[0]);          /* Close unused read end */</a:t>
            </a:r>
          </a:p>
          <a:p>
            <a:r>
              <a:rPr lang="en-US" sz="800" dirty="0"/>
              <a:t>        write(</a:t>
            </a:r>
            <a:r>
              <a:rPr lang="en-US" sz="800" dirty="0" err="1"/>
              <a:t>pipefd</a:t>
            </a:r>
            <a:r>
              <a:rPr lang="en-US" sz="800" dirty="0"/>
              <a:t>[1], </a:t>
            </a:r>
            <a:r>
              <a:rPr lang="en-US" sz="800" dirty="0" err="1"/>
              <a:t>argv</a:t>
            </a:r>
            <a:r>
              <a:rPr lang="en-US" sz="800" dirty="0"/>
              <a:t>[1], </a:t>
            </a:r>
            <a:r>
              <a:rPr lang="en-US" sz="800" dirty="0" err="1"/>
              <a:t>strlen</a:t>
            </a:r>
            <a:r>
              <a:rPr lang="en-US" sz="800" dirty="0"/>
              <a:t>(</a:t>
            </a:r>
            <a:r>
              <a:rPr lang="en-US" sz="800" dirty="0" err="1"/>
              <a:t>argv</a:t>
            </a:r>
            <a:r>
              <a:rPr lang="en-US" sz="800" dirty="0"/>
              <a:t>[1]));</a:t>
            </a:r>
          </a:p>
          <a:p>
            <a:r>
              <a:rPr lang="en-US" sz="800" dirty="0"/>
              <a:t>        close(</a:t>
            </a:r>
            <a:r>
              <a:rPr lang="en-US" sz="800" dirty="0" err="1"/>
              <a:t>pipefd</a:t>
            </a:r>
            <a:r>
              <a:rPr lang="en-US" sz="800" dirty="0"/>
              <a:t>[1]);          /* Reader will see EOF */</a:t>
            </a:r>
          </a:p>
          <a:p>
            <a:r>
              <a:rPr lang="en-US" sz="800" dirty="0"/>
              <a:t>        wait(NULL);                /* Wait for child */</a:t>
            </a:r>
          </a:p>
          <a:p>
            <a:r>
              <a:rPr lang="en-US" sz="800" dirty="0"/>
              <a:t>        exit(EXIT_SUCCESS);</a:t>
            </a:r>
          </a:p>
          <a:p>
            <a:r>
              <a:rPr lang="en-US" sz="800" dirty="0"/>
              <a:t>    }</a:t>
            </a:r>
          </a:p>
          <a:p>
            <a:r>
              <a:rPr lang="en-US" sz="800" dirty="0"/>
              <a:t>}</a:t>
            </a:r>
          </a:p>
        </p:txBody>
      </p:sp>
    </p:spTree>
    <p:extLst>
      <p:ext uri="{BB962C8B-B14F-4D97-AF65-F5344CB8AC3E}">
        <p14:creationId xmlns:p14="http://schemas.microsoft.com/office/powerpoint/2010/main" val="2864286959"/>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21473</TotalTime>
  <Words>1015</Words>
  <Application>Microsoft Office PowerPoint</Application>
  <PresentationFormat>On-screen Show (16:9)</PresentationFormat>
  <Paragraphs>121</Paragraphs>
  <Slides>10</Slides>
  <Notes>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2" baseType="lpstr">
      <vt:lpstr>Malgun Gothic</vt:lpstr>
      <vt:lpstr>Arial</vt:lpstr>
      <vt:lpstr>Arial Unicode MS</vt:lpstr>
      <vt:lpstr>Courier New</vt:lpstr>
      <vt:lpstr>helvetica</vt:lpstr>
      <vt:lpstr>IBM Plex Sans</vt:lpstr>
      <vt:lpstr>Open Sans</vt:lpstr>
      <vt:lpstr>system-ui</vt:lpstr>
      <vt:lpstr>Cover and End Slide Master</vt:lpstr>
      <vt:lpstr>Contents Slide Master</vt:lpstr>
      <vt:lpstr>Section Break Slide Master</vt:lpstr>
      <vt:lpstr>Bitmap Image</vt:lpstr>
      <vt:lpstr>Operating systems</vt:lpstr>
      <vt:lpstr>Content Lecture#4</vt:lpstr>
      <vt:lpstr>Lets take a Break</vt:lpstr>
      <vt:lpstr>PowerPoint Presentation</vt:lpstr>
      <vt:lpstr>Fork()</vt:lpstr>
      <vt:lpstr>Exec()</vt:lpstr>
      <vt:lpstr>File Descriptor</vt:lpstr>
      <vt:lpstr>PIPE</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343</cp:revision>
  <dcterms:created xsi:type="dcterms:W3CDTF">2016-11-15T01:04:21Z</dcterms:created>
  <dcterms:modified xsi:type="dcterms:W3CDTF">2022-11-17T17:44:17Z</dcterms:modified>
</cp:coreProperties>
</file>