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20"/>
  </p:notesMasterIdLst>
  <p:handoutMasterIdLst>
    <p:handoutMasterId r:id="rId21"/>
  </p:handoutMasterIdLst>
  <p:sldIdLst>
    <p:sldId id="256" r:id="rId4"/>
    <p:sldId id="257" r:id="rId5"/>
    <p:sldId id="258" r:id="rId6"/>
    <p:sldId id="259" r:id="rId7"/>
    <p:sldId id="354" r:id="rId8"/>
    <p:sldId id="355" r:id="rId9"/>
    <p:sldId id="356" r:id="rId10"/>
    <p:sldId id="357" r:id="rId11"/>
    <p:sldId id="358" r:id="rId12"/>
    <p:sldId id="359" r:id="rId13"/>
    <p:sldId id="360" r:id="rId14"/>
    <p:sldId id="361" r:id="rId15"/>
    <p:sldId id="362" r:id="rId16"/>
    <p:sldId id="363" r:id="rId17"/>
    <p:sldId id="364" r:id="rId18"/>
    <p:sldId id="28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3824" autoAdjust="0"/>
  </p:normalViewPr>
  <p:slideViewPr>
    <p:cSldViewPr showGuides="1">
      <p:cViewPr>
        <p:scale>
          <a:sx n="80" d="100"/>
          <a:sy n="80" d="100"/>
        </p:scale>
        <p:origin x="1147" y="418"/>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2022-12-02</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2022-12-02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4</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5</a:t>
            </a:fld>
            <a:endParaRPr lang="ko-KR" altLang="en-US"/>
          </a:p>
        </p:txBody>
      </p:sp>
    </p:spTree>
    <p:extLst>
      <p:ext uri="{BB962C8B-B14F-4D97-AF65-F5344CB8AC3E}">
        <p14:creationId xmlns:p14="http://schemas.microsoft.com/office/powerpoint/2010/main" val="1702533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6</a:t>
            </a:fld>
            <a:endParaRPr lang="ko-KR" altLang="en-US"/>
          </a:p>
        </p:txBody>
      </p:sp>
    </p:spTree>
    <p:extLst>
      <p:ext uri="{BB962C8B-B14F-4D97-AF65-F5344CB8AC3E}">
        <p14:creationId xmlns:p14="http://schemas.microsoft.com/office/powerpoint/2010/main" val="347022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13</a:t>
            </a:fld>
            <a:endParaRPr lang="ko-KR" altLang="en-US"/>
          </a:p>
        </p:txBody>
      </p:sp>
    </p:spTree>
    <p:extLst>
      <p:ext uri="{BB962C8B-B14F-4D97-AF65-F5344CB8AC3E}">
        <p14:creationId xmlns:p14="http://schemas.microsoft.com/office/powerpoint/2010/main" val="128105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15</a:t>
            </a:fld>
            <a:endParaRPr lang="ko-KR" altLang="en-US"/>
          </a:p>
        </p:txBody>
      </p:sp>
    </p:spTree>
    <p:extLst>
      <p:ext uri="{BB962C8B-B14F-4D97-AF65-F5344CB8AC3E}">
        <p14:creationId xmlns:p14="http://schemas.microsoft.com/office/powerpoint/2010/main" val="864791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oleObject" Target="../embeddings/oleObject2.bin"/><Relationship Id="rId7" Type="http://schemas.openxmlformats.org/officeDocument/2006/relationships/image" Target="../media/image11.jpeg"/><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dirty="0" smtClean="0">
                <a:solidFill>
                  <a:schemeClr val="tx1">
                    <a:lumMod val="75000"/>
                    <a:lumOff val="25000"/>
                  </a:schemeClr>
                </a:solidFill>
              </a:rPr>
              <a:t>Threads </a:t>
            </a:r>
            <a:r>
              <a:rPr lang="en-US" altLang="ko-KR" dirty="0" err="1" smtClean="0">
                <a:solidFill>
                  <a:schemeClr val="tx1">
                    <a:lumMod val="75000"/>
                    <a:lumOff val="25000"/>
                  </a:schemeClr>
                </a:solidFill>
              </a:rPr>
              <a:t>Programatically</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332"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a:t>
            </a:r>
            <a:r>
              <a:rPr lang="en-US" dirty="0" smtClean="0"/>
              <a:t>Models</a:t>
            </a:r>
            <a:endParaRPr lang="en-US" dirty="0"/>
          </a:p>
        </p:txBody>
      </p:sp>
      <p:sp>
        <p:nvSpPr>
          <p:cNvPr id="3" name="TextBox 2">
            <a:extLst>
              <a:ext uri="{FF2B5EF4-FFF2-40B4-BE49-F238E27FC236}">
                <a16:creationId xmlns:a16="http://schemas.microsoft.com/office/drawing/2014/main" id="{F926DFE1-EE32-049F-4957-A3CAA043C62F}"/>
              </a:ext>
            </a:extLst>
          </p:cNvPr>
          <p:cNvSpPr txBox="1"/>
          <p:nvPr/>
        </p:nvSpPr>
        <p:spPr>
          <a:xfrm>
            <a:off x="827584" y="1131590"/>
            <a:ext cx="7056274" cy="187827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Many to Many Model</a:t>
            </a:r>
          </a:p>
          <a:p>
            <a:pPr marL="285750" indent="-285750">
              <a:lnSpc>
                <a:spcPct val="120000"/>
              </a:lnSpc>
              <a:buFont typeface="Arial" panose="020B0604020202020204" pitchFamily="34" charset="0"/>
              <a:buChar char="•"/>
            </a:pPr>
            <a:r>
              <a:rPr lang="en-US" sz="1400" dirty="0"/>
              <a:t>Allow many user level threads to map to many kernel threads</a:t>
            </a:r>
          </a:p>
          <a:p>
            <a:pPr marL="285750" indent="-285750">
              <a:lnSpc>
                <a:spcPct val="120000"/>
              </a:lnSpc>
              <a:buFont typeface="Arial" panose="020B0604020202020204" pitchFamily="34" charset="0"/>
              <a:buChar char="•"/>
            </a:pPr>
            <a:r>
              <a:rPr lang="en-US" sz="1400" dirty="0"/>
              <a:t>Allow the operating system to create a sufficient number of kernel threads</a:t>
            </a:r>
          </a:p>
          <a:p>
            <a:pPr marL="285750" indent="-285750">
              <a:lnSpc>
                <a:spcPct val="120000"/>
              </a:lnSpc>
              <a:buFont typeface="Arial" panose="020B0604020202020204" pitchFamily="34" charset="0"/>
              <a:buChar char="•"/>
            </a:pPr>
            <a:r>
              <a:rPr lang="en-US" sz="1400" dirty="0"/>
              <a:t>Example OS;</a:t>
            </a:r>
          </a:p>
          <a:p>
            <a:pPr marL="742950" lvl="1" indent="-285750">
              <a:lnSpc>
                <a:spcPct val="120000"/>
              </a:lnSpc>
              <a:buFont typeface="Arial" panose="020B0604020202020204" pitchFamily="34" charset="0"/>
              <a:buChar char="•"/>
            </a:pPr>
            <a:r>
              <a:rPr lang="en-US" sz="1400" dirty="0"/>
              <a:t>Windows NT/2000 with thread fiber package</a:t>
            </a:r>
          </a:p>
          <a:p>
            <a:pPr marL="742950" lvl="1" indent="-285750">
              <a:lnSpc>
                <a:spcPct val="120000"/>
              </a:lnSpc>
              <a:buFont typeface="Arial" panose="020B0604020202020204" pitchFamily="34" charset="0"/>
              <a:buChar char="•"/>
            </a:pPr>
            <a:r>
              <a:rPr lang="en-US" sz="1400" dirty="0"/>
              <a:t>Windows XP, 7</a:t>
            </a:r>
          </a:p>
          <a:p>
            <a:pPr marL="742950" lvl="1" indent="-285750">
              <a:lnSpc>
                <a:spcPct val="120000"/>
              </a:lnSpc>
              <a:buFont typeface="Arial" panose="020B0604020202020204" pitchFamily="34" charset="0"/>
              <a:buChar char="•"/>
            </a:pPr>
            <a:r>
              <a:rPr lang="en-US" sz="1400" dirty="0"/>
              <a:t>Solaris prior to version 9</a:t>
            </a:r>
          </a:p>
        </p:txBody>
      </p:sp>
      <p:pic>
        <p:nvPicPr>
          <p:cNvPr id="4" name="Picture 1" descr="4_07.pdf">
            <a:extLst>
              <a:ext uri="{FF2B5EF4-FFF2-40B4-BE49-F238E27FC236}">
                <a16:creationId xmlns:a16="http://schemas.microsoft.com/office/drawing/2014/main" id="{7F67EA20-EEA8-2ED0-3E3F-BDA8F6C20D57}"/>
              </a:ext>
            </a:extLst>
          </p:cNvPr>
          <p:cNvPicPr>
            <a:picLocks noChangeAspect="1"/>
          </p:cNvPicPr>
          <p:nvPr/>
        </p:nvPicPr>
        <p:blipFill>
          <a:blip r:embed="rId2"/>
          <a:srcRect/>
          <a:stretch>
            <a:fillRect/>
          </a:stretch>
        </p:blipFill>
        <p:spPr bwMode="auto">
          <a:xfrm>
            <a:off x="5351859" y="1923678"/>
            <a:ext cx="3571023" cy="3048000"/>
          </a:xfrm>
          <a:prstGeom prst="rect">
            <a:avLst/>
          </a:prstGeom>
          <a:noFill/>
          <a:ln w="9525">
            <a:noFill/>
            <a:miter lim="800000"/>
            <a:headEnd/>
            <a:tailEnd/>
          </a:ln>
        </p:spPr>
      </p:pic>
    </p:spTree>
    <p:extLst>
      <p:ext uri="{BB962C8B-B14F-4D97-AF65-F5344CB8AC3E}">
        <p14:creationId xmlns:p14="http://schemas.microsoft.com/office/powerpoint/2010/main" val="350513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Threading </a:t>
            </a:r>
            <a:r>
              <a:rPr lang="en-US" dirty="0" smtClean="0"/>
              <a:t>Issues</a:t>
            </a:r>
            <a:endParaRPr lang="en-US" dirty="0"/>
          </a:p>
        </p:txBody>
      </p:sp>
      <p:sp>
        <p:nvSpPr>
          <p:cNvPr id="3" name="TextBox 2">
            <a:extLst>
              <a:ext uri="{FF2B5EF4-FFF2-40B4-BE49-F238E27FC236}">
                <a16:creationId xmlns:a16="http://schemas.microsoft.com/office/drawing/2014/main" id="{EB107806-E161-349C-75C1-55E3BDC5005D}"/>
              </a:ext>
            </a:extLst>
          </p:cNvPr>
          <p:cNvSpPr txBox="1"/>
          <p:nvPr/>
        </p:nvSpPr>
        <p:spPr>
          <a:xfrm>
            <a:off x="899593" y="730045"/>
            <a:ext cx="7992888" cy="3453253"/>
          </a:xfrm>
          <a:prstGeom prst="rect">
            <a:avLst/>
          </a:prstGeom>
          <a:noFill/>
        </p:spPr>
        <p:txBody>
          <a:bodyPr wrap="square">
            <a:spAutoFit/>
          </a:bodyPr>
          <a:lstStyle/>
          <a:p>
            <a:pPr>
              <a:lnSpc>
                <a:spcPct val="120000"/>
              </a:lnSpc>
            </a:pPr>
            <a:r>
              <a:rPr lang="en-US" sz="1400" b="1" dirty="0"/>
              <a:t>The fork() and exec() System Calls</a:t>
            </a:r>
          </a:p>
          <a:p>
            <a:pPr marL="285750" indent="-285750">
              <a:lnSpc>
                <a:spcPct val="120000"/>
              </a:lnSpc>
              <a:buFont typeface="Arial" panose="020B0604020202020204" pitchFamily="34" charset="0"/>
              <a:buChar char="•"/>
            </a:pPr>
            <a:r>
              <a:rPr lang="en-US" sz="1400" dirty="0"/>
              <a:t>The fork() system call is used to create a separate, duplicate process.</a:t>
            </a:r>
          </a:p>
          <a:p>
            <a:pPr marL="285750" indent="-285750">
              <a:lnSpc>
                <a:spcPct val="120000"/>
              </a:lnSpc>
              <a:buFont typeface="Arial" panose="020B0604020202020204" pitchFamily="34" charset="0"/>
              <a:buChar char="•"/>
            </a:pPr>
            <a:r>
              <a:rPr lang="en-US" sz="1400" b="0" i="0" dirty="0">
                <a:solidFill>
                  <a:srgbClr val="273239"/>
                </a:solidFill>
                <a:effectLst/>
                <a:latin typeface="urw-din"/>
              </a:rPr>
              <a:t>The exec() family of functions </a:t>
            </a:r>
            <a:r>
              <a:rPr lang="en-US" sz="1400" b="1" i="0" dirty="0">
                <a:solidFill>
                  <a:srgbClr val="273239"/>
                </a:solidFill>
                <a:effectLst/>
                <a:latin typeface="urw-din"/>
              </a:rPr>
              <a:t>replaces</a:t>
            </a:r>
            <a:r>
              <a:rPr lang="en-US" sz="1400" b="0" i="0" dirty="0">
                <a:solidFill>
                  <a:srgbClr val="273239"/>
                </a:solidFill>
                <a:effectLst/>
                <a:latin typeface="urw-din"/>
              </a:rPr>
              <a:t> the current process image with a new process image.</a:t>
            </a:r>
          </a:p>
          <a:p>
            <a:pPr marL="285750" indent="-285750">
              <a:lnSpc>
                <a:spcPct val="120000"/>
              </a:lnSpc>
              <a:buFont typeface="Arial" panose="020B0604020202020204" pitchFamily="34" charset="0"/>
              <a:buChar char="•"/>
            </a:pPr>
            <a:endParaRPr lang="en-US" sz="1400" dirty="0">
              <a:solidFill>
                <a:srgbClr val="273239"/>
              </a:solidFill>
              <a:latin typeface="urw-din"/>
            </a:endParaRPr>
          </a:p>
          <a:p>
            <a:pPr marL="285750" indent="-285750">
              <a:lnSpc>
                <a:spcPct val="120000"/>
              </a:lnSpc>
              <a:buFont typeface="Arial" panose="020B0604020202020204" pitchFamily="34" charset="0"/>
              <a:buChar char="•"/>
            </a:pPr>
            <a:r>
              <a:rPr lang="en-US" sz="1400" dirty="0"/>
              <a:t>The semantics of the fork() and exec() system calls change in a multithreaded program.</a:t>
            </a:r>
            <a:endParaRPr lang="en-US" sz="1400" dirty="0">
              <a:solidFill>
                <a:srgbClr val="273239"/>
              </a:solidFill>
              <a:latin typeface="urw-din"/>
            </a:endParaRPr>
          </a:p>
          <a:p>
            <a:pPr marL="285750" indent="-285750">
              <a:lnSpc>
                <a:spcPct val="120000"/>
              </a:lnSpc>
              <a:buFont typeface="Arial" panose="020B0604020202020204" pitchFamily="34" charset="0"/>
              <a:buChar char="•"/>
            </a:pPr>
            <a:endParaRPr lang="en-US" sz="1400" dirty="0">
              <a:solidFill>
                <a:srgbClr val="273239"/>
              </a:solidFill>
              <a:latin typeface="urw-din"/>
            </a:endParaRPr>
          </a:p>
          <a:p>
            <a:pPr marL="285750" indent="-285750">
              <a:lnSpc>
                <a:spcPct val="120000"/>
              </a:lnSpc>
              <a:buFont typeface="Arial" panose="020B0604020202020204" pitchFamily="34" charset="0"/>
              <a:buChar char="•"/>
            </a:pPr>
            <a:r>
              <a:rPr lang="en-US" sz="1400" dirty="0"/>
              <a:t>In a program calls fork(). Some UNIX systems have chosen to have two versions of fork()</a:t>
            </a:r>
          </a:p>
          <a:p>
            <a:pPr marL="742950" lvl="1" indent="-285750">
              <a:lnSpc>
                <a:spcPct val="120000"/>
              </a:lnSpc>
              <a:buFont typeface="Arial" panose="020B0604020202020204" pitchFamily="34" charset="0"/>
              <a:buChar char="•"/>
            </a:pPr>
            <a:r>
              <a:rPr lang="en-US" sz="1400" dirty="0"/>
              <a:t>One that duplicates all threads.</a:t>
            </a:r>
          </a:p>
          <a:p>
            <a:pPr marL="742950" lvl="1" indent="-285750">
              <a:lnSpc>
                <a:spcPct val="120000"/>
              </a:lnSpc>
              <a:buFont typeface="Arial" panose="020B0604020202020204" pitchFamily="34" charset="0"/>
              <a:buChar char="•"/>
            </a:pPr>
            <a:r>
              <a:rPr lang="en-US" sz="1400" dirty="0"/>
              <a:t>Another that duplicates only the thread that invoked the fork() system call.</a:t>
            </a:r>
          </a:p>
          <a:p>
            <a:pPr marL="285750" indent="-285750">
              <a:lnSpc>
                <a:spcPct val="120000"/>
              </a:lnSpc>
              <a:buFont typeface="Arial" panose="020B0604020202020204" pitchFamily="34" charset="0"/>
              <a:buChar char="•"/>
            </a:pPr>
            <a:r>
              <a:rPr lang="en-US" sz="1400" dirty="0"/>
              <a:t>A thread invokes the exec() system call, the program specified in the parameter to exec() will replace the entire process—including all threads.</a:t>
            </a:r>
          </a:p>
          <a:p>
            <a:pPr marL="285750" indent="-285750">
              <a:lnSpc>
                <a:spcPct val="120000"/>
              </a:lnSpc>
              <a:buFont typeface="Arial" panose="020B0604020202020204" pitchFamily="34" charset="0"/>
              <a:buChar char="•"/>
            </a:pPr>
            <a:r>
              <a:rPr lang="en-US" sz="1400" dirty="0"/>
              <a:t>if exec() is called immediately after forking, then duplicating all threads is unnecessary, as the program specified in the parameters to exec() will replace the process.</a:t>
            </a:r>
            <a:endParaRPr lang="en-PK" sz="1400" dirty="0"/>
          </a:p>
        </p:txBody>
      </p:sp>
    </p:spTree>
    <p:extLst>
      <p:ext uri="{BB962C8B-B14F-4D97-AF65-F5344CB8AC3E}">
        <p14:creationId xmlns:p14="http://schemas.microsoft.com/office/powerpoint/2010/main" val="18032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Threading </a:t>
            </a:r>
            <a:r>
              <a:rPr lang="en-US" dirty="0" smtClean="0"/>
              <a:t>Issues</a:t>
            </a:r>
            <a:endParaRPr lang="en-US" dirty="0"/>
          </a:p>
        </p:txBody>
      </p:sp>
      <p:sp>
        <p:nvSpPr>
          <p:cNvPr id="3" name="TextBox 2">
            <a:extLst>
              <a:ext uri="{FF2B5EF4-FFF2-40B4-BE49-F238E27FC236}">
                <a16:creationId xmlns:a16="http://schemas.microsoft.com/office/drawing/2014/main" id="{423123F8-39D9-A1F4-1A75-9C4FD721DFE1}"/>
              </a:ext>
            </a:extLst>
          </p:cNvPr>
          <p:cNvSpPr txBox="1"/>
          <p:nvPr/>
        </p:nvSpPr>
        <p:spPr>
          <a:xfrm>
            <a:off x="648173" y="699542"/>
            <a:ext cx="8316315" cy="4081117"/>
          </a:xfrm>
          <a:prstGeom prst="rect">
            <a:avLst/>
          </a:prstGeom>
          <a:noFill/>
        </p:spPr>
        <p:txBody>
          <a:bodyPr wrap="square">
            <a:spAutoFit/>
          </a:bodyPr>
          <a:lstStyle/>
          <a:p>
            <a:pPr>
              <a:lnSpc>
                <a:spcPct val="120000"/>
              </a:lnSpc>
            </a:pPr>
            <a:r>
              <a:rPr lang="en-US" sz="1200" dirty="0"/>
              <a:t>A </a:t>
            </a:r>
            <a:r>
              <a:rPr lang="en-US" sz="1200" b="1" dirty="0"/>
              <a:t>signal i</a:t>
            </a:r>
            <a:r>
              <a:rPr lang="en-US" sz="1200" dirty="0"/>
              <a:t>s used in UNIX systems to notify a process that a particular event has occurred.</a:t>
            </a:r>
          </a:p>
          <a:p>
            <a:pPr marL="800100" lvl="1" indent="-342900">
              <a:lnSpc>
                <a:spcPct val="120000"/>
              </a:lnSpc>
              <a:buFont typeface="+mj-lt"/>
              <a:buAutoNum type="arabicPeriod"/>
            </a:pPr>
            <a:r>
              <a:rPr lang="en-US" sz="1200" dirty="0"/>
              <a:t> A signal is generated by the occurrence of a particular event.</a:t>
            </a:r>
          </a:p>
          <a:p>
            <a:pPr marL="800100" lvl="1" indent="-342900">
              <a:lnSpc>
                <a:spcPct val="120000"/>
              </a:lnSpc>
              <a:buFont typeface="+mj-lt"/>
              <a:buAutoNum type="arabicPeriod"/>
            </a:pPr>
            <a:r>
              <a:rPr lang="en-US" sz="1200" dirty="0"/>
              <a:t> The signal is delivered to a process.</a:t>
            </a:r>
          </a:p>
          <a:p>
            <a:pPr marL="800100" lvl="1" indent="-342900">
              <a:lnSpc>
                <a:spcPct val="120000"/>
              </a:lnSpc>
              <a:buFont typeface="+mj-lt"/>
              <a:buAutoNum type="arabicPeriod"/>
            </a:pPr>
            <a:r>
              <a:rPr lang="en-US" sz="1200" dirty="0"/>
              <a:t> Once delivered, the signal must be handled. </a:t>
            </a:r>
          </a:p>
          <a:p>
            <a:pPr marL="0" lvl="1">
              <a:lnSpc>
                <a:spcPct val="120000"/>
              </a:lnSpc>
            </a:pPr>
            <a:r>
              <a:rPr lang="en-US" sz="1200" dirty="0"/>
              <a:t>A signal may be handled by one of two possible handlers:</a:t>
            </a:r>
          </a:p>
          <a:p>
            <a:pPr marL="800100" lvl="2" indent="-342900">
              <a:lnSpc>
                <a:spcPct val="120000"/>
              </a:lnSpc>
              <a:buFont typeface="+mj-lt"/>
              <a:buAutoNum type="arabicPeriod"/>
            </a:pPr>
            <a:r>
              <a:rPr lang="en-US" sz="1200" dirty="0"/>
              <a:t> A default signal handler</a:t>
            </a:r>
          </a:p>
          <a:p>
            <a:pPr marL="800100" lvl="2" indent="-342900">
              <a:lnSpc>
                <a:spcPct val="120000"/>
              </a:lnSpc>
              <a:buFont typeface="+mj-lt"/>
              <a:buAutoNum type="arabicPeriod"/>
            </a:pPr>
            <a:r>
              <a:rPr lang="en-US" sz="1200" dirty="0"/>
              <a:t> A user-defined signal handler</a:t>
            </a:r>
          </a:p>
          <a:p>
            <a:pPr marL="457200" lvl="2">
              <a:lnSpc>
                <a:spcPct val="120000"/>
              </a:lnSpc>
            </a:pPr>
            <a:r>
              <a:rPr lang="en-US" sz="1200" dirty="0"/>
              <a:t>Every signal has a default signal handler that the kernel runs when handling that signal. This default action can be overridden by a user-defined signal handler that is called to handle the signal.</a:t>
            </a:r>
          </a:p>
          <a:p>
            <a:pPr marL="0" lvl="2">
              <a:lnSpc>
                <a:spcPct val="120000"/>
              </a:lnSpc>
            </a:pPr>
            <a:r>
              <a:rPr lang="en-US" sz="1200" dirty="0"/>
              <a:t>Handling signals in single-threaded programs is straightforward: signals are always delivered to a process. However, delivering signals is more complicated in multithreaded programs</a:t>
            </a:r>
          </a:p>
          <a:p>
            <a:pPr marL="800100" lvl="3" indent="-342900">
              <a:lnSpc>
                <a:spcPct val="120000"/>
              </a:lnSpc>
              <a:buFont typeface="+mj-lt"/>
              <a:buAutoNum type="arabicPeriod"/>
            </a:pPr>
            <a:r>
              <a:rPr lang="en-US" sz="1200" dirty="0"/>
              <a:t>Deliver the signal to the thread to which the signal applies.</a:t>
            </a:r>
          </a:p>
          <a:p>
            <a:pPr marL="800100" lvl="3" indent="-342900">
              <a:lnSpc>
                <a:spcPct val="120000"/>
              </a:lnSpc>
              <a:buFont typeface="+mj-lt"/>
              <a:buAutoNum type="arabicPeriod"/>
            </a:pPr>
            <a:r>
              <a:rPr lang="en-US" sz="1200" dirty="0"/>
              <a:t>Deliver the signal to every thread in the process.</a:t>
            </a:r>
          </a:p>
          <a:p>
            <a:pPr marL="800100" lvl="3" indent="-342900">
              <a:lnSpc>
                <a:spcPct val="120000"/>
              </a:lnSpc>
              <a:buFont typeface="+mj-lt"/>
              <a:buAutoNum type="arabicPeriod"/>
            </a:pPr>
            <a:r>
              <a:rPr lang="en-US" sz="1200" dirty="0"/>
              <a:t>Deliver the signal to certain threads in the process.</a:t>
            </a:r>
          </a:p>
          <a:p>
            <a:pPr marL="800100" lvl="3" indent="-342900">
              <a:lnSpc>
                <a:spcPct val="120000"/>
              </a:lnSpc>
              <a:buFont typeface="+mj-lt"/>
              <a:buAutoNum type="arabicPeriod"/>
            </a:pPr>
            <a:r>
              <a:rPr lang="en-US" sz="1200" dirty="0"/>
              <a:t>Assign a specific thread to receive all signals for the process</a:t>
            </a:r>
          </a:p>
          <a:p>
            <a:pPr marL="0" lvl="3">
              <a:lnSpc>
                <a:spcPct val="120000"/>
              </a:lnSpc>
            </a:pPr>
            <a:r>
              <a:rPr lang="en-US" sz="1200" dirty="0"/>
              <a:t>Synchronous signals need to be delivered to the thread causing the signal and not to other threads in the process.</a:t>
            </a:r>
          </a:p>
          <a:p>
            <a:pPr marL="0" lvl="3">
              <a:lnSpc>
                <a:spcPct val="120000"/>
              </a:lnSpc>
            </a:pPr>
            <a:r>
              <a:rPr lang="en-US" sz="1200" dirty="0"/>
              <a:t>Some asynchronous signals—such as a signal that terminates a process (&lt;control&gt;&lt;C&gt;, for example)—should be sent to all threads</a:t>
            </a:r>
          </a:p>
        </p:txBody>
      </p:sp>
    </p:spTree>
    <p:extLst>
      <p:ext uri="{BB962C8B-B14F-4D97-AF65-F5344CB8AC3E}">
        <p14:creationId xmlns:p14="http://schemas.microsoft.com/office/powerpoint/2010/main" val="55697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51470"/>
            <a:ext cx="7596336" cy="776530"/>
          </a:xfrm>
        </p:spPr>
        <p:txBody>
          <a:bodyPr/>
          <a:lstStyle/>
          <a:p>
            <a:r>
              <a:rPr lang="en-US" dirty="0"/>
              <a:t>Threading </a:t>
            </a:r>
            <a:r>
              <a:rPr lang="en-US" dirty="0" smtClean="0"/>
              <a:t>Issues</a:t>
            </a:r>
            <a:endParaRPr lang="en-US" dirty="0"/>
          </a:p>
        </p:txBody>
      </p:sp>
      <p:sp>
        <p:nvSpPr>
          <p:cNvPr id="4" name="TextBox 3">
            <a:extLst>
              <a:ext uri="{FF2B5EF4-FFF2-40B4-BE49-F238E27FC236}">
                <a16:creationId xmlns:a16="http://schemas.microsoft.com/office/drawing/2014/main" id="{75711BC6-E3FC-79E0-0F7B-AF89C83CD9C7}"/>
              </a:ext>
            </a:extLst>
          </p:cNvPr>
          <p:cNvSpPr txBox="1"/>
          <p:nvPr/>
        </p:nvSpPr>
        <p:spPr>
          <a:xfrm>
            <a:off x="683568" y="828000"/>
            <a:ext cx="8244408" cy="3970318"/>
          </a:xfrm>
          <a:prstGeom prst="rect">
            <a:avLst/>
          </a:prstGeom>
          <a:noFill/>
        </p:spPr>
        <p:txBody>
          <a:bodyPr wrap="square">
            <a:spAutoFit/>
          </a:bodyPr>
          <a:lstStyle>
            <a:defPPr>
              <a:defRPr lang="en-US"/>
            </a:defPPr>
            <a:lvl1pPr>
              <a:lnSpc>
                <a:spcPct val="120000"/>
              </a:lnSpc>
              <a:defRPr b="1"/>
            </a:lvl1pPr>
            <a:lvl2pPr marL="742950" lvl="1" indent="-285750">
              <a:lnSpc>
                <a:spcPct val="120000"/>
              </a:lnSpc>
              <a:buFont typeface="Arial" panose="020B0604020202020204" pitchFamily="34" charset="0"/>
              <a:buChar char="•"/>
            </a:lvl2pPr>
          </a:lstStyle>
          <a:p>
            <a:r>
              <a:rPr lang="en-US" sz="1400" dirty="0"/>
              <a:t>Thread cancellation</a:t>
            </a:r>
          </a:p>
          <a:p>
            <a:r>
              <a:rPr lang="en-US" sz="1400" b="0" dirty="0"/>
              <a:t>Thread cancellation involves terminating a thread before it has completed.</a:t>
            </a:r>
          </a:p>
          <a:p>
            <a:r>
              <a:rPr lang="en-US" sz="1400" b="0" dirty="0"/>
              <a:t>A thread that is to be canceled is often referred to as the target thread. Cancellation of a target thread may occur in two different scenarios:</a:t>
            </a:r>
          </a:p>
          <a:p>
            <a:pPr marL="342900" indent="-342900">
              <a:buFont typeface="+mj-lt"/>
              <a:buAutoNum type="arabicPeriod"/>
            </a:pPr>
            <a:r>
              <a:rPr lang="en-US" sz="1400" b="0" dirty="0"/>
              <a:t>Asynchronous cancellation. One thread immediately terminates the target thread.</a:t>
            </a:r>
          </a:p>
          <a:p>
            <a:pPr marL="342900" indent="-342900">
              <a:buFont typeface="+mj-lt"/>
              <a:buAutoNum type="arabicPeriod"/>
            </a:pPr>
            <a:r>
              <a:rPr lang="en-US" sz="1400" b="0" dirty="0"/>
              <a:t>Deferred cancellation. The target thread periodically checks whether it should terminate, allowing it an opportunity to terminate itself in an orderly fashion.</a:t>
            </a:r>
          </a:p>
          <a:p>
            <a:r>
              <a:rPr lang="en-US" sz="1400" b="0" dirty="0"/>
              <a:t>The difficulty with cancellation occurs in situations where resources have been allocated to a canceled thread or where a thread is canceled while in the midst of updating data it is sharing with other threads especially </a:t>
            </a:r>
            <a:r>
              <a:rPr lang="en-US" sz="1400" dirty="0"/>
              <a:t>synchronous cancellation.</a:t>
            </a:r>
          </a:p>
          <a:p>
            <a:endParaRPr lang="en-US" sz="1400" b="0" dirty="0"/>
          </a:p>
          <a:p>
            <a:r>
              <a:rPr lang="en-US" sz="1400" b="0" dirty="0"/>
              <a:t>The default cancellation type is deferred cancellation. Here, cancellation occurs only when a thread reaches a cancellation point. One technique for establishing a cancellation point is to invoke the </a:t>
            </a:r>
            <a:r>
              <a:rPr lang="en-US" sz="1400" b="0" dirty="0" err="1"/>
              <a:t>pthread</a:t>
            </a:r>
            <a:r>
              <a:rPr lang="en-US" sz="1400" b="0" dirty="0"/>
              <a:t> </a:t>
            </a:r>
            <a:r>
              <a:rPr lang="en-US" sz="1400" b="0" dirty="0" err="1"/>
              <a:t>testcancel</a:t>
            </a:r>
            <a:r>
              <a:rPr lang="en-US" sz="1400" b="0" dirty="0"/>
              <a:t>() function. If a cancellation request is found to be pending, a function known as a cleanup handler is invoked.</a:t>
            </a:r>
            <a:endParaRPr lang="en-PK" sz="1400" b="0" dirty="0"/>
          </a:p>
        </p:txBody>
      </p:sp>
    </p:spTree>
    <p:extLst>
      <p:ext uri="{BB962C8B-B14F-4D97-AF65-F5344CB8AC3E}">
        <p14:creationId xmlns:p14="http://schemas.microsoft.com/office/powerpoint/2010/main" val="401490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t>
            </a:r>
            <a:r>
              <a:rPr lang="en-US" dirty="0" smtClean="0"/>
              <a:t>Threading</a:t>
            </a:r>
            <a:endParaRPr lang="en-US" dirty="0"/>
          </a:p>
        </p:txBody>
      </p:sp>
      <p:sp>
        <p:nvSpPr>
          <p:cNvPr id="3" name="TextBox 2">
            <a:extLst>
              <a:ext uri="{FF2B5EF4-FFF2-40B4-BE49-F238E27FC236}">
                <a16:creationId xmlns:a16="http://schemas.microsoft.com/office/drawing/2014/main" id="{C0F85309-B16C-CFDA-FBB5-2B359A56FB83}"/>
              </a:ext>
            </a:extLst>
          </p:cNvPr>
          <p:cNvSpPr txBox="1"/>
          <p:nvPr/>
        </p:nvSpPr>
        <p:spPr>
          <a:xfrm>
            <a:off x="895738" y="987574"/>
            <a:ext cx="8068750" cy="3748719"/>
          </a:xfrm>
          <a:prstGeom prst="rect">
            <a:avLst/>
          </a:prstGeom>
          <a:noFill/>
        </p:spPr>
        <p:txBody>
          <a:bodyPr wrap="square">
            <a:spAutoFit/>
          </a:bodyPr>
          <a:lstStyle/>
          <a:p>
            <a:pPr>
              <a:lnSpc>
                <a:spcPct val="120000"/>
              </a:lnSpc>
            </a:pPr>
            <a:r>
              <a:rPr lang="en-US" dirty="0"/>
              <a:t>Growth of multicore processing, applications containing hundreds—or even thousands—of threads</a:t>
            </a:r>
          </a:p>
          <a:p>
            <a:pPr>
              <a:lnSpc>
                <a:spcPct val="120000"/>
              </a:lnSpc>
            </a:pPr>
            <a:r>
              <a:rPr lang="en-US" dirty="0"/>
              <a:t>address these difficulties and better support the design of multithreaded applications is to transfer the creation and management of threading from application developers to compilers and run-time libraries.</a:t>
            </a:r>
          </a:p>
          <a:p>
            <a:pPr>
              <a:lnSpc>
                <a:spcPct val="120000"/>
              </a:lnSpc>
            </a:pPr>
            <a:endParaRPr lang="en-US" dirty="0"/>
          </a:p>
          <a:p>
            <a:pPr>
              <a:lnSpc>
                <a:spcPct val="120000"/>
              </a:lnSpc>
            </a:pPr>
            <a:r>
              <a:rPr lang="en-US" dirty="0"/>
              <a:t>This strategy, termed implicit threading</a:t>
            </a:r>
          </a:p>
          <a:p>
            <a:pPr>
              <a:lnSpc>
                <a:spcPct val="120000"/>
              </a:lnSpc>
            </a:pPr>
            <a:endParaRPr lang="en-US" dirty="0"/>
          </a:p>
          <a:p>
            <a:pPr marL="742950" lvl="1" indent="-285750">
              <a:lnSpc>
                <a:spcPct val="120000"/>
              </a:lnSpc>
              <a:buFont typeface="Arial" panose="020B0604020202020204" pitchFamily="34" charset="0"/>
              <a:buChar char="•"/>
            </a:pPr>
            <a:r>
              <a:rPr lang="en-US" dirty="0"/>
              <a:t>Thread Pools</a:t>
            </a:r>
          </a:p>
          <a:p>
            <a:pPr marL="742950" lvl="1" indent="-285750">
              <a:lnSpc>
                <a:spcPct val="120000"/>
              </a:lnSpc>
              <a:buFont typeface="Arial" panose="020B0604020202020204" pitchFamily="34" charset="0"/>
              <a:buChar char="•"/>
            </a:pPr>
            <a:r>
              <a:rPr lang="en-US" dirty="0"/>
              <a:t>OpenMP</a:t>
            </a:r>
          </a:p>
          <a:p>
            <a:pPr marL="742950" lvl="1" indent="-285750">
              <a:lnSpc>
                <a:spcPct val="120000"/>
              </a:lnSpc>
              <a:buFont typeface="Arial" panose="020B0604020202020204" pitchFamily="34" charset="0"/>
              <a:buChar char="•"/>
            </a:pPr>
            <a:r>
              <a:rPr lang="en-US" dirty="0"/>
              <a:t>Grand Central Dispatch</a:t>
            </a:r>
            <a:endParaRPr lang="en-PK" dirty="0"/>
          </a:p>
        </p:txBody>
      </p:sp>
    </p:spTree>
    <p:extLst>
      <p:ext uri="{BB962C8B-B14F-4D97-AF65-F5344CB8AC3E}">
        <p14:creationId xmlns:p14="http://schemas.microsoft.com/office/powerpoint/2010/main" val="169412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a:t>
            </a:r>
            <a:r>
              <a:rPr lang="en-US" dirty="0" smtClean="0"/>
              <a:t>Pools</a:t>
            </a:r>
            <a:endParaRPr lang="en-US" dirty="0"/>
          </a:p>
        </p:txBody>
      </p:sp>
      <p:sp>
        <p:nvSpPr>
          <p:cNvPr id="3" name="TextBox 2">
            <a:extLst>
              <a:ext uri="{FF2B5EF4-FFF2-40B4-BE49-F238E27FC236}">
                <a16:creationId xmlns:a16="http://schemas.microsoft.com/office/drawing/2014/main" id="{8F6AC574-BE69-EC62-4A29-B2F64A919E44}"/>
              </a:ext>
            </a:extLst>
          </p:cNvPr>
          <p:cNvSpPr txBox="1"/>
          <p:nvPr/>
        </p:nvSpPr>
        <p:spPr>
          <a:xfrm>
            <a:off x="683569" y="977116"/>
            <a:ext cx="8424935" cy="3754874"/>
          </a:xfrm>
          <a:prstGeom prst="rect">
            <a:avLst/>
          </a:prstGeom>
          <a:noFill/>
        </p:spPr>
        <p:txBody>
          <a:bodyPr wrap="square">
            <a:spAutoFit/>
          </a:bodyPr>
          <a:lstStyle/>
          <a:p>
            <a:r>
              <a:rPr lang="en-US" sz="1400" dirty="0"/>
              <a:t>The size of a thread pool is the number of threads kept in reserve for executing tasks. It is usually a tunable parameter of the application, adjusted to optimize program performance. Deciding the optimal thread pool size is crucial to optimize performance.</a:t>
            </a:r>
          </a:p>
          <a:p>
            <a:endParaRPr lang="en-US" sz="1400" dirty="0"/>
          </a:p>
          <a:p>
            <a:r>
              <a:rPr lang="en-US" sz="1400" dirty="0"/>
              <a:t>he general idea behind a thread pool is to create a number of threads at process startup and place them into a pool, where they sit and wait for work. When a server receives a request, it awakens a thread from this pool—if one is available—and passes it the request for service. Once the thread completes its service, it returns to the pool and awaits more work. If the pool contains no available thread, the server waits until one becomes free.</a:t>
            </a:r>
          </a:p>
          <a:p>
            <a:endParaRPr lang="en-US" sz="1400" dirty="0"/>
          </a:p>
          <a:p>
            <a:r>
              <a:rPr lang="en-US" sz="1400" dirty="0"/>
              <a:t>Thread pools offer these benefits:</a:t>
            </a:r>
          </a:p>
          <a:p>
            <a:pPr marL="342900" indent="-342900">
              <a:buFont typeface="+mj-lt"/>
              <a:buAutoNum type="arabicPeriod"/>
            </a:pPr>
            <a:r>
              <a:rPr lang="en-US" sz="1400" dirty="0"/>
              <a:t>Servicing a request with an existing thread is faster than waiting to create a thread.</a:t>
            </a:r>
          </a:p>
          <a:p>
            <a:pPr marL="342900" indent="-342900">
              <a:buFont typeface="+mj-lt"/>
              <a:buAutoNum type="arabicPeriod"/>
            </a:pPr>
            <a:r>
              <a:rPr lang="en-US" sz="1400" dirty="0"/>
              <a:t>A thread pool limits the number of threads that exist at any one point. This is particularly important on systems that cannot support a large number of concurrent threads.</a:t>
            </a:r>
          </a:p>
          <a:p>
            <a:pPr marL="342900" indent="-342900">
              <a:buFont typeface="+mj-lt"/>
              <a:buAutoNum type="arabicPeriod"/>
            </a:pPr>
            <a:r>
              <a:rPr lang="en-US" sz="1400" dirty="0"/>
              <a:t>Separating the task to be performed from the mechanics of creating the task allows us to use different strategies for running the task. For example, the task could be scheduled to execute after a time delay or to execute periodically.</a:t>
            </a:r>
            <a:endParaRPr lang="en-PK" sz="1400" dirty="0"/>
          </a:p>
        </p:txBody>
      </p:sp>
    </p:spTree>
    <p:extLst>
      <p:ext uri="{BB962C8B-B14F-4D97-AF65-F5344CB8AC3E}">
        <p14:creationId xmlns:p14="http://schemas.microsoft.com/office/powerpoint/2010/main" val="226304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488"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latin typeface="Courier New" panose="02070309020205020404" pitchFamily="49" charset="0"/>
                <a:cs typeface="Courier New" panose="02070309020205020404" pitchFamily="49" charset="0"/>
              </a:rPr>
              <a:t>Threads</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solidFill>
                  <a:schemeClr val="bg1"/>
                </a:solidFill>
                <a:latin typeface="Arial" pitchFamily="34" charset="0"/>
                <a:cs typeface="Arial" pitchFamily="34" charset="0"/>
              </a:rPr>
              <a:t>Benefits of Threads</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Why Threads</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Threads VS Process</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S</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dirty="0" smtClean="0"/>
              <a:t>Content Lecture#7</a:t>
            </a:r>
            <a:endParaRPr lang="en-US" dirty="0"/>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555526"/>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371"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pic>
        <p:nvPicPr>
          <p:cNvPr id="2352" name="Picture 304" descr="https://i.pinimg.com/564x/d9/46/2a/d9462a35c5b678d267c23e55427ce5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2835" y="2291335"/>
            <a:ext cx="2365262" cy="28727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06"/>
          <p:cNvSpPr>
            <a:spLocks noChangeArrowheads="1"/>
          </p:cNvSpPr>
          <p:nvPr/>
        </p:nvSpPr>
        <p:spPr bwMode="auto">
          <a:xfrm>
            <a:off x="1547664" y="4703411"/>
            <a:ext cx="38525" cy="488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5713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78A8C"/>
                </a:solidFill>
                <a:effectLst/>
                <a:latin typeface="IBMPlexSans"/>
              </a:rPr>
              <a:t/>
            </a:r>
            <a:br>
              <a:rPr kumimoji="0" lang="en-US" altLang="en-US" sz="1400" b="0" i="0" u="none" strike="noStrike" cap="none" normalizeH="0" baseline="0" smtClean="0">
                <a:ln>
                  <a:noFill/>
                </a:ln>
                <a:solidFill>
                  <a:srgbClr val="878A8C"/>
                </a:solidFill>
                <a:effectLst/>
                <a:latin typeface="IBMPlexSans"/>
              </a:rPr>
            </a:b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pic>
        <p:nvPicPr>
          <p:cNvPr id="2358" name="Picture 310" descr="This contains an image of: To Be or Not to Be Art Print for Geeks Wall Art Decoroffice - Etsy Ca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3158454"/>
            <a:ext cx="2247900" cy="1933576"/>
          </a:xfrm>
          <a:prstGeom prst="rect">
            <a:avLst/>
          </a:prstGeom>
          <a:noFill/>
          <a:extLst>
            <a:ext uri="{909E8E84-426E-40DD-AFC4-6F175D3DCCD1}">
              <a14:hiddenFill xmlns:a14="http://schemas.microsoft.com/office/drawing/2010/main">
                <a:solidFill>
                  <a:srgbClr val="FFFFFF"/>
                </a:solidFill>
              </a14:hiddenFill>
            </a:ext>
          </a:extLst>
        </p:spPr>
      </p:pic>
      <p:pic>
        <p:nvPicPr>
          <p:cNvPr id="2360" name="Picture 312" descr="Programming summarized better than any words c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4285" y="1508068"/>
            <a:ext cx="1599828" cy="199978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05"/>
          <p:cNvSpPr>
            <a:spLocks noChangeArrowheads="1"/>
          </p:cNvSpPr>
          <p:nvPr/>
        </p:nvSpPr>
        <p:spPr bwMode="auto">
          <a:xfrm>
            <a:off x="1886646" y="1131590"/>
            <a:ext cx="664579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inherit"/>
              </a:rPr>
              <a:t>A programmer had a problem, so he used threads. Then he had two problems.</a:t>
            </a:r>
            <a:endParaRPr kumimoji="0" lang="en-US" altLang="en-US" sz="1400" b="0" i="0" u="none" strike="noStrike" cap="none" normalizeH="0" baseline="0" dirty="0" smtClean="0">
              <a:ln>
                <a:noFill/>
              </a:ln>
              <a:effectLst/>
              <a:latin typeface="Arial" panose="020B0604020202020204" pitchFamily="34" charset="0"/>
            </a:endParaRPr>
          </a:p>
        </p:txBody>
      </p:sp>
      <p:pic>
        <p:nvPicPr>
          <p:cNvPr id="2365" name="Picture 317" descr="This contains an image of: The freeCodeCamp Podcast is live. Here are 6 episodes you can binge-listen now."/>
          <p:cNvPicPr>
            <a:picLocks noChangeAspect="1" noChangeArrowheads="1"/>
          </p:cNvPicPr>
          <p:nvPr/>
        </p:nvPicPr>
        <p:blipFill rotWithShape="1">
          <a:blip r:embed="rId8">
            <a:extLst>
              <a:ext uri="{28A0092B-C50C-407E-A947-70E740481C1C}">
                <a14:useLocalDpi xmlns:a14="http://schemas.microsoft.com/office/drawing/2010/main" val="0"/>
              </a:ext>
            </a:extLst>
          </a:blip>
          <a:srcRect l="2138" t="22423" r="698" b="5254"/>
          <a:stretch/>
        </p:blipFill>
        <p:spPr bwMode="auto">
          <a:xfrm>
            <a:off x="4597211" y="3651870"/>
            <a:ext cx="1695855" cy="12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824667"/>
            <a:chOff x="3714846" y="1438282"/>
            <a:chExt cx="4529562" cy="1575938"/>
          </a:xfrm>
        </p:grpSpPr>
        <p:sp>
          <p:nvSpPr>
            <p:cNvPr id="3" name="TextBox 2"/>
            <p:cNvSpPr txBox="1"/>
            <p:nvPr/>
          </p:nvSpPr>
          <p:spPr>
            <a:xfrm>
              <a:off x="3714846" y="2014347"/>
              <a:ext cx="4529562" cy="999873"/>
            </a:xfrm>
            <a:prstGeom prst="rect">
              <a:avLst/>
            </a:prstGeom>
            <a:noFill/>
          </p:spPr>
          <p:txBody>
            <a:bodyPr wrap="square" rtlCol="0">
              <a:spAutoFit/>
            </a:bodyPr>
            <a:lstStyle/>
            <a:p>
              <a:pPr algn="ctr"/>
              <a:r>
                <a:rPr lang="en-US" sz="1400" dirty="0" smtClean="0"/>
                <a:t>Flow of Execution</a:t>
              </a:r>
            </a:p>
            <a:p>
              <a:pPr algn="ctr"/>
              <a:r>
                <a:rPr lang="en-US" sz="1400" dirty="0" smtClean="0"/>
                <a:t>Basic Unit of execution</a:t>
              </a:r>
              <a:endParaRPr lang="en-US" sz="1400" dirty="0"/>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Threads</a:t>
              </a:r>
              <a:endParaRPr lang="en-US" altLang="ko-KR" sz="2400" b="1" dirty="0">
                <a:solidFill>
                  <a:schemeClr val="accent1"/>
                </a:solidFill>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669"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670"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267744" y="4240708"/>
            <a:ext cx="5400600" cy="307777"/>
          </a:xfrm>
          <a:prstGeom prst="rect">
            <a:avLst/>
          </a:prstGeom>
          <a:noFill/>
        </p:spPr>
        <p:txBody>
          <a:bodyPr wrap="square" rtlCol="0">
            <a:spAutoFit/>
          </a:bodyPr>
          <a:lstStyle/>
          <a:p>
            <a:pPr algn="ctr"/>
            <a:r>
              <a:rPr lang="en-US" sz="1400" dirty="0" err="1"/>
              <a:t>Postable</a:t>
            </a:r>
            <a:r>
              <a:rPr lang="en-US" sz="1400" dirty="0"/>
              <a:t> Operating System interface for Unix (POSIX),  </a:t>
            </a:r>
            <a:r>
              <a:rPr lang="en-US" sz="1400" b="1" dirty="0" smtClean="0"/>
              <a:t> </a:t>
            </a:r>
            <a:endParaRPr lang="en-US" altLang="ko-KR" sz="1400" dirty="0">
              <a:solidFill>
                <a:schemeClr val="tx1">
                  <a:lumMod val="75000"/>
                  <a:lumOff val="25000"/>
                </a:schemeClr>
              </a:solidFill>
              <a:cs typeface="Arial" pitchFamily="34" charset="0"/>
            </a:endParaRPr>
          </a:p>
        </p:txBody>
      </p:sp>
      <p:sp>
        <p:nvSpPr>
          <p:cNvPr id="26" name="Text Placeholder 13"/>
          <p:cNvSpPr txBox="1">
            <a:spLocks/>
          </p:cNvSpPr>
          <p:nvPr/>
        </p:nvSpPr>
        <p:spPr>
          <a:xfrm>
            <a:off x="2267743" y="3901580"/>
            <a:ext cx="4859795"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POSIX</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5735"/>
            <a:ext cx="7740352" cy="776530"/>
          </a:xfrm>
        </p:spPr>
        <p:txBody>
          <a:bodyPr/>
          <a:lstStyle/>
          <a:p>
            <a:r>
              <a:rPr lang="en-US" dirty="0"/>
              <a:t>Creating POSIX </a:t>
            </a:r>
            <a:r>
              <a:rPr lang="en-US" dirty="0" smtClean="0"/>
              <a:t>Threads</a:t>
            </a:r>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1580DED-822A-49E1-AC6C-2109E1930043}"/>
              </a:ext>
            </a:extLst>
          </p:cNvPr>
          <p:cNvSpPr txBox="1"/>
          <p:nvPr/>
        </p:nvSpPr>
        <p:spPr>
          <a:xfrm>
            <a:off x="1387674" y="802265"/>
            <a:ext cx="7344815" cy="4228850"/>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Name top</a:t>
            </a:r>
          </a:p>
          <a:p>
            <a:pPr lvl="1">
              <a:lnSpc>
                <a:spcPct val="120000"/>
              </a:lnSpc>
            </a:pPr>
            <a:r>
              <a:rPr lang="en-US" sz="1400" dirty="0"/>
              <a:t>	</a:t>
            </a:r>
            <a:r>
              <a:rPr lang="en-US" sz="1400" dirty="0" err="1"/>
              <a:t>Pthread_create</a:t>
            </a:r>
            <a:r>
              <a:rPr lang="en-US" sz="1400" dirty="0"/>
              <a:t>– CREATE A NEW THREAD</a:t>
            </a:r>
          </a:p>
          <a:p>
            <a:pPr marL="285750" indent="-285750">
              <a:lnSpc>
                <a:spcPct val="120000"/>
              </a:lnSpc>
              <a:buFont typeface="Arial" panose="020B0604020202020204" pitchFamily="34" charset="0"/>
              <a:buChar char="•"/>
            </a:pPr>
            <a:r>
              <a:rPr lang="en-US" sz="1400" dirty="0"/>
              <a:t>Synopsis</a:t>
            </a:r>
          </a:p>
          <a:p>
            <a:pPr lvl="2">
              <a:lnSpc>
                <a:spcPct val="120000"/>
              </a:lnSpc>
            </a:pPr>
            <a:r>
              <a:rPr lang="en-US" sz="1400" dirty="0"/>
              <a:t>#include&lt;pthread.h&gt;</a:t>
            </a:r>
          </a:p>
          <a:p>
            <a:pPr lvl="2">
              <a:lnSpc>
                <a:spcPct val="120000"/>
              </a:lnSpc>
            </a:pPr>
            <a:r>
              <a:rPr lang="en-US" sz="1400" dirty="0"/>
              <a:t>Int </a:t>
            </a:r>
            <a:r>
              <a:rPr lang="en-US" sz="1400" dirty="0" err="1"/>
              <a:t>pthread_create</a:t>
            </a:r>
            <a:r>
              <a:rPr lang="en-US" sz="1400" dirty="0"/>
              <a:t>(</a:t>
            </a:r>
            <a:r>
              <a:rPr lang="en-US" sz="1400" u="sng" dirty="0" err="1">
                <a:highlight>
                  <a:srgbClr val="FFF3C5"/>
                </a:highlight>
              </a:rPr>
              <a:t>pthread_t</a:t>
            </a:r>
            <a:r>
              <a:rPr lang="en-US" sz="1400" u="sng" dirty="0">
                <a:highlight>
                  <a:srgbClr val="FFF3C5"/>
                </a:highlight>
              </a:rPr>
              <a:t> *thread </a:t>
            </a:r>
            <a:r>
              <a:rPr lang="en-US" sz="1400" dirty="0"/>
              <a:t>,  </a:t>
            </a:r>
            <a:r>
              <a:rPr lang="en-US" sz="1400" u="sng" dirty="0">
                <a:highlight>
                  <a:srgbClr val="FFF3C5"/>
                </a:highlight>
              </a:rPr>
              <a:t>const </a:t>
            </a:r>
            <a:r>
              <a:rPr lang="en-US" sz="1400" u="sng" dirty="0" err="1">
                <a:highlight>
                  <a:srgbClr val="FFF3C5"/>
                </a:highlight>
              </a:rPr>
              <a:t>pthread_attr_t</a:t>
            </a:r>
            <a:r>
              <a:rPr lang="en-US" sz="1400" u="sng" dirty="0">
                <a:highlight>
                  <a:srgbClr val="FFF3C5"/>
                </a:highlight>
              </a:rPr>
              <a:t> *</a:t>
            </a:r>
            <a:r>
              <a:rPr lang="en-US" sz="1400" u="sng" dirty="0" err="1">
                <a:highlight>
                  <a:srgbClr val="FFF3C5"/>
                </a:highlight>
              </a:rPr>
              <a:t>attr</a:t>
            </a:r>
            <a:r>
              <a:rPr lang="en-US" sz="1400" dirty="0"/>
              <a:t>,  </a:t>
            </a:r>
            <a:r>
              <a:rPr lang="en-US" sz="1400" u="sng" dirty="0">
                <a:highlight>
                  <a:srgbClr val="FFF3C5"/>
                </a:highlight>
              </a:rPr>
              <a:t>void *(*</a:t>
            </a:r>
            <a:r>
              <a:rPr lang="en-US" sz="1400" u="sng" dirty="0" err="1">
                <a:highlight>
                  <a:srgbClr val="FFF3C5"/>
                </a:highlight>
              </a:rPr>
              <a:t>start_routine</a:t>
            </a:r>
            <a:r>
              <a:rPr lang="en-US" sz="1400" u="sng" dirty="0">
                <a:highlight>
                  <a:srgbClr val="FFF3C5"/>
                </a:highlight>
              </a:rPr>
              <a:t>) (void *)</a:t>
            </a:r>
            <a:r>
              <a:rPr lang="en-US" sz="1400" dirty="0"/>
              <a:t>,  </a:t>
            </a:r>
            <a:r>
              <a:rPr lang="en-US" sz="1400" u="sng" dirty="0">
                <a:highlight>
                  <a:srgbClr val="FFF3C5"/>
                </a:highlight>
              </a:rPr>
              <a:t>void *</a:t>
            </a:r>
            <a:r>
              <a:rPr lang="en-US" sz="1400" u="sng" dirty="0" err="1">
                <a:highlight>
                  <a:srgbClr val="FFF3C5"/>
                </a:highlight>
              </a:rPr>
              <a:t>arg</a:t>
            </a:r>
            <a:r>
              <a:rPr lang="en-US" sz="1400" dirty="0"/>
              <a:t>);</a:t>
            </a:r>
          </a:p>
          <a:p>
            <a:pPr lvl="2">
              <a:lnSpc>
                <a:spcPct val="120000"/>
              </a:lnSpc>
            </a:pPr>
            <a:r>
              <a:rPr lang="en-US" sz="1400" dirty="0"/>
              <a:t>Int </a:t>
            </a:r>
            <a:r>
              <a:rPr lang="en-US" sz="1400" dirty="0" err="1"/>
              <a:t>pthread_create</a:t>
            </a:r>
            <a:r>
              <a:rPr lang="en-US" sz="1400" dirty="0"/>
              <a:t> (ID, Attributed, functions extending thread, arguments)</a:t>
            </a:r>
          </a:p>
          <a:p>
            <a:pPr lvl="2">
              <a:lnSpc>
                <a:spcPct val="120000"/>
              </a:lnSpc>
            </a:pPr>
            <a:r>
              <a:rPr lang="en-US" sz="1400" dirty="0"/>
              <a:t>Compile and link with –</a:t>
            </a:r>
            <a:r>
              <a:rPr lang="en-US" sz="1400" dirty="0" err="1"/>
              <a:t>pthread</a:t>
            </a:r>
            <a:r>
              <a:rPr lang="en-US" sz="1400" dirty="0"/>
              <a:t>.</a:t>
            </a:r>
          </a:p>
          <a:p>
            <a:pPr marL="285750" indent="-285750">
              <a:lnSpc>
                <a:spcPct val="120000"/>
              </a:lnSpc>
              <a:buFont typeface="Arial" panose="020B0604020202020204" pitchFamily="34" charset="0"/>
              <a:buChar char="•"/>
            </a:pPr>
            <a:endParaRPr lang="en-US" sz="1400" dirty="0"/>
          </a:p>
          <a:p>
            <a:pPr marL="285750" indent="-285750">
              <a:lnSpc>
                <a:spcPct val="120000"/>
              </a:lnSpc>
              <a:buFont typeface="Arial" panose="020B0604020202020204" pitchFamily="34" charset="0"/>
              <a:buChar char="•"/>
            </a:pPr>
            <a:r>
              <a:rPr lang="en-US" sz="1400" dirty="0"/>
              <a:t>1</a:t>
            </a:r>
            <a:r>
              <a:rPr lang="en-US" sz="1400" baseline="30000" dirty="0"/>
              <a:t>st</a:t>
            </a:r>
            <a:r>
              <a:rPr lang="en-US" sz="1400" dirty="0"/>
              <a:t> parameter is pointer to </a:t>
            </a:r>
            <a:r>
              <a:rPr lang="en-US" sz="1400" u="sng" dirty="0" err="1">
                <a:highlight>
                  <a:srgbClr val="FFF3C5"/>
                </a:highlight>
              </a:rPr>
              <a:t>pthread_t</a:t>
            </a:r>
            <a:r>
              <a:rPr lang="en-US" sz="1400" u="sng" dirty="0">
                <a:highlight>
                  <a:srgbClr val="FFF3C5"/>
                </a:highlight>
              </a:rPr>
              <a:t> </a:t>
            </a:r>
            <a:r>
              <a:rPr lang="en-US" sz="1400" dirty="0"/>
              <a:t> in which thread is returned Thread ID </a:t>
            </a:r>
          </a:p>
          <a:p>
            <a:pPr marL="285750" indent="-285750">
              <a:lnSpc>
                <a:spcPct val="120000"/>
              </a:lnSpc>
              <a:buFont typeface="Arial" panose="020B0604020202020204" pitchFamily="34" charset="0"/>
              <a:buChar char="•"/>
            </a:pPr>
            <a:r>
              <a:rPr lang="en-US" sz="1400" dirty="0"/>
              <a:t>2</a:t>
            </a:r>
            <a:r>
              <a:rPr lang="en-US" sz="1400" baseline="30000" dirty="0"/>
              <a:t>nd</a:t>
            </a:r>
            <a:r>
              <a:rPr lang="en-US" sz="1400" dirty="0"/>
              <a:t> parameter attributes if not set then pass NULL means default, like stack size, scheduling</a:t>
            </a:r>
          </a:p>
          <a:p>
            <a:pPr marL="285750" indent="-285750">
              <a:lnSpc>
                <a:spcPct val="120000"/>
              </a:lnSpc>
              <a:buFont typeface="Arial" panose="020B0604020202020204" pitchFamily="34" charset="0"/>
              <a:buChar char="•"/>
            </a:pPr>
            <a:r>
              <a:rPr lang="en-US" sz="1400" dirty="0"/>
              <a:t>3</a:t>
            </a:r>
            <a:r>
              <a:rPr lang="en-US" sz="1400" baseline="30000" dirty="0"/>
              <a:t>rd</a:t>
            </a:r>
            <a:r>
              <a:rPr lang="en-US" sz="1400" dirty="0"/>
              <a:t> parameter is function from where it is extended. function pointer give return type void pointer (* start routine function passed by reference ,  void * passed as argument which is only one)</a:t>
            </a:r>
          </a:p>
          <a:p>
            <a:pPr marL="285750" indent="-285750">
              <a:lnSpc>
                <a:spcPct val="120000"/>
              </a:lnSpc>
              <a:buFont typeface="Arial" panose="020B0604020202020204" pitchFamily="34" charset="0"/>
              <a:buChar char="•"/>
            </a:pPr>
            <a:r>
              <a:rPr lang="en-US" sz="1400" dirty="0"/>
              <a:t>4th argument passed otherwise NULL means no argument</a:t>
            </a:r>
          </a:p>
        </p:txBody>
      </p:sp>
    </p:spTree>
    <p:extLst>
      <p:ext uri="{BB962C8B-B14F-4D97-AF65-F5344CB8AC3E}">
        <p14:creationId xmlns:p14="http://schemas.microsoft.com/office/powerpoint/2010/main" val="68526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Threads</a:t>
            </a:r>
            <a:endParaRPr lang="en-PK" dirty="0"/>
          </a:p>
        </p:txBody>
      </p:sp>
      <p:sp>
        <p:nvSpPr>
          <p:cNvPr id="4" name="TextBox 3">
            <a:extLst>
              <a:ext uri="{FF2B5EF4-FFF2-40B4-BE49-F238E27FC236}">
                <a16:creationId xmlns:a16="http://schemas.microsoft.com/office/drawing/2014/main" id="{20537DB9-EC19-401C-AEB7-4CD8817AEDB1}"/>
              </a:ext>
            </a:extLst>
          </p:cNvPr>
          <p:cNvSpPr txBox="1"/>
          <p:nvPr/>
        </p:nvSpPr>
        <p:spPr>
          <a:xfrm>
            <a:off x="136917" y="1426838"/>
            <a:ext cx="4795124" cy="216059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Name</a:t>
            </a:r>
          </a:p>
          <a:p>
            <a:pPr marL="742950" lvl="1" indent="-285750">
              <a:lnSpc>
                <a:spcPct val="120000"/>
              </a:lnSpc>
              <a:buFont typeface="Arial" panose="020B0604020202020204" pitchFamily="34" charset="0"/>
              <a:buChar char="•"/>
            </a:pPr>
            <a:r>
              <a:rPr lang="en-US" sz="1400" dirty="0" err="1"/>
              <a:t>Pthread_join</a:t>
            </a:r>
            <a:r>
              <a:rPr lang="en-US" sz="1400" dirty="0"/>
              <a:t> – join with a terminated thread</a:t>
            </a:r>
          </a:p>
          <a:p>
            <a:pPr marL="742950" lvl="1" indent="-285750">
              <a:lnSpc>
                <a:spcPct val="120000"/>
              </a:lnSpc>
              <a:buFont typeface="Arial" panose="020B0604020202020204" pitchFamily="34" charset="0"/>
              <a:buChar char="•"/>
            </a:pPr>
            <a:endParaRPr lang="en-US" sz="1400" dirty="0"/>
          </a:p>
          <a:p>
            <a:pPr marL="285750" indent="-285750">
              <a:lnSpc>
                <a:spcPct val="120000"/>
              </a:lnSpc>
              <a:buFont typeface="Arial" panose="020B0604020202020204" pitchFamily="34" charset="0"/>
              <a:buChar char="•"/>
            </a:pPr>
            <a:r>
              <a:rPr lang="en-US" sz="1400" dirty="0"/>
              <a:t>SYNOPSIS</a:t>
            </a:r>
          </a:p>
          <a:p>
            <a:pPr marL="742950" lvl="1" indent="-285750">
              <a:lnSpc>
                <a:spcPct val="120000"/>
              </a:lnSpc>
              <a:buFont typeface="Arial" panose="020B0604020202020204" pitchFamily="34" charset="0"/>
              <a:buChar char="•"/>
            </a:pPr>
            <a:r>
              <a:rPr lang="en-US" sz="1400" dirty="0"/>
              <a:t>#include &lt;</a:t>
            </a:r>
            <a:r>
              <a:rPr lang="en-US" sz="1400" dirty="0" err="1"/>
              <a:t>pthread.h</a:t>
            </a:r>
            <a:r>
              <a:rPr lang="en-US" sz="1400" dirty="0"/>
              <a:t>&gt;</a:t>
            </a:r>
          </a:p>
          <a:p>
            <a:pPr marL="742950" lvl="1" indent="-285750">
              <a:lnSpc>
                <a:spcPct val="120000"/>
              </a:lnSpc>
              <a:buFont typeface="Arial" panose="020B0604020202020204" pitchFamily="34" charset="0"/>
              <a:buChar char="•"/>
            </a:pPr>
            <a:r>
              <a:rPr lang="en-US" sz="1400" dirty="0"/>
              <a:t>Int </a:t>
            </a:r>
            <a:r>
              <a:rPr lang="en-US" sz="1400" dirty="0" err="1"/>
              <a:t>pthread_join</a:t>
            </a:r>
            <a:r>
              <a:rPr lang="en-US" sz="1400" dirty="0"/>
              <a:t>(</a:t>
            </a:r>
            <a:r>
              <a:rPr lang="en-US" sz="1400" dirty="0" err="1"/>
              <a:t>pthread_t</a:t>
            </a:r>
            <a:r>
              <a:rPr lang="en-US" sz="1400" dirty="0"/>
              <a:t> thread, void **</a:t>
            </a:r>
            <a:r>
              <a:rPr lang="en-US" sz="1400" dirty="0" err="1"/>
              <a:t>retval</a:t>
            </a:r>
            <a:r>
              <a:rPr lang="en-US" sz="1400" dirty="0"/>
              <a:t>);</a:t>
            </a:r>
          </a:p>
          <a:p>
            <a:pPr marL="742950" lvl="1" indent="-285750">
              <a:lnSpc>
                <a:spcPct val="120000"/>
              </a:lnSpc>
              <a:buFont typeface="Arial" panose="020B0604020202020204" pitchFamily="34" charset="0"/>
              <a:buChar char="•"/>
            </a:pPr>
            <a:endParaRPr lang="en-US" sz="1400" dirty="0"/>
          </a:p>
          <a:p>
            <a:pPr lvl="1">
              <a:lnSpc>
                <a:spcPct val="120000"/>
              </a:lnSpc>
            </a:pPr>
            <a:r>
              <a:rPr lang="en-US" sz="1400" dirty="0"/>
              <a:t>Compile and link with -</a:t>
            </a:r>
            <a:r>
              <a:rPr lang="en-US" sz="1400" dirty="0" err="1"/>
              <a:t>pthread</a:t>
            </a:r>
            <a:endParaRPr lang="en-US" sz="1400" dirty="0"/>
          </a:p>
        </p:txBody>
      </p:sp>
      <p:sp>
        <p:nvSpPr>
          <p:cNvPr id="5" name="TextBox 4">
            <a:extLst>
              <a:ext uri="{FF2B5EF4-FFF2-40B4-BE49-F238E27FC236}">
                <a16:creationId xmlns:a16="http://schemas.microsoft.com/office/drawing/2014/main" id="{1909880D-55EE-19B8-5C4A-9E1626E26B0C}"/>
              </a:ext>
            </a:extLst>
          </p:cNvPr>
          <p:cNvSpPr txBox="1"/>
          <p:nvPr/>
        </p:nvSpPr>
        <p:spPr>
          <a:xfrm>
            <a:off x="4896240" y="896183"/>
            <a:ext cx="4247760" cy="4247317"/>
          </a:xfrm>
          <a:prstGeom prst="rect">
            <a:avLst/>
          </a:prstGeom>
          <a:noFill/>
        </p:spPr>
        <p:txBody>
          <a:bodyPr wrap="square">
            <a:spAutoFit/>
          </a:bodyPr>
          <a:lstStyle/>
          <a:p>
            <a:r>
              <a:rPr lang="en-PK" sz="1000" dirty="0"/>
              <a:t>#include &lt;</a:t>
            </a:r>
            <a:r>
              <a:rPr lang="en-PK" sz="1000" dirty="0" err="1"/>
              <a:t>stdio.h</a:t>
            </a:r>
            <a:r>
              <a:rPr lang="en-PK" sz="1000" dirty="0"/>
              <a:t>&gt;</a:t>
            </a:r>
          </a:p>
          <a:p>
            <a:r>
              <a:rPr lang="en-PK" sz="1000" dirty="0"/>
              <a:t>#include &lt;</a:t>
            </a:r>
            <a:r>
              <a:rPr lang="en-PK" sz="1000" dirty="0" err="1"/>
              <a:t>unistd.h</a:t>
            </a:r>
            <a:r>
              <a:rPr lang="en-PK" sz="1000" dirty="0"/>
              <a:t>&gt;</a:t>
            </a:r>
          </a:p>
          <a:p>
            <a:r>
              <a:rPr lang="en-PK" sz="1000" dirty="0"/>
              <a:t>#include &lt;sys/</a:t>
            </a:r>
            <a:r>
              <a:rPr lang="en-PK" sz="1000" dirty="0" err="1"/>
              <a:t>types.h</a:t>
            </a:r>
            <a:r>
              <a:rPr lang="en-PK" sz="1000" dirty="0"/>
              <a:t>&gt;</a:t>
            </a:r>
          </a:p>
          <a:p>
            <a:r>
              <a:rPr lang="en-PK" sz="1000" dirty="0"/>
              <a:t>#include &lt;</a:t>
            </a:r>
            <a:r>
              <a:rPr lang="en-PK" sz="1000" dirty="0" err="1"/>
              <a:t>stdlib.h</a:t>
            </a:r>
            <a:r>
              <a:rPr lang="en-PK" sz="1000" dirty="0"/>
              <a:t>&gt;</a:t>
            </a:r>
          </a:p>
          <a:p>
            <a:r>
              <a:rPr lang="en-PK" sz="1000" dirty="0"/>
              <a:t>#include &lt;</a:t>
            </a:r>
            <a:r>
              <a:rPr lang="en-PK" sz="1000" dirty="0" err="1"/>
              <a:t>wait.h</a:t>
            </a:r>
            <a:r>
              <a:rPr lang="en-PK" sz="1000" dirty="0"/>
              <a:t>&gt;</a:t>
            </a:r>
          </a:p>
          <a:p>
            <a:r>
              <a:rPr lang="en-PK" sz="1000" dirty="0"/>
              <a:t>#include &lt;</a:t>
            </a:r>
            <a:r>
              <a:rPr lang="en-PK" sz="1000" dirty="0" err="1"/>
              <a:t>pthread.h</a:t>
            </a:r>
            <a:r>
              <a:rPr lang="en-PK" sz="1000" dirty="0"/>
              <a:t>&gt;</a:t>
            </a:r>
          </a:p>
          <a:p>
            <a:r>
              <a:rPr lang="en-PK" sz="1000" dirty="0"/>
              <a:t>void* f1(void* </a:t>
            </a:r>
            <a:r>
              <a:rPr lang="en-PK" sz="1000" dirty="0" err="1"/>
              <a:t>ptr</a:t>
            </a:r>
            <a:r>
              <a:rPr lang="en-PK" sz="1000" dirty="0"/>
              <a:t>)</a:t>
            </a:r>
          </a:p>
          <a:p>
            <a:r>
              <a:rPr lang="en-PK" sz="1000" dirty="0"/>
              <a:t>{</a:t>
            </a:r>
          </a:p>
          <a:p>
            <a:r>
              <a:rPr lang="en-PK" sz="1000" dirty="0"/>
              <a:t>	while(1)</a:t>
            </a:r>
          </a:p>
          <a:p>
            <a:r>
              <a:rPr lang="en-PK" sz="1000" dirty="0"/>
              <a:t>		</a:t>
            </a:r>
            <a:r>
              <a:rPr lang="en-PK" sz="1000" dirty="0" err="1"/>
              <a:t>printf</a:t>
            </a:r>
            <a:r>
              <a:rPr lang="en-PK" sz="1000" dirty="0"/>
              <a:t>("Thread 1");</a:t>
            </a:r>
          </a:p>
          <a:p>
            <a:endParaRPr lang="en-PK" sz="1000" dirty="0"/>
          </a:p>
          <a:p>
            <a:r>
              <a:rPr lang="en-PK" sz="1000" dirty="0"/>
              <a:t>}</a:t>
            </a:r>
          </a:p>
          <a:p>
            <a:r>
              <a:rPr lang="en-PK" sz="1000" dirty="0"/>
              <a:t>void* f2(void* </a:t>
            </a:r>
            <a:r>
              <a:rPr lang="en-PK" sz="1000" dirty="0" err="1"/>
              <a:t>ptr</a:t>
            </a:r>
            <a:r>
              <a:rPr lang="en-PK" sz="1000" dirty="0"/>
              <a:t>)</a:t>
            </a:r>
          </a:p>
          <a:p>
            <a:r>
              <a:rPr lang="en-PK" sz="1000" dirty="0"/>
              <a:t>{</a:t>
            </a:r>
          </a:p>
          <a:p>
            <a:r>
              <a:rPr lang="en-PK" sz="1000" dirty="0"/>
              <a:t>	while(1)</a:t>
            </a:r>
          </a:p>
          <a:p>
            <a:r>
              <a:rPr lang="en-PK" sz="1000" dirty="0"/>
              <a:t>		</a:t>
            </a:r>
            <a:r>
              <a:rPr lang="en-PK" sz="1000" dirty="0" err="1"/>
              <a:t>printf</a:t>
            </a:r>
            <a:r>
              <a:rPr lang="en-PK" sz="1000" dirty="0"/>
              <a:t>("Thread 2");</a:t>
            </a:r>
          </a:p>
          <a:p>
            <a:endParaRPr lang="en-PK" sz="1000" dirty="0"/>
          </a:p>
          <a:p>
            <a:r>
              <a:rPr lang="en-PK" sz="1000" dirty="0"/>
              <a:t>}</a:t>
            </a:r>
          </a:p>
          <a:p>
            <a:r>
              <a:rPr lang="en-PK" sz="1000" dirty="0"/>
              <a:t>int main()</a:t>
            </a:r>
          </a:p>
          <a:p>
            <a:r>
              <a:rPr lang="en-PK" sz="1000" dirty="0"/>
              <a:t>{</a:t>
            </a:r>
          </a:p>
          <a:p>
            <a:r>
              <a:rPr lang="en-PK" sz="1000" dirty="0"/>
              <a:t>	</a:t>
            </a:r>
            <a:r>
              <a:rPr lang="en-PK" sz="1000" dirty="0" err="1"/>
              <a:t>pthread_t</a:t>
            </a:r>
            <a:r>
              <a:rPr lang="en-PK" sz="1000" dirty="0"/>
              <a:t> tid1,tid2;</a:t>
            </a:r>
          </a:p>
          <a:p>
            <a:r>
              <a:rPr lang="en-PK" sz="1000" dirty="0"/>
              <a:t>	</a:t>
            </a:r>
            <a:r>
              <a:rPr lang="en-PK" sz="1000" dirty="0" err="1"/>
              <a:t>pthread_create</a:t>
            </a:r>
            <a:r>
              <a:rPr lang="en-PK" sz="1000" dirty="0"/>
              <a:t>(&amp;tid1,NULL,&amp;f1,NULL);</a:t>
            </a:r>
          </a:p>
          <a:p>
            <a:r>
              <a:rPr lang="en-PK" sz="1000" dirty="0"/>
              <a:t>	</a:t>
            </a:r>
            <a:r>
              <a:rPr lang="en-PK" sz="1000" dirty="0" err="1"/>
              <a:t>pthread_create</a:t>
            </a:r>
            <a:r>
              <a:rPr lang="en-PK" sz="1000" dirty="0"/>
              <a:t>(&amp;tid2,NULL,&amp;f2,NULL);</a:t>
            </a:r>
          </a:p>
          <a:p>
            <a:r>
              <a:rPr lang="en-PK" sz="1000" dirty="0"/>
              <a:t>	</a:t>
            </a:r>
            <a:r>
              <a:rPr lang="en-PK" sz="1000" dirty="0" err="1"/>
              <a:t>pthread_join</a:t>
            </a:r>
            <a:r>
              <a:rPr lang="en-PK" sz="1000" dirty="0"/>
              <a:t>(tid1,NULL);</a:t>
            </a:r>
          </a:p>
          <a:p>
            <a:r>
              <a:rPr lang="en-PK" sz="1000" dirty="0"/>
              <a:t>	</a:t>
            </a:r>
            <a:r>
              <a:rPr lang="en-PK" sz="1000" dirty="0" err="1"/>
              <a:t>pthread_join</a:t>
            </a:r>
            <a:r>
              <a:rPr lang="en-PK" sz="1000" dirty="0"/>
              <a:t>(tid2,NULL);</a:t>
            </a:r>
          </a:p>
          <a:p>
            <a:r>
              <a:rPr lang="en-PK" sz="1000" dirty="0"/>
              <a:t>return 0;</a:t>
            </a:r>
          </a:p>
          <a:p>
            <a:r>
              <a:rPr lang="en-PK" sz="1000" dirty="0"/>
              <a:t>}</a:t>
            </a:r>
          </a:p>
        </p:txBody>
      </p:sp>
    </p:spTree>
    <p:extLst>
      <p:ext uri="{BB962C8B-B14F-4D97-AF65-F5344CB8AC3E}">
        <p14:creationId xmlns:p14="http://schemas.microsoft.com/office/powerpoint/2010/main" val="2937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Types</a:t>
            </a:r>
            <a:endParaRPr lang="en-PK" dirty="0"/>
          </a:p>
        </p:txBody>
      </p:sp>
      <p:sp>
        <p:nvSpPr>
          <p:cNvPr id="4" name="TextBox 3">
            <a:extLst>
              <a:ext uri="{FF2B5EF4-FFF2-40B4-BE49-F238E27FC236}">
                <a16:creationId xmlns:a16="http://schemas.microsoft.com/office/drawing/2014/main" id="{9E411D90-39AA-6469-B645-2D3FEE628579}"/>
              </a:ext>
            </a:extLst>
          </p:cNvPr>
          <p:cNvSpPr txBox="1"/>
          <p:nvPr/>
        </p:nvSpPr>
        <p:spPr>
          <a:xfrm>
            <a:off x="454867" y="1131590"/>
            <a:ext cx="4066879" cy="2591479"/>
          </a:xfrm>
          <a:prstGeom prst="rect">
            <a:avLst/>
          </a:prstGeom>
          <a:noFill/>
        </p:spPr>
        <p:txBody>
          <a:bodyPr wrap="square">
            <a:spAutoFit/>
          </a:bodyPr>
          <a:lstStyle/>
          <a:p>
            <a:r>
              <a:rPr lang="en-US" sz="1400" b="1" dirty="0"/>
              <a:t>Kernel threads </a:t>
            </a:r>
          </a:p>
          <a:p>
            <a:endParaRPr lang="en-US" sz="1400" dirty="0"/>
          </a:p>
          <a:p>
            <a:pPr marL="285750" indent="-285750">
              <a:lnSpc>
                <a:spcPct val="120000"/>
              </a:lnSpc>
              <a:buFont typeface="Arial" panose="020B0604020202020204" pitchFamily="34" charset="0"/>
              <a:buChar char="•"/>
            </a:pPr>
            <a:r>
              <a:rPr lang="en-US" sz="1400" dirty="0"/>
              <a:t>Theses are supported directly by operating system</a:t>
            </a:r>
          </a:p>
          <a:p>
            <a:pPr marL="285750" indent="-285750">
              <a:lnSpc>
                <a:spcPct val="120000"/>
              </a:lnSpc>
              <a:buFont typeface="Arial" panose="020B0604020202020204" pitchFamily="34" charset="0"/>
              <a:buChar char="•"/>
            </a:pPr>
            <a:r>
              <a:rPr lang="en-US" sz="1400" dirty="0"/>
              <a:t>The kernel perform thread creation, scheduling and management</a:t>
            </a:r>
          </a:p>
          <a:p>
            <a:pPr marL="285750" indent="-285750">
              <a:lnSpc>
                <a:spcPct val="120000"/>
              </a:lnSpc>
              <a:buFont typeface="Arial" panose="020B0604020202020204" pitchFamily="34" charset="0"/>
              <a:buChar char="•"/>
            </a:pPr>
            <a:r>
              <a:rPr lang="en-US" sz="1400" dirty="0"/>
              <a:t>Example kernel threads supporting OS are; </a:t>
            </a:r>
          </a:p>
          <a:p>
            <a:pPr lvl="1">
              <a:lnSpc>
                <a:spcPct val="120000"/>
              </a:lnSpc>
            </a:pPr>
            <a:r>
              <a:rPr lang="en-US" sz="1400" dirty="0"/>
              <a:t>Windows 95/98/2000/XP</a:t>
            </a:r>
          </a:p>
          <a:p>
            <a:pPr lvl="1">
              <a:lnSpc>
                <a:spcPct val="120000"/>
              </a:lnSpc>
            </a:pPr>
            <a:r>
              <a:rPr lang="en-US" sz="1400" dirty="0"/>
              <a:t>Solaris, Tru64, Unix</a:t>
            </a:r>
          </a:p>
          <a:p>
            <a:pPr lvl="1">
              <a:lnSpc>
                <a:spcPct val="120000"/>
              </a:lnSpc>
            </a:pPr>
            <a:r>
              <a:rPr lang="en-US" sz="1400" dirty="0"/>
              <a:t>Linux, Mach and OS/2</a:t>
            </a:r>
          </a:p>
        </p:txBody>
      </p:sp>
      <p:sp>
        <p:nvSpPr>
          <p:cNvPr id="5" name="TextBox 4">
            <a:extLst>
              <a:ext uri="{FF2B5EF4-FFF2-40B4-BE49-F238E27FC236}">
                <a16:creationId xmlns:a16="http://schemas.microsoft.com/office/drawing/2014/main" id="{0CD39370-A711-B272-A185-2C91C36A90BF}"/>
              </a:ext>
            </a:extLst>
          </p:cNvPr>
          <p:cNvSpPr txBox="1"/>
          <p:nvPr/>
        </p:nvSpPr>
        <p:spPr>
          <a:xfrm>
            <a:off x="4521746" y="1108365"/>
            <a:ext cx="4608512" cy="3108543"/>
          </a:xfrm>
          <a:prstGeom prst="rect">
            <a:avLst/>
          </a:prstGeom>
          <a:noFill/>
        </p:spPr>
        <p:txBody>
          <a:bodyPr wrap="square">
            <a:spAutoFit/>
          </a:bodyPr>
          <a:lstStyle/>
          <a:p>
            <a:r>
              <a:rPr lang="en-US" sz="1400" b="1" dirty="0"/>
              <a:t>User threads </a:t>
            </a:r>
          </a:p>
          <a:p>
            <a:endParaRPr lang="en-US" sz="1400" b="1" dirty="0"/>
          </a:p>
          <a:p>
            <a:pPr marL="285750" indent="-285750">
              <a:lnSpc>
                <a:spcPct val="120000"/>
              </a:lnSpc>
              <a:buFont typeface="Arial" panose="020B0604020202020204" pitchFamily="34" charset="0"/>
              <a:buChar char="•"/>
            </a:pPr>
            <a:r>
              <a:rPr lang="en-US" sz="1400" dirty="0"/>
              <a:t>These are supported above the kernel, via a set of library calls at the user level</a:t>
            </a:r>
          </a:p>
          <a:p>
            <a:pPr marL="285750" indent="-285750">
              <a:lnSpc>
                <a:spcPct val="120000"/>
              </a:lnSpc>
              <a:buFont typeface="Arial" panose="020B0604020202020204" pitchFamily="34" charset="0"/>
              <a:buChar char="•"/>
            </a:pPr>
            <a:r>
              <a:rPr lang="en-US" sz="1400" dirty="0"/>
              <a:t>Library provides support for thread creation, scheduling and management with no support from kernel </a:t>
            </a:r>
          </a:p>
          <a:p>
            <a:pPr marL="285750" indent="-285750">
              <a:lnSpc>
                <a:spcPct val="120000"/>
              </a:lnSpc>
              <a:buFont typeface="Arial" panose="020B0604020202020204" pitchFamily="34" charset="0"/>
              <a:buChar char="•"/>
            </a:pPr>
            <a:r>
              <a:rPr lang="en-US" sz="1400" dirty="0"/>
              <a:t>Example user-threads</a:t>
            </a:r>
          </a:p>
          <a:p>
            <a:pPr lvl="2">
              <a:lnSpc>
                <a:spcPct val="120000"/>
              </a:lnSpc>
            </a:pPr>
            <a:r>
              <a:rPr lang="en-US" sz="1400" dirty="0"/>
              <a:t>POSIX P thread</a:t>
            </a:r>
          </a:p>
          <a:p>
            <a:pPr lvl="2">
              <a:lnSpc>
                <a:spcPct val="120000"/>
              </a:lnSpc>
            </a:pPr>
            <a:r>
              <a:rPr lang="en-US" sz="1400" dirty="0"/>
              <a:t>Mach C thread</a:t>
            </a:r>
          </a:p>
          <a:p>
            <a:pPr lvl="2">
              <a:lnSpc>
                <a:spcPct val="120000"/>
              </a:lnSpc>
            </a:pPr>
            <a:r>
              <a:rPr lang="en-US" sz="1400" dirty="0"/>
              <a:t>Solaris UI thread</a:t>
            </a:r>
          </a:p>
          <a:p>
            <a:pPr marL="285750" indent="-285750">
              <a:lnSpc>
                <a:spcPct val="120000"/>
              </a:lnSpc>
              <a:buFont typeface="Arial" panose="020B0604020202020204" pitchFamily="34" charset="0"/>
              <a:buChar char="•"/>
            </a:pPr>
            <a:r>
              <a:rPr lang="en-US" sz="1400" dirty="0"/>
              <a:t>Hybrid approach implements both user-level and kernel supported threads</a:t>
            </a:r>
          </a:p>
        </p:txBody>
      </p:sp>
    </p:spTree>
    <p:extLst>
      <p:ext uri="{BB962C8B-B14F-4D97-AF65-F5344CB8AC3E}">
        <p14:creationId xmlns:p14="http://schemas.microsoft.com/office/powerpoint/2010/main" val="34051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Models</a:t>
            </a:r>
            <a:endParaRPr lang="en-PK" dirty="0"/>
          </a:p>
        </p:txBody>
      </p:sp>
      <p:pic>
        <p:nvPicPr>
          <p:cNvPr id="5" name="Picture 1" descr="4_05.pdf">
            <a:extLst>
              <a:ext uri="{FF2B5EF4-FFF2-40B4-BE49-F238E27FC236}">
                <a16:creationId xmlns:a16="http://schemas.microsoft.com/office/drawing/2014/main" id="{C4AF9053-0956-2CEF-31D9-5098D6D720AB}"/>
              </a:ext>
            </a:extLst>
          </p:cNvPr>
          <p:cNvPicPr>
            <a:picLocks noChangeAspect="1"/>
          </p:cNvPicPr>
          <p:nvPr/>
        </p:nvPicPr>
        <p:blipFill>
          <a:blip r:embed="rId2"/>
          <a:srcRect/>
          <a:stretch>
            <a:fillRect/>
          </a:stretch>
        </p:blipFill>
        <p:spPr bwMode="auto">
          <a:xfrm>
            <a:off x="6156176" y="1131590"/>
            <a:ext cx="2684710" cy="3430875"/>
          </a:xfrm>
          <a:prstGeom prst="rect">
            <a:avLst/>
          </a:prstGeom>
          <a:noFill/>
          <a:ln w="9525">
            <a:noFill/>
            <a:miter lim="800000"/>
            <a:headEnd/>
            <a:tailEnd/>
          </a:ln>
        </p:spPr>
      </p:pic>
      <p:sp>
        <p:nvSpPr>
          <p:cNvPr id="6" name="TextBox 5">
            <a:extLst>
              <a:ext uri="{FF2B5EF4-FFF2-40B4-BE49-F238E27FC236}">
                <a16:creationId xmlns:a16="http://schemas.microsoft.com/office/drawing/2014/main" id="{28868A44-91E4-D4A1-7069-578C57966D09}"/>
              </a:ext>
            </a:extLst>
          </p:cNvPr>
          <p:cNvSpPr txBox="1"/>
          <p:nvPr/>
        </p:nvSpPr>
        <p:spPr>
          <a:xfrm>
            <a:off x="353644" y="1065013"/>
            <a:ext cx="5658694" cy="3711785"/>
          </a:xfrm>
          <a:prstGeom prst="rect">
            <a:avLst/>
          </a:prstGeom>
          <a:noFill/>
        </p:spPr>
        <p:txBody>
          <a:bodyPr wrap="square">
            <a:spAutoFit/>
          </a:bodyPr>
          <a:lstStyle/>
          <a:p>
            <a:pPr>
              <a:lnSpc>
                <a:spcPct val="120000"/>
              </a:lnSpc>
            </a:pPr>
            <a:r>
              <a:rPr lang="en-US" sz="1400" b="1" dirty="0"/>
              <a:t>Many to One Model</a:t>
            </a:r>
          </a:p>
          <a:p>
            <a:pPr marL="742950" lvl="1" indent="-285750">
              <a:lnSpc>
                <a:spcPct val="120000"/>
              </a:lnSpc>
              <a:buFont typeface="Arial" panose="020B0604020202020204" pitchFamily="34" charset="0"/>
              <a:buChar char="•"/>
            </a:pPr>
            <a:r>
              <a:rPr lang="en-US" sz="1400" dirty="0">
                <a:ea typeface="ＭＳ Ｐゴシック" pitchFamily="-1" charset="-128"/>
              </a:rPr>
              <a:t>User level thread are easy to manage or create</a:t>
            </a:r>
          </a:p>
          <a:p>
            <a:pPr marL="742950" lvl="1" indent="-285750">
              <a:lnSpc>
                <a:spcPct val="120000"/>
              </a:lnSpc>
              <a:buFont typeface="Arial" panose="020B0604020202020204" pitchFamily="34" charset="0"/>
              <a:buChar char="•"/>
            </a:pPr>
            <a:r>
              <a:rPr lang="en-US" sz="1400" dirty="0">
                <a:ea typeface="ＭＳ Ｐゴシック" pitchFamily="-1" charset="-128"/>
              </a:rPr>
              <a:t>Many user-level threads mapped to single kernel thread</a:t>
            </a:r>
          </a:p>
          <a:p>
            <a:pPr marL="742950" lvl="1" indent="-285750">
              <a:lnSpc>
                <a:spcPct val="120000"/>
              </a:lnSpc>
              <a:buFont typeface="Arial" panose="020B0604020202020204" pitchFamily="34" charset="0"/>
              <a:buChar char="•"/>
            </a:pPr>
            <a:r>
              <a:rPr lang="en-US" sz="1400" dirty="0">
                <a:ea typeface="ＭＳ Ｐゴシック" pitchFamily="-1" charset="-128"/>
              </a:rPr>
              <a:t>One thread blocking causes all to block</a:t>
            </a:r>
          </a:p>
          <a:p>
            <a:pPr marL="742950" lvl="1" indent="-285750">
              <a:lnSpc>
                <a:spcPct val="120000"/>
              </a:lnSpc>
              <a:buFont typeface="Arial" panose="020B0604020202020204" pitchFamily="34" charset="0"/>
              <a:buChar char="•"/>
            </a:pPr>
            <a:r>
              <a:rPr lang="en-US" sz="1400" dirty="0"/>
              <a:t>Used on systems that do not support kernel threads</a:t>
            </a:r>
          </a:p>
          <a:p>
            <a:pPr marL="742950" lvl="1" indent="-285750">
              <a:lnSpc>
                <a:spcPct val="120000"/>
              </a:lnSpc>
              <a:buFont typeface="Arial" panose="020B0604020202020204" pitchFamily="34" charset="0"/>
              <a:buChar char="•"/>
            </a:pPr>
            <a:r>
              <a:rPr lang="en-US" sz="1400" dirty="0">
                <a:ea typeface="ＭＳ Ｐゴシック" pitchFamily="-1" charset="-128"/>
              </a:rPr>
              <a:t>User threads are not given separate time slice. They have to share the time slice given to the kernel level thread they are mapped on</a:t>
            </a:r>
          </a:p>
          <a:p>
            <a:pPr marL="742950" lvl="1" indent="-285750">
              <a:lnSpc>
                <a:spcPct val="120000"/>
              </a:lnSpc>
              <a:buFont typeface="Arial" panose="020B0604020202020204" pitchFamily="34" charset="0"/>
              <a:buChar char="•"/>
            </a:pPr>
            <a:r>
              <a:rPr lang="en-US" sz="1400" dirty="0">
                <a:ea typeface="ＭＳ Ｐゴシック" pitchFamily="-1" charset="-128"/>
              </a:rPr>
              <a:t>Multiple threads may not run in parallel on multicore system because only one may be in kernel at a time</a:t>
            </a:r>
          </a:p>
          <a:p>
            <a:pPr marL="742950" lvl="1" indent="-285750">
              <a:lnSpc>
                <a:spcPct val="120000"/>
              </a:lnSpc>
              <a:buFont typeface="Arial" panose="020B0604020202020204" pitchFamily="34" charset="0"/>
              <a:buChar char="•"/>
            </a:pPr>
            <a:r>
              <a:rPr lang="en-US" sz="1400" dirty="0">
                <a:ea typeface="ＭＳ Ｐゴシック" pitchFamily="-1" charset="-128"/>
              </a:rPr>
              <a:t>Few systems currently use this model</a:t>
            </a:r>
          </a:p>
          <a:p>
            <a:pPr marL="742950" lvl="1" indent="-285750">
              <a:lnSpc>
                <a:spcPct val="120000"/>
              </a:lnSpc>
              <a:buFont typeface="Arial" panose="020B0604020202020204" pitchFamily="34" charset="0"/>
              <a:buChar char="•"/>
            </a:pPr>
            <a:r>
              <a:rPr lang="en-US" sz="1400" dirty="0">
                <a:ea typeface="ＭＳ Ｐゴシック" pitchFamily="-1" charset="-128"/>
              </a:rPr>
              <a:t>Examples:</a:t>
            </a:r>
          </a:p>
          <a:p>
            <a:pPr lvl="2">
              <a:lnSpc>
                <a:spcPct val="120000"/>
              </a:lnSpc>
            </a:pPr>
            <a:r>
              <a:rPr lang="en-US" sz="1400" dirty="0">
                <a:ea typeface="ＭＳ Ｐゴシック" pitchFamily="-1" charset="-128"/>
              </a:rPr>
              <a:t>Solaris Green Threads</a:t>
            </a:r>
          </a:p>
          <a:p>
            <a:pPr lvl="2">
              <a:lnSpc>
                <a:spcPct val="120000"/>
              </a:lnSpc>
            </a:pPr>
            <a:r>
              <a:rPr lang="en-US" sz="1400" dirty="0">
                <a:ea typeface="ＭＳ Ｐゴシック" pitchFamily="-1" charset="-128"/>
              </a:rPr>
              <a:t>GNU Portable Threads</a:t>
            </a:r>
          </a:p>
        </p:txBody>
      </p:sp>
    </p:spTree>
    <p:extLst>
      <p:ext uri="{BB962C8B-B14F-4D97-AF65-F5344CB8AC3E}">
        <p14:creationId xmlns:p14="http://schemas.microsoft.com/office/powerpoint/2010/main" val="312084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a:t>
            </a:r>
            <a:r>
              <a:rPr lang="en-US" dirty="0" smtClean="0"/>
              <a:t>Models</a:t>
            </a:r>
            <a:endParaRPr lang="en-US" dirty="0"/>
          </a:p>
        </p:txBody>
      </p:sp>
      <p:sp>
        <p:nvSpPr>
          <p:cNvPr id="3" name="TextBox 2">
            <a:extLst>
              <a:ext uri="{FF2B5EF4-FFF2-40B4-BE49-F238E27FC236}">
                <a16:creationId xmlns:a16="http://schemas.microsoft.com/office/drawing/2014/main" id="{102B2AB0-9BA5-1C14-761F-40182742AC05}"/>
              </a:ext>
            </a:extLst>
          </p:cNvPr>
          <p:cNvSpPr txBox="1"/>
          <p:nvPr/>
        </p:nvSpPr>
        <p:spPr>
          <a:xfrm>
            <a:off x="1115616" y="915566"/>
            <a:ext cx="7848872" cy="3170933"/>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One to One Model</a:t>
            </a:r>
          </a:p>
          <a:p>
            <a:pPr marL="285750" indent="-285750">
              <a:lnSpc>
                <a:spcPct val="120000"/>
              </a:lnSpc>
              <a:buFont typeface="Arial" panose="020B0604020202020204" pitchFamily="34" charset="0"/>
              <a:buChar char="•"/>
            </a:pPr>
            <a:r>
              <a:rPr lang="en-US" sz="1400" dirty="0"/>
              <a:t>Each user-level thread maps to kernel thread</a:t>
            </a:r>
          </a:p>
          <a:p>
            <a:pPr marL="285750" indent="-285750">
              <a:lnSpc>
                <a:spcPct val="120000"/>
              </a:lnSpc>
              <a:buFont typeface="Arial" panose="020B0604020202020204" pitchFamily="34" charset="0"/>
              <a:buChar char="•"/>
            </a:pPr>
            <a:r>
              <a:rPr lang="en-US" sz="1400" dirty="0"/>
              <a:t>Each thread is assigned a separate time slice</a:t>
            </a:r>
          </a:p>
          <a:p>
            <a:pPr marL="285750" indent="-285750">
              <a:lnSpc>
                <a:spcPct val="120000"/>
              </a:lnSpc>
              <a:buFont typeface="Arial" panose="020B0604020202020204" pitchFamily="34" charset="0"/>
              <a:buChar char="•"/>
            </a:pPr>
            <a:r>
              <a:rPr lang="en-US" sz="1400" dirty="0"/>
              <a:t>Creating a user-level thread creates a kernel thread </a:t>
            </a:r>
          </a:p>
          <a:p>
            <a:pPr marL="285750" indent="-285750">
              <a:lnSpc>
                <a:spcPct val="120000"/>
              </a:lnSpc>
              <a:buFont typeface="Arial" panose="020B0604020202020204" pitchFamily="34" charset="0"/>
              <a:buChar char="•"/>
            </a:pPr>
            <a:r>
              <a:rPr lang="en-US" sz="1400" dirty="0"/>
              <a:t>Block one thread transfer control to other</a:t>
            </a:r>
          </a:p>
          <a:p>
            <a:pPr marL="285750" indent="-285750">
              <a:lnSpc>
                <a:spcPct val="120000"/>
              </a:lnSpc>
              <a:buFont typeface="Arial" panose="020B0604020202020204" pitchFamily="34" charset="0"/>
              <a:buChar char="•"/>
            </a:pPr>
            <a:r>
              <a:rPr lang="en-US" sz="1400" dirty="0"/>
              <a:t>Number of threads per process sometimes restricted due to overhead</a:t>
            </a:r>
          </a:p>
          <a:p>
            <a:pPr marL="285750" indent="-285750">
              <a:lnSpc>
                <a:spcPct val="120000"/>
              </a:lnSpc>
              <a:buFont typeface="Arial" panose="020B0604020202020204" pitchFamily="34" charset="0"/>
              <a:buChar char="•"/>
            </a:pPr>
            <a:r>
              <a:rPr lang="en-US" sz="1400" dirty="0"/>
              <a:t>Not portable</a:t>
            </a:r>
          </a:p>
          <a:p>
            <a:pPr marL="285750" indent="-285750">
              <a:lnSpc>
                <a:spcPct val="120000"/>
              </a:lnSpc>
              <a:buFont typeface="Arial" panose="020B0604020202020204" pitchFamily="34" charset="0"/>
              <a:buChar char="•"/>
            </a:pPr>
            <a:r>
              <a:rPr lang="en-US" sz="1400" dirty="0"/>
              <a:t>Create/Cancel and synchronization need kernel interventions</a:t>
            </a:r>
          </a:p>
          <a:p>
            <a:pPr marL="285750" indent="-285750">
              <a:lnSpc>
                <a:spcPct val="120000"/>
              </a:lnSpc>
              <a:buFont typeface="Arial" panose="020B0604020202020204" pitchFamily="34" charset="0"/>
              <a:buChar char="•"/>
            </a:pPr>
            <a:r>
              <a:rPr lang="en-US" sz="1400" dirty="0"/>
              <a:t>Examples</a:t>
            </a:r>
          </a:p>
          <a:p>
            <a:pPr marL="742950" lvl="1" indent="-285750">
              <a:lnSpc>
                <a:spcPct val="120000"/>
              </a:lnSpc>
              <a:buFont typeface="Arial" panose="020B0604020202020204" pitchFamily="34" charset="0"/>
              <a:buChar char="•"/>
            </a:pPr>
            <a:r>
              <a:rPr lang="en-US" sz="1400" dirty="0"/>
              <a:t>Windows</a:t>
            </a:r>
          </a:p>
          <a:p>
            <a:pPr marL="742950" lvl="1" indent="-285750">
              <a:lnSpc>
                <a:spcPct val="120000"/>
              </a:lnSpc>
              <a:buFont typeface="Arial" panose="020B0604020202020204" pitchFamily="34" charset="0"/>
              <a:buChar char="•"/>
            </a:pPr>
            <a:r>
              <a:rPr lang="en-US" sz="1400" dirty="0"/>
              <a:t>Linux</a:t>
            </a:r>
          </a:p>
          <a:p>
            <a:pPr marL="742950" lvl="1" indent="-285750">
              <a:lnSpc>
                <a:spcPct val="120000"/>
              </a:lnSpc>
              <a:buFont typeface="Arial" panose="020B0604020202020204" pitchFamily="34" charset="0"/>
              <a:buChar char="•"/>
            </a:pPr>
            <a:r>
              <a:rPr lang="en-US" sz="1400" dirty="0"/>
              <a:t>Solaris 9 and later</a:t>
            </a:r>
            <a:endParaRPr lang="en-PK" sz="1400" dirty="0"/>
          </a:p>
        </p:txBody>
      </p:sp>
      <p:pic>
        <p:nvPicPr>
          <p:cNvPr id="4" name="Picture 1" descr="4_06.pdf">
            <a:extLst>
              <a:ext uri="{FF2B5EF4-FFF2-40B4-BE49-F238E27FC236}">
                <a16:creationId xmlns:a16="http://schemas.microsoft.com/office/drawing/2014/main" id="{9E13502C-ADC0-C1D8-4548-50BA906DA2BC}"/>
              </a:ext>
            </a:extLst>
          </p:cNvPr>
          <p:cNvPicPr>
            <a:picLocks noChangeAspect="1"/>
          </p:cNvPicPr>
          <p:nvPr/>
        </p:nvPicPr>
        <p:blipFill>
          <a:blip r:embed="rId2"/>
          <a:srcRect/>
          <a:stretch>
            <a:fillRect/>
          </a:stretch>
        </p:blipFill>
        <p:spPr bwMode="auto">
          <a:xfrm>
            <a:off x="4139952" y="3353226"/>
            <a:ext cx="4670201" cy="1773506"/>
          </a:xfrm>
          <a:prstGeom prst="rect">
            <a:avLst/>
          </a:prstGeom>
          <a:noFill/>
          <a:ln w="9525">
            <a:noFill/>
            <a:miter lim="800000"/>
            <a:headEnd/>
            <a:tailEnd/>
          </a:ln>
        </p:spPr>
      </p:pic>
    </p:spTree>
    <p:extLst>
      <p:ext uri="{BB962C8B-B14F-4D97-AF65-F5344CB8AC3E}">
        <p14:creationId xmlns:p14="http://schemas.microsoft.com/office/powerpoint/2010/main" val="1367530063"/>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21582</TotalTime>
  <Words>1471</Words>
  <Application>Microsoft Office PowerPoint</Application>
  <PresentationFormat>On-screen Show (16:9)</PresentationFormat>
  <Paragraphs>184</Paragraphs>
  <Slides>16</Slides>
  <Notes>7</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8" baseType="lpstr">
      <vt:lpstr>Malgun Gothic</vt:lpstr>
      <vt:lpstr>MS PGothic</vt:lpstr>
      <vt:lpstr>Arial</vt:lpstr>
      <vt:lpstr>Arial Unicode MS</vt:lpstr>
      <vt:lpstr>Courier New</vt:lpstr>
      <vt:lpstr>IBMPlexSans</vt:lpstr>
      <vt:lpstr>inherit</vt:lpstr>
      <vt:lpstr>urw-din</vt:lpstr>
      <vt:lpstr>Cover and End Slide Master</vt:lpstr>
      <vt:lpstr>Contents Slide Master</vt:lpstr>
      <vt:lpstr>Section Break Slide Master</vt:lpstr>
      <vt:lpstr>Bitmap Image</vt:lpstr>
      <vt:lpstr>Operating systems</vt:lpstr>
      <vt:lpstr>Content Lecture#7</vt:lpstr>
      <vt:lpstr>Lets take a Break</vt:lpstr>
      <vt:lpstr>PowerPoint Presentation</vt:lpstr>
      <vt:lpstr>Creating POSIX Threads</vt:lpstr>
      <vt:lpstr>Joining Threads</vt:lpstr>
      <vt:lpstr>Threads Types</vt:lpstr>
      <vt:lpstr>Multithreading Models</vt:lpstr>
      <vt:lpstr>Multithreading Models</vt:lpstr>
      <vt:lpstr>Multithreading Models</vt:lpstr>
      <vt:lpstr>Threading Issues</vt:lpstr>
      <vt:lpstr>Threading Issues</vt:lpstr>
      <vt:lpstr>Threading Issues</vt:lpstr>
      <vt:lpstr>Implicit Threading</vt:lpstr>
      <vt:lpstr>Thread Pools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361</cp:revision>
  <dcterms:created xsi:type="dcterms:W3CDTF">2016-11-15T01:04:21Z</dcterms:created>
  <dcterms:modified xsi:type="dcterms:W3CDTF">2022-12-02T09:47:10Z</dcterms:modified>
</cp:coreProperties>
</file>