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6"/>
  </p:notesMasterIdLst>
  <p:sldIdLst>
    <p:sldId id="257" r:id="rId2"/>
    <p:sldId id="258" r:id="rId3"/>
    <p:sldId id="259" r:id="rId4"/>
    <p:sldId id="260" r:id="rId5"/>
    <p:sldId id="261" r:id="rId6"/>
    <p:sldId id="262" r:id="rId7"/>
    <p:sldId id="263" r:id="rId8"/>
    <p:sldId id="295"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EC8524-638E-4D1A-BE97-BB47510017D7}" type="doc">
      <dgm:prSet loTypeId="urn:microsoft.com/office/officeart/2005/8/layout/chart3" loCatId="relationship" qsTypeId="urn:microsoft.com/office/officeart/2005/8/quickstyle/simple1" qsCatId="simple" csTypeId="urn:microsoft.com/office/officeart/2005/8/colors/colorful5" csCatId="colorful" phldr="1"/>
      <dgm:spPr/>
    </dgm:pt>
    <dgm:pt modelId="{C07570F2-8DDF-41AD-B82A-0D69A2864EA9}">
      <dgm:prSet phldrT="[Text]" custT="1"/>
      <dgm:spPr/>
      <dgm:t>
        <a:bodyPr/>
        <a:lstStyle/>
        <a:p>
          <a:r>
            <a:rPr lang="en-US" sz="2400" b="1" dirty="0"/>
            <a:t>Analytical Skills</a:t>
          </a:r>
        </a:p>
      </dgm:t>
    </dgm:pt>
    <dgm:pt modelId="{5821FB74-9D82-4CA6-B7B4-9571C1590699}" type="parTrans" cxnId="{BD73CC3D-423A-41E6-90B1-12DCD4738289}">
      <dgm:prSet/>
      <dgm:spPr/>
      <dgm:t>
        <a:bodyPr/>
        <a:lstStyle/>
        <a:p>
          <a:endParaRPr lang="en-US"/>
        </a:p>
      </dgm:t>
    </dgm:pt>
    <dgm:pt modelId="{9C8A916F-9C84-4200-B637-000AE8D5DB01}" type="sibTrans" cxnId="{BD73CC3D-423A-41E6-90B1-12DCD4738289}">
      <dgm:prSet/>
      <dgm:spPr/>
      <dgm:t>
        <a:bodyPr/>
        <a:lstStyle/>
        <a:p>
          <a:endParaRPr lang="en-US"/>
        </a:p>
      </dgm:t>
    </dgm:pt>
    <dgm:pt modelId="{568DAF38-F124-4A95-9D45-1BF0AAB3014A}">
      <dgm:prSet phldrT="[Text]" custT="1"/>
      <dgm:spPr/>
      <dgm:t>
        <a:bodyPr/>
        <a:lstStyle/>
        <a:p>
          <a:r>
            <a:rPr lang="en-US" sz="2400" b="1" dirty="0"/>
            <a:t>Punctuality</a:t>
          </a:r>
        </a:p>
      </dgm:t>
    </dgm:pt>
    <dgm:pt modelId="{B13900D2-D491-4B6D-90C3-FD0CD87B1059}" type="parTrans" cxnId="{F648C466-FBF3-4E4E-A41C-5D4E95575AB5}">
      <dgm:prSet/>
      <dgm:spPr/>
      <dgm:t>
        <a:bodyPr/>
        <a:lstStyle/>
        <a:p>
          <a:endParaRPr lang="en-US"/>
        </a:p>
      </dgm:t>
    </dgm:pt>
    <dgm:pt modelId="{6354F029-8008-4823-87D3-32D14EC10B3A}" type="sibTrans" cxnId="{F648C466-FBF3-4E4E-A41C-5D4E95575AB5}">
      <dgm:prSet/>
      <dgm:spPr/>
      <dgm:t>
        <a:bodyPr/>
        <a:lstStyle/>
        <a:p>
          <a:endParaRPr lang="en-US"/>
        </a:p>
      </dgm:t>
    </dgm:pt>
    <dgm:pt modelId="{0E690BFA-D50C-480D-8BE8-E2B8AF807099}">
      <dgm:prSet phldrT="[Text]" custT="1"/>
      <dgm:spPr/>
      <dgm:t>
        <a:bodyPr/>
        <a:lstStyle/>
        <a:p>
          <a:r>
            <a:rPr lang="en-US" sz="2400" b="1" dirty="0"/>
            <a:t>Perseverance</a:t>
          </a:r>
        </a:p>
      </dgm:t>
    </dgm:pt>
    <dgm:pt modelId="{2BF5F4E8-F586-4A19-B1C2-117254D435DC}" type="parTrans" cxnId="{150A5E3B-B8A7-4852-B648-A73B9710DF58}">
      <dgm:prSet/>
      <dgm:spPr/>
      <dgm:t>
        <a:bodyPr/>
        <a:lstStyle/>
        <a:p>
          <a:endParaRPr lang="en-US"/>
        </a:p>
      </dgm:t>
    </dgm:pt>
    <dgm:pt modelId="{4398937D-8C7D-43AD-89CA-300F67AAC9B3}" type="sibTrans" cxnId="{150A5E3B-B8A7-4852-B648-A73B9710DF58}">
      <dgm:prSet/>
      <dgm:spPr/>
      <dgm:t>
        <a:bodyPr/>
        <a:lstStyle/>
        <a:p>
          <a:endParaRPr lang="en-US"/>
        </a:p>
      </dgm:t>
    </dgm:pt>
    <dgm:pt modelId="{DB3EC474-1CD1-46E1-9137-010B5466553C}">
      <dgm:prSet phldrT="[Text]" custT="1"/>
      <dgm:spPr/>
      <dgm:t>
        <a:bodyPr/>
        <a:lstStyle/>
        <a:p>
          <a:r>
            <a:rPr lang="en-US" sz="2400" b="1" dirty="0"/>
            <a:t>Dedication</a:t>
          </a:r>
        </a:p>
      </dgm:t>
    </dgm:pt>
    <dgm:pt modelId="{324400B3-415F-4097-8362-7295806C60A9}" type="parTrans" cxnId="{EC85FAF1-C995-45FD-90FF-D326C3E779FF}">
      <dgm:prSet/>
      <dgm:spPr/>
      <dgm:t>
        <a:bodyPr/>
        <a:lstStyle/>
        <a:p>
          <a:endParaRPr lang="en-US"/>
        </a:p>
      </dgm:t>
    </dgm:pt>
    <dgm:pt modelId="{5BFE9FBC-BA5F-41A8-9C3F-44D88FC622D1}" type="sibTrans" cxnId="{EC85FAF1-C995-45FD-90FF-D326C3E779FF}">
      <dgm:prSet/>
      <dgm:spPr/>
      <dgm:t>
        <a:bodyPr/>
        <a:lstStyle/>
        <a:p>
          <a:endParaRPr lang="en-US"/>
        </a:p>
      </dgm:t>
    </dgm:pt>
    <dgm:pt modelId="{8C8CDB9F-E5F3-4CBC-99F6-65576F3A5A49}">
      <dgm:prSet phldrT="[Text]" custT="1"/>
      <dgm:spPr/>
      <dgm:t>
        <a:bodyPr/>
        <a:lstStyle/>
        <a:p>
          <a:r>
            <a:rPr lang="en-US" sz="2400" b="1" dirty="0"/>
            <a:t>Time-Devotion</a:t>
          </a:r>
        </a:p>
      </dgm:t>
    </dgm:pt>
    <dgm:pt modelId="{F523CCF2-6784-4D1E-B699-999FCFA24016}" type="parTrans" cxnId="{FA0DF8C6-4388-4C1C-8588-027ADAEC3CCB}">
      <dgm:prSet/>
      <dgm:spPr/>
      <dgm:t>
        <a:bodyPr/>
        <a:lstStyle/>
        <a:p>
          <a:endParaRPr lang="en-US"/>
        </a:p>
      </dgm:t>
    </dgm:pt>
    <dgm:pt modelId="{B5FAD8A0-2DA6-4FCC-B3A6-B506CD066C94}" type="sibTrans" cxnId="{FA0DF8C6-4388-4C1C-8588-027ADAEC3CCB}">
      <dgm:prSet/>
      <dgm:spPr/>
      <dgm:t>
        <a:bodyPr/>
        <a:lstStyle/>
        <a:p>
          <a:endParaRPr lang="en-US"/>
        </a:p>
      </dgm:t>
    </dgm:pt>
    <dgm:pt modelId="{E2595A2C-AF8E-4C83-9ABF-462E6B173B18}">
      <dgm:prSet phldrT="[Text]" custT="1"/>
      <dgm:spPr/>
      <dgm:t>
        <a:bodyPr/>
        <a:lstStyle/>
        <a:p>
          <a:r>
            <a:rPr lang="en-US" sz="2400" b="1" dirty="0"/>
            <a:t>Intelligence</a:t>
          </a:r>
        </a:p>
      </dgm:t>
    </dgm:pt>
    <dgm:pt modelId="{0F23B4EE-8A29-4962-9568-A75888F7F801}" type="parTrans" cxnId="{EF4A758E-D8AD-445E-8011-52A642E65773}">
      <dgm:prSet/>
      <dgm:spPr/>
      <dgm:t>
        <a:bodyPr/>
        <a:lstStyle/>
        <a:p>
          <a:endParaRPr lang="en-US"/>
        </a:p>
      </dgm:t>
    </dgm:pt>
    <dgm:pt modelId="{4BDF07AD-8399-40B8-854E-F7CF023DC26C}" type="sibTrans" cxnId="{EF4A758E-D8AD-445E-8011-52A642E65773}">
      <dgm:prSet/>
      <dgm:spPr/>
      <dgm:t>
        <a:bodyPr/>
        <a:lstStyle/>
        <a:p>
          <a:endParaRPr lang="en-US"/>
        </a:p>
      </dgm:t>
    </dgm:pt>
    <dgm:pt modelId="{0C5AD875-C73C-4D21-84D5-61105287DFCF}">
      <dgm:prSet phldrT="[Text]" custT="1"/>
      <dgm:spPr/>
      <dgm:t>
        <a:bodyPr/>
        <a:lstStyle/>
        <a:p>
          <a:r>
            <a:rPr lang="en-US" sz="2400" b="1" dirty="0"/>
            <a:t>Sincerity</a:t>
          </a:r>
        </a:p>
      </dgm:t>
    </dgm:pt>
    <dgm:pt modelId="{BB98E865-227D-4BA1-A3CF-517685F519C6}" type="parTrans" cxnId="{C6AC4A94-4D83-4217-88B6-2C97C3AF057D}">
      <dgm:prSet/>
      <dgm:spPr/>
      <dgm:t>
        <a:bodyPr/>
        <a:lstStyle/>
        <a:p>
          <a:endParaRPr lang="en-US"/>
        </a:p>
      </dgm:t>
    </dgm:pt>
    <dgm:pt modelId="{C65B2C48-3757-40BA-A4CC-1E0F5414C918}" type="sibTrans" cxnId="{C6AC4A94-4D83-4217-88B6-2C97C3AF057D}">
      <dgm:prSet/>
      <dgm:spPr/>
      <dgm:t>
        <a:bodyPr/>
        <a:lstStyle/>
        <a:p>
          <a:endParaRPr lang="en-US"/>
        </a:p>
      </dgm:t>
    </dgm:pt>
    <dgm:pt modelId="{AC6DECF6-40B9-4FB2-A215-2CB8CC50780C}" type="pres">
      <dgm:prSet presAssocID="{A4EC8524-638E-4D1A-BE97-BB47510017D7}" presName="compositeShape" presStyleCnt="0">
        <dgm:presLayoutVars>
          <dgm:chMax val="7"/>
          <dgm:dir/>
          <dgm:resizeHandles val="exact"/>
        </dgm:presLayoutVars>
      </dgm:prSet>
      <dgm:spPr/>
    </dgm:pt>
    <dgm:pt modelId="{007C6E50-4694-49DF-BC3D-EC60C3D1D3D1}" type="pres">
      <dgm:prSet presAssocID="{A4EC8524-638E-4D1A-BE97-BB47510017D7}" presName="wedge1" presStyleLbl="node1" presStyleIdx="0" presStyleCnt="7" custScaleX="104945" custScaleY="102953" custLinFactNeighborX="52357" custLinFactNeighborY="-5316"/>
      <dgm:spPr/>
    </dgm:pt>
    <dgm:pt modelId="{1E526092-2791-4D22-93DA-963F7B1BE937}" type="pres">
      <dgm:prSet presAssocID="{A4EC8524-638E-4D1A-BE97-BB47510017D7}" presName="wedge1Tx" presStyleLbl="node1" presStyleIdx="0" presStyleCnt="7">
        <dgm:presLayoutVars>
          <dgm:chMax val="0"/>
          <dgm:chPref val="0"/>
          <dgm:bulletEnabled val="1"/>
        </dgm:presLayoutVars>
      </dgm:prSet>
      <dgm:spPr/>
    </dgm:pt>
    <dgm:pt modelId="{6F7C1A9F-92D3-4DC5-8AF0-9F00F2610EDF}" type="pres">
      <dgm:prSet presAssocID="{A4EC8524-638E-4D1A-BE97-BB47510017D7}" presName="wedge2" presStyleLbl="node1" presStyleIdx="1" presStyleCnt="7" custScaleX="104945" custScaleY="102953" custLinFactNeighborX="55074" custLinFactNeighborY="-10478"/>
      <dgm:spPr/>
    </dgm:pt>
    <dgm:pt modelId="{658D1096-94D1-4010-9D42-A5CE89579D57}" type="pres">
      <dgm:prSet presAssocID="{A4EC8524-638E-4D1A-BE97-BB47510017D7}" presName="wedge2Tx" presStyleLbl="node1" presStyleIdx="1" presStyleCnt="7">
        <dgm:presLayoutVars>
          <dgm:chMax val="0"/>
          <dgm:chPref val="0"/>
          <dgm:bulletEnabled val="1"/>
        </dgm:presLayoutVars>
      </dgm:prSet>
      <dgm:spPr/>
    </dgm:pt>
    <dgm:pt modelId="{FD6A24D6-01F6-4458-BABB-9721108EDBD0}" type="pres">
      <dgm:prSet presAssocID="{A4EC8524-638E-4D1A-BE97-BB47510017D7}" presName="wedge3" presStyleLbl="node1" presStyleIdx="2" presStyleCnt="7" custScaleX="104945" custScaleY="102953" custLinFactNeighborX="55083" custLinFactNeighborY="-11257"/>
      <dgm:spPr/>
    </dgm:pt>
    <dgm:pt modelId="{42648D91-5960-40BD-844A-B12035758B22}" type="pres">
      <dgm:prSet presAssocID="{A4EC8524-638E-4D1A-BE97-BB47510017D7}" presName="wedge3Tx" presStyleLbl="node1" presStyleIdx="2" presStyleCnt="7">
        <dgm:presLayoutVars>
          <dgm:chMax val="0"/>
          <dgm:chPref val="0"/>
          <dgm:bulletEnabled val="1"/>
        </dgm:presLayoutVars>
      </dgm:prSet>
      <dgm:spPr/>
    </dgm:pt>
    <dgm:pt modelId="{89D22D70-75B6-41F4-91F4-8A0A2F566DF4}" type="pres">
      <dgm:prSet presAssocID="{A4EC8524-638E-4D1A-BE97-BB47510017D7}" presName="wedge4" presStyleLbl="node1" presStyleIdx="3" presStyleCnt="7" custScaleX="104945" custScaleY="102953" custLinFactNeighborX="55074" custLinFactNeighborY="-10478"/>
      <dgm:spPr/>
    </dgm:pt>
    <dgm:pt modelId="{37C60DE4-1EFE-4B47-AD5F-280501E42278}" type="pres">
      <dgm:prSet presAssocID="{A4EC8524-638E-4D1A-BE97-BB47510017D7}" presName="wedge4Tx" presStyleLbl="node1" presStyleIdx="3" presStyleCnt="7">
        <dgm:presLayoutVars>
          <dgm:chMax val="0"/>
          <dgm:chPref val="0"/>
          <dgm:bulletEnabled val="1"/>
        </dgm:presLayoutVars>
      </dgm:prSet>
      <dgm:spPr/>
    </dgm:pt>
    <dgm:pt modelId="{949D52D8-13AC-46BF-87BB-63357ADB1426}" type="pres">
      <dgm:prSet presAssocID="{A4EC8524-638E-4D1A-BE97-BB47510017D7}" presName="wedge5" presStyleLbl="node1" presStyleIdx="4" presStyleCnt="7" custScaleX="104945" custScaleY="102953" custLinFactNeighborX="55074" custLinFactNeighborY="-10478"/>
      <dgm:spPr/>
    </dgm:pt>
    <dgm:pt modelId="{8496C2DF-82B2-47C9-A5E7-48092FC3DE1A}" type="pres">
      <dgm:prSet presAssocID="{A4EC8524-638E-4D1A-BE97-BB47510017D7}" presName="wedge5Tx" presStyleLbl="node1" presStyleIdx="4" presStyleCnt="7">
        <dgm:presLayoutVars>
          <dgm:chMax val="0"/>
          <dgm:chPref val="0"/>
          <dgm:bulletEnabled val="1"/>
        </dgm:presLayoutVars>
      </dgm:prSet>
      <dgm:spPr/>
    </dgm:pt>
    <dgm:pt modelId="{09D7EE57-EA57-47EE-A3C1-22794014B663}" type="pres">
      <dgm:prSet presAssocID="{A4EC8524-638E-4D1A-BE97-BB47510017D7}" presName="wedge6" presStyleLbl="node1" presStyleIdx="5" presStyleCnt="7" custScaleX="104945" custScaleY="102953" custLinFactNeighborX="55074" custLinFactNeighborY="-10478"/>
      <dgm:spPr/>
    </dgm:pt>
    <dgm:pt modelId="{0A1838B4-6123-441C-9A31-694CFC23ECFD}" type="pres">
      <dgm:prSet presAssocID="{A4EC8524-638E-4D1A-BE97-BB47510017D7}" presName="wedge6Tx" presStyleLbl="node1" presStyleIdx="5" presStyleCnt="7">
        <dgm:presLayoutVars>
          <dgm:chMax val="0"/>
          <dgm:chPref val="0"/>
          <dgm:bulletEnabled val="1"/>
        </dgm:presLayoutVars>
      </dgm:prSet>
      <dgm:spPr/>
    </dgm:pt>
    <dgm:pt modelId="{5A212FDA-C73F-4F66-A451-92C476E03329}" type="pres">
      <dgm:prSet presAssocID="{A4EC8524-638E-4D1A-BE97-BB47510017D7}" presName="wedge7" presStyleLbl="node1" presStyleIdx="6" presStyleCnt="7" custScaleX="104945" custScaleY="102953" custLinFactNeighborX="54803" custLinFactNeighborY="-10206"/>
      <dgm:spPr/>
    </dgm:pt>
    <dgm:pt modelId="{C5B63027-1869-41EC-B7EE-7AD97B044D0A}" type="pres">
      <dgm:prSet presAssocID="{A4EC8524-638E-4D1A-BE97-BB47510017D7}" presName="wedge7Tx" presStyleLbl="node1" presStyleIdx="6" presStyleCnt="7">
        <dgm:presLayoutVars>
          <dgm:chMax val="0"/>
          <dgm:chPref val="0"/>
          <dgm:bulletEnabled val="1"/>
        </dgm:presLayoutVars>
      </dgm:prSet>
      <dgm:spPr/>
    </dgm:pt>
  </dgm:ptLst>
  <dgm:cxnLst>
    <dgm:cxn modelId="{F868340F-7817-4408-BE56-73AA05F4F2ED}" type="presOf" srcId="{568DAF38-F124-4A95-9D45-1BF0AAB3014A}" destId="{658D1096-94D1-4010-9D42-A5CE89579D57}" srcOrd="1" destOrd="0" presId="urn:microsoft.com/office/officeart/2005/8/layout/chart3"/>
    <dgm:cxn modelId="{96E2B016-FF50-4A54-AE92-12E21D570041}" type="presOf" srcId="{568DAF38-F124-4A95-9D45-1BF0AAB3014A}" destId="{6F7C1A9F-92D3-4DC5-8AF0-9F00F2610EDF}" srcOrd="0" destOrd="0" presId="urn:microsoft.com/office/officeart/2005/8/layout/chart3"/>
    <dgm:cxn modelId="{1CACA436-C5A0-48EF-B986-9B2AE436F1E2}" type="presOf" srcId="{0C5AD875-C73C-4D21-84D5-61105287DFCF}" destId="{5A212FDA-C73F-4F66-A451-92C476E03329}" srcOrd="0" destOrd="0" presId="urn:microsoft.com/office/officeart/2005/8/layout/chart3"/>
    <dgm:cxn modelId="{150A5E3B-B8A7-4852-B648-A73B9710DF58}" srcId="{A4EC8524-638E-4D1A-BE97-BB47510017D7}" destId="{0E690BFA-D50C-480D-8BE8-E2B8AF807099}" srcOrd="2" destOrd="0" parTransId="{2BF5F4E8-F586-4A19-B1C2-117254D435DC}" sibTransId="{4398937D-8C7D-43AD-89CA-300F67AAC9B3}"/>
    <dgm:cxn modelId="{BD73CC3D-423A-41E6-90B1-12DCD4738289}" srcId="{A4EC8524-638E-4D1A-BE97-BB47510017D7}" destId="{C07570F2-8DDF-41AD-B82A-0D69A2864EA9}" srcOrd="0" destOrd="0" parTransId="{5821FB74-9D82-4CA6-B7B4-9571C1590699}" sibTransId="{9C8A916F-9C84-4200-B637-000AE8D5DB01}"/>
    <dgm:cxn modelId="{BB4CD961-AA1C-458D-9936-213E5FF748B8}" type="presOf" srcId="{C07570F2-8DDF-41AD-B82A-0D69A2864EA9}" destId="{007C6E50-4694-49DF-BC3D-EC60C3D1D3D1}" srcOrd="0" destOrd="0" presId="urn:microsoft.com/office/officeart/2005/8/layout/chart3"/>
    <dgm:cxn modelId="{66FDE164-BEC8-42A6-8100-D75C67F81FF7}" type="presOf" srcId="{A4EC8524-638E-4D1A-BE97-BB47510017D7}" destId="{AC6DECF6-40B9-4FB2-A215-2CB8CC50780C}" srcOrd="0" destOrd="0" presId="urn:microsoft.com/office/officeart/2005/8/layout/chart3"/>
    <dgm:cxn modelId="{F648C466-FBF3-4E4E-A41C-5D4E95575AB5}" srcId="{A4EC8524-638E-4D1A-BE97-BB47510017D7}" destId="{568DAF38-F124-4A95-9D45-1BF0AAB3014A}" srcOrd="1" destOrd="0" parTransId="{B13900D2-D491-4B6D-90C3-FD0CD87B1059}" sibTransId="{6354F029-8008-4823-87D3-32D14EC10B3A}"/>
    <dgm:cxn modelId="{31166D67-56EB-4C35-9D7E-8EE7BEAA0AAC}" type="presOf" srcId="{DB3EC474-1CD1-46E1-9137-010B5466553C}" destId="{89D22D70-75B6-41F4-91F4-8A0A2F566DF4}" srcOrd="0" destOrd="0" presId="urn:microsoft.com/office/officeart/2005/8/layout/chart3"/>
    <dgm:cxn modelId="{4CF9CF52-B496-4BFB-9652-E6DB7E26EABE}" type="presOf" srcId="{8C8CDB9F-E5F3-4CBC-99F6-65576F3A5A49}" destId="{8496C2DF-82B2-47C9-A5E7-48092FC3DE1A}" srcOrd="1" destOrd="0" presId="urn:microsoft.com/office/officeart/2005/8/layout/chart3"/>
    <dgm:cxn modelId="{0B6BFD7B-E872-4CE8-9F7A-53625B0302D3}" type="presOf" srcId="{0C5AD875-C73C-4D21-84D5-61105287DFCF}" destId="{C5B63027-1869-41EC-B7EE-7AD97B044D0A}" srcOrd="1" destOrd="0" presId="urn:microsoft.com/office/officeart/2005/8/layout/chart3"/>
    <dgm:cxn modelId="{83EE037D-AE57-432E-94BC-62EFC515D0AF}" type="presOf" srcId="{DB3EC474-1CD1-46E1-9137-010B5466553C}" destId="{37C60DE4-1EFE-4B47-AD5F-280501E42278}" srcOrd="1" destOrd="0" presId="urn:microsoft.com/office/officeart/2005/8/layout/chart3"/>
    <dgm:cxn modelId="{1AFD428B-9A77-4CAE-867C-9CF9A1CBBEE9}" type="presOf" srcId="{E2595A2C-AF8E-4C83-9ABF-462E6B173B18}" destId="{09D7EE57-EA57-47EE-A3C1-22794014B663}" srcOrd="0" destOrd="0" presId="urn:microsoft.com/office/officeart/2005/8/layout/chart3"/>
    <dgm:cxn modelId="{EF4A758E-D8AD-445E-8011-52A642E65773}" srcId="{A4EC8524-638E-4D1A-BE97-BB47510017D7}" destId="{E2595A2C-AF8E-4C83-9ABF-462E6B173B18}" srcOrd="5" destOrd="0" parTransId="{0F23B4EE-8A29-4962-9568-A75888F7F801}" sibTransId="{4BDF07AD-8399-40B8-854E-F7CF023DC26C}"/>
    <dgm:cxn modelId="{C6AC4A94-4D83-4217-88B6-2C97C3AF057D}" srcId="{A4EC8524-638E-4D1A-BE97-BB47510017D7}" destId="{0C5AD875-C73C-4D21-84D5-61105287DFCF}" srcOrd="6" destOrd="0" parTransId="{BB98E865-227D-4BA1-A3CF-517685F519C6}" sibTransId="{C65B2C48-3757-40BA-A4CC-1E0F5414C918}"/>
    <dgm:cxn modelId="{522D60B2-E919-44BC-932E-562876D6AE1B}" type="presOf" srcId="{8C8CDB9F-E5F3-4CBC-99F6-65576F3A5A49}" destId="{949D52D8-13AC-46BF-87BB-63357ADB1426}" srcOrd="0" destOrd="0" presId="urn:microsoft.com/office/officeart/2005/8/layout/chart3"/>
    <dgm:cxn modelId="{F2D5B1C2-9DD9-4570-BF5F-D1E926A148E4}" type="presOf" srcId="{0E690BFA-D50C-480D-8BE8-E2B8AF807099}" destId="{FD6A24D6-01F6-4458-BABB-9721108EDBD0}" srcOrd="0" destOrd="0" presId="urn:microsoft.com/office/officeart/2005/8/layout/chart3"/>
    <dgm:cxn modelId="{FA0DF8C6-4388-4C1C-8588-027ADAEC3CCB}" srcId="{A4EC8524-638E-4D1A-BE97-BB47510017D7}" destId="{8C8CDB9F-E5F3-4CBC-99F6-65576F3A5A49}" srcOrd="4" destOrd="0" parTransId="{F523CCF2-6784-4D1E-B699-999FCFA24016}" sibTransId="{B5FAD8A0-2DA6-4FCC-B3A6-B506CD066C94}"/>
    <dgm:cxn modelId="{6CC545CA-2870-48C6-94BD-C765FDA25B2F}" type="presOf" srcId="{C07570F2-8DDF-41AD-B82A-0D69A2864EA9}" destId="{1E526092-2791-4D22-93DA-963F7B1BE937}" srcOrd="1" destOrd="0" presId="urn:microsoft.com/office/officeart/2005/8/layout/chart3"/>
    <dgm:cxn modelId="{795E3DE9-8944-4C4C-BA79-B567DBE00D7C}" type="presOf" srcId="{E2595A2C-AF8E-4C83-9ABF-462E6B173B18}" destId="{0A1838B4-6123-441C-9A31-694CFC23ECFD}" srcOrd="1" destOrd="0" presId="urn:microsoft.com/office/officeart/2005/8/layout/chart3"/>
    <dgm:cxn modelId="{EC85FAF1-C995-45FD-90FF-D326C3E779FF}" srcId="{A4EC8524-638E-4D1A-BE97-BB47510017D7}" destId="{DB3EC474-1CD1-46E1-9137-010B5466553C}" srcOrd="3" destOrd="0" parTransId="{324400B3-415F-4097-8362-7295806C60A9}" sibTransId="{5BFE9FBC-BA5F-41A8-9C3F-44D88FC622D1}"/>
    <dgm:cxn modelId="{A49FEAFF-FBAF-4ACD-9F11-040CC433C129}" type="presOf" srcId="{0E690BFA-D50C-480D-8BE8-E2B8AF807099}" destId="{42648D91-5960-40BD-844A-B12035758B22}" srcOrd="1" destOrd="0" presId="urn:microsoft.com/office/officeart/2005/8/layout/chart3"/>
    <dgm:cxn modelId="{88DAEE2F-477D-4ED9-9621-DEECA1AF0BB4}" type="presParOf" srcId="{AC6DECF6-40B9-4FB2-A215-2CB8CC50780C}" destId="{007C6E50-4694-49DF-BC3D-EC60C3D1D3D1}" srcOrd="0" destOrd="0" presId="urn:microsoft.com/office/officeart/2005/8/layout/chart3"/>
    <dgm:cxn modelId="{71E0160A-B57A-42C9-97E8-7284BC28484F}" type="presParOf" srcId="{AC6DECF6-40B9-4FB2-A215-2CB8CC50780C}" destId="{1E526092-2791-4D22-93DA-963F7B1BE937}" srcOrd="1" destOrd="0" presId="urn:microsoft.com/office/officeart/2005/8/layout/chart3"/>
    <dgm:cxn modelId="{2EA789B4-87EF-4A40-9AC8-88C218BDB4D7}" type="presParOf" srcId="{AC6DECF6-40B9-4FB2-A215-2CB8CC50780C}" destId="{6F7C1A9F-92D3-4DC5-8AF0-9F00F2610EDF}" srcOrd="2" destOrd="0" presId="urn:microsoft.com/office/officeart/2005/8/layout/chart3"/>
    <dgm:cxn modelId="{40DA4C74-2363-4187-8C8F-FFA79AB5B17C}" type="presParOf" srcId="{AC6DECF6-40B9-4FB2-A215-2CB8CC50780C}" destId="{658D1096-94D1-4010-9D42-A5CE89579D57}" srcOrd="3" destOrd="0" presId="urn:microsoft.com/office/officeart/2005/8/layout/chart3"/>
    <dgm:cxn modelId="{16D478ED-3942-4589-88D0-BA6DDE316E09}" type="presParOf" srcId="{AC6DECF6-40B9-4FB2-A215-2CB8CC50780C}" destId="{FD6A24D6-01F6-4458-BABB-9721108EDBD0}" srcOrd="4" destOrd="0" presId="urn:microsoft.com/office/officeart/2005/8/layout/chart3"/>
    <dgm:cxn modelId="{EE245F3A-0038-4654-9E83-5AB844D5AE9F}" type="presParOf" srcId="{AC6DECF6-40B9-4FB2-A215-2CB8CC50780C}" destId="{42648D91-5960-40BD-844A-B12035758B22}" srcOrd="5" destOrd="0" presId="urn:microsoft.com/office/officeart/2005/8/layout/chart3"/>
    <dgm:cxn modelId="{6AA3034B-7601-4DED-A71A-96BEF522E340}" type="presParOf" srcId="{AC6DECF6-40B9-4FB2-A215-2CB8CC50780C}" destId="{89D22D70-75B6-41F4-91F4-8A0A2F566DF4}" srcOrd="6" destOrd="0" presId="urn:microsoft.com/office/officeart/2005/8/layout/chart3"/>
    <dgm:cxn modelId="{C02F281F-6115-4F6A-8EB3-B662E2BED22B}" type="presParOf" srcId="{AC6DECF6-40B9-4FB2-A215-2CB8CC50780C}" destId="{37C60DE4-1EFE-4B47-AD5F-280501E42278}" srcOrd="7" destOrd="0" presId="urn:microsoft.com/office/officeart/2005/8/layout/chart3"/>
    <dgm:cxn modelId="{F019702E-F003-47E6-B8B4-C6C56F42757E}" type="presParOf" srcId="{AC6DECF6-40B9-4FB2-A215-2CB8CC50780C}" destId="{949D52D8-13AC-46BF-87BB-63357ADB1426}" srcOrd="8" destOrd="0" presId="urn:microsoft.com/office/officeart/2005/8/layout/chart3"/>
    <dgm:cxn modelId="{4D375B65-589F-4EEC-B89B-59496FFBE002}" type="presParOf" srcId="{AC6DECF6-40B9-4FB2-A215-2CB8CC50780C}" destId="{8496C2DF-82B2-47C9-A5E7-48092FC3DE1A}" srcOrd="9" destOrd="0" presId="urn:microsoft.com/office/officeart/2005/8/layout/chart3"/>
    <dgm:cxn modelId="{5AA18D8D-B5AC-4AFA-A38B-D1422838F8F3}" type="presParOf" srcId="{AC6DECF6-40B9-4FB2-A215-2CB8CC50780C}" destId="{09D7EE57-EA57-47EE-A3C1-22794014B663}" srcOrd="10" destOrd="0" presId="urn:microsoft.com/office/officeart/2005/8/layout/chart3"/>
    <dgm:cxn modelId="{ED6C035C-9077-4BEB-A63B-384B5EB4FFBD}" type="presParOf" srcId="{AC6DECF6-40B9-4FB2-A215-2CB8CC50780C}" destId="{0A1838B4-6123-441C-9A31-694CFC23ECFD}" srcOrd="11" destOrd="0" presId="urn:microsoft.com/office/officeart/2005/8/layout/chart3"/>
    <dgm:cxn modelId="{23C364AA-4812-4FA4-83A3-2FC55386D1C2}" type="presParOf" srcId="{AC6DECF6-40B9-4FB2-A215-2CB8CC50780C}" destId="{5A212FDA-C73F-4F66-A451-92C476E03329}" srcOrd="12" destOrd="0" presId="urn:microsoft.com/office/officeart/2005/8/layout/chart3"/>
    <dgm:cxn modelId="{5F44D61A-3672-48B1-BC36-1CF3B4D18CA5}" type="presParOf" srcId="{AC6DECF6-40B9-4FB2-A215-2CB8CC50780C}" destId="{C5B63027-1869-41EC-B7EE-7AD97B044D0A}" srcOrd="1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C6E50-4694-49DF-BC3D-EC60C3D1D3D1}">
      <dsp:nvSpPr>
        <dsp:cNvPr id="0" name=""/>
        <dsp:cNvSpPr/>
      </dsp:nvSpPr>
      <dsp:spPr>
        <a:xfrm>
          <a:off x="5217716" y="2689"/>
          <a:ext cx="5352879" cy="5251274"/>
        </a:xfrm>
        <a:prstGeom prst="pie">
          <a:avLst>
            <a:gd name="adj1" fmla="val 16200000"/>
            <a:gd name="adj2" fmla="val 1928571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Analytical Skills</a:t>
          </a:r>
        </a:p>
      </dsp:txBody>
      <dsp:txXfrm>
        <a:off x="7947047" y="502811"/>
        <a:ext cx="1465669" cy="906469"/>
      </dsp:txXfrm>
    </dsp:sp>
    <dsp:sp modelId="{6F7C1A9F-92D3-4DC5-8AF0-9F00F2610EDF}">
      <dsp:nvSpPr>
        <dsp:cNvPr id="0" name=""/>
        <dsp:cNvSpPr/>
      </dsp:nvSpPr>
      <dsp:spPr>
        <a:xfrm>
          <a:off x="5224534" y="12643"/>
          <a:ext cx="5352879" cy="5251274"/>
        </a:xfrm>
        <a:prstGeom prst="pie">
          <a:avLst>
            <a:gd name="adj1" fmla="val 19285716"/>
            <a:gd name="adj2" fmla="val 771428"/>
          </a:avLst>
        </a:prstGeom>
        <a:solidFill>
          <a:schemeClr val="accent5">
            <a:hueOff val="-3553854"/>
            <a:satOff val="2020"/>
            <a:lumOff val="-16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Punctuality</a:t>
          </a:r>
        </a:p>
      </dsp:txBody>
      <dsp:txXfrm>
        <a:off x="8888707" y="1888098"/>
        <a:ext cx="1554884" cy="968985"/>
      </dsp:txXfrm>
    </dsp:sp>
    <dsp:sp modelId="{FD6A24D6-01F6-4458-BABB-9721108EDBD0}">
      <dsp:nvSpPr>
        <dsp:cNvPr id="0" name=""/>
        <dsp:cNvSpPr/>
      </dsp:nvSpPr>
      <dsp:spPr>
        <a:xfrm>
          <a:off x="5224993" y="-27090"/>
          <a:ext cx="5352879" cy="5251274"/>
        </a:xfrm>
        <a:prstGeom prst="pie">
          <a:avLst>
            <a:gd name="adj1" fmla="val 771428"/>
            <a:gd name="adj2" fmla="val 3857143"/>
          </a:avLst>
        </a:prstGeom>
        <a:solidFill>
          <a:schemeClr val="accent5">
            <a:hueOff val="-7107707"/>
            <a:satOff val="4040"/>
            <a:lumOff val="-333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Perseverance</a:t>
          </a:r>
        </a:p>
      </dsp:txBody>
      <dsp:txXfrm>
        <a:off x="8666129" y="3098668"/>
        <a:ext cx="1401944" cy="1000242"/>
      </dsp:txXfrm>
    </dsp:sp>
    <dsp:sp modelId="{89D22D70-75B6-41F4-91F4-8A0A2F566DF4}">
      <dsp:nvSpPr>
        <dsp:cNvPr id="0" name=""/>
        <dsp:cNvSpPr/>
      </dsp:nvSpPr>
      <dsp:spPr>
        <a:xfrm>
          <a:off x="5224534" y="12643"/>
          <a:ext cx="5352879" cy="5251274"/>
        </a:xfrm>
        <a:prstGeom prst="pie">
          <a:avLst>
            <a:gd name="adj1" fmla="val 3857226"/>
            <a:gd name="adj2" fmla="val 6942858"/>
          </a:avLst>
        </a:prstGeom>
        <a:solidFill>
          <a:schemeClr val="accent5">
            <a:hueOff val="-10661560"/>
            <a:satOff val="6060"/>
            <a:lumOff val="-5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Dedication</a:t>
          </a:r>
        </a:p>
      </dsp:txBody>
      <dsp:txXfrm>
        <a:off x="7184070" y="4138644"/>
        <a:ext cx="1433806" cy="1000242"/>
      </dsp:txXfrm>
    </dsp:sp>
    <dsp:sp modelId="{949D52D8-13AC-46BF-87BB-63357ADB1426}">
      <dsp:nvSpPr>
        <dsp:cNvPr id="0" name=""/>
        <dsp:cNvSpPr/>
      </dsp:nvSpPr>
      <dsp:spPr>
        <a:xfrm>
          <a:off x="5224534" y="12643"/>
          <a:ext cx="5352879" cy="5251274"/>
        </a:xfrm>
        <a:prstGeom prst="pie">
          <a:avLst>
            <a:gd name="adj1" fmla="val 6942858"/>
            <a:gd name="adj2" fmla="val 10028574"/>
          </a:avLst>
        </a:prstGeom>
        <a:solidFill>
          <a:schemeClr val="accent5">
            <a:hueOff val="-14215414"/>
            <a:satOff val="8079"/>
            <a:lumOff val="-66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Time-Devotion</a:t>
          </a:r>
        </a:p>
      </dsp:txBody>
      <dsp:txXfrm>
        <a:off x="5734332" y="3138402"/>
        <a:ext cx="1401944" cy="1000242"/>
      </dsp:txXfrm>
    </dsp:sp>
    <dsp:sp modelId="{09D7EE57-EA57-47EE-A3C1-22794014B663}">
      <dsp:nvSpPr>
        <dsp:cNvPr id="0" name=""/>
        <dsp:cNvSpPr/>
      </dsp:nvSpPr>
      <dsp:spPr>
        <a:xfrm>
          <a:off x="5224534" y="12643"/>
          <a:ext cx="5352879" cy="5251274"/>
        </a:xfrm>
        <a:prstGeom prst="pie">
          <a:avLst>
            <a:gd name="adj1" fmla="val 10028574"/>
            <a:gd name="adj2" fmla="val 13114284"/>
          </a:avLst>
        </a:prstGeom>
        <a:solidFill>
          <a:schemeClr val="accent5">
            <a:hueOff val="-17769267"/>
            <a:satOff val="10099"/>
            <a:lumOff val="-833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Intelligence</a:t>
          </a:r>
        </a:p>
      </dsp:txBody>
      <dsp:txXfrm>
        <a:off x="5358356" y="1888098"/>
        <a:ext cx="1554884" cy="968985"/>
      </dsp:txXfrm>
    </dsp:sp>
    <dsp:sp modelId="{5A212FDA-C73F-4F66-A451-92C476E03329}">
      <dsp:nvSpPr>
        <dsp:cNvPr id="0" name=""/>
        <dsp:cNvSpPr/>
      </dsp:nvSpPr>
      <dsp:spPr>
        <a:xfrm>
          <a:off x="5210711" y="26517"/>
          <a:ext cx="5352879" cy="5251274"/>
        </a:xfrm>
        <a:prstGeom prst="pie">
          <a:avLst>
            <a:gd name="adj1" fmla="val 13114284"/>
            <a:gd name="adj2" fmla="val 16200000"/>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Sincerity</a:t>
          </a:r>
        </a:p>
      </dsp:txBody>
      <dsp:txXfrm>
        <a:off x="6370501" y="526638"/>
        <a:ext cx="1465669" cy="906469"/>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8635B-33C3-4690-BA16-E38A693CBE80}" type="datetimeFigureOut">
              <a:rPr lang="en-GB" smtClean="0"/>
              <a:t>19/10/2022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F44AE-985B-4C6A-AA83-B2B398EA0433}" type="slidenum">
              <a:rPr lang="en-GB" smtClean="0"/>
              <a:t>‹#›</a:t>
            </a:fld>
            <a:endParaRPr lang="en-GB"/>
          </a:p>
        </p:txBody>
      </p:sp>
    </p:spTree>
    <p:extLst>
      <p:ext uri="{BB962C8B-B14F-4D97-AF65-F5344CB8AC3E}">
        <p14:creationId xmlns:p14="http://schemas.microsoft.com/office/powerpoint/2010/main" val="417286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15F2CF-F23D-4C30-822F-1AD0D12E5DC2}" type="slidenum">
              <a:rPr lang="en-US" smtClean="0"/>
              <a:pPr/>
              <a:t>6</a:t>
            </a:fld>
            <a:endParaRPr lang="en-US"/>
          </a:p>
        </p:txBody>
      </p:sp>
    </p:spTree>
    <p:extLst>
      <p:ext uri="{BB962C8B-B14F-4D97-AF65-F5344CB8AC3E}">
        <p14:creationId xmlns:p14="http://schemas.microsoft.com/office/powerpoint/2010/main" val="1145505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502036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844336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889873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ln/>
        </p:spPr>
      </p:sp>
      <p:sp>
        <p:nvSpPr>
          <p:cNvPr id="58371" name="Rectangle 2"/>
          <p:cNvSpPr txBox="1">
            <a:spLocks noGrp="1" noChangeArrowheads="1"/>
          </p:cNvSpPr>
          <p:nvPr>
            <p:ph type="body" idx="1"/>
          </p:nvPr>
        </p:nvSpPr>
        <p:spPr>
          <a:noFill/>
          <a:ln/>
        </p:spPr>
        <p:txBody>
          <a:bodyPr wrap="none" lIns="91432" tIns="45716" rIns="91432" bIns="45716" anchor="ctr"/>
          <a:lstStyle/>
          <a:p>
            <a:endParaRPr lang="en-US"/>
          </a:p>
        </p:txBody>
      </p:sp>
    </p:spTree>
    <p:extLst>
      <p:ext uri="{BB962C8B-B14F-4D97-AF65-F5344CB8AC3E}">
        <p14:creationId xmlns:p14="http://schemas.microsoft.com/office/powerpoint/2010/main" val="2361918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txBox="1">
            <a:spLocks noGrp="1" noChangeArrowheads="1"/>
          </p:cNvSpPr>
          <p:nvPr>
            <p:ph type="body" idx="1"/>
          </p:nvPr>
        </p:nvSpPr>
        <p:spPr>
          <a:noFill/>
          <a:ln/>
        </p:spPr>
        <p:txBody>
          <a:bodyPr wrap="none" lIns="91432" tIns="45716" rIns="91432" bIns="45716" anchor="ctr"/>
          <a:lstStyle/>
          <a:p>
            <a:endParaRPr lang="en-US"/>
          </a:p>
        </p:txBody>
      </p:sp>
    </p:spTree>
    <p:extLst>
      <p:ext uri="{BB962C8B-B14F-4D97-AF65-F5344CB8AC3E}">
        <p14:creationId xmlns:p14="http://schemas.microsoft.com/office/powerpoint/2010/main" val="18644607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a:t>Click to edit Master title style</a:t>
            </a:r>
          </a:p>
        </p:txBody>
      </p:sp>
      <p:sp>
        <p:nvSpPr>
          <p:cNvPr id="3" name="Text Placeholder 2"/>
          <p:cNvSpPr>
            <a:spLocks noGrp="1"/>
          </p:cNvSpPr>
          <p:nvPr>
            <p:ph type="body" sz="half" idx="1"/>
          </p:nvPr>
        </p:nvSpPr>
        <p:spPr>
          <a:xfrm>
            <a:off x="1117601" y="2362201"/>
            <a:ext cx="5027084"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7884" y="2362201"/>
            <a:ext cx="502708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541D9B52-52BB-4CA3-9C91-5CB22136E565}" type="slidenum">
              <a:rPr lang="en-US" altLang="en-US"/>
              <a:pPr/>
              <a:t>‹#›</a:t>
            </a:fld>
            <a:endParaRPr lang="en-US" altLang="en-US"/>
          </a:p>
        </p:txBody>
      </p:sp>
    </p:spTree>
    <p:extLst>
      <p:ext uri="{BB962C8B-B14F-4D97-AF65-F5344CB8AC3E}">
        <p14:creationId xmlns:p14="http://schemas.microsoft.com/office/powerpoint/2010/main" val="380554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10/19/2022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10/19/2022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10/19/2022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1.xml"/><Relationship Id="rId4" Type="http://schemas.openxmlformats.org/officeDocument/2006/relationships/slide" Target="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4626" y="1585872"/>
            <a:ext cx="8825658" cy="2677648"/>
          </a:xfrm>
        </p:spPr>
        <p:txBody>
          <a:bodyPr>
            <a:normAutofit fontScale="90000"/>
          </a:bodyPr>
          <a:lstStyle/>
          <a:p>
            <a:pPr algn="ctr"/>
            <a:r>
              <a:rPr lang="en-US" dirty="0"/>
              <a:t>Introduction to Software Engineering</a:t>
            </a:r>
            <a:endParaRPr lang="en-GB" dirty="0"/>
          </a:p>
        </p:txBody>
      </p:sp>
      <p:sp>
        <p:nvSpPr>
          <p:cNvPr id="3" name="Subtitle 2"/>
          <p:cNvSpPr>
            <a:spLocks noGrp="1"/>
          </p:cNvSpPr>
          <p:nvPr>
            <p:ph type="subTitle" idx="1"/>
          </p:nvPr>
        </p:nvSpPr>
        <p:spPr>
          <a:xfrm>
            <a:off x="1355455" y="4742839"/>
            <a:ext cx="9144000" cy="1619326"/>
          </a:xfrm>
        </p:spPr>
        <p:txBody>
          <a:bodyPr>
            <a:noAutofit/>
          </a:bodyPr>
          <a:lstStyle/>
          <a:p>
            <a:pPr algn="ctr"/>
            <a:r>
              <a:rPr lang="en-US" sz="3600" dirty="0"/>
              <a:t>CSSE3113</a:t>
            </a:r>
          </a:p>
        </p:txBody>
      </p:sp>
    </p:spTree>
    <p:extLst>
      <p:ext uri="{BB962C8B-B14F-4D97-AF65-F5344CB8AC3E}">
        <p14:creationId xmlns:p14="http://schemas.microsoft.com/office/powerpoint/2010/main" val="2487122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vert="horz" lIns="91440" tIns="46038" rIns="91440" bIns="46038" rtlCol="0" anchor="ctr">
            <a:normAutofit/>
          </a:bodyPr>
          <a:lstStyle/>
          <a:p>
            <a:r>
              <a:rPr lang="en-US"/>
              <a:t>Course Outline</a:t>
            </a:r>
            <a:endParaRPr lang="en-US" dirty="0"/>
          </a:p>
        </p:txBody>
      </p:sp>
      <p:sp>
        <p:nvSpPr>
          <p:cNvPr id="27651" name="Rectangle 3"/>
          <p:cNvSpPr>
            <a:spLocks noGrp="1" noChangeArrowheads="1"/>
          </p:cNvSpPr>
          <p:nvPr>
            <p:ph idx="1"/>
          </p:nvPr>
        </p:nvSpPr>
        <p:spPr/>
        <p:txBody>
          <a:bodyPr vert="horz" lIns="91440" tIns="46038" rIns="91440" bIns="46038" rtlCol="0">
            <a:normAutofit/>
          </a:bodyPr>
          <a:lstStyle/>
          <a:p>
            <a:pPr>
              <a:lnSpc>
                <a:spcPct val="80000"/>
              </a:lnSpc>
            </a:pPr>
            <a:r>
              <a:rPr lang="en-AU" b="1" dirty="0"/>
              <a:t>Course Introduction. Introduction to Software Engineering (SE)</a:t>
            </a:r>
          </a:p>
          <a:p>
            <a:pPr>
              <a:lnSpc>
                <a:spcPct val="80000"/>
              </a:lnSpc>
            </a:pPr>
            <a:r>
              <a:rPr lang="en-AU" b="1" dirty="0"/>
              <a:t>Software Process Models</a:t>
            </a:r>
          </a:p>
          <a:p>
            <a:pPr>
              <a:lnSpc>
                <a:spcPct val="80000"/>
              </a:lnSpc>
            </a:pPr>
            <a:r>
              <a:rPr lang="en-AU" b="1" dirty="0"/>
              <a:t>Managing a Project</a:t>
            </a:r>
            <a:endParaRPr lang="en-US" b="1" dirty="0"/>
          </a:p>
          <a:p>
            <a:pPr>
              <a:lnSpc>
                <a:spcPct val="80000"/>
              </a:lnSpc>
            </a:pPr>
            <a:r>
              <a:rPr lang="en-AU" b="1" dirty="0"/>
              <a:t>Gathering and Specifying Requirements</a:t>
            </a:r>
          </a:p>
          <a:p>
            <a:pPr>
              <a:lnSpc>
                <a:spcPct val="80000"/>
              </a:lnSpc>
            </a:pPr>
            <a:r>
              <a:rPr lang="en-AU" b="1" dirty="0"/>
              <a:t>Process and Project Metrics</a:t>
            </a:r>
          </a:p>
          <a:p>
            <a:pPr>
              <a:lnSpc>
                <a:spcPct val="80000"/>
              </a:lnSpc>
            </a:pPr>
            <a:r>
              <a:rPr lang="en-AU" b="1" dirty="0"/>
              <a:t>Product Metrics</a:t>
            </a:r>
          </a:p>
          <a:p>
            <a:pPr>
              <a:lnSpc>
                <a:spcPct val="80000"/>
              </a:lnSpc>
            </a:pPr>
            <a:r>
              <a:rPr lang="en-AU" b="1" dirty="0"/>
              <a:t>Designing a System</a:t>
            </a:r>
          </a:p>
          <a:p>
            <a:pPr>
              <a:lnSpc>
                <a:spcPct val="80000"/>
              </a:lnSpc>
            </a:pPr>
            <a:r>
              <a:rPr lang="en-AU" b="1" dirty="0"/>
              <a:t>Quality Control and Quality Assurance</a:t>
            </a:r>
          </a:p>
          <a:p>
            <a:pPr>
              <a:lnSpc>
                <a:spcPct val="80000"/>
              </a:lnSpc>
            </a:pPr>
            <a:r>
              <a:rPr lang="en-AU" b="1" dirty="0"/>
              <a:t>Estimation of Software Projects</a:t>
            </a:r>
          </a:p>
          <a:p>
            <a:pPr>
              <a:lnSpc>
                <a:spcPct val="80000"/>
              </a:lnSpc>
            </a:pPr>
            <a:r>
              <a:rPr lang="en-AU" b="1" dirty="0"/>
              <a:t>Testing the Programs and System</a:t>
            </a:r>
          </a:p>
        </p:txBody>
      </p:sp>
    </p:spTree>
    <p:extLst>
      <p:ext uri="{BB962C8B-B14F-4D97-AF65-F5344CB8AC3E}">
        <p14:creationId xmlns:p14="http://schemas.microsoft.com/office/powerpoint/2010/main" val="262244647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endParaRPr lang="en-GB" dirty="0"/>
          </a:p>
        </p:txBody>
      </p:sp>
      <p:sp>
        <p:nvSpPr>
          <p:cNvPr id="2" name="Content Placeholder 1"/>
          <p:cNvSpPr>
            <a:spLocks noGrp="1"/>
          </p:cNvSpPr>
          <p:nvPr>
            <p:ph idx="1"/>
          </p:nvPr>
        </p:nvSpPr>
        <p:spPr/>
        <p:txBody>
          <a:bodyPr>
            <a:normAutofit/>
          </a:bodyPr>
          <a:lstStyle/>
          <a:p>
            <a:pPr marL="0" indent="0" algn="ctr">
              <a:buNone/>
            </a:pPr>
            <a:r>
              <a:rPr lang="en-US" sz="4000" b="1"/>
              <a:t>Welcome to the course! Lets start…</a:t>
            </a:r>
            <a:endParaRPr lang="en-US" sz="4000" b="1" dirty="0"/>
          </a:p>
        </p:txBody>
      </p:sp>
    </p:spTree>
    <p:extLst>
      <p:ext uri="{BB962C8B-B14F-4D97-AF65-F5344CB8AC3E}">
        <p14:creationId xmlns:p14="http://schemas.microsoft.com/office/powerpoint/2010/main" val="401469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 name="Rectangle 20"/>
          <p:cNvSpPr>
            <a:spLocks noGrp="1" noChangeArrowheads="1"/>
          </p:cNvSpPr>
          <p:nvPr>
            <p:ph type="title"/>
          </p:nvPr>
        </p:nvSpPr>
        <p:spPr/>
        <p:txBody>
          <a:bodyPr/>
          <a:lstStyle/>
          <a:p>
            <a:r>
              <a:rPr lang="en-US"/>
              <a:t>Computer Program</a:t>
            </a:r>
            <a:endParaRPr lang="en-US" dirty="0"/>
          </a:p>
        </p:txBody>
      </p:sp>
      <p:sp>
        <p:nvSpPr>
          <p:cNvPr id="5132" name="Text Box 12"/>
          <p:cNvSpPr txBox="1">
            <a:spLocks noChangeArrowheads="1"/>
          </p:cNvSpPr>
          <p:nvPr/>
        </p:nvSpPr>
        <p:spPr bwMode="auto">
          <a:xfrm>
            <a:off x="2209800" y="2133601"/>
            <a:ext cx="7543800" cy="519113"/>
          </a:xfrm>
          <a:prstGeom prst="rect">
            <a:avLst/>
          </a:prstGeom>
          <a:noFill/>
          <a:ln w="9525">
            <a:noFill/>
            <a:miter lim="800000"/>
            <a:headEnd/>
            <a:tailEnd/>
          </a:ln>
          <a:effectLst/>
        </p:spPr>
        <p:txBody>
          <a:bodyPr>
            <a:spAutoFit/>
          </a:bodyPr>
          <a:lstStyle/>
          <a:p>
            <a:pPr>
              <a:spcBef>
                <a:spcPct val="50000"/>
              </a:spcBef>
              <a:buFont typeface="Wingdings" charset="2"/>
              <a:buNone/>
            </a:pPr>
            <a:endParaRPr lang="en-US" altLang="en-US" sz="2800"/>
          </a:p>
        </p:txBody>
      </p:sp>
      <p:sp>
        <p:nvSpPr>
          <p:cNvPr id="5134" name="Rectangle 14"/>
          <p:cNvSpPr>
            <a:spLocks noChangeArrowheads="1"/>
          </p:cNvSpPr>
          <p:nvPr/>
        </p:nvSpPr>
        <p:spPr bwMode="auto">
          <a:xfrm>
            <a:off x="1524000" y="1600200"/>
            <a:ext cx="9144000" cy="2514600"/>
          </a:xfrm>
          <a:prstGeom prst="rect">
            <a:avLst/>
          </a:prstGeom>
          <a:noFill/>
          <a:ln w="9525">
            <a:noFill/>
            <a:miter lim="800000"/>
            <a:headEnd/>
            <a:tailEnd/>
          </a:ln>
          <a:effectLst/>
        </p:spPr>
        <p:txBody>
          <a:bodyPr wrap="none" anchor="ctr"/>
          <a:lstStyle/>
          <a:p>
            <a:r>
              <a:rPr lang="en-US" altLang="en-US" sz="3600" i="1" dirty="0"/>
              <a:t>What is a computer program?</a:t>
            </a:r>
          </a:p>
        </p:txBody>
      </p:sp>
      <p:sp>
        <p:nvSpPr>
          <p:cNvPr id="5" name="Rectangle 4"/>
          <p:cNvSpPr/>
          <p:nvPr/>
        </p:nvSpPr>
        <p:spPr>
          <a:xfrm>
            <a:off x="3124200" y="3886201"/>
            <a:ext cx="6096000" cy="584775"/>
          </a:xfrm>
          <a:prstGeom prst="rect">
            <a:avLst/>
          </a:prstGeom>
        </p:spPr>
        <p:txBody>
          <a:bodyPr wrap="square">
            <a:spAutoFit/>
          </a:bodyPr>
          <a:lstStyle/>
          <a:p>
            <a:r>
              <a:rPr lang="en-US" sz="3200" dirty="0"/>
              <a:t>A representation of an algorithm?</a:t>
            </a:r>
            <a:endParaRPr lang="en-US" altLang="en-US" sz="3200" dirty="0"/>
          </a:p>
        </p:txBody>
      </p:sp>
    </p:spTree>
    <p:extLst>
      <p:ext uri="{BB962C8B-B14F-4D97-AF65-F5344CB8AC3E}">
        <p14:creationId xmlns:p14="http://schemas.microsoft.com/office/powerpoint/2010/main" val="186632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 name="Rectangle 20"/>
          <p:cNvSpPr>
            <a:spLocks noGrp="1" noChangeArrowheads="1"/>
          </p:cNvSpPr>
          <p:nvPr>
            <p:ph type="title"/>
          </p:nvPr>
        </p:nvSpPr>
        <p:spPr/>
        <p:txBody>
          <a:bodyPr/>
          <a:lstStyle/>
          <a:p>
            <a:r>
              <a:rPr lang="en-US"/>
              <a:t>Software</a:t>
            </a:r>
            <a:endParaRPr lang="en-US" dirty="0"/>
          </a:p>
        </p:txBody>
      </p:sp>
      <p:sp>
        <p:nvSpPr>
          <p:cNvPr id="5132" name="Text Box 12"/>
          <p:cNvSpPr txBox="1">
            <a:spLocks noChangeArrowheads="1"/>
          </p:cNvSpPr>
          <p:nvPr/>
        </p:nvSpPr>
        <p:spPr bwMode="auto">
          <a:xfrm>
            <a:off x="2209800" y="2133601"/>
            <a:ext cx="7543800" cy="519113"/>
          </a:xfrm>
          <a:prstGeom prst="rect">
            <a:avLst/>
          </a:prstGeom>
          <a:noFill/>
          <a:ln w="9525">
            <a:noFill/>
            <a:miter lim="800000"/>
            <a:headEnd/>
            <a:tailEnd/>
          </a:ln>
          <a:effectLst/>
        </p:spPr>
        <p:txBody>
          <a:bodyPr>
            <a:spAutoFit/>
          </a:bodyPr>
          <a:lstStyle/>
          <a:p>
            <a:pPr>
              <a:spcBef>
                <a:spcPct val="50000"/>
              </a:spcBef>
              <a:buFont typeface="Wingdings" charset="2"/>
              <a:buNone/>
            </a:pPr>
            <a:endParaRPr lang="en-US" altLang="en-US" sz="2800"/>
          </a:p>
        </p:txBody>
      </p:sp>
      <p:sp>
        <p:nvSpPr>
          <p:cNvPr id="5134" name="Rectangle 14"/>
          <p:cNvSpPr>
            <a:spLocks noChangeArrowheads="1"/>
          </p:cNvSpPr>
          <p:nvPr/>
        </p:nvSpPr>
        <p:spPr bwMode="auto">
          <a:xfrm>
            <a:off x="1524000" y="1600200"/>
            <a:ext cx="9144000" cy="2514600"/>
          </a:xfrm>
          <a:prstGeom prst="rect">
            <a:avLst/>
          </a:prstGeom>
          <a:noFill/>
          <a:ln w="9525">
            <a:noFill/>
            <a:miter lim="800000"/>
            <a:headEnd/>
            <a:tailEnd/>
          </a:ln>
          <a:effectLst/>
        </p:spPr>
        <p:txBody>
          <a:bodyPr wrap="none" anchor="ctr"/>
          <a:lstStyle/>
          <a:p>
            <a:r>
              <a:rPr lang="en-US" altLang="en-US" sz="3600" i="1" dirty="0"/>
              <a:t>What is a Software?</a:t>
            </a:r>
            <a:endParaRPr lang="en-US" altLang="en-US" sz="3600" dirty="0"/>
          </a:p>
        </p:txBody>
      </p:sp>
      <p:sp>
        <p:nvSpPr>
          <p:cNvPr id="5" name="Rectangle 4"/>
          <p:cNvSpPr/>
          <p:nvPr/>
        </p:nvSpPr>
        <p:spPr>
          <a:xfrm>
            <a:off x="2667000" y="3886200"/>
            <a:ext cx="6553200" cy="1077218"/>
          </a:xfrm>
          <a:prstGeom prst="rect">
            <a:avLst/>
          </a:prstGeom>
        </p:spPr>
        <p:txBody>
          <a:bodyPr wrap="square">
            <a:spAutoFit/>
          </a:bodyPr>
          <a:lstStyle/>
          <a:p>
            <a:r>
              <a:rPr lang="en-US" sz="3200" dirty="0"/>
              <a:t>A set of programs working for a single goal (solving a problem)? </a:t>
            </a:r>
            <a:endParaRPr lang="en-US" altLang="en-US" sz="3200" dirty="0"/>
          </a:p>
        </p:txBody>
      </p:sp>
    </p:spTree>
    <p:extLst>
      <p:ext uri="{BB962C8B-B14F-4D97-AF65-F5344CB8AC3E}">
        <p14:creationId xmlns:p14="http://schemas.microsoft.com/office/powerpoint/2010/main" val="321045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a:xfrm>
            <a:off x="2209800" y="838200"/>
            <a:ext cx="8229600" cy="1143000"/>
          </a:xfrm>
        </p:spPr>
        <p:txBody>
          <a:bodyPr/>
          <a:lstStyle/>
          <a:p>
            <a:pPr eaLnBrk="1" hangingPunct="1"/>
            <a:r>
              <a:rPr lang="en-US" altLang="en-US"/>
              <a:t>What is Software?</a:t>
            </a:r>
          </a:p>
        </p:txBody>
      </p:sp>
      <p:sp>
        <p:nvSpPr>
          <p:cNvPr id="5123" name="Rectangle 3"/>
          <p:cNvSpPr>
            <a:spLocks noGrp="1" noChangeArrowheads="1"/>
          </p:cNvSpPr>
          <p:nvPr>
            <p:ph type="body" idx="1"/>
          </p:nvPr>
        </p:nvSpPr>
        <p:spPr/>
        <p:txBody>
          <a:bodyPr>
            <a:normAutofit/>
          </a:bodyPr>
          <a:lstStyle/>
          <a:p>
            <a:pPr algn="just" eaLnBrk="1" hangingPunct="1">
              <a:buFont typeface="Wingdings" panose="05000000000000000000" pitchFamily="2" charset="2"/>
              <a:buNone/>
            </a:pPr>
            <a:endParaRPr lang="en-US" altLang="en-US" sz="2400" dirty="0"/>
          </a:p>
          <a:p>
            <a:pPr algn="just" eaLnBrk="1" hangingPunct="1">
              <a:buFont typeface="Wingdings" panose="05000000000000000000" pitchFamily="2" charset="2"/>
              <a:buNone/>
            </a:pPr>
            <a:r>
              <a:rPr lang="en-US" altLang="en-US" sz="2400" dirty="0"/>
              <a:t>  “ </a:t>
            </a:r>
            <a:r>
              <a:rPr lang="en-US" altLang="en-US" sz="2800" dirty="0">
                <a:latin typeface="Times New Roman" panose="02020603050405020304" pitchFamily="18" charset="0"/>
              </a:rPr>
              <a:t>Software is a set of instructions to acquire inputs and to manipulate them to produce the desired output in terms of functions and performance as determined by the user of the software. It also include a set of documents, such as the software manual , meant for users to understand the software system.”</a:t>
            </a:r>
          </a:p>
        </p:txBody>
      </p:sp>
    </p:spTree>
    <p:extLst>
      <p:ext uri="{BB962C8B-B14F-4D97-AF65-F5344CB8AC3E}">
        <p14:creationId xmlns:p14="http://schemas.microsoft.com/office/powerpoint/2010/main" val="2291066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en-US" altLang="en-US"/>
              <a:t>Description of the Software</a:t>
            </a:r>
          </a:p>
        </p:txBody>
      </p:sp>
      <p:sp>
        <p:nvSpPr>
          <p:cNvPr id="6147" name="Rectangle 3"/>
          <p:cNvSpPr>
            <a:spLocks noGrp="1" noChangeArrowheads="1"/>
          </p:cNvSpPr>
          <p:nvPr>
            <p:ph type="body" idx="1"/>
          </p:nvPr>
        </p:nvSpPr>
        <p:spPr/>
        <p:txBody>
          <a:bodyPr>
            <a:normAutofit/>
          </a:bodyPr>
          <a:lstStyle/>
          <a:p>
            <a:pPr eaLnBrk="1" hangingPunct="1">
              <a:buFont typeface="Wingdings" panose="05000000000000000000" pitchFamily="2" charset="2"/>
              <a:buNone/>
            </a:pPr>
            <a:r>
              <a:rPr lang="en-US" altLang="en-US" sz="2400"/>
              <a:t>   A software is described by its </a:t>
            </a:r>
            <a:r>
              <a:rPr lang="en-US" altLang="en-US" sz="3200" b="1"/>
              <a:t>capabilities</a:t>
            </a:r>
            <a:r>
              <a:rPr lang="en-US" altLang="en-US" sz="2400"/>
              <a:t>. The capabilities relate to the </a:t>
            </a:r>
            <a:r>
              <a:rPr lang="en-US" altLang="en-US" sz="3200" b="1"/>
              <a:t>functions</a:t>
            </a:r>
            <a:r>
              <a:rPr lang="en-US" altLang="en-US" sz="2400"/>
              <a:t> it executes, the </a:t>
            </a:r>
            <a:r>
              <a:rPr lang="en-US" altLang="en-US" sz="3200" b="1"/>
              <a:t>features</a:t>
            </a:r>
            <a:r>
              <a:rPr lang="en-US" altLang="en-US" sz="2400"/>
              <a:t> it provides and the </a:t>
            </a:r>
            <a:r>
              <a:rPr lang="en-US" altLang="en-US" sz="3200" b="1"/>
              <a:t>facilities</a:t>
            </a:r>
            <a:r>
              <a:rPr lang="en-US" altLang="en-US" sz="2400"/>
              <a:t> it offers. </a:t>
            </a:r>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r>
              <a:rPr lang="en-US" altLang="en-US" sz="2400"/>
              <a:t>	Software written for Sales-order processing would have different functions to process different types of sales order from different market  segments . The features for example , would be to handle multi-currency computing, updating  product , sales and Tax status. The facilities could be printing of sales orders, email to customers and reports to the store department to dispatch the goods.</a:t>
            </a:r>
            <a:endParaRPr lang="en-US" altLang="en-US" sz="2400" dirty="0"/>
          </a:p>
        </p:txBody>
      </p:sp>
    </p:spTree>
    <p:extLst>
      <p:ext uri="{BB962C8B-B14F-4D97-AF65-F5344CB8AC3E}">
        <p14:creationId xmlns:p14="http://schemas.microsoft.com/office/powerpoint/2010/main" val="206620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hangingPunct="1"/>
            <a:r>
              <a:rPr lang="en-US"/>
              <a:t>Examples of Programs or Software?</a:t>
            </a:r>
            <a:endParaRPr lang="en-US" dirty="0"/>
          </a:p>
        </p:txBody>
      </p:sp>
      <p:sp>
        <p:nvSpPr>
          <p:cNvPr id="4" name="Content Placeholder 3"/>
          <p:cNvSpPr>
            <a:spLocks noGrp="1"/>
          </p:cNvSpPr>
          <p:nvPr>
            <p:ph idx="1"/>
          </p:nvPr>
        </p:nvSpPr>
        <p:spPr/>
        <p:txBody>
          <a:bodyPr>
            <a:normAutofit/>
          </a:bodyPr>
          <a:lstStyle/>
          <a:p>
            <a:r>
              <a:rPr lang="en-US" sz="2400"/>
              <a:t>Calculate the average of three numbers</a:t>
            </a:r>
          </a:p>
          <a:p>
            <a:r>
              <a:rPr lang="en-US" sz="2400"/>
              <a:t>Find the minimum of three numbers</a:t>
            </a:r>
          </a:p>
          <a:p>
            <a:r>
              <a:rPr lang="en-US" sz="2400"/>
              <a:t>Count the number of red balls in a bag</a:t>
            </a:r>
            <a:endParaRPr lang="en-US" sz="2400" dirty="0"/>
          </a:p>
        </p:txBody>
      </p:sp>
    </p:spTree>
    <p:extLst>
      <p:ext uri="{BB962C8B-B14F-4D97-AF65-F5344CB8AC3E}">
        <p14:creationId xmlns:p14="http://schemas.microsoft.com/office/powerpoint/2010/main" val="29828865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hangingPunct="1"/>
            <a:r>
              <a:rPr lang="en-US"/>
              <a:t>Examples of Software or Programs?</a:t>
            </a:r>
            <a:endParaRPr lang="en-US" dirty="0"/>
          </a:p>
        </p:txBody>
      </p:sp>
      <p:sp>
        <p:nvSpPr>
          <p:cNvPr id="4" name="Content Placeholder 3"/>
          <p:cNvSpPr>
            <a:spLocks noGrp="1"/>
          </p:cNvSpPr>
          <p:nvPr>
            <p:ph idx="1"/>
          </p:nvPr>
        </p:nvSpPr>
        <p:spPr/>
        <p:txBody>
          <a:bodyPr>
            <a:normAutofit/>
          </a:bodyPr>
          <a:lstStyle/>
          <a:p>
            <a:r>
              <a:rPr lang="en-US" sz="2400"/>
              <a:t>Operating System?</a:t>
            </a:r>
          </a:p>
          <a:p>
            <a:r>
              <a:rPr lang="en-US" sz="2400"/>
              <a:t>Microsoft Office?</a:t>
            </a:r>
          </a:p>
          <a:p>
            <a:r>
              <a:rPr lang="en-US" sz="2400"/>
              <a:t>UCP Portal?</a:t>
            </a:r>
            <a:endParaRPr lang="en-US" sz="2400" dirty="0"/>
          </a:p>
        </p:txBody>
      </p:sp>
    </p:spTree>
    <p:extLst>
      <p:ext uri="{BB962C8B-B14F-4D97-AF65-F5344CB8AC3E}">
        <p14:creationId xmlns:p14="http://schemas.microsoft.com/office/powerpoint/2010/main" val="4202707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pPr eaLnBrk="1" hangingPunct="1"/>
            <a:r>
              <a:rPr lang="en-US" altLang="en-US"/>
              <a:t>Software Engineering</a:t>
            </a:r>
            <a:endParaRPr lang="en-US" altLang="en-US" dirty="0"/>
          </a:p>
        </p:txBody>
      </p:sp>
      <p:sp>
        <p:nvSpPr>
          <p:cNvPr id="14339" name="Rectangle 3"/>
          <p:cNvSpPr>
            <a:spLocks noGrp="1" noChangeArrowheads="1"/>
          </p:cNvSpPr>
          <p:nvPr>
            <p:ph type="body" idx="1"/>
          </p:nvPr>
        </p:nvSpPr>
        <p:spPr/>
        <p:txBody>
          <a:bodyPr>
            <a:normAutofit lnSpcReduction="10000"/>
          </a:bodyPr>
          <a:lstStyle/>
          <a:p>
            <a:pPr eaLnBrk="1" hangingPunct="1"/>
            <a:r>
              <a:rPr lang="en-US" altLang="en-US" sz="2400"/>
              <a:t>“A systematic approach to the analysis, design, implementation and maintenance of software.”</a:t>
            </a:r>
          </a:p>
          <a:p>
            <a:pPr eaLnBrk="1" hangingPunct="1">
              <a:buFont typeface="Wingdings" panose="05000000000000000000" pitchFamily="2" charset="2"/>
              <a:buNone/>
            </a:pPr>
            <a:r>
              <a:rPr lang="en-US" altLang="en-US" sz="2400"/>
              <a:t>        (</a:t>
            </a:r>
            <a:r>
              <a:rPr lang="en-US" altLang="en-US" sz="2400" i="1"/>
              <a:t>The Free On-Line Dictionary of Computing)</a:t>
            </a:r>
            <a:endParaRPr lang="en-US" altLang="en-US" sz="2400"/>
          </a:p>
          <a:p>
            <a:pPr eaLnBrk="1" hangingPunct="1"/>
            <a:r>
              <a:rPr lang="en-US" altLang="en-US" sz="2400"/>
              <a:t>“ The systematic application of tools and techniques in the development of computer-based applications.”</a:t>
            </a:r>
          </a:p>
          <a:p>
            <a:pPr eaLnBrk="1" hangingPunct="1">
              <a:buFont typeface="Wingdings" panose="05000000000000000000" pitchFamily="2" charset="2"/>
              <a:buNone/>
            </a:pPr>
            <a:r>
              <a:rPr lang="en-US" altLang="en-US" sz="2400"/>
              <a:t>       (Sue Conger in </a:t>
            </a:r>
            <a:r>
              <a:rPr lang="en-US" altLang="en-US" sz="2400" i="1"/>
              <a:t>The New Software Engineering)</a:t>
            </a:r>
            <a:endParaRPr lang="en-US" altLang="en-US" sz="2400"/>
          </a:p>
          <a:p>
            <a:pPr eaLnBrk="1" hangingPunct="1"/>
            <a:r>
              <a:rPr lang="en-US" altLang="en-US" sz="2400"/>
              <a:t>“ Software Engineering is about designing and developing high-quality software.” </a:t>
            </a:r>
          </a:p>
          <a:p>
            <a:pPr eaLnBrk="1" hangingPunct="1">
              <a:buFont typeface="Wingdings" panose="05000000000000000000" pitchFamily="2" charset="2"/>
              <a:buNone/>
            </a:pPr>
            <a:r>
              <a:rPr lang="en-US" altLang="en-US" sz="2400"/>
              <a:t>     (Shari Lawrence Pfleeger in </a:t>
            </a:r>
            <a:r>
              <a:rPr lang="en-US" altLang="en-US" sz="2400" i="1"/>
              <a:t>Software Engineering -- The Production of Quality Software)</a:t>
            </a:r>
            <a:endParaRPr lang="en-US" altLang="en-US" sz="2400" dirty="0"/>
          </a:p>
        </p:txBody>
      </p:sp>
    </p:spTree>
    <p:extLst>
      <p:ext uri="{BB962C8B-B14F-4D97-AF65-F5344CB8AC3E}">
        <p14:creationId xmlns:p14="http://schemas.microsoft.com/office/powerpoint/2010/main" val="736659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r>
              <a:rPr lang="en-US" altLang="en-US"/>
              <a:t>What is Software Engineering?</a:t>
            </a:r>
            <a:endParaRPr lang="en-US" altLang="en-US" dirty="0"/>
          </a:p>
        </p:txBody>
      </p:sp>
      <p:sp>
        <p:nvSpPr>
          <p:cNvPr id="15363" name="Rectangle 3"/>
          <p:cNvSpPr>
            <a:spLocks noGrp="1" noChangeArrowheads="1"/>
          </p:cNvSpPr>
          <p:nvPr>
            <p:ph type="body" idx="1"/>
          </p:nvPr>
        </p:nvSpPr>
        <p:spPr/>
        <p:txBody>
          <a:bodyPr>
            <a:normAutofit lnSpcReduction="10000"/>
          </a:bodyPr>
          <a:lstStyle/>
          <a:p>
            <a:pPr eaLnBrk="1" hangingPunct="1">
              <a:lnSpc>
                <a:spcPct val="80000"/>
              </a:lnSpc>
              <a:buFont typeface="Wingdings" panose="05000000000000000000" pitchFamily="2" charset="2"/>
              <a:buNone/>
            </a:pPr>
            <a:r>
              <a:rPr lang="en-US" altLang="en-US" sz="2400" dirty="0"/>
              <a:t>    Although hundreds of authors have developed personal definitions of software engineering, a definition proposed by Fritz Bauer[NAU69] provides a basis:</a:t>
            </a:r>
          </a:p>
          <a:p>
            <a:pPr eaLnBrk="1" hangingPunct="1">
              <a:lnSpc>
                <a:spcPct val="80000"/>
              </a:lnSpc>
            </a:pPr>
            <a:r>
              <a:rPr lang="en-US" altLang="en-US" sz="2400" b="1" dirty="0"/>
              <a:t>“[Software engineering is] the establishment and use of sound engineering principles in order to obtain economical software that is reliable and works efficiently on real machines.”</a:t>
            </a:r>
          </a:p>
          <a:p>
            <a:pPr eaLnBrk="1" hangingPunct="1">
              <a:lnSpc>
                <a:spcPct val="80000"/>
              </a:lnSpc>
              <a:buFont typeface="Wingdings" panose="05000000000000000000" pitchFamily="2" charset="2"/>
              <a:buNone/>
            </a:pPr>
            <a:r>
              <a:rPr lang="en-US" altLang="en-US" sz="2400" dirty="0"/>
              <a:t>     The IEEE [IEE93] has developed a more comprehensive definition when it states:</a:t>
            </a:r>
            <a:endParaRPr lang="en-US" altLang="en-US" sz="2400" b="1" dirty="0"/>
          </a:p>
          <a:p>
            <a:pPr eaLnBrk="1" hangingPunct="1">
              <a:lnSpc>
                <a:spcPct val="80000"/>
              </a:lnSpc>
            </a:pPr>
            <a:r>
              <a:rPr lang="en-US" altLang="en-US" sz="2400" b="1" dirty="0"/>
              <a:t>“Software Engineering: (1) The application of a systematic, disciplined, quantifiable approach to the development, operation, and maintenance of software; that is, the application of engineering to software. (2) The study of approaches as in (1).”</a:t>
            </a:r>
            <a:endParaRPr lang="en-US" altLang="en-US" sz="2400" dirty="0"/>
          </a:p>
        </p:txBody>
      </p:sp>
    </p:spTree>
    <p:extLst>
      <p:ext uri="{BB962C8B-B14F-4D97-AF65-F5344CB8AC3E}">
        <p14:creationId xmlns:p14="http://schemas.microsoft.com/office/powerpoint/2010/main" val="141774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1440" tIns="46038" rIns="91440" bIns="46038" rtlCol="0" anchor="ctr">
            <a:normAutofit/>
          </a:bodyPr>
          <a:lstStyle/>
          <a:p>
            <a:r>
              <a:rPr lang="en-US"/>
              <a:t>Description &amp; Objective</a:t>
            </a:r>
            <a:endParaRPr lang="en-US" dirty="0"/>
          </a:p>
        </p:txBody>
      </p:sp>
      <p:sp>
        <p:nvSpPr>
          <p:cNvPr id="19459" name="Rectangle 3"/>
          <p:cNvSpPr>
            <a:spLocks noGrp="1" noChangeArrowheads="1"/>
          </p:cNvSpPr>
          <p:nvPr>
            <p:ph idx="1"/>
          </p:nvPr>
        </p:nvSpPr>
        <p:spPr/>
        <p:txBody>
          <a:bodyPr vert="horz" lIns="91440" tIns="46038" rIns="91440" bIns="46038" rtlCol="0">
            <a:normAutofit/>
          </a:bodyPr>
          <a:lstStyle/>
          <a:p>
            <a:r>
              <a:rPr lang="en-US" sz="3200">
                <a:cs typeface="Times New Roman" pitchFamily="18" charset="0"/>
              </a:rPr>
              <a:t>Describe the field of Software Engineering</a:t>
            </a:r>
          </a:p>
          <a:p>
            <a:r>
              <a:rPr lang="en-US" sz="3200">
                <a:cs typeface="Times New Roman" pitchFamily="18" charset="0"/>
              </a:rPr>
              <a:t>Give an overview of Software Engineering Activities</a:t>
            </a:r>
          </a:p>
          <a:p>
            <a:r>
              <a:rPr lang="en-US" sz="3200"/>
              <a:t>Give knowledge of software engineering concepts, principles and techniques</a:t>
            </a:r>
          </a:p>
          <a:p>
            <a:r>
              <a:rPr lang="en-US" sz="3200">
                <a:cs typeface="Times New Roman" pitchFamily="18" charset="0"/>
              </a:rPr>
              <a:t>Enable students to </a:t>
            </a:r>
            <a:r>
              <a:rPr lang="en-US" sz="3200"/>
              <a:t>apply the learnt concepts to develop software</a:t>
            </a:r>
            <a:endParaRPr lang="en-US" sz="3200">
              <a:cs typeface="Times New Roman" pitchFamily="18" charset="0"/>
            </a:endParaRPr>
          </a:p>
          <a:p>
            <a:endParaRPr lang="en-US" dirty="0"/>
          </a:p>
        </p:txBody>
      </p:sp>
    </p:spTree>
    <p:extLst>
      <p:ext uri="{BB962C8B-B14F-4D97-AF65-F5344CB8AC3E}">
        <p14:creationId xmlns:p14="http://schemas.microsoft.com/office/powerpoint/2010/main" val="3690176832"/>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subTitle" idx="1"/>
          </p:nvPr>
        </p:nvSpPr>
        <p:spPr>
          <a:xfrm>
            <a:off x="1411357" y="715618"/>
            <a:ext cx="7848600" cy="4343400"/>
          </a:xfrm>
        </p:spPr>
        <p:txBody>
          <a:bodyPr/>
          <a:lstStyle/>
          <a:p>
            <a:pPr eaLnBrk="1" hangingPunct="1">
              <a:spcBef>
                <a:spcPct val="0"/>
              </a:spcBef>
              <a:buClrTx/>
              <a:buSzTx/>
              <a:buFontTx/>
              <a:buNone/>
              <a:defRPr/>
            </a:pPr>
            <a:r>
              <a:rPr lang="en-US" sz="3200" dirty="0"/>
              <a:t>Software Engineering </a:t>
            </a:r>
          </a:p>
          <a:p>
            <a:pPr eaLnBrk="1" hangingPunct="1">
              <a:spcBef>
                <a:spcPct val="0"/>
              </a:spcBef>
              <a:buClrTx/>
              <a:buSzTx/>
              <a:buFontTx/>
              <a:buNone/>
              <a:defRPr/>
            </a:pPr>
            <a:endParaRPr lang="en-US" sz="3200" dirty="0"/>
          </a:p>
          <a:p>
            <a:pPr eaLnBrk="1" hangingPunct="1">
              <a:spcBef>
                <a:spcPct val="0"/>
              </a:spcBef>
              <a:buClrTx/>
              <a:buSzTx/>
              <a:buFontTx/>
              <a:buNone/>
              <a:defRPr/>
            </a:pPr>
            <a:r>
              <a:rPr lang="tr-TR" dirty="0"/>
              <a:t>The study of approaches as in  </a:t>
            </a:r>
            <a:endParaRPr lang="en-US" dirty="0"/>
          </a:p>
          <a:p>
            <a:pPr eaLnBrk="1" hangingPunct="1">
              <a:spcBef>
                <a:spcPct val="0"/>
              </a:spcBef>
              <a:buClrTx/>
              <a:buSzTx/>
              <a:buFontTx/>
              <a:buNone/>
              <a:defRPr/>
            </a:pPr>
            <a:r>
              <a:rPr lang="tr-TR" dirty="0"/>
              <a:t>Application of a </a:t>
            </a:r>
            <a:r>
              <a:rPr lang="tr-TR" dirty="0">
                <a:effectLst>
                  <a:outerShdw blurRad="38100" dist="38100" dir="2700000" algn="tl">
                    <a:srgbClr val="C0C0C0"/>
                  </a:outerShdw>
                </a:effectLst>
                <a:hlinkClick r:id="rId2" action="ppaction://hlinksldjump"/>
              </a:rPr>
              <a:t>systematic</a:t>
            </a:r>
            <a:r>
              <a:rPr lang="tr-TR" dirty="0"/>
              <a:t>, </a:t>
            </a:r>
            <a:r>
              <a:rPr lang="tr-TR" dirty="0">
                <a:hlinkClick r:id="rId3" action="ppaction://hlinksldjump"/>
              </a:rPr>
              <a:t>disciplined</a:t>
            </a:r>
            <a:r>
              <a:rPr lang="tr-TR" dirty="0"/>
              <a:t>, </a:t>
            </a:r>
            <a:r>
              <a:rPr lang="tr-TR" u="sng" dirty="0">
                <a:hlinkClick r:id="rId4" action="ppaction://hlinksldjump"/>
              </a:rPr>
              <a:t>quantifiable</a:t>
            </a:r>
            <a:r>
              <a:rPr lang="tr-TR" dirty="0"/>
              <a:t> approach to the development, operation and maintenance of software; that is, the application of engineering to software. </a:t>
            </a:r>
            <a:endParaRPr lang="en-US" dirty="0"/>
          </a:p>
          <a:p>
            <a:pPr eaLnBrk="1" hangingPunct="1">
              <a:defRPr/>
            </a:pPr>
            <a:r>
              <a:rPr lang="tr-TR" i="1" dirty="0"/>
              <a:t>(IEEE 93)</a:t>
            </a:r>
            <a:endParaRPr lang="en-US" i="1" dirty="0"/>
          </a:p>
          <a:p>
            <a:pPr eaLnBrk="1" hangingPunct="1">
              <a:defRPr/>
            </a:pPr>
            <a:endParaRPr lang="en-US" i="1" dirty="0"/>
          </a:p>
        </p:txBody>
      </p:sp>
    </p:spTree>
    <p:extLst>
      <p:ext uri="{BB962C8B-B14F-4D97-AF65-F5344CB8AC3E}">
        <p14:creationId xmlns:p14="http://schemas.microsoft.com/office/powerpoint/2010/main" val="3532965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By “</a:t>
            </a:r>
            <a:r>
              <a:rPr lang="en-US" altLang="en-US">
                <a:solidFill>
                  <a:srgbClr val="FF0066"/>
                </a:solidFill>
              </a:rPr>
              <a:t>Systematic</a:t>
            </a:r>
            <a:r>
              <a:rPr lang="en-US" altLang="en-US"/>
              <a:t>” we mean</a:t>
            </a:r>
            <a:endParaRPr lang="en-GB" dirty="0"/>
          </a:p>
        </p:txBody>
      </p:sp>
      <p:sp>
        <p:nvSpPr>
          <p:cNvPr id="4" name="Rectangle 2"/>
          <p:cNvSpPr txBox="1">
            <a:spLocks noChangeArrowheads="1"/>
          </p:cNvSpPr>
          <p:nvPr/>
        </p:nvSpPr>
        <p:spPr>
          <a:xfrm>
            <a:off x="1069848" y="1858617"/>
            <a:ext cx="8229600" cy="5181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lnSpc>
                <a:spcPct val="80000"/>
              </a:lnSpc>
              <a:buFontTx/>
              <a:buNone/>
            </a:pPr>
            <a:r>
              <a:rPr lang="tr-TR" altLang="en-US" sz="1800" b="1" dirty="0"/>
              <a:t>Following a </a:t>
            </a:r>
            <a:r>
              <a:rPr lang="tr-TR" altLang="en-US" sz="1800" b="1" i="1" u="sng" dirty="0"/>
              <a:t>well-defined</a:t>
            </a:r>
            <a:r>
              <a:rPr lang="tr-TR" altLang="en-US" sz="1800" b="1" dirty="0"/>
              <a:t> sequence of activities, </a:t>
            </a:r>
            <a:br>
              <a:rPr lang="tr-TR" altLang="en-US" sz="1800" b="1" dirty="0"/>
            </a:br>
            <a:br>
              <a:rPr lang="tr-TR" altLang="en-US" sz="1800" b="1" dirty="0"/>
            </a:br>
            <a:r>
              <a:rPr lang="tr-TR" altLang="en-US" sz="1800" b="1" dirty="0"/>
              <a:t>-  in which desired outputs (deliverables) are </a:t>
            </a:r>
            <a:r>
              <a:rPr lang="tr-TR" altLang="en-US" sz="1800" b="1" i="1" u="sng" dirty="0"/>
              <a:t>well-defined</a:t>
            </a:r>
            <a:r>
              <a:rPr lang="tr-TR" altLang="en-US" sz="1800" b="1" dirty="0"/>
              <a:t> </a:t>
            </a:r>
            <a:br>
              <a:rPr lang="tr-TR" altLang="en-US" sz="1800" b="1" dirty="0"/>
            </a:br>
            <a:br>
              <a:rPr lang="tr-TR" altLang="en-US" sz="1800" b="1" dirty="0"/>
            </a:br>
            <a:r>
              <a:rPr lang="tr-TR" altLang="en-US" sz="1800" b="1" dirty="0"/>
              <a:t>-  by using </a:t>
            </a:r>
            <a:r>
              <a:rPr lang="tr-TR" altLang="en-US" sz="1800" b="1" i="1" u="sng" dirty="0"/>
              <a:t>well-defined </a:t>
            </a:r>
            <a:r>
              <a:rPr lang="tr-TR" altLang="en-US" sz="1800" b="1" dirty="0"/>
              <a:t>inputs</a:t>
            </a:r>
            <a:br>
              <a:rPr lang="tr-TR" altLang="en-US" sz="1800" b="1" dirty="0"/>
            </a:br>
            <a:r>
              <a:rPr lang="tr-TR" altLang="en-US" sz="1800" b="1" dirty="0"/>
              <a:t>(</a:t>
            </a:r>
            <a:r>
              <a:rPr lang="tr-TR" altLang="en-US" b="1" i="1" dirty="0"/>
              <a:t>i.e. documented syntax, semantics, context and other relevant properties of the input)</a:t>
            </a:r>
            <a:br>
              <a:rPr lang="tr-TR" altLang="en-US" b="1" i="1" dirty="0"/>
            </a:br>
            <a:br>
              <a:rPr lang="tr-TR" altLang="en-US" b="1" i="1" dirty="0"/>
            </a:br>
            <a:r>
              <a:rPr lang="tr-TR" altLang="en-US" sz="1800" b="1" dirty="0"/>
              <a:t>-  in a </a:t>
            </a:r>
            <a:r>
              <a:rPr lang="tr-TR" altLang="en-US" sz="1800" b="1" i="1" u="sng" dirty="0"/>
              <a:t>well-defined</a:t>
            </a:r>
            <a:r>
              <a:rPr lang="tr-TR" altLang="en-US" sz="1800" b="1" dirty="0"/>
              <a:t> process </a:t>
            </a:r>
            <a:br>
              <a:rPr lang="tr-TR" altLang="en-US" sz="1800" b="1" dirty="0"/>
            </a:br>
            <a:r>
              <a:rPr lang="tr-TR" altLang="en-US" b="1" i="1" dirty="0"/>
              <a:t>(e.g. using organizational standards for interprocess communication, data formats, error handling etc.)</a:t>
            </a:r>
            <a:br>
              <a:rPr lang="tr-TR" altLang="en-US" b="1" i="1" dirty="0"/>
            </a:br>
            <a:br>
              <a:rPr lang="tr-TR" altLang="en-US" b="1" i="1" dirty="0"/>
            </a:br>
            <a:r>
              <a:rPr lang="tr-TR" altLang="en-US" sz="1800" b="1" dirty="0"/>
              <a:t>-  whose outputs are in turn used similarly as inputs in subsequent process(es), </a:t>
            </a:r>
            <a:br>
              <a:rPr lang="tr-TR" altLang="en-US" sz="1800" b="1" dirty="0"/>
            </a:br>
            <a:br>
              <a:rPr lang="tr-TR" altLang="en-US" sz="1800" b="1" dirty="0"/>
            </a:br>
            <a:r>
              <a:rPr lang="tr-TR" altLang="en-US" sz="1800" b="1" dirty="0"/>
              <a:t>-  until the final output is achieved,</a:t>
            </a:r>
            <a:br>
              <a:rPr lang="tr-TR" altLang="en-US" sz="1800" b="1" dirty="0"/>
            </a:br>
            <a:br>
              <a:rPr lang="tr-TR" altLang="en-US" sz="1800" b="1" dirty="0"/>
            </a:br>
            <a:r>
              <a:rPr lang="tr-TR" altLang="en-US" sz="1800" b="1" dirty="0"/>
              <a:t>-  and where the correctness of the output is </a:t>
            </a:r>
            <a:r>
              <a:rPr lang="tr-TR" altLang="en-US" sz="1800" b="1" i="1" u="sng" dirty="0"/>
              <a:t>verifiable</a:t>
            </a:r>
            <a:r>
              <a:rPr lang="tr-TR" altLang="en-US" sz="1800" b="1" dirty="0"/>
              <a:t>.</a:t>
            </a:r>
            <a:br>
              <a:rPr lang="tr-TR" altLang="en-US" sz="1800" b="1" dirty="0"/>
            </a:br>
            <a:r>
              <a:rPr lang="tr-TR" altLang="en-US" sz="1800" b="1" dirty="0"/>
              <a:t> </a:t>
            </a:r>
            <a:br>
              <a:rPr lang="tr-TR" altLang="en-US" sz="1800" b="1" dirty="0"/>
            </a:br>
            <a:r>
              <a:rPr lang="tr-TR" altLang="en-US" sz="1800" b="1" i="1" dirty="0"/>
              <a:t>Note: The “inputs” and “outputs” most often refer to requirements, software specifications, the software itself, documentation, test inputs/outputs and similar software artifacts.</a:t>
            </a:r>
            <a:br>
              <a:rPr lang="tr-TR" altLang="en-US" sz="1800" b="1" i="1" dirty="0"/>
            </a:br>
            <a:endParaRPr lang="en-US" altLang="en-US" b="1" dirty="0"/>
          </a:p>
        </p:txBody>
      </p:sp>
    </p:spTree>
    <p:extLst>
      <p:ext uri="{BB962C8B-B14F-4D97-AF65-F5344CB8AC3E}">
        <p14:creationId xmlns:p14="http://schemas.microsoft.com/office/powerpoint/2010/main" val="7729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Software Engineering - Introduction</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1B4ED8-062D-416F-91D0-9297CD91FE74}" type="slidenum">
              <a:rPr lang="en-US" altLang="en-US" smtClean="0">
                <a:solidFill>
                  <a:schemeClr val="bg1"/>
                </a:solidFill>
              </a:rPr>
              <a:pPr eaLnBrk="1" hangingPunct="1"/>
              <a:t>22</a:t>
            </a:fld>
            <a:endParaRPr lang="en-US" altLang="en-US">
              <a:solidFill>
                <a:schemeClr val="bg1"/>
              </a:solidFill>
            </a:endParaRPr>
          </a:p>
        </p:txBody>
      </p:sp>
      <p:sp>
        <p:nvSpPr>
          <p:cNvPr id="18436" name="AutoShape 2"/>
          <p:cNvSpPr>
            <a:spLocks noGrp="1" noChangeArrowheads="1"/>
          </p:cNvSpPr>
          <p:nvPr>
            <p:ph type="title"/>
          </p:nvPr>
        </p:nvSpPr>
        <p:spPr/>
        <p:txBody>
          <a:bodyPr/>
          <a:lstStyle/>
          <a:p>
            <a:pPr eaLnBrk="1" hangingPunct="1"/>
            <a:r>
              <a:rPr lang="tr-TR" altLang="en-US"/>
              <a:t> </a:t>
            </a:r>
            <a:r>
              <a:rPr lang="tr-TR" altLang="en-US">
                <a:solidFill>
                  <a:schemeClr val="accent2"/>
                </a:solidFill>
              </a:rPr>
              <a:t>By</a:t>
            </a:r>
            <a:r>
              <a:rPr lang="tr-TR" altLang="en-US"/>
              <a:t> </a:t>
            </a:r>
            <a:r>
              <a:rPr lang="tr-TR" altLang="en-US">
                <a:solidFill>
                  <a:srgbClr val="FF0066"/>
                </a:solidFill>
              </a:rPr>
              <a:t>“disciplined”</a:t>
            </a:r>
            <a:r>
              <a:rPr lang="tr-TR" altLang="en-US"/>
              <a:t> </a:t>
            </a:r>
            <a:r>
              <a:rPr lang="tr-TR" altLang="en-US">
                <a:solidFill>
                  <a:schemeClr val="accent2"/>
                </a:solidFill>
              </a:rPr>
              <a:t>we mean:</a:t>
            </a:r>
            <a:endParaRPr lang="tr-TR" altLang="en-US" dirty="0">
              <a:solidFill>
                <a:schemeClr val="accent2"/>
              </a:solidFill>
            </a:endParaRPr>
          </a:p>
        </p:txBody>
      </p:sp>
      <p:sp>
        <p:nvSpPr>
          <p:cNvPr id="18437" name="Rectangle 3"/>
          <p:cNvSpPr>
            <a:spLocks noGrp="1" noChangeArrowheads="1"/>
          </p:cNvSpPr>
          <p:nvPr>
            <p:ph type="body" idx="1"/>
          </p:nvPr>
        </p:nvSpPr>
        <p:spPr/>
        <p:txBody>
          <a:bodyPr>
            <a:normAutofit/>
          </a:bodyPr>
          <a:lstStyle/>
          <a:p>
            <a:pPr eaLnBrk="1" hangingPunct="1"/>
            <a:r>
              <a:rPr lang="tr-TR" altLang="en-US" sz="2400"/>
              <a:t>Each process is followed using organizational principles (e.g. who manages whom, who is responsible for what?),</a:t>
            </a:r>
          </a:p>
          <a:p>
            <a:pPr eaLnBrk="1" hangingPunct="1"/>
            <a:r>
              <a:rPr lang="tr-TR" altLang="en-US" sz="2400"/>
              <a:t>Intermediate results are carefully documented, as well as final results,</a:t>
            </a:r>
          </a:p>
          <a:p>
            <a:pPr eaLnBrk="1" hangingPunct="1"/>
            <a:r>
              <a:rPr lang="tr-TR" altLang="en-US" sz="2400"/>
              <a:t>Actions are traceable as to their </a:t>
            </a:r>
            <a:r>
              <a:rPr lang="tr-TR" altLang="en-US" sz="2400" u="sng"/>
              <a:t>causes</a:t>
            </a:r>
            <a:r>
              <a:rPr lang="tr-TR" altLang="en-US" sz="2400"/>
              <a:t>, </a:t>
            </a:r>
            <a:r>
              <a:rPr lang="tr-TR" altLang="en-US" sz="2400" u="sng"/>
              <a:t>individuals</a:t>
            </a:r>
            <a:r>
              <a:rPr lang="tr-TR" altLang="en-US" sz="2400"/>
              <a:t> involved, </a:t>
            </a:r>
            <a:r>
              <a:rPr lang="tr-TR" altLang="en-US" sz="2400" u="sng"/>
              <a:t>time</a:t>
            </a:r>
            <a:r>
              <a:rPr lang="tr-TR" altLang="en-US" sz="2400"/>
              <a:t> of occurrence and </a:t>
            </a:r>
            <a:r>
              <a:rPr lang="tr-TR" altLang="en-US" sz="2400" u="sng"/>
              <a:t>circumstances</a:t>
            </a:r>
            <a:r>
              <a:rPr lang="tr-TR" altLang="en-US" sz="2400"/>
              <a:t>. </a:t>
            </a:r>
            <a:endParaRPr lang="tr-TR" altLang="en-US" sz="2400" dirty="0"/>
          </a:p>
        </p:txBody>
      </p:sp>
    </p:spTree>
    <p:extLst>
      <p:ext uri="{BB962C8B-B14F-4D97-AF65-F5344CB8AC3E}">
        <p14:creationId xmlns:p14="http://schemas.microsoft.com/office/powerpoint/2010/main" val="22189722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Software Engineering - Introduction</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25AC5D-56AE-4FED-963E-B62FD745493B}" type="slidenum">
              <a:rPr lang="en-US" altLang="en-US" smtClean="0">
                <a:solidFill>
                  <a:schemeClr val="bg1"/>
                </a:solidFill>
              </a:rPr>
              <a:pPr eaLnBrk="1" hangingPunct="1"/>
              <a:t>23</a:t>
            </a:fld>
            <a:endParaRPr lang="en-US" altLang="en-US">
              <a:solidFill>
                <a:schemeClr val="bg1"/>
              </a:solidFill>
            </a:endParaRPr>
          </a:p>
        </p:txBody>
      </p:sp>
      <p:sp>
        <p:nvSpPr>
          <p:cNvPr id="19460" name="AutoShape 2"/>
          <p:cNvSpPr>
            <a:spLocks noGrp="1" noChangeArrowheads="1"/>
          </p:cNvSpPr>
          <p:nvPr>
            <p:ph type="title"/>
          </p:nvPr>
        </p:nvSpPr>
        <p:spPr/>
        <p:txBody>
          <a:bodyPr/>
          <a:lstStyle/>
          <a:p>
            <a:pPr eaLnBrk="1" hangingPunct="1"/>
            <a:r>
              <a:rPr lang="tr-TR" altLang="en-US">
                <a:solidFill>
                  <a:schemeClr val="accent2"/>
                </a:solidFill>
              </a:rPr>
              <a:t>By </a:t>
            </a:r>
            <a:r>
              <a:rPr lang="tr-TR" altLang="en-US">
                <a:solidFill>
                  <a:srgbClr val="FF0066"/>
                </a:solidFill>
              </a:rPr>
              <a:t>“quantifiable”</a:t>
            </a:r>
            <a:r>
              <a:rPr lang="tr-TR" altLang="en-US"/>
              <a:t> </a:t>
            </a:r>
            <a:r>
              <a:rPr lang="tr-TR" altLang="en-US">
                <a:solidFill>
                  <a:schemeClr val="accent2"/>
                </a:solidFill>
              </a:rPr>
              <a:t>we mean:</a:t>
            </a:r>
          </a:p>
        </p:txBody>
      </p:sp>
      <p:sp>
        <p:nvSpPr>
          <p:cNvPr id="19461" name="Rectangle 3"/>
          <p:cNvSpPr>
            <a:spLocks noGrp="1" noChangeArrowheads="1"/>
          </p:cNvSpPr>
          <p:nvPr>
            <p:ph type="body" idx="1"/>
          </p:nvPr>
        </p:nvSpPr>
        <p:spPr/>
        <p:txBody>
          <a:bodyPr/>
          <a:lstStyle/>
          <a:p>
            <a:pPr eaLnBrk="1" hangingPunct="1"/>
            <a:r>
              <a:rPr lang="tr-TR" altLang="en-US" sz="2400"/>
              <a:t>The size and extent of the required effort</a:t>
            </a:r>
            <a:br>
              <a:rPr lang="tr-TR" altLang="en-US" sz="2400"/>
            </a:br>
            <a:br>
              <a:rPr lang="tr-TR" altLang="en-US" sz="2400"/>
            </a:br>
            <a:r>
              <a:rPr lang="tr-TR" altLang="en-US" sz="2400"/>
              <a:t>(size of output code, data, documentation, manpower, duration, budget for development, expected error rate and user support) </a:t>
            </a:r>
            <a:br>
              <a:rPr lang="tr-TR" altLang="en-US" sz="2400"/>
            </a:br>
            <a:br>
              <a:rPr lang="tr-TR" altLang="en-US" sz="2400"/>
            </a:br>
            <a:r>
              <a:rPr lang="tr-TR" altLang="en-US" sz="2400"/>
              <a:t>are predictable within justifiable and acceptable bounds</a:t>
            </a:r>
          </a:p>
          <a:p>
            <a:pPr eaLnBrk="1" hangingPunct="1">
              <a:buFont typeface="Wingdings" panose="05000000000000000000" pitchFamily="2" charset="2"/>
              <a:buNone/>
            </a:pPr>
            <a:endParaRPr lang="tr-TR" altLang="en-US" sz="2400"/>
          </a:p>
        </p:txBody>
      </p:sp>
    </p:spTree>
    <p:extLst>
      <p:ext uri="{BB962C8B-B14F-4D97-AF65-F5344CB8AC3E}">
        <p14:creationId xmlns:p14="http://schemas.microsoft.com/office/powerpoint/2010/main" val="111882763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1"/>
          <p:cNvSpPr>
            <a:spLocks noGrp="1" noChangeArrowheads="1"/>
          </p:cNvSpPr>
          <p:nvPr>
            <p:ph type="title"/>
          </p:nvPr>
        </p:nvSpPr>
        <p:spPr/>
        <p:txBody>
          <a:bodyPr/>
          <a:lstStyle/>
          <a:p>
            <a:pPr eaLnBrk="1" hangingPunct="1"/>
            <a:r>
              <a:rPr lang="en-US" altLang="en-US"/>
              <a:t>What is Software Engineering?</a:t>
            </a:r>
            <a:endParaRPr lang="en-US" altLang="en-US" dirty="0"/>
          </a:p>
        </p:txBody>
      </p:sp>
      <p:sp>
        <p:nvSpPr>
          <p:cNvPr id="20483" name="Rectangle 3"/>
          <p:cNvSpPr>
            <a:spLocks noGrp="1" noChangeArrowheads="1"/>
          </p:cNvSpPr>
          <p:nvPr>
            <p:ph type="body" sz="half" idx="1"/>
          </p:nvPr>
        </p:nvSpPr>
        <p:spPr>
          <a:xfrm>
            <a:off x="2362200" y="2075877"/>
            <a:ext cx="7693025" cy="1504950"/>
          </a:xfrm>
        </p:spPr>
        <p:txBody>
          <a:bodyPr>
            <a:normAutofit/>
          </a:bodyPr>
          <a:lstStyle/>
          <a:p>
            <a:pPr eaLnBrk="1" hangingPunct="1">
              <a:lnSpc>
                <a:spcPct val="80000"/>
              </a:lnSpc>
            </a:pPr>
            <a:r>
              <a:rPr lang="en-US" altLang="en-US" sz="2400" i="1" dirty="0">
                <a:latin typeface="+mj-lt"/>
              </a:rPr>
              <a:t>Pressman’s view:</a:t>
            </a:r>
            <a:endParaRPr lang="en-US" altLang="en-US" sz="2400" b="1" i="1" dirty="0">
              <a:latin typeface="+mj-lt"/>
            </a:endParaRPr>
          </a:p>
          <a:p>
            <a:pPr eaLnBrk="1" hangingPunct="1">
              <a:lnSpc>
                <a:spcPct val="80000"/>
              </a:lnSpc>
              <a:buFont typeface="Wingdings" panose="05000000000000000000" pitchFamily="2" charset="2"/>
              <a:buNone/>
            </a:pPr>
            <a:r>
              <a:rPr lang="en-US" altLang="en-US" sz="2400" b="1" i="1" dirty="0">
                <a:latin typeface="+mj-lt"/>
              </a:rPr>
              <a:t>“ </a:t>
            </a:r>
            <a:r>
              <a:rPr lang="en-US" altLang="en-US" sz="2400" b="1" dirty="0">
                <a:latin typeface="+mj-lt"/>
              </a:rPr>
              <a:t>Software engineering is a layered technology”</a:t>
            </a:r>
          </a:p>
          <a:p>
            <a:pPr algn="ctr" eaLnBrk="1" hangingPunct="1">
              <a:lnSpc>
                <a:spcPct val="80000"/>
              </a:lnSpc>
              <a:buFont typeface="Wingdings" panose="05000000000000000000" pitchFamily="2" charset="2"/>
              <a:buNone/>
            </a:pPr>
            <a:r>
              <a:rPr lang="en-US" altLang="en-US" sz="2400" dirty="0">
                <a:latin typeface="+mj-lt"/>
              </a:rPr>
              <a:t>(Figure 2.1)</a:t>
            </a:r>
            <a:r>
              <a:rPr lang="en-US" altLang="en-US" sz="2400" b="1" dirty="0">
                <a:latin typeface="+mj-lt"/>
              </a:rPr>
              <a:t> </a:t>
            </a:r>
          </a:p>
          <a:p>
            <a:pPr eaLnBrk="1" hangingPunct="1">
              <a:lnSpc>
                <a:spcPct val="80000"/>
              </a:lnSpc>
            </a:pPr>
            <a:endParaRPr lang="en-US" altLang="en-US" b="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b="1" i="1" dirty="0">
              <a:latin typeface="Times New Roman" panose="02020603050405020304" pitchFamily="18" charset="0"/>
            </a:endParaRPr>
          </a:p>
          <a:p>
            <a:pPr eaLnBrk="1" hangingPunct="1">
              <a:lnSpc>
                <a:spcPct val="80000"/>
              </a:lnSpc>
            </a:pPr>
            <a:endParaRPr lang="en-US" altLang="en-US" dirty="0">
              <a:latin typeface="Times New Roman" panose="02020603050405020304" pitchFamily="18" charset="0"/>
            </a:endParaRPr>
          </a:p>
        </p:txBody>
      </p:sp>
      <p:graphicFrame>
        <p:nvGraphicFramePr>
          <p:cNvPr id="14356" name="Group 20"/>
          <p:cNvGraphicFramePr>
            <a:graphicFrameLocks noGrp="1"/>
          </p:cNvGraphicFramePr>
          <p:nvPr>
            <p:ph sz="half" idx="2"/>
            <p:extLst>
              <p:ext uri="{D42A27DB-BD31-4B8C-83A1-F6EECF244321}">
                <p14:modId xmlns:p14="http://schemas.microsoft.com/office/powerpoint/2010/main" val="136330257"/>
              </p:ext>
            </p:extLst>
          </p:nvPr>
        </p:nvGraphicFramePr>
        <p:xfrm>
          <a:off x="3502026" y="3552826"/>
          <a:ext cx="5413375" cy="2132013"/>
        </p:xfrm>
        <a:graphic>
          <a:graphicData uri="http://schemas.openxmlformats.org/drawingml/2006/table">
            <a:tbl>
              <a:tblPr/>
              <a:tblGrid>
                <a:gridCol w="5413375">
                  <a:extLst>
                    <a:ext uri="{9D8B030D-6E8A-4147-A177-3AD203B41FA5}">
                      <a16:colId xmlns:a16="http://schemas.microsoft.com/office/drawing/2014/main" val="20000"/>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1" i="0" u="none" strike="noStrike" cap="none" normalizeH="0" baseline="0" dirty="0">
                          <a:ln>
                            <a:noFill/>
                          </a:ln>
                          <a:solidFill>
                            <a:schemeClr val="tx1"/>
                          </a:solidFill>
                          <a:effectLst/>
                          <a:latin typeface="+mj-lt"/>
                          <a:cs typeface="Arial" charset="0"/>
                        </a:rPr>
                        <a:t>Tools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1" i="0" u="none" strike="noStrike" cap="none" normalizeH="0" baseline="0">
                          <a:ln>
                            <a:noFill/>
                          </a:ln>
                          <a:solidFill>
                            <a:schemeClr val="tx1"/>
                          </a:solidFill>
                          <a:effectLst/>
                          <a:latin typeface="+mj-lt"/>
                          <a:cs typeface="Arial" charset="0"/>
                        </a:rPr>
                        <a:t>Methods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1" i="0" u="none" strike="noStrike" cap="none" normalizeH="0" baseline="0" dirty="0">
                          <a:ln>
                            <a:noFill/>
                          </a:ln>
                          <a:solidFill>
                            <a:schemeClr val="tx1"/>
                          </a:solidFill>
                          <a:effectLst/>
                          <a:latin typeface="+mj-lt"/>
                          <a:cs typeface="Arial" charset="0"/>
                        </a:rPr>
                        <a:t>Process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1" i="0" u="none" strike="noStrike" cap="none" normalizeH="0" baseline="0" dirty="0">
                          <a:ln>
                            <a:noFill/>
                          </a:ln>
                          <a:solidFill>
                            <a:schemeClr val="tx1"/>
                          </a:solidFill>
                          <a:effectLst/>
                          <a:latin typeface="+mj-lt"/>
                          <a:cs typeface="Arial" charset="0"/>
                        </a:rPr>
                        <a:t>A quality Focus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3613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Engineering</a:t>
            </a:r>
            <a:endParaRPr lang="en-US" dirty="0"/>
          </a:p>
        </p:txBody>
      </p:sp>
      <p:sp>
        <p:nvSpPr>
          <p:cNvPr id="3" name="Content Placeholder 2"/>
          <p:cNvSpPr>
            <a:spLocks noGrp="1"/>
          </p:cNvSpPr>
          <p:nvPr>
            <p:ph idx="1"/>
          </p:nvPr>
        </p:nvSpPr>
        <p:spPr/>
        <p:txBody>
          <a:bodyPr>
            <a:normAutofit/>
          </a:bodyPr>
          <a:lstStyle/>
          <a:p>
            <a:r>
              <a:rPr lang="en-US" sz="2800"/>
              <a:t>Solving Problems</a:t>
            </a:r>
          </a:p>
          <a:p>
            <a:pPr lvl="1"/>
            <a:r>
              <a:rPr lang="en-US" sz="2400"/>
              <a:t>Computers</a:t>
            </a:r>
          </a:p>
          <a:p>
            <a:pPr lvl="1"/>
            <a:r>
              <a:rPr lang="en-US" sz="2400"/>
              <a:t>Computing</a:t>
            </a:r>
          </a:p>
          <a:p>
            <a:r>
              <a:rPr lang="en-US" sz="2800"/>
              <a:t>How is a problem solved normally?</a:t>
            </a:r>
            <a:endParaRPr lang="en-US" sz="2800" dirty="0"/>
          </a:p>
        </p:txBody>
      </p:sp>
    </p:spTree>
    <p:extLst>
      <p:ext uri="{BB962C8B-B14F-4D97-AF65-F5344CB8AC3E}">
        <p14:creationId xmlns:p14="http://schemas.microsoft.com/office/powerpoint/2010/main" val="305927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eaLnBrk="1" hangingPunct="1"/>
            <a:r>
              <a:rPr lang="en-GB" dirty="0"/>
              <a:t>Analysis</a:t>
            </a:r>
          </a:p>
          <a:p>
            <a:pPr eaLnBrk="1" hangingPunct="1"/>
            <a:endParaRPr lang="en-GB" dirty="0"/>
          </a:p>
          <a:p>
            <a:pPr eaLnBrk="1" hangingPunct="1"/>
            <a:endParaRPr lang="en-US" dirty="0"/>
          </a:p>
        </p:txBody>
      </p:sp>
      <p:pic>
        <p:nvPicPr>
          <p:cNvPr id="6148" name="Picture 11" descr="Slide1"/>
          <p:cNvPicPr>
            <a:picLocks noChangeAspect="1" noChangeArrowheads="1"/>
          </p:cNvPicPr>
          <p:nvPr/>
        </p:nvPicPr>
        <p:blipFill>
          <a:blip r:embed="rId3" cstate="print"/>
          <a:srcRect/>
          <a:stretch>
            <a:fillRect/>
          </a:stretch>
        </p:blipFill>
        <p:spPr bwMode="auto">
          <a:xfrm>
            <a:off x="2438400" y="2492376"/>
            <a:ext cx="7315200" cy="4060825"/>
          </a:xfrm>
          <a:prstGeom prst="rect">
            <a:avLst/>
          </a:prstGeom>
          <a:noFill/>
          <a:ln w="9525">
            <a:noFill/>
            <a:miter lim="800000"/>
            <a:headEnd/>
            <a:tailEnd/>
          </a:ln>
        </p:spPr>
      </p:pic>
      <p:sp>
        <p:nvSpPr>
          <p:cNvPr id="2" name="Rectangle 2">
            <a:extLst>
              <a:ext uri="{FF2B5EF4-FFF2-40B4-BE49-F238E27FC236}">
                <a16:creationId xmlns:a16="http://schemas.microsoft.com/office/drawing/2014/main" id="{E31FE427-A401-A99A-E899-47F989137673}"/>
              </a:ext>
            </a:extLst>
          </p:cNvPr>
          <p:cNvSpPr>
            <a:spLocks noGrp="1" noChangeArrowheads="1"/>
          </p:cNvSpPr>
          <p:nvPr>
            <p:ph type="title"/>
          </p:nvPr>
        </p:nvSpPr>
        <p:spPr>
          <a:xfrm>
            <a:off x="1069848" y="484632"/>
            <a:ext cx="10058400" cy="1609344"/>
          </a:xfrm>
        </p:spPr>
        <p:txBody>
          <a:bodyPr>
            <a:normAutofit/>
          </a:bodyPr>
          <a:lstStyle/>
          <a:p>
            <a:pPr eaLnBrk="1" hangingPunct="1"/>
            <a:r>
              <a:rPr lang="en-GB" dirty="0"/>
              <a:t>Solving Problems (continued)</a:t>
            </a:r>
            <a:endParaRPr lang="en-US" dirty="0"/>
          </a:p>
        </p:txBody>
      </p:sp>
    </p:spTree>
    <p:extLst>
      <p:ext uri="{BB962C8B-B14F-4D97-AF65-F5344CB8AC3E}">
        <p14:creationId xmlns:p14="http://schemas.microsoft.com/office/powerpoint/2010/main" val="376235872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GB" dirty="0"/>
              <a:t>Solving Problems (continued)</a:t>
            </a:r>
            <a:endParaRPr lang="en-US" dirty="0"/>
          </a:p>
        </p:txBody>
      </p:sp>
      <p:sp>
        <p:nvSpPr>
          <p:cNvPr id="7171" name="Rectangle 3"/>
          <p:cNvSpPr>
            <a:spLocks noGrp="1" noChangeArrowheads="1"/>
          </p:cNvSpPr>
          <p:nvPr>
            <p:ph idx="1"/>
          </p:nvPr>
        </p:nvSpPr>
        <p:spPr/>
        <p:txBody>
          <a:bodyPr/>
          <a:lstStyle/>
          <a:p>
            <a:pPr eaLnBrk="1" hangingPunct="1"/>
            <a:r>
              <a:rPr lang="en-GB" dirty="0"/>
              <a:t>Synthesis</a:t>
            </a:r>
          </a:p>
          <a:p>
            <a:pPr eaLnBrk="1" hangingPunct="1"/>
            <a:endParaRPr lang="en-GB" dirty="0"/>
          </a:p>
          <a:p>
            <a:pPr eaLnBrk="1" hangingPunct="1"/>
            <a:endParaRPr lang="en-US" dirty="0"/>
          </a:p>
        </p:txBody>
      </p:sp>
      <p:pic>
        <p:nvPicPr>
          <p:cNvPr id="7172" name="Picture 11" descr="Slide2"/>
          <p:cNvPicPr>
            <a:picLocks noChangeAspect="1" noChangeArrowheads="1"/>
          </p:cNvPicPr>
          <p:nvPr/>
        </p:nvPicPr>
        <p:blipFill>
          <a:blip r:embed="rId3" cstate="print"/>
          <a:srcRect/>
          <a:stretch>
            <a:fillRect/>
          </a:stretch>
        </p:blipFill>
        <p:spPr bwMode="auto">
          <a:xfrm>
            <a:off x="3395663" y="2603500"/>
            <a:ext cx="7391400" cy="4135438"/>
          </a:xfrm>
          <a:prstGeom prst="rect">
            <a:avLst/>
          </a:prstGeom>
          <a:noFill/>
          <a:ln w="9525">
            <a:noFill/>
            <a:miter lim="800000"/>
            <a:headEnd/>
            <a:tailEnd/>
          </a:ln>
        </p:spPr>
      </p:pic>
    </p:spTree>
    <p:extLst>
      <p:ext uri="{BB962C8B-B14F-4D97-AF65-F5344CB8AC3E}">
        <p14:creationId xmlns:p14="http://schemas.microsoft.com/office/powerpoint/2010/main" val="307751655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pPr eaLnBrk="1" hangingPunct="1"/>
            <a:r>
              <a:rPr lang="en-GB"/>
              <a:t>Solving Problems (continued)</a:t>
            </a:r>
            <a:endParaRPr lang="en-US" dirty="0"/>
          </a:p>
        </p:txBody>
      </p:sp>
      <p:sp>
        <p:nvSpPr>
          <p:cNvPr id="8195" name="Rectangle 3"/>
          <p:cNvSpPr>
            <a:spLocks noGrp="1" noChangeArrowheads="1"/>
          </p:cNvSpPr>
          <p:nvPr>
            <p:ph idx="1"/>
          </p:nvPr>
        </p:nvSpPr>
        <p:spPr>
          <a:xfrm>
            <a:off x="1069848" y="2093976"/>
            <a:ext cx="10058400" cy="4050792"/>
          </a:xfrm>
        </p:spPr>
        <p:txBody>
          <a:bodyPr>
            <a:normAutofit/>
          </a:bodyPr>
          <a:lstStyle/>
          <a:p>
            <a:pPr eaLnBrk="1" hangingPunct="1"/>
            <a:r>
              <a:rPr lang="en-GB" sz="2400" b="1" dirty="0"/>
              <a:t>Method</a:t>
            </a:r>
            <a:r>
              <a:rPr lang="en-GB" sz="2400" dirty="0"/>
              <a:t>: refers to a formal process for accomplishing a goal that is typically independent of the tools used</a:t>
            </a:r>
          </a:p>
          <a:p>
            <a:pPr eaLnBrk="1" hangingPunct="1"/>
            <a:r>
              <a:rPr lang="en-GB" sz="2400" b="1" dirty="0"/>
              <a:t>Tool</a:t>
            </a:r>
            <a:r>
              <a:rPr lang="en-GB" sz="2400" dirty="0"/>
              <a:t>: an instrument or automated system for accomplishing something in a better way</a:t>
            </a:r>
          </a:p>
          <a:p>
            <a:pPr eaLnBrk="1" hangingPunct="1"/>
            <a:r>
              <a:rPr lang="en-GB" sz="2400" b="1" dirty="0"/>
              <a:t>Procedure</a:t>
            </a:r>
            <a:r>
              <a:rPr lang="en-GB" sz="2400" dirty="0"/>
              <a:t>: a combination of tools and techniques to produce a product</a:t>
            </a:r>
          </a:p>
          <a:p>
            <a:pPr eaLnBrk="1" hangingPunct="1"/>
            <a:r>
              <a:rPr lang="en-GB" sz="2400" b="1" dirty="0"/>
              <a:t>Paradigm:</a:t>
            </a:r>
            <a:r>
              <a:rPr lang="en-GB" sz="2400" dirty="0"/>
              <a:t> philosophy or approach for building a product (e.g., OO vs structured approaches)</a:t>
            </a:r>
          </a:p>
        </p:txBody>
      </p:sp>
    </p:spTree>
    <p:extLst>
      <p:ext uri="{BB962C8B-B14F-4D97-AF65-F5344CB8AC3E}">
        <p14:creationId xmlns:p14="http://schemas.microsoft.com/office/powerpoint/2010/main" val="29428187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a:bodyPr>
          <a:lstStyle/>
          <a:p>
            <a:pPr eaLnBrk="1" hangingPunct="1"/>
            <a:r>
              <a:rPr lang="en-GB"/>
              <a:t>Solving Problems (continued)</a:t>
            </a:r>
            <a:endParaRPr lang="en-US" dirty="0"/>
          </a:p>
        </p:txBody>
      </p:sp>
      <p:sp>
        <p:nvSpPr>
          <p:cNvPr id="9219" name="Rectangle 2"/>
          <p:cNvSpPr>
            <a:spLocks noGrp="1" noChangeArrowheads="1"/>
          </p:cNvSpPr>
          <p:nvPr>
            <p:ph idx="1"/>
          </p:nvPr>
        </p:nvSpPr>
        <p:spPr/>
        <p:txBody>
          <a:bodyPr>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Computer science</a:t>
            </a:r>
            <a:r>
              <a:rPr lang="en-GB" sz="2400"/>
              <a:t>: focusing on computer hardware, compilers, operating systems, and programming languages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Software engineering</a:t>
            </a:r>
            <a:r>
              <a:rPr lang="en-GB" sz="2400"/>
              <a:t>: a discipline that uses computer and software technologies as problem-solving tools</a:t>
            </a:r>
            <a:endParaRPr lang="en-GB" sz="2400" dirty="0"/>
          </a:p>
        </p:txBody>
      </p:sp>
    </p:spTree>
    <p:extLst>
      <p:ext uri="{BB962C8B-B14F-4D97-AF65-F5344CB8AC3E}">
        <p14:creationId xmlns:p14="http://schemas.microsoft.com/office/powerpoint/2010/main" val="23606052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vert="horz" lIns="91440" tIns="46038" rIns="91440" bIns="46038" rtlCol="0" anchor="ctr">
            <a:normAutofit/>
          </a:bodyPr>
          <a:lstStyle/>
          <a:p>
            <a:r>
              <a:rPr lang="en-US"/>
              <a:t>Guidelines</a:t>
            </a:r>
            <a:endParaRPr lang="en-US" dirty="0"/>
          </a:p>
        </p:txBody>
      </p:sp>
      <p:sp>
        <p:nvSpPr>
          <p:cNvPr id="25603" name="Rectangle 3"/>
          <p:cNvSpPr>
            <a:spLocks noGrp="1" noChangeArrowheads="1"/>
          </p:cNvSpPr>
          <p:nvPr>
            <p:ph idx="1"/>
          </p:nvPr>
        </p:nvSpPr>
        <p:spPr/>
        <p:txBody>
          <a:bodyPr vert="horz" lIns="91440" tIns="46038" rIns="91440" bIns="46038" rtlCol="0">
            <a:noAutofit/>
          </a:bodyPr>
          <a:lstStyle/>
          <a:p>
            <a:r>
              <a:rPr lang="en-US" sz="2800" dirty="0"/>
              <a:t>The course outline is tentative</a:t>
            </a:r>
          </a:p>
          <a:p>
            <a:r>
              <a:rPr lang="en-US" sz="2800" dirty="0"/>
              <a:t>Evaluation will be based on all class discussions, handouts, recommended readings, slides etc.</a:t>
            </a:r>
          </a:p>
          <a:p>
            <a:r>
              <a:rPr lang="en-US" sz="2800" dirty="0"/>
              <a:t>Rote learning</a:t>
            </a:r>
          </a:p>
          <a:p>
            <a:r>
              <a:rPr lang="en-US" sz="2800" dirty="0"/>
              <a:t>Active participation</a:t>
            </a:r>
          </a:p>
          <a:p>
            <a:r>
              <a:rPr lang="en-US" sz="2800" dirty="0"/>
              <a:t>Announcements etc. will be made via Portal</a:t>
            </a:r>
          </a:p>
        </p:txBody>
      </p:sp>
      <p:pic>
        <p:nvPicPr>
          <p:cNvPr id="4" name="Picture 2" descr="C:\Program Files\Microsoft Office\MEDIA\CAGCAT10\j0195812.wmf"/>
          <p:cNvPicPr>
            <a:picLocks noChangeAspect="1" noChangeArrowheads="1"/>
          </p:cNvPicPr>
          <p:nvPr/>
        </p:nvPicPr>
        <p:blipFill>
          <a:blip r:embed="rId2" cstate="print"/>
          <a:srcRect/>
          <a:stretch>
            <a:fillRect/>
          </a:stretch>
        </p:blipFill>
        <p:spPr bwMode="auto">
          <a:xfrm>
            <a:off x="155448" y="4146804"/>
            <a:ext cx="914400" cy="940809"/>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3986591" y="3465767"/>
            <a:ext cx="723985" cy="681037"/>
          </a:xfrm>
          <a:prstGeom prst="rect">
            <a:avLst/>
          </a:prstGeom>
          <a:noFill/>
          <a:ln w="9525">
            <a:noFill/>
            <a:miter lim="800000"/>
            <a:headEnd/>
            <a:tailEnd/>
          </a:ln>
          <a:effectLst/>
        </p:spPr>
      </p:pic>
    </p:spTree>
    <p:extLst>
      <p:ext uri="{BB962C8B-B14F-4D97-AF65-F5344CB8AC3E}">
        <p14:creationId xmlns:p14="http://schemas.microsoft.com/office/powerpoint/2010/main" val="78222573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0-#ppt_h/2"/>
                                          </p:val>
                                        </p:tav>
                                        <p:tav tm="100000">
                                          <p:val>
                                            <p:strVal val="#ppt_y"/>
                                          </p:val>
                                        </p:tav>
                                      </p:tavLst>
                                    </p:anim>
                                  </p:childTnLst>
                                </p:cTn>
                              </p:par>
                              <p:par>
                                <p:cTn id="24" presetID="26" presetClass="emph" presetSubtype="0" fill="hold" nodeType="withEffect">
                                  <p:stCondLst>
                                    <p:cond delay="0"/>
                                  </p:stCondLst>
                                  <p:childTnLst>
                                    <p:animEffect transition="out" filter="fade">
                                      <p:cBhvr>
                                        <p:cTn id="25" dur="500" tmFilter="0, 0; .2, .5; .8, .5; 1, 0"/>
                                        <p:tgtEl>
                                          <p:spTgt spid="5"/>
                                        </p:tgtEl>
                                      </p:cBhvr>
                                    </p:animEffect>
                                    <p:animScale>
                                      <p:cBhvr>
                                        <p:cTn id="26" dur="250" autoRev="1" fill="hold"/>
                                        <p:tgtEl>
                                          <p:spTgt spid="5"/>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603">
                                            <p:txEl>
                                              <p:pRg st="3" end="3"/>
                                            </p:txEl>
                                          </p:spTgt>
                                        </p:tgtEl>
                                        <p:attrNameLst>
                                          <p:attrName>style.visibility</p:attrName>
                                        </p:attrNameLst>
                                      </p:cBhvr>
                                      <p:to>
                                        <p:strVal val="visible"/>
                                      </p:to>
                                    </p:set>
                                    <p:animEffect transition="in" filter="fade">
                                      <p:cBhvr>
                                        <p:cTn id="31" dur="2000"/>
                                        <p:tgtEl>
                                          <p:spTgt spid="25603">
                                            <p:txEl>
                                              <p:pRg st="3" end="3"/>
                                            </p:txEl>
                                          </p:spTgt>
                                        </p:tgtEl>
                                      </p:cBhvr>
                                    </p:animEffect>
                                  </p:childTnLst>
                                </p:cTn>
                              </p:par>
                            </p:childTnLst>
                          </p:cTn>
                        </p:par>
                        <p:par>
                          <p:cTn id="32" fill="hold">
                            <p:stCondLst>
                              <p:cond delay="2000"/>
                            </p:stCondLst>
                            <p:childTnLst>
                              <p:par>
                                <p:cTn id="33" presetID="5" presetClass="entr" presetSubtype="1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checkerboard(across)">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603">
                                            <p:txEl>
                                              <p:pRg st="4" end="4"/>
                                            </p:txEl>
                                          </p:spTgt>
                                        </p:tgtEl>
                                        <p:attrNameLst>
                                          <p:attrName>style.visibility</p:attrName>
                                        </p:attrNameLst>
                                      </p:cBhvr>
                                      <p:to>
                                        <p:strVal val="visible"/>
                                      </p:to>
                                    </p:set>
                                    <p:animEffect transition="in" filter="fade">
                                      <p:cBhvr>
                                        <p:cTn id="40" dur="20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pPr eaLnBrk="1" hangingPunct="1"/>
            <a:r>
              <a:rPr lang="en-GB"/>
              <a:t>Solving Problems (continued)</a:t>
            </a:r>
            <a:endParaRPr lang="en-US" dirty="0"/>
          </a:p>
        </p:txBody>
      </p:sp>
      <p:sp>
        <p:nvSpPr>
          <p:cNvPr id="10243" name="Rectangle 3"/>
          <p:cNvSpPr>
            <a:spLocks noGrp="1" noChangeArrowheads="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Relationship between computer science and software engineering</a:t>
            </a:r>
            <a:endParaRPr lang="en-GB" dirty="0"/>
          </a:p>
        </p:txBody>
      </p:sp>
      <p:pic>
        <p:nvPicPr>
          <p:cNvPr id="10244" name="Picture 8" descr="Slide3"/>
          <p:cNvPicPr>
            <a:picLocks noChangeAspect="1" noChangeArrowheads="1"/>
          </p:cNvPicPr>
          <p:nvPr/>
        </p:nvPicPr>
        <p:blipFill>
          <a:blip r:embed="rId3" cstate="print"/>
          <a:srcRect/>
          <a:stretch>
            <a:fillRect/>
          </a:stretch>
        </p:blipFill>
        <p:spPr bwMode="auto">
          <a:xfrm>
            <a:off x="4986959" y="2974560"/>
            <a:ext cx="6096000" cy="3817938"/>
          </a:xfrm>
          <a:prstGeom prst="rect">
            <a:avLst/>
          </a:prstGeom>
          <a:noFill/>
          <a:ln w="9525">
            <a:noFill/>
            <a:miter lim="800000"/>
            <a:headEnd/>
            <a:tailEnd/>
          </a:ln>
        </p:spPr>
      </p:pic>
      <p:sp>
        <p:nvSpPr>
          <p:cNvPr id="5" name="Rectangle 4"/>
          <p:cNvSpPr/>
          <p:nvPr/>
        </p:nvSpPr>
        <p:spPr>
          <a:xfrm>
            <a:off x="8371682" y="2603500"/>
            <a:ext cx="2133600" cy="76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8068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scontent-cdg2-1.xx.fbcdn.net/v/t1.0-9/12799336_10153957116573826_8695469972506317242_n.jpg?oh=637f59ab4b22bcaef4a9fd02ded32646&amp;oe=5834EDBD"/>
          <p:cNvPicPr>
            <a:picLocks noChangeAspect="1" noChangeArrowheads="1"/>
          </p:cNvPicPr>
          <p:nvPr/>
        </p:nvPicPr>
        <p:blipFill rotWithShape="1">
          <a:blip r:embed="rId2">
            <a:extLst>
              <a:ext uri="{28A0092B-C50C-407E-A947-70E740481C1C}">
                <a14:useLocalDpi xmlns:a14="http://schemas.microsoft.com/office/drawing/2010/main" val="0"/>
              </a:ext>
            </a:extLst>
          </a:blip>
          <a:srcRect t="34396" r="766" b="33527"/>
          <a:stretch/>
        </p:blipFill>
        <p:spPr bwMode="auto">
          <a:xfrm>
            <a:off x="341105" y="4313582"/>
            <a:ext cx="11569959" cy="218660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scontent-cdg2-1.xx.fbcdn.net/v/t1.0-9/12795303_10153957116683826_6965610567043995184_n.jpg?oh=d1ff2e2dec3fade13e0277cae5f0020d&amp;oe=57FA0E70"/>
          <p:cNvPicPr>
            <a:picLocks noChangeAspect="1" noChangeArrowheads="1"/>
          </p:cNvPicPr>
          <p:nvPr/>
        </p:nvPicPr>
        <p:blipFill rotWithShape="1">
          <a:blip r:embed="rId3">
            <a:extLst>
              <a:ext uri="{28A0092B-C50C-407E-A947-70E740481C1C}">
                <a14:useLocalDpi xmlns:a14="http://schemas.microsoft.com/office/drawing/2010/main" val="0"/>
              </a:ext>
            </a:extLst>
          </a:blip>
          <a:srcRect t="31004" b="31121"/>
          <a:stretch/>
        </p:blipFill>
        <p:spPr bwMode="auto">
          <a:xfrm>
            <a:off x="341105" y="1636645"/>
            <a:ext cx="11569959" cy="246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713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Costs Associated with SE</a:t>
            </a:r>
            <a:endParaRPr lang="en-US" dirty="0"/>
          </a:p>
        </p:txBody>
      </p:sp>
      <p:sp>
        <p:nvSpPr>
          <p:cNvPr id="3" name="Content Placeholder 2"/>
          <p:cNvSpPr>
            <a:spLocks noGrp="1"/>
          </p:cNvSpPr>
          <p:nvPr>
            <p:ph idx="1"/>
          </p:nvPr>
        </p:nvSpPr>
        <p:spPr/>
        <p:txBody>
          <a:bodyPr>
            <a:normAutofit/>
          </a:bodyPr>
          <a:lstStyle/>
          <a:p>
            <a:r>
              <a:rPr lang="en-US" sz="3600"/>
              <a:t>Development Costs</a:t>
            </a:r>
          </a:p>
          <a:p>
            <a:r>
              <a:rPr lang="en-US" sz="3600"/>
              <a:t>Running Costs</a:t>
            </a:r>
            <a:endParaRPr lang="en-US" sz="3600" dirty="0"/>
          </a:p>
        </p:txBody>
      </p:sp>
    </p:spTree>
    <p:extLst>
      <p:ext uri="{BB962C8B-B14F-4D97-AF65-F5344CB8AC3E}">
        <p14:creationId xmlns:p14="http://schemas.microsoft.com/office/powerpoint/2010/main" val="3886096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34887" y="984543"/>
            <a:ext cx="10416209" cy="5538839"/>
          </a:xfrm>
        </p:spPr>
      </p:pic>
    </p:spTree>
    <p:extLst>
      <p:ext uri="{BB962C8B-B14F-4D97-AF65-F5344CB8AC3E}">
        <p14:creationId xmlns:p14="http://schemas.microsoft.com/office/powerpoint/2010/main" val="2981083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Special THANK FOR THE MATERIALS</a:t>
            </a:r>
            <a:endParaRPr lang="en-GB" dirty="0"/>
          </a:p>
        </p:txBody>
      </p:sp>
      <p:sp>
        <p:nvSpPr>
          <p:cNvPr id="3" name="Content Placeholder 2"/>
          <p:cNvSpPr>
            <a:spLocks noGrp="1"/>
          </p:cNvSpPr>
          <p:nvPr>
            <p:ph idx="1"/>
          </p:nvPr>
        </p:nvSpPr>
        <p:spPr/>
        <p:txBody>
          <a:bodyPr/>
          <a:lstStyle/>
          <a:p>
            <a:r>
              <a:rPr lang="en-GB" dirty="0" err="1"/>
              <a:t>Mr.</a:t>
            </a:r>
            <a:r>
              <a:rPr lang="en-GB" dirty="0"/>
              <a:t> Haroon Abdul </a:t>
            </a:r>
            <a:r>
              <a:rPr lang="en-GB" dirty="0" err="1"/>
              <a:t>Waheed</a:t>
            </a:r>
            <a:endParaRPr lang="en-GB" dirty="0"/>
          </a:p>
          <a:p>
            <a:r>
              <a:rPr lang="en-GB" dirty="0"/>
              <a:t>Mr. Sajid Saleem</a:t>
            </a:r>
          </a:p>
          <a:p>
            <a:r>
              <a:rPr lang="en-GB" dirty="0" err="1"/>
              <a:t>Prof.</a:t>
            </a:r>
            <a:r>
              <a:rPr lang="en-GB" dirty="0"/>
              <a:t> </a:t>
            </a:r>
            <a:r>
              <a:rPr lang="en-GB" dirty="0" err="1"/>
              <a:t>Zeeshan</a:t>
            </a:r>
            <a:r>
              <a:rPr lang="en-GB" dirty="0"/>
              <a:t> Ali </a:t>
            </a:r>
            <a:r>
              <a:rPr lang="en-GB" dirty="0" err="1"/>
              <a:t>Rana</a:t>
            </a:r>
            <a:endParaRPr lang="en-GB" dirty="0"/>
          </a:p>
          <a:p>
            <a:r>
              <a:rPr lang="en-US" dirty="0" err="1"/>
              <a:t>Pfleeger’s</a:t>
            </a:r>
            <a:r>
              <a:rPr lang="en-US" dirty="0"/>
              <a:t> Book slides from UCF</a:t>
            </a:r>
          </a:p>
          <a:p>
            <a:r>
              <a:rPr lang="en-US" dirty="0"/>
              <a:t>Software Fundamentals </a:t>
            </a:r>
          </a:p>
          <a:p>
            <a:endParaRPr lang="en-GB" dirty="0"/>
          </a:p>
        </p:txBody>
      </p:sp>
    </p:spTree>
    <p:extLst>
      <p:ext uri="{BB962C8B-B14F-4D97-AF65-F5344CB8AC3E}">
        <p14:creationId xmlns:p14="http://schemas.microsoft.com/office/powerpoint/2010/main" val="325933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Plagiarism</a:t>
            </a:r>
            <a:endParaRPr lang="en-GB" dirty="0"/>
          </a:p>
        </p:txBody>
      </p:sp>
      <p:sp>
        <p:nvSpPr>
          <p:cNvPr id="3" name="Subtitle 2"/>
          <p:cNvSpPr>
            <a:spLocks noGrp="1"/>
          </p:cNvSpPr>
          <p:nvPr>
            <p:ph idx="1"/>
          </p:nvPr>
        </p:nvSpPr>
        <p:spPr/>
        <p:txBody>
          <a:bodyPr>
            <a:normAutofit/>
          </a:bodyPr>
          <a:lstStyle/>
          <a:p>
            <a:r>
              <a:rPr lang="en-US" sz="2400"/>
              <a:t>Cheating is not only unethical; it is also against the University rules and will not be tolerated. Any form of cheating in programming assignments, homework problems, quizzes, and exams will result in strict action. Plagiarism detection tools will be used to determine who has cheated in programming assignments.</a:t>
            </a:r>
            <a:endParaRPr lang="en-GB" sz="2400"/>
          </a:p>
          <a:p>
            <a:r>
              <a:rPr lang="en-US" sz="2400" b="1"/>
              <a:t>All the parties involved will be awarded Zero in first instance. Repeat of the same offense will result in (F) grade.</a:t>
            </a:r>
          </a:p>
          <a:p>
            <a:r>
              <a:rPr lang="en-US" sz="2400" b="1"/>
              <a:t>USE PROPER REFERENCING IF ANY MATERIAL TAKEN FROM ANYWHERE</a:t>
            </a:r>
          </a:p>
          <a:p>
            <a:r>
              <a:rPr lang="en-US" sz="2400" b="1"/>
              <a:t>NO REFERENCE MEANS DECEPTION</a:t>
            </a:r>
            <a:endParaRPr lang="en-GB" sz="2400" dirty="0"/>
          </a:p>
        </p:txBody>
      </p:sp>
    </p:spTree>
    <p:extLst>
      <p:ext uri="{BB962C8B-B14F-4D97-AF65-F5344CB8AC3E}">
        <p14:creationId xmlns:p14="http://schemas.microsoft.com/office/powerpoint/2010/main" val="166651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Guidelines (Contd.)</a:t>
            </a:r>
            <a:endParaRPr lang="en-US" dirty="0"/>
          </a:p>
        </p:txBody>
      </p:sp>
      <p:sp>
        <p:nvSpPr>
          <p:cNvPr id="2" name="Content Placeholder 1"/>
          <p:cNvSpPr>
            <a:spLocks noGrp="1"/>
          </p:cNvSpPr>
          <p:nvPr>
            <p:ph idx="1"/>
          </p:nvPr>
        </p:nvSpPr>
        <p:spPr/>
        <p:txBody>
          <a:bodyPr>
            <a:normAutofit/>
          </a:bodyPr>
          <a:lstStyle/>
          <a:p>
            <a:r>
              <a:rPr lang="en-US" sz="2800"/>
              <a:t>Honor Code</a:t>
            </a:r>
          </a:p>
          <a:p>
            <a:pPr lvl="1"/>
            <a:r>
              <a:rPr lang="en-US" sz="2400"/>
              <a:t>Permitted Collaboration</a:t>
            </a:r>
          </a:p>
          <a:p>
            <a:pPr lvl="1"/>
            <a:r>
              <a:rPr lang="en-US" sz="2400"/>
              <a:t>Not Permitted Collaboration (i.e. Plagiarism)</a:t>
            </a:r>
          </a:p>
          <a:p>
            <a:pPr lvl="2"/>
            <a:r>
              <a:rPr lang="en-US" sz="2000"/>
              <a:t>Assignments</a:t>
            </a:r>
          </a:p>
          <a:p>
            <a:pPr lvl="3"/>
            <a:r>
              <a:rPr lang="en-US" sz="2000"/>
              <a:t>Copying solutions from others</a:t>
            </a:r>
          </a:p>
          <a:p>
            <a:pPr lvl="3"/>
            <a:r>
              <a:rPr lang="en-US" sz="2000"/>
              <a:t>Using work from past semesters</a:t>
            </a:r>
          </a:p>
          <a:p>
            <a:pPr lvl="3"/>
            <a:r>
              <a:rPr lang="en-US" sz="2000"/>
              <a:t>Studying other students’ solution</a:t>
            </a:r>
          </a:p>
          <a:p>
            <a:pPr lvl="2"/>
            <a:r>
              <a:rPr lang="en-US" sz="2000"/>
              <a:t>Quizzes and Exams</a:t>
            </a:r>
          </a:p>
          <a:p>
            <a:pPr lvl="3"/>
            <a:r>
              <a:rPr lang="en-US" sz="2000"/>
              <a:t>Looking at others’ exam</a:t>
            </a:r>
          </a:p>
          <a:p>
            <a:pPr lvl="3"/>
            <a:r>
              <a:rPr lang="en-US" sz="2000"/>
              <a:t>Not keeping your eyes on your exam</a:t>
            </a:r>
            <a:r>
              <a:rPr lang="en-US">
                <a:solidFill>
                  <a:schemeClr val="bg1"/>
                </a:solidFill>
              </a:rPr>
              <a:t>n quizzes 1</a:t>
            </a:r>
            <a:r>
              <a:rPr lang="en-US" baseline="30000">
                <a:solidFill>
                  <a:schemeClr val="bg1"/>
                </a:solidFill>
              </a:rPr>
              <a:t>st</a:t>
            </a:r>
            <a:r>
              <a:rPr lang="en-US">
                <a:solidFill>
                  <a:schemeClr val="bg1"/>
                </a:solidFill>
              </a:rPr>
              <a:t> offense will result in award of -1, 2</a:t>
            </a:r>
            <a:r>
              <a:rPr lang="en-US" baseline="30000">
                <a:solidFill>
                  <a:schemeClr val="bg1"/>
                </a:solidFill>
              </a:rPr>
              <a:t>nd</a:t>
            </a:r>
            <a:r>
              <a:rPr lang="en-US">
                <a:solidFill>
                  <a:schemeClr val="bg1"/>
                </a:solidFill>
              </a:rPr>
              <a:t> offense -2, 3</a:t>
            </a:r>
            <a:r>
              <a:rPr lang="en-US" baseline="30000">
                <a:solidFill>
                  <a:schemeClr val="bg1"/>
                </a:solidFill>
              </a:rPr>
              <a:t>rd</a:t>
            </a:r>
            <a:r>
              <a:rPr lang="en-US">
                <a:solidFill>
                  <a:schemeClr val="bg1"/>
                </a:solidFill>
              </a:rPr>
              <a:t> -5 and 4</a:t>
            </a:r>
            <a:r>
              <a:rPr lang="en-US" baseline="30000">
                <a:solidFill>
                  <a:schemeClr val="bg1"/>
                </a:solidFill>
              </a:rPr>
              <a:t>th</a:t>
            </a:r>
            <a:r>
              <a:rPr lang="en-US">
                <a:solidFill>
                  <a:schemeClr val="bg1"/>
                </a:solidFill>
              </a:rPr>
              <a:t> offense will result in cancellation of the quiz)</a:t>
            </a:r>
            <a:endParaRPr lang="en-US" dirty="0">
              <a:solidFill>
                <a:schemeClr val="bg1"/>
              </a:solidFill>
            </a:endParaRPr>
          </a:p>
        </p:txBody>
      </p:sp>
    </p:spTree>
    <p:extLst>
      <p:ext uri="{BB962C8B-B14F-4D97-AF65-F5344CB8AC3E}">
        <p14:creationId xmlns:p14="http://schemas.microsoft.com/office/powerpoint/2010/main" val="308532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Guidelines (Contd.)</a:t>
            </a:r>
            <a:endParaRPr lang="en-US" dirty="0"/>
          </a:p>
        </p:txBody>
      </p:sp>
      <p:sp>
        <p:nvSpPr>
          <p:cNvPr id="3" name="Content Placeholder 2"/>
          <p:cNvSpPr>
            <a:spLocks noGrp="1"/>
          </p:cNvSpPr>
          <p:nvPr>
            <p:ph idx="1"/>
          </p:nvPr>
        </p:nvSpPr>
        <p:spPr/>
        <p:txBody>
          <a:bodyPr>
            <a:normAutofit/>
          </a:bodyPr>
          <a:lstStyle/>
          <a:p>
            <a:r>
              <a:rPr lang="en-US" sz="2800"/>
              <a:t>Honor Code (Contd.)</a:t>
            </a:r>
          </a:p>
          <a:p>
            <a:pPr lvl="1"/>
            <a:r>
              <a:rPr lang="en-US" sz="2400"/>
              <a:t>Not Permitted Collaboration (Contd.)</a:t>
            </a:r>
          </a:p>
          <a:p>
            <a:pPr lvl="2"/>
            <a:r>
              <a:rPr lang="en-US" sz="2000"/>
              <a:t>Penalty</a:t>
            </a:r>
          </a:p>
          <a:p>
            <a:pPr lvl="3"/>
            <a:r>
              <a:rPr lang="en-US" sz="2000"/>
              <a:t>Grade reduction</a:t>
            </a:r>
          </a:p>
          <a:p>
            <a:pPr lvl="3"/>
            <a:r>
              <a:rPr lang="en-US" sz="2000"/>
              <a:t>Referral to concerned authority in the University</a:t>
            </a:r>
          </a:p>
          <a:p>
            <a:pPr lvl="3"/>
            <a:r>
              <a:rPr lang="en-US" sz="2000"/>
              <a:t>F Grade</a:t>
            </a:r>
          </a:p>
          <a:p>
            <a:pPr lvl="3"/>
            <a:r>
              <a:rPr lang="en-US" sz="2000"/>
              <a:t>All of the above </a:t>
            </a:r>
            <a:r>
              <a:rPr lang="en-US" sz="2000">
                <a:sym typeface="Wingdings" pitchFamily="2" charset="2"/>
              </a:rPr>
              <a:t></a:t>
            </a:r>
            <a:endParaRPr lang="en-US" sz="2000"/>
          </a:p>
          <a:p>
            <a:pPr lvl="1"/>
            <a:r>
              <a:rPr lang="en-US" sz="2400"/>
              <a:t>Other Offenses</a:t>
            </a:r>
          </a:p>
          <a:p>
            <a:pPr lvl="2"/>
            <a:r>
              <a:rPr lang="en-US" sz="2000"/>
              <a:t>Penalty</a:t>
            </a:r>
          </a:p>
          <a:p>
            <a:pPr lvl="3"/>
            <a:r>
              <a:rPr lang="en-US" sz="2000"/>
              <a:t>Same as above</a:t>
            </a:r>
          </a:p>
          <a:p>
            <a:endParaRPr lang="en-US" dirty="0"/>
          </a:p>
        </p:txBody>
      </p:sp>
    </p:spTree>
    <p:extLst>
      <p:ext uri="{BB962C8B-B14F-4D97-AF65-F5344CB8AC3E}">
        <p14:creationId xmlns:p14="http://schemas.microsoft.com/office/powerpoint/2010/main" val="175221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Course Work</a:t>
            </a:r>
            <a:endParaRPr lang="en-GB" dirty="0"/>
          </a:p>
        </p:txBody>
      </p:sp>
      <p:sp>
        <p:nvSpPr>
          <p:cNvPr id="3" name="Content Placeholder 2"/>
          <p:cNvSpPr>
            <a:spLocks noGrp="1"/>
          </p:cNvSpPr>
          <p:nvPr>
            <p:ph idx="1"/>
          </p:nvPr>
        </p:nvSpPr>
        <p:spPr/>
        <p:txBody>
          <a:bodyPr>
            <a:normAutofit fontScale="92500"/>
          </a:bodyPr>
          <a:lstStyle/>
          <a:p>
            <a:r>
              <a:rPr lang="en-GB" sz="2800" dirty="0"/>
              <a:t>Quiz x 6			</a:t>
            </a:r>
            <a:r>
              <a:rPr lang="en-US" sz="2800" dirty="0"/>
              <a:t>(Announced + Unannounced) 	– 15%</a:t>
            </a:r>
          </a:p>
          <a:p>
            <a:r>
              <a:rPr lang="en-GB" sz="2800" dirty="0"/>
              <a:t>Assignment x 4 		(VIVA/QUIZ) 			</a:t>
            </a:r>
            <a:r>
              <a:rPr lang="en-US" sz="2800" dirty="0"/>
              <a:t>– 10%</a:t>
            </a:r>
            <a:endParaRPr lang="en-GB" sz="2800" dirty="0"/>
          </a:p>
          <a:p>
            <a:r>
              <a:rPr lang="en-GB" sz="2800" dirty="0"/>
              <a:t>Project Deliverable x 2 	(VIVA) 			</a:t>
            </a:r>
            <a:r>
              <a:rPr lang="en-US" sz="2800" dirty="0"/>
              <a:t>– 10%</a:t>
            </a:r>
            <a:endParaRPr lang="en-GB" sz="2800" dirty="0"/>
          </a:p>
          <a:p>
            <a:r>
              <a:rPr lang="en-US" sz="2800" dirty="0"/>
              <a:t>Mid Term Exam 							– 20%</a:t>
            </a:r>
          </a:p>
          <a:p>
            <a:r>
              <a:rPr lang="en-US" sz="2800" dirty="0"/>
              <a:t>Final Exam 							– 40%</a:t>
            </a:r>
          </a:p>
          <a:p>
            <a:r>
              <a:rPr lang="en-GB" sz="2800" dirty="0"/>
              <a:t>Class Participation* 		</a:t>
            </a:r>
            <a:r>
              <a:rPr lang="en-US" sz="2800" dirty="0"/>
              <a:t> 				– 05%</a:t>
            </a:r>
          </a:p>
          <a:p>
            <a:pPr marL="0" indent="0">
              <a:buNone/>
            </a:pPr>
            <a:r>
              <a:rPr lang="en-GB" sz="2800" dirty="0"/>
              <a:t>ATTENDANCE+PUNCTUALITY+WRITTEN EXCERCISES+QA</a:t>
            </a:r>
          </a:p>
          <a:p>
            <a:pPr marL="0" indent="0">
              <a:buNone/>
            </a:pPr>
            <a:r>
              <a:rPr lang="en-GB" sz="2800" dirty="0"/>
              <a:t>DON’T ASSUME ,THERE WILL BE BEST OFF</a:t>
            </a:r>
          </a:p>
        </p:txBody>
      </p:sp>
    </p:spTree>
    <p:extLst>
      <p:ext uri="{BB962C8B-B14F-4D97-AF65-F5344CB8AC3E}">
        <p14:creationId xmlns:p14="http://schemas.microsoft.com/office/powerpoint/2010/main" val="376205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t>
            </a:r>
            <a:r>
              <a:rPr lang="en-GB" dirty="0" err="1"/>
              <a:t>iS</a:t>
            </a:r>
            <a:r>
              <a:rPr lang="en-GB" dirty="0"/>
              <a:t> EXPECTED OF YOU</a:t>
            </a:r>
          </a:p>
        </p:txBody>
      </p:sp>
      <p:sp>
        <p:nvSpPr>
          <p:cNvPr id="3" name="Content Placeholder 2"/>
          <p:cNvSpPr>
            <a:spLocks noGrp="1"/>
          </p:cNvSpPr>
          <p:nvPr>
            <p:ph idx="1"/>
          </p:nvPr>
        </p:nvSpPr>
        <p:spPr>
          <a:xfrm>
            <a:off x="354231" y="1815680"/>
            <a:ext cx="6616412" cy="4078224"/>
          </a:xfrm>
        </p:spPr>
        <p:txBody>
          <a:bodyPr>
            <a:normAutofit lnSpcReduction="10000"/>
          </a:bodyPr>
          <a:lstStyle/>
          <a:p>
            <a:pPr marL="0" indent="0">
              <a:buNone/>
            </a:pPr>
            <a:endParaRPr lang="en-GB" sz="3600" dirty="0"/>
          </a:p>
          <a:p>
            <a:r>
              <a:rPr lang="en-GB" sz="2800" u="sng" dirty="0">
                <a:solidFill>
                  <a:srgbClr val="FF0000"/>
                </a:solidFill>
              </a:rPr>
              <a:t>ATTENDANCE WILL BE TAKEN AT START OF CLASS. NO REPEAT-CALLS</a:t>
            </a:r>
          </a:p>
          <a:p>
            <a:r>
              <a:rPr lang="en-GB" sz="2800" u="sng" dirty="0">
                <a:solidFill>
                  <a:srgbClr val="FF0000"/>
                </a:solidFill>
              </a:rPr>
              <a:t>LATE PENALTY FOR SUBMISSIONS IS 25%/day</a:t>
            </a:r>
          </a:p>
          <a:p>
            <a:r>
              <a:rPr lang="en-GB" sz="2800" u="sng" dirty="0">
                <a:solidFill>
                  <a:srgbClr val="FF0000"/>
                </a:solidFill>
              </a:rPr>
              <a:t>CELL PHONES &amp; ALL OTHER DISTRACTIONS ARE HIGHLY DISCOURAGED AND MAY LEAD TO PENALTIES</a:t>
            </a:r>
          </a:p>
          <a:p>
            <a:endParaRPr lang="en-GB" dirty="0"/>
          </a:p>
        </p:txBody>
      </p:sp>
      <p:graphicFrame>
        <p:nvGraphicFramePr>
          <p:cNvPr id="7" name="Diagram 6"/>
          <p:cNvGraphicFramePr/>
          <p:nvPr>
            <p:extLst>
              <p:ext uri="{D42A27DB-BD31-4B8C-83A1-F6EECF244321}">
                <p14:modId xmlns:p14="http://schemas.microsoft.com/office/powerpoint/2010/main" val="3518215072"/>
              </p:ext>
            </p:extLst>
          </p:nvPr>
        </p:nvGraphicFramePr>
        <p:xfrm>
          <a:off x="1614137" y="1497495"/>
          <a:ext cx="10315448" cy="6072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44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vert="horz" lIns="91440" tIns="46038" rIns="91440" bIns="46038" rtlCol="0" anchor="ctr">
            <a:normAutofit/>
          </a:bodyPr>
          <a:lstStyle/>
          <a:p>
            <a:r>
              <a:rPr lang="en-US"/>
              <a:t>Text Book</a:t>
            </a:r>
            <a:endParaRPr lang="en-US" dirty="0"/>
          </a:p>
        </p:txBody>
      </p:sp>
      <p:sp>
        <p:nvSpPr>
          <p:cNvPr id="21507" name="Rectangle 3"/>
          <p:cNvSpPr>
            <a:spLocks noGrp="1" noChangeArrowheads="1"/>
          </p:cNvSpPr>
          <p:nvPr>
            <p:ph idx="1"/>
          </p:nvPr>
        </p:nvSpPr>
        <p:spPr/>
        <p:txBody>
          <a:bodyPr vert="horz" lIns="91440" tIns="46038" rIns="91440" bIns="46038" rtlCol="0">
            <a:normAutofit/>
          </a:bodyPr>
          <a:lstStyle/>
          <a:p>
            <a:r>
              <a:rPr lang="en-US" sz="2800" dirty="0"/>
              <a:t>Shari Lawrence </a:t>
            </a:r>
            <a:r>
              <a:rPr lang="en-US" sz="2800" dirty="0" err="1"/>
              <a:t>PFleeger</a:t>
            </a:r>
            <a:r>
              <a:rPr lang="en-US" sz="2800" dirty="0"/>
              <a:t> and Joanne M. Atlee, Software Engineering Theory and Practice, 4</a:t>
            </a:r>
            <a:r>
              <a:rPr lang="en-US" sz="2800" baseline="30000" dirty="0"/>
              <a:t>th</a:t>
            </a:r>
            <a:r>
              <a:rPr lang="en-US" sz="2800" dirty="0"/>
              <a:t> Edition (Selected Chapters Only)</a:t>
            </a:r>
          </a:p>
          <a:p>
            <a:pPr lvl="1"/>
            <a:r>
              <a:rPr lang="en-US" sz="2400" dirty="0"/>
              <a:t>Soft copy updated on portal</a:t>
            </a:r>
          </a:p>
          <a:p>
            <a:r>
              <a:rPr lang="en-US" sz="2800" dirty="0"/>
              <a:t>Roger Pressman, Software Engineering: A Practitioner’s Approach, 7</a:t>
            </a:r>
            <a:r>
              <a:rPr lang="en-US" sz="2800" baseline="30000" dirty="0"/>
              <a:t>th</a:t>
            </a:r>
            <a:r>
              <a:rPr lang="en-US" sz="2800" dirty="0"/>
              <a:t> Edition (Selected Chapters Only)</a:t>
            </a:r>
          </a:p>
          <a:p>
            <a:pPr lvl="1"/>
            <a:r>
              <a:rPr lang="en-US" sz="2400" dirty="0"/>
              <a:t>Soft </a:t>
            </a:r>
            <a:r>
              <a:rPr lang="en-US" sz="2400"/>
              <a:t>copy updated </a:t>
            </a:r>
            <a:r>
              <a:rPr lang="en-US" sz="2400" dirty="0"/>
              <a:t>on portal</a:t>
            </a:r>
          </a:p>
        </p:txBody>
      </p:sp>
    </p:spTree>
    <p:extLst>
      <p:ext uri="{BB962C8B-B14F-4D97-AF65-F5344CB8AC3E}">
        <p14:creationId xmlns:p14="http://schemas.microsoft.com/office/powerpoint/2010/main" val="3588196654"/>
      </p:ext>
    </p:extLst>
  </p:cSld>
  <p:clrMapOvr>
    <a:masterClrMapping/>
  </p:clrMapOvr>
  <p:transition>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340</TotalTime>
  <Words>1499</Words>
  <Application>Microsoft Office PowerPoint</Application>
  <PresentationFormat>Widescreen</PresentationFormat>
  <Paragraphs>177</Paragraphs>
  <Slides>34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Rockwell</vt:lpstr>
      <vt:lpstr>Rockwell Condensed</vt:lpstr>
      <vt:lpstr>Times New Roman</vt:lpstr>
      <vt:lpstr>Wingdings</vt:lpstr>
      <vt:lpstr>Wood Type</vt:lpstr>
      <vt:lpstr>Introduction to Software Engineering</vt:lpstr>
      <vt:lpstr>Description &amp; Objective</vt:lpstr>
      <vt:lpstr>Guidelines</vt:lpstr>
      <vt:lpstr>Plagiarism</vt:lpstr>
      <vt:lpstr>Guidelines (Contd.)</vt:lpstr>
      <vt:lpstr>Guidelines (Contd.)</vt:lpstr>
      <vt:lpstr>Course Work</vt:lpstr>
      <vt:lpstr>What iS EXPECTED OF YOU</vt:lpstr>
      <vt:lpstr>Text Book</vt:lpstr>
      <vt:lpstr>Course Outline</vt:lpstr>
      <vt:lpstr>Questions????</vt:lpstr>
      <vt:lpstr>Computer Program</vt:lpstr>
      <vt:lpstr>Software</vt:lpstr>
      <vt:lpstr>What is Software?</vt:lpstr>
      <vt:lpstr>Description of the Software</vt:lpstr>
      <vt:lpstr>Examples of Programs or Software?</vt:lpstr>
      <vt:lpstr>Examples of Software or Programs?</vt:lpstr>
      <vt:lpstr>Software Engineering</vt:lpstr>
      <vt:lpstr>What is Software Engineering?</vt:lpstr>
      <vt:lpstr>PowerPoint Presentation</vt:lpstr>
      <vt:lpstr>By “Systematic” we mean</vt:lpstr>
      <vt:lpstr> By “disciplined” we mean:</vt:lpstr>
      <vt:lpstr>By “quantifiable” we mean:</vt:lpstr>
      <vt:lpstr>What is Software Engineering?</vt:lpstr>
      <vt:lpstr>Software Engineering</vt:lpstr>
      <vt:lpstr>Solving Problems (continued)</vt:lpstr>
      <vt:lpstr>Solving Problems (continued)</vt:lpstr>
      <vt:lpstr>Solving Problems (continued)</vt:lpstr>
      <vt:lpstr>Solving Problems (continued)</vt:lpstr>
      <vt:lpstr>Solving Problems (continued)</vt:lpstr>
      <vt:lpstr>PowerPoint Presentation</vt:lpstr>
      <vt:lpstr>Costs Associated with SE</vt:lpstr>
      <vt:lpstr>PowerPoint Presentation</vt:lpstr>
      <vt:lpstr>Special THANK FOR THE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haroonaw</dc:creator>
  <cp:lastModifiedBy>Misbah Naz</cp:lastModifiedBy>
  <cp:revision>40</cp:revision>
  <dcterms:created xsi:type="dcterms:W3CDTF">2017-03-05T08:04:53Z</dcterms:created>
  <dcterms:modified xsi:type="dcterms:W3CDTF">2022-10-19T07:29:09Z</dcterms:modified>
</cp:coreProperties>
</file>