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  <p:sldMasterId id="2147483934" r:id="rId2"/>
  </p:sldMasterIdLst>
  <p:notesMasterIdLst>
    <p:notesMasterId r:id="rId50"/>
  </p:notesMasterIdLst>
  <p:sldIdLst>
    <p:sldId id="322" r:id="rId3"/>
    <p:sldId id="358" r:id="rId4"/>
    <p:sldId id="359" r:id="rId5"/>
    <p:sldId id="360" r:id="rId6"/>
    <p:sldId id="361" r:id="rId7"/>
    <p:sldId id="362" r:id="rId8"/>
    <p:sldId id="363" r:id="rId9"/>
    <p:sldId id="401" r:id="rId10"/>
    <p:sldId id="402" r:id="rId11"/>
    <p:sldId id="400" r:id="rId12"/>
    <p:sldId id="365" r:id="rId13"/>
    <p:sldId id="403" r:id="rId14"/>
    <p:sldId id="404" r:id="rId15"/>
    <p:sldId id="405" r:id="rId16"/>
    <p:sldId id="406" r:id="rId17"/>
    <p:sldId id="407" r:id="rId18"/>
    <p:sldId id="408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5" r:id="rId46"/>
    <p:sldId id="396" r:id="rId47"/>
    <p:sldId id="397" r:id="rId48"/>
    <p:sldId id="35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E05C8-19FA-46BF-AA86-0E6F940F6698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21D77-1954-4CF4-B53D-ECAFABAC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7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5F2CF-F23D-4C30-822F-1AD0D12E5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9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4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52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7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9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5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73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5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5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76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57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5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4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4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Commercial-</a:t>
            </a:r>
            <a:r>
              <a:rPr lang="en-US" b="1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off</a:t>
            </a:r>
            <a:r>
              <a:rPr lang="en-US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-the-</a:t>
            </a:r>
            <a:r>
              <a:rPr lang="en-US" b="1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shelf</a:t>
            </a:r>
            <a:r>
              <a:rPr lang="en-US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 (</a:t>
            </a:r>
            <a:r>
              <a:rPr lang="en-US" b="1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COTS</a:t>
            </a:r>
            <a:r>
              <a:rPr lang="en-US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) software is a term in software engineering for ready-made, commercial products.</a:t>
            </a:r>
          </a:p>
          <a:p>
            <a:endParaRPr lang="en-US" b="0" i="0" dirty="0">
              <a:solidFill>
                <a:srgbClr val="71777D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A subcontractor is a person or business that undertakes to perform part or all of the obligations of another's contract.</a:t>
            </a:r>
          </a:p>
          <a:p>
            <a:endParaRPr lang="en-US" dirty="0">
              <a:solidFill>
                <a:srgbClr val="71777D"/>
              </a:solidFill>
              <a:latin typeface="Roboto" panose="02000000000000000000" pitchFamily="2" charset="0"/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 turnkey solution is a type of system built end-to-end for a customer that can be easily implemented into a current business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1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3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2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4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FD63-0B19-45D6-A273-BDBFBEF4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D7C2C-6132-4004-8F1F-8C2BDC3BD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1169-1412-4D22-A887-03CD0A1B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B6E02-297B-4C5F-A48D-B272225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8C0A-F45C-49AA-91DC-1A124AA8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5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9ABD-050C-46B7-8722-20C82C31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7A0E-695E-48D3-A8F7-CC701A1B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2D27-0322-4B41-AE1F-95A54839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6319-F8F7-4AF7-BBCC-6C200970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C2A1-B163-4B88-AC3A-19C8A24C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56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B2B1-B9F9-4B4A-B363-7C2A492D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15744-22CB-4661-85F3-0583488F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ACC7-E627-4CBA-B52A-00A4DA07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7678-CFA2-4BB9-B4D8-A87202C1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4D5D-768A-4226-9EAD-568828DB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99D5-4B37-4B2A-B9D9-2AE70E3F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AEB4-3B4A-4B35-ABD6-3F7519864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495C1-B484-46B5-9BE5-1F1FF4CC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16EF-BFB6-473B-B04A-A488628B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ACB0-1696-4A3D-A051-13E65701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BF92-84DA-4575-8DDD-C949FD12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8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C56E-5C82-458E-92DA-09684067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D610-A923-4564-BF2B-014C6B2C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CA02-A6AF-4FF3-9C4E-EF9F5374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EFD5-D28B-48E7-A235-08763D05B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0461E-A346-45FE-A9E7-21B4C53B4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45214-C09D-4C13-BEC0-4C406FFD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DF1EA-2D49-4C8B-9130-7776F38B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51295-28A8-4723-89C5-83EB4231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2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A56B-051D-4933-9974-23FBF700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8332-18F7-4B9F-B219-0E86A757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6D660-E98D-4820-8793-CD0E4A0A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DC71E-20AD-459C-95C8-B7E7DE6B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12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4D78F-FD12-48DB-B40F-8FD033D4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CB139-6829-41F6-835C-23A09160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CFA8-7D1C-4896-B7E4-FF322722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51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DFC2-DB55-4901-83B5-5EF0DCCA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F1CC-CA05-45CA-AE9F-537DA819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9F943-AD58-4270-B23E-C6D4207A2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6B8EE-84FC-425C-B611-8B3A892A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E494-8515-40A1-8024-90DFAA5B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2E17-7033-403B-90F0-FCAA0260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64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BF38-C841-4384-91A7-9A80DBB1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B829-6566-4BB9-87BF-DE6B1E45E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2201-C1BD-4AED-9326-1D451C992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65DF4-B2CB-45FE-94D5-6463710A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77BC6-808C-4B9A-8312-A015B1AF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B5AD-0E0E-43DD-A760-31A0FF8F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211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E39A-E813-4565-B44A-7873B966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233A-A819-4CA7-A37C-9B15E1B8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DAFA-A958-468A-8715-686D094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92F1-43F9-41BA-AD17-479C050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3390-B18C-49AF-89F1-07C99F94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1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CCB40-E387-4634-9257-23D145E9A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D9B56-8BC7-45DD-A813-BF54FE4D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B0F9-ED85-4AE7-A393-25189670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C7B7-0C35-4342-A4C0-EDC1A8B7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E933-E3D5-47AD-8DBE-CCEB9C0C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5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A981A-58CD-40D8-872F-AEBCD21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BC21-BBFB-47FA-9ECC-94CC3550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9059-F2D0-4D62-A47E-68451F381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58C3-CF7E-46DC-85F4-4B4ADAA0D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96F3-4C87-4E6C-BAA7-DC5E026E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2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o0eQ2sDgh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Software Engineering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11484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CSSE3113</a:t>
            </a:r>
          </a:p>
        </p:txBody>
      </p:sp>
    </p:spTree>
    <p:extLst>
      <p:ext uri="{BB962C8B-B14F-4D97-AF65-F5344CB8AC3E}">
        <p14:creationId xmlns:p14="http://schemas.microsoft.com/office/powerpoint/2010/main" val="263692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Good Software Product?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480"/>
            <a:ext cx="10515600" cy="4351338"/>
          </a:xfrm>
        </p:spPr>
        <p:txBody>
          <a:bodyPr/>
          <a:lstStyle/>
          <a:p>
            <a:r>
              <a:rPr lang="en-US" dirty="0"/>
              <a:t>McCall’s Quality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40D995-F4EC-4842-B30B-78F92B7A3572}"/>
              </a:ext>
            </a:extLst>
          </p:cNvPr>
          <p:cNvSpPr/>
          <p:nvPr/>
        </p:nvSpPr>
        <p:spPr>
          <a:xfrm>
            <a:off x="4512242" y="1494586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Correctness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D106F-00F3-4D40-979B-38D56ADE9E3B}"/>
              </a:ext>
            </a:extLst>
          </p:cNvPr>
          <p:cNvSpPr/>
          <p:nvPr/>
        </p:nvSpPr>
        <p:spPr>
          <a:xfrm>
            <a:off x="4512240" y="1921342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Reliability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4BA49-A7AF-4D24-A264-3DDC70913741}"/>
              </a:ext>
            </a:extLst>
          </p:cNvPr>
          <p:cNvSpPr/>
          <p:nvPr/>
        </p:nvSpPr>
        <p:spPr>
          <a:xfrm>
            <a:off x="4512240" y="2347953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Efficiency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E2BF53-A04F-4342-BF9B-C0D103CD7611}"/>
              </a:ext>
            </a:extLst>
          </p:cNvPr>
          <p:cNvSpPr/>
          <p:nvPr/>
        </p:nvSpPr>
        <p:spPr>
          <a:xfrm>
            <a:off x="4512240" y="2772262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Integrity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E193-9610-48FF-AF80-44A26FAFCBD6}"/>
              </a:ext>
            </a:extLst>
          </p:cNvPr>
          <p:cNvSpPr/>
          <p:nvPr/>
        </p:nvSpPr>
        <p:spPr>
          <a:xfrm>
            <a:off x="4512240" y="3170865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Usability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6FF22-AADA-44F4-BF61-D177F5ADAB5B}"/>
              </a:ext>
            </a:extLst>
          </p:cNvPr>
          <p:cNvSpPr/>
          <p:nvPr/>
        </p:nvSpPr>
        <p:spPr>
          <a:xfrm>
            <a:off x="4512238" y="3597621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Maintainability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EB6E7-EC5A-4F8C-A243-65D7BA143E76}"/>
              </a:ext>
            </a:extLst>
          </p:cNvPr>
          <p:cNvSpPr/>
          <p:nvPr/>
        </p:nvSpPr>
        <p:spPr>
          <a:xfrm>
            <a:off x="4512238" y="4024232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Testability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3F2AB8-7DB1-4BE0-B048-04F2C0E88775}"/>
              </a:ext>
            </a:extLst>
          </p:cNvPr>
          <p:cNvSpPr/>
          <p:nvPr/>
        </p:nvSpPr>
        <p:spPr>
          <a:xfrm>
            <a:off x="4512238" y="4448541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Flexibility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BFFA5-3D8E-4D6C-9E64-5AE9EF68F63D}"/>
              </a:ext>
            </a:extLst>
          </p:cNvPr>
          <p:cNvSpPr/>
          <p:nvPr/>
        </p:nvSpPr>
        <p:spPr>
          <a:xfrm>
            <a:off x="4512238" y="4870357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Portability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7C4D2D-24AC-448F-B527-A7DE819C6BC6}"/>
              </a:ext>
            </a:extLst>
          </p:cNvPr>
          <p:cNvSpPr/>
          <p:nvPr/>
        </p:nvSpPr>
        <p:spPr>
          <a:xfrm>
            <a:off x="4512236" y="5297113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Reusability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E0B316-291E-4D8A-9CD9-92E7FFFEA97C}"/>
              </a:ext>
            </a:extLst>
          </p:cNvPr>
          <p:cNvSpPr/>
          <p:nvPr/>
        </p:nvSpPr>
        <p:spPr>
          <a:xfrm>
            <a:off x="4512236" y="5723724"/>
            <a:ext cx="1893456" cy="2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Interoperability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6E11ED-3DB0-4904-9170-3CC1A9A2BA6D}"/>
              </a:ext>
            </a:extLst>
          </p:cNvPr>
          <p:cNvSpPr/>
          <p:nvPr/>
        </p:nvSpPr>
        <p:spPr>
          <a:xfrm>
            <a:off x="9155548" y="840509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Traceability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BBD9B2-7A34-4CBB-93B6-7EF90AB4C62E}"/>
              </a:ext>
            </a:extLst>
          </p:cNvPr>
          <p:cNvSpPr/>
          <p:nvPr/>
        </p:nvSpPr>
        <p:spPr>
          <a:xfrm>
            <a:off x="9155548" y="1092654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Completeness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3FB7B-E768-4AB7-85F9-8FF92C4406F5}"/>
              </a:ext>
            </a:extLst>
          </p:cNvPr>
          <p:cNvSpPr/>
          <p:nvPr/>
        </p:nvSpPr>
        <p:spPr>
          <a:xfrm>
            <a:off x="9155548" y="1346069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Consistency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9D622C-E14F-440C-8B30-88DC4367E798}"/>
              </a:ext>
            </a:extLst>
          </p:cNvPr>
          <p:cNvSpPr/>
          <p:nvPr/>
        </p:nvSpPr>
        <p:spPr>
          <a:xfrm>
            <a:off x="9155548" y="1598214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Accuracy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DEF309-B05E-4711-B7A5-691E44A79162}"/>
              </a:ext>
            </a:extLst>
          </p:cNvPr>
          <p:cNvSpPr/>
          <p:nvPr/>
        </p:nvSpPr>
        <p:spPr>
          <a:xfrm>
            <a:off x="9155548" y="1850359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 Tolerance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7FED78-97AB-4AF2-8633-31ABE5E69D6D}"/>
              </a:ext>
            </a:extLst>
          </p:cNvPr>
          <p:cNvSpPr/>
          <p:nvPr/>
        </p:nvSpPr>
        <p:spPr>
          <a:xfrm>
            <a:off x="9155548" y="2102504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Execution Efficiency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F5BB86-2A24-4BE7-8245-F1CF535A8CDC}"/>
              </a:ext>
            </a:extLst>
          </p:cNvPr>
          <p:cNvSpPr/>
          <p:nvPr/>
        </p:nvSpPr>
        <p:spPr>
          <a:xfrm>
            <a:off x="9155548" y="2355919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Storage Efficiency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ED59E4-14BB-4BF1-BD84-DD27602851FA}"/>
              </a:ext>
            </a:extLst>
          </p:cNvPr>
          <p:cNvSpPr/>
          <p:nvPr/>
        </p:nvSpPr>
        <p:spPr>
          <a:xfrm>
            <a:off x="9155548" y="2608064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Access Control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71709F-D32E-4AF5-B6D8-203FB0DC6DB8}"/>
              </a:ext>
            </a:extLst>
          </p:cNvPr>
          <p:cNvSpPr/>
          <p:nvPr/>
        </p:nvSpPr>
        <p:spPr>
          <a:xfrm>
            <a:off x="9155548" y="2860621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Access Audit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74B085-7C15-4CD6-9F88-80B9B5EAC8CC}"/>
              </a:ext>
            </a:extLst>
          </p:cNvPr>
          <p:cNvSpPr/>
          <p:nvPr/>
        </p:nvSpPr>
        <p:spPr>
          <a:xfrm>
            <a:off x="9155548" y="3112766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Operability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4742CF-A3EB-41B5-B683-0C4F2FEAC755}"/>
              </a:ext>
            </a:extLst>
          </p:cNvPr>
          <p:cNvSpPr/>
          <p:nvPr/>
        </p:nvSpPr>
        <p:spPr>
          <a:xfrm>
            <a:off x="9155548" y="3366181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07BFD1-83E8-4936-9B2D-B752DCBEF4AF}"/>
              </a:ext>
            </a:extLst>
          </p:cNvPr>
          <p:cNvSpPr/>
          <p:nvPr/>
        </p:nvSpPr>
        <p:spPr>
          <a:xfrm>
            <a:off x="9155548" y="3618326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Communicativeness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B58B35-E36B-41DA-8B4C-D78F253B873D}"/>
              </a:ext>
            </a:extLst>
          </p:cNvPr>
          <p:cNvSpPr/>
          <p:nvPr/>
        </p:nvSpPr>
        <p:spPr>
          <a:xfrm>
            <a:off x="9155548" y="3870471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Simplicity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DCF2AE-082D-408D-AD09-000FFB4784D6}"/>
              </a:ext>
            </a:extLst>
          </p:cNvPr>
          <p:cNvSpPr/>
          <p:nvPr/>
        </p:nvSpPr>
        <p:spPr>
          <a:xfrm>
            <a:off x="9155548" y="4122616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Conciseness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315338-330C-4C72-8B27-1EA0F120CB9E}"/>
              </a:ext>
            </a:extLst>
          </p:cNvPr>
          <p:cNvSpPr/>
          <p:nvPr/>
        </p:nvSpPr>
        <p:spPr>
          <a:xfrm>
            <a:off x="9155548" y="4376031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Instrumentation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1D766D-843F-4FFD-87E0-C98F63DD5F65}"/>
              </a:ext>
            </a:extLst>
          </p:cNvPr>
          <p:cNvSpPr/>
          <p:nvPr/>
        </p:nvSpPr>
        <p:spPr>
          <a:xfrm>
            <a:off x="9155548" y="4628176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Self-descriptiveness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FDD3E7-A074-4919-AD2D-4C26AB5B30FB}"/>
              </a:ext>
            </a:extLst>
          </p:cNvPr>
          <p:cNvSpPr/>
          <p:nvPr/>
        </p:nvSpPr>
        <p:spPr>
          <a:xfrm>
            <a:off x="9155548" y="4880321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Expandability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866E34-39A8-4416-84E2-B1199B389823}"/>
              </a:ext>
            </a:extLst>
          </p:cNvPr>
          <p:cNvSpPr/>
          <p:nvPr/>
        </p:nvSpPr>
        <p:spPr>
          <a:xfrm>
            <a:off x="9155548" y="5132466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Generality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763F49-376D-4177-9790-A85CD07748E8}"/>
              </a:ext>
            </a:extLst>
          </p:cNvPr>
          <p:cNvSpPr/>
          <p:nvPr/>
        </p:nvSpPr>
        <p:spPr>
          <a:xfrm>
            <a:off x="9155548" y="5385881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Modularity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100A03-295C-4C55-BFB1-82890EF7F308}"/>
              </a:ext>
            </a:extLst>
          </p:cNvPr>
          <p:cNvSpPr/>
          <p:nvPr/>
        </p:nvSpPr>
        <p:spPr>
          <a:xfrm>
            <a:off x="9155548" y="5638026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System Independence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24B819-B9C3-41C1-B5A7-173CBD35BD5B}"/>
              </a:ext>
            </a:extLst>
          </p:cNvPr>
          <p:cNvSpPr/>
          <p:nvPr/>
        </p:nvSpPr>
        <p:spPr>
          <a:xfrm>
            <a:off x="9155548" y="5890171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Machine Independence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1CF82-8089-4AD7-8FF4-131B86266AB4}"/>
              </a:ext>
            </a:extLst>
          </p:cNvPr>
          <p:cNvSpPr/>
          <p:nvPr/>
        </p:nvSpPr>
        <p:spPr>
          <a:xfrm>
            <a:off x="9155548" y="6142316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Communications Commonality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28AF5F-A9EE-420A-B4E3-624867133507}"/>
              </a:ext>
            </a:extLst>
          </p:cNvPr>
          <p:cNvSpPr/>
          <p:nvPr/>
        </p:nvSpPr>
        <p:spPr>
          <a:xfrm>
            <a:off x="9155548" y="6395731"/>
            <a:ext cx="2731656" cy="18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Commonality</a:t>
            </a:r>
            <a:endParaRPr kumimoji="0" lang="en-P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6D2DCA-28B0-4631-9CC0-722B985A9A84}"/>
              </a:ext>
            </a:extLst>
          </p:cNvPr>
          <p:cNvCxnSpPr>
            <a:stCxn id="22" idx="1"/>
            <a:endCxn id="2" idx="3"/>
          </p:cNvCxnSpPr>
          <p:nvPr/>
        </p:nvCxnSpPr>
        <p:spPr>
          <a:xfrm flipH="1">
            <a:off x="6405698" y="934605"/>
            <a:ext cx="2749850" cy="70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813C35-0B1A-4C56-951D-5C8E9AA8C0CD}"/>
              </a:ext>
            </a:extLst>
          </p:cNvPr>
          <p:cNvCxnSpPr>
            <a:stCxn id="24" idx="1"/>
            <a:endCxn id="2" idx="3"/>
          </p:cNvCxnSpPr>
          <p:nvPr/>
        </p:nvCxnSpPr>
        <p:spPr>
          <a:xfrm flipH="1">
            <a:off x="6405698" y="1186750"/>
            <a:ext cx="2749850" cy="45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A7D709E-5B42-4982-9722-07903B03576B}"/>
              </a:ext>
            </a:extLst>
          </p:cNvPr>
          <p:cNvCxnSpPr>
            <a:stCxn id="25" idx="1"/>
            <a:endCxn id="2" idx="3"/>
          </p:cNvCxnSpPr>
          <p:nvPr/>
        </p:nvCxnSpPr>
        <p:spPr>
          <a:xfrm flipH="1">
            <a:off x="6405698" y="1440165"/>
            <a:ext cx="2749850" cy="20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2C1797-51D4-4943-8C5B-88312F112EF3}"/>
              </a:ext>
            </a:extLst>
          </p:cNvPr>
          <p:cNvCxnSpPr>
            <a:stCxn id="25" idx="1"/>
            <a:endCxn id="7" idx="3"/>
          </p:cNvCxnSpPr>
          <p:nvPr/>
        </p:nvCxnSpPr>
        <p:spPr>
          <a:xfrm flipH="1">
            <a:off x="6405696" y="1440165"/>
            <a:ext cx="2749852" cy="627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CDCB47-E661-4FA2-908A-02C320F8A222}"/>
              </a:ext>
            </a:extLst>
          </p:cNvPr>
          <p:cNvCxnSpPr>
            <a:stCxn id="26" idx="1"/>
            <a:endCxn id="7" idx="3"/>
          </p:cNvCxnSpPr>
          <p:nvPr/>
        </p:nvCxnSpPr>
        <p:spPr>
          <a:xfrm flipH="1">
            <a:off x="6405696" y="1692310"/>
            <a:ext cx="2749852" cy="374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541EE0-5C7E-4198-81C5-8975DF11E014}"/>
              </a:ext>
            </a:extLst>
          </p:cNvPr>
          <p:cNvCxnSpPr>
            <a:stCxn id="27" idx="1"/>
            <a:endCxn id="7" idx="3"/>
          </p:cNvCxnSpPr>
          <p:nvPr/>
        </p:nvCxnSpPr>
        <p:spPr>
          <a:xfrm flipH="1">
            <a:off x="6405696" y="1944455"/>
            <a:ext cx="2749852" cy="12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A764A5-8514-4DFC-93B8-112AEA948A6C}"/>
              </a:ext>
            </a:extLst>
          </p:cNvPr>
          <p:cNvCxnSpPr>
            <a:stCxn id="28" idx="1"/>
            <a:endCxn id="8" idx="3"/>
          </p:cNvCxnSpPr>
          <p:nvPr/>
        </p:nvCxnSpPr>
        <p:spPr>
          <a:xfrm flipH="1">
            <a:off x="6405696" y="2196600"/>
            <a:ext cx="2749852" cy="29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06C76-C718-42C8-BFBF-9F7498622C69}"/>
              </a:ext>
            </a:extLst>
          </p:cNvPr>
          <p:cNvCxnSpPr>
            <a:stCxn id="29" idx="1"/>
            <a:endCxn id="8" idx="3"/>
          </p:cNvCxnSpPr>
          <p:nvPr/>
        </p:nvCxnSpPr>
        <p:spPr>
          <a:xfrm flipH="1">
            <a:off x="6405696" y="2450015"/>
            <a:ext cx="2749852" cy="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06A31B-A34C-4A46-91E0-21A97A673C9B}"/>
              </a:ext>
            </a:extLst>
          </p:cNvPr>
          <p:cNvCxnSpPr>
            <a:stCxn id="30" idx="1"/>
            <a:endCxn id="9" idx="3"/>
          </p:cNvCxnSpPr>
          <p:nvPr/>
        </p:nvCxnSpPr>
        <p:spPr>
          <a:xfrm flipH="1">
            <a:off x="6405696" y="2702160"/>
            <a:ext cx="2749852" cy="216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D4A8F3-2CF2-4F8D-A11B-B85414A6D3A1}"/>
              </a:ext>
            </a:extLst>
          </p:cNvPr>
          <p:cNvCxnSpPr>
            <a:stCxn id="31" idx="1"/>
            <a:endCxn id="9" idx="3"/>
          </p:cNvCxnSpPr>
          <p:nvPr/>
        </p:nvCxnSpPr>
        <p:spPr>
          <a:xfrm flipH="1" flipV="1">
            <a:off x="6405696" y="2918172"/>
            <a:ext cx="2749852" cy="36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3AD9F2-6D90-4EF8-991C-81A47D1E5369}"/>
              </a:ext>
            </a:extLst>
          </p:cNvPr>
          <p:cNvCxnSpPr>
            <a:stCxn id="32" idx="1"/>
            <a:endCxn id="14" idx="3"/>
          </p:cNvCxnSpPr>
          <p:nvPr/>
        </p:nvCxnSpPr>
        <p:spPr>
          <a:xfrm flipH="1">
            <a:off x="6405696" y="3206862"/>
            <a:ext cx="2749852" cy="109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93A4E5-034F-42C2-9B6F-3939743CE0FC}"/>
              </a:ext>
            </a:extLst>
          </p:cNvPr>
          <p:cNvCxnSpPr>
            <a:stCxn id="33" idx="1"/>
            <a:endCxn id="14" idx="3"/>
          </p:cNvCxnSpPr>
          <p:nvPr/>
        </p:nvCxnSpPr>
        <p:spPr>
          <a:xfrm flipH="1" flipV="1">
            <a:off x="6405696" y="3316775"/>
            <a:ext cx="2749852" cy="143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85DD73-2269-47D4-9838-09050A2DEFF8}"/>
              </a:ext>
            </a:extLst>
          </p:cNvPr>
          <p:cNvCxnSpPr>
            <a:stCxn id="34" idx="1"/>
            <a:endCxn id="14" idx="3"/>
          </p:cNvCxnSpPr>
          <p:nvPr/>
        </p:nvCxnSpPr>
        <p:spPr>
          <a:xfrm flipH="1" flipV="1">
            <a:off x="6405696" y="3316775"/>
            <a:ext cx="2749852" cy="39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67FA86-C2E9-49CF-B352-B82C0347CBB6}"/>
              </a:ext>
            </a:extLst>
          </p:cNvPr>
          <p:cNvCxnSpPr>
            <a:stCxn id="35" idx="1"/>
            <a:endCxn id="15" idx="3"/>
          </p:cNvCxnSpPr>
          <p:nvPr/>
        </p:nvCxnSpPr>
        <p:spPr>
          <a:xfrm flipH="1" flipV="1">
            <a:off x="6405694" y="3743531"/>
            <a:ext cx="2749854" cy="22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7F8340-4019-45B6-9087-9D6EC83CDA13}"/>
              </a:ext>
            </a:extLst>
          </p:cNvPr>
          <p:cNvCxnSpPr>
            <a:stCxn id="35" idx="1"/>
            <a:endCxn id="16" idx="3"/>
          </p:cNvCxnSpPr>
          <p:nvPr/>
        </p:nvCxnSpPr>
        <p:spPr>
          <a:xfrm flipH="1">
            <a:off x="6405694" y="3964567"/>
            <a:ext cx="2749854" cy="205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CB5C4F8-0BC9-4381-B08A-11A54B995C55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flipH="1">
            <a:off x="6405694" y="3964567"/>
            <a:ext cx="2749854" cy="62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872E06-E111-46D5-A52D-C8ACB2865CCB}"/>
              </a:ext>
            </a:extLst>
          </p:cNvPr>
          <p:cNvCxnSpPr>
            <a:stCxn id="35" idx="1"/>
            <a:endCxn id="18" idx="3"/>
          </p:cNvCxnSpPr>
          <p:nvPr/>
        </p:nvCxnSpPr>
        <p:spPr>
          <a:xfrm flipH="1">
            <a:off x="6405694" y="3964567"/>
            <a:ext cx="2749854" cy="1051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2F99B4-25F8-40E5-96DF-9EF174635235}"/>
              </a:ext>
            </a:extLst>
          </p:cNvPr>
          <p:cNvCxnSpPr>
            <a:stCxn id="35" idx="1"/>
            <a:endCxn id="19" idx="3"/>
          </p:cNvCxnSpPr>
          <p:nvPr/>
        </p:nvCxnSpPr>
        <p:spPr>
          <a:xfrm flipH="1">
            <a:off x="6405692" y="3964567"/>
            <a:ext cx="2749856" cy="147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C6668-5226-4E77-A10D-A4E26BCD518E}"/>
              </a:ext>
            </a:extLst>
          </p:cNvPr>
          <p:cNvCxnSpPr>
            <a:stCxn id="36" idx="1"/>
            <a:endCxn id="15" idx="3"/>
          </p:cNvCxnSpPr>
          <p:nvPr/>
        </p:nvCxnSpPr>
        <p:spPr>
          <a:xfrm flipH="1" flipV="1">
            <a:off x="6405694" y="3743531"/>
            <a:ext cx="2749854" cy="473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273B353-A770-4B10-A9CC-3ABAFD1EF09D}"/>
              </a:ext>
            </a:extLst>
          </p:cNvPr>
          <p:cNvCxnSpPr>
            <a:stCxn id="37" idx="1"/>
            <a:endCxn id="16" idx="3"/>
          </p:cNvCxnSpPr>
          <p:nvPr/>
        </p:nvCxnSpPr>
        <p:spPr>
          <a:xfrm flipH="1" flipV="1">
            <a:off x="6405694" y="4170142"/>
            <a:ext cx="2749854" cy="299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0E9EB5-5B70-4FF8-971D-BEBBC767A720}"/>
              </a:ext>
            </a:extLst>
          </p:cNvPr>
          <p:cNvCxnSpPr>
            <a:stCxn id="38" idx="1"/>
            <a:endCxn id="15" idx="3"/>
          </p:cNvCxnSpPr>
          <p:nvPr/>
        </p:nvCxnSpPr>
        <p:spPr>
          <a:xfrm flipH="1" flipV="1">
            <a:off x="6405694" y="3743531"/>
            <a:ext cx="2749854" cy="978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862034-A81B-442F-A95C-AB6D703DC625}"/>
              </a:ext>
            </a:extLst>
          </p:cNvPr>
          <p:cNvCxnSpPr>
            <a:stCxn id="38" idx="1"/>
            <a:endCxn id="16" idx="3"/>
          </p:cNvCxnSpPr>
          <p:nvPr/>
        </p:nvCxnSpPr>
        <p:spPr>
          <a:xfrm flipH="1" flipV="1">
            <a:off x="6405694" y="4170142"/>
            <a:ext cx="2749854" cy="552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6685EF9-9C6A-489F-95E0-485486CDEE23}"/>
              </a:ext>
            </a:extLst>
          </p:cNvPr>
          <p:cNvCxnSpPr>
            <a:stCxn id="39" idx="1"/>
            <a:endCxn id="17" idx="3"/>
          </p:cNvCxnSpPr>
          <p:nvPr/>
        </p:nvCxnSpPr>
        <p:spPr>
          <a:xfrm flipH="1" flipV="1">
            <a:off x="6405694" y="4594451"/>
            <a:ext cx="2749854" cy="379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EB29AC1-167C-47DE-B885-B8BA0665C515}"/>
              </a:ext>
            </a:extLst>
          </p:cNvPr>
          <p:cNvCxnSpPr>
            <a:stCxn id="40" idx="1"/>
            <a:endCxn id="17" idx="3"/>
          </p:cNvCxnSpPr>
          <p:nvPr/>
        </p:nvCxnSpPr>
        <p:spPr>
          <a:xfrm flipH="1" flipV="1">
            <a:off x="6405694" y="4594451"/>
            <a:ext cx="2749854" cy="63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AB06066-4ADC-472A-A30E-31755C931AAD}"/>
              </a:ext>
            </a:extLst>
          </p:cNvPr>
          <p:cNvCxnSpPr>
            <a:stCxn id="40" idx="1"/>
            <a:endCxn id="19" idx="3"/>
          </p:cNvCxnSpPr>
          <p:nvPr/>
        </p:nvCxnSpPr>
        <p:spPr>
          <a:xfrm flipH="1">
            <a:off x="6405692" y="5226562"/>
            <a:ext cx="2749856" cy="216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110E087-3AD5-4A6B-9670-70DD123EAAD2}"/>
              </a:ext>
            </a:extLst>
          </p:cNvPr>
          <p:cNvCxnSpPr>
            <a:stCxn id="41" idx="1"/>
            <a:endCxn id="15" idx="3"/>
          </p:cNvCxnSpPr>
          <p:nvPr/>
        </p:nvCxnSpPr>
        <p:spPr>
          <a:xfrm flipH="1" flipV="1">
            <a:off x="6405694" y="3743531"/>
            <a:ext cx="2749854" cy="17364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5552C59-21C4-40D8-B084-893585D75FB1}"/>
              </a:ext>
            </a:extLst>
          </p:cNvPr>
          <p:cNvCxnSpPr>
            <a:stCxn id="41" idx="1"/>
            <a:endCxn id="16" idx="3"/>
          </p:cNvCxnSpPr>
          <p:nvPr/>
        </p:nvCxnSpPr>
        <p:spPr>
          <a:xfrm flipH="1" flipV="1">
            <a:off x="6405694" y="4170142"/>
            <a:ext cx="2749854" cy="130983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A616EE9-A81D-4081-8465-8A26C3D96EAF}"/>
              </a:ext>
            </a:extLst>
          </p:cNvPr>
          <p:cNvCxnSpPr>
            <a:stCxn id="41" idx="1"/>
            <a:endCxn id="17" idx="3"/>
          </p:cNvCxnSpPr>
          <p:nvPr/>
        </p:nvCxnSpPr>
        <p:spPr>
          <a:xfrm flipH="1" flipV="1">
            <a:off x="6405694" y="4594451"/>
            <a:ext cx="2749854" cy="88552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D78D8B1-A663-4846-A32F-66A6826830C4}"/>
              </a:ext>
            </a:extLst>
          </p:cNvPr>
          <p:cNvCxnSpPr>
            <a:cxnSpLocks/>
            <a:stCxn id="41" idx="1"/>
            <a:endCxn id="19" idx="3"/>
          </p:cNvCxnSpPr>
          <p:nvPr/>
        </p:nvCxnSpPr>
        <p:spPr>
          <a:xfrm flipH="1" flipV="1">
            <a:off x="6405692" y="5443023"/>
            <a:ext cx="2749856" cy="3695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BC2107-3ABC-4745-B0B9-8003691A34A2}"/>
              </a:ext>
            </a:extLst>
          </p:cNvPr>
          <p:cNvCxnSpPr>
            <a:stCxn id="41" idx="1"/>
            <a:endCxn id="20" idx="3"/>
          </p:cNvCxnSpPr>
          <p:nvPr/>
        </p:nvCxnSpPr>
        <p:spPr>
          <a:xfrm flipH="1">
            <a:off x="6405692" y="5479977"/>
            <a:ext cx="2749856" cy="38965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601E207-B8F7-4F18-A49D-3F88B6539088}"/>
              </a:ext>
            </a:extLst>
          </p:cNvPr>
          <p:cNvCxnSpPr>
            <a:stCxn id="42" idx="1"/>
            <a:endCxn id="18" idx="3"/>
          </p:cNvCxnSpPr>
          <p:nvPr/>
        </p:nvCxnSpPr>
        <p:spPr>
          <a:xfrm flipH="1" flipV="1">
            <a:off x="6405694" y="5016267"/>
            <a:ext cx="2749854" cy="715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CC8F9A5-785E-43C5-9581-95263DADCC41}"/>
              </a:ext>
            </a:extLst>
          </p:cNvPr>
          <p:cNvCxnSpPr>
            <a:cxnSpLocks/>
            <a:stCxn id="42" idx="1"/>
            <a:endCxn id="19" idx="3"/>
          </p:cNvCxnSpPr>
          <p:nvPr/>
        </p:nvCxnSpPr>
        <p:spPr>
          <a:xfrm flipH="1" flipV="1">
            <a:off x="6405692" y="5443023"/>
            <a:ext cx="2749856" cy="28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2B748A-EF8F-4AD8-A643-C4E3B35E81FC}"/>
              </a:ext>
            </a:extLst>
          </p:cNvPr>
          <p:cNvCxnSpPr>
            <a:stCxn id="43" idx="1"/>
            <a:endCxn id="18" idx="3"/>
          </p:cNvCxnSpPr>
          <p:nvPr/>
        </p:nvCxnSpPr>
        <p:spPr>
          <a:xfrm flipH="1" flipV="1">
            <a:off x="6405694" y="5016267"/>
            <a:ext cx="2749854" cy="96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11FD6F3-91BA-4B1F-BA66-4E36275FD5FC}"/>
              </a:ext>
            </a:extLst>
          </p:cNvPr>
          <p:cNvCxnSpPr>
            <a:stCxn id="43" idx="1"/>
            <a:endCxn id="19" idx="3"/>
          </p:cNvCxnSpPr>
          <p:nvPr/>
        </p:nvCxnSpPr>
        <p:spPr>
          <a:xfrm flipH="1" flipV="1">
            <a:off x="6405692" y="5443023"/>
            <a:ext cx="2749856" cy="541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6C3CB82-C834-4A59-86DE-6B749C4DD21A}"/>
              </a:ext>
            </a:extLst>
          </p:cNvPr>
          <p:cNvCxnSpPr>
            <a:stCxn id="44" idx="1"/>
            <a:endCxn id="20" idx="3"/>
          </p:cNvCxnSpPr>
          <p:nvPr/>
        </p:nvCxnSpPr>
        <p:spPr>
          <a:xfrm flipH="1" flipV="1">
            <a:off x="6405692" y="5869634"/>
            <a:ext cx="2749856" cy="36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7349579-17AE-4C64-B48E-9EF1C729A44C}"/>
              </a:ext>
            </a:extLst>
          </p:cNvPr>
          <p:cNvCxnSpPr>
            <a:stCxn id="45" idx="1"/>
            <a:endCxn id="20" idx="3"/>
          </p:cNvCxnSpPr>
          <p:nvPr/>
        </p:nvCxnSpPr>
        <p:spPr>
          <a:xfrm flipH="1" flipV="1">
            <a:off x="6405692" y="5869634"/>
            <a:ext cx="2749856" cy="620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Quality of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2919" y="2011680"/>
            <a:ext cx="10240398" cy="4206240"/>
          </a:xfrm>
        </p:spPr>
        <p:txBody>
          <a:bodyPr>
            <a:normAutofit fontScale="92500"/>
          </a:bodyPr>
          <a:lstStyle/>
          <a:p>
            <a:r>
              <a:rPr lang="en-US" dirty="0"/>
              <a:t>Quality of the development and maintenance process is as important as the product quality</a:t>
            </a:r>
          </a:p>
          <a:p>
            <a:r>
              <a:rPr lang="en-US" dirty="0"/>
              <a:t>The development process needs to be modeled</a:t>
            </a:r>
          </a:p>
          <a:p>
            <a:r>
              <a:rPr lang="en-US" dirty="0"/>
              <a:t>Modeling will address questions such as</a:t>
            </a:r>
          </a:p>
          <a:p>
            <a:pPr lvl="1"/>
            <a:r>
              <a:rPr lang="en-US" dirty="0"/>
              <a:t>Where to find a particular kind of fault</a:t>
            </a:r>
          </a:p>
          <a:p>
            <a:pPr lvl="1"/>
            <a:r>
              <a:rPr lang="en-US" dirty="0"/>
              <a:t>How to find faults early</a:t>
            </a:r>
          </a:p>
          <a:p>
            <a:pPr lvl="1"/>
            <a:r>
              <a:rPr lang="en-US" dirty="0"/>
              <a:t>How to build in fault tolerance</a:t>
            </a:r>
          </a:p>
          <a:p>
            <a:pPr lvl="1"/>
            <a:r>
              <a:rPr lang="en-US" dirty="0"/>
              <a:t>What are alternative activities</a:t>
            </a:r>
          </a:p>
          <a:p>
            <a:r>
              <a:rPr lang="en-GB" dirty="0"/>
              <a:t>Models for process improvement</a:t>
            </a:r>
          </a:p>
          <a:p>
            <a:pPr lvl="1"/>
            <a:r>
              <a:rPr lang="en-GB" dirty="0"/>
              <a:t>SEI’s Capability Maturity Model (CMM):5 levels( initial, repeatable, defined, manged ,optimizing)</a:t>
            </a:r>
          </a:p>
          <a:p>
            <a:pPr lvl="1"/>
            <a:r>
              <a:rPr lang="en-GB" dirty="0"/>
              <a:t>ISO 9000</a:t>
            </a:r>
          </a:p>
          <a:p>
            <a:pPr lvl="1"/>
            <a:r>
              <a:rPr lang="en-GB" dirty="0"/>
              <a:t>Software Process Improvement and Capability determination (SPICE)</a:t>
            </a:r>
          </a:p>
        </p:txBody>
      </p:sp>
    </p:spTree>
    <p:extLst>
      <p:ext uri="{BB962C8B-B14F-4D97-AF65-F5344CB8AC3E}">
        <p14:creationId xmlns:p14="http://schemas.microsoft.com/office/powerpoint/2010/main" val="382604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D775-B16B-8320-2D53-4EC31FD5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maturity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4876B-FE0E-F233-F797-478B02D1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75" y="2011363"/>
            <a:ext cx="5295998" cy="4780351"/>
          </a:xfrm>
        </p:spPr>
      </p:pic>
    </p:spTree>
    <p:extLst>
      <p:ext uri="{BB962C8B-B14F-4D97-AF65-F5344CB8AC3E}">
        <p14:creationId xmlns:p14="http://schemas.microsoft.com/office/powerpoint/2010/main" val="36055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1DDC-61DD-49FB-8066-AF2EA25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1F01-7F12-FCD3-20F2-F040BC12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base"/>
            <a:r>
              <a:rPr lang="en-US" sz="2500" b="1" i="0" dirty="0">
                <a:solidFill>
                  <a:srgbClr val="273239"/>
                </a:solidFill>
                <a:effectLst/>
              </a:rPr>
              <a:t>Level-1: Initial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No Key Process Areas defined.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Processes followed are </a:t>
            </a:r>
            <a:r>
              <a:rPr lang="en-US" sz="2500" b="0" i="0" dirty="0" err="1">
                <a:solidFill>
                  <a:srgbClr val="273239"/>
                </a:solidFill>
                <a:effectLst/>
              </a:rPr>
              <a:t>Adhoc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 and immature and are not well defined.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Unstable environment for software development.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No basis for predicting product quality, time for completion, etc.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Limited project management capabilities, such as no systematic tracking of schedules, budgets, or progress.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We have limited communication and coordination among team members and stakeholders.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No formal training or orientation for new team members.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Little or no use of software development tools or automation.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Highly dependent on individual skills and knowledge rather than standardized processes.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High risk of project failure or delays due to a lack of process control and stability.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1DDC-61DD-49FB-8066-AF2EA25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1F01-7F12-FCD3-20F2-F040BC12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fontAlgn="base"/>
            <a:r>
              <a:rPr lang="en-US" sz="2500" b="1" i="0" dirty="0">
                <a:solidFill>
                  <a:srgbClr val="273239"/>
                </a:solidFill>
                <a:effectLst/>
              </a:rPr>
              <a:t>Level-2: Repeatable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Focuses on establishing basic project management policies.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Experience with earlier projects is used for managing new similar-natured projects.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273239"/>
                </a:solidFill>
                <a:effectLst/>
              </a:rPr>
              <a:t>Project Planning- 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It includes defining resources required, goals, constraints, etc. for the project. It presents a detailed plan to be followed systematically for the successful completion of good-quality software.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273239"/>
                </a:solidFill>
                <a:effectLst/>
              </a:rPr>
              <a:t>Configuration Management-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 The focus is on maintaining the performance of the software product , including all its components, for the entire lifecycle.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273239"/>
                </a:solidFill>
                <a:effectLst/>
              </a:rPr>
              <a:t>Requirements Management-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 It includes the management of customer reviews and feedback which result in some changes in the requirement set. It also consists of accommodation of those modified requirements.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273239"/>
                </a:solidFill>
                <a:effectLst/>
              </a:rPr>
              <a:t>Subcontract Management- 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It focuses on the effective management of qualified software contractors i.e. it manages the parts of the software developed by third parties.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273239"/>
                </a:solidFill>
                <a:effectLst/>
              </a:rPr>
              <a:t>Software Quality Assurance-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 It guarantees a good quality software product by following certain rules and quality standard guidelines while developing.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1DDC-61DD-49FB-8066-AF2EA25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1F01-7F12-FCD3-20F2-F040BC12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</a:rPr>
              <a:t>Level-3: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At this level, documentation of the standard guidelines and procedures takes place.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It is a well-defined integrated set of project-specific software engineering and management processes.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</a:rPr>
              <a:t>Peer Reviews:</a:t>
            </a:r>
            <a:r>
              <a:rPr lang="en-US" b="0" i="0" dirty="0">
                <a:solidFill>
                  <a:srgbClr val="273239"/>
                </a:solidFill>
                <a:effectLst/>
              </a:rPr>
              <a:t> In this method, defects are removed by using a number of review methods like walkthroughs, inspections, buddy checks, etc.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</a:rPr>
              <a:t>Intergroup Coordination:</a:t>
            </a:r>
            <a:r>
              <a:rPr lang="en-US" b="0" i="0" dirty="0">
                <a:solidFill>
                  <a:srgbClr val="273239"/>
                </a:solidFill>
                <a:effectLst/>
              </a:rPr>
              <a:t> It consists of planned interactions between different development teams to ensure efficient and proper fulfillment of customer needs.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</a:rPr>
              <a:t>Organization Process Definition:</a:t>
            </a:r>
            <a:r>
              <a:rPr lang="en-US" b="0" i="0" dirty="0">
                <a:solidFill>
                  <a:srgbClr val="273239"/>
                </a:solidFill>
                <a:effectLst/>
              </a:rPr>
              <a:t> Its key focus is on the development and maintenance of standard development processes.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</a:rPr>
              <a:t>Organization Process Focus: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It includes activities and practices that should be followed to improve the process capabilities of an organization.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</a:rPr>
              <a:t>Training Programs:</a:t>
            </a:r>
            <a:r>
              <a:rPr lang="en-US" b="0" i="0" dirty="0">
                <a:solidFill>
                  <a:srgbClr val="273239"/>
                </a:solidFill>
                <a:effectLst/>
              </a:rPr>
              <a:t> It focuses on the enhancement of knowledge and skills of the team members including the developers and ensuring an increase in work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6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1DDC-61DD-49FB-8066-AF2EA25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1F01-7F12-FCD3-20F2-F040BC12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1900" b="1" i="0" dirty="0">
                <a:solidFill>
                  <a:srgbClr val="273239"/>
                </a:solidFill>
                <a:effectLst/>
              </a:rPr>
              <a:t>Level-4: Managed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</a:rPr>
              <a:t>At this stage, quantitative quality goals are set for the organization for software products as well as software processes.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</a:rPr>
              <a:t>The measurements made help the organization to predict the product and process quality within some limits defined quantitatively.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73239"/>
                </a:solidFill>
                <a:effectLst/>
              </a:rPr>
              <a:t>Software Quality Management:</a:t>
            </a:r>
            <a:r>
              <a:rPr lang="en-US" sz="1900" b="0" i="0" dirty="0">
                <a:solidFill>
                  <a:srgbClr val="273239"/>
                </a:solidFill>
                <a:effectLst/>
              </a:rPr>
              <a:t> It includes the establishment of plans and strategies to develop quantitative analysis and understanding of the product’s quality.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73239"/>
                </a:solidFill>
                <a:effectLst/>
              </a:rPr>
              <a:t>Quantitative Management:</a:t>
            </a:r>
            <a:r>
              <a:rPr lang="en-US" sz="1900" b="0" i="0" dirty="0">
                <a:solidFill>
                  <a:srgbClr val="273239"/>
                </a:solidFill>
                <a:effectLst/>
              </a:rPr>
              <a:t> It focuses on controlling the project performance in a quantitative manner.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383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1DDC-61DD-49FB-8066-AF2EA25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1F01-7F12-FCD3-20F2-F040BC12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1900" b="1" i="0" dirty="0">
                <a:solidFill>
                  <a:srgbClr val="273239"/>
                </a:solidFill>
                <a:effectLst/>
              </a:rPr>
              <a:t>Level-5: Optimizing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</a:rPr>
              <a:t>This is the highest level of process maturity in CMM and focuses on continuous process improvement in the organization using quantitative feedback.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</a:rPr>
              <a:t>The use of new tools, techniques, and evaluation of software processes is done to prevent the recurrence of known defects.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73239"/>
                </a:solidFill>
                <a:effectLst/>
              </a:rPr>
              <a:t>Process Change Management:</a:t>
            </a:r>
            <a:r>
              <a:rPr lang="en-US" sz="1900" b="0" i="0" dirty="0">
                <a:solidFill>
                  <a:srgbClr val="273239"/>
                </a:solidFill>
                <a:effectLst/>
              </a:rPr>
              <a:t> Its focus is on the continuous improvement of the organization’s software processes to improve productivity, quality, and cycle time for the software product.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73239"/>
                </a:solidFill>
                <a:effectLst/>
              </a:rPr>
              <a:t>Technology Change Management:</a:t>
            </a:r>
            <a:r>
              <a:rPr lang="en-US" sz="1900" b="0" i="0" dirty="0">
                <a:solidFill>
                  <a:srgbClr val="273239"/>
                </a:solidFill>
                <a:effectLst/>
              </a:rPr>
              <a:t> It consists of the identification and use of new technologies to improve product quality and decrease product development 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73239"/>
                </a:solidFill>
                <a:effectLst/>
              </a:rPr>
              <a:t>Defect Prevention</a:t>
            </a:r>
            <a:r>
              <a:rPr lang="en-US" sz="1900" b="0" i="0" dirty="0">
                <a:solidFill>
                  <a:srgbClr val="273239"/>
                </a:solidFill>
                <a:effectLst/>
              </a:rPr>
              <a:t> It focuses on the identification of causes of defects and prevents them from recurring in future projects by improving project-defined processes.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6249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Quality in Context of Business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Business value is as important as technical value</a:t>
            </a:r>
          </a:p>
          <a:p>
            <a:r>
              <a:rPr lang="en-GB"/>
              <a:t>Business value (in relationship to technical value) must be quantified</a:t>
            </a:r>
          </a:p>
          <a:p>
            <a:r>
              <a:rPr lang="en-GB"/>
              <a:t>A common approach: return on investment (ROI) – what is given up for other purposes</a:t>
            </a:r>
          </a:p>
          <a:p>
            <a:r>
              <a:rPr lang="en-GB"/>
              <a:t>ROI is interpreted in different terms: reducing costs, predicting savings, improving productivity, and costs (efforts and resources)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5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Successful Have We Been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Perform tasks more quickly and effectively</a:t>
            </a:r>
          </a:p>
          <a:p>
            <a:pPr lvl="1"/>
            <a:r>
              <a:rPr lang="en-GB"/>
              <a:t>Word processing, spreadsheets, e-mail</a:t>
            </a:r>
          </a:p>
          <a:p>
            <a:r>
              <a:rPr lang="en-GB"/>
              <a:t>Support advances in medicine, agriculture, transportation, multimedia education, and  most other industries</a:t>
            </a:r>
          </a:p>
          <a:p>
            <a:r>
              <a:rPr lang="en-GB"/>
              <a:t>Many good stories</a:t>
            </a:r>
          </a:p>
          <a:p>
            <a:r>
              <a:rPr lang="en-GB"/>
              <a:t>However, software is not without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Solving problems that involve computing and computers?</a:t>
            </a:r>
          </a:p>
          <a:p>
            <a:r>
              <a:rPr lang="en-US"/>
              <a:t>Solving problems that involve computing and computers in a consistent/systematic manner?</a:t>
            </a:r>
          </a:p>
          <a:p>
            <a:r>
              <a:rPr lang="en-US"/>
              <a:t>A set of guidelines for solving the computing and computer related problems in a systematic manner?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32159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Successful Have We Been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IRS hired Sperry Corporation to build an automated federal income tax form processing system</a:t>
            </a:r>
          </a:p>
          <a:p>
            <a:pPr lvl="1"/>
            <a:r>
              <a:rPr lang="en-US" dirty="0"/>
              <a:t>An extra $90 M was needed to enhance the original $103 product</a:t>
            </a:r>
          </a:p>
          <a:p>
            <a:pPr lvl="1"/>
            <a:r>
              <a:rPr lang="en-US" dirty="0"/>
              <a:t>IRS lost $40.2 M on interests and $22.3 M in overtime wages because refunds were not returned on time</a:t>
            </a:r>
          </a:p>
          <a:p>
            <a:r>
              <a:rPr lang="en-US" dirty="0"/>
              <a:t>Malfunctioning code in Therac-25 killed several people (</a:t>
            </a:r>
            <a:r>
              <a:rPr lang="en-US" dirty="0" err="1">
                <a:hlinkClick r:id="rId2"/>
              </a:rPr>
              <a:t>Therac</a:t>
            </a:r>
            <a:r>
              <a:rPr lang="en-US" dirty="0">
                <a:hlinkClick r:id="rId2"/>
              </a:rPr>
              <a:t> 25 - The Million Dollar Killing Machine – YouTube</a:t>
            </a:r>
            <a:r>
              <a:rPr lang="en-US" dirty="0"/>
              <a:t>)</a:t>
            </a:r>
          </a:p>
          <a:p>
            <a:r>
              <a:rPr lang="en-US" dirty="0"/>
              <a:t>Reliability constraints have caused cancellation of many safety critical systems</a:t>
            </a:r>
          </a:p>
          <a:p>
            <a:pPr lvl="1"/>
            <a:r>
              <a:rPr lang="en-US" dirty="0"/>
              <a:t>Safety-critical: something whose failure poses a threat to life or health</a:t>
            </a:r>
          </a:p>
        </p:txBody>
      </p:sp>
    </p:spTree>
    <p:extLst>
      <p:ext uri="{BB962C8B-B14F-4D97-AF65-F5344CB8AC3E}">
        <p14:creationId xmlns:p14="http://schemas.microsoft.com/office/powerpoint/2010/main" val="372477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Who Does Software Engineering?</a:t>
            </a:r>
            <a:endParaRPr lang="en-GB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Customer: the company, organization, or person who pays for the software system</a:t>
            </a:r>
          </a:p>
          <a:p>
            <a:r>
              <a:rPr lang="en-GB"/>
              <a:t>Developer: the company, organization, or person who is building the software system</a:t>
            </a:r>
          </a:p>
          <a:p>
            <a:r>
              <a:rPr lang="en-GB"/>
              <a:t>User: the person or people who will actually use the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889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Who Does Software Engineering? 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Participants (stakeholders) in a software development project</a:t>
            </a:r>
          </a:p>
          <a:p>
            <a:endParaRPr lang="en-US" dirty="0"/>
          </a:p>
        </p:txBody>
      </p:sp>
      <p:pic>
        <p:nvPicPr>
          <p:cNvPr id="22532" name="Picture 8" descr="Slid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841626"/>
            <a:ext cx="594360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81200" y="5410201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Common Of The Shelf (COTS)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Sub-contractors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Turnkey System</a:t>
            </a:r>
          </a:p>
        </p:txBody>
      </p:sp>
    </p:spTree>
    <p:extLst>
      <p:ext uri="{BB962C8B-B14F-4D97-AF65-F5344CB8AC3E}">
        <p14:creationId xmlns:p14="http://schemas.microsoft.com/office/powerpoint/2010/main" val="29159685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 Systems Approach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Hardware/Software </a:t>
            </a:r>
          </a:p>
          <a:p>
            <a:r>
              <a:rPr lang="en-GB"/>
              <a:t>People</a:t>
            </a:r>
          </a:p>
          <a:p>
            <a:pPr lvl="1"/>
            <a:r>
              <a:rPr lang="en-GB"/>
              <a:t>Interactions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86379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 Systems Approach (Contd.)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Objects</a:t>
            </a:r>
          </a:p>
          <a:p>
            <a:pPr lvl="1"/>
            <a:r>
              <a:rPr lang="en-GB" dirty="0"/>
              <a:t>i.e. things</a:t>
            </a:r>
          </a:p>
          <a:p>
            <a:r>
              <a:rPr lang="en-GB" dirty="0"/>
              <a:t>Activities</a:t>
            </a:r>
          </a:p>
          <a:p>
            <a:pPr lvl="1"/>
            <a:r>
              <a:rPr lang="en-GB" dirty="0"/>
              <a:t>Actions taken</a:t>
            </a:r>
          </a:p>
          <a:p>
            <a:pPr lvl="1"/>
            <a:r>
              <a:rPr lang="en-GB" dirty="0"/>
              <a:t>Input / Outputs</a:t>
            </a:r>
          </a:p>
          <a:p>
            <a:r>
              <a:rPr lang="en-GB" dirty="0"/>
              <a:t>Relationships for example:</a:t>
            </a:r>
          </a:p>
          <a:p>
            <a:pPr lvl="1"/>
            <a:r>
              <a:rPr lang="en-GB" dirty="0"/>
              <a:t>Which object performs what activities</a:t>
            </a:r>
          </a:p>
          <a:p>
            <a:pPr lvl="1"/>
            <a:r>
              <a:rPr lang="en-GB" dirty="0"/>
              <a:t>Which objects are associated with other objects</a:t>
            </a:r>
          </a:p>
          <a:p>
            <a:r>
              <a:rPr lang="en-US" dirty="0"/>
              <a:t>System Boundary</a:t>
            </a:r>
          </a:p>
          <a:p>
            <a:pPr lvl="1"/>
            <a:r>
              <a:rPr lang="en-US" dirty="0"/>
              <a:t>Who generates input and who receives output</a:t>
            </a:r>
          </a:p>
          <a:p>
            <a:pPr lvl="1"/>
            <a:r>
              <a:rPr lang="en-US" dirty="0"/>
              <a:t>Which objects/activities are part of the system and which are not</a:t>
            </a:r>
          </a:p>
          <a:p>
            <a:pPr lvl="1"/>
            <a:r>
              <a:rPr lang="en-US" dirty="0"/>
              <a:t>Nested systems, related systems, interrelated systems</a:t>
            </a:r>
          </a:p>
        </p:txBody>
      </p:sp>
    </p:spTree>
    <p:extLst>
      <p:ext uri="{BB962C8B-B14F-4D97-AF65-F5344CB8AC3E}">
        <p14:creationId xmlns:p14="http://schemas.microsoft.com/office/powerpoint/2010/main" val="24756208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 Systems Approach (Contd.)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of systems: a human respiratory system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25604" name="Picture 10" descr="Slid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90801"/>
            <a:ext cx="6324600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391400" y="30480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18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 Systems Approach (Contd.)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computer system must also be clearly described: System definition of a paycheck production</a:t>
            </a:r>
          </a:p>
          <a:p>
            <a:endParaRPr lang="en-US" dirty="0"/>
          </a:p>
        </p:txBody>
      </p:sp>
      <p:pic>
        <p:nvPicPr>
          <p:cNvPr id="26628" name="Picture 8" descr="Slide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886076"/>
            <a:ext cx="54864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0960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5715000"/>
            <a:ext cx="7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1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 Systems Approach (Contd.)</a:t>
            </a:r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Interrelated Systems:</a:t>
            </a:r>
          </a:p>
          <a:p>
            <a:pPr lvl="1"/>
            <a:r>
              <a:rPr lang="en-GB"/>
              <a:t>Some systems are dependent to other systems</a:t>
            </a:r>
          </a:p>
          <a:p>
            <a:pPr lvl="2"/>
            <a:r>
              <a:rPr lang="en-GB"/>
              <a:t>The interdependencies may be complex</a:t>
            </a:r>
          </a:p>
          <a:p>
            <a:pPr lvl="1"/>
            <a:r>
              <a:rPr lang="en-GB"/>
              <a:t>It is possible for one system to exist inside another system</a:t>
            </a:r>
          </a:p>
          <a:p>
            <a:pPr lvl="1"/>
            <a:r>
              <a:rPr lang="en-US"/>
              <a:t>If the boundary definitions are detailed, building a larger system from the smaller ones is relatively easy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0008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C2A0E-82AF-487F-8C89-457547BB7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9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An Engineering Approach</a:t>
            </a:r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Idea to build a house</a:t>
            </a:r>
          </a:p>
          <a:p>
            <a:r>
              <a:rPr lang="en-GB"/>
              <a:t>Asking someone to build the house</a:t>
            </a:r>
          </a:p>
          <a:p>
            <a:r>
              <a:rPr lang="en-GB"/>
              <a:t>Explaining requirements</a:t>
            </a:r>
          </a:p>
          <a:p>
            <a:r>
              <a:rPr lang="en-GB"/>
              <a:t>Getting designs</a:t>
            </a:r>
          </a:p>
          <a:p>
            <a:r>
              <a:rPr lang="en-GB"/>
              <a:t>Modifying + Approving designs</a:t>
            </a:r>
          </a:p>
          <a:p>
            <a:r>
              <a:rPr lang="en-GB"/>
              <a:t>Inspecting the construction</a:t>
            </a:r>
          </a:p>
          <a:p>
            <a:r>
              <a:rPr lang="en-GB"/>
              <a:t>Adding new features</a:t>
            </a:r>
          </a:p>
          <a:p>
            <a:r>
              <a:rPr lang="en-GB"/>
              <a:t>Testing household components</a:t>
            </a:r>
          </a:p>
          <a:p>
            <a:r>
              <a:rPr lang="en-GB"/>
              <a:t>Moving in</a:t>
            </a:r>
          </a:p>
          <a:p>
            <a:r>
              <a:rPr lang="en-GB"/>
              <a:t>Getting issues fixed after moving in</a:t>
            </a:r>
          </a:p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934200" y="3505200"/>
            <a:ext cx="342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Building a House</a:t>
            </a:r>
          </a:p>
        </p:txBody>
      </p:sp>
    </p:spTree>
    <p:extLst>
      <p:ext uri="{BB962C8B-B14F-4D97-AF65-F5344CB8AC3E}">
        <p14:creationId xmlns:p14="http://schemas.microsoft.com/office/powerpoint/2010/main" val="49769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Sidebar: Terminology for Describing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fault: occurs when a human makes a mistake, called an error, in performing some software activities </a:t>
            </a:r>
          </a:p>
          <a:p>
            <a:r>
              <a:rPr lang="en-GB"/>
              <a:t>A failure: is a departure from the system’s required behaviour</a:t>
            </a:r>
            <a:endParaRPr lang="en-GB" dirty="0"/>
          </a:p>
        </p:txBody>
      </p:sp>
      <p:pic>
        <p:nvPicPr>
          <p:cNvPr id="4" name="Picture 9" descr="Slid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0074" y="4528931"/>
            <a:ext cx="66294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536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An Engineering Approach</a:t>
            </a:r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Determine and </a:t>
            </a:r>
            <a:r>
              <a:rPr lang="en-GB" dirty="0" err="1"/>
              <a:t>Analyze</a:t>
            </a:r>
            <a:r>
              <a:rPr lang="en-GB" dirty="0"/>
              <a:t> Requirements</a:t>
            </a:r>
          </a:p>
          <a:p>
            <a:r>
              <a:rPr lang="en-GB" dirty="0"/>
              <a:t>Produce and Document Overall Design</a:t>
            </a:r>
          </a:p>
          <a:p>
            <a:r>
              <a:rPr lang="en-GB" dirty="0"/>
              <a:t>Produce Detailed Specifications</a:t>
            </a:r>
          </a:p>
          <a:p>
            <a:r>
              <a:rPr lang="en-GB" dirty="0"/>
              <a:t>Identify and Design Components</a:t>
            </a:r>
          </a:p>
          <a:p>
            <a:r>
              <a:rPr lang="en-GB" dirty="0"/>
              <a:t>Build Components</a:t>
            </a:r>
          </a:p>
          <a:p>
            <a:r>
              <a:rPr lang="en-GB" dirty="0"/>
              <a:t>Test Components</a:t>
            </a:r>
          </a:p>
          <a:p>
            <a:r>
              <a:rPr lang="en-GB" dirty="0"/>
              <a:t>Integrate Components</a:t>
            </a:r>
          </a:p>
          <a:p>
            <a:pPr lvl="1"/>
            <a:r>
              <a:rPr lang="en-GB" dirty="0"/>
              <a:t>Make final modifications after residents move in</a:t>
            </a:r>
          </a:p>
          <a:p>
            <a:r>
              <a:rPr lang="en-GB" dirty="0"/>
              <a:t>Continue Maintenance by the Residents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934200" y="3505200"/>
            <a:ext cx="342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Building a House</a:t>
            </a:r>
          </a:p>
        </p:txBody>
      </p:sp>
    </p:spTree>
    <p:extLst>
      <p:ext uri="{BB962C8B-B14F-4D97-AF65-F5344CB8AC3E}">
        <p14:creationId xmlns:p14="http://schemas.microsoft.com/office/powerpoint/2010/main" val="96562429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An Engineering Approach</a:t>
            </a:r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Requirement analysis and definition</a:t>
            </a:r>
          </a:p>
          <a:p>
            <a:r>
              <a:rPr lang="en-GB"/>
              <a:t>System design</a:t>
            </a:r>
          </a:p>
          <a:p>
            <a:r>
              <a:rPr lang="en-GB"/>
              <a:t>Program design</a:t>
            </a:r>
          </a:p>
          <a:p>
            <a:r>
              <a:rPr lang="en-GB"/>
              <a:t>Writing the programs </a:t>
            </a:r>
          </a:p>
          <a:p>
            <a:r>
              <a:rPr lang="en-GB"/>
              <a:t>Unit testing</a:t>
            </a:r>
          </a:p>
          <a:p>
            <a:r>
              <a:rPr lang="en-GB"/>
              <a:t>Integration testing</a:t>
            </a:r>
          </a:p>
          <a:p>
            <a:r>
              <a:rPr lang="en-GB"/>
              <a:t>System testing</a:t>
            </a:r>
          </a:p>
          <a:p>
            <a:r>
              <a:rPr lang="en-GB"/>
              <a:t>System delivery</a:t>
            </a:r>
          </a:p>
          <a:p>
            <a:r>
              <a:rPr lang="en-GB"/>
              <a:t>Maintenance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934200" y="3505200"/>
            <a:ext cx="342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Building a System</a:t>
            </a:r>
          </a:p>
        </p:txBody>
      </p:sp>
    </p:spTree>
    <p:extLst>
      <p:ext uri="{BB962C8B-B14F-4D97-AF65-F5344CB8AC3E}">
        <p14:creationId xmlns:p14="http://schemas.microsoft.com/office/powerpoint/2010/main" val="9913978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Development Team</a:t>
            </a:r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Requirement analysts: work with the customers to identify and document the requirements</a:t>
            </a:r>
          </a:p>
          <a:p>
            <a:r>
              <a:rPr lang="en-GB"/>
              <a:t>Designers: generate a system-level description of what the system is supposed to do</a:t>
            </a:r>
          </a:p>
          <a:p>
            <a:r>
              <a:rPr lang="en-GB"/>
              <a:t>Programmers: write lines of code to implement the design</a:t>
            </a:r>
          </a:p>
          <a:p>
            <a:r>
              <a:rPr lang="en-GB"/>
              <a:t>Testers: catch faults</a:t>
            </a:r>
          </a:p>
          <a:p>
            <a:r>
              <a:rPr lang="en-GB"/>
              <a:t>Trainers: show users how to use the system</a:t>
            </a:r>
          </a:p>
          <a:p>
            <a:r>
              <a:rPr lang="en-GB"/>
              <a:t>Maintenance team: fix faults that show up later</a:t>
            </a:r>
          </a:p>
          <a:p>
            <a:r>
              <a:rPr lang="en-GB"/>
              <a:t>Librarians: prepare and store documents such as software requirements</a:t>
            </a:r>
          </a:p>
          <a:p>
            <a:r>
              <a:rPr lang="en-GB"/>
              <a:t>Configuration management team: maintain correspondence among various artefacts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83075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Development Team (Roles)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Who Does What?</a:t>
            </a:r>
          </a:p>
          <a:p>
            <a:endParaRPr lang="en-US" dirty="0"/>
          </a:p>
        </p:txBody>
      </p:sp>
      <p:pic>
        <p:nvPicPr>
          <p:cNvPr id="31748" name="Picture 8" descr="Slide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438401"/>
            <a:ext cx="6400800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695330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</a:t>
            </a:r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Before 1970s</a:t>
            </a:r>
          </a:p>
          <a:p>
            <a:pPr lvl="1"/>
            <a:r>
              <a:rPr lang="en-GB"/>
              <a:t>Single processors: mainframes</a:t>
            </a:r>
          </a:p>
          <a:p>
            <a:pPr lvl="1"/>
            <a:r>
              <a:rPr lang="en-GB"/>
              <a:t>Designed in one of two ways</a:t>
            </a:r>
          </a:p>
          <a:p>
            <a:pPr lvl="2"/>
            <a:r>
              <a:rPr lang="en-GB"/>
              <a:t>as a transformation: input was converted to output</a:t>
            </a:r>
          </a:p>
          <a:p>
            <a:pPr lvl="2"/>
            <a:r>
              <a:rPr lang="en-GB"/>
              <a:t>as a transaction: input determined which function should be performed</a:t>
            </a:r>
          </a:p>
          <a:p>
            <a:r>
              <a:rPr lang="en-GB"/>
              <a:t>After 1970s</a:t>
            </a:r>
          </a:p>
          <a:p>
            <a:pPr lvl="1"/>
            <a:r>
              <a:rPr lang="en-GB"/>
              <a:t>Run on multiple systems</a:t>
            </a:r>
          </a:p>
          <a:p>
            <a:pPr lvl="1"/>
            <a:r>
              <a:rPr lang="en-GB"/>
              <a:t>Perform multi-functions</a:t>
            </a:r>
            <a:endParaRPr lang="en-GB" dirty="0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8361364" y="782639"/>
            <a:ext cx="7143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4238625" y="1150939"/>
            <a:ext cx="1588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396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 (Contd.)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key factors that have changed the software development</a:t>
            </a:r>
            <a:endParaRPr lang="en-US" dirty="0"/>
          </a:p>
        </p:txBody>
      </p:sp>
      <p:pic>
        <p:nvPicPr>
          <p:cNvPr id="33796" name="Picture 8" descr="Slide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590801"/>
            <a:ext cx="6324600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752600" y="3505200"/>
            <a:ext cx="2514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Wasserman’s View </a:t>
            </a:r>
          </a:p>
        </p:txBody>
      </p:sp>
    </p:spTree>
    <p:extLst>
      <p:ext uri="{BB962C8B-B14F-4D97-AF65-F5344CB8AC3E}">
        <p14:creationId xmlns:p14="http://schemas.microsoft.com/office/powerpoint/2010/main" val="374956436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 (Contd.)</a:t>
            </a:r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Abstractions</a:t>
            </a:r>
          </a:p>
          <a:p>
            <a:r>
              <a:rPr lang="en-GB"/>
              <a:t>Analysis and design methods and notations </a:t>
            </a:r>
          </a:p>
          <a:p>
            <a:r>
              <a:rPr lang="en-GB"/>
              <a:t>User interface prototyping</a:t>
            </a:r>
          </a:p>
          <a:p>
            <a:r>
              <a:rPr lang="en-GB"/>
              <a:t>Software architecture</a:t>
            </a:r>
          </a:p>
          <a:p>
            <a:r>
              <a:rPr lang="en-GB"/>
              <a:t>Software process</a:t>
            </a:r>
          </a:p>
          <a:p>
            <a:r>
              <a:rPr lang="en-GB"/>
              <a:t>Reuse</a:t>
            </a:r>
          </a:p>
          <a:p>
            <a:r>
              <a:rPr lang="en-GB"/>
              <a:t>Measurement</a:t>
            </a:r>
          </a:p>
          <a:p>
            <a:r>
              <a:rPr lang="en-GB"/>
              <a:t>Tools and integrated environments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934200" y="3581400"/>
            <a:ext cx="2819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Wasserman’s Discipline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66564882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 (Contd.)</a:t>
            </a:r>
            <a:br>
              <a:rPr lang="en-GB"/>
            </a:br>
            <a:r>
              <a:rPr lang="en-GB"/>
              <a:t>Wasserman’s Discipline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Abstractions</a:t>
            </a:r>
          </a:p>
          <a:p>
            <a:pPr lvl="1"/>
            <a:r>
              <a:rPr lang="en-US"/>
              <a:t>Hide details</a:t>
            </a:r>
          </a:p>
          <a:p>
            <a:pPr lvl="1"/>
            <a:r>
              <a:rPr lang="en-US"/>
              <a:t>A description of the problem at some level of generalization</a:t>
            </a:r>
            <a:endParaRPr lang="en-US" dirty="0"/>
          </a:p>
        </p:txBody>
      </p:sp>
      <p:pic>
        <p:nvPicPr>
          <p:cNvPr id="36868" name="Picture 8" descr="Slide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124201"/>
            <a:ext cx="5410200" cy="351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50550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 (Contd.)</a:t>
            </a:r>
            <a:br>
              <a:rPr lang="en-GB"/>
            </a:br>
            <a:r>
              <a:rPr lang="en-GB"/>
              <a:t>Wasserman’s Discipline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Analysis and Design Methods and Notations</a:t>
            </a:r>
          </a:p>
          <a:p>
            <a:pPr lvl="1"/>
            <a:r>
              <a:rPr lang="en-US"/>
              <a:t>Provide documentation</a:t>
            </a:r>
          </a:p>
          <a:p>
            <a:pPr lvl="1"/>
            <a:r>
              <a:rPr lang="en-US"/>
              <a:t>Facilitate communication</a:t>
            </a:r>
          </a:p>
          <a:p>
            <a:pPr lvl="1"/>
            <a:r>
              <a:rPr lang="en-US"/>
              <a:t>Offer multiple views</a:t>
            </a:r>
          </a:p>
          <a:p>
            <a:pPr lvl="1"/>
            <a:r>
              <a:rPr lang="en-US"/>
              <a:t>Unify different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771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 (Contd.)</a:t>
            </a:r>
            <a:br>
              <a:rPr lang="en-GB"/>
            </a:br>
            <a:r>
              <a:rPr lang="en-GB"/>
              <a:t>Wasserman’s Discipline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Interface Prototyping</a:t>
            </a:r>
          </a:p>
          <a:p>
            <a:pPr lvl="1"/>
            <a:r>
              <a:rPr lang="en-US"/>
              <a:t>Prototyping: building a small version of a system</a:t>
            </a:r>
          </a:p>
          <a:p>
            <a:pPr lvl="1"/>
            <a:r>
              <a:rPr lang="en-US"/>
              <a:t>Help users identify key requirements of a system</a:t>
            </a:r>
          </a:p>
          <a:p>
            <a:pPr lvl="1"/>
            <a:r>
              <a:rPr lang="en-US"/>
              <a:t>Demonstrate feasibility</a:t>
            </a:r>
          </a:p>
          <a:p>
            <a:pPr lvl="1"/>
            <a:r>
              <a:rPr lang="en-US"/>
              <a:t>Develop good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76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is SE Needed?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Computers everywhere</a:t>
            </a:r>
          </a:p>
          <a:p>
            <a:pPr lvl="1"/>
            <a:r>
              <a:rPr lang="en-US"/>
              <a:t>Toaster, Microwave, Temperature control of A/C, Router, Surgical Equipment… </a:t>
            </a:r>
          </a:p>
          <a:p>
            <a:r>
              <a:rPr lang="en-US"/>
              <a:t>Computers need to be managed</a:t>
            </a:r>
          </a:p>
          <a:p>
            <a:pPr lvl="1"/>
            <a:r>
              <a:rPr lang="en-US"/>
              <a:t>Software runs on all computers</a:t>
            </a:r>
          </a:p>
          <a:p>
            <a:pPr lvl="2"/>
            <a:r>
              <a:rPr lang="en-US"/>
              <a:t>Make lives comfortable, efficient, effective…</a:t>
            </a:r>
          </a:p>
          <a:p>
            <a:r>
              <a:rPr lang="en-US"/>
              <a:t>SE practices ensure development of good software to improve our living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75206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 (Contd.)</a:t>
            </a:r>
            <a:br>
              <a:rPr lang="en-GB"/>
            </a:br>
            <a:r>
              <a:rPr lang="en-GB"/>
              <a:t>Wasserman’s Discipline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Architecture</a:t>
            </a:r>
          </a:p>
          <a:p>
            <a:pPr lvl="1"/>
            <a:r>
              <a:rPr lang="en-US" dirty="0"/>
              <a:t>A system’s architecture describes the system in terms of a set of architectural units and relationships between these units</a:t>
            </a:r>
          </a:p>
          <a:p>
            <a:pPr lvl="1"/>
            <a:r>
              <a:rPr lang="en-US" dirty="0"/>
              <a:t>Architectural decomposition techniques</a:t>
            </a:r>
          </a:p>
          <a:p>
            <a:pPr lvl="2"/>
            <a:r>
              <a:rPr lang="en-US" dirty="0"/>
              <a:t>Modular decomposition</a:t>
            </a:r>
          </a:p>
          <a:p>
            <a:pPr lvl="2"/>
            <a:r>
              <a:rPr lang="en-US" dirty="0"/>
              <a:t>Data-oriented decomposition</a:t>
            </a:r>
          </a:p>
          <a:p>
            <a:pPr lvl="2"/>
            <a:r>
              <a:rPr lang="en-US" dirty="0"/>
              <a:t>Event-driven decomposition</a:t>
            </a:r>
          </a:p>
          <a:p>
            <a:pPr lvl="2"/>
            <a:r>
              <a:rPr lang="en-US" dirty="0"/>
              <a:t>Outside-in-design decomposition</a:t>
            </a:r>
          </a:p>
          <a:p>
            <a:pPr lvl="2"/>
            <a:r>
              <a:rPr lang="en-US" dirty="0"/>
              <a:t>Object-oriented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6402342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 (Contd.)</a:t>
            </a:r>
            <a:br>
              <a:rPr lang="en-GB"/>
            </a:br>
            <a:r>
              <a:rPr lang="en-GB"/>
              <a:t>Wasserman’s Discipline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Software Process</a:t>
            </a:r>
          </a:p>
          <a:p>
            <a:pPr lvl="1"/>
            <a:r>
              <a:rPr lang="en-US"/>
              <a:t>Many variations</a:t>
            </a:r>
          </a:p>
          <a:p>
            <a:pPr lvl="1"/>
            <a:r>
              <a:rPr lang="en-US"/>
              <a:t>Different types of software need different processes</a:t>
            </a:r>
          </a:p>
          <a:p>
            <a:pPr lvl="2"/>
            <a:r>
              <a:rPr lang="en-US"/>
              <a:t>Enterprise-wide applications need a great deal of control</a:t>
            </a:r>
          </a:p>
          <a:p>
            <a:pPr lvl="2"/>
            <a:r>
              <a:rPr lang="en-US"/>
              <a:t>Departmental applications can take advantage of rapid development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0650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 (Contd.)</a:t>
            </a:r>
            <a:br>
              <a:rPr lang="en-GB"/>
            </a:br>
            <a:r>
              <a:rPr lang="en-GB"/>
              <a:t>Wasserman’s Discipline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Software Reuse</a:t>
            </a:r>
          </a:p>
          <a:p>
            <a:pPr lvl="1"/>
            <a:r>
              <a:rPr lang="en-US"/>
              <a:t>Commonalities between applications may allow reusing artefacts from previous developments</a:t>
            </a:r>
          </a:p>
          <a:p>
            <a:pPr lvl="2"/>
            <a:r>
              <a:rPr lang="en-US"/>
              <a:t>Improve productivity</a:t>
            </a:r>
          </a:p>
          <a:p>
            <a:pPr lvl="2"/>
            <a:r>
              <a:rPr lang="en-US"/>
              <a:t>Reduce costs</a:t>
            </a:r>
          </a:p>
          <a:p>
            <a:pPr lvl="1"/>
            <a:r>
              <a:rPr lang="en-US"/>
              <a:t>Potential concerns</a:t>
            </a:r>
          </a:p>
          <a:p>
            <a:pPr lvl="2"/>
            <a:r>
              <a:rPr lang="en-US"/>
              <a:t>It may be faster to build a smaller application than searching for reusable components</a:t>
            </a:r>
          </a:p>
          <a:p>
            <a:pPr lvl="2"/>
            <a:r>
              <a:rPr lang="en-US"/>
              <a:t>Generalized components take more time to build</a:t>
            </a:r>
          </a:p>
          <a:p>
            <a:pPr lvl="2"/>
            <a:r>
              <a:rPr lang="en-US"/>
              <a:t>Must clarify who will be responsible for maintaining reusable components</a:t>
            </a:r>
          </a:p>
          <a:p>
            <a:pPr lvl="2"/>
            <a:r>
              <a:rPr lang="en-US"/>
              <a:t>Generality vs specificity: always a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2542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has SE Changed? (Contd.)</a:t>
            </a:r>
            <a:br>
              <a:rPr lang="en-GB"/>
            </a:br>
            <a:r>
              <a:rPr lang="en-GB"/>
              <a:t>Wasserman’s Discipline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and Integrated Environments</a:t>
            </a:r>
          </a:p>
          <a:p>
            <a:pPr lvl="1"/>
            <a:r>
              <a:rPr lang="en-US"/>
              <a:t>Platform integration (on heterogeneous networks)</a:t>
            </a:r>
          </a:p>
          <a:p>
            <a:pPr lvl="1"/>
            <a:r>
              <a:rPr lang="en-US"/>
              <a:t>Presentation integration (commonality of user interface)</a:t>
            </a:r>
          </a:p>
          <a:p>
            <a:pPr lvl="1"/>
            <a:r>
              <a:rPr lang="en-US"/>
              <a:t>Process integration (linking tools and the development process)</a:t>
            </a:r>
          </a:p>
          <a:p>
            <a:pPr lvl="1"/>
            <a:r>
              <a:rPr lang="en-US"/>
              <a:t>Data integration (to share common data)</a:t>
            </a:r>
          </a:p>
          <a:p>
            <a:pPr lvl="1"/>
            <a:r>
              <a:rPr lang="en-US"/>
              <a:t>Control integration (the ability of one tool to initiate action in another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268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Real Time Example</a:t>
            </a:r>
            <a:endParaRPr lang="en-GB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Ariane-4 rocket, from the European Space Agency</a:t>
            </a:r>
          </a:p>
          <a:p>
            <a:r>
              <a:rPr lang="en-US" dirty="0"/>
              <a:t>June 4, 1996:  functioned well for 40 seconds, then veered off course and was destroyed</a:t>
            </a:r>
          </a:p>
          <a:p>
            <a:r>
              <a:rPr lang="en-US" dirty="0"/>
              <a:t>Contained four satellites:  cost was $500 million</a:t>
            </a:r>
          </a:p>
          <a:p>
            <a:r>
              <a:rPr lang="en-US" dirty="0"/>
              <a:t>Reused code from Ariane-3 rocket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17686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Real Time Example</a:t>
            </a:r>
            <a:br>
              <a:rPr lang="en-GB" dirty="0"/>
            </a:br>
            <a:r>
              <a:rPr lang="en-GB" dirty="0"/>
              <a:t> </a:t>
            </a:r>
            <a:r>
              <a:rPr lang="en-US" dirty="0"/>
              <a:t>Ariane-4 Definition of Quality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Lions et al report:</a:t>
            </a:r>
          </a:p>
          <a:p>
            <a:pPr lvl="1"/>
            <a:r>
              <a:rPr lang="en-US" dirty="0"/>
              <a:t>“… demonstrated the high quality of </a:t>
            </a:r>
            <a:r>
              <a:rPr lang="en-US"/>
              <a:t>the Ariane-4 </a:t>
            </a:r>
            <a:r>
              <a:rPr lang="en-US" dirty="0" err="1"/>
              <a:t>programme</a:t>
            </a:r>
            <a:r>
              <a:rPr lang="en-US" dirty="0"/>
              <a:t> as regards engineering work in general and completeness and traceability of documents.”</a:t>
            </a:r>
          </a:p>
          <a:p>
            <a:pPr lvl="1"/>
            <a:r>
              <a:rPr lang="en-US" dirty="0"/>
              <a:t>“… the supplier of the SRI … was only following the specification given to it.  … The exception which occurred was not due to random failure but a design error.”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575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this Chapter Means for You</a:t>
            </a:r>
            <a:endParaRPr lang="en-GB" dirty="0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Given a problem to solve</a:t>
            </a:r>
          </a:p>
          <a:p>
            <a:pPr lvl="1"/>
            <a:r>
              <a:rPr lang="en-GB"/>
              <a:t>Analyze it</a:t>
            </a:r>
          </a:p>
          <a:p>
            <a:pPr lvl="1"/>
            <a:r>
              <a:rPr lang="en-GB"/>
              <a:t>Synthesize a solution</a:t>
            </a:r>
          </a:p>
          <a:p>
            <a:r>
              <a:rPr lang="en-GB"/>
              <a:t>Understand that requirements may change </a:t>
            </a:r>
          </a:p>
          <a:p>
            <a:r>
              <a:rPr lang="en-GB"/>
              <a:t>Must view quality from several different perspectives</a:t>
            </a:r>
          </a:p>
          <a:p>
            <a:r>
              <a:rPr lang="en-GB"/>
              <a:t>Use fundamental software engineering concepts (e.g., abstractions and measurements)</a:t>
            </a:r>
          </a:p>
          <a:p>
            <a:r>
              <a:rPr lang="en-GB"/>
              <a:t>Keep system boundary in mind</a:t>
            </a:r>
          </a:p>
        </p:txBody>
      </p:sp>
    </p:spTree>
    <p:extLst>
      <p:ext uri="{BB962C8B-B14F-4D97-AF65-F5344CB8AC3E}">
        <p14:creationId xmlns:p14="http://schemas.microsoft.com/office/powerpoint/2010/main" val="12433897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Special THANK FOR THE MATERIALS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Mr.</a:t>
            </a:r>
            <a:r>
              <a:rPr lang="en-GB" dirty="0"/>
              <a:t> Haroon Abdul </a:t>
            </a:r>
            <a:r>
              <a:rPr lang="en-GB" dirty="0" err="1"/>
              <a:t>Waheed</a:t>
            </a:r>
            <a:endParaRPr lang="en-GB" dirty="0"/>
          </a:p>
          <a:p>
            <a:r>
              <a:rPr lang="en-GB" dirty="0"/>
              <a:t>Engr. </a:t>
            </a:r>
            <a:r>
              <a:rPr lang="en-GB"/>
              <a:t>Sajid Saleem</a:t>
            </a:r>
            <a:endParaRPr lang="en-GB" dirty="0"/>
          </a:p>
          <a:p>
            <a:r>
              <a:rPr lang="en-US" dirty="0" err="1"/>
              <a:t>Pfleeger’s</a:t>
            </a:r>
            <a:r>
              <a:rPr lang="en-US" dirty="0"/>
              <a:t> Book slides from UCF</a:t>
            </a:r>
          </a:p>
          <a:p>
            <a:r>
              <a:rPr lang="en-US" dirty="0"/>
              <a:t>Software Fundamentals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Do We Need to Study SE?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could be the benefits?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998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a Good Software Product?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software engineering must always include a strategy for producing quality software</a:t>
            </a:r>
          </a:p>
          <a:p>
            <a:r>
              <a:rPr lang="en-US" dirty="0"/>
              <a:t>Product Quality?</a:t>
            </a:r>
          </a:p>
          <a:p>
            <a:pPr lvl="1"/>
            <a:r>
              <a:rPr lang="en-US" dirty="0"/>
              <a:t>Multiple facets…</a:t>
            </a:r>
          </a:p>
        </p:txBody>
      </p:sp>
    </p:spTree>
    <p:extLst>
      <p:ext uri="{BB962C8B-B14F-4D97-AF65-F5344CB8AC3E}">
        <p14:creationId xmlns:p14="http://schemas.microsoft.com/office/powerpoint/2010/main" val="31255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a Good Software Product?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Users judge external characteristics (e.g., correct functionality, number of failures, type of failures)</a:t>
            </a:r>
          </a:p>
          <a:p>
            <a:r>
              <a:rPr lang="en-GB" dirty="0"/>
              <a:t>Designers and maintainers judge internal characteristics (e.g., ease of modification)</a:t>
            </a:r>
          </a:p>
          <a:p>
            <a:r>
              <a:rPr lang="en-GB" dirty="0"/>
              <a:t>Thus different stakeholders may have different criteria</a:t>
            </a:r>
          </a:p>
          <a:p>
            <a:r>
              <a:rPr lang="en-GB" dirty="0"/>
              <a:t>Need quality models to relate the user’s external view to developer’s internal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5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ACE-11BF-D5B9-9E39-C885D340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03C5-F64C-FFDF-97C7-B97E1B97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Three Main Perspectives of the Quality Attributes of the Software: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</a:rPr>
              <a:t>A perspective is required for every approach. Be it, software niche or any other niche.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12529"/>
                </a:solidFill>
                <a:effectLst/>
              </a:rPr>
              <a:t>Product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Correctness</a:t>
            </a:r>
            <a:r>
              <a:rPr lang="en-US" dirty="0">
                <a:solidFill>
                  <a:srgbClr val="212529"/>
                </a:solidFill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The functionality should match the specification.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Reliability</a:t>
            </a:r>
            <a:r>
              <a:rPr lang="en-US" dirty="0">
                <a:solidFill>
                  <a:srgbClr val="212529"/>
                </a:solidFill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The extent to which the system fails.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Efficiency</a:t>
            </a:r>
            <a:r>
              <a:rPr lang="en-US" dirty="0">
                <a:solidFill>
                  <a:srgbClr val="212529"/>
                </a:solidFill>
              </a:rPr>
              <a:t>: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It enhances the usage of system resource.as well as the amount of computing resources and code required by a program to perform.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Integrity: this factor deals with software security, to prevent from unauthorized access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Usability</a:t>
            </a:r>
            <a:r>
              <a:rPr lang="en-US" dirty="0">
                <a:solidFill>
                  <a:srgbClr val="212529"/>
                </a:solidFill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The software should be easy to use. Difficult software is tedious to work upon and difficulty irks the user.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A355-1CD0-8E31-E7B1-45666D75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747D-9F3D-C4E6-9A43-BFBB89C0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12529"/>
                </a:solidFill>
                <a:effectLst/>
              </a:rPr>
              <a:t>Product Transition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Portability</a:t>
            </a:r>
            <a:r>
              <a:rPr lang="en-US" dirty="0">
                <a:solidFill>
                  <a:srgbClr val="212529"/>
                </a:solidFill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This is the ability to transfer a software from one environment to another environment.(python, java)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Re-usability</a:t>
            </a:r>
            <a:r>
              <a:rPr lang="en-US" dirty="0">
                <a:solidFill>
                  <a:srgbClr val="212529"/>
                </a:solidFill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The software components can be used in different contexts.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Interoperability</a:t>
            </a:r>
            <a:r>
              <a:rPr lang="en-US" dirty="0">
                <a:solidFill>
                  <a:srgbClr val="212529"/>
                </a:solidFill>
              </a:rPr>
              <a:t>: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The ease or the comfort zone in which all the components of the software works together.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12529"/>
                </a:solidFill>
                <a:effectLst/>
              </a:rPr>
              <a:t>Product Revision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Maintainability</a:t>
            </a:r>
            <a:r>
              <a:rPr lang="en-US" b="0" i="0" dirty="0">
                <a:solidFill>
                  <a:srgbClr val="212529"/>
                </a:solidFill>
                <a:effectLst/>
              </a:rPr>
              <a:t>: if there are defects in the software that are found in the later stage, this feature allows finding and fixing the defects.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Flexibility</a:t>
            </a:r>
            <a:r>
              <a:rPr lang="en-US" dirty="0">
                <a:solidFill>
                  <a:srgbClr val="212529"/>
                </a:solidFill>
              </a:rPr>
              <a:t>: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The ability to make changes in the software product according to the business demands.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12529"/>
                </a:solidFill>
                <a:effectLst/>
              </a:rPr>
              <a:t>Testability</a:t>
            </a:r>
            <a:r>
              <a:rPr lang="en-US" dirty="0">
                <a:solidFill>
                  <a:srgbClr val="212529"/>
                </a:solidFill>
              </a:rPr>
              <a:t>: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This enables the software product to validate the requirements.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6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579</TotalTime>
  <Words>2536</Words>
  <Application>Microsoft Office PowerPoint</Application>
  <PresentationFormat>Widescreen</PresentationFormat>
  <Paragraphs>342</Paragraphs>
  <Slides>47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Corbel</vt:lpstr>
      <vt:lpstr>Roboto</vt:lpstr>
      <vt:lpstr>Wingdings</vt:lpstr>
      <vt:lpstr>Banded</vt:lpstr>
      <vt:lpstr>Office Theme</vt:lpstr>
      <vt:lpstr>Introduction to Software Engineering</vt:lpstr>
      <vt:lpstr>Software Engineering</vt:lpstr>
      <vt:lpstr>Sidebar: Terminology for Describing Bugs</vt:lpstr>
      <vt:lpstr>Why is SE Needed?</vt:lpstr>
      <vt:lpstr>Why Do We Need to Study SE?</vt:lpstr>
      <vt:lpstr>What is a Good Software Product?</vt:lpstr>
      <vt:lpstr>What is a Good Software Product?</vt:lpstr>
      <vt:lpstr>Continued..</vt:lpstr>
      <vt:lpstr>PowerPoint Presentation</vt:lpstr>
      <vt:lpstr>What is a Good Software Product?</vt:lpstr>
      <vt:lpstr>Quality of Process</vt:lpstr>
      <vt:lpstr>Capability maturity model</vt:lpstr>
      <vt:lpstr>CMM continued….</vt:lpstr>
      <vt:lpstr>CMM continued….</vt:lpstr>
      <vt:lpstr>CMM continued….</vt:lpstr>
      <vt:lpstr>CMM continued….</vt:lpstr>
      <vt:lpstr>CMM continued….</vt:lpstr>
      <vt:lpstr>Quality in Context of Business Environment</vt:lpstr>
      <vt:lpstr>How Successful Have We Been</vt:lpstr>
      <vt:lpstr>How Successful Have We Been</vt:lpstr>
      <vt:lpstr>Who Does Software Engineering?</vt:lpstr>
      <vt:lpstr>Who Does Software Engineering? </vt:lpstr>
      <vt:lpstr>A Systems Approach</vt:lpstr>
      <vt:lpstr>A Systems Approach (Contd.)</vt:lpstr>
      <vt:lpstr>A Systems Approach (Contd.)</vt:lpstr>
      <vt:lpstr>A Systems Approach (Contd.)</vt:lpstr>
      <vt:lpstr>A Systems Approach (Contd.)</vt:lpstr>
      <vt:lpstr>Lecture 3</vt:lpstr>
      <vt:lpstr>An Engineering Approach</vt:lpstr>
      <vt:lpstr>An Engineering Approach</vt:lpstr>
      <vt:lpstr>An Engineering Approach</vt:lpstr>
      <vt:lpstr>Development Team</vt:lpstr>
      <vt:lpstr>Development Team (Roles)</vt:lpstr>
      <vt:lpstr>How has SE Changed?</vt:lpstr>
      <vt:lpstr>How has SE Changed? (Contd.)</vt:lpstr>
      <vt:lpstr>How has SE Changed? (Contd.)</vt:lpstr>
      <vt:lpstr>How has SE Changed? (Contd.) Wasserman’s Discipline</vt:lpstr>
      <vt:lpstr>How has SE Changed? (Contd.) Wasserman’s Discipline</vt:lpstr>
      <vt:lpstr>How has SE Changed? (Contd.) Wasserman’s Discipline</vt:lpstr>
      <vt:lpstr>How has SE Changed? (Contd.) Wasserman’s Discipline</vt:lpstr>
      <vt:lpstr>How has SE Changed? (Contd.) Wasserman’s Discipline</vt:lpstr>
      <vt:lpstr>How has SE Changed? (Contd.) Wasserman’s Discipline</vt:lpstr>
      <vt:lpstr>How has SE Changed? (Contd.) Wasserman’s Discipline</vt:lpstr>
      <vt:lpstr>Real Time Example</vt:lpstr>
      <vt:lpstr>Real Time Example  Ariane-4 Definition of Quality</vt:lpstr>
      <vt:lpstr>What this Chapter Means for You</vt:lpstr>
      <vt:lpstr>Special THANK FOR THE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Windows User</dc:creator>
  <cp:lastModifiedBy>Misbhah Naz</cp:lastModifiedBy>
  <cp:revision>105</cp:revision>
  <dcterms:created xsi:type="dcterms:W3CDTF">2015-04-05T21:16:02Z</dcterms:created>
  <dcterms:modified xsi:type="dcterms:W3CDTF">2023-10-23T06:08:14Z</dcterms:modified>
</cp:coreProperties>
</file>