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99" r:id="rId15"/>
    <p:sldId id="271" r:id="rId16"/>
    <p:sldId id="272" r:id="rId17"/>
    <p:sldId id="273" r:id="rId18"/>
    <p:sldId id="274" r:id="rId19"/>
    <p:sldId id="300" r:id="rId20"/>
    <p:sldId id="275" r:id="rId21"/>
    <p:sldId id="301" r:id="rId22"/>
    <p:sldId id="276" r:id="rId23"/>
    <p:sldId id="302" r:id="rId24"/>
    <p:sldId id="277" r:id="rId25"/>
    <p:sldId id="278" r:id="rId26"/>
    <p:sldId id="279" r:id="rId27"/>
    <p:sldId id="280" r:id="rId28"/>
    <p:sldId id="281" r:id="rId29"/>
    <p:sldId id="282" r:id="rId30"/>
    <p:sldId id="305" r:id="rId31"/>
    <p:sldId id="283" r:id="rId32"/>
    <p:sldId id="304" r:id="rId33"/>
    <p:sldId id="289" r:id="rId34"/>
    <p:sldId id="290" r:id="rId35"/>
    <p:sldId id="291" r:id="rId36"/>
    <p:sldId id="284" r:id="rId37"/>
    <p:sldId id="285" r:id="rId38"/>
    <p:sldId id="286" r:id="rId39"/>
    <p:sldId id="287" r:id="rId40"/>
    <p:sldId id="288" r:id="rId41"/>
    <p:sldId id="292" r:id="rId42"/>
    <p:sldId id="303" r:id="rId43"/>
    <p:sldId id="293" r:id="rId44"/>
    <p:sldId id="294" r:id="rId45"/>
    <p:sldId id="298" r:id="rId46"/>
    <p:sldId id="295" r:id="rId47"/>
    <p:sldId id="296" r:id="rId48"/>
    <p:sldId id="306" r:id="rId49"/>
    <p:sldId id="307" r:id="rId50"/>
    <p:sldId id="308" r:id="rId51"/>
    <p:sldId id="297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outlineViewPr>
    <p:cViewPr>
      <p:scale>
        <a:sx n="33" d="100"/>
        <a:sy n="33" d="100"/>
      </p:scale>
      <p:origin x="0" y="-9394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E57FE-F8A8-44EF-A37C-6FFF63A4A2DE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90F40-F762-4F7E-9B79-FC46FFE32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808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2E015-4319-44FF-89D3-75D4CD185629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D8E65-9486-497A-AE4C-8914702BA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3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0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2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4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Verification means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Are we building the product right?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</a:p>
          <a:p>
            <a:r>
              <a:rPr lang="en-US" sz="1200" b="0" dirty="0">
                <a:effectLst/>
              </a:rPr>
              <a:t>It does </a:t>
            </a:r>
            <a:r>
              <a:rPr lang="en-US" sz="1200" b="0" i="1" dirty="0">
                <a:effectLst/>
              </a:rPr>
              <a:t>not</a:t>
            </a:r>
            <a:r>
              <a:rPr lang="en-US" sz="1200" b="0" dirty="0">
                <a:effectLst/>
              </a:rPr>
              <a:t> include the execution of the code.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Methods used in verification are reviews, walkthroughs, inspections and desk-checking.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Validation means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Are we building the right product?</a:t>
            </a:r>
          </a:p>
          <a:p>
            <a:r>
              <a:rPr lang="en-US" sz="1200" b="0" dirty="0">
                <a:effectLst/>
              </a:rPr>
              <a:t>It includes the execution of the code.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Methods used in validation are Black Box Testing, White Box Testing and non-functional testing.</a:t>
            </a:r>
            <a:r>
              <a:rPr lang="en-US" sz="1200" b="0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19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49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3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8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4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3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26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9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3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89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9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0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31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341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7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133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91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0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4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45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9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649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3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301"/>
            <a:ext cx="8561747" cy="1849460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5" y="2854918"/>
            <a:ext cx="8561747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31-Oct-2023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6" y="329309"/>
            <a:ext cx="4897311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31-Oct-2023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5"/>
            <a:ext cx="1615743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5" y="883865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31-Oct-2023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3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3600"/>
            </a:lvl3pPr>
            <a:lvl4pPr>
              <a:defRPr sz="32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31-Oct-2023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4" y="1756130"/>
            <a:ext cx="8562580" cy="634373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7" y="2631153"/>
            <a:ext cx="854999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31-Oct-2023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5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891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1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31-Oct-2023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165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51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71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5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31-Oct-2023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31-Oct-2023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31-Oct-2023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3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6" y="3205493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31-Oct-2023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2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5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4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6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8"/>
            <a:ext cx="5440039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31-Oct-2023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1" y="318642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4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7" y="804521"/>
            <a:ext cx="9520159" cy="542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1489335"/>
            <a:ext cx="9520159" cy="4245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31-Oct-2023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7" y="329309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Introduction to Software Engineering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CSSE3113</a:t>
            </a:r>
          </a:p>
        </p:txBody>
      </p:sp>
    </p:spTree>
    <p:extLst>
      <p:ext uri="{BB962C8B-B14F-4D97-AF65-F5344CB8AC3E}">
        <p14:creationId xmlns:p14="http://schemas.microsoft.com/office/powerpoint/2010/main" val="248712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Waterfall Model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b="1" dirty="0">
                <a:cs typeface="Times New Roman" pitchFamily="18" charset="0"/>
              </a:rPr>
              <a:t>Situation:</a:t>
            </a:r>
            <a:endParaRPr lang="en-US" sz="3300" dirty="0">
              <a:cs typeface="Times New Roman" pitchFamily="18" charset="0"/>
            </a:endParaRPr>
          </a:p>
          <a:p>
            <a:pPr lvl="1"/>
            <a:r>
              <a:rPr lang="en-US" sz="3300" dirty="0">
                <a:cs typeface="Times New Roman" pitchFamily="18" charset="0"/>
              </a:rPr>
              <a:t>When the user is </a:t>
            </a:r>
            <a:r>
              <a:rPr lang="en-US" sz="3300" dirty="0">
                <a:solidFill>
                  <a:srgbClr val="FF0000"/>
                </a:solidFill>
                <a:cs typeface="Times New Roman" pitchFamily="18" charset="0"/>
              </a:rPr>
              <a:t>clear in its requirement.</a:t>
            </a:r>
          </a:p>
          <a:p>
            <a:pPr lvl="1"/>
            <a:r>
              <a:rPr lang="en-US" sz="3300" dirty="0">
                <a:cs typeface="Times New Roman" pitchFamily="18" charset="0"/>
              </a:rPr>
              <a:t>When the user wants/demands</a:t>
            </a:r>
            <a:r>
              <a:rPr lang="en-US" sz="3300" dirty="0">
                <a:solidFill>
                  <a:srgbClr val="FF0000"/>
                </a:solidFill>
                <a:cs typeface="Times New Roman" pitchFamily="18" charset="0"/>
              </a:rPr>
              <a:t> high quality software with documents</a:t>
            </a:r>
            <a:r>
              <a:rPr lang="en-US" sz="3300" dirty="0">
                <a:cs typeface="Times New Roman" pitchFamily="18" charset="0"/>
              </a:rPr>
              <a:t>.</a:t>
            </a:r>
          </a:p>
          <a:p>
            <a:pPr lvl="1"/>
            <a:r>
              <a:rPr lang="en-US" sz="3300" dirty="0">
                <a:cs typeface="Times New Roman" pitchFamily="18" charset="0"/>
              </a:rPr>
              <a:t>User is </a:t>
            </a:r>
            <a:r>
              <a:rPr lang="en-US" sz="3300" dirty="0">
                <a:solidFill>
                  <a:srgbClr val="FF0000"/>
                </a:solidFill>
                <a:cs typeface="Times New Roman" pitchFamily="18" charset="0"/>
              </a:rPr>
              <a:t>willing to pay more </a:t>
            </a:r>
            <a:r>
              <a:rPr lang="en-US" sz="3300" dirty="0">
                <a:cs typeface="Times New Roman" pitchFamily="18" charset="0"/>
              </a:rPr>
              <a:t>funds and time.</a:t>
            </a: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One of the first process development models proposed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Works for well understood problems with minimal or no changes in the requirements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Simple and easy to explain to customers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It presents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very high-level view of the development process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sequence of process activities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Each major phase is marked by milestones and deliverables (artefacts)</a:t>
            </a:r>
          </a:p>
        </p:txBody>
      </p:sp>
    </p:spTree>
    <p:extLst>
      <p:ext uri="{BB962C8B-B14F-4D97-AF65-F5344CB8AC3E}">
        <p14:creationId xmlns:p14="http://schemas.microsoft.com/office/powerpoint/2010/main" val="9444523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Waterfall Model (Contd.)</a:t>
            </a:r>
            <a:endParaRPr lang="en-US" sz="2800" dirty="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3418" y="1347518"/>
            <a:ext cx="67818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74605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695" y="851907"/>
            <a:ext cx="9520159" cy="5429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Waterfall Model (Contd.)</a:t>
            </a:r>
            <a:endParaRPr lang="en-US" sz="2800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295664"/>
            <a:ext cx="5334000" cy="363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34695" y="1634837"/>
            <a:ext cx="8229600" cy="3886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600" dirty="0"/>
              <a:t>Uncontrolled Software Development Process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600" dirty="0"/>
              <a:t>No Iterations in WF</a:t>
            </a:r>
          </a:p>
        </p:txBody>
      </p:sp>
    </p:spTree>
    <p:extLst>
      <p:ext uri="{BB962C8B-B14F-4D97-AF65-F5344CB8AC3E}">
        <p14:creationId xmlns:p14="http://schemas.microsoft.com/office/powerpoint/2010/main" val="35150712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Waterfall Model (Contd.)</a:t>
            </a:r>
            <a:endParaRPr lang="en-US" sz="2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34697" y="1731592"/>
            <a:ext cx="8229600" cy="3886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Provides no guidance how to handle changes to products and activities during development (assumes requirements can be frozen)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Views software development as manufacturing process rather than as creative process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There is no iterative activities that lead to creating a final product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Long wait before a final product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Generates lots of documentation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Suitable for large projects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304594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25EB-2E05-133B-619E-DBFA8115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0" y="200840"/>
            <a:ext cx="9520159" cy="54299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WaterFall</a:t>
            </a:r>
            <a:r>
              <a:rPr lang="en-US" dirty="0"/>
              <a:t> model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0F42-F8AA-8F8F-6BC8-55C881F1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85" y="672816"/>
            <a:ext cx="9520159" cy="4245259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j-lt"/>
                <a:cs typeface="Times New Roman" pitchFamily="18" charset="0"/>
              </a:rPr>
              <a:t>Advantages/Pros:</a:t>
            </a:r>
            <a:endParaRPr lang="en-US" sz="1800" dirty="0">
              <a:latin typeface="+mj-lt"/>
              <a:cs typeface="Times New Roman" pitchFamily="18" charset="0"/>
            </a:endParaRPr>
          </a:p>
          <a:p>
            <a:pPr marL="635000" lvl="0" indent="-342900">
              <a:buClr>
                <a:schemeClr val="accent1"/>
              </a:buClr>
              <a:buSzPct val="75000"/>
              <a:buFont typeface="Wingdings" pitchFamily="2" charset="2"/>
              <a:buChar char="ü"/>
            </a:pPr>
            <a:r>
              <a:rPr lang="en-US" sz="1800" dirty="0">
                <a:latin typeface="+mj-lt"/>
                <a:cs typeface="Times New Roman" pitchFamily="18" charset="0"/>
              </a:rPr>
              <a:t>Development of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high quality software </a:t>
            </a:r>
            <a:endParaRPr lang="en-US" sz="1800" dirty="0">
              <a:latin typeface="+mj-lt"/>
              <a:cs typeface="Times New Roman" pitchFamily="18" charset="0"/>
            </a:endParaRPr>
          </a:p>
          <a:p>
            <a:pPr marL="635000" lvl="0" indent="-342900">
              <a:buClr>
                <a:schemeClr val="accent1"/>
              </a:buClr>
              <a:buSzPct val="75000"/>
              <a:buFont typeface="Wingdings" pitchFamily="2" charset="2"/>
              <a:buChar char="ü"/>
            </a:pPr>
            <a:r>
              <a:rPr lang="en-US" sz="1800" dirty="0">
                <a:latin typeface="+mj-lt"/>
                <a:cs typeface="Times New Roman" pitchFamily="18" charset="0"/>
              </a:rPr>
              <a:t>There is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no time constrained.</a:t>
            </a:r>
          </a:p>
          <a:p>
            <a:pPr marL="635000" lvl="0" indent="-342900">
              <a:buClr>
                <a:schemeClr val="accent1"/>
              </a:buClr>
              <a:buSzPct val="75000"/>
              <a:buFont typeface="Wingdings" pitchFamily="2" charset="2"/>
              <a:buChar char="ü"/>
            </a:pPr>
            <a:r>
              <a:rPr lang="en-US" sz="1800" dirty="0">
                <a:latin typeface="+mj-lt"/>
                <a:cs typeface="Times New Roman" pitchFamily="18" charset="0"/>
              </a:rPr>
              <a:t>Easy to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manage and maintain</a:t>
            </a:r>
            <a:r>
              <a:rPr lang="en-US" sz="1800" dirty="0">
                <a:latin typeface="+mj-lt"/>
                <a:cs typeface="Times New Roman" pitchFamily="18" charset="0"/>
              </a:rPr>
              <a:t>.</a:t>
            </a:r>
          </a:p>
          <a:p>
            <a:pPr marL="635000" lvl="0" indent="-342900">
              <a:buClr>
                <a:schemeClr val="accent1"/>
              </a:buClr>
              <a:buSzPct val="75000"/>
              <a:buFont typeface="Wingdings" pitchFamily="2" charset="2"/>
              <a:buChar char="ü"/>
            </a:pPr>
            <a:r>
              <a:rPr lang="en-US" sz="1800" dirty="0">
                <a:latin typeface="+mj-lt"/>
                <a:cs typeface="Times New Roman" pitchFamily="18" charset="0"/>
              </a:rPr>
              <a:t>Detailed/ Proper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documentation</a:t>
            </a:r>
            <a:r>
              <a:rPr lang="en-US" sz="1800" dirty="0">
                <a:latin typeface="+mj-lt"/>
                <a:cs typeface="Times New Roman" pitchFamily="18" charset="0"/>
              </a:rPr>
              <a:t> is generated (process and result).</a:t>
            </a:r>
          </a:p>
          <a:p>
            <a:r>
              <a:rPr lang="en-US" sz="1800" b="1" dirty="0">
                <a:latin typeface="+mj-lt"/>
                <a:cs typeface="Times New Roman" pitchFamily="18" charset="0"/>
              </a:rPr>
              <a:t>Disadvantages/Cons:	</a:t>
            </a:r>
          </a:p>
          <a:p>
            <a:pPr marL="635000" indent="-342900">
              <a:buClr>
                <a:schemeClr val="accent1"/>
              </a:buClr>
              <a:buSzPct val="75000"/>
              <a:buFont typeface="Wingdings" pitchFamily="2" charset="2"/>
              <a:buChar char="ü"/>
            </a:pPr>
            <a:r>
              <a:rPr lang="en-US" sz="1800" dirty="0">
                <a:latin typeface="+mj-lt"/>
                <a:cs typeface="Times New Roman" pitchFamily="18" charset="0"/>
              </a:rPr>
              <a:t>Practically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difficult to implement</a:t>
            </a:r>
            <a:r>
              <a:rPr lang="en-US" sz="1800" dirty="0">
                <a:latin typeface="+mj-lt"/>
                <a:cs typeface="Times New Roman" pitchFamily="18" charset="0"/>
              </a:rPr>
              <a:t>.</a:t>
            </a:r>
          </a:p>
          <a:p>
            <a:pPr marL="635000" indent="-342900">
              <a:buClr>
                <a:schemeClr val="accent1"/>
              </a:buClr>
              <a:buSzPct val="75000"/>
              <a:buFont typeface="Wingdings" pitchFamily="2" charset="2"/>
              <a:buChar char="ü"/>
            </a:pPr>
            <a:r>
              <a:rPr lang="en-US" sz="1800" dirty="0">
                <a:latin typeface="+mj-lt"/>
                <a:cs typeface="Times New Roman" pitchFamily="18" charset="0"/>
              </a:rPr>
              <a:t>Not suitable for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complex projects.</a:t>
            </a:r>
          </a:p>
          <a:p>
            <a:pPr marL="635000" indent="-342900">
              <a:buClr>
                <a:schemeClr val="accent1"/>
              </a:buClr>
              <a:buSzPct val="75000"/>
              <a:buFont typeface="Wingdings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Costly, Time consuming (no parallelism).</a:t>
            </a:r>
          </a:p>
          <a:p>
            <a:pPr marL="635000" indent="-342900">
              <a:buClr>
                <a:schemeClr val="accent1"/>
              </a:buClr>
              <a:buSzPct val="75000"/>
              <a:buFont typeface="Wingdings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High Risk</a:t>
            </a:r>
          </a:p>
          <a:p>
            <a:pPr marL="635000" indent="-342900">
              <a:buClr>
                <a:schemeClr val="accent1"/>
              </a:buClr>
              <a:buSzPct val="75000"/>
              <a:buFont typeface="Wingdings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Improper utilization </a:t>
            </a:r>
            <a:r>
              <a:rPr lang="en-US" sz="1800" dirty="0">
                <a:latin typeface="+mj-lt"/>
                <a:cs typeface="Times New Roman" pitchFamily="18" charset="0"/>
              </a:rPr>
              <a:t>of human resources.</a:t>
            </a:r>
          </a:p>
          <a:p>
            <a:pPr marL="635000" indent="-342900">
              <a:buClr>
                <a:schemeClr val="accent1"/>
              </a:buClr>
              <a:buSzPct val="75000"/>
              <a:buFont typeface="Wingdings" pitchFamily="2" charset="2"/>
              <a:buChar char="ü"/>
            </a:pPr>
            <a:r>
              <a:rPr lang="en-US" sz="1800" dirty="0">
                <a:latin typeface="+mj-lt"/>
                <a:cs typeface="Times New Roman" pitchFamily="18" charset="0"/>
              </a:rPr>
              <a:t>More Effort in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maintenance</a:t>
            </a:r>
            <a:endParaRPr lang="en-US" sz="1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987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Waterfall Model with Prototyping</a:t>
            </a:r>
            <a:endParaRPr lang="en-US" sz="2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3346" y="1717964"/>
            <a:ext cx="8229600" cy="3886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 prototype is a partially developed product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Prototyping helps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developers assess alternative design strategies (design prototype)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users understand what the system will be like (user interface prototype)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800" dirty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60020088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Waterfall Model with Prototyping</a:t>
            </a:r>
            <a:endParaRPr lang="en-US" sz="2800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8676" y="1347518"/>
            <a:ext cx="6172200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770980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V Model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b="1" dirty="0"/>
              <a:t>Situation:</a:t>
            </a:r>
            <a:endParaRPr lang="en-US" sz="2600" dirty="0"/>
          </a:p>
          <a:p>
            <a:pPr marL="863600" indent="-457200">
              <a:buClr>
                <a:schemeClr val="accent1"/>
              </a:buClr>
              <a:buSzPct val="80000"/>
            </a:pPr>
            <a:r>
              <a:rPr lang="en-US" sz="3100" dirty="0">
                <a:cs typeface="Times New Roman" pitchFamily="18" charset="0"/>
              </a:rPr>
              <a:t>It is recommended for safety critical software where extensive testing is required even in planning and designing phase.</a:t>
            </a:r>
            <a:endParaRPr lang="en-GB" sz="3100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variant of the waterfall model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Uses unit and integration testing to verify procedural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Uses system testing to verify architectural (system)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Uses acceptance testing to validate the requirements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If problems are found during verification and validation, the left side of the V can be re-executed before testing on the right side is recreated.</a:t>
            </a:r>
          </a:p>
        </p:txBody>
      </p:sp>
    </p:spTree>
    <p:extLst>
      <p:ext uri="{BB962C8B-B14F-4D97-AF65-F5344CB8AC3E}">
        <p14:creationId xmlns:p14="http://schemas.microsoft.com/office/powerpoint/2010/main" val="11441924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V Model (Contd.)</a:t>
            </a:r>
            <a:endParaRPr lang="en-US" sz="2800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031" y="1384641"/>
            <a:ext cx="7210425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87277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760-C147-2061-87AF-F04AF3F3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 model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DB9D-7E21-7E72-10CB-78B9F7E7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Advantages:</a:t>
            </a:r>
          </a:p>
          <a:p>
            <a:pPr marL="80010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High quality.</a:t>
            </a:r>
          </a:p>
          <a:p>
            <a:pPr marL="80010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User satisfaction.</a:t>
            </a:r>
          </a:p>
          <a:p>
            <a:pPr marL="80010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Detailed documentation.</a:t>
            </a:r>
          </a:p>
          <a:p>
            <a:pPr marL="80010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Errors and flaws are detected at early stages easily</a:t>
            </a:r>
          </a:p>
          <a:p>
            <a:pPr marL="80010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Proactive approach</a:t>
            </a:r>
          </a:p>
          <a:p>
            <a:pPr>
              <a:lnSpc>
                <a:spcPct val="90000"/>
              </a:lnSpc>
            </a:pPr>
            <a:r>
              <a:rPr lang="en-US" dirty="0"/>
              <a:t>Disadvantages:</a:t>
            </a:r>
          </a:p>
          <a:p>
            <a:pPr marL="800100" lvl="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Testing overhead.</a:t>
            </a:r>
          </a:p>
          <a:p>
            <a:pPr marL="800100" lvl="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Time consuming.</a:t>
            </a:r>
          </a:p>
          <a:p>
            <a:pPr marL="800100" lvl="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Costly.</a:t>
            </a:r>
          </a:p>
          <a:p>
            <a:pPr marL="800100" lvl="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 feedback so less chance of changes.</a:t>
            </a:r>
          </a:p>
          <a:p>
            <a:pPr marL="800100" lvl="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Not good for big/object oriented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What Do We Mean by a Process? 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GB" dirty="0"/>
              <a:t>Is a series of steps involving activities, constraints, and resources to produce an intended output</a:t>
            </a:r>
          </a:p>
          <a:p>
            <a:pPr lvl="1"/>
            <a:r>
              <a:rPr lang="en-GB" dirty="0"/>
              <a:t>Prepare for exams</a:t>
            </a:r>
          </a:p>
          <a:p>
            <a:pPr lvl="1"/>
            <a:r>
              <a:rPr lang="en-GB" dirty="0"/>
              <a:t>Conduct a software competition</a:t>
            </a:r>
          </a:p>
          <a:p>
            <a:pPr lvl="1"/>
            <a:r>
              <a:rPr lang="en-GB" dirty="0"/>
              <a:t>Organize a trip</a:t>
            </a:r>
          </a:p>
          <a:p>
            <a:pPr lvl="1"/>
            <a:r>
              <a:rPr lang="en-GB" dirty="0"/>
              <a:t>Write a term project report </a:t>
            </a:r>
          </a:p>
          <a:p>
            <a:pPr eaLnBrk="1" hangingPunct="1"/>
            <a:r>
              <a:rPr lang="en-GB" dirty="0"/>
              <a:t>Involves a set of tools and techniques</a:t>
            </a:r>
          </a:p>
          <a:p>
            <a:pPr lvl="1"/>
            <a:r>
              <a:rPr lang="en-GB" dirty="0"/>
              <a:t>Block diagrams</a:t>
            </a:r>
          </a:p>
          <a:p>
            <a:pPr lvl="1"/>
            <a:r>
              <a:rPr lang="en-GB" dirty="0"/>
              <a:t>Notations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49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Prototyping Model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Situation:</a:t>
            </a:r>
            <a:endParaRPr lang="en-US" sz="3600" dirty="0"/>
          </a:p>
          <a:p>
            <a:pPr marL="863600" indent="-457200">
              <a:buClr>
                <a:schemeClr val="accent1"/>
              </a:buClr>
              <a:buSzPct val="80000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When user not clear in its requirement.</a:t>
            </a:r>
            <a:endParaRPr lang="en-GB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Allows repeated investigation of the requirements or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Reduces risk and uncertainty in the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2936788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FF73-D5B0-8505-DD8A-17B6E0F5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F6B23738-F333-5F06-4DDF-2156A5DA71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0" y="995532"/>
            <a:ext cx="8572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399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Prototyping Model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Types: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Evolutionary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Throwaway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Features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User involvement?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Smaller projects?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4386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C680-166F-A365-A4C0-717B449E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Prototyping model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A77B-3680-0091-8976-DB46C051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Advantages:</a:t>
            </a:r>
          </a:p>
          <a:p>
            <a:pPr marL="800100" lvl="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User satisfy.</a:t>
            </a:r>
          </a:p>
          <a:p>
            <a:pPr marL="80010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Early feedback</a:t>
            </a:r>
          </a:p>
          <a:p>
            <a:pPr>
              <a:lnSpc>
                <a:spcPct val="90000"/>
              </a:lnSpc>
            </a:pPr>
            <a:r>
              <a:rPr lang="en-US" dirty="0"/>
              <a:t>Disadvantages:</a:t>
            </a:r>
          </a:p>
          <a:p>
            <a:pPr marL="800100" lvl="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Time consuming (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 overhead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800100" lvl="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User may expect the prototype as a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 project</a:t>
            </a:r>
          </a:p>
          <a:p>
            <a:pPr marL="800100" lvl="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Costly.</a:t>
            </a:r>
          </a:p>
          <a:p>
            <a:pPr marL="800100" lvl="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 for technical and requirement risks.</a:t>
            </a:r>
          </a:p>
          <a:p>
            <a:pPr marL="800100" lvl="0" indent="-39370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Sometimes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team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build on the prototype to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9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Phased Development (Evolutionary model)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Cycle time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Time between when requirements document was written and when the system was delivered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Shorter cycle time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Decomposed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System delivered in pieces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enables customers to have some functionality while the rest is being developed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Two systems functioning in parallel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production system (release </a:t>
            </a:r>
            <a:r>
              <a:rPr lang="en-GB" i="1" dirty="0"/>
              <a:t>n</a:t>
            </a:r>
            <a:r>
              <a:rPr lang="en-GB" dirty="0"/>
              <a:t>): currently being used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development system (release </a:t>
            </a:r>
            <a:r>
              <a:rPr lang="en-GB" i="1" dirty="0"/>
              <a:t>n+1</a:t>
            </a:r>
            <a:r>
              <a:rPr lang="en-GB" dirty="0"/>
              <a:t>): the next version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8774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Phased Development (Contd.)</a:t>
            </a:r>
            <a:endParaRPr lang="en-US" sz="2800" dirty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825" y="1347518"/>
            <a:ext cx="73723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08130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Phased Development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b="1" dirty="0"/>
              <a:t>Incremental development:</a:t>
            </a:r>
            <a:r>
              <a:rPr lang="en-GB" sz="2800" dirty="0"/>
              <a:t> starts with small functional subsystem and adds functionality with each new release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b="1" dirty="0"/>
              <a:t>Iterative development</a:t>
            </a:r>
            <a:r>
              <a:rPr lang="en-GB" sz="2800" dirty="0"/>
              <a:t>: starts with full system, then changes functionality of each subsystem with each new release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1" y="4038600"/>
            <a:ext cx="49832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91452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Phased Development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Training on early release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Responsive developers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Markets  for early functionality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Quick and Global fixing on unanticipated problems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Ability to work on different areas of expertise with different releases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Better for large mission critical projects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87210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7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Spiral Model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Suggested by Boehm (1988)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Combines development activities with risk management to minimize and control risks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model is presented as a spiral in which each iteration is represented by a circuit around four major activities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Determine goals, alternatives and constraints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Evaluate alternatives and risks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Develop and test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Plan next phase</a:t>
            </a:r>
          </a:p>
        </p:txBody>
      </p:sp>
    </p:spTree>
    <p:extLst>
      <p:ext uri="{BB962C8B-B14F-4D97-AF65-F5344CB8AC3E}">
        <p14:creationId xmlns:p14="http://schemas.microsoft.com/office/powerpoint/2010/main" val="14412984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/>
              <a:t>How is a Process Useful? 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Impose consistency and structure on a set of activities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Guide us to understand, control, examine, and improve the activities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Enable us to capture our experiences and pass them along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442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7A4E-A375-6FC9-98DE-83B4C2D9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3832-B415-A7A3-E0D5-866ED437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>
                <a:latin typeface="Palatino Linotype" panose="02040502050505030304" pitchFamily="18" charset="0"/>
                <a:cs typeface="Times New Roman" pitchFamily="18" charset="0"/>
              </a:rPr>
              <a:t>Process is represented as a spiral rather than as a sequence of activities with backtracking</a:t>
            </a:r>
          </a:p>
          <a:p>
            <a:r>
              <a:rPr lang="en-US" sz="2700" dirty="0">
                <a:latin typeface="Palatino Linotype" panose="02040502050505030304" pitchFamily="18" charset="0"/>
                <a:cs typeface="Times New Roman" pitchFamily="18" charset="0"/>
              </a:rPr>
              <a:t>Each loop in the spiral represents a phase in the process.</a:t>
            </a:r>
          </a:p>
          <a:p>
            <a:r>
              <a:rPr lang="en-US" sz="2700" dirty="0">
                <a:latin typeface="Palatino Linotype" panose="02040502050505030304" pitchFamily="18" charset="0"/>
                <a:cs typeface="Times New Roman" pitchFamily="18" charset="0"/>
              </a:rPr>
              <a:t>No fixed phases such as specification or design - loops in the spiral are chosen depending on what is required</a:t>
            </a:r>
          </a:p>
          <a:p>
            <a:r>
              <a:rPr lang="en-US" sz="2700" dirty="0">
                <a:latin typeface="Palatino Linotype" panose="02040502050505030304" pitchFamily="18" charset="0"/>
                <a:cs typeface="Times New Roman" pitchFamily="18" charset="0"/>
              </a:rPr>
              <a:t>Risks are explicitly assessed and resolved throughout the process</a:t>
            </a:r>
          </a:p>
          <a:p>
            <a:endParaRPr lang="en-US" sz="27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6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Spiral Model (Contd.)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B12D2-E13D-619B-88DC-AAE6A6C0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347518"/>
            <a:ext cx="59436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855704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AD71-A75E-F8D1-E32B-0EDDE348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Spiral Model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F3A0-501D-B640-37E2-53F112D8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Risk handling</a:t>
            </a:r>
          </a:p>
          <a:p>
            <a:r>
              <a:rPr lang="en-US" dirty="0"/>
              <a:t>Large projects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Customer satisfaction</a:t>
            </a:r>
          </a:p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Too much risk analysis</a:t>
            </a:r>
          </a:p>
          <a:p>
            <a:r>
              <a:rPr lang="en-US" dirty="0"/>
              <a:t>Expensive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30597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Agile Methods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Emphasis on flexibility in producing software quickly and capably in rapidly changing environment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Agile manifesto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Concentrate on responding to change rather than on creating a plan and then following it (</a:t>
            </a:r>
            <a:r>
              <a:rPr lang="en-GB" i="1" dirty="0"/>
              <a:t>chaordic</a:t>
            </a:r>
            <a:r>
              <a:rPr lang="en-GB" dirty="0"/>
              <a:t>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Value individuals and interactions over process and tools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Prefer to invest time in producing working software rather than in producing comprehensive documentation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Focus on customer collaboration rather than contract negotiation</a:t>
            </a:r>
          </a:p>
        </p:txBody>
      </p:sp>
    </p:spTree>
    <p:extLst>
      <p:ext uri="{BB962C8B-B14F-4D97-AF65-F5344CB8AC3E}">
        <p14:creationId xmlns:p14="http://schemas.microsoft.com/office/powerpoint/2010/main" val="43309442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Agile Methods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362200"/>
            <a:ext cx="42481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352550"/>
            <a:ext cx="42672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163745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Agile Methods (Contd.)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25" y="2438400"/>
            <a:ext cx="60007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81269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Unified Process Model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Object-oriented system development methodology (system development </a:t>
            </a:r>
            <a:r>
              <a:rPr lang="en-US" i="1" dirty="0"/>
              <a:t>process)</a:t>
            </a:r>
          </a:p>
          <a:p>
            <a:r>
              <a:rPr lang="en-US" dirty="0"/>
              <a:t> Offered by Rational/IBM, UP developed by </a:t>
            </a:r>
            <a:r>
              <a:rPr lang="en-US" dirty="0" err="1"/>
              <a:t>Booch</a:t>
            </a:r>
            <a:r>
              <a:rPr lang="en-US" dirty="0"/>
              <a:t>, </a:t>
            </a:r>
            <a:r>
              <a:rPr lang="en-US" dirty="0" err="1"/>
              <a:t>Rumbaugh</a:t>
            </a:r>
            <a:r>
              <a:rPr lang="en-US" dirty="0"/>
              <a:t>, and Jacobson</a:t>
            </a:r>
          </a:p>
          <a:p>
            <a:r>
              <a:rPr lang="en-US" dirty="0"/>
              <a:t> UP should be tailored to organizational and project needs</a:t>
            </a:r>
          </a:p>
          <a:p>
            <a:r>
              <a:rPr lang="en-US" dirty="0"/>
              <a:t> Highly iterative life cycle</a:t>
            </a:r>
          </a:p>
          <a:p>
            <a:r>
              <a:rPr lang="en-US" dirty="0"/>
              <a:t> Project will be use-case driven and modeled using UML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0127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Unified Process Model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UP life cycle:</a:t>
            </a:r>
          </a:p>
          <a:p>
            <a:pPr lvl="1"/>
            <a:r>
              <a:rPr lang="en-US" dirty="0"/>
              <a:t>Includes four phases which consist of iterations</a:t>
            </a:r>
          </a:p>
          <a:p>
            <a:pPr lvl="1"/>
            <a:r>
              <a:rPr lang="en-US" dirty="0"/>
              <a:t>Iterations are “mini-projects”</a:t>
            </a:r>
          </a:p>
          <a:p>
            <a:r>
              <a:rPr lang="en-US" dirty="0"/>
              <a:t> Four Phases:</a:t>
            </a:r>
          </a:p>
          <a:p>
            <a:pPr lvl="1"/>
            <a:r>
              <a:rPr lang="en-US" dirty="0"/>
              <a:t>Inception – develop and refine system vision</a:t>
            </a:r>
          </a:p>
          <a:p>
            <a:pPr lvl="1"/>
            <a:r>
              <a:rPr lang="en-US" dirty="0"/>
              <a:t>Elaboration – define requirements and design and implement core architecture</a:t>
            </a:r>
          </a:p>
          <a:p>
            <a:pPr lvl="1"/>
            <a:r>
              <a:rPr lang="en-US" dirty="0"/>
              <a:t>Construction – continue design and implementation of routine, less risky parts</a:t>
            </a:r>
          </a:p>
          <a:p>
            <a:pPr lvl="1"/>
            <a:r>
              <a:rPr lang="en-US" dirty="0"/>
              <a:t>Transition – move the system into operational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55641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Unified Process Model (Contd.)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0" y="2019300"/>
            <a:ext cx="68961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05000" y="6260068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Images’ Source:</a:t>
            </a:r>
            <a:r>
              <a:rPr lang="en-US" dirty="0"/>
              <a:t> Systems Analysis and Design in a Changing World, 4th Edition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619750" y="2362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81950" y="2362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1" y="3581401"/>
            <a:ext cx="66198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072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Unified Process Model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Related development activities are called disciplines</a:t>
            </a:r>
          </a:p>
          <a:p>
            <a:pPr lvl="1"/>
            <a:r>
              <a:rPr lang="en-US" dirty="0"/>
              <a:t>UP disciplines:</a:t>
            </a:r>
          </a:p>
          <a:p>
            <a:pPr>
              <a:buNone/>
            </a:pPr>
            <a:r>
              <a:rPr lang="en-US" sz="2000" dirty="0"/>
              <a:t>	 	</a:t>
            </a:r>
            <a:r>
              <a:rPr lang="en-US" sz="2400" dirty="0"/>
              <a:t>Business modeling, requirements,  design, 	implementation, testing, deployment, project 	management, configuration and change 	management, and environment</a:t>
            </a:r>
          </a:p>
          <a:p>
            <a:r>
              <a:rPr lang="en-US" dirty="0"/>
              <a:t> Each iteration includes activities from all disciplines</a:t>
            </a:r>
          </a:p>
          <a:p>
            <a:r>
              <a:rPr lang="en-US" dirty="0"/>
              <a:t> Activities in each discipline produce artefacts – </a:t>
            </a:r>
            <a:r>
              <a:rPr lang="fr-FR" dirty="0" err="1"/>
              <a:t>models</a:t>
            </a:r>
            <a:r>
              <a:rPr lang="fr-FR" dirty="0"/>
              <a:t>, documents, source code, and </a:t>
            </a:r>
            <a:r>
              <a:rPr lang="en-US" dirty="0"/>
              <a:t>executables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8310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Characteristics of a Process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Prescribes all major process activities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Uses resources, subject to set of constraints (such as schedule)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Produces intermediate and final products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May be composed of sub-processes with hierarchy or links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Each process activity has entry and exit criteria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Activities are organized in sequence, so timing is clear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Each process guiding principles, including goals of each activity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Constraints may apply to an activity, resource or product</a:t>
            </a:r>
          </a:p>
        </p:txBody>
      </p:sp>
    </p:spTree>
    <p:extLst>
      <p:ext uri="{BB962C8B-B14F-4D97-AF65-F5344CB8AC3E}">
        <p14:creationId xmlns:p14="http://schemas.microsoft.com/office/powerpoint/2010/main" val="401877010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Unified Process Model (Contd.)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9026" y="2057400"/>
            <a:ext cx="66579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-2286000" y="5285602"/>
            <a:ext cx="8001000" cy="27699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200" b="1" dirty="0"/>
              <a:t>Image Source:</a:t>
            </a:r>
            <a:r>
              <a:rPr lang="en-US" sz="1200" dirty="0"/>
              <a:t> Systems Analysis and Design in a Changing World, 4th Edition</a:t>
            </a:r>
          </a:p>
        </p:txBody>
      </p:sp>
    </p:spTree>
    <p:extLst>
      <p:ext uri="{BB962C8B-B14F-4D97-AF65-F5344CB8AC3E}">
        <p14:creationId xmlns:p14="http://schemas.microsoft.com/office/powerpoint/2010/main" val="100780733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Agile Methods (Contd.)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7546" y="2580192"/>
            <a:ext cx="59531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1905" y="2001968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600" dirty="0"/>
              <a:t>Extreme Programming (XP)</a:t>
            </a:r>
          </a:p>
        </p:txBody>
      </p:sp>
    </p:spTree>
    <p:extLst>
      <p:ext uri="{BB962C8B-B14F-4D97-AF65-F5344CB8AC3E}">
        <p14:creationId xmlns:p14="http://schemas.microsoft.com/office/powerpoint/2010/main" val="360298329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DDFA-9F64-4295-8076-B9F88E1F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83BA-F78D-D0AF-EF9D-734267B5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934EB3-A325-E176-08DE-1457882F599B}"/>
              </a:ext>
            </a:extLst>
          </p:cNvPr>
          <p:cNvGrpSpPr/>
          <p:nvPr/>
        </p:nvGrpSpPr>
        <p:grpSpPr>
          <a:xfrm>
            <a:off x="2083376" y="0"/>
            <a:ext cx="8229600" cy="6115050"/>
            <a:chOff x="228600" y="609600"/>
            <a:chExt cx="8229600" cy="6115050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A2E426AC-3754-ACC5-134C-10BD1F05C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609600"/>
              <a:ext cx="6257925" cy="6115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6D0472-DAF6-3CC3-F0DE-7519B891F1D6}"/>
                </a:ext>
              </a:extLst>
            </p:cNvPr>
            <p:cNvSpPr txBox="1"/>
            <p:nvPr/>
          </p:nvSpPr>
          <p:spPr>
            <a:xfrm>
              <a:off x="6781800" y="28194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XP Development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8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Agile Methods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Scrum:</a:t>
            </a:r>
          </a:p>
          <a:p>
            <a:pPr lvl="1"/>
            <a:r>
              <a:rPr lang="en-US" dirty="0"/>
              <a:t>A quick, adaptive, and self-organizing development methodology</a:t>
            </a:r>
          </a:p>
          <a:p>
            <a:pPr lvl="1"/>
            <a:r>
              <a:rPr lang="en-US" dirty="0"/>
              <a:t>Responds to a current situation as rapidly and positively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213949156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Agile Methods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Scrum Philosophy</a:t>
            </a:r>
          </a:p>
          <a:p>
            <a:pPr lvl="1"/>
            <a:r>
              <a:rPr lang="en-US" dirty="0"/>
              <a:t>Responsive to a highly changing, dynamic environment</a:t>
            </a:r>
          </a:p>
          <a:p>
            <a:pPr lvl="1"/>
            <a:r>
              <a:rPr lang="en-US" dirty="0"/>
              <a:t>Focuses primarily on the team level</a:t>
            </a:r>
          </a:p>
          <a:p>
            <a:pPr lvl="2"/>
            <a:r>
              <a:rPr lang="en-US" dirty="0"/>
              <a:t>Team exerts total control over its own organization and work processes</a:t>
            </a:r>
          </a:p>
          <a:p>
            <a:pPr lvl="1"/>
            <a:r>
              <a:rPr lang="en-US" dirty="0"/>
              <a:t>Uses a product backlog as the basic control mechanism</a:t>
            </a:r>
          </a:p>
          <a:p>
            <a:pPr lvl="2"/>
            <a:r>
              <a:rPr lang="en-US" dirty="0"/>
              <a:t>The product backlog includes user functions (such as use cases), features (such as security), and technology (such as platforms). </a:t>
            </a:r>
          </a:p>
        </p:txBody>
      </p:sp>
    </p:spTree>
    <p:extLst>
      <p:ext uri="{BB962C8B-B14F-4D97-AF65-F5344CB8AC3E}">
        <p14:creationId xmlns:p14="http://schemas.microsoft.com/office/powerpoint/2010/main" val="219587100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Agile Methods (Contd.)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8494A-4FC4-4D4C-B170-1B7DED98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7" y="1426267"/>
            <a:ext cx="10225825" cy="3845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77B66-FF32-4511-9CCC-9F139919F49C}"/>
              </a:ext>
            </a:extLst>
          </p:cNvPr>
          <p:cNvSpPr txBox="1"/>
          <p:nvPr/>
        </p:nvSpPr>
        <p:spPr>
          <a:xfrm>
            <a:off x="1359088" y="5185363"/>
            <a:ext cx="9917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/>
              <a:t>The product backlog list is continually being prioritized, and only a few of the high-priority items are worked on at a time, according to the current needs of the project and its sponsor.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62401959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Agile Methods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Scrum Organization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700" dirty="0"/>
              <a:t>Product owner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The client stakeholder for whom a system is being built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Maintains the product backlog list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700" dirty="0"/>
              <a:t>Scrum master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Person in charge of a Scrum project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700" dirty="0"/>
              <a:t>Scrum team or teams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Small group of developers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Set their own goals and distribute work among themselves</a:t>
            </a:r>
          </a:p>
        </p:txBody>
      </p:sp>
    </p:spTree>
    <p:extLst>
      <p:ext uri="{BB962C8B-B14F-4D97-AF65-F5344CB8AC3E}">
        <p14:creationId xmlns:p14="http://schemas.microsoft.com/office/powerpoint/2010/main" val="184445008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Agile Methods (Contd.)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Scrum Practices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Sprint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The basic work process in Scrum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A time-controlled mini-project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Firm 30-day time box with a specific goal or deliverable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 Parts of a sprint</a:t>
            </a:r>
          </a:p>
          <a:p>
            <a:pPr lvl="1"/>
            <a:r>
              <a:rPr lang="en-US" dirty="0"/>
              <a:t>Begins with a one-day planning session </a:t>
            </a:r>
          </a:p>
          <a:p>
            <a:pPr lvl="1"/>
            <a:r>
              <a:rPr lang="en-US" dirty="0"/>
              <a:t>A short daily Scrum meeting to report progress</a:t>
            </a:r>
          </a:p>
          <a:p>
            <a:pPr lvl="1"/>
            <a:r>
              <a:rPr lang="en-US" dirty="0"/>
              <a:t>Ends with a final half-day review</a:t>
            </a:r>
          </a:p>
        </p:txBody>
      </p:sp>
    </p:spTree>
    <p:extLst>
      <p:ext uri="{BB962C8B-B14F-4D97-AF65-F5344CB8AC3E}">
        <p14:creationId xmlns:p14="http://schemas.microsoft.com/office/powerpoint/2010/main" val="6626267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463C-E336-ADBA-735A-5842862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D692-9620-A8C8-8B9B-7D4D00E3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XP</a:t>
            </a:r>
          </a:p>
          <a:p>
            <a:pPr algn="just"/>
            <a:r>
              <a:rPr lang="en-US" sz="2400" dirty="0"/>
              <a:t>The main goal in XP is customer satisfaction. </a:t>
            </a:r>
          </a:p>
          <a:p>
            <a:pPr algn="just"/>
            <a:r>
              <a:rPr lang="en-US" sz="2400" dirty="0"/>
              <a:t>Because of that, the XP method plans to test from the first day of development. </a:t>
            </a:r>
          </a:p>
          <a:p>
            <a:pPr algn="just"/>
            <a:r>
              <a:rPr lang="en-US" sz="2400" dirty="0"/>
              <a:t>The planning game and test-driven development make it more feature-orientated than previous agile methodologies. Since it easily manages changes in later phases of development, it enables continuous integration.</a:t>
            </a:r>
          </a:p>
        </p:txBody>
      </p:sp>
    </p:spTree>
    <p:extLst>
      <p:ext uri="{BB962C8B-B14F-4D97-AF65-F5344CB8AC3E}">
        <p14:creationId xmlns:p14="http://schemas.microsoft.com/office/powerpoint/2010/main" val="148842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CC36-E401-0850-AFC8-BB4D42A5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0EA4-35A5-EFB0-8EAB-7E979EFC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Scrum</a:t>
            </a:r>
          </a:p>
          <a:p>
            <a:r>
              <a:rPr lang="en-US" sz="2400" dirty="0"/>
              <a:t>Small teams work better</a:t>
            </a:r>
          </a:p>
          <a:p>
            <a:r>
              <a:rPr lang="en-US" sz="2400" dirty="0"/>
              <a:t>3-9 team members</a:t>
            </a:r>
          </a:p>
          <a:p>
            <a:r>
              <a:rPr lang="en-US" sz="2400" dirty="0"/>
              <a:t>Key </a:t>
            </a:r>
            <a:r>
              <a:rPr lang="en-US" sz="2400" dirty="0" err="1"/>
              <a:t>role:product</a:t>
            </a:r>
            <a:r>
              <a:rPr lang="en-US" sz="2400" dirty="0"/>
              <a:t> owner, scrum master and development team</a:t>
            </a:r>
          </a:p>
          <a:p>
            <a:r>
              <a:rPr lang="en-US" sz="2400" dirty="0"/>
              <a:t>Has 5 meetings</a:t>
            </a:r>
          </a:p>
          <a:p>
            <a:r>
              <a:rPr lang="en-US" sz="2400" dirty="0"/>
              <a:t>Has 2-4 week work cycle called sprints</a:t>
            </a:r>
          </a:p>
          <a:p>
            <a:r>
              <a:rPr lang="en-US" sz="2400" dirty="0"/>
              <a:t>Each sprint is another user story.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024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Software Lifecycle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When a process involves building a software (product), the process may be referred to as software (product) lifecycle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Requirements analysis and definition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(architecture)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(detailed/procedural)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Writing programs (coding/implementation)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Testing: unit, integration,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delivery (deployment)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Maintenance 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438400" y="5562600"/>
            <a:ext cx="7467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558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C8F3-506C-DB65-FC49-FC69C4CF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01B2-9E52-77F7-16DA-F0F00496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UP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Unified Process is a methodology that focuses on the importance of early planning in order to avoid risks, increase productivity, and meet customer satisfaction.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Unified Process is a team-based methodology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Unified process helps with project planning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Unified Process helps with identifying risks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Unified process has a lot of technical guidance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algn="just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002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Special THANK FOR THE MATERIALS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Haroon</a:t>
            </a:r>
            <a:r>
              <a:rPr lang="en-GB" dirty="0"/>
              <a:t> Abdul </a:t>
            </a:r>
            <a:r>
              <a:rPr lang="en-GB" dirty="0" err="1"/>
              <a:t>Waheed</a:t>
            </a:r>
            <a:endParaRPr lang="en-GB" dirty="0"/>
          </a:p>
          <a:p>
            <a:r>
              <a:rPr lang="en-GB" dirty="0" err="1"/>
              <a:t>Prof.</a:t>
            </a:r>
            <a:r>
              <a:rPr lang="en-GB" dirty="0"/>
              <a:t> Zeeshan Ali Rana</a:t>
            </a:r>
          </a:p>
          <a:p>
            <a:r>
              <a:rPr lang="en-GB" dirty="0"/>
              <a:t>Engr. </a:t>
            </a:r>
            <a:r>
              <a:rPr lang="en-GB"/>
              <a:t>Sajid Saleem</a:t>
            </a:r>
            <a:endParaRPr lang="en-GB" dirty="0"/>
          </a:p>
          <a:p>
            <a:r>
              <a:rPr lang="en-US" dirty="0" err="1"/>
              <a:t>Pfleeger’s</a:t>
            </a:r>
            <a:r>
              <a:rPr lang="en-US" dirty="0"/>
              <a:t> Book slides from UCF</a:t>
            </a:r>
          </a:p>
          <a:p>
            <a:r>
              <a:rPr lang="en-US" dirty="0"/>
              <a:t>Software Fundamentals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33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What is a Process Model?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Description of a process, evolved overtime, in a certain format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May use text, pictures, or a combination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Contains key process features</a:t>
            </a:r>
          </a:p>
        </p:txBody>
      </p:sp>
    </p:spTree>
    <p:extLst>
      <p:ext uri="{BB962C8B-B14F-4D97-AF65-F5344CB8AC3E}">
        <p14:creationId xmlns:p14="http://schemas.microsoft.com/office/powerpoint/2010/main" val="14821907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Why is a Process Model Needed?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To form a common understanding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To find inconsistencies, redundancies, omissions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To find and evaluate appropriate activities for reaching process goals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To tailor a general process for a particular situation in which it will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6130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What is a Software Process Model?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Models that prescribe how should development of software progress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Models that describe how is software developed in actuality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115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Software Development Process Models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Waterfall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V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Prototyping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>
                <a:solidFill>
                  <a:srgbClr val="FFC000"/>
                </a:solidFill>
              </a:rPr>
              <a:t>Operational specification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>
                <a:solidFill>
                  <a:srgbClr val="FFC000"/>
                </a:solidFill>
              </a:rPr>
              <a:t>Transformational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Phased development:  increments and iteration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Spiral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Unified process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/>
              <a:t>Agile methods</a:t>
            </a:r>
          </a:p>
        </p:txBody>
      </p:sp>
    </p:spTree>
    <p:extLst>
      <p:ext uri="{BB962C8B-B14F-4D97-AF65-F5344CB8AC3E}">
        <p14:creationId xmlns:p14="http://schemas.microsoft.com/office/powerpoint/2010/main" val="17384328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512</TotalTime>
  <Words>1944</Words>
  <Application>Microsoft Office PowerPoint</Application>
  <PresentationFormat>Widescreen</PresentationFormat>
  <Paragraphs>290</Paragraphs>
  <Slides>51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Nunito</vt:lpstr>
      <vt:lpstr>Palatino Linotype</vt:lpstr>
      <vt:lpstr>Times New Roman</vt:lpstr>
      <vt:lpstr>Wingdings</vt:lpstr>
      <vt:lpstr>Wingdings 2</vt:lpstr>
      <vt:lpstr>Gallery</vt:lpstr>
      <vt:lpstr>Introduction to Software Engineering</vt:lpstr>
      <vt:lpstr>What Do We Mean by a Process? </vt:lpstr>
      <vt:lpstr>How is a Process Useful? </vt:lpstr>
      <vt:lpstr>Characteristics of a Process</vt:lpstr>
      <vt:lpstr>Software Lifecycle</vt:lpstr>
      <vt:lpstr>What is a Process Model?</vt:lpstr>
      <vt:lpstr>Why is a Process Model Needed?</vt:lpstr>
      <vt:lpstr>What is a Software Process Model?</vt:lpstr>
      <vt:lpstr>Software Development Process Models</vt:lpstr>
      <vt:lpstr>Waterfall Model</vt:lpstr>
      <vt:lpstr>Waterfall Model (Contd.)</vt:lpstr>
      <vt:lpstr>Waterfall Model (Contd.)</vt:lpstr>
      <vt:lpstr>Waterfall Model (Contd.)</vt:lpstr>
      <vt:lpstr>WaterFall model continued..</vt:lpstr>
      <vt:lpstr>Waterfall Model with Prototyping</vt:lpstr>
      <vt:lpstr>Waterfall Model with Prototyping</vt:lpstr>
      <vt:lpstr>V Model</vt:lpstr>
      <vt:lpstr>V Model (Contd.)</vt:lpstr>
      <vt:lpstr>V model continued..</vt:lpstr>
      <vt:lpstr>Prototyping Model</vt:lpstr>
      <vt:lpstr>PowerPoint Presentation</vt:lpstr>
      <vt:lpstr>Prototyping Model (Contd.)</vt:lpstr>
      <vt:lpstr>Prototyping model continued..</vt:lpstr>
      <vt:lpstr>Phased Development (Evolutionary model)</vt:lpstr>
      <vt:lpstr>Phased Development (Contd.)</vt:lpstr>
      <vt:lpstr>Phased Development (Contd.)</vt:lpstr>
      <vt:lpstr>Phased Development (Contd.)</vt:lpstr>
      <vt:lpstr>Lecture 5</vt:lpstr>
      <vt:lpstr>Spiral Model</vt:lpstr>
      <vt:lpstr>PowerPoint Presentation</vt:lpstr>
      <vt:lpstr>Spiral Model (Contd.)</vt:lpstr>
      <vt:lpstr>Spiral Model (Contd.)</vt:lpstr>
      <vt:lpstr>Agile Methods</vt:lpstr>
      <vt:lpstr>Agile Methods</vt:lpstr>
      <vt:lpstr>Agile Methods (Contd.)</vt:lpstr>
      <vt:lpstr>Unified Process Model</vt:lpstr>
      <vt:lpstr>Unified Process Model (Contd.)</vt:lpstr>
      <vt:lpstr>Unified Process Model (Contd.)</vt:lpstr>
      <vt:lpstr>Unified Process Model (Contd.)</vt:lpstr>
      <vt:lpstr>Unified Process Model (Contd.)</vt:lpstr>
      <vt:lpstr>Agile Methods (Contd.)</vt:lpstr>
      <vt:lpstr>PowerPoint Presentation</vt:lpstr>
      <vt:lpstr>Agile Methods (Contd.)</vt:lpstr>
      <vt:lpstr>Agile Methods (Contd.)</vt:lpstr>
      <vt:lpstr>Agile Methods (Contd.)</vt:lpstr>
      <vt:lpstr>Agile Methods (Contd.)</vt:lpstr>
      <vt:lpstr>Agile Methods (Contd.)</vt:lpstr>
      <vt:lpstr>Comparison</vt:lpstr>
      <vt:lpstr>Continue..</vt:lpstr>
      <vt:lpstr>PowerPoint Presentation</vt:lpstr>
      <vt:lpstr>Special THANK FOR THE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haroonaw</dc:creator>
  <cp:lastModifiedBy>Misbhah Naz</cp:lastModifiedBy>
  <cp:revision>128</cp:revision>
  <dcterms:created xsi:type="dcterms:W3CDTF">2017-04-12T08:55:27Z</dcterms:created>
  <dcterms:modified xsi:type="dcterms:W3CDTF">2023-10-31T06:59:12Z</dcterms:modified>
</cp:coreProperties>
</file>