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  <p:sldMasterId id="2147483934" r:id="rId2"/>
  </p:sldMasterIdLst>
  <p:notesMasterIdLst>
    <p:notesMasterId r:id="rId26"/>
  </p:notesMasterIdLst>
  <p:sldIdLst>
    <p:sldId id="319" r:id="rId3"/>
    <p:sldId id="320" r:id="rId4"/>
    <p:sldId id="321" r:id="rId5"/>
    <p:sldId id="322" r:id="rId6"/>
    <p:sldId id="323" r:id="rId7"/>
    <p:sldId id="324" r:id="rId8"/>
    <p:sldId id="334" r:id="rId9"/>
    <p:sldId id="326" r:id="rId10"/>
    <p:sldId id="327" r:id="rId11"/>
    <p:sldId id="328" r:id="rId12"/>
    <p:sldId id="329" r:id="rId13"/>
    <p:sldId id="330" r:id="rId14"/>
    <p:sldId id="331" r:id="rId15"/>
    <p:sldId id="407" r:id="rId16"/>
    <p:sldId id="406" r:id="rId17"/>
    <p:sldId id="405" r:id="rId18"/>
    <p:sldId id="408" r:id="rId19"/>
    <p:sldId id="409" r:id="rId20"/>
    <p:sldId id="410" r:id="rId21"/>
    <p:sldId id="412" r:id="rId22"/>
    <p:sldId id="414" r:id="rId23"/>
    <p:sldId id="413" r:id="rId24"/>
    <p:sldId id="35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05C8-19FA-46BF-AA86-0E6F940F6698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21D77-1954-4CF4-B53D-ECAFABAC2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7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2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7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1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4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D220-308F-4862-91B9-CA34DF31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432F-81EF-46F3-865D-BC7F93E8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87177-8DB8-4CAE-B63B-7627C2F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019E-71C6-48EA-BF6E-84A99E3D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44A7-BBFA-478E-B88B-46DC9AD3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33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4E6-A541-4F71-A9F1-40FDBC52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A906-21F3-4F1F-999C-227EC0F4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B551-F648-4184-9B1D-168FD7AF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A69D-FFAA-4A3E-AFB8-90F6B019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7022-9A0E-4EF0-8C30-D445DCB0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010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7AB0-67E7-4101-9972-80601BD9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87FE-47F3-4E81-9CB1-18CEE75BC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4C46-78DD-4261-B366-672C2666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B299-3816-472F-8675-21C1852D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7FBA-2795-4DA5-AC71-0D57D9A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865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9B8-1781-42E2-8200-8AF9F87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89BA-F0B2-4D41-8570-DB3DA903A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8C6F-CA81-4374-A4FC-04506F2B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B3495-1B33-47A2-81B5-56EACAC0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A099-D889-497E-A790-F79BF218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BBCC-9C7B-4CA6-9908-5CE5CA5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687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DB0-9F6E-4560-82B0-A2959EC7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38E7E-F3CC-4E6C-9D85-504B7298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1281B-D20E-4F98-8B94-C4EB9B82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3FFAE-2DD7-44E9-AFFC-CA455555C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DD49D-723A-4317-AB53-1E856504D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D675C-D33A-436B-B2BD-95DCAA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FE6B-4B04-47BB-953F-F90C0EF1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E6A5-DF70-4DC2-A4FD-1BE06164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939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D2E4-A618-46C5-A876-17FEECA9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BF1A-7C6C-4380-A587-5FB593D8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AA5B-C8AB-4723-9D74-D0DF5A7F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8386F-8A4B-4213-8D8F-CCD4A565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745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81820-CD1F-4D2D-8585-8547D6E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205E1-4CF2-4819-BEDB-2BFC4454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FF499-F597-4F81-9063-7802390F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796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BBE8-5F39-485B-BBBB-E18CC400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7CDD-4A36-472E-A241-20D55FEF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0E26-2C63-4620-90C1-424A1D6B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63153-C56E-4991-84AF-E15CB5F9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44A5-EC77-4FCD-9C42-237B9DA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67ECE-8AAD-4789-93F1-5D0F57F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81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764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FC64-E619-4BB8-9B7C-2BBF888B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7A7EC-6458-4D4B-8150-FA4F069C3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C134E-4196-4EFF-833B-D94E1923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51C3-5BA7-4760-9898-7BFE7AC1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CC6C-A7AD-438A-BFA6-867A9FE4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DEBC7-5816-4BA6-8396-A2E86765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4244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BC96-AB39-4C87-888D-2779B71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7363F-949C-415B-BF5E-7186B630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28A7-368F-42D4-8B5B-37E48E31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1131-0A6B-4426-89B3-D414A008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C1CF-4DB0-42C9-A0A1-8949480B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2493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0673-433A-45F0-A4A9-FFE92F01F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B0A3A-2337-4878-85B5-ACAD9007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7BB9-3F7D-4541-B481-A0D26E50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8B47-4C9D-40EF-A433-D482BA44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2968-D849-4A33-81CF-0BDDBC99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03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3343F5B-246D-4F37-9175-C152DFACA66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B8F8A4-A9E9-4D9F-8AA4-57B6F1DE9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3B36F-D328-4E24-9F88-1DC8A461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94CB-8FA7-450D-9D56-E47E5386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BD26-2F3A-495A-830B-AB2923088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AE721-2630-42AC-B40B-A72C7F10604F}" type="datetimeFigureOut">
              <a:rPr lang="en-PK" smtClean="0"/>
              <a:t>11/06/2023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FAE8-B084-46AA-B175-F51BE188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C42F-1687-496C-BE00-EE976306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D75E-7787-418B-A4F7-BB653DA711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156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1CD1F90-4F86-4F20-949B-EB22EC5A7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3933907"/>
            <a:ext cx="11506200" cy="151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CSSE3113</a:t>
            </a:r>
          </a:p>
        </p:txBody>
      </p:sp>
    </p:spTree>
    <p:extLst>
      <p:ext uri="{BB962C8B-B14F-4D97-AF65-F5344CB8AC3E}">
        <p14:creationId xmlns:p14="http://schemas.microsoft.com/office/powerpoint/2010/main" val="31778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WBS and Activity Graphs</a:t>
            </a:r>
            <a:endParaRPr lang="en-GB" sz="28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Work breakdown structure depicts the project as a set of discrete pieces of work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Activity graphs depict the dependencies among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Nodes</a:t>
            </a:r>
            <a:r>
              <a:rPr lang="en-GB" dirty="0"/>
              <a:t>: project milestones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Lines</a:t>
            </a:r>
            <a:r>
              <a:rPr lang="en-GB" dirty="0"/>
              <a:t>: activities involved</a:t>
            </a:r>
          </a:p>
        </p:txBody>
      </p:sp>
    </p:spTree>
    <p:extLst>
      <p:ext uri="{BB962C8B-B14F-4D97-AF65-F5344CB8AC3E}">
        <p14:creationId xmlns:p14="http://schemas.microsoft.com/office/powerpoint/2010/main" val="1557376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Activity graph for building a house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325469"/>
            <a:ext cx="65532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2743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tell us: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2004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completion of the project?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0386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of the project?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71547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modify the graph to estimate completion?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78227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Mention duration of each activity?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3400" y="16002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precursor 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3400" y="23254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2.7, 2.8, 3.4, 3.6?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2667001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 and 1.2 are precursor to Excavation activity</a:t>
            </a:r>
          </a:p>
        </p:txBody>
      </p:sp>
    </p:spTree>
    <p:extLst>
      <p:ext uri="{BB962C8B-B14F-4D97-AF65-F5344CB8AC3E}">
        <p14:creationId xmlns:p14="http://schemas.microsoft.com/office/powerpoint/2010/main" val="1225517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Estimating Completion</a:t>
            </a:r>
            <a:endParaRPr lang="en-GB" sz="28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1202919" y="1983972"/>
            <a:ext cx="9784080" cy="420624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Adding estimated time in activity graph of each activity to be completed tells us more about the project's schedule</a:t>
            </a:r>
          </a:p>
        </p:txBody>
      </p:sp>
      <p:pic>
        <p:nvPicPr>
          <p:cNvPr id="19460" name="Picture 5" descr="Slide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7112" y="2760330"/>
            <a:ext cx="4814888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698" name="Object 23"/>
          <p:cNvGraphicFramePr>
            <a:graphicFrameLocks noChangeAspect="1"/>
          </p:cNvGraphicFramePr>
          <p:nvPr/>
        </p:nvGraphicFramePr>
        <p:xfrm>
          <a:off x="1031672" y="2520632"/>
          <a:ext cx="6516688" cy="509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634776" imgH="4401966" progId="Word.Document.8">
                  <p:embed/>
                </p:oleObj>
              </mc:Choice>
              <mc:Fallback>
                <p:oleObj name="Document" r:id="rId4" imgW="5634776" imgH="4401966" progId="Word.Document.8">
                  <p:embed/>
                  <p:pic>
                    <p:nvPicPr>
                      <p:cNvPr id="2969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672" y="2520632"/>
                        <a:ext cx="6516688" cy="509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162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700" dirty="0"/>
              <a:t>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Minimum amount of time required to complete a project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Reveals those activities that are most critical to completing the project on time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Real time (actual time):</a:t>
            </a:r>
            <a:r>
              <a:rPr lang="en-GB" dirty="0"/>
              <a:t> estimated amount of time required for the activity to be completed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Available time:</a:t>
            </a:r>
            <a:r>
              <a:rPr lang="en-GB" dirty="0"/>
              <a:t> amount of time available in the schedule for the activity's completion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Slack time:</a:t>
            </a:r>
            <a:r>
              <a:rPr lang="en-GB" dirty="0"/>
              <a:t> the difference between the available time and the real time for that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5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900" dirty="0"/>
              <a:t>(The longest path or the path with zero (0) slack time is the critical path).</a:t>
            </a:r>
            <a:endParaRPr lang="en-PK" sz="29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D9E92-1F9F-4725-9853-1958082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use the following steps to find a critical path in a network diagram: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the network diagram.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all paths in the network diagram.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duration of each path.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path with the largest duration is the critical path.</a:t>
            </a:r>
          </a:p>
          <a:p>
            <a:endParaRPr lang="en-US" dirty="0"/>
          </a:p>
          <a:p>
            <a:r>
              <a:rPr lang="en-US" dirty="0"/>
              <a:t>We can calculate 04 stats : </a:t>
            </a:r>
          </a:p>
          <a:p>
            <a:pPr lvl="1"/>
            <a:r>
              <a:rPr lang="en-US" dirty="0"/>
              <a:t>Early Start</a:t>
            </a:r>
          </a:p>
          <a:p>
            <a:pPr lvl="1"/>
            <a:r>
              <a:rPr lang="en-US" dirty="0"/>
              <a:t>Late Start</a:t>
            </a:r>
          </a:p>
          <a:p>
            <a:pPr lvl="1"/>
            <a:r>
              <a:rPr lang="en-US" dirty="0"/>
              <a:t>Early Finish</a:t>
            </a:r>
          </a:p>
          <a:p>
            <a:pPr lvl="1"/>
            <a:r>
              <a:rPr lang="en-US" dirty="0"/>
              <a:t>Late Finish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325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1. Draw the network diagram.</a:t>
            </a:r>
            <a:endParaRPr lang="en-PK" sz="29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DBCB8-6CF3-E16B-CEE2-4E82D9CE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5557"/>
            <a:ext cx="6730128" cy="38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D9E92-1F9F-4725-9853-19580821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69" y="97127"/>
            <a:ext cx="6853382" cy="35789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Consider a software development project that consists of the following activities: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Activity A….10 days 	essential before any other work can begin</a:t>
            </a:r>
          </a:p>
          <a:p>
            <a:r>
              <a:rPr lang="en-US" dirty="0"/>
              <a:t>Activity B….12 days 	must follow A and D and be complete before C starts</a:t>
            </a:r>
          </a:p>
          <a:p>
            <a:r>
              <a:rPr lang="en-US" dirty="0"/>
              <a:t>Activity C….9 days 	must follow B and be complete by the end of the project</a:t>
            </a:r>
          </a:p>
          <a:p>
            <a:r>
              <a:rPr lang="en-US" dirty="0"/>
              <a:t>Activity D….5 days	essential before any other work can begin</a:t>
            </a:r>
          </a:p>
          <a:p>
            <a:r>
              <a:rPr lang="en-US" dirty="0"/>
              <a:t>Activity E….7 days	must follow D and G and be complete before F starts</a:t>
            </a:r>
          </a:p>
          <a:p>
            <a:r>
              <a:rPr lang="en-US" dirty="0"/>
              <a:t>Activity F….6 days	must follow E and be complete by the end of the project</a:t>
            </a:r>
          </a:p>
          <a:p>
            <a:r>
              <a:rPr lang="en-US" dirty="0"/>
              <a:t>Activity G….3 days	essential before any other work can begin</a:t>
            </a:r>
          </a:p>
          <a:p>
            <a:r>
              <a:rPr lang="en-US" dirty="0"/>
              <a:t>Activity H….4 days	must follow G and be complete before I starts</a:t>
            </a:r>
          </a:p>
          <a:p>
            <a:r>
              <a:rPr lang="en-US" dirty="0"/>
              <a:t>Activity I….6 days	 must follow H and be complete by the end of the project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EBECB-3384-509D-0D04-26643BF707A8}"/>
              </a:ext>
            </a:extLst>
          </p:cNvPr>
          <p:cNvSpPr/>
          <p:nvPr/>
        </p:nvSpPr>
        <p:spPr>
          <a:xfrm>
            <a:off x="1170155" y="2604655"/>
            <a:ext cx="1591773" cy="1683327"/>
          </a:xfrm>
          <a:custGeom>
            <a:avLst/>
            <a:gdLst>
              <a:gd name="connsiteX0" fmla="*/ 146027 w 1591773"/>
              <a:gd name="connsiteY0" fmla="*/ 1683327 h 1683327"/>
              <a:gd name="connsiteX1" fmla="*/ 146027 w 1591773"/>
              <a:gd name="connsiteY1" fmla="*/ 1683327 h 1683327"/>
              <a:gd name="connsiteX2" fmla="*/ 83681 w 1591773"/>
              <a:gd name="connsiteY2" fmla="*/ 1149927 h 1683327"/>
              <a:gd name="connsiteX3" fmla="*/ 222227 w 1591773"/>
              <a:gd name="connsiteY3" fmla="*/ 574963 h 1683327"/>
              <a:gd name="connsiteX4" fmla="*/ 478536 w 1591773"/>
              <a:gd name="connsiteY4" fmla="*/ 374072 h 1683327"/>
              <a:gd name="connsiteX5" fmla="*/ 617081 w 1591773"/>
              <a:gd name="connsiteY5" fmla="*/ 256309 h 1683327"/>
              <a:gd name="connsiteX6" fmla="*/ 1011936 w 1591773"/>
              <a:gd name="connsiteY6" fmla="*/ 41563 h 1683327"/>
              <a:gd name="connsiteX7" fmla="*/ 1178190 w 1591773"/>
              <a:gd name="connsiteY7" fmla="*/ 0 h 1683327"/>
              <a:gd name="connsiteX8" fmla="*/ 1268245 w 1591773"/>
              <a:gd name="connsiteY8" fmla="*/ 13854 h 1683327"/>
              <a:gd name="connsiteX9" fmla="*/ 1372154 w 1591773"/>
              <a:gd name="connsiteY9" fmla="*/ 83127 h 1683327"/>
              <a:gd name="connsiteX10" fmla="*/ 1566118 w 1591773"/>
              <a:gd name="connsiteY10" fmla="*/ 263236 h 1683327"/>
              <a:gd name="connsiteX11" fmla="*/ 1559190 w 1591773"/>
              <a:gd name="connsiteY11" fmla="*/ 838200 h 1683327"/>
              <a:gd name="connsiteX12" fmla="*/ 1489918 w 1591773"/>
              <a:gd name="connsiteY12" fmla="*/ 997527 h 1683327"/>
              <a:gd name="connsiteX13" fmla="*/ 1275172 w 1591773"/>
              <a:gd name="connsiteY13" fmla="*/ 1136072 h 1683327"/>
              <a:gd name="connsiteX14" fmla="*/ 617081 w 1591773"/>
              <a:gd name="connsiteY14" fmla="*/ 1364672 h 1683327"/>
              <a:gd name="connsiteX15" fmla="*/ 430045 w 1591773"/>
              <a:gd name="connsiteY15" fmla="*/ 1586345 h 1683327"/>
              <a:gd name="connsiteX16" fmla="*/ 277645 w 1591773"/>
              <a:gd name="connsiteY16" fmla="*/ 1634836 h 1683327"/>
              <a:gd name="connsiteX17" fmla="*/ 208372 w 1591773"/>
              <a:gd name="connsiteY17" fmla="*/ 1655618 h 1683327"/>
              <a:gd name="connsiteX18" fmla="*/ 146027 w 1591773"/>
              <a:gd name="connsiteY18" fmla="*/ 1683327 h 168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91773" h="1683327">
                <a:moveTo>
                  <a:pt x="146027" y="1683327"/>
                </a:moveTo>
                <a:lnTo>
                  <a:pt x="146027" y="1683327"/>
                </a:lnTo>
                <a:cubicBezTo>
                  <a:pt x="-86042" y="1620035"/>
                  <a:pt x="10405" y="1672851"/>
                  <a:pt x="83681" y="1149927"/>
                </a:cubicBezTo>
                <a:cubicBezTo>
                  <a:pt x="111038" y="954694"/>
                  <a:pt x="158141" y="761396"/>
                  <a:pt x="222227" y="574963"/>
                </a:cubicBezTo>
                <a:cubicBezTo>
                  <a:pt x="243066" y="514339"/>
                  <a:pt x="459445" y="388390"/>
                  <a:pt x="478536" y="374072"/>
                </a:cubicBezTo>
                <a:cubicBezTo>
                  <a:pt x="527025" y="337706"/>
                  <a:pt x="567284" y="290862"/>
                  <a:pt x="617081" y="256309"/>
                </a:cubicBezTo>
                <a:cubicBezTo>
                  <a:pt x="657182" y="228484"/>
                  <a:pt x="956359" y="55457"/>
                  <a:pt x="1011936" y="41563"/>
                </a:cubicBezTo>
                <a:lnTo>
                  <a:pt x="1178190" y="0"/>
                </a:lnTo>
                <a:cubicBezTo>
                  <a:pt x="1208208" y="4618"/>
                  <a:pt x="1239189" y="5011"/>
                  <a:pt x="1268245" y="13854"/>
                </a:cubicBezTo>
                <a:cubicBezTo>
                  <a:pt x="1342771" y="36535"/>
                  <a:pt x="1325177" y="42414"/>
                  <a:pt x="1372154" y="83127"/>
                </a:cubicBezTo>
                <a:cubicBezTo>
                  <a:pt x="1544924" y="232862"/>
                  <a:pt x="1306026" y="3144"/>
                  <a:pt x="1566118" y="263236"/>
                </a:cubicBezTo>
                <a:cubicBezTo>
                  <a:pt x="1587582" y="456419"/>
                  <a:pt x="1614170" y="636597"/>
                  <a:pt x="1559190" y="838200"/>
                </a:cubicBezTo>
                <a:cubicBezTo>
                  <a:pt x="1545619" y="887964"/>
                  <a:pt x="1532606" y="961579"/>
                  <a:pt x="1489918" y="997527"/>
                </a:cubicBezTo>
                <a:cubicBezTo>
                  <a:pt x="1424758" y="1052398"/>
                  <a:pt x="1353695" y="1103043"/>
                  <a:pt x="1275172" y="1136072"/>
                </a:cubicBezTo>
                <a:cubicBezTo>
                  <a:pt x="1061116" y="1226111"/>
                  <a:pt x="836445" y="1288472"/>
                  <a:pt x="617081" y="1364672"/>
                </a:cubicBezTo>
                <a:cubicBezTo>
                  <a:pt x="588903" y="1403417"/>
                  <a:pt x="496518" y="1552101"/>
                  <a:pt x="430045" y="1586345"/>
                </a:cubicBezTo>
                <a:cubicBezTo>
                  <a:pt x="382654" y="1610759"/>
                  <a:pt x="328904" y="1620191"/>
                  <a:pt x="277645" y="1634836"/>
                </a:cubicBezTo>
                <a:cubicBezTo>
                  <a:pt x="222133" y="1650696"/>
                  <a:pt x="245102" y="1643374"/>
                  <a:pt x="208372" y="1655618"/>
                </a:cubicBezTo>
                <a:cubicBezTo>
                  <a:pt x="185957" y="1678033"/>
                  <a:pt x="156418" y="1678709"/>
                  <a:pt x="146027" y="1683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55441B-AE0B-9A00-91CB-659732CE94EC}"/>
              </a:ext>
            </a:extLst>
          </p:cNvPr>
          <p:cNvSpPr/>
          <p:nvPr/>
        </p:nvSpPr>
        <p:spPr>
          <a:xfrm>
            <a:off x="1960265" y="2514600"/>
            <a:ext cx="3378238" cy="2168236"/>
          </a:xfrm>
          <a:custGeom>
            <a:avLst/>
            <a:gdLst>
              <a:gd name="connsiteX0" fmla="*/ 782935 w 3378238"/>
              <a:gd name="connsiteY0" fmla="*/ 318655 h 2168236"/>
              <a:gd name="connsiteX1" fmla="*/ 782935 w 3378238"/>
              <a:gd name="connsiteY1" fmla="*/ 318655 h 2168236"/>
              <a:gd name="connsiteX2" fmla="*/ 755226 w 3378238"/>
              <a:gd name="connsiteY2" fmla="*/ 699655 h 2168236"/>
              <a:gd name="connsiteX3" fmla="*/ 152553 w 3378238"/>
              <a:gd name="connsiteY3" fmla="*/ 1025236 h 2168236"/>
              <a:gd name="connsiteX4" fmla="*/ 48644 w 3378238"/>
              <a:gd name="connsiteY4" fmla="*/ 1406236 h 2168236"/>
              <a:gd name="connsiteX5" fmla="*/ 153 w 3378238"/>
              <a:gd name="connsiteY5" fmla="*/ 1524000 h 2168236"/>
              <a:gd name="connsiteX6" fmla="*/ 41717 w 3378238"/>
              <a:gd name="connsiteY6" fmla="*/ 1988127 h 2168236"/>
              <a:gd name="connsiteX7" fmla="*/ 166408 w 3378238"/>
              <a:gd name="connsiteY7" fmla="*/ 2092036 h 2168236"/>
              <a:gd name="connsiteX8" fmla="*/ 304953 w 3378238"/>
              <a:gd name="connsiteY8" fmla="*/ 2168236 h 2168236"/>
              <a:gd name="connsiteX9" fmla="*/ 429644 w 3378238"/>
              <a:gd name="connsiteY9" fmla="*/ 2161309 h 2168236"/>
              <a:gd name="connsiteX10" fmla="*/ 554335 w 3378238"/>
              <a:gd name="connsiteY10" fmla="*/ 2126673 h 2168236"/>
              <a:gd name="connsiteX11" fmla="*/ 672099 w 3378238"/>
              <a:gd name="connsiteY11" fmla="*/ 2043545 h 2168236"/>
              <a:gd name="connsiteX12" fmla="*/ 706735 w 3378238"/>
              <a:gd name="connsiteY12" fmla="*/ 2001982 h 2168236"/>
              <a:gd name="connsiteX13" fmla="*/ 776008 w 3378238"/>
              <a:gd name="connsiteY13" fmla="*/ 1863436 h 2168236"/>
              <a:gd name="connsiteX14" fmla="*/ 782935 w 3378238"/>
              <a:gd name="connsiteY14" fmla="*/ 1814945 h 2168236"/>
              <a:gd name="connsiteX15" fmla="*/ 845280 w 3378238"/>
              <a:gd name="connsiteY15" fmla="*/ 1711036 h 2168236"/>
              <a:gd name="connsiteX16" fmla="*/ 900699 w 3378238"/>
              <a:gd name="connsiteY16" fmla="*/ 1669473 h 2168236"/>
              <a:gd name="connsiteX17" fmla="*/ 1101590 w 3378238"/>
              <a:gd name="connsiteY17" fmla="*/ 1537855 h 2168236"/>
              <a:gd name="connsiteX18" fmla="*/ 1233208 w 3378238"/>
              <a:gd name="connsiteY18" fmla="*/ 1433945 h 2168236"/>
              <a:gd name="connsiteX19" fmla="*/ 1441026 w 3378238"/>
              <a:gd name="connsiteY19" fmla="*/ 1274618 h 2168236"/>
              <a:gd name="connsiteX20" fmla="*/ 1551862 w 3378238"/>
              <a:gd name="connsiteY20" fmla="*/ 1170709 h 2168236"/>
              <a:gd name="connsiteX21" fmla="*/ 1572644 w 3378238"/>
              <a:gd name="connsiteY21" fmla="*/ 1136073 h 2168236"/>
              <a:gd name="connsiteX22" fmla="*/ 1822026 w 3378238"/>
              <a:gd name="connsiteY22" fmla="*/ 1046018 h 2168236"/>
              <a:gd name="connsiteX23" fmla="*/ 2514753 w 3378238"/>
              <a:gd name="connsiteY23" fmla="*/ 1046018 h 2168236"/>
              <a:gd name="connsiteX24" fmla="*/ 2847262 w 3378238"/>
              <a:gd name="connsiteY24" fmla="*/ 1004455 h 2168236"/>
              <a:gd name="connsiteX25" fmla="*/ 3297535 w 3378238"/>
              <a:gd name="connsiteY25" fmla="*/ 949036 h 2168236"/>
              <a:gd name="connsiteX26" fmla="*/ 3373735 w 3378238"/>
              <a:gd name="connsiteY26" fmla="*/ 775855 h 2168236"/>
              <a:gd name="connsiteX27" fmla="*/ 3318317 w 3378238"/>
              <a:gd name="connsiteY27" fmla="*/ 193964 h 2168236"/>
              <a:gd name="connsiteX28" fmla="*/ 3249044 w 3378238"/>
              <a:gd name="connsiteY28" fmla="*/ 124691 h 2168236"/>
              <a:gd name="connsiteX29" fmla="*/ 3200553 w 3378238"/>
              <a:gd name="connsiteY29" fmla="*/ 110836 h 2168236"/>
              <a:gd name="connsiteX30" fmla="*/ 3006590 w 3378238"/>
              <a:gd name="connsiteY30" fmla="*/ 20782 h 2168236"/>
              <a:gd name="connsiteX31" fmla="*/ 2410844 w 3378238"/>
              <a:gd name="connsiteY31" fmla="*/ 0 h 2168236"/>
              <a:gd name="connsiteX32" fmla="*/ 2293080 w 3378238"/>
              <a:gd name="connsiteY32" fmla="*/ 20782 h 2168236"/>
              <a:gd name="connsiteX33" fmla="*/ 1766608 w 3378238"/>
              <a:gd name="connsiteY33" fmla="*/ 55418 h 2168236"/>
              <a:gd name="connsiteX34" fmla="*/ 1205499 w 3378238"/>
              <a:gd name="connsiteY34" fmla="*/ 166255 h 2168236"/>
              <a:gd name="connsiteX35" fmla="*/ 983826 w 3378238"/>
              <a:gd name="connsiteY35" fmla="*/ 249382 h 2168236"/>
              <a:gd name="connsiteX36" fmla="*/ 810644 w 3378238"/>
              <a:gd name="connsiteY36" fmla="*/ 311727 h 2168236"/>
              <a:gd name="connsiteX37" fmla="*/ 782935 w 3378238"/>
              <a:gd name="connsiteY37" fmla="*/ 318655 h 216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78238" h="2168236">
                <a:moveTo>
                  <a:pt x="782935" y="318655"/>
                </a:moveTo>
                <a:lnTo>
                  <a:pt x="782935" y="318655"/>
                </a:lnTo>
                <a:cubicBezTo>
                  <a:pt x="773699" y="445655"/>
                  <a:pt x="803032" y="581634"/>
                  <a:pt x="755226" y="699655"/>
                </a:cubicBezTo>
                <a:cubicBezTo>
                  <a:pt x="686670" y="868902"/>
                  <a:pt x="234624" y="993242"/>
                  <a:pt x="152553" y="1025236"/>
                </a:cubicBezTo>
                <a:cubicBezTo>
                  <a:pt x="117917" y="1152236"/>
                  <a:pt x="87111" y="1280343"/>
                  <a:pt x="48644" y="1406236"/>
                </a:cubicBezTo>
                <a:cubicBezTo>
                  <a:pt x="36239" y="1446835"/>
                  <a:pt x="658" y="1481551"/>
                  <a:pt x="153" y="1524000"/>
                </a:cubicBezTo>
                <a:cubicBezTo>
                  <a:pt x="-1696" y="1679317"/>
                  <a:pt x="13215" y="1835436"/>
                  <a:pt x="41717" y="1988127"/>
                </a:cubicBezTo>
                <a:cubicBezTo>
                  <a:pt x="46753" y="2015107"/>
                  <a:pt x="151595" y="2080750"/>
                  <a:pt x="166408" y="2092036"/>
                </a:cubicBezTo>
                <a:cubicBezTo>
                  <a:pt x="268749" y="2170010"/>
                  <a:pt x="204302" y="2145870"/>
                  <a:pt x="304953" y="2168236"/>
                </a:cubicBezTo>
                <a:cubicBezTo>
                  <a:pt x="346517" y="2165927"/>
                  <a:pt x="388583" y="2168152"/>
                  <a:pt x="429644" y="2161309"/>
                </a:cubicBezTo>
                <a:cubicBezTo>
                  <a:pt x="472194" y="2154217"/>
                  <a:pt x="515533" y="2145520"/>
                  <a:pt x="554335" y="2126673"/>
                </a:cubicBezTo>
                <a:cubicBezTo>
                  <a:pt x="597556" y="2105680"/>
                  <a:pt x="634911" y="2073972"/>
                  <a:pt x="672099" y="2043545"/>
                </a:cubicBezTo>
                <a:cubicBezTo>
                  <a:pt x="686057" y="2032125"/>
                  <a:pt x="696470" y="2016810"/>
                  <a:pt x="706735" y="2001982"/>
                </a:cubicBezTo>
                <a:cubicBezTo>
                  <a:pt x="732184" y="1965223"/>
                  <a:pt x="759787" y="1898581"/>
                  <a:pt x="776008" y="1863436"/>
                </a:cubicBezTo>
                <a:cubicBezTo>
                  <a:pt x="778317" y="1847272"/>
                  <a:pt x="776179" y="1829809"/>
                  <a:pt x="782935" y="1814945"/>
                </a:cubicBezTo>
                <a:cubicBezTo>
                  <a:pt x="799649" y="1778173"/>
                  <a:pt x="819865" y="1742431"/>
                  <a:pt x="845280" y="1711036"/>
                </a:cubicBezTo>
                <a:cubicBezTo>
                  <a:pt x="859809" y="1693089"/>
                  <a:pt x="881566" y="1682401"/>
                  <a:pt x="900699" y="1669473"/>
                </a:cubicBezTo>
                <a:cubicBezTo>
                  <a:pt x="967033" y="1624653"/>
                  <a:pt x="1036263" y="1584129"/>
                  <a:pt x="1101590" y="1537855"/>
                </a:cubicBezTo>
                <a:cubicBezTo>
                  <a:pt x="1147204" y="1505545"/>
                  <a:pt x="1188675" y="1467729"/>
                  <a:pt x="1233208" y="1433945"/>
                </a:cubicBezTo>
                <a:cubicBezTo>
                  <a:pt x="1372651" y="1328160"/>
                  <a:pt x="1234896" y="1452119"/>
                  <a:pt x="1441026" y="1274618"/>
                </a:cubicBezTo>
                <a:cubicBezTo>
                  <a:pt x="1479401" y="1241573"/>
                  <a:pt x="1516982" y="1207425"/>
                  <a:pt x="1551862" y="1170709"/>
                </a:cubicBezTo>
                <a:cubicBezTo>
                  <a:pt x="1561135" y="1160948"/>
                  <a:pt x="1560930" y="1142711"/>
                  <a:pt x="1572644" y="1136073"/>
                </a:cubicBezTo>
                <a:cubicBezTo>
                  <a:pt x="1723483" y="1050597"/>
                  <a:pt x="1708821" y="1058596"/>
                  <a:pt x="1822026" y="1046018"/>
                </a:cubicBezTo>
                <a:cubicBezTo>
                  <a:pt x="2038473" y="1050723"/>
                  <a:pt x="2300787" y="1060702"/>
                  <a:pt x="2514753" y="1046018"/>
                </a:cubicBezTo>
                <a:cubicBezTo>
                  <a:pt x="2626190" y="1038371"/>
                  <a:pt x="2736353" y="1017716"/>
                  <a:pt x="2847262" y="1004455"/>
                </a:cubicBezTo>
                <a:cubicBezTo>
                  <a:pt x="3290671" y="951439"/>
                  <a:pt x="3007752" y="990434"/>
                  <a:pt x="3297535" y="949036"/>
                </a:cubicBezTo>
                <a:cubicBezTo>
                  <a:pt x="3353825" y="878673"/>
                  <a:pt x="3372469" y="877116"/>
                  <a:pt x="3373735" y="775855"/>
                </a:cubicBezTo>
                <a:cubicBezTo>
                  <a:pt x="3374774" y="692716"/>
                  <a:pt x="3400101" y="342198"/>
                  <a:pt x="3318317" y="193964"/>
                </a:cubicBezTo>
                <a:cubicBezTo>
                  <a:pt x="3302542" y="165371"/>
                  <a:pt x="3275723" y="143523"/>
                  <a:pt x="3249044" y="124691"/>
                </a:cubicBezTo>
                <a:cubicBezTo>
                  <a:pt x="3235310" y="114997"/>
                  <a:pt x="3216004" y="117458"/>
                  <a:pt x="3200553" y="110836"/>
                </a:cubicBezTo>
                <a:cubicBezTo>
                  <a:pt x="3135034" y="82756"/>
                  <a:pt x="3077181" y="30689"/>
                  <a:pt x="3006590" y="20782"/>
                </a:cubicBezTo>
                <a:cubicBezTo>
                  <a:pt x="2809816" y="-6835"/>
                  <a:pt x="2609426" y="6927"/>
                  <a:pt x="2410844" y="0"/>
                </a:cubicBezTo>
                <a:cubicBezTo>
                  <a:pt x="2371589" y="6927"/>
                  <a:pt x="2332795" y="17366"/>
                  <a:pt x="2293080" y="20782"/>
                </a:cubicBezTo>
                <a:cubicBezTo>
                  <a:pt x="2117857" y="35855"/>
                  <a:pt x="1940926" y="32102"/>
                  <a:pt x="1766608" y="55418"/>
                </a:cubicBezTo>
                <a:cubicBezTo>
                  <a:pt x="1577641" y="80694"/>
                  <a:pt x="1390553" y="120401"/>
                  <a:pt x="1205499" y="166255"/>
                </a:cubicBezTo>
                <a:cubicBezTo>
                  <a:pt x="1128900" y="185235"/>
                  <a:pt x="1057316" y="220625"/>
                  <a:pt x="983826" y="249382"/>
                </a:cubicBezTo>
                <a:cubicBezTo>
                  <a:pt x="885709" y="287775"/>
                  <a:pt x="903511" y="291827"/>
                  <a:pt x="810644" y="311727"/>
                </a:cubicBezTo>
                <a:cubicBezTo>
                  <a:pt x="803870" y="313178"/>
                  <a:pt x="787553" y="317500"/>
                  <a:pt x="782935" y="3186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BEBC84-CC92-478D-D033-02CD79BBDC4C}"/>
              </a:ext>
            </a:extLst>
          </p:cNvPr>
          <p:cNvSpPr/>
          <p:nvPr/>
        </p:nvSpPr>
        <p:spPr>
          <a:xfrm>
            <a:off x="5250873" y="3255540"/>
            <a:ext cx="1430081" cy="1420369"/>
          </a:xfrm>
          <a:custGeom>
            <a:avLst/>
            <a:gdLst>
              <a:gd name="connsiteX0" fmla="*/ 0 w 1430081"/>
              <a:gd name="connsiteY0" fmla="*/ 298151 h 1420369"/>
              <a:gd name="connsiteX1" fmla="*/ 0 w 1430081"/>
              <a:gd name="connsiteY1" fmla="*/ 298151 h 1420369"/>
              <a:gd name="connsiteX2" fmla="*/ 166254 w 1430081"/>
              <a:gd name="connsiteY2" fmla="*/ 278 h 1420369"/>
              <a:gd name="connsiteX3" fmla="*/ 533400 w 1430081"/>
              <a:gd name="connsiteY3" fmla="*/ 138824 h 1420369"/>
              <a:gd name="connsiteX4" fmla="*/ 1191491 w 1430081"/>
              <a:gd name="connsiteY4" fmla="*/ 630660 h 1420369"/>
              <a:gd name="connsiteX5" fmla="*/ 1288472 w 1430081"/>
              <a:gd name="connsiteY5" fmla="*/ 686078 h 1420369"/>
              <a:gd name="connsiteX6" fmla="*/ 1427018 w 1430081"/>
              <a:gd name="connsiteY6" fmla="*/ 1087860 h 1420369"/>
              <a:gd name="connsiteX7" fmla="*/ 955963 w 1430081"/>
              <a:gd name="connsiteY7" fmla="*/ 1420369 h 1420369"/>
              <a:gd name="connsiteX8" fmla="*/ 789709 w 1430081"/>
              <a:gd name="connsiteY8" fmla="*/ 1406515 h 1420369"/>
              <a:gd name="connsiteX9" fmla="*/ 554182 w 1430081"/>
              <a:gd name="connsiteY9" fmla="*/ 1344169 h 1420369"/>
              <a:gd name="connsiteX10" fmla="*/ 443345 w 1430081"/>
              <a:gd name="connsiteY10" fmla="*/ 1164060 h 1420369"/>
              <a:gd name="connsiteX11" fmla="*/ 346363 w 1430081"/>
              <a:gd name="connsiteY11" fmla="*/ 900824 h 1420369"/>
              <a:gd name="connsiteX12" fmla="*/ 159327 w 1430081"/>
              <a:gd name="connsiteY12" fmla="*/ 609878 h 1420369"/>
              <a:gd name="connsiteX13" fmla="*/ 48491 w 1430081"/>
              <a:gd name="connsiteY13" fmla="*/ 388205 h 1420369"/>
              <a:gd name="connsiteX14" fmla="*/ 0 w 1430081"/>
              <a:gd name="connsiteY14" fmla="*/ 298151 h 142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0081" h="1420369">
                <a:moveTo>
                  <a:pt x="0" y="298151"/>
                </a:moveTo>
                <a:lnTo>
                  <a:pt x="0" y="298151"/>
                </a:lnTo>
                <a:cubicBezTo>
                  <a:pt x="18300" y="224952"/>
                  <a:pt x="52136" y="5033"/>
                  <a:pt x="166254" y="278"/>
                </a:cubicBezTo>
                <a:cubicBezTo>
                  <a:pt x="296946" y="-5167"/>
                  <a:pt x="421972" y="70311"/>
                  <a:pt x="533400" y="138824"/>
                </a:cubicBezTo>
                <a:cubicBezTo>
                  <a:pt x="766688" y="282265"/>
                  <a:pt x="969748" y="469947"/>
                  <a:pt x="1191491" y="630660"/>
                </a:cubicBezTo>
                <a:cubicBezTo>
                  <a:pt x="1221638" y="652510"/>
                  <a:pt x="1256145" y="667605"/>
                  <a:pt x="1288472" y="686078"/>
                </a:cubicBezTo>
                <a:cubicBezTo>
                  <a:pt x="1334654" y="820005"/>
                  <a:pt x="1450308" y="948121"/>
                  <a:pt x="1427018" y="1087860"/>
                </a:cubicBezTo>
                <a:cubicBezTo>
                  <a:pt x="1387481" y="1325081"/>
                  <a:pt x="1124500" y="1367701"/>
                  <a:pt x="955963" y="1420369"/>
                </a:cubicBezTo>
                <a:cubicBezTo>
                  <a:pt x="900545" y="1415751"/>
                  <a:pt x="844938" y="1413013"/>
                  <a:pt x="789709" y="1406515"/>
                </a:cubicBezTo>
                <a:cubicBezTo>
                  <a:pt x="723405" y="1398715"/>
                  <a:pt x="596999" y="1356657"/>
                  <a:pt x="554182" y="1344169"/>
                </a:cubicBezTo>
                <a:cubicBezTo>
                  <a:pt x="517236" y="1284133"/>
                  <a:pt x="473265" y="1227889"/>
                  <a:pt x="443345" y="1164060"/>
                </a:cubicBezTo>
                <a:cubicBezTo>
                  <a:pt x="403656" y="1079390"/>
                  <a:pt x="389012" y="984043"/>
                  <a:pt x="346363" y="900824"/>
                </a:cubicBezTo>
                <a:cubicBezTo>
                  <a:pt x="293779" y="798221"/>
                  <a:pt x="217252" y="709563"/>
                  <a:pt x="159327" y="609878"/>
                </a:cubicBezTo>
                <a:cubicBezTo>
                  <a:pt x="117821" y="538449"/>
                  <a:pt x="82799" y="463357"/>
                  <a:pt x="48491" y="388205"/>
                </a:cubicBezTo>
                <a:cubicBezTo>
                  <a:pt x="34235" y="356978"/>
                  <a:pt x="8082" y="313160"/>
                  <a:pt x="0" y="298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FC1A44-49F8-6BE7-B8F6-EFFCEEB8149C}"/>
              </a:ext>
            </a:extLst>
          </p:cNvPr>
          <p:cNvSpPr/>
          <p:nvPr/>
        </p:nvSpPr>
        <p:spPr>
          <a:xfrm>
            <a:off x="1253836" y="4190948"/>
            <a:ext cx="873935" cy="284070"/>
          </a:xfrm>
          <a:custGeom>
            <a:avLst/>
            <a:gdLst>
              <a:gd name="connsiteX0" fmla="*/ 0 w 873935"/>
              <a:gd name="connsiteY0" fmla="*/ 13907 h 284070"/>
              <a:gd name="connsiteX1" fmla="*/ 0 w 873935"/>
              <a:gd name="connsiteY1" fmla="*/ 13907 h 284070"/>
              <a:gd name="connsiteX2" fmla="*/ 13855 w 873935"/>
              <a:gd name="connsiteY2" fmla="*/ 159379 h 284070"/>
              <a:gd name="connsiteX3" fmla="*/ 27709 w 873935"/>
              <a:gd name="connsiteY3" fmla="*/ 180161 h 284070"/>
              <a:gd name="connsiteX4" fmla="*/ 533400 w 873935"/>
              <a:gd name="connsiteY4" fmla="*/ 284070 h 284070"/>
              <a:gd name="connsiteX5" fmla="*/ 852055 w 873935"/>
              <a:gd name="connsiteY5" fmla="*/ 221725 h 284070"/>
              <a:gd name="connsiteX6" fmla="*/ 803564 w 873935"/>
              <a:gd name="connsiteY6" fmla="*/ 34688 h 284070"/>
              <a:gd name="connsiteX7" fmla="*/ 374073 w 873935"/>
              <a:gd name="connsiteY7" fmla="*/ 41616 h 284070"/>
              <a:gd name="connsiteX8" fmla="*/ 124691 w 873935"/>
              <a:gd name="connsiteY8" fmla="*/ 13907 h 284070"/>
              <a:gd name="connsiteX9" fmla="*/ 55419 w 873935"/>
              <a:gd name="connsiteY9" fmla="*/ 52 h 284070"/>
              <a:gd name="connsiteX10" fmla="*/ 0 w 873935"/>
              <a:gd name="connsiteY10" fmla="*/ 13907 h 28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3935" h="284070">
                <a:moveTo>
                  <a:pt x="0" y="13907"/>
                </a:moveTo>
                <a:lnTo>
                  <a:pt x="0" y="13907"/>
                </a:lnTo>
                <a:cubicBezTo>
                  <a:pt x="4618" y="62398"/>
                  <a:pt x="5847" y="111332"/>
                  <a:pt x="13855" y="159379"/>
                </a:cubicBezTo>
                <a:cubicBezTo>
                  <a:pt x="15224" y="167591"/>
                  <a:pt x="19811" y="177528"/>
                  <a:pt x="27709" y="180161"/>
                </a:cubicBezTo>
                <a:cubicBezTo>
                  <a:pt x="129533" y="214103"/>
                  <a:pt x="486377" y="275253"/>
                  <a:pt x="533400" y="284070"/>
                </a:cubicBezTo>
                <a:cubicBezTo>
                  <a:pt x="639618" y="263288"/>
                  <a:pt x="772526" y="295137"/>
                  <a:pt x="852055" y="221725"/>
                </a:cubicBezTo>
                <a:cubicBezTo>
                  <a:pt x="899381" y="178039"/>
                  <a:pt x="863834" y="57398"/>
                  <a:pt x="803564" y="34688"/>
                </a:cubicBezTo>
                <a:cubicBezTo>
                  <a:pt x="669578" y="-15799"/>
                  <a:pt x="517237" y="39307"/>
                  <a:pt x="374073" y="41616"/>
                </a:cubicBezTo>
                <a:lnTo>
                  <a:pt x="124691" y="13907"/>
                </a:lnTo>
                <a:cubicBezTo>
                  <a:pt x="101341" y="10861"/>
                  <a:pt x="78926" y="1435"/>
                  <a:pt x="55419" y="52"/>
                </a:cubicBezTo>
                <a:cubicBezTo>
                  <a:pt x="39119" y="-907"/>
                  <a:pt x="9236" y="11598"/>
                  <a:pt x="0" y="13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3513DD-FBA6-B727-F128-B93683F9FBA1}"/>
              </a:ext>
            </a:extLst>
          </p:cNvPr>
          <p:cNvSpPr/>
          <p:nvPr/>
        </p:nvSpPr>
        <p:spPr>
          <a:xfrm>
            <a:off x="2153537" y="3726873"/>
            <a:ext cx="3215099" cy="2075647"/>
          </a:xfrm>
          <a:custGeom>
            <a:avLst/>
            <a:gdLst>
              <a:gd name="connsiteX0" fmla="*/ 7772 w 3215099"/>
              <a:gd name="connsiteY0" fmla="*/ 1510145 h 2075647"/>
              <a:gd name="connsiteX1" fmla="*/ 7772 w 3215099"/>
              <a:gd name="connsiteY1" fmla="*/ 1510145 h 2075647"/>
              <a:gd name="connsiteX2" fmla="*/ 70118 w 3215099"/>
              <a:gd name="connsiteY2" fmla="*/ 2057400 h 2075647"/>
              <a:gd name="connsiteX3" fmla="*/ 464972 w 3215099"/>
              <a:gd name="connsiteY3" fmla="*/ 2008909 h 2075647"/>
              <a:gd name="connsiteX4" fmla="*/ 548099 w 3215099"/>
              <a:gd name="connsiteY4" fmla="*/ 1974272 h 2075647"/>
              <a:gd name="connsiteX5" fmla="*/ 596590 w 3215099"/>
              <a:gd name="connsiteY5" fmla="*/ 1759527 h 2075647"/>
              <a:gd name="connsiteX6" fmla="*/ 652008 w 3215099"/>
              <a:gd name="connsiteY6" fmla="*/ 1690254 h 2075647"/>
              <a:gd name="connsiteX7" fmla="*/ 818263 w 3215099"/>
              <a:gd name="connsiteY7" fmla="*/ 1537854 h 2075647"/>
              <a:gd name="connsiteX8" fmla="*/ 1033008 w 3215099"/>
              <a:gd name="connsiteY8" fmla="*/ 1399309 h 2075647"/>
              <a:gd name="connsiteX9" fmla="*/ 1275463 w 3215099"/>
              <a:gd name="connsiteY9" fmla="*/ 1101436 h 2075647"/>
              <a:gd name="connsiteX10" fmla="*/ 1344736 w 3215099"/>
              <a:gd name="connsiteY10" fmla="*/ 1039091 h 2075647"/>
              <a:gd name="connsiteX11" fmla="*/ 1414008 w 3215099"/>
              <a:gd name="connsiteY11" fmla="*/ 935182 h 2075647"/>
              <a:gd name="connsiteX12" fmla="*/ 1524845 w 3215099"/>
              <a:gd name="connsiteY12" fmla="*/ 824345 h 2075647"/>
              <a:gd name="connsiteX13" fmla="*/ 1628754 w 3215099"/>
              <a:gd name="connsiteY13" fmla="*/ 838200 h 2075647"/>
              <a:gd name="connsiteX14" fmla="*/ 1843499 w 3215099"/>
              <a:gd name="connsiteY14" fmla="*/ 879763 h 2075647"/>
              <a:gd name="connsiteX15" fmla="*/ 2252208 w 3215099"/>
              <a:gd name="connsiteY15" fmla="*/ 900545 h 2075647"/>
              <a:gd name="connsiteX16" fmla="*/ 2321481 w 3215099"/>
              <a:gd name="connsiteY16" fmla="*/ 907472 h 2075647"/>
              <a:gd name="connsiteX17" fmla="*/ 3173536 w 3215099"/>
              <a:gd name="connsiteY17" fmla="*/ 879763 h 2075647"/>
              <a:gd name="connsiteX18" fmla="*/ 3215099 w 3215099"/>
              <a:gd name="connsiteY18" fmla="*/ 858982 h 2075647"/>
              <a:gd name="connsiteX19" fmla="*/ 3201245 w 3215099"/>
              <a:gd name="connsiteY19" fmla="*/ 325582 h 2075647"/>
              <a:gd name="connsiteX20" fmla="*/ 3138899 w 3215099"/>
              <a:gd name="connsiteY20" fmla="*/ 124691 h 2075647"/>
              <a:gd name="connsiteX21" fmla="*/ 3014208 w 3215099"/>
              <a:gd name="connsiteY21" fmla="*/ 76200 h 2075647"/>
              <a:gd name="connsiteX22" fmla="*/ 2716336 w 3215099"/>
              <a:gd name="connsiteY22" fmla="*/ 27709 h 2075647"/>
              <a:gd name="connsiteX23" fmla="*/ 2092881 w 3215099"/>
              <a:gd name="connsiteY23" fmla="*/ 0 h 2075647"/>
              <a:gd name="connsiteX24" fmla="*/ 1427863 w 3215099"/>
              <a:gd name="connsiteY24" fmla="*/ 62345 h 2075647"/>
              <a:gd name="connsiteX25" fmla="*/ 1088427 w 3215099"/>
              <a:gd name="connsiteY25" fmla="*/ 235527 h 2075647"/>
              <a:gd name="connsiteX26" fmla="*/ 742063 w 3215099"/>
              <a:gd name="connsiteY26" fmla="*/ 374072 h 2075647"/>
              <a:gd name="connsiteX27" fmla="*/ 603518 w 3215099"/>
              <a:gd name="connsiteY27" fmla="*/ 498763 h 2075647"/>
              <a:gd name="connsiteX28" fmla="*/ 582736 w 3215099"/>
              <a:gd name="connsiteY28" fmla="*/ 561109 h 2075647"/>
              <a:gd name="connsiteX29" fmla="*/ 555027 w 3215099"/>
              <a:gd name="connsiteY29" fmla="*/ 678872 h 2075647"/>
              <a:gd name="connsiteX30" fmla="*/ 506536 w 3215099"/>
              <a:gd name="connsiteY30" fmla="*/ 803563 h 2075647"/>
              <a:gd name="connsiteX31" fmla="*/ 492681 w 3215099"/>
              <a:gd name="connsiteY31" fmla="*/ 824345 h 2075647"/>
              <a:gd name="connsiteX32" fmla="*/ 153245 w 3215099"/>
              <a:gd name="connsiteY32" fmla="*/ 1226127 h 2075647"/>
              <a:gd name="connsiteX33" fmla="*/ 83972 w 3215099"/>
              <a:gd name="connsiteY33" fmla="*/ 1343891 h 2075647"/>
              <a:gd name="connsiteX34" fmla="*/ 63190 w 3215099"/>
              <a:gd name="connsiteY34" fmla="*/ 1427018 h 2075647"/>
              <a:gd name="connsiteX35" fmla="*/ 7772 w 3215099"/>
              <a:gd name="connsiteY35" fmla="*/ 1510145 h 20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15099" h="2075647">
                <a:moveTo>
                  <a:pt x="7772" y="1510145"/>
                </a:moveTo>
                <a:lnTo>
                  <a:pt x="7772" y="1510145"/>
                </a:lnTo>
                <a:cubicBezTo>
                  <a:pt x="6477" y="1563255"/>
                  <a:pt x="-30771" y="2010720"/>
                  <a:pt x="70118" y="2057400"/>
                </a:cubicBezTo>
                <a:cubicBezTo>
                  <a:pt x="190467" y="2113084"/>
                  <a:pt x="333354" y="2025073"/>
                  <a:pt x="464972" y="2008909"/>
                </a:cubicBezTo>
                <a:cubicBezTo>
                  <a:pt x="492681" y="1997363"/>
                  <a:pt x="524404" y="1992701"/>
                  <a:pt x="548099" y="1974272"/>
                </a:cubicBezTo>
                <a:cubicBezTo>
                  <a:pt x="626022" y="1913665"/>
                  <a:pt x="571934" y="1847192"/>
                  <a:pt x="596590" y="1759527"/>
                </a:cubicBezTo>
                <a:cubicBezTo>
                  <a:pt x="604596" y="1731061"/>
                  <a:pt x="632362" y="1712355"/>
                  <a:pt x="652008" y="1690254"/>
                </a:cubicBezTo>
                <a:cubicBezTo>
                  <a:pt x="687868" y="1649912"/>
                  <a:pt x="789753" y="1558478"/>
                  <a:pt x="818263" y="1537854"/>
                </a:cubicBezTo>
                <a:cubicBezTo>
                  <a:pt x="887283" y="1487925"/>
                  <a:pt x="971388" y="1458128"/>
                  <a:pt x="1033008" y="1399309"/>
                </a:cubicBezTo>
                <a:cubicBezTo>
                  <a:pt x="1125615" y="1310911"/>
                  <a:pt x="1180303" y="1187079"/>
                  <a:pt x="1275463" y="1101436"/>
                </a:cubicBezTo>
                <a:cubicBezTo>
                  <a:pt x="1298554" y="1080654"/>
                  <a:pt x="1324848" y="1062956"/>
                  <a:pt x="1344736" y="1039091"/>
                </a:cubicBezTo>
                <a:cubicBezTo>
                  <a:pt x="1371385" y="1007112"/>
                  <a:pt x="1388627" y="968177"/>
                  <a:pt x="1414008" y="935182"/>
                </a:cubicBezTo>
                <a:cubicBezTo>
                  <a:pt x="1460523" y="874712"/>
                  <a:pt x="1475240" y="865683"/>
                  <a:pt x="1524845" y="824345"/>
                </a:cubicBezTo>
                <a:cubicBezTo>
                  <a:pt x="1543394" y="768695"/>
                  <a:pt x="1521288" y="811930"/>
                  <a:pt x="1628754" y="838200"/>
                </a:cubicBezTo>
                <a:cubicBezTo>
                  <a:pt x="1699579" y="855513"/>
                  <a:pt x="1770951" y="872508"/>
                  <a:pt x="1843499" y="879763"/>
                </a:cubicBezTo>
                <a:cubicBezTo>
                  <a:pt x="1979234" y="893336"/>
                  <a:pt x="2116024" y="892650"/>
                  <a:pt x="2252208" y="900545"/>
                </a:cubicBezTo>
                <a:cubicBezTo>
                  <a:pt x="2275375" y="901888"/>
                  <a:pt x="2298390" y="905163"/>
                  <a:pt x="2321481" y="907472"/>
                </a:cubicBezTo>
                <a:lnTo>
                  <a:pt x="3173536" y="879763"/>
                </a:lnTo>
                <a:cubicBezTo>
                  <a:pt x="3188978" y="878557"/>
                  <a:pt x="3201245" y="865909"/>
                  <a:pt x="3215099" y="858982"/>
                </a:cubicBezTo>
                <a:cubicBezTo>
                  <a:pt x="3210481" y="681182"/>
                  <a:pt x="3212575" y="503081"/>
                  <a:pt x="3201245" y="325582"/>
                </a:cubicBezTo>
                <a:cubicBezTo>
                  <a:pt x="3200410" y="312507"/>
                  <a:pt x="3163924" y="145364"/>
                  <a:pt x="3138899" y="124691"/>
                </a:cubicBezTo>
                <a:cubicBezTo>
                  <a:pt x="3104517" y="96289"/>
                  <a:pt x="3057674" y="86176"/>
                  <a:pt x="3014208" y="76200"/>
                </a:cubicBezTo>
                <a:cubicBezTo>
                  <a:pt x="2916159" y="53697"/>
                  <a:pt x="2816591" y="36001"/>
                  <a:pt x="2716336" y="27709"/>
                </a:cubicBezTo>
                <a:cubicBezTo>
                  <a:pt x="2509020" y="10563"/>
                  <a:pt x="2300699" y="9236"/>
                  <a:pt x="2092881" y="0"/>
                </a:cubicBezTo>
                <a:cubicBezTo>
                  <a:pt x="1951068" y="8342"/>
                  <a:pt x="1575605" y="21716"/>
                  <a:pt x="1427863" y="62345"/>
                </a:cubicBezTo>
                <a:cubicBezTo>
                  <a:pt x="998377" y="180454"/>
                  <a:pt x="1325928" y="128894"/>
                  <a:pt x="1088427" y="235527"/>
                </a:cubicBezTo>
                <a:cubicBezTo>
                  <a:pt x="1038388" y="257994"/>
                  <a:pt x="822905" y="324989"/>
                  <a:pt x="742063" y="374072"/>
                </a:cubicBezTo>
                <a:cubicBezTo>
                  <a:pt x="665686" y="420444"/>
                  <a:pt x="655472" y="439386"/>
                  <a:pt x="603518" y="498763"/>
                </a:cubicBezTo>
                <a:cubicBezTo>
                  <a:pt x="596591" y="519545"/>
                  <a:pt x="588599" y="540002"/>
                  <a:pt x="582736" y="561109"/>
                </a:cubicBezTo>
                <a:cubicBezTo>
                  <a:pt x="575216" y="588179"/>
                  <a:pt x="564683" y="650977"/>
                  <a:pt x="555027" y="678872"/>
                </a:cubicBezTo>
                <a:cubicBezTo>
                  <a:pt x="540439" y="721015"/>
                  <a:pt x="524103" y="762573"/>
                  <a:pt x="506536" y="803563"/>
                </a:cubicBezTo>
                <a:cubicBezTo>
                  <a:pt x="503256" y="811215"/>
                  <a:pt x="498021" y="817958"/>
                  <a:pt x="492681" y="824345"/>
                </a:cubicBezTo>
                <a:cubicBezTo>
                  <a:pt x="380225" y="958852"/>
                  <a:pt x="242138" y="1075010"/>
                  <a:pt x="153245" y="1226127"/>
                </a:cubicBezTo>
                <a:lnTo>
                  <a:pt x="83972" y="1343891"/>
                </a:lnTo>
                <a:cubicBezTo>
                  <a:pt x="77045" y="1371600"/>
                  <a:pt x="69520" y="1399166"/>
                  <a:pt x="63190" y="1427018"/>
                </a:cubicBezTo>
                <a:cubicBezTo>
                  <a:pt x="44606" y="1508787"/>
                  <a:pt x="17008" y="1496290"/>
                  <a:pt x="7772" y="1510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A2E930-08D5-92DD-9646-60746D14ED4A}"/>
              </a:ext>
            </a:extLst>
          </p:cNvPr>
          <p:cNvSpPr/>
          <p:nvPr/>
        </p:nvSpPr>
        <p:spPr>
          <a:xfrm>
            <a:off x="5306291" y="4232481"/>
            <a:ext cx="444334" cy="210773"/>
          </a:xfrm>
          <a:custGeom>
            <a:avLst/>
            <a:gdLst>
              <a:gd name="connsiteX0" fmla="*/ 0 w 444334"/>
              <a:gd name="connsiteY0" fmla="*/ 7010 h 210773"/>
              <a:gd name="connsiteX1" fmla="*/ 0 w 444334"/>
              <a:gd name="connsiteY1" fmla="*/ 7010 h 210773"/>
              <a:gd name="connsiteX2" fmla="*/ 96982 w 444334"/>
              <a:gd name="connsiteY2" fmla="*/ 200974 h 210773"/>
              <a:gd name="connsiteX3" fmla="*/ 242454 w 444334"/>
              <a:gd name="connsiteY3" fmla="*/ 207901 h 210773"/>
              <a:gd name="connsiteX4" fmla="*/ 436418 w 444334"/>
              <a:gd name="connsiteY4" fmla="*/ 138628 h 210773"/>
              <a:gd name="connsiteX5" fmla="*/ 374073 w 444334"/>
              <a:gd name="connsiteY5" fmla="*/ 13937 h 210773"/>
              <a:gd name="connsiteX6" fmla="*/ 0 w 444334"/>
              <a:gd name="connsiteY6" fmla="*/ 7010 h 21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34" h="210773">
                <a:moveTo>
                  <a:pt x="0" y="7010"/>
                </a:moveTo>
                <a:lnTo>
                  <a:pt x="0" y="7010"/>
                </a:lnTo>
                <a:cubicBezTo>
                  <a:pt x="9944" y="35184"/>
                  <a:pt x="48823" y="181046"/>
                  <a:pt x="96982" y="200974"/>
                </a:cubicBezTo>
                <a:cubicBezTo>
                  <a:pt x="141839" y="219536"/>
                  <a:pt x="193963" y="205592"/>
                  <a:pt x="242454" y="207901"/>
                </a:cubicBezTo>
                <a:cubicBezTo>
                  <a:pt x="307109" y="184810"/>
                  <a:pt x="397868" y="195438"/>
                  <a:pt x="436418" y="138628"/>
                </a:cubicBezTo>
                <a:cubicBezTo>
                  <a:pt x="462511" y="100176"/>
                  <a:pt x="419531" y="23580"/>
                  <a:pt x="374073" y="13937"/>
                </a:cubicBezTo>
                <a:cubicBezTo>
                  <a:pt x="245003" y="-13442"/>
                  <a:pt x="62345" y="8164"/>
                  <a:pt x="0" y="70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B6D2BB-B57D-0E3E-F848-B956D3831A7D}"/>
              </a:ext>
            </a:extLst>
          </p:cNvPr>
          <p:cNvSpPr/>
          <p:nvPr/>
        </p:nvSpPr>
        <p:spPr>
          <a:xfrm>
            <a:off x="1211933" y="4343400"/>
            <a:ext cx="1006382" cy="1302327"/>
          </a:xfrm>
          <a:custGeom>
            <a:avLst/>
            <a:gdLst>
              <a:gd name="connsiteX0" fmla="*/ 48831 w 1006382"/>
              <a:gd name="connsiteY0" fmla="*/ 0 h 1302327"/>
              <a:gd name="connsiteX1" fmla="*/ 48831 w 1006382"/>
              <a:gd name="connsiteY1" fmla="*/ 0 h 1302327"/>
              <a:gd name="connsiteX2" fmla="*/ 340 w 1006382"/>
              <a:gd name="connsiteY2" fmla="*/ 124691 h 1302327"/>
              <a:gd name="connsiteX3" fmla="*/ 277431 w 1006382"/>
              <a:gd name="connsiteY3" fmla="*/ 886691 h 1302327"/>
              <a:gd name="connsiteX4" fmla="*/ 568376 w 1006382"/>
              <a:gd name="connsiteY4" fmla="*/ 1212273 h 1302327"/>
              <a:gd name="connsiteX5" fmla="*/ 623794 w 1006382"/>
              <a:gd name="connsiteY5" fmla="*/ 1260764 h 1302327"/>
              <a:gd name="connsiteX6" fmla="*/ 776194 w 1006382"/>
              <a:gd name="connsiteY6" fmla="*/ 1302327 h 1302327"/>
              <a:gd name="connsiteX7" fmla="*/ 907812 w 1006382"/>
              <a:gd name="connsiteY7" fmla="*/ 1170709 h 1302327"/>
              <a:gd name="connsiteX8" fmla="*/ 609940 w 1006382"/>
              <a:gd name="connsiteY8" fmla="*/ 547255 h 1302327"/>
              <a:gd name="connsiteX9" fmla="*/ 298212 w 1006382"/>
              <a:gd name="connsiteY9" fmla="*/ 138545 h 1302327"/>
              <a:gd name="connsiteX10" fmla="*/ 125031 w 1006382"/>
              <a:gd name="connsiteY10" fmla="*/ 34636 h 1302327"/>
              <a:gd name="connsiteX11" fmla="*/ 48831 w 1006382"/>
              <a:gd name="connsiteY11" fmla="*/ 0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382" h="1302327">
                <a:moveTo>
                  <a:pt x="48831" y="0"/>
                </a:moveTo>
                <a:lnTo>
                  <a:pt x="48831" y="0"/>
                </a:lnTo>
                <a:cubicBezTo>
                  <a:pt x="32667" y="41564"/>
                  <a:pt x="-3910" y="80298"/>
                  <a:pt x="340" y="124691"/>
                </a:cubicBezTo>
                <a:cubicBezTo>
                  <a:pt x="41969" y="559485"/>
                  <a:pt x="55448" y="604167"/>
                  <a:pt x="277431" y="886691"/>
                </a:cubicBezTo>
                <a:cubicBezTo>
                  <a:pt x="358076" y="989330"/>
                  <a:pt x="466192" y="1115467"/>
                  <a:pt x="568376" y="1212273"/>
                </a:cubicBezTo>
                <a:cubicBezTo>
                  <a:pt x="586195" y="1229154"/>
                  <a:pt x="601272" y="1251004"/>
                  <a:pt x="623794" y="1260764"/>
                </a:cubicBezTo>
                <a:cubicBezTo>
                  <a:pt x="672108" y="1281700"/>
                  <a:pt x="725394" y="1288473"/>
                  <a:pt x="776194" y="1302327"/>
                </a:cubicBezTo>
                <a:cubicBezTo>
                  <a:pt x="820067" y="1258454"/>
                  <a:pt x="866674" y="1217155"/>
                  <a:pt x="907812" y="1170709"/>
                </a:cubicBezTo>
                <a:cubicBezTo>
                  <a:pt x="1135643" y="913482"/>
                  <a:pt x="940295" y="986627"/>
                  <a:pt x="609940" y="547255"/>
                </a:cubicBezTo>
                <a:cubicBezTo>
                  <a:pt x="506971" y="410306"/>
                  <a:pt x="445135" y="226699"/>
                  <a:pt x="298212" y="138545"/>
                </a:cubicBezTo>
                <a:cubicBezTo>
                  <a:pt x="240485" y="103909"/>
                  <a:pt x="185245" y="64743"/>
                  <a:pt x="125031" y="34636"/>
                </a:cubicBezTo>
                <a:cubicBezTo>
                  <a:pt x="105990" y="25115"/>
                  <a:pt x="61531" y="5773"/>
                  <a:pt x="488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532E4F-F2CE-7C5D-04D8-904905532CE0}"/>
              </a:ext>
            </a:extLst>
          </p:cNvPr>
          <p:cNvSpPr/>
          <p:nvPr/>
        </p:nvSpPr>
        <p:spPr>
          <a:xfrm>
            <a:off x="2715425" y="4966855"/>
            <a:ext cx="1303360" cy="810504"/>
          </a:xfrm>
          <a:custGeom>
            <a:avLst/>
            <a:gdLst>
              <a:gd name="connsiteX0" fmla="*/ 34702 w 1303360"/>
              <a:gd name="connsiteY0" fmla="*/ 325581 h 810504"/>
              <a:gd name="connsiteX1" fmla="*/ 34702 w 1303360"/>
              <a:gd name="connsiteY1" fmla="*/ 325581 h 810504"/>
              <a:gd name="connsiteX2" fmla="*/ 66 w 1303360"/>
              <a:gd name="connsiteY2" fmla="*/ 595745 h 810504"/>
              <a:gd name="connsiteX3" fmla="*/ 41630 w 1303360"/>
              <a:gd name="connsiteY3" fmla="*/ 741218 h 810504"/>
              <a:gd name="connsiteX4" fmla="*/ 1246975 w 1303360"/>
              <a:gd name="connsiteY4" fmla="*/ 810490 h 810504"/>
              <a:gd name="connsiteX5" fmla="*/ 1302393 w 1303360"/>
              <a:gd name="connsiteY5" fmla="*/ 630381 h 810504"/>
              <a:gd name="connsiteX6" fmla="*/ 1288539 w 1303360"/>
              <a:gd name="connsiteY6" fmla="*/ 526472 h 810504"/>
              <a:gd name="connsiteX7" fmla="*/ 1260830 w 1303360"/>
              <a:gd name="connsiteY7" fmla="*/ 214745 h 810504"/>
              <a:gd name="connsiteX8" fmla="*/ 1219266 w 1303360"/>
              <a:gd name="connsiteY8" fmla="*/ 117763 h 810504"/>
              <a:gd name="connsiteX9" fmla="*/ 1122284 w 1303360"/>
              <a:gd name="connsiteY9" fmla="*/ 20781 h 810504"/>
              <a:gd name="connsiteX10" fmla="*/ 1018375 w 1303360"/>
              <a:gd name="connsiteY10" fmla="*/ 0 h 810504"/>
              <a:gd name="connsiteX11" fmla="*/ 595811 w 1303360"/>
              <a:gd name="connsiteY11" fmla="*/ 83127 h 810504"/>
              <a:gd name="connsiteX12" fmla="*/ 83193 w 1303360"/>
              <a:gd name="connsiteY12" fmla="*/ 263236 h 810504"/>
              <a:gd name="connsiteX13" fmla="*/ 34702 w 1303360"/>
              <a:gd name="connsiteY13" fmla="*/ 325581 h 81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3360" h="810504">
                <a:moveTo>
                  <a:pt x="34702" y="325581"/>
                </a:moveTo>
                <a:lnTo>
                  <a:pt x="34702" y="325581"/>
                </a:lnTo>
                <a:cubicBezTo>
                  <a:pt x="23157" y="415636"/>
                  <a:pt x="-1447" y="504966"/>
                  <a:pt x="66" y="595745"/>
                </a:cubicBezTo>
                <a:cubicBezTo>
                  <a:pt x="906" y="646169"/>
                  <a:pt x="-5798" y="724075"/>
                  <a:pt x="41630" y="741218"/>
                </a:cubicBezTo>
                <a:cubicBezTo>
                  <a:pt x="271047" y="824140"/>
                  <a:pt x="1054785" y="808509"/>
                  <a:pt x="1246975" y="810490"/>
                </a:cubicBezTo>
                <a:cubicBezTo>
                  <a:pt x="1265448" y="750454"/>
                  <a:pt x="1293297" y="692533"/>
                  <a:pt x="1302393" y="630381"/>
                </a:cubicBezTo>
                <a:cubicBezTo>
                  <a:pt x="1307453" y="595806"/>
                  <a:pt x="1291152" y="561317"/>
                  <a:pt x="1288539" y="526472"/>
                </a:cubicBezTo>
                <a:cubicBezTo>
                  <a:pt x="1279988" y="412458"/>
                  <a:pt x="1289984" y="324883"/>
                  <a:pt x="1260830" y="214745"/>
                </a:cubicBezTo>
                <a:cubicBezTo>
                  <a:pt x="1251830" y="180745"/>
                  <a:pt x="1239709" y="146383"/>
                  <a:pt x="1219266" y="117763"/>
                </a:cubicBezTo>
                <a:cubicBezTo>
                  <a:pt x="1192693" y="80561"/>
                  <a:pt x="1161725" y="43901"/>
                  <a:pt x="1122284" y="20781"/>
                </a:cubicBezTo>
                <a:cubicBezTo>
                  <a:pt x="1091812" y="2918"/>
                  <a:pt x="1053011" y="6927"/>
                  <a:pt x="1018375" y="0"/>
                </a:cubicBezTo>
                <a:cubicBezTo>
                  <a:pt x="877520" y="27709"/>
                  <a:pt x="733995" y="44231"/>
                  <a:pt x="595811" y="83127"/>
                </a:cubicBezTo>
                <a:cubicBezTo>
                  <a:pt x="421473" y="132200"/>
                  <a:pt x="83193" y="263236"/>
                  <a:pt x="83193" y="263236"/>
                </a:cubicBezTo>
                <a:cubicBezTo>
                  <a:pt x="17203" y="314562"/>
                  <a:pt x="42784" y="315190"/>
                  <a:pt x="34702" y="3255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F335F1-8E89-45C1-E1B8-28C3B538AFD1}"/>
              </a:ext>
            </a:extLst>
          </p:cNvPr>
          <p:cNvSpPr/>
          <p:nvPr/>
        </p:nvSpPr>
        <p:spPr>
          <a:xfrm>
            <a:off x="3955473" y="5008418"/>
            <a:ext cx="1365462" cy="812556"/>
          </a:xfrm>
          <a:custGeom>
            <a:avLst/>
            <a:gdLst>
              <a:gd name="connsiteX0" fmla="*/ 48491 w 1365462"/>
              <a:gd name="connsiteY0" fmla="*/ 311727 h 812556"/>
              <a:gd name="connsiteX1" fmla="*/ 48491 w 1365462"/>
              <a:gd name="connsiteY1" fmla="*/ 311727 h 812556"/>
              <a:gd name="connsiteX2" fmla="*/ 41563 w 1365462"/>
              <a:gd name="connsiteY2" fmla="*/ 526473 h 812556"/>
              <a:gd name="connsiteX3" fmla="*/ 755072 w 1365462"/>
              <a:gd name="connsiteY3" fmla="*/ 810491 h 812556"/>
              <a:gd name="connsiteX4" fmla="*/ 1253836 w 1365462"/>
              <a:gd name="connsiteY4" fmla="*/ 775855 h 812556"/>
              <a:gd name="connsiteX5" fmla="*/ 1364672 w 1365462"/>
              <a:gd name="connsiteY5" fmla="*/ 561109 h 812556"/>
              <a:gd name="connsiteX6" fmla="*/ 1205345 w 1365462"/>
              <a:gd name="connsiteY6" fmla="*/ 83127 h 812556"/>
              <a:gd name="connsiteX7" fmla="*/ 1018309 w 1365462"/>
              <a:gd name="connsiteY7" fmla="*/ 0 h 812556"/>
              <a:gd name="connsiteX8" fmla="*/ 602672 w 1365462"/>
              <a:gd name="connsiteY8" fmla="*/ 103909 h 812556"/>
              <a:gd name="connsiteX9" fmla="*/ 117763 w 1365462"/>
              <a:gd name="connsiteY9" fmla="*/ 346364 h 812556"/>
              <a:gd name="connsiteX10" fmla="*/ 0 w 1365462"/>
              <a:gd name="connsiteY10" fmla="*/ 339437 h 812556"/>
              <a:gd name="connsiteX11" fmla="*/ 48491 w 1365462"/>
              <a:gd name="connsiteY11" fmla="*/ 311727 h 8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462" h="812556">
                <a:moveTo>
                  <a:pt x="48491" y="311727"/>
                </a:moveTo>
                <a:lnTo>
                  <a:pt x="48491" y="311727"/>
                </a:lnTo>
                <a:cubicBezTo>
                  <a:pt x="46182" y="383309"/>
                  <a:pt x="37590" y="454964"/>
                  <a:pt x="41563" y="526473"/>
                </a:cubicBezTo>
                <a:cubicBezTo>
                  <a:pt x="62662" y="906272"/>
                  <a:pt x="216319" y="712536"/>
                  <a:pt x="755072" y="810491"/>
                </a:cubicBezTo>
                <a:cubicBezTo>
                  <a:pt x="921327" y="798946"/>
                  <a:pt x="1099589" y="838956"/>
                  <a:pt x="1253836" y="775855"/>
                </a:cubicBezTo>
                <a:cubicBezTo>
                  <a:pt x="1328392" y="745355"/>
                  <a:pt x="1358793" y="641448"/>
                  <a:pt x="1364672" y="561109"/>
                </a:cubicBezTo>
                <a:cubicBezTo>
                  <a:pt x="1372033" y="460516"/>
                  <a:pt x="1328708" y="175649"/>
                  <a:pt x="1205345" y="83127"/>
                </a:cubicBezTo>
                <a:cubicBezTo>
                  <a:pt x="1150765" y="42192"/>
                  <a:pt x="1080654" y="27709"/>
                  <a:pt x="1018309" y="0"/>
                </a:cubicBezTo>
                <a:cubicBezTo>
                  <a:pt x="879763" y="34636"/>
                  <a:pt x="735963" y="52643"/>
                  <a:pt x="602672" y="103909"/>
                </a:cubicBezTo>
                <a:cubicBezTo>
                  <a:pt x="434002" y="168782"/>
                  <a:pt x="286081" y="280584"/>
                  <a:pt x="117763" y="346364"/>
                </a:cubicBezTo>
                <a:cubicBezTo>
                  <a:pt x="81138" y="360677"/>
                  <a:pt x="0" y="339437"/>
                  <a:pt x="0" y="339437"/>
                </a:cubicBezTo>
                <a:lnTo>
                  <a:pt x="48491" y="311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300F353-BFA8-473D-8E57-37AF8A757285}"/>
              </a:ext>
            </a:extLst>
          </p:cNvPr>
          <p:cNvSpPr/>
          <p:nvPr/>
        </p:nvSpPr>
        <p:spPr>
          <a:xfrm>
            <a:off x="5236826" y="4480390"/>
            <a:ext cx="685249" cy="1130701"/>
          </a:xfrm>
          <a:custGeom>
            <a:avLst/>
            <a:gdLst>
              <a:gd name="connsiteX0" fmla="*/ 270356 w 685249"/>
              <a:gd name="connsiteY0" fmla="*/ 1130701 h 1130701"/>
              <a:gd name="connsiteX1" fmla="*/ 270356 w 685249"/>
              <a:gd name="connsiteY1" fmla="*/ 1130701 h 1130701"/>
              <a:gd name="connsiteX2" fmla="*/ 48683 w 685249"/>
              <a:gd name="connsiteY2" fmla="*/ 964446 h 1130701"/>
              <a:gd name="connsiteX3" fmla="*/ 7119 w 685249"/>
              <a:gd name="connsiteY3" fmla="*/ 694283 h 1130701"/>
              <a:gd name="connsiteX4" fmla="*/ 131810 w 685249"/>
              <a:gd name="connsiteY4" fmla="*/ 507246 h 1130701"/>
              <a:gd name="connsiteX5" fmla="*/ 374265 w 685249"/>
              <a:gd name="connsiteY5" fmla="*/ 84683 h 1130701"/>
              <a:gd name="connsiteX6" fmla="*/ 526665 w 685249"/>
              <a:gd name="connsiteY6" fmla="*/ 8483 h 1130701"/>
              <a:gd name="connsiteX7" fmla="*/ 665210 w 685249"/>
              <a:gd name="connsiteY7" fmla="*/ 22337 h 1130701"/>
              <a:gd name="connsiteX8" fmla="*/ 540519 w 685249"/>
              <a:gd name="connsiteY8" fmla="*/ 479537 h 1130701"/>
              <a:gd name="connsiteX9" fmla="*/ 374265 w 685249"/>
              <a:gd name="connsiteY9" fmla="*/ 812046 h 1130701"/>
              <a:gd name="connsiteX10" fmla="*/ 291138 w 685249"/>
              <a:gd name="connsiteY10" fmla="*/ 1040646 h 1130701"/>
              <a:gd name="connsiteX11" fmla="*/ 270356 w 685249"/>
              <a:gd name="connsiteY11" fmla="*/ 1130701 h 1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249" h="1130701">
                <a:moveTo>
                  <a:pt x="270356" y="1130701"/>
                </a:moveTo>
                <a:lnTo>
                  <a:pt x="270356" y="1130701"/>
                </a:lnTo>
                <a:cubicBezTo>
                  <a:pt x="196465" y="1075283"/>
                  <a:pt x="96388" y="1043536"/>
                  <a:pt x="48683" y="964446"/>
                </a:cubicBezTo>
                <a:cubicBezTo>
                  <a:pt x="1623" y="886426"/>
                  <a:pt x="-9180" y="783927"/>
                  <a:pt x="7119" y="694283"/>
                </a:cubicBezTo>
                <a:cubicBezTo>
                  <a:pt x="20523" y="620562"/>
                  <a:pt x="93880" y="571867"/>
                  <a:pt x="131810" y="507246"/>
                </a:cubicBezTo>
                <a:cubicBezTo>
                  <a:pt x="243890" y="316295"/>
                  <a:pt x="166476" y="314117"/>
                  <a:pt x="374265" y="84683"/>
                </a:cubicBezTo>
                <a:cubicBezTo>
                  <a:pt x="412391" y="42585"/>
                  <a:pt x="475865" y="33883"/>
                  <a:pt x="526665" y="8483"/>
                </a:cubicBezTo>
                <a:cubicBezTo>
                  <a:pt x="572847" y="13101"/>
                  <a:pt x="649025" y="-21161"/>
                  <a:pt x="665210" y="22337"/>
                </a:cubicBezTo>
                <a:cubicBezTo>
                  <a:pt x="732956" y="204404"/>
                  <a:pt x="613115" y="340075"/>
                  <a:pt x="540519" y="479537"/>
                </a:cubicBezTo>
                <a:cubicBezTo>
                  <a:pt x="483301" y="589455"/>
                  <a:pt x="424593" y="698808"/>
                  <a:pt x="374265" y="812046"/>
                </a:cubicBezTo>
                <a:cubicBezTo>
                  <a:pt x="341335" y="886139"/>
                  <a:pt x="320980" y="965256"/>
                  <a:pt x="291138" y="1040646"/>
                </a:cubicBezTo>
                <a:cubicBezTo>
                  <a:pt x="277070" y="1076185"/>
                  <a:pt x="273820" y="1115692"/>
                  <a:pt x="270356" y="11307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93D2CD8-9597-68E2-D193-64B12068C879}"/>
              </a:ext>
            </a:extLst>
          </p:cNvPr>
          <p:cNvSpPr/>
          <p:nvPr/>
        </p:nvSpPr>
        <p:spPr>
          <a:xfrm>
            <a:off x="303085" y="3941618"/>
            <a:ext cx="1007721" cy="818127"/>
          </a:xfrm>
          <a:custGeom>
            <a:avLst/>
            <a:gdLst>
              <a:gd name="connsiteX0" fmla="*/ 29424 w 1007721"/>
              <a:gd name="connsiteY0" fmla="*/ 96982 h 818127"/>
              <a:gd name="connsiteX1" fmla="*/ 29424 w 1007721"/>
              <a:gd name="connsiteY1" fmla="*/ 96982 h 818127"/>
              <a:gd name="connsiteX2" fmla="*/ 43279 w 1007721"/>
              <a:gd name="connsiteY2" fmla="*/ 651164 h 818127"/>
              <a:gd name="connsiteX3" fmla="*/ 438133 w 1007721"/>
              <a:gd name="connsiteY3" fmla="*/ 817418 h 818127"/>
              <a:gd name="connsiteX4" fmla="*/ 479697 w 1007721"/>
              <a:gd name="connsiteY4" fmla="*/ 796637 h 818127"/>
              <a:gd name="connsiteX5" fmla="*/ 576679 w 1007721"/>
              <a:gd name="connsiteY5" fmla="*/ 782782 h 818127"/>
              <a:gd name="connsiteX6" fmla="*/ 805279 w 1007721"/>
              <a:gd name="connsiteY6" fmla="*/ 768927 h 818127"/>
              <a:gd name="connsiteX7" fmla="*/ 839915 w 1007721"/>
              <a:gd name="connsiteY7" fmla="*/ 762000 h 818127"/>
              <a:gd name="connsiteX8" fmla="*/ 860697 w 1007721"/>
              <a:gd name="connsiteY8" fmla="*/ 748146 h 818127"/>
              <a:gd name="connsiteX9" fmla="*/ 902260 w 1007721"/>
              <a:gd name="connsiteY9" fmla="*/ 741218 h 818127"/>
              <a:gd name="connsiteX10" fmla="*/ 929970 w 1007721"/>
              <a:gd name="connsiteY10" fmla="*/ 734291 h 818127"/>
              <a:gd name="connsiteX11" fmla="*/ 950751 w 1007721"/>
              <a:gd name="connsiteY11" fmla="*/ 720437 h 818127"/>
              <a:gd name="connsiteX12" fmla="*/ 957679 w 1007721"/>
              <a:gd name="connsiteY12" fmla="*/ 699655 h 818127"/>
              <a:gd name="connsiteX13" fmla="*/ 978460 w 1007721"/>
              <a:gd name="connsiteY13" fmla="*/ 671946 h 818127"/>
              <a:gd name="connsiteX14" fmla="*/ 985388 w 1007721"/>
              <a:gd name="connsiteY14" fmla="*/ 249382 h 818127"/>
              <a:gd name="connsiteX15" fmla="*/ 978460 w 1007721"/>
              <a:gd name="connsiteY15" fmla="*/ 228600 h 818127"/>
              <a:gd name="connsiteX16" fmla="*/ 936897 w 1007721"/>
              <a:gd name="connsiteY16" fmla="*/ 159327 h 818127"/>
              <a:gd name="connsiteX17" fmla="*/ 888406 w 1007721"/>
              <a:gd name="connsiteY17" fmla="*/ 124691 h 818127"/>
              <a:gd name="connsiteX18" fmla="*/ 777570 w 1007721"/>
              <a:gd name="connsiteY18" fmla="*/ 69273 h 818127"/>
              <a:gd name="connsiteX19" fmla="*/ 597460 w 1007721"/>
              <a:gd name="connsiteY19" fmla="*/ 6927 h 818127"/>
              <a:gd name="connsiteX20" fmla="*/ 528188 w 1007721"/>
              <a:gd name="connsiteY20" fmla="*/ 0 h 818127"/>
              <a:gd name="connsiteX21" fmla="*/ 348079 w 1007721"/>
              <a:gd name="connsiteY21" fmla="*/ 6927 h 818127"/>
              <a:gd name="connsiteX22" fmla="*/ 271879 w 1007721"/>
              <a:gd name="connsiteY22" fmla="*/ 41564 h 818127"/>
              <a:gd name="connsiteX23" fmla="*/ 133333 w 1007721"/>
              <a:gd name="connsiteY23" fmla="*/ 69273 h 818127"/>
              <a:gd name="connsiteX24" fmla="*/ 64060 w 1007721"/>
              <a:gd name="connsiteY24" fmla="*/ 90055 h 818127"/>
              <a:gd name="connsiteX25" fmla="*/ 29424 w 1007721"/>
              <a:gd name="connsiteY25" fmla="*/ 96982 h 81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7721" h="818127">
                <a:moveTo>
                  <a:pt x="29424" y="96982"/>
                </a:moveTo>
                <a:lnTo>
                  <a:pt x="29424" y="96982"/>
                </a:lnTo>
                <a:cubicBezTo>
                  <a:pt x="34042" y="281709"/>
                  <a:pt x="-47900" y="490441"/>
                  <a:pt x="43279" y="651164"/>
                </a:cubicBezTo>
                <a:cubicBezTo>
                  <a:pt x="113746" y="775377"/>
                  <a:pt x="302652" y="772258"/>
                  <a:pt x="438133" y="817418"/>
                </a:cubicBezTo>
                <a:cubicBezTo>
                  <a:pt x="452828" y="822316"/>
                  <a:pt x="464670" y="800394"/>
                  <a:pt x="479697" y="796637"/>
                </a:cubicBezTo>
                <a:cubicBezTo>
                  <a:pt x="511378" y="788717"/>
                  <a:pt x="544298" y="787006"/>
                  <a:pt x="576679" y="782782"/>
                </a:cubicBezTo>
                <a:cubicBezTo>
                  <a:pt x="668572" y="770796"/>
                  <a:pt x="685987" y="773898"/>
                  <a:pt x="805279" y="768927"/>
                </a:cubicBezTo>
                <a:cubicBezTo>
                  <a:pt x="816824" y="766618"/>
                  <a:pt x="828891" y="766134"/>
                  <a:pt x="839915" y="762000"/>
                </a:cubicBezTo>
                <a:cubicBezTo>
                  <a:pt x="847710" y="759077"/>
                  <a:pt x="852799" y="750779"/>
                  <a:pt x="860697" y="748146"/>
                </a:cubicBezTo>
                <a:cubicBezTo>
                  <a:pt x="874022" y="743704"/>
                  <a:pt x="888487" y="743973"/>
                  <a:pt x="902260" y="741218"/>
                </a:cubicBezTo>
                <a:cubicBezTo>
                  <a:pt x="911596" y="739351"/>
                  <a:pt x="920733" y="736600"/>
                  <a:pt x="929970" y="734291"/>
                </a:cubicBezTo>
                <a:cubicBezTo>
                  <a:pt x="936897" y="729673"/>
                  <a:pt x="945550" y="726938"/>
                  <a:pt x="950751" y="720437"/>
                </a:cubicBezTo>
                <a:cubicBezTo>
                  <a:pt x="955313" y="714735"/>
                  <a:pt x="954056" y="705995"/>
                  <a:pt x="957679" y="699655"/>
                </a:cubicBezTo>
                <a:cubicBezTo>
                  <a:pt x="963407" y="689631"/>
                  <a:pt x="971533" y="681182"/>
                  <a:pt x="978460" y="671946"/>
                </a:cubicBezTo>
                <a:cubicBezTo>
                  <a:pt x="1031811" y="511896"/>
                  <a:pt x="998425" y="627450"/>
                  <a:pt x="985388" y="249382"/>
                </a:cubicBezTo>
                <a:cubicBezTo>
                  <a:pt x="985136" y="242084"/>
                  <a:pt x="981426" y="235273"/>
                  <a:pt x="978460" y="228600"/>
                </a:cubicBezTo>
                <a:cubicBezTo>
                  <a:pt x="970272" y="210176"/>
                  <a:pt x="953738" y="174484"/>
                  <a:pt x="936897" y="159327"/>
                </a:cubicBezTo>
                <a:cubicBezTo>
                  <a:pt x="922133" y="146039"/>
                  <a:pt x="905115" y="135432"/>
                  <a:pt x="888406" y="124691"/>
                </a:cubicBezTo>
                <a:cubicBezTo>
                  <a:pt x="851090" y="100702"/>
                  <a:pt x="819155" y="86215"/>
                  <a:pt x="777570" y="69273"/>
                </a:cubicBezTo>
                <a:cubicBezTo>
                  <a:pt x="726096" y="48302"/>
                  <a:pt x="657304" y="16901"/>
                  <a:pt x="597460" y="6927"/>
                </a:cubicBezTo>
                <a:cubicBezTo>
                  <a:pt x="574570" y="3112"/>
                  <a:pt x="551279" y="2309"/>
                  <a:pt x="528188" y="0"/>
                </a:cubicBezTo>
                <a:cubicBezTo>
                  <a:pt x="468152" y="2309"/>
                  <a:pt x="407723" y="-303"/>
                  <a:pt x="348079" y="6927"/>
                </a:cubicBezTo>
                <a:cubicBezTo>
                  <a:pt x="320839" y="10229"/>
                  <a:pt x="297264" y="32498"/>
                  <a:pt x="271879" y="41564"/>
                </a:cubicBezTo>
                <a:cubicBezTo>
                  <a:pt x="200713" y="66981"/>
                  <a:pt x="207020" y="61905"/>
                  <a:pt x="133333" y="69273"/>
                </a:cubicBezTo>
                <a:cubicBezTo>
                  <a:pt x="96641" y="93733"/>
                  <a:pt x="125351" y="78911"/>
                  <a:pt x="64060" y="90055"/>
                </a:cubicBezTo>
                <a:cubicBezTo>
                  <a:pt x="54693" y="91758"/>
                  <a:pt x="35197" y="95827"/>
                  <a:pt x="29424" y="969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28DD4-FE2B-DF16-C287-B8E8A9E9B7E6}"/>
              </a:ext>
            </a:extLst>
          </p:cNvPr>
          <p:cNvGraphicFramePr>
            <a:graphicFrameLocks noGrp="1"/>
          </p:cNvGraphicFramePr>
          <p:nvPr/>
        </p:nvGraphicFramePr>
        <p:xfrm>
          <a:off x="8559040" y="3598718"/>
          <a:ext cx="295884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1764980836"/>
                    </a:ext>
                  </a:extLst>
                </a:gridCol>
                <a:gridCol w="872617">
                  <a:extLst>
                    <a:ext uri="{9D8B030D-6E8A-4147-A177-3AD203B41FA5}">
                      <a16:colId xmlns:a16="http://schemas.microsoft.com/office/drawing/2014/main" val="1051981507"/>
                    </a:ext>
                  </a:extLst>
                </a:gridCol>
                <a:gridCol w="1300099">
                  <a:extLst>
                    <a:ext uri="{9D8B030D-6E8A-4147-A177-3AD203B41FA5}">
                      <a16:colId xmlns:a16="http://schemas.microsoft.com/office/drawing/2014/main" val="2059897331"/>
                    </a:ext>
                  </a:extLst>
                </a:gridCol>
              </a:tblGrid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Predecessor(s)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9152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8484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A,D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48013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51211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0604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D,G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7205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16181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73481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82888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days</a:t>
                      </a:r>
                      <a:endParaRPr lang="en-P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58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AB54BB-BFB5-1381-C44E-302C70659FEE}"/>
              </a:ext>
            </a:extLst>
          </p:cNvPr>
          <p:cNvSpPr txBox="1"/>
          <p:nvPr/>
        </p:nvSpPr>
        <p:spPr>
          <a:xfrm>
            <a:off x="7170572" y="4832581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endParaRPr kumimoji="0" lang="en-PK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9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06F956-F153-4F4A-9494-AB947F651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1769" r="1055" b="6930"/>
          <a:stretch/>
        </p:blipFill>
        <p:spPr bwMode="auto">
          <a:xfrm>
            <a:off x="7499927" y="9242"/>
            <a:ext cx="4683650" cy="23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2.Identify all paths in the network diagram.</a:t>
            </a:r>
            <a:br>
              <a:rPr lang="en-US" sz="2000" b="1" u="sng" dirty="0"/>
            </a:br>
            <a:r>
              <a:rPr lang="en-US" sz="2000" b="1" u="sng" dirty="0"/>
              <a:t>3.Find the duration of each path.</a:t>
            </a:r>
            <a:endParaRPr lang="en-PK" sz="2900" b="1" u="sn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C2A26E-22AC-5262-A886-1CCB9ACBA2FE}"/>
              </a:ext>
            </a:extLst>
          </p:cNvPr>
          <p:cNvGraphicFramePr>
            <a:graphicFrameLocks noGrp="1"/>
          </p:cNvGraphicFramePr>
          <p:nvPr/>
        </p:nvGraphicFramePr>
        <p:xfrm>
          <a:off x="5043054" y="749436"/>
          <a:ext cx="210589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872617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679092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Early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Finish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267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Finish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8852B-A94C-9EA6-BC04-5F2F7A6387F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2509982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5BC64-CCEB-67F0-7283-C44EF7B6C73A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B54E77-B808-3C4F-0255-521E65C0CD37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3B7885-9443-EF4E-C698-ABC6443E6E3F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47E5CA-CAD4-71C9-7854-FF1D72E3F2E4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4F16B0-4FCD-DC55-EC33-0BD3813C8469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4EB51D-06F2-0741-E817-C2B22711AAE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584FEF-CBA1-C75A-9901-E06C1F7D5CEC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328547-B250-A70F-E6F4-B46B6A14E14B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C3D1A1-3CE8-3B74-BF4E-EBCECFA61F65}"/>
              </a:ext>
            </a:extLst>
          </p:cNvPr>
          <p:cNvGraphicFramePr>
            <a:graphicFrameLocks noGrp="1"/>
          </p:cNvGraphicFramePr>
          <p:nvPr/>
        </p:nvGraphicFramePr>
        <p:xfrm>
          <a:off x="7075496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0233B5-7BB1-44ED-5227-12933C4C3592}"/>
              </a:ext>
            </a:extLst>
          </p:cNvPr>
          <p:cNvGraphicFramePr>
            <a:graphicFrameLocks noGrp="1"/>
          </p:cNvGraphicFramePr>
          <p:nvPr/>
        </p:nvGraphicFramePr>
        <p:xfrm>
          <a:off x="224792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07426-321C-189A-DAA7-B7A874B0D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9673" y="2997662"/>
            <a:ext cx="840655" cy="10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BFD4D-6D9E-4D31-93A1-254C4E262ABC}"/>
              </a:ext>
            </a:extLst>
          </p:cNvPr>
          <p:cNvCxnSpPr>
            <a:endCxn id="13" idx="1"/>
          </p:cNvCxnSpPr>
          <p:nvPr/>
        </p:nvCxnSpPr>
        <p:spPr>
          <a:xfrm>
            <a:off x="668593" y="4338783"/>
            <a:ext cx="901735" cy="11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F241EB-EB66-D0C6-64AA-88AEE840113B}"/>
              </a:ext>
            </a:extLst>
          </p:cNvPr>
          <p:cNvCxnSpPr>
            <a:endCxn id="9" idx="1"/>
          </p:cNvCxnSpPr>
          <p:nvPr/>
        </p:nvCxnSpPr>
        <p:spPr>
          <a:xfrm>
            <a:off x="1037150" y="4192298"/>
            <a:ext cx="533178" cy="4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E833E-64E4-3DDA-337F-3FE13BF2FB1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34293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FBE517-C14D-523A-F162-EB7B7BAF7F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34293" y="2997662"/>
            <a:ext cx="429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2FDA9-B767-F174-13D6-35DA68001419}"/>
              </a:ext>
            </a:extLst>
          </p:cNvPr>
          <p:cNvCxnSpPr>
            <a:endCxn id="8" idx="1"/>
          </p:cNvCxnSpPr>
          <p:nvPr/>
        </p:nvCxnSpPr>
        <p:spPr>
          <a:xfrm>
            <a:off x="4927895" y="296718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87610-AA5C-6F6D-E1B7-A31E19ADE2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927895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74E460-4CBE-7B4B-57B5-74FDB8EB927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034293" y="547342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018845-C518-DF6F-0EDF-E6532244DBC2}"/>
              </a:ext>
            </a:extLst>
          </p:cNvPr>
          <p:cNvCxnSpPr>
            <a:endCxn id="15" idx="1"/>
          </p:cNvCxnSpPr>
          <p:nvPr/>
        </p:nvCxnSpPr>
        <p:spPr>
          <a:xfrm>
            <a:off x="4927895" y="544294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8FA640-F4FE-7F2C-5C6D-F761D56CA37F}"/>
              </a:ext>
            </a:extLst>
          </p:cNvPr>
          <p:cNvCxnSpPr>
            <a:endCxn id="16" idx="2"/>
          </p:cNvCxnSpPr>
          <p:nvPr/>
        </p:nvCxnSpPr>
        <p:spPr>
          <a:xfrm flipV="1">
            <a:off x="6821497" y="435746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1BA96D-4E5F-E8C8-F250-D7680163563F}"/>
              </a:ext>
            </a:extLst>
          </p:cNvPr>
          <p:cNvCxnSpPr>
            <a:endCxn id="16" idx="1"/>
          </p:cNvCxnSpPr>
          <p:nvPr/>
        </p:nvCxnSpPr>
        <p:spPr>
          <a:xfrm>
            <a:off x="6821497" y="4205063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EFAD66-3083-9608-6992-BB163CB90AA6}"/>
              </a:ext>
            </a:extLst>
          </p:cNvPr>
          <p:cNvCxnSpPr>
            <a:endCxn id="16" idx="0"/>
          </p:cNvCxnSpPr>
          <p:nvPr/>
        </p:nvCxnSpPr>
        <p:spPr>
          <a:xfrm>
            <a:off x="6821497" y="296718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3FBFF-5D3C-5B96-BEC6-7BF4579D77AA}"/>
              </a:ext>
            </a:extLst>
          </p:cNvPr>
          <p:cNvCxnSpPr>
            <a:endCxn id="7" idx="1"/>
          </p:cNvCxnSpPr>
          <p:nvPr/>
        </p:nvCxnSpPr>
        <p:spPr>
          <a:xfrm flipV="1">
            <a:off x="3006842" y="2997663"/>
            <a:ext cx="457088" cy="11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222673-E41C-DE2A-2AE3-20225402C0FD}"/>
              </a:ext>
            </a:extLst>
          </p:cNvPr>
          <p:cNvCxnSpPr>
            <a:endCxn id="11" idx="1"/>
          </p:cNvCxnSpPr>
          <p:nvPr/>
        </p:nvCxnSpPr>
        <p:spPr>
          <a:xfrm flipV="1">
            <a:off x="3034293" y="4235543"/>
            <a:ext cx="429637" cy="120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22D708-9B35-8111-1121-ED3F3A21C742}"/>
              </a:ext>
            </a:extLst>
          </p:cNvPr>
          <p:cNvSpPr txBox="1"/>
          <p:nvPr/>
        </p:nvSpPr>
        <p:spPr>
          <a:xfrm flipH="1">
            <a:off x="459983" y="1384577"/>
            <a:ext cx="264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Applying Forward Pass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D2D95-8B7F-D951-E4E8-75D7A173FF67}"/>
              </a:ext>
            </a:extLst>
          </p:cNvPr>
          <p:cNvSpPr txBox="1"/>
          <p:nvPr/>
        </p:nvSpPr>
        <p:spPr>
          <a:xfrm>
            <a:off x="1591765" y="2524611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53D83-6C94-D733-3A61-7ACD14299D0F}"/>
              </a:ext>
            </a:extLst>
          </p:cNvPr>
          <p:cNvSpPr txBox="1"/>
          <p:nvPr/>
        </p:nvSpPr>
        <p:spPr>
          <a:xfrm>
            <a:off x="1596675" y="3759364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A163C-49AA-4AEE-3242-237CAF559EFC}"/>
              </a:ext>
            </a:extLst>
          </p:cNvPr>
          <p:cNvSpPr txBox="1"/>
          <p:nvPr/>
        </p:nvSpPr>
        <p:spPr>
          <a:xfrm>
            <a:off x="1596384" y="5004577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2801B-E668-5DCA-1114-A66AD5AC9B62}"/>
              </a:ext>
            </a:extLst>
          </p:cNvPr>
          <p:cNvSpPr txBox="1"/>
          <p:nvPr/>
        </p:nvSpPr>
        <p:spPr>
          <a:xfrm>
            <a:off x="2574407" y="253138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8649A-17A0-3BC8-D72C-BA0E191B842E}"/>
              </a:ext>
            </a:extLst>
          </p:cNvPr>
          <p:cNvSpPr txBox="1"/>
          <p:nvPr/>
        </p:nvSpPr>
        <p:spPr>
          <a:xfrm flipH="1">
            <a:off x="8285462" y="2628330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+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F8606-A55C-3192-D3A1-B943AFC79426}"/>
              </a:ext>
            </a:extLst>
          </p:cNvPr>
          <p:cNvSpPr txBox="1"/>
          <p:nvPr/>
        </p:nvSpPr>
        <p:spPr>
          <a:xfrm>
            <a:off x="2620287" y="376860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81BD3-D69F-2257-3DD7-1B268F89E3A0}"/>
              </a:ext>
            </a:extLst>
          </p:cNvPr>
          <p:cNvSpPr txBox="1"/>
          <p:nvPr/>
        </p:nvSpPr>
        <p:spPr>
          <a:xfrm>
            <a:off x="2602362" y="499847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80257-590F-B7BF-B192-3AD812753D3E}"/>
              </a:ext>
            </a:extLst>
          </p:cNvPr>
          <p:cNvSpPr txBox="1"/>
          <p:nvPr/>
        </p:nvSpPr>
        <p:spPr>
          <a:xfrm flipH="1">
            <a:off x="8285462" y="2997662"/>
            <a:ext cx="189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30CBC-C1D0-53B2-DD3F-832D2D52701F}"/>
              </a:ext>
            </a:extLst>
          </p:cNvPr>
          <p:cNvSpPr txBox="1"/>
          <p:nvPr/>
        </p:nvSpPr>
        <p:spPr>
          <a:xfrm>
            <a:off x="3445967" y="251825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26E09-5304-AFD6-B51B-96A5DFE10FA2}"/>
              </a:ext>
            </a:extLst>
          </p:cNvPr>
          <p:cNvSpPr txBox="1"/>
          <p:nvPr/>
        </p:nvSpPr>
        <p:spPr>
          <a:xfrm>
            <a:off x="4461355" y="253683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5F1225-0F61-3903-04A6-65102B84447F}"/>
              </a:ext>
            </a:extLst>
          </p:cNvPr>
          <p:cNvSpPr txBox="1"/>
          <p:nvPr/>
        </p:nvSpPr>
        <p:spPr>
          <a:xfrm>
            <a:off x="5345931" y="252985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DF8751-26F4-93B1-40E1-6E36CAD04191}"/>
              </a:ext>
            </a:extLst>
          </p:cNvPr>
          <p:cNvSpPr txBox="1"/>
          <p:nvPr/>
        </p:nvSpPr>
        <p:spPr>
          <a:xfrm>
            <a:off x="6342847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44534A-582B-FECE-F201-A0B47A281ABD}"/>
              </a:ext>
            </a:extLst>
          </p:cNvPr>
          <p:cNvSpPr txBox="1"/>
          <p:nvPr/>
        </p:nvSpPr>
        <p:spPr>
          <a:xfrm>
            <a:off x="7511022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AAA60-F2F7-7B34-BDA5-3BC0AFD73A52}"/>
              </a:ext>
            </a:extLst>
          </p:cNvPr>
          <p:cNvSpPr txBox="1"/>
          <p:nvPr/>
        </p:nvSpPr>
        <p:spPr>
          <a:xfrm>
            <a:off x="3480073" y="377255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179B3-61EC-06A1-AE36-EDCF05E7F1A8}"/>
              </a:ext>
            </a:extLst>
          </p:cNvPr>
          <p:cNvSpPr txBox="1"/>
          <p:nvPr/>
        </p:nvSpPr>
        <p:spPr>
          <a:xfrm>
            <a:off x="4461532" y="376172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A129F-4F40-C949-D2E0-24CCB771C9EB}"/>
              </a:ext>
            </a:extLst>
          </p:cNvPr>
          <p:cNvSpPr txBox="1"/>
          <p:nvPr/>
        </p:nvSpPr>
        <p:spPr>
          <a:xfrm>
            <a:off x="5328988" y="375093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417C8-A0CF-E1F2-CFAE-7F7545A0031E}"/>
              </a:ext>
            </a:extLst>
          </p:cNvPr>
          <p:cNvSpPr txBox="1"/>
          <p:nvPr/>
        </p:nvSpPr>
        <p:spPr>
          <a:xfrm>
            <a:off x="6365893" y="377274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E0599B-DE73-6277-C46A-3CB116A25686}"/>
              </a:ext>
            </a:extLst>
          </p:cNvPr>
          <p:cNvSpPr txBox="1"/>
          <p:nvPr/>
        </p:nvSpPr>
        <p:spPr>
          <a:xfrm>
            <a:off x="3469352" y="502753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808D-B572-97F0-BAFF-717735CD245A}"/>
              </a:ext>
            </a:extLst>
          </p:cNvPr>
          <p:cNvSpPr txBox="1"/>
          <p:nvPr/>
        </p:nvSpPr>
        <p:spPr>
          <a:xfrm>
            <a:off x="4489063" y="499494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51E3F0-35C4-6A05-D2AC-83B7C7985207}"/>
              </a:ext>
            </a:extLst>
          </p:cNvPr>
          <p:cNvSpPr txBox="1"/>
          <p:nvPr/>
        </p:nvSpPr>
        <p:spPr>
          <a:xfrm>
            <a:off x="6403716" y="49988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D1BA79-BE5A-3E13-1655-BA2BC8C8EF83}"/>
              </a:ext>
            </a:extLst>
          </p:cNvPr>
          <p:cNvSpPr txBox="1"/>
          <p:nvPr/>
        </p:nvSpPr>
        <p:spPr>
          <a:xfrm>
            <a:off x="5361218" y="500636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8" grpId="0"/>
      <p:bldP spid="29" grpId="0"/>
      <p:bldP spid="31" grpId="0"/>
      <p:bldP spid="32" grpId="0"/>
      <p:bldP spid="34" grpId="0"/>
      <p:bldP spid="36" grpId="0"/>
      <p:bldP spid="37" grpId="0"/>
      <p:bldP spid="39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06F956-F153-4F4A-9494-AB947F651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1769" r="1055" b="6930"/>
          <a:stretch/>
        </p:blipFill>
        <p:spPr bwMode="auto">
          <a:xfrm>
            <a:off x="7499927" y="9242"/>
            <a:ext cx="4683650" cy="23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2.Identify all paths in the network diagram.</a:t>
            </a:r>
            <a:br>
              <a:rPr lang="en-US" sz="2000" b="1" u="sng" dirty="0"/>
            </a:br>
            <a:r>
              <a:rPr lang="en-US" sz="2000" b="1" u="sng" dirty="0"/>
              <a:t>3.Find the duration of each path.</a:t>
            </a:r>
            <a:endParaRPr lang="en-PK" sz="2900" b="1" u="sn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C2A26E-22AC-5262-A886-1CCB9ACBA2FE}"/>
              </a:ext>
            </a:extLst>
          </p:cNvPr>
          <p:cNvGraphicFramePr>
            <a:graphicFrameLocks noGrp="1"/>
          </p:cNvGraphicFramePr>
          <p:nvPr/>
        </p:nvGraphicFramePr>
        <p:xfrm>
          <a:off x="5043054" y="749436"/>
          <a:ext cx="210589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872617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679092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Early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Finish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267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Finish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8852B-A94C-9EA6-BC04-5F2F7A6387F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2509982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5BC64-CCEB-67F0-7283-C44EF7B6C73A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B54E77-B808-3C4F-0255-521E65C0CD37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3B7885-9443-EF4E-C698-ABC6443E6E3F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47E5CA-CAD4-71C9-7854-FF1D72E3F2E4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4F16B0-4FCD-DC55-EC33-0BD3813C8469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4EB51D-06F2-0741-E817-C2B22711AAE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584FEF-CBA1-C75A-9901-E06C1F7D5CEC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328547-B250-A70F-E6F4-B46B6A14E14B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C3D1A1-3CE8-3B74-BF4E-EBCECFA61F65}"/>
              </a:ext>
            </a:extLst>
          </p:cNvPr>
          <p:cNvGraphicFramePr>
            <a:graphicFrameLocks noGrp="1"/>
          </p:cNvGraphicFramePr>
          <p:nvPr/>
        </p:nvGraphicFramePr>
        <p:xfrm>
          <a:off x="7075496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0233B5-7BB1-44ED-5227-12933C4C3592}"/>
              </a:ext>
            </a:extLst>
          </p:cNvPr>
          <p:cNvGraphicFramePr>
            <a:graphicFrameLocks noGrp="1"/>
          </p:cNvGraphicFramePr>
          <p:nvPr/>
        </p:nvGraphicFramePr>
        <p:xfrm>
          <a:off x="224792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07426-321C-189A-DAA7-B7A874B0D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9673" y="2997662"/>
            <a:ext cx="840655" cy="10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BFD4D-6D9E-4D31-93A1-254C4E262ABC}"/>
              </a:ext>
            </a:extLst>
          </p:cNvPr>
          <p:cNvCxnSpPr>
            <a:endCxn id="13" idx="1"/>
          </p:cNvCxnSpPr>
          <p:nvPr/>
        </p:nvCxnSpPr>
        <p:spPr>
          <a:xfrm>
            <a:off x="668593" y="4338783"/>
            <a:ext cx="901735" cy="11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F241EB-EB66-D0C6-64AA-88AEE840113B}"/>
              </a:ext>
            </a:extLst>
          </p:cNvPr>
          <p:cNvCxnSpPr>
            <a:endCxn id="9" idx="1"/>
          </p:cNvCxnSpPr>
          <p:nvPr/>
        </p:nvCxnSpPr>
        <p:spPr>
          <a:xfrm>
            <a:off x="1037150" y="4192298"/>
            <a:ext cx="533178" cy="4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E833E-64E4-3DDA-337F-3FE13BF2FB1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34293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FBE517-C14D-523A-F162-EB7B7BAF7F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34293" y="2997662"/>
            <a:ext cx="429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2FDA9-B767-F174-13D6-35DA68001419}"/>
              </a:ext>
            </a:extLst>
          </p:cNvPr>
          <p:cNvCxnSpPr>
            <a:endCxn id="8" idx="1"/>
          </p:cNvCxnSpPr>
          <p:nvPr/>
        </p:nvCxnSpPr>
        <p:spPr>
          <a:xfrm>
            <a:off x="4927895" y="296718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87610-AA5C-6F6D-E1B7-A31E19ADE2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927895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74E460-4CBE-7B4B-57B5-74FDB8EB927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034293" y="547342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018845-C518-DF6F-0EDF-E6532244DBC2}"/>
              </a:ext>
            </a:extLst>
          </p:cNvPr>
          <p:cNvCxnSpPr>
            <a:endCxn id="15" idx="1"/>
          </p:cNvCxnSpPr>
          <p:nvPr/>
        </p:nvCxnSpPr>
        <p:spPr>
          <a:xfrm>
            <a:off x="4927895" y="544294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8FA640-F4FE-7F2C-5C6D-F761D56CA37F}"/>
              </a:ext>
            </a:extLst>
          </p:cNvPr>
          <p:cNvCxnSpPr>
            <a:endCxn id="16" idx="2"/>
          </p:cNvCxnSpPr>
          <p:nvPr/>
        </p:nvCxnSpPr>
        <p:spPr>
          <a:xfrm flipV="1">
            <a:off x="6821497" y="435746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1BA96D-4E5F-E8C8-F250-D7680163563F}"/>
              </a:ext>
            </a:extLst>
          </p:cNvPr>
          <p:cNvCxnSpPr>
            <a:endCxn id="16" idx="1"/>
          </p:cNvCxnSpPr>
          <p:nvPr/>
        </p:nvCxnSpPr>
        <p:spPr>
          <a:xfrm>
            <a:off x="6821497" y="4205063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EFAD66-3083-9608-6992-BB163CB90AA6}"/>
              </a:ext>
            </a:extLst>
          </p:cNvPr>
          <p:cNvCxnSpPr>
            <a:endCxn id="16" idx="0"/>
          </p:cNvCxnSpPr>
          <p:nvPr/>
        </p:nvCxnSpPr>
        <p:spPr>
          <a:xfrm>
            <a:off x="6821497" y="296718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3FBFF-5D3C-5B96-BEC6-7BF4579D77AA}"/>
              </a:ext>
            </a:extLst>
          </p:cNvPr>
          <p:cNvCxnSpPr>
            <a:endCxn id="7" idx="1"/>
          </p:cNvCxnSpPr>
          <p:nvPr/>
        </p:nvCxnSpPr>
        <p:spPr>
          <a:xfrm flipV="1">
            <a:off x="3006842" y="2997663"/>
            <a:ext cx="457088" cy="11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222673-E41C-DE2A-2AE3-20225402C0FD}"/>
              </a:ext>
            </a:extLst>
          </p:cNvPr>
          <p:cNvCxnSpPr>
            <a:endCxn id="11" idx="1"/>
          </p:cNvCxnSpPr>
          <p:nvPr/>
        </p:nvCxnSpPr>
        <p:spPr>
          <a:xfrm flipV="1">
            <a:off x="3034293" y="4235543"/>
            <a:ext cx="429637" cy="120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22D708-9B35-8111-1121-ED3F3A21C742}"/>
              </a:ext>
            </a:extLst>
          </p:cNvPr>
          <p:cNvSpPr txBox="1"/>
          <p:nvPr/>
        </p:nvSpPr>
        <p:spPr>
          <a:xfrm flipH="1">
            <a:off x="459983" y="1384577"/>
            <a:ext cx="291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Applying Backward Pass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D2D95-8B7F-D951-E4E8-75D7A173FF67}"/>
              </a:ext>
            </a:extLst>
          </p:cNvPr>
          <p:cNvSpPr txBox="1"/>
          <p:nvPr/>
        </p:nvSpPr>
        <p:spPr>
          <a:xfrm>
            <a:off x="1609728" y="2528604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53D83-6C94-D733-3A61-7ACD14299D0F}"/>
              </a:ext>
            </a:extLst>
          </p:cNvPr>
          <p:cNvSpPr txBox="1"/>
          <p:nvPr/>
        </p:nvSpPr>
        <p:spPr>
          <a:xfrm>
            <a:off x="1614638" y="3763357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A163C-49AA-4AEE-3242-237CAF559EFC}"/>
              </a:ext>
            </a:extLst>
          </p:cNvPr>
          <p:cNvSpPr txBox="1"/>
          <p:nvPr/>
        </p:nvSpPr>
        <p:spPr>
          <a:xfrm>
            <a:off x="1614347" y="5008570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2801B-E668-5DCA-1114-A66AD5AC9B62}"/>
              </a:ext>
            </a:extLst>
          </p:cNvPr>
          <p:cNvSpPr txBox="1"/>
          <p:nvPr/>
        </p:nvSpPr>
        <p:spPr>
          <a:xfrm>
            <a:off x="2592370" y="253538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8649A-17A0-3BC8-D72C-BA0E191B842E}"/>
              </a:ext>
            </a:extLst>
          </p:cNvPr>
          <p:cNvSpPr txBox="1"/>
          <p:nvPr/>
        </p:nvSpPr>
        <p:spPr>
          <a:xfrm flipH="1">
            <a:off x="8285462" y="2628330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+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F8606-A55C-3192-D3A1-B943AFC79426}"/>
              </a:ext>
            </a:extLst>
          </p:cNvPr>
          <p:cNvSpPr txBox="1"/>
          <p:nvPr/>
        </p:nvSpPr>
        <p:spPr>
          <a:xfrm>
            <a:off x="2638250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81BD3-D69F-2257-3DD7-1B268F89E3A0}"/>
              </a:ext>
            </a:extLst>
          </p:cNvPr>
          <p:cNvSpPr txBox="1"/>
          <p:nvPr/>
        </p:nvSpPr>
        <p:spPr>
          <a:xfrm>
            <a:off x="2620325" y="50024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80257-590F-B7BF-B192-3AD812753D3E}"/>
              </a:ext>
            </a:extLst>
          </p:cNvPr>
          <p:cNvSpPr txBox="1"/>
          <p:nvPr/>
        </p:nvSpPr>
        <p:spPr>
          <a:xfrm flipH="1">
            <a:off x="8285462" y="2997662"/>
            <a:ext cx="189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30CBC-C1D0-53B2-DD3F-832D2D52701F}"/>
              </a:ext>
            </a:extLst>
          </p:cNvPr>
          <p:cNvSpPr txBox="1"/>
          <p:nvPr/>
        </p:nvSpPr>
        <p:spPr>
          <a:xfrm>
            <a:off x="3463930" y="252224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26E09-5304-AFD6-B51B-96A5DFE10FA2}"/>
              </a:ext>
            </a:extLst>
          </p:cNvPr>
          <p:cNvSpPr txBox="1"/>
          <p:nvPr/>
        </p:nvSpPr>
        <p:spPr>
          <a:xfrm>
            <a:off x="4479318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5F1225-0F61-3903-04A6-65102B84447F}"/>
              </a:ext>
            </a:extLst>
          </p:cNvPr>
          <p:cNvSpPr txBox="1"/>
          <p:nvPr/>
        </p:nvSpPr>
        <p:spPr>
          <a:xfrm>
            <a:off x="5363894" y="252988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DF8751-26F4-93B1-40E1-6E36CAD04191}"/>
              </a:ext>
            </a:extLst>
          </p:cNvPr>
          <p:cNvSpPr txBox="1"/>
          <p:nvPr/>
        </p:nvSpPr>
        <p:spPr>
          <a:xfrm>
            <a:off x="6360810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44534A-582B-FECE-F201-A0B47A281ABD}"/>
              </a:ext>
            </a:extLst>
          </p:cNvPr>
          <p:cNvSpPr txBox="1"/>
          <p:nvPr/>
        </p:nvSpPr>
        <p:spPr>
          <a:xfrm>
            <a:off x="7542544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AAA60-F2F7-7B34-BDA5-3BC0AFD73A52}"/>
              </a:ext>
            </a:extLst>
          </p:cNvPr>
          <p:cNvSpPr txBox="1"/>
          <p:nvPr/>
        </p:nvSpPr>
        <p:spPr>
          <a:xfrm>
            <a:off x="3498036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179B3-61EC-06A1-AE36-EDCF05E7F1A8}"/>
              </a:ext>
            </a:extLst>
          </p:cNvPr>
          <p:cNvSpPr txBox="1"/>
          <p:nvPr/>
        </p:nvSpPr>
        <p:spPr>
          <a:xfrm>
            <a:off x="4479495" y="376176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A129F-4F40-C949-D2E0-24CCB771C9EB}"/>
              </a:ext>
            </a:extLst>
          </p:cNvPr>
          <p:cNvSpPr txBox="1"/>
          <p:nvPr/>
        </p:nvSpPr>
        <p:spPr>
          <a:xfrm>
            <a:off x="5346951" y="375093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417C8-A0CF-E1F2-CFAE-7F7545A0031E}"/>
              </a:ext>
            </a:extLst>
          </p:cNvPr>
          <p:cNvSpPr txBox="1"/>
          <p:nvPr/>
        </p:nvSpPr>
        <p:spPr>
          <a:xfrm>
            <a:off x="6387795" y="377274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E0599B-DE73-6277-C46A-3CB116A25686}"/>
              </a:ext>
            </a:extLst>
          </p:cNvPr>
          <p:cNvSpPr txBox="1"/>
          <p:nvPr/>
        </p:nvSpPr>
        <p:spPr>
          <a:xfrm>
            <a:off x="3487315" y="502757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808D-B572-97F0-BAFF-717735CD245A}"/>
              </a:ext>
            </a:extLst>
          </p:cNvPr>
          <p:cNvSpPr txBox="1"/>
          <p:nvPr/>
        </p:nvSpPr>
        <p:spPr>
          <a:xfrm>
            <a:off x="4507026" y="49949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51E3F0-35C4-6A05-D2AC-83B7C7985207}"/>
              </a:ext>
            </a:extLst>
          </p:cNvPr>
          <p:cNvSpPr txBox="1"/>
          <p:nvPr/>
        </p:nvSpPr>
        <p:spPr>
          <a:xfrm>
            <a:off x="6425618" y="49988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D1BA79-BE5A-3E13-1655-BA2BC8C8EF83}"/>
              </a:ext>
            </a:extLst>
          </p:cNvPr>
          <p:cNvSpPr txBox="1"/>
          <p:nvPr/>
        </p:nvSpPr>
        <p:spPr>
          <a:xfrm>
            <a:off x="5379181" y="500636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24DB-ABDD-78BD-FA48-F21C4994234F}"/>
              </a:ext>
            </a:extLst>
          </p:cNvPr>
          <p:cNvSpPr txBox="1"/>
          <p:nvPr/>
        </p:nvSpPr>
        <p:spPr>
          <a:xfrm>
            <a:off x="6385944" y="319979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D1A3D-32E9-36B6-B082-9DB33CBBA72A}"/>
              </a:ext>
            </a:extLst>
          </p:cNvPr>
          <p:cNvSpPr txBox="1"/>
          <p:nvPr/>
        </p:nvSpPr>
        <p:spPr>
          <a:xfrm>
            <a:off x="6363080" y="442455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A0877-5ECB-D38E-1AF4-70DE859296F2}"/>
              </a:ext>
            </a:extLst>
          </p:cNvPr>
          <p:cNvSpPr txBox="1"/>
          <p:nvPr/>
        </p:nvSpPr>
        <p:spPr>
          <a:xfrm>
            <a:off x="6398234" y="566216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72140-B6B0-9AFA-A226-0636E02C5841}"/>
              </a:ext>
            </a:extLst>
          </p:cNvPr>
          <p:cNvSpPr txBox="1"/>
          <p:nvPr/>
        </p:nvSpPr>
        <p:spPr>
          <a:xfrm flipH="1">
            <a:off x="8281396" y="3298423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-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7E0259-6C77-FFB9-AE31-F81D3DDAB8D6}"/>
              </a:ext>
            </a:extLst>
          </p:cNvPr>
          <p:cNvSpPr txBox="1"/>
          <p:nvPr/>
        </p:nvSpPr>
        <p:spPr>
          <a:xfrm>
            <a:off x="5384212" y="322220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7BB2EC-DC9D-D905-1D9A-1BFD7C3DE41D}"/>
              </a:ext>
            </a:extLst>
          </p:cNvPr>
          <p:cNvSpPr txBox="1"/>
          <p:nvPr/>
        </p:nvSpPr>
        <p:spPr>
          <a:xfrm>
            <a:off x="5345100" y="442302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EDA3C-1BF6-B510-EC91-47C5F8B8C5BF}"/>
              </a:ext>
            </a:extLst>
          </p:cNvPr>
          <p:cNvSpPr txBox="1"/>
          <p:nvPr/>
        </p:nvSpPr>
        <p:spPr>
          <a:xfrm>
            <a:off x="5403807" y="566090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7E3581-DABC-E05D-18E2-F0C251BA74E6}"/>
              </a:ext>
            </a:extLst>
          </p:cNvPr>
          <p:cNvSpPr txBox="1"/>
          <p:nvPr/>
        </p:nvSpPr>
        <p:spPr>
          <a:xfrm flipH="1">
            <a:off x="8285461" y="3576851"/>
            <a:ext cx="214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Minimum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D3EF3712-6B89-7BF2-7D76-66966D3822D0}"/>
              </a:ext>
            </a:extLst>
          </p:cNvPr>
          <p:cNvSpPr txBox="1"/>
          <p:nvPr/>
        </p:nvSpPr>
        <p:spPr>
          <a:xfrm>
            <a:off x="4486322" y="318833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2DF175E-F5D0-E85A-8CE4-9DE38F5BA4D9}"/>
              </a:ext>
            </a:extLst>
          </p:cNvPr>
          <p:cNvSpPr txBox="1"/>
          <p:nvPr/>
        </p:nvSpPr>
        <p:spPr>
          <a:xfrm>
            <a:off x="3511372" y="321104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8BC9D68D-5334-F249-FBD4-B2C07E9026C3}"/>
              </a:ext>
            </a:extLst>
          </p:cNvPr>
          <p:cNvSpPr txBox="1"/>
          <p:nvPr/>
        </p:nvSpPr>
        <p:spPr>
          <a:xfrm>
            <a:off x="2580970" y="317268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9D0F56C0-83A4-AC95-E471-6B3B903DA0FA}"/>
              </a:ext>
            </a:extLst>
          </p:cNvPr>
          <p:cNvSpPr txBox="1"/>
          <p:nvPr/>
        </p:nvSpPr>
        <p:spPr>
          <a:xfrm>
            <a:off x="1611585" y="320571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20A3C27-78AF-A06B-287B-2FBD0D1A6504}"/>
              </a:ext>
            </a:extLst>
          </p:cNvPr>
          <p:cNvSpPr txBox="1"/>
          <p:nvPr/>
        </p:nvSpPr>
        <p:spPr>
          <a:xfrm>
            <a:off x="4511013" y="443225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475B4428-6D8C-33B1-2DE6-7A7680C23EBB}"/>
              </a:ext>
            </a:extLst>
          </p:cNvPr>
          <p:cNvSpPr txBox="1"/>
          <p:nvPr/>
        </p:nvSpPr>
        <p:spPr>
          <a:xfrm>
            <a:off x="3480327" y="440872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FCF3CB24-3FE0-220E-D2DA-D4EA15D60991}"/>
              </a:ext>
            </a:extLst>
          </p:cNvPr>
          <p:cNvSpPr txBox="1"/>
          <p:nvPr/>
        </p:nvSpPr>
        <p:spPr>
          <a:xfrm>
            <a:off x="2585079" y="440616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6A177ECD-1D84-6835-82B1-D6A56BCCB7C2}"/>
              </a:ext>
            </a:extLst>
          </p:cNvPr>
          <p:cNvSpPr txBox="1"/>
          <p:nvPr/>
        </p:nvSpPr>
        <p:spPr>
          <a:xfrm>
            <a:off x="1611584" y="444046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E4A5C494-EAF6-3CDF-2274-9214278DFCD6}"/>
              </a:ext>
            </a:extLst>
          </p:cNvPr>
          <p:cNvSpPr txBox="1"/>
          <p:nvPr/>
        </p:nvSpPr>
        <p:spPr>
          <a:xfrm>
            <a:off x="4481851" y="565168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63B01707-7AD0-4420-261C-4C0464BE649E}"/>
              </a:ext>
            </a:extLst>
          </p:cNvPr>
          <p:cNvSpPr txBox="1"/>
          <p:nvPr/>
        </p:nvSpPr>
        <p:spPr>
          <a:xfrm>
            <a:off x="3480327" y="562947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83769849-0055-34F0-FC47-E4A3757524BC}"/>
              </a:ext>
            </a:extLst>
          </p:cNvPr>
          <p:cNvSpPr txBox="1"/>
          <p:nvPr/>
        </p:nvSpPr>
        <p:spPr>
          <a:xfrm>
            <a:off x="2588052" y="562947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1DBF6F17-7EA9-78CE-81FC-799E7B6086B3}"/>
              </a:ext>
            </a:extLst>
          </p:cNvPr>
          <p:cNvSpPr txBox="1"/>
          <p:nvPr/>
        </p:nvSpPr>
        <p:spPr>
          <a:xfrm>
            <a:off x="1570328" y="56856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8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18" grpId="0"/>
      <p:bldP spid="24" grpId="0"/>
      <p:bldP spid="25" grpId="0"/>
      <p:bldP spid="60" grpId="0"/>
      <p:bldP spid="61" grpId="0"/>
      <p:bldP spid="62" grpId="0"/>
      <p:bldP spid="63" grpId="0"/>
      <p:bldP spid="2048" grpId="0"/>
      <p:bldP spid="2049" grpId="0"/>
      <p:bldP spid="2051" grpId="0"/>
      <p:bldP spid="2052" grpId="0"/>
      <p:bldP spid="2053" grpId="0"/>
      <p:bldP spid="2054" grpId="0"/>
      <p:bldP spid="2055" grpId="0"/>
      <p:bldP spid="2056" grpId="0"/>
      <p:bldP spid="2057" grpId="0"/>
      <p:bldP spid="2058" grpId="0"/>
      <p:bldP spid="2059" grpId="0"/>
      <p:bldP spid="20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06F956-F153-4F4A-9494-AB947F651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1769" r="1055" b="6930"/>
          <a:stretch/>
        </p:blipFill>
        <p:spPr bwMode="auto">
          <a:xfrm>
            <a:off x="7499927" y="9242"/>
            <a:ext cx="4683650" cy="23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2.Identify all paths in the network diagram.</a:t>
            </a:r>
            <a:br>
              <a:rPr lang="en-US" sz="2000" b="1" u="sng" dirty="0"/>
            </a:br>
            <a:r>
              <a:rPr lang="en-US" sz="2000" b="1" u="sng" dirty="0"/>
              <a:t>3.Find the duration of each path.</a:t>
            </a:r>
            <a:endParaRPr lang="en-PK" sz="29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B937D-210F-4628-9150-D08F91F2EC7F}"/>
              </a:ext>
            </a:extLst>
          </p:cNvPr>
          <p:cNvSpPr txBox="1"/>
          <p:nvPr/>
        </p:nvSpPr>
        <p:spPr>
          <a:xfrm flipH="1">
            <a:off x="8281396" y="3866211"/>
            <a:ext cx="413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 time (float)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 – 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– 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C2A26E-22AC-5262-A886-1CCB9ACBA2FE}"/>
              </a:ext>
            </a:extLst>
          </p:cNvPr>
          <p:cNvGraphicFramePr>
            <a:graphicFrameLocks noGrp="1"/>
          </p:cNvGraphicFramePr>
          <p:nvPr/>
        </p:nvGraphicFramePr>
        <p:xfrm>
          <a:off x="5043054" y="749436"/>
          <a:ext cx="210589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872617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679092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Early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Finish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267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Finish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8852B-A94C-9EA6-BC04-5F2F7A6387F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2509982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5BC64-CCEB-67F0-7283-C44EF7B6C73A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B54E77-B808-3C4F-0255-521E65C0CD37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3B7885-9443-EF4E-C698-ABC6443E6E3F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47E5CA-CAD4-71C9-7854-FF1D72E3F2E4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4F16B0-4FCD-DC55-EC33-0BD3813C8469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4EB51D-06F2-0741-E817-C2B22711AAE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584FEF-CBA1-C75A-9901-E06C1F7D5CEC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328547-B250-A70F-E6F4-B46B6A14E14B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C3D1A1-3CE8-3B74-BF4E-EBCECFA61F65}"/>
              </a:ext>
            </a:extLst>
          </p:cNvPr>
          <p:cNvGraphicFramePr>
            <a:graphicFrameLocks noGrp="1"/>
          </p:cNvGraphicFramePr>
          <p:nvPr/>
        </p:nvGraphicFramePr>
        <p:xfrm>
          <a:off x="7075496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0233B5-7BB1-44ED-5227-12933C4C3592}"/>
              </a:ext>
            </a:extLst>
          </p:cNvPr>
          <p:cNvGraphicFramePr>
            <a:graphicFrameLocks noGrp="1"/>
          </p:cNvGraphicFramePr>
          <p:nvPr/>
        </p:nvGraphicFramePr>
        <p:xfrm>
          <a:off x="224792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07426-321C-189A-DAA7-B7A874B0D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9673" y="2997662"/>
            <a:ext cx="840655" cy="10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BFD4D-6D9E-4D31-93A1-254C4E262ABC}"/>
              </a:ext>
            </a:extLst>
          </p:cNvPr>
          <p:cNvCxnSpPr>
            <a:endCxn id="13" idx="1"/>
          </p:cNvCxnSpPr>
          <p:nvPr/>
        </p:nvCxnSpPr>
        <p:spPr>
          <a:xfrm>
            <a:off x="668593" y="4338783"/>
            <a:ext cx="901735" cy="11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F241EB-EB66-D0C6-64AA-88AEE840113B}"/>
              </a:ext>
            </a:extLst>
          </p:cNvPr>
          <p:cNvCxnSpPr>
            <a:endCxn id="9" idx="1"/>
          </p:cNvCxnSpPr>
          <p:nvPr/>
        </p:nvCxnSpPr>
        <p:spPr>
          <a:xfrm>
            <a:off x="1037150" y="4192298"/>
            <a:ext cx="533178" cy="4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E833E-64E4-3DDA-337F-3FE13BF2FB1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34293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FBE517-C14D-523A-F162-EB7B7BAF7F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34293" y="2997662"/>
            <a:ext cx="429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2FDA9-B767-F174-13D6-35DA68001419}"/>
              </a:ext>
            </a:extLst>
          </p:cNvPr>
          <p:cNvCxnSpPr>
            <a:endCxn id="8" idx="1"/>
          </p:cNvCxnSpPr>
          <p:nvPr/>
        </p:nvCxnSpPr>
        <p:spPr>
          <a:xfrm>
            <a:off x="4927895" y="296718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87610-AA5C-6F6D-E1B7-A31E19ADE2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927895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74E460-4CBE-7B4B-57B5-74FDB8EB927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034293" y="547342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018845-C518-DF6F-0EDF-E6532244DBC2}"/>
              </a:ext>
            </a:extLst>
          </p:cNvPr>
          <p:cNvCxnSpPr>
            <a:endCxn id="15" idx="1"/>
          </p:cNvCxnSpPr>
          <p:nvPr/>
        </p:nvCxnSpPr>
        <p:spPr>
          <a:xfrm>
            <a:off x="4927895" y="544294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8FA640-F4FE-7F2C-5C6D-F761D56CA37F}"/>
              </a:ext>
            </a:extLst>
          </p:cNvPr>
          <p:cNvCxnSpPr>
            <a:endCxn id="16" idx="2"/>
          </p:cNvCxnSpPr>
          <p:nvPr/>
        </p:nvCxnSpPr>
        <p:spPr>
          <a:xfrm flipV="1">
            <a:off x="6821497" y="435746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1BA96D-4E5F-E8C8-F250-D7680163563F}"/>
              </a:ext>
            </a:extLst>
          </p:cNvPr>
          <p:cNvCxnSpPr>
            <a:endCxn id="16" idx="1"/>
          </p:cNvCxnSpPr>
          <p:nvPr/>
        </p:nvCxnSpPr>
        <p:spPr>
          <a:xfrm>
            <a:off x="6821497" y="4205063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EFAD66-3083-9608-6992-BB163CB90AA6}"/>
              </a:ext>
            </a:extLst>
          </p:cNvPr>
          <p:cNvCxnSpPr>
            <a:endCxn id="16" idx="0"/>
          </p:cNvCxnSpPr>
          <p:nvPr/>
        </p:nvCxnSpPr>
        <p:spPr>
          <a:xfrm>
            <a:off x="6821497" y="296718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3FBFF-5D3C-5B96-BEC6-7BF4579D77AA}"/>
              </a:ext>
            </a:extLst>
          </p:cNvPr>
          <p:cNvCxnSpPr>
            <a:endCxn id="7" idx="1"/>
          </p:cNvCxnSpPr>
          <p:nvPr/>
        </p:nvCxnSpPr>
        <p:spPr>
          <a:xfrm flipV="1">
            <a:off x="3006842" y="2997663"/>
            <a:ext cx="457088" cy="11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222673-E41C-DE2A-2AE3-20225402C0FD}"/>
              </a:ext>
            </a:extLst>
          </p:cNvPr>
          <p:cNvCxnSpPr>
            <a:endCxn id="11" idx="1"/>
          </p:cNvCxnSpPr>
          <p:nvPr/>
        </p:nvCxnSpPr>
        <p:spPr>
          <a:xfrm flipV="1">
            <a:off x="3034293" y="4235543"/>
            <a:ext cx="429637" cy="120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75CA19-CDA4-D957-DA35-A7B2BC1ADE6B}"/>
              </a:ext>
            </a:extLst>
          </p:cNvPr>
          <p:cNvSpPr txBox="1"/>
          <p:nvPr/>
        </p:nvSpPr>
        <p:spPr>
          <a:xfrm flipH="1">
            <a:off x="8281396" y="4153182"/>
            <a:ext cx="42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 time (float) = 0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 activity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D708-9B35-8111-1121-ED3F3A21C742}"/>
              </a:ext>
            </a:extLst>
          </p:cNvPr>
          <p:cNvSpPr txBox="1"/>
          <p:nvPr/>
        </p:nvSpPr>
        <p:spPr>
          <a:xfrm flipH="1">
            <a:off x="459981" y="1384577"/>
            <a:ext cx="352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Calculating Slack time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Float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D2D95-8B7F-D951-E4E8-75D7A173FF67}"/>
              </a:ext>
            </a:extLst>
          </p:cNvPr>
          <p:cNvSpPr txBox="1"/>
          <p:nvPr/>
        </p:nvSpPr>
        <p:spPr>
          <a:xfrm>
            <a:off x="1609728" y="2528604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53D83-6C94-D733-3A61-7ACD14299D0F}"/>
              </a:ext>
            </a:extLst>
          </p:cNvPr>
          <p:cNvSpPr txBox="1"/>
          <p:nvPr/>
        </p:nvSpPr>
        <p:spPr>
          <a:xfrm>
            <a:off x="1614638" y="3763357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A163C-49AA-4AEE-3242-237CAF559EFC}"/>
              </a:ext>
            </a:extLst>
          </p:cNvPr>
          <p:cNvSpPr txBox="1"/>
          <p:nvPr/>
        </p:nvSpPr>
        <p:spPr>
          <a:xfrm>
            <a:off x="1614347" y="5008570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2801B-E668-5DCA-1114-A66AD5AC9B62}"/>
              </a:ext>
            </a:extLst>
          </p:cNvPr>
          <p:cNvSpPr txBox="1"/>
          <p:nvPr/>
        </p:nvSpPr>
        <p:spPr>
          <a:xfrm>
            <a:off x="2592370" y="253538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8649A-17A0-3BC8-D72C-BA0E191B842E}"/>
              </a:ext>
            </a:extLst>
          </p:cNvPr>
          <p:cNvSpPr txBox="1"/>
          <p:nvPr/>
        </p:nvSpPr>
        <p:spPr>
          <a:xfrm flipH="1">
            <a:off x="8285462" y="2628330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+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F8606-A55C-3192-D3A1-B943AFC79426}"/>
              </a:ext>
            </a:extLst>
          </p:cNvPr>
          <p:cNvSpPr txBox="1"/>
          <p:nvPr/>
        </p:nvSpPr>
        <p:spPr>
          <a:xfrm>
            <a:off x="2638250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81BD3-D69F-2257-3DD7-1B268F89E3A0}"/>
              </a:ext>
            </a:extLst>
          </p:cNvPr>
          <p:cNvSpPr txBox="1"/>
          <p:nvPr/>
        </p:nvSpPr>
        <p:spPr>
          <a:xfrm>
            <a:off x="2620325" y="50024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80257-590F-B7BF-B192-3AD812753D3E}"/>
              </a:ext>
            </a:extLst>
          </p:cNvPr>
          <p:cNvSpPr txBox="1"/>
          <p:nvPr/>
        </p:nvSpPr>
        <p:spPr>
          <a:xfrm flipH="1">
            <a:off x="8285462" y="2997662"/>
            <a:ext cx="189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30CBC-C1D0-53B2-DD3F-832D2D52701F}"/>
              </a:ext>
            </a:extLst>
          </p:cNvPr>
          <p:cNvSpPr txBox="1"/>
          <p:nvPr/>
        </p:nvSpPr>
        <p:spPr>
          <a:xfrm>
            <a:off x="3463930" y="252224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26E09-5304-AFD6-B51B-96A5DFE10FA2}"/>
              </a:ext>
            </a:extLst>
          </p:cNvPr>
          <p:cNvSpPr txBox="1"/>
          <p:nvPr/>
        </p:nvSpPr>
        <p:spPr>
          <a:xfrm>
            <a:off x="4479318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5F1225-0F61-3903-04A6-65102B84447F}"/>
              </a:ext>
            </a:extLst>
          </p:cNvPr>
          <p:cNvSpPr txBox="1"/>
          <p:nvPr/>
        </p:nvSpPr>
        <p:spPr>
          <a:xfrm>
            <a:off x="5363894" y="252988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DF8751-26F4-93B1-40E1-6E36CAD04191}"/>
              </a:ext>
            </a:extLst>
          </p:cNvPr>
          <p:cNvSpPr txBox="1"/>
          <p:nvPr/>
        </p:nvSpPr>
        <p:spPr>
          <a:xfrm>
            <a:off x="6360810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44534A-582B-FECE-F201-A0B47A281ABD}"/>
              </a:ext>
            </a:extLst>
          </p:cNvPr>
          <p:cNvSpPr txBox="1"/>
          <p:nvPr/>
        </p:nvSpPr>
        <p:spPr>
          <a:xfrm>
            <a:off x="7542544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AAA60-F2F7-7B34-BDA5-3BC0AFD73A52}"/>
              </a:ext>
            </a:extLst>
          </p:cNvPr>
          <p:cNvSpPr txBox="1"/>
          <p:nvPr/>
        </p:nvSpPr>
        <p:spPr>
          <a:xfrm>
            <a:off x="3498036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179B3-61EC-06A1-AE36-EDCF05E7F1A8}"/>
              </a:ext>
            </a:extLst>
          </p:cNvPr>
          <p:cNvSpPr txBox="1"/>
          <p:nvPr/>
        </p:nvSpPr>
        <p:spPr>
          <a:xfrm>
            <a:off x="4479495" y="376176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A129F-4F40-C949-D2E0-24CCB771C9EB}"/>
              </a:ext>
            </a:extLst>
          </p:cNvPr>
          <p:cNvSpPr txBox="1"/>
          <p:nvPr/>
        </p:nvSpPr>
        <p:spPr>
          <a:xfrm>
            <a:off x="5346951" y="375093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417C8-A0CF-E1F2-CFAE-7F7545A0031E}"/>
              </a:ext>
            </a:extLst>
          </p:cNvPr>
          <p:cNvSpPr txBox="1"/>
          <p:nvPr/>
        </p:nvSpPr>
        <p:spPr>
          <a:xfrm>
            <a:off x="6387795" y="377274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E0599B-DE73-6277-C46A-3CB116A25686}"/>
              </a:ext>
            </a:extLst>
          </p:cNvPr>
          <p:cNvSpPr txBox="1"/>
          <p:nvPr/>
        </p:nvSpPr>
        <p:spPr>
          <a:xfrm>
            <a:off x="3487315" y="502757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808D-B572-97F0-BAFF-717735CD245A}"/>
              </a:ext>
            </a:extLst>
          </p:cNvPr>
          <p:cNvSpPr txBox="1"/>
          <p:nvPr/>
        </p:nvSpPr>
        <p:spPr>
          <a:xfrm>
            <a:off x="4507026" y="49949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51E3F0-35C4-6A05-D2AC-83B7C7985207}"/>
              </a:ext>
            </a:extLst>
          </p:cNvPr>
          <p:cNvSpPr txBox="1"/>
          <p:nvPr/>
        </p:nvSpPr>
        <p:spPr>
          <a:xfrm>
            <a:off x="6425618" y="49988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D1BA79-BE5A-3E13-1655-BA2BC8C8EF83}"/>
              </a:ext>
            </a:extLst>
          </p:cNvPr>
          <p:cNvSpPr txBox="1"/>
          <p:nvPr/>
        </p:nvSpPr>
        <p:spPr>
          <a:xfrm>
            <a:off x="5379181" y="500636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24DB-ABDD-78BD-FA48-F21C4994234F}"/>
              </a:ext>
            </a:extLst>
          </p:cNvPr>
          <p:cNvSpPr txBox="1"/>
          <p:nvPr/>
        </p:nvSpPr>
        <p:spPr>
          <a:xfrm>
            <a:off x="6387794" y="319069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D1A3D-32E9-36B6-B082-9DB33CBBA72A}"/>
              </a:ext>
            </a:extLst>
          </p:cNvPr>
          <p:cNvSpPr txBox="1"/>
          <p:nvPr/>
        </p:nvSpPr>
        <p:spPr>
          <a:xfrm>
            <a:off x="6364931" y="441544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A0877-5ECB-D38E-1AF4-70DE859296F2}"/>
              </a:ext>
            </a:extLst>
          </p:cNvPr>
          <p:cNvSpPr txBox="1"/>
          <p:nvPr/>
        </p:nvSpPr>
        <p:spPr>
          <a:xfrm>
            <a:off x="6400085" y="565305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72140-B6B0-9AFA-A226-0636E02C5841}"/>
              </a:ext>
            </a:extLst>
          </p:cNvPr>
          <p:cNvSpPr txBox="1"/>
          <p:nvPr/>
        </p:nvSpPr>
        <p:spPr>
          <a:xfrm flipH="1">
            <a:off x="8281396" y="3298423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-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7E0259-6C77-FFB9-AE31-F81D3DDAB8D6}"/>
              </a:ext>
            </a:extLst>
          </p:cNvPr>
          <p:cNvSpPr txBox="1"/>
          <p:nvPr/>
        </p:nvSpPr>
        <p:spPr>
          <a:xfrm>
            <a:off x="5386062" y="321310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7BB2EC-DC9D-D905-1D9A-1BFD7C3DE41D}"/>
              </a:ext>
            </a:extLst>
          </p:cNvPr>
          <p:cNvSpPr txBox="1"/>
          <p:nvPr/>
        </p:nvSpPr>
        <p:spPr>
          <a:xfrm>
            <a:off x="5346951" y="441391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EDA3C-1BF6-B510-EC91-47C5F8B8C5BF}"/>
              </a:ext>
            </a:extLst>
          </p:cNvPr>
          <p:cNvSpPr txBox="1"/>
          <p:nvPr/>
        </p:nvSpPr>
        <p:spPr>
          <a:xfrm>
            <a:off x="5405658" y="565332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7E3581-DABC-E05D-18E2-F0C251BA74E6}"/>
              </a:ext>
            </a:extLst>
          </p:cNvPr>
          <p:cNvSpPr txBox="1"/>
          <p:nvPr/>
        </p:nvSpPr>
        <p:spPr>
          <a:xfrm flipH="1">
            <a:off x="8285461" y="3576851"/>
            <a:ext cx="214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Minimum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D3EF3712-6B89-7BF2-7D76-66966D3822D0}"/>
              </a:ext>
            </a:extLst>
          </p:cNvPr>
          <p:cNvSpPr txBox="1"/>
          <p:nvPr/>
        </p:nvSpPr>
        <p:spPr>
          <a:xfrm>
            <a:off x="4488173" y="318076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2DF175E-F5D0-E85A-8CE4-9DE38F5BA4D9}"/>
              </a:ext>
            </a:extLst>
          </p:cNvPr>
          <p:cNvSpPr txBox="1"/>
          <p:nvPr/>
        </p:nvSpPr>
        <p:spPr>
          <a:xfrm>
            <a:off x="3511373" y="321111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8BC9D68D-5334-F249-FBD4-B2C07E9026C3}"/>
              </a:ext>
            </a:extLst>
          </p:cNvPr>
          <p:cNvSpPr txBox="1"/>
          <p:nvPr/>
        </p:nvSpPr>
        <p:spPr>
          <a:xfrm>
            <a:off x="2580970" y="317531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9D0F56C0-83A4-AC95-E471-6B3B903DA0FA}"/>
              </a:ext>
            </a:extLst>
          </p:cNvPr>
          <p:cNvSpPr txBox="1"/>
          <p:nvPr/>
        </p:nvSpPr>
        <p:spPr>
          <a:xfrm>
            <a:off x="1611584" y="320834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20A3C27-78AF-A06B-287B-2FBD0D1A6504}"/>
              </a:ext>
            </a:extLst>
          </p:cNvPr>
          <p:cNvSpPr txBox="1"/>
          <p:nvPr/>
        </p:nvSpPr>
        <p:spPr>
          <a:xfrm>
            <a:off x="4512864" y="442468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475B4428-6D8C-33B1-2DE6-7A7680C23EBB}"/>
              </a:ext>
            </a:extLst>
          </p:cNvPr>
          <p:cNvSpPr txBox="1"/>
          <p:nvPr/>
        </p:nvSpPr>
        <p:spPr>
          <a:xfrm>
            <a:off x="3480328" y="440879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FCF3CB24-3FE0-220E-D2DA-D4EA15D60991}"/>
              </a:ext>
            </a:extLst>
          </p:cNvPr>
          <p:cNvSpPr txBox="1"/>
          <p:nvPr/>
        </p:nvSpPr>
        <p:spPr>
          <a:xfrm>
            <a:off x="2585079" y="440879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6A177ECD-1D84-6835-82B1-D6A56BCCB7C2}"/>
              </a:ext>
            </a:extLst>
          </p:cNvPr>
          <p:cNvSpPr txBox="1"/>
          <p:nvPr/>
        </p:nvSpPr>
        <p:spPr>
          <a:xfrm>
            <a:off x="1611584" y="444046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E4A5C494-EAF6-3CDF-2274-9214278DFCD6}"/>
              </a:ext>
            </a:extLst>
          </p:cNvPr>
          <p:cNvSpPr txBox="1"/>
          <p:nvPr/>
        </p:nvSpPr>
        <p:spPr>
          <a:xfrm>
            <a:off x="4483702" y="565175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63B01707-7AD0-4420-261C-4C0464BE649E}"/>
              </a:ext>
            </a:extLst>
          </p:cNvPr>
          <p:cNvSpPr txBox="1"/>
          <p:nvPr/>
        </p:nvSpPr>
        <p:spPr>
          <a:xfrm>
            <a:off x="3480327" y="562953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83769849-0055-34F0-FC47-E4A3757524BC}"/>
              </a:ext>
            </a:extLst>
          </p:cNvPr>
          <p:cNvSpPr txBox="1"/>
          <p:nvPr/>
        </p:nvSpPr>
        <p:spPr>
          <a:xfrm>
            <a:off x="2588052" y="563210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1DBF6F17-7EA9-78CE-81FC-799E7B6086B3}"/>
              </a:ext>
            </a:extLst>
          </p:cNvPr>
          <p:cNvSpPr txBox="1"/>
          <p:nvPr/>
        </p:nvSpPr>
        <p:spPr>
          <a:xfrm>
            <a:off x="1570328" y="56856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28962-80D6-EA7B-B7C6-0111F1A3E300}"/>
              </a:ext>
            </a:extLst>
          </p:cNvPr>
          <p:cNvSpPr txBox="1"/>
          <p:nvPr/>
        </p:nvSpPr>
        <p:spPr>
          <a:xfrm>
            <a:off x="2093049" y="319671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6AB1A2-B2D8-BF61-B244-E96F0F2CCC52}"/>
              </a:ext>
            </a:extLst>
          </p:cNvPr>
          <p:cNvSpPr txBox="1"/>
          <p:nvPr/>
        </p:nvSpPr>
        <p:spPr>
          <a:xfrm>
            <a:off x="3968037" y="318746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5529F543-DC0E-130F-7EAD-442B8615E692}"/>
              </a:ext>
            </a:extLst>
          </p:cNvPr>
          <p:cNvSpPr txBox="1"/>
          <p:nvPr/>
        </p:nvSpPr>
        <p:spPr>
          <a:xfrm>
            <a:off x="5872167" y="319670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D10D437E-0960-AE21-5B4E-E914C75EF555}"/>
              </a:ext>
            </a:extLst>
          </p:cNvPr>
          <p:cNvSpPr txBox="1"/>
          <p:nvPr/>
        </p:nvSpPr>
        <p:spPr>
          <a:xfrm>
            <a:off x="2111525" y="442514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7957ED77-605F-AD08-2171-DE4FA0351879}"/>
              </a:ext>
            </a:extLst>
          </p:cNvPr>
          <p:cNvSpPr txBox="1"/>
          <p:nvPr/>
        </p:nvSpPr>
        <p:spPr>
          <a:xfrm>
            <a:off x="3982649" y="44163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52BED78B-DC5D-0AC5-E11C-D2CF126C0B94}"/>
              </a:ext>
            </a:extLst>
          </p:cNvPr>
          <p:cNvSpPr txBox="1"/>
          <p:nvPr/>
        </p:nvSpPr>
        <p:spPr>
          <a:xfrm>
            <a:off x="5834303" y="440593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A670FAE-DCC0-829D-578A-CF92B8589672}"/>
              </a:ext>
            </a:extLst>
          </p:cNvPr>
          <p:cNvSpPr txBox="1"/>
          <p:nvPr/>
        </p:nvSpPr>
        <p:spPr>
          <a:xfrm>
            <a:off x="2063123" y="568789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3733F952-01A7-C6E4-A8D7-4A0CDD679938}"/>
              </a:ext>
            </a:extLst>
          </p:cNvPr>
          <p:cNvSpPr txBox="1"/>
          <p:nvPr/>
        </p:nvSpPr>
        <p:spPr>
          <a:xfrm>
            <a:off x="3989328" y="567404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CF78C12C-1DB9-AD7A-1C10-D9F1211C5830}"/>
              </a:ext>
            </a:extLst>
          </p:cNvPr>
          <p:cNvSpPr txBox="1"/>
          <p:nvPr/>
        </p:nvSpPr>
        <p:spPr>
          <a:xfrm>
            <a:off x="5879296" y="564470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8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2" grpId="0"/>
      <p:bldP spid="58" grpId="0"/>
      <p:bldP spid="59" grpId="0"/>
      <p:bldP spid="2061" grpId="0"/>
      <p:bldP spid="2062" grpId="0"/>
      <p:bldP spid="2063" grpId="0"/>
      <p:bldP spid="2064" grpId="0"/>
      <p:bldP spid="2065" grpId="0"/>
      <p:bldP spid="2066" grpId="0"/>
      <p:bldP spid="20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06F956-F153-4F4A-9494-AB947F651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1769" r="1055" b="6930"/>
          <a:stretch/>
        </p:blipFill>
        <p:spPr bwMode="auto">
          <a:xfrm>
            <a:off x="7499927" y="9242"/>
            <a:ext cx="4683650" cy="23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2.Identify all paths in the network diagram.</a:t>
            </a:r>
            <a:br>
              <a:rPr lang="en-US" sz="2000" b="1" u="sng" dirty="0"/>
            </a:br>
            <a:r>
              <a:rPr lang="en-US" sz="2000" b="1" u="sng" dirty="0"/>
              <a:t>3.Find the duration of each path.</a:t>
            </a:r>
            <a:endParaRPr lang="en-PK" sz="29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B937D-210F-4628-9150-D08F91F2EC7F}"/>
              </a:ext>
            </a:extLst>
          </p:cNvPr>
          <p:cNvSpPr txBox="1"/>
          <p:nvPr/>
        </p:nvSpPr>
        <p:spPr>
          <a:xfrm flipH="1">
            <a:off x="8282807" y="3866211"/>
            <a:ext cx="413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 time (float)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 – 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– 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C2A26E-22AC-5262-A886-1CCB9ACBA2FE}"/>
              </a:ext>
            </a:extLst>
          </p:cNvPr>
          <p:cNvGraphicFramePr>
            <a:graphicFrameLocks noGrp="1"/>
          </p:cNvGraphicFramePr>
          <p:nvPr/>
        </p:nvGraphicFramePr>
        <p:xfrm>
          <a:off x="5043054" y="749436"/>
          <a:ext cx="210589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872617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679092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Early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Early Finish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267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4271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Start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Float</a:t>
                      </a:r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Late Finish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8852B-A94C-9EA6-BC04-5F2F7A6387F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2509982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95BC64-CCEB-67F0-7283-C44EF7B6C73A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B54E77-B808-3C4F-0255-521E65C0CD37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250998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3B7885-9443-EF4E-C698-ABC6443E6E3F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47E5CA-CAD4-71C9-7854-FF1D72E3F2E4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4F16B0-4FCD-DC55-EC33-0BD3813C8469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374786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D4EB51D-06F2-0741-E817-C2B22711AAE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584FEF-CBA1-C75A-9901-E06C1F7D5CEC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328547-B250-A70F-E6F4-B46B6A14E14B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498574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C3D1A1-3CE8-3B74-BF4E-EBCECFA61F65}"/>
              </a:ext>
            </a:extLst>
          </p:cNvPr>
          <p:cNvGraphicFramePr>
            <a:graphicFrameLocks noGrp="1"/>
          </p:cNvGraphicFramePr>
          <p:nvPr/>
        </p:nvGraphicFramePr>
        <p:xfrm>
          <a:off x="7075496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0233B5-7BB1-44ED-5227-12933C4C3592}"/>
              </a:ext>
            </a:extLst>
          </p:cNvPr>
          <p:cNvGraphicFramePr>
            <a:graphicFrameLocks noGrp="1"/>
          </p:cNvGraphicFramePr>
          <p:nvPr/>
        </p:nvGraphicFramePr>
        <p:xfrm>
          <a:off x="224792" y="4052663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07426-321C-189A-DAA7-B7A874B0DB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9673" y="2997662"/>
            <a:ext cx="840655" cy="10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BFD4D-6D9E-4D31-93A1-254C4E262ABC}"/>
              </a:ext>
            </a:extLst>
          </p:cNvPr>
          <p:cNvCxnSpPr>
            <a:endCxn id="13" idx="1"/>
          </p:cNvCxnSpPr>
          <p:nvPr/>
        </p:nvCxnSpPr>
        <p:spPr>
          <a:xfrm>
            <a:off x="668593" y="4338783"/>
            <a:ext cx="901735" cy="11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F241EB-EB66-D0C6-64AA-88AEE840113B}"/>
              </a:ext>
            </a:extLst>
          </p:cNvPr>
          <p:cNvCxnSpPr>
            <a:endCxn id="9" idx="1"/>
          </p:cNvCxnSpPr>
          <p:nvPr/>
        </p:nvCxnSpPr>
        <p:spPr>
          <a:xfrm>
            <a:off x="1037150" y="4192298"/>
            <a:ext cx="533178" cy="4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E833E-64E4-3DDA-337F-3FE13BF2FB1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34293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FBE517-C14D-523A-F162-EB7B7BAF7F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034293" y="2997662"/>
            <a:ext cx="429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2FDA9-B767-F174-13D6-35DA68001419}"/>
              </a:ext>
            </a:extLst>
          </p:cNvPr>
          <p:cNvCxnSpPr>
            <a:endCxn id="8" idx="1"/>
          </p:cNvCxnSpPr>
          <p:nvPr/>
        </p:nvCxnSpPr>
        <p:spPr>
          <a:xfrm>
            <a:off x="4927895" y="296718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87610-AA5C-6F6D-E1B7-A31E19ADE2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927895" y="423554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74E460-4CBE-7B4B-57B5-74FDB8EB927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034293" y="5473423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018845-C518-DF6F-0EDF-E6532244DBC2}"/>
              </a:ext>
            </a:extLst>
          </p:cNvPr>
          <p:cNvCxnSpPr>
            <a:endCxn id="15" idx="1"/>
          </p:cNvCxnSpPr>
          <p:nvPr/>
        </p:nvCxnSpPr>
        <p:spPr>
          <a:xfrm>
            <a:off x="4927895" y="5442943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8FA640-F4FE-7F2C-5C6D-F761D56CA37F}"/>
              </a:ext>
            </a:extLst>
          </p:cNvPr>
          <p:cNvCxnSpPr>
            <a:endCxn id="16" idx="2"/>
          </p:cNvCxnSpPr>
          <p:nvPr/>
        </p:nvCxnSpPr>
        <p:spPr>
          <a:xfrm flipV="1">
            <a:off x="6821497" y="435746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1BA96D-4E5F-E8C8-F250-D7680163563F}"/>
              </a:ext>
            </a:extLst>
          </p:cNvPr>
          <p:cNvCxnSpPr>
            <a:endCxn id="16" idx="1"/>
          </p:cNvCxnSpPr>
          <p:nvPr/>
        </p:nvCxnSpPr>
        <p:spPr>
          <a:xfrm>
            <a:off x="6821497" y="4205063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EFAD66-3083-9608-6992-BB163CB90AA6}"/>
              </a:ext>
            </a:extLst>
          </p:cNvPr>
          <p:cNvCxnSpPr>
            <a:endCxn id="16" idx="0"/>
          </p:cNvCxnSpPr>
          <p:nvPr/>
        </p:nvCxnSpPr>
        <p:spPr>
          <a:xfrm>
            <a:off x="6821497" y="2967183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3FBFF-5D3C-5B96-BEC6-7BF4579D77AA}"/>
              </a:ext>
            </a:extLst>
          </p:cNvPr>
          <p:cNvCxnSpPr>
            <a:endCxn id="7" idx="1"/>
          </p:cNvCxnSpPr>
          <p:nvPr/>
        </p:nvCxnSpPr>
        <p:spPr>
          <a:xfrm flipV="1">
            <a:off x="3006842" y="2997663"/>
            <a:ext cx="457088" cy="11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222673-E41C-DE2A-2AE3-20225402C0FD}"/>
              </a:ext>
            </a:extLst>
          </p:cNvPr>
          <p:cNvCxnSpPr>
            <a:endCxn id="11" idx="1"/>
          </p:cNvCxnSpPr>
          <p:nvPr/>
        </p:nvCxnSpPr>
        <p:spPr>
          <a:xfrm flipV="1">
            <a:off x="3034293" y="4235543"/>
            <a:ext cx="429637" cy="120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75CA19-CDA4-D957-DA35-A7B2BC1ADE6B}"/>
              </a:ext>
            </a:extLst>
          </p:cNvPr>
          <p:cNvSpPr txBox="1"/>
          <p:nvPr/>
        </p:nvSpPr>
        <p:spPr>
          <a:xfrm flipH="1">
            <a:off x="8282807" y="4153182"/>
            <a:ext cx="42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 time (float) = 0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 activity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E94F04-4064-A07B-6E8B-55F88CD62D2B}"/>
              </a:ext>
            </a:extLst>
          </p:cNvPr>
          <p:cNvSpPr txBox="1"/>
          <p:nvPr/>
        </p:nvSpPr>
        <p:spPr>
          <a:xfrm>
            <a:off x="4874433" y="6470190"/>
            <a:ext cx="730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longest path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the path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(0) slack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 path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D708-9B35-8111-1121-ED3F3A21C742}"/>
              </a:ext>
            </a:extLst>
          </p:cNvPr>
          <p:cNvSpPr txBox="1"/>
          <p:nvPr/>
        </p:nvSpPr>
        <p:spPr>
          <a:xfrm flipH="1">
            <a:off x="459983" y="1384577"/>
            <a:ext cx="291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Calculating Critical Path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D2D95-8B7F-D951-E4E8-75D7A173FF67}"/>
              </a:ext>
            </a:extLst>
          </p:cNvPr>
          <p:cNvSpPr txBox="1"/>
          <p:nvPr/>
        </p:nvSpPr>
        <p:spPr>
          <a:xfrm>
            <a:off x="1609728" y="2528604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53D83-6C94-D733-3A61-7ACD14299D0F}"/>
              </a:ext>
            </a:extLst>
          </p:cNvPr>
          <p:cNvSpPr txBox="1"/>
          <p:nvPr/>
        </p:nvSpPr>
        <p:spPr>
          <a:xfrm>
            <a:off x="1614638" y="3763357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A163C-49AA-4AEE-3242-237CAF559EFC}"/>
              </a:ext>
            </a:extLst>
          </p:cNvPr>
          <p:cNvSpPr txBox="1"/>
          <p:nvPr/>
        </p:nvSpPr>
        <p:spPr>
          <a:xfrm>
            <a:off x="1614347" y="5008570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2801B-E668-5DCA-1114-A66AD5AC9B62}"/>
              </a:ext>
            </a:extLst>
          </p:cNvPr>
          <p:cNvSpPr txBox="1"/>
          <p:nvPr/>
        </p:nvSpPr>
        <p:spPr>
          <a:xfrm>
            <a:off x="2592370" y="253538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8649A-17A0-3BC8-D72C-BA0E191B842E}"/>
              </a:ext>
            </a:extLst>
          </p:cNvPr>
          <p:cNvSpPr txBox="1"/>
          <p:nvPr/>
        </p:nvSpPr>
        <p:spPr>
          <a:xfrm flipH="1">
            <a:off x="8285462" y="2628330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+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EF8606-A55C-3192-D3A1-B943AFC79426}"/>
              </a:ext>
            </a:extLst>
          </p:cNvPr>
          <p:cNvSpPr txBox="1"/>
          <p:nvPr/>
        </p:nvSpPr>
        <p:spPr>
          <a:xfrm>
            <a:off x="2638250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81BD3-D69F-2257-3DD7-1B268F89E3A0}"/>
              </a:ext>
            </a:extLst>
          </p:cNvPr>
          <p:cNvSpPr txBox="1"/>
          <p:nvPr/>
        </p:nvSpPr>
        <p:spPr>
          <a:xfrm>
            <a:off x="2620325" y="50024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80257-590F-B7BF-B192-3AD812753D3E}"/>
              </a:ext>
            </a:extLst>
          </p:cNvPr>
          <p:cNvSpPr txBox="1"/>
          <p:nvPr/>
        </p:nvSpPr>
        <p:spPr>
          <a:xfrm flipH="1">
            <a:off x="8285462" y="2997662"/>
            <a:ext cx="189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30CBC-C1D0-53B2-DD3F-832D2D52701F}"/>
              </a:ext>
            </a:extLst>
          </p:cNvPr>
          <p:cNvSpPr txBox="1"/>
          <p:nvPr/>
        </p:nvSpPr>
        <p:spPr>
          <a:xfrm>
            <a:off x="3463930" y="252224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26E09-5304-AFD6-B51B-96A5DFE10FA2}"/>
              </a:ext>
            </a:extLst>
          </p:cNvPr>
          <p:cNvSpPr txBox="1"/>
          <p:nvPr/>
        </p:nvSpPr>
        <p:spPr>
          <a:xfrm>
            <a:off x="4479318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5F1225-0F61-3903-04A6-65102B84447F}"/>
              </a:ext>
            </a:extLst>
          </p:cNvPr>
          <p:cNvSpPr txBox="1"/>
          <p:nvPr/>
        </p:nvSpPr>
        <p:spPr>
          <a:xfrm>
            <a:off x="5363894" y="252988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DF8751-26F4-93B1-40E1-6E36CAD04191}"/>
              </a:ext>
            </a:extLst>
          </p:cNvPr>
          <p:cNvSpPr txBox="1"/>
          <p:nvPr/>
        </p:nvSpPr>
        <p:spPr>
          <a:xfrm>
            <a:off x="6360810" y="25368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44534A-582B-FECE-F201-A0B47A281ABD}"/>
              </a:ext>
            </a:extLst>
          </p:cNvPr>
          <p:cNvSpPr txBox="1"/>
          <p:nvPr/>
        </p:nvSpPr>
        <p:spPr>
          <a:xfrm>
            <a:off x="7542544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AAA60-F2F7-7B34-BDA5-3BC0AFD73A52}"/>
              </a:ext>
            </a:extLst>
          </p:cNvPr>
          <p:cNvSpPr txBox="1"/>
          <p:nvPr/>
        </p:nvSpPr>
        <p:spPr>
          <a:xfrm>
            <a:off x="3498036" y="377259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179B3-61EC-06A1-AE36-EDCF05E7F1A8}"/>
              </a:ext>
            </a:extLst>
          </p:cNvPr>
          <p:cNvSpPr txBox="1"/>
          <p:nvPr/>
        </p:nvSpPr>
        <p:spPr>
          <a:xfrm>
            <a:off x="4479495" y="376176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A129F-4F40-C949-D2E0-24CCB771C9EB}"/>
              </a:ext>
            </a:extLst>
          </p:cNvPr>
          <p:cNvSpPr txBox="1"/>
          <p:nvPr/>
        </p:nvSpPr>
        <p:spPr>
          <a:xfrm>
            <a:off x="5346951" y="375093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417C8-A0CF-E1F2-CFAE-7F7545A0031E}"/>
              </a:ext>
            </a:extLst>
          </p:cNvPr>
          <p:cNvSpPr txBox="1"/>
          <p:nvPr/>
        </p:nvSpPr>
        <p:spPr>
          <a:xfrm>
            <a:off x="6387795" y="377274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E0599B-DE73-6277-C46A-3CB116A25686}"/>
              </a:ext>
            </a:extLst>
          </p:cNvPr>
          <p:cNvSpPr txBox="1"/>
          <p:nvPr/>
        </p:nvSpPr>
        <p:spPr>
          <a:xfrm>
            <a:off x="3487315" y="502757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808D-B572-97F0-BAFF-717735CD245A}"/>
              </a:ext>
            </a:extLst>
          </p:cNvPr>
          <p:cNvSpPr txBox="1"/>
          <p:nvPr/>
        </p:nvSpPr>
        <p:spPr>
          <a:xfrm>
            <a:off x="4507026" y="49949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51E3F0-35C4-6A05-D2AC-83B7C7985207}"/>
              </a:ext>
            </a:extLst>
          </p:cNvPr>
          <p:cNvSpPr txBox="1"/>
          <p:nvPr/>
        </p:nvSpPr>
        <p:spPr>
          <a:xfrm>
            <a:off x="6425618" y="499887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D1BA79-BE5A-3E13-1655-BA2BC8C8EF83}"/>
              </a:ext>
            </a:extLst>
          </p:cNvPr>
          <p:cNvSpPr txBox="1"/>
          <p:nvPr/>
        </p:nvSpPr>
        <p:spPr>
          <a:xfrm>
            <a:off x="5379181" y="500636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824DB-ABDD-78BD-FA48-F21C4994234F}"/>
              </a:ext>
            </a:extLst>
          </p:cNvPr>
          <p:cNvSpPr txBox="1"/>
          <p:nvPr/>
        </p:nvSpPr>
        <p:spPr>
          <a:xfrm>
            <a:off x="6387794" y="319069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D1A3D-32E9-36B6-B082-9DB33CBBA72A}"/>
              </a:ext>
            </a:extLst>
          </p:cNvPr>
          <p:cNvSpPr txBox="1"/>
          <p:nvPr/>
        </p:nvSpPr>
        <p:spPr>
          <a:xfrm>
            <a:off x="6364931" y="441544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2A0877-5ECB-D38E-1AF4-70DE859296F2}"/>
              </a:ext>
            </a:extLst>
          </p:cNvPr>
          <p:cNvSpPr txBox="1"/>
          <p:nvPr/>
        </p:nvSpPr>
        <p:spPr>
          <a:xfrm>
            <a:off x="6400085" y="565305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72140-B6B0-9AFA-A226-0636E02C5841}"/>
              </a:ext>
            </a:extLst>
          </p:cNvPr>
          <p:cNvSpPr txBox="1"/>
          <p:nvPr/>
        </p:nvSpPr>
        <p:spPr>
          <a:xfrm flipH="1">
            <a:off x="8282807" y="3298671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- D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7E0259-6C77-FFB9-AE31-F81D3DDAB8D6}"/>
              </a:ext>
            </a:extLst>
          </p:cNvPr>
          <p:cNvSpPr txBox="1"/>
          <p:nvPr/>
        </p:nvSpPr>
        <p:spPr>
          <a:xfrm>
            <a:off x="5386062" y="321310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7BB2EC-DC9D-D905-1D9A-1BFD7C3DE41D}"/>
              </a:ext>
            </a:extLst>
          </p:cNvPr>
          <p:cNvSpPr txBox="1"/>
          <p:nvPr/>
        </p:nvSpPr>
        <p:spPr>
          <a:xfrm>
            <a:off x="5346951" y="441391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EDA3C-1BF6-B510-EC91-47C5F8B8C5BF}"/>
              </a:ext>
            </a:extLst>
          </p:cNvPr>
          <p:cNvSpPr txBox="1"/>
          <p:nvPr/>
        </p:nvSpPr>
        <p:spPr>
          <a:xfrm>
            <a:off x="5405658" y="565332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7E3581-DABC-E05D-18E2-F0C251BA74E6}"/>
              </a:ext>
            </a:extLst>
          </p:cNvPr>
          <p:cNvSpPr txBox="1"/>
          <p:nvPr/>
        </p:nvSpPr>
        <p:spPr>
          <a:xfrm flipH="1">
            <a:off x="8286872" y="3577099"/>
            <a:ext cx="214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Minimum Time 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D3EF3712-6B89-7BF2-7D76-66966D3822D0}"/>
              </a:ext>
            </a:extLst>
          </p:cNvPr>
          <p:cNvSpPr txBox="1"/>
          <p:nvPr/>
        </p:nvSpPr>
        <p:spPr>
          <a:xfrm>
            <a:off x="4488173" y="318076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2DF175E-F5D0-E85A-8CE4-9DE38F5BA4D9}"/>
              </a:ext>
            </a:extLst>
          </p:cNvPr>
          <p:cNvSpPr txBox="1"/>
          <p:nvPr/>
        </p:nvSpPr>
        <p:spPr>
          <a:xfrm>
            <a:off x="3511373" y="321111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8BC9D68D-5334-F249-FBD4-B2C07E9026C3}"/>
              </a:ext>
            </a:extLst>
          </p:cNvPr>
          <p:cNvSpPr txBox="1"/>
          <p:nvPr/>
        </p:nvSpPr>
        <p:spPr>
          <a:xfrm>
            <a:off x="2580970" y="317531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9D0F56C0-83A4-AC95-E471-6B3B903DA0FA}"/>
              </a:ext>
            </a:extLst>
          </p:cNvPr>
          <p:cNvSpPr txBox="1"/>
          <p:nvPr/>
        </p:nvSpPr>
        <p:spPr>
          <a:xfrm>
            <a:off x="1611584" y="320834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20A3C27-78AF-A06B-287B-2FBD0D1A6504}"/>
              </a:ext>
            </a:extLst>
          </p:cNvPr>
          <p:cNvSpPr txBox="1"/>
          <p:nvPr/>
        </p:nvSpPr>
        <p:spPr>
          <a:xfrm>
            <a:off x="4512864" y="442468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475B4428-6D8C-33B1-2DE6-7A7680C23EBB}"/>
              </a:ext>
            </a:extLst>
          </p:cNvPr>
          <p:cNvSpPr txBox="1"/>
          <p:nvPr/>
        </p:nvSpPr>
        <p:spPr>
          <a:xfrm>
            <a:off x="3480328" y="440879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FCF3CB24-3FE0-220E-D2DA-D4EA15D60991}"/>
              </a:ext>
            </a:extLst>
          </p:cNvPr>
          <p:cNvSpPr txBox="1"/>
          <p:nvPr/>
        </p:nvSpPr>
        <p:spPr>
          <a:xfrm>
            <a:off x="2585079" y="440879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6A177ECD-1D84-6835-82B1-D6A56BCCB7C2}"/>
              </a:ext>
            </a:extLst>
          </p:cNvPr>
          <p:cNvSpPr txBox="1"/>
          <p:nvPr/>
        </p:nvSpPr>
        <p:spPr>
          <a:xfrm>
            <a:off x="1611584" y="444046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E4A5C494-EAF6-3CDF-2274-9214278DFCD6}"/>
              </a:ext>
            </a:extLst>
          </p:cNvPr>
          <p:cNvSpPr txBox="1"/>
          <p:nvPr/>
        </p:nvSpPr>
        <p:spPr>
          <a:xfrm>
            <a:off x="4483702" y="565175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63B01707-7AD0-4420-261C-4C0464BE649E}"/>
              </a:ext>
            </a:extLst>
          </p:cNvPr>
          <p:cNvSpPr txBox="1"/>
          <p:nvPr/>
        </p:nvSpPr>
        <p:spPr>
          <a:xfrm>
            <a:off x="3480327" y="562953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83769849-0055-34F0-FC47-E4A3757524BC}"/>
              </a:ext>
            </a:extLst>
          </p:cNvPr>
          <p:cNvSpPr txBox="1"/>
          <p:nvPr/>
        </p:nvSpPr>
        <p:spPr>
          <a:xfrm>
            <a:off x="2588052" y="563210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1DBF6F17-7EA9-78CE-81FC-799E7B6086B3}"/>
              </a:ext>
            </a:extLst>
          </p:cNvPr>
          <p:cNvSpPr txBox="1"/>
          <p:nvPr/>
        </p:nvSpPr>
        <p:spPr>
          <a:xfrm>
            <a:off x="1570328" y="56856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28962-80D6-EA7B-B7C6-0111F1A3E300}"/>
              </a:ext>
            </a:extLst>
          </p:cNvPr>
          <p:cNvSpPr txBox="1"/>
          <p:nvPr/>
        </p:nvSpPr>
        <p:spPr>
          <a:xfrm>
            <a:off x="2096489" y="319449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6AB1A2-B2D8-BF61-B244-E96F0F2CCC52}"/>
              </a:ext>
            </a:extLst>
          </p:cNvPr>
          <p:cNvSpPr txBox="1"/>
          <p:nvPr/>
        </p:nvSpPr>
        <p:spPr>
          <a:xfrm>
            <a:off x="3971477" y="318524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5529F543-DC0E-130F-7EAD-442B8615E692}"/>
              </a:ext>
            </a:extLst>
          </p:cNvPr>
          <p:cNvSpPr txBox="1"/>
          <p:nvPr/>
        </p:nvSpPr>
        <p:spPr>
          <a:xfrm>
            <a:off x="5874177" y="319448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D10D437E-0960-AE21-5B4E-E914C75EF555}"/>
              </a:ext>
            </a:extLst>
          </p:cNvPr>
          <p:cNvSpPr txBox="1"/>
          <p:nvPr/>
        </p:nvSpPr>
        <p:spPr>
          <a:xfrm>
            <a:off x="2114965" y="442292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7957ED77-605F-AD08-2171-DE4FA0351879}"/>
              </a:ext>
            </a:extLst>
          </p:cNvPr>
          <p:cNvSpPr txBox="1"/>
          <p:nvPr/>
        </p:nvSpPr>
        <p:spPr>
          <a:xfrm>
            <a:off x="3986089" y="441415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52BED78B-DC5D-0AC5-E11C-D2CF126C0B94}"/>
              </a:ext>
            </a:extLst>
          </p:cNvPr>
          <p:cNvSpPr txBox="1"/>
          <p:nvPr/>
        </p:nvSpPr>
        <p:spPr>
          <a:xfrm>
            <a:off x="5836313" y="440445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A670FAE-DCC0-829D-578A-CF92B8589672}"/>
              </a:ext>
            </a:extLst>
          </p:cNvPr>
          <p:cNvSpPr txBox="1"/>
          <p:nvPr/>
        </p:nvSpPr>
        <p:spPr>
          <a:xfrm>
            <a:off x="2066563" y="568567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3733F952-01A7-C6E4-A8D7-4A0CDD679938}"/>
              </a:ext>
            </a:extLst>
          </p:cNvPr>
          <p:cNvSpPr txBox="1"/>
          <p:nvPr/>
        </p:nvSpPr>
        <p:spPr>
          <a:xfrm>
            <a:off x="3992345" y="567182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CF78C12C-1DB9-AD7A-1C10-D9F1211C5830}"/>
              </a:ext>
            </a:extLst>
          </p:cNvPr>
          <p:cNvSpPr txBox="1"/>
          <p:nvPr/>
        </p:nvSpPr>
        <p:spPr>
          <a:xfrm>
            <a:off x="5881306" y="564470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DDD5319D-78D7-6C58-9B8A-12454E386FF0}"/>
              </a:ext>
            </a:extLst>
          </p:cNvPr>
          <p:cNvSpPr txBox="1"/>
          <p:nvPr/>
        </p:nvSpPr>
        <p:spPr>
          <a:xfrm>
            <a:off x="8275842" y="5181463"/>
            <a:ext cx="212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 Path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A-B-C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9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0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a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Do you understand my problem and needs?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Can you design a system to solve my problems or satisfy my needs?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long will it take to develop the system?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How much will it cost to develop the system?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Table Representation</a:t>
            </a:r>
            <a:endParaRPr lang="en-PK" sz="2900" b="1" u="sng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3F53F1C3-BBC4-87C4-9E65-3B6409D6F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7075" y="30163"/>
          <a:ext cx="5048250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47722" imgH="2562232" progId="Word.Document.8">
                  <p:embed/>
                </p:oleObj>
              </mc:Choice>
              <mc:Fallback>
                <p:oleObj name="Document" r:id="rId2" imgW="3447722" imgH="2562232" progId="Word.Document.8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3F53F1C3-BBC4-87C4-9E65-3B6409D6F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30163"/>
                        <a:ext cx="5048250" cy="3738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37EC3B-28A9-4A9C-673B-98686D01EBE2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3202713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66FF94-331D-5D7F-4418-8DEE71BBE610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320271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26CD74-E93E-64E4-5170-8D94A64A21C6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320271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0A07BAF-1112-7BEC-825B-C061B683820E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444059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89FEC8-201B-FCF2-3281-8258C9530A46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444059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C7E9C33-6E04-1382-B211-FDB75D814E46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444059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37FD8F-07A1-7B23-7BC0-BF15D63606F8}"/>
              </a:ext>
            </a:extLst>
          </p:cNvPr>
          <p:cNvGraphicFramePr>
            <a:graphicFrameLocks noGrp="1"/>
          </p:cNvGraphicFramePr>
          <p:nvPr/>
        </p:nvGraphicFramePr>
        <p:xfrm>
          <a:off x="1570328" y="567847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8E05E40-47A0-74F7-31DE-F69CACA8B772}"/>
              </a:ext>
            </a:extLst>
          </p:cNvPr>
          <p:cNvGraphicFramePr>
            <a:graphicFrameLocks noGrp="1"/>
          </p:cNvGraphicFramePr>
          <p:nvPr/>
        </p:nvGraphicFramePr>
        <p:xfrm>
          <a:off x="3463930" y="567847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9A016F5-6C79-ABCC-C131-94FEB5A62DD4}"/>
              </a:ext>
            </a:extLst>
          </p:cNvPr>
          <p:cNvGraphicFramePr>
            <a:graphicFrameLocks noGrp="1"/>
          </p:cNvGraphicFramePr>
          <p:nvPr/>
        </p:nvGraphicFramePr>
        <p:xfrm>
          <a:off x="5357532" y="5678474"/>
          <a:ext cx="1463965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53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  <a:gridCol w="606624">
                  <a:extLst>
                    <a:ext uri="{9D8B030D-6E8A-4147-A177-3AD203B41FA5}">
                      <a16:colId xmlns:a16="http://schemas.microsoft.com/office/drawing/2014/main" val="3895900131"/>
                    </a:ext>
                  </a:extLst>
                </a:gridCol>
                <a:gridCol w="472088">
                  <a:extLst>
                    <a:ext uri="{9D8B030D-6E8A-4147-A177-3AD203B41FA5}">
                      <a16:colId xmlns:a16="http://schemas.microsoft.com/office/drawing/2014/main" val="4070210646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276165"/>
                  </a:ext>
                </a:extLst>
              </a:tr>
              <a:tr h="1231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  <a:endParaRPr lang="en-PK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  <a:tr h="123111"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912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87071B3-5EED-5787-9ABA-D22883E31288}"/>
              </a:ext>
            </a:extLst>
          </p:cNvPr>
          <p:cNvGraphicFramePr>
            <a:graphicFrameLocks noGrp="1"/>
          </p:cNvGraphicFramePr>
          <p:nvPr/>
        </p:nvGraphicFramePr>
        <p:xfrm>
          <a:off x="7075496" y="4745394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4CE9C18-DED2-FA43-D861-5E0D81499AEA}"/>
              </a:ext>
            </a:extLst>
          </p:cNvPr>
          <p:cNvGraphicFramePr>
            <a:graphicFrameLocks noGrp="1"/>
          </p:cNvGraphicFramePr>
          <p:nvPr/>
        </p:nvGraphicFramePr>
        <p:xfrm>
          <a:off x="224792" y="4745394"/>
          <a:ext cx="81235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58">
                  <a:extLst>
                    <a:ext uri="{9D8B030D-6E8A-4147-A177-3AD203B41FA5}">
                      <a16:colId xmlns:a16="http://schemas.microsoft.com/office/drawing/2014/main" val="726617137"/>
                    </a:ext>
                  </a:extLst>
                </a:gridCol>
              </a:tblGrid>
              <a:tr h="1231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</a:t>
                      </a:r>
                      <a:endParaRPr lang="en-P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83092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DAFD0-6F0C-6B23-8137-9465B385D4B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29673" y="3690393"/>
            <a:ext cx="840655" cy="10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F73DE0-D6A3-2A67-FCA0-BDCA1B223B21}"/>
              </a:ext>
            </a:extLst>
          </p:cNvPr>
          <p:cNvCxnSpPr>
            <a:endCxn id="19" idx="1"/>
          </p:cNvCxnSpPr>
          <p:nvPr/>
        </p:nvCxnSpPr>
        <p:spPr>
          <a:xfrm>
            <a:off x="668593" y="5031514"/>
            <a:ext cx="901735" cy="11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9F1F42-777B-3679-CF66-338F487BDA48}"/>
              </a:ext>
            </a:extLst>
          </p:cNvPr>
          <p:cNvCxnSpPr>
            <a:endCxn id="16" idx="1"/>
          </p:cNvCxnSpPr>
          <p:nvPr/>
        </p:nvCxnSpPr>
        <p:spPr>
          <a:xfrm>
            <a:off x="1037150" y="4885029"/>
            <a:ext cx="533178" cy="4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ED0A86-584D-0B3C-CFC3-53A82BDF37E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034293" y="4928274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18C31-D1B5-F5BF-1A97-381486A313E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034293" y="3690393"/>
            <a:ext cx="429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C101E9-A5FE-8D23-050A-5A45EE29C8B0}"/>
              </a:ext>
            </a:extLst>
          </p:cNvPr>
          <p:cNvCxnSpPr>
            <a:endCxn id="15" idx="1"/>
          </p:cNvCxnSpPr>
          <p:nvPr/>
        </p:nvCxnSpPr>
        <p:spPr>
          <a:xfrm>
            <a:off x="4927895" y="3659914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87FCC4-F8C8-295C-D61D-6465F745173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927895" y="4928274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7081B-4510-94A5-9C88-1438D59AD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034293" y="6166154"/>
            <a:ext cx="42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8842AB-12AA-F4AB-8576-1E0A842C936D}"/>
              </a:ext>
            </a:extLst>
          </p:cNvPr>
          <p:cNvCxnSpPr>
            <a:endCxn id="21" idx="1"/>
          </p:cNvCxnSpPr>
          <p:nvPr/>
        </p:nvCxnSpPr>
        <p:spPr>
          <a:xfrm>
            <a:off x="4927895" y="6135674"/>
            <a:ext cx="42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875ABD-D0B2-3820-0012-CBFCD9D30605}"/>
              </a:ext>
            </a:extLst>
          </p:cNvPr>
          <p:cNvCxnSpPr>
            <a:endCxn id="22" idx="2"/>
          </p:cNvCxnSpPr>
          <p:nvPr/>
        </p:nvCxnSpPr>
        <p:spPr>
          <a:xfrm flipV="1">
            <a:off x="6821497" y="5050194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8C1133-DE43-6C3C-E180-495679A4E15C}"/>
              </a:ext>
            </a:extLst>
          </p:cNvPr>
          <p:cNvCxnSpPr>
            <a:endCxn id="22" idx="1"/>
          </p:cNvCxnSpPr>
          <p:nvPr/>
        </p:nvCxnSpPr>
        <p:spPr>
          <a:xfrm>
            <a:off x="6821497" y="4897794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AEDB40-88C4-9506-C84E-92C9A1F95C8F}"/>
              </a:ext>
            </a:extLst>
          </p:cNvPr>
          <p:cNvCxnSpPr>
            <a:endCxn id="22" idx="0"/>
          </p:cNvCxnSpPr>
          <p:nvPr/>
        </p:nvCxnSpPr>
        <p:spPr>
          <a:xfrm>
            <a:off x="6821497" y="3659914"/>
            <a:ext cx="660178" cy="10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4092F-737B-A7A7-3641-773D5ABA48B1}"/>
              </a:ext>
            </a:extLst>
          </p:cNvPr>
          <p:cNvCxnSpPr>
            <a:endCxn id="14" idx="1"/>
          </p:cNvCxnSpPr>
          <p:nvPr/>
        </p:nvCxnSpPr>
        <p:spPr>
          <a:xfrm flipV="1">
            <a:off x="3006842" y="3690394"/>
            <a:ext cx="457088" cy="11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9FFD9C-7368-32D3-03D4-E9A3102025C9}"/>
              </a:ext>
            </a:extLst>
          </p:cNvPr>
          <p:cNvCxnSpPr>
            <a:endCxn id="17" idx="1"/>
          </p:cNvCxnSpPr>
          <p:nvPr/>
        </p:nvCxnSpPr>
        <p:spPr>
          <a:xfrm flipV="1">
            <a:off x="3034293" y="4928274"/>
            <a:ext cx="429637" cy="120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5DEDB2-D67C-616F-C347-3869A1BA20CF}"/>
              </a:ext>
            </a:extLst>
          </p:cNvPr>
          <p:cNvSpPr txBox="1"/>
          <p:nvPr/>
        </p:nvSpPr>
        <p:spPr>
          <a:xfrm>
            <a:off x="1609728" y="3221335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62C54D-9F77-5ADF-B600-CE7EBC57513E}"/>
              </a:ext>
            </a:extLst>
          </p:cNvPr>
          <p:cNvSpPr txBox="1"/>
          <p:nvPr/>
        </p:nvSpPr>
        <p:spPr>
          <a:xfrm>
            <a:off x="1614638" y="4456088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6A3995-FE47-1587-A3F2-71545D3FECE4}"/>
              </a:ext>
            </a:extLst>
          </p:cNvPr>
          <p:cNvSpPr txBox="1"/>
          <p:nvPr/>
        </p:nvSpPr>
        <p:spPr>
          <a:xfrm>
            <a:off x="1614347" y="5701301"/>
            <a:ext cx="31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4F14E-4455-B06B-67C7-9B97D9F71EDB}"/>
              </a:ext>
            </a:extLst>
          </p:cNvPr>
          <p:cNvSpPr txBox="1"/>
          <p:nvPr/>
        </p:nvSpPr>
        <p:spPr>
          <a:xfrm>
            <a:off x="2592370" y="322811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5DE01-0200-0928-B7D2-A306FF411A0B}"/>
              </a:ext>
            </a:extLst>
          </p:cNvPr>
          <p:cNvSpPr txBox="1"/>
          <p:nvPr/>
        </p:nvSpPr>
        <p:spPr>
          <a:xfrm>
            <a:off x="2638250" y="446532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CAB0C8-A1D7-54E8-F57A-F31A1E1D853E}"/>
              </a:ext>
            </a:extLst>
          </p:cNvPr>
          <p:cNvSpPr txBox="1"/>
          <p:nvPr/>
        </p:nvSpPr>
        <p:spPr>
          <a:xfrm>
            <a:off x="2620325" y="569520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23040C-C6D7-082F-6194-C8DA16E2CF73}"/>
              </a:ext>
            </a:extLst>
          </p:cNvPr>
          <p:cNvSpPr txBox="1"/>
          <p:nvPr/>
        </p:nvSpPr>
        <p:spPr>
          <a:xfrm>
            <a:off x="3463930" y="321497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D0B1A2-B4A4-EB55-CD1C-D574DF155B0B}"/>
              </a:ext>
            </a:extLst>
          </p:cNvPr>
          <p:cNvSpPr txBox="1"/>
          <p:nvPr/>
        </p:nvSpPr>
        <p:spPr>
          <a:xfrm>
            <a:off x="4479318" y="322959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3B1928-E836-6912-121A-7B8F302D2DA2}"/>
              </a:ext>
            </a:extLst>
          </p:cNvPr>
          <p:cNvSpPr txBox="1"/>
          <p:nvPr/>
        </p:nvSpPr>
        <p:spPr>
          <a:xfrm>
            <a:off x="5363894" y="322262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54A8DE-641E-4591-6C9F-02A37BD1D7A5}"/>
              </a:ext>
            </a:extLst>
          </p:cNvPr>
          <p:cNvSpPr txBox="1"/>
          <p:nvPr/>
        </p:nvSpPr>
        <p:spPr>
          <a:xfrm>
            <a:off x="6360810" y="322959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AC3047-C78F-C4A5-92A5-3F1683FD298E}"/>
              </a:ext>
            </a:extLst>
          </p:cNvPr>
          <p:cNvSpPr txBox="1"/>
          <p:nvPr/>
        </p:nvSpPr>
        <p:spPr>
          <a:xfrm>
            <a:off x="7542544" y="446532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EFC0F0-3757-51E8-B30C-C7ADB24C527E}"/>
              </a:ext>
            </a:extLst>
          </p:cNvPr>
          <p:cNvSpPr txBox="1"/>
          <p:nvPr/>
        </p:nvSpPr>
        <p:spPr>
          <a:xfrm>
            <a:off x="3498036" y="446532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C028A4-F637-BAA4-2650-405F164328DC}"/>
              </a:ext>
            </a:extLst>
          </p:cNvPr>
          <p:cNvSpPr txBox="1"/>
          <p:nvPr/>
        </p:nvSpPr>
        <p:spPr>
          <a:xfrm>
            <a:off x="4479495" y="445449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434B7F-EFDA-9EC5-0E53-4765B74B42AC}"/>
              </a:ext>
            </a:extLst>
          </p:cNvPr>
          <p:cNvSpPr txBox="1"/>
          <p:nvPr/>
        </p:nvSpPr>
        <p:spPr>
          <a:xfrm>
            <a:off x="5346951" y="4443668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02C0B7-BEF1-7BC0-7228-3CA3451B8B6E}"/>
              </a:ext>
            </a:extLst>
          </p:cNvPr>
          <p:cNvSpPr txBox="1"/>
          <p:nvPr/>
        </p:nvSpPr>
        <p:spPr>
          <a:xfrm>
            <a:off x="6387795" y="446547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C56639-18E5-9906-C2F7-CDEB35C2B442}"/>
              </a:ext>
            </a:extLst>
          </p:cNvPr>
          <p:cNvSpPr txBox="1"/>
          <p:nvPr/>
        </p:nvSpPr>
        <p:spPr>
          <a:xfrm>
            <a:off x="3487315" y="572030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AC023-10AB-787C-0740-301C8EF3C92F}"/>
              </a:ext>
            </a:extLst>
          </p:cNvPr>
          <p:cNvSpPr txBox="1"/>
          <p:nvPr/>
        </p:nvSpPr>
        <p:spPr>
          <a:xfrm>
            <a:off x="4507026" y="568771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A5F216-7EEF-A0CC-0DDB-292953581046}"/>
              </a:ext>
            </a:extLst>
          </p:cNvPr>
          <p:cNvSpPr txBox="1"/>
          <p:nvPr/>
        </p:nvSpPr>
        <p:spPr>
          <a:xfrm>
            <a:off x="6425618" y="569160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601975-B804-870E-6B4C-F6DE737B5C9F}"/>
              </a:ext>
            </a:extLst>
          </p:cNvPr>
          <p:cNvSpPr txBox="1"/>
          <p:nvPr/>
        </p:nvSpPr>
        <p:spPr>
          <a:xfrm>
            <a:off x="5379181" y="5699094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1D2BFC-B87D-4B8C-B4E8-56E1FBC12DB4}"/>
              </a:ext>
            </a:extLst>
          </p:cNvPr>
          <p:cNvSpPr txBox="1"/>
          <p:nvPr/>
        </p:nvSpPr>
        <p:spPr>
          <a:xfrm>
            <a:off x="6387794" y="388342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D4E6A6-B3BB-0F6F-A2D8-5FF0CBA2D7DE}"/>
              </a:ext>
            </a:extLst>
          </p:cNvPr>
          <p:cNvSpPr txBox="1"/>
          <p:nvPr/>
        </p:nvSpPr>
        <p:spPr>
          <a:xfrm>
            <a:off x="6364931" y="510817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7C360B-A0C5-E66E-E95C-7545BFDAC5D5}"/>
              </a:ext>
            </a:extLst>
          </p:cNvPr>
          <p:cNvSpPr txBox="1"/>
          <p:nvPr/>
        </p:nvSpPr>
        <p:spPr>
          <a:xfrm>
            <a:off x="6400085" y="634578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F4DD20-8EC0-C290-118A-EEB59FBFA1EE}"/>
              </a:ext>
            </a:extLst>
          </p:cNvPr>
          <p:cNvSpPr txBox="1"/>
          <p:nvPr/>
        </p:nvSpPr>
        <p:spPr>
          <a:xfrm>
            <a:off x="5386062" y="3905836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FB6D73-FA72-0C3D-7EF2-66A131982882}"/>
              </a:ext>
            </a:extLst>
          </p:cNvPr>
          <p:cNvSpPr txBox="1"/>
          <p:nvPr/>
        </p:nvSpPr>
        <p:spPr>
          <a:xfrm>
            <a:off x="5346951" y="510664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60265A-DA20-D287-4235-9308402521C6}"/>
              </a:ext>
            </a:extLst>
          </p:cNvPr>
          <p:cNvSpPr txBox="1"/>
          <p:nvPr/>
        </p:nvSpPr>
        <p:spPr>
          <a:xfrm>
            <a:off x="5405658" y="634605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CD9A76-6CAE-4768-4779-7263CB670428}"/>
              </a:ext>
            </a:extLst>
          </p:cNvPr>
          <p:cNvSpPr txBox="1"/>
          <p:nvPr/>
        </p:nvSpPr>
        <p:spPr>
          <a:xfrm>
            <a:off x="4488173" y="387349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55508393-934C-CB36-5354-D6500D3B7CD4}"/>
              </a:ext>
            </a:extLst>
          </p:cNvPr>
          <p:cNvSpPr txBox="1"/>
          <p:nvPr/>
        </p:nvSpPr>
        <p:spPr>
          <a:xfrm>
            <a:off x="3511373" y="390384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AE9654CB-70AC-4423-B6BB-6942C13F103D}"/>
              </a:ext>
            </a:extLst>
          </p:cNvPr>
          <p:cNvSpPr txBox="1"/>
          <p:nvPr/>
        </p:nvSpPr>
        <p:spPr>
          <a:xfrm>
            <a:off x="2580970" y="386804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5E0E7197-FC52-B32D-1E3B-0B5974D8FDB1}"/>
              </a:ext>
            </a:extLst>
          </p:cNvPr>
          <p:cNvSpPr txBox="1"/>
          <p:nvPr/>
        </p:nvSpPr>
        <p:spPr>
          <a:xfrm>
            <a:off x="1611584" y="390107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EABB1B98-78B2-B762-CBF6-1C5791BFCA0D}"/>
              </a:ext>
            </a:extLst>
          </p:cNvPr>
          <p:cNvSpPr txBox="1"/>
          <p:nvPr/>
        </p:nvSpPr>
        <p:spPr>
          <a:xfrm>
            <a:off x="4512864" y="511741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3C1DDB50-017C-3AA6-27E1-EB333369CC16}"/>
              </a:ext>
            </a:extLst>
          </p:cNvPr>
          <p:cNvSpPr txBox="1"/>
          <p:nvPr/>
        </p:nvSpPr>
        <p:spPr>
          <a:xfrm>
            <a:off x="3480328" y="5101522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806D935E-CFBE-B588-FBD0-9EF9E92B9475}"/>
              </a:ext>
            </a:extLst>
          </p:cNvPr>
          <p:cNvSpPr txBox="1"/>
          <p:nvPr/>
        </p:nvSpPr>
        <p:spPr>
          <a:xfrm>
            <a:off x="2585079" y="510152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65CFD36C-8C52-C71F-451A-21D3FCBC99EE}"/>
              </a:ext>
            </a:extLst>
          </p:cNvPr>
          <p:cNvSpPr txBox="1"/>
          <p:nvPr/>
        </p:nvSpPr>
        <p:spPr>
          <a:xfrm>
            <a:off x="1611584" y="5133197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9BE1A851-FA38-A6F2-0324-74B8E1B14FC7}"/>
              </a:ext>
            </a:extLst>
          </p:cNvPr>
          <p:cNvSpPr txBox="1"/>
          <p:nvPr/>
        </p:nvSpPr>
        <p:spPr>
          <a:xfrm>
            <a:off x="4483702" y="634448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93618B86-42B3-0BB8-4E8E-E99329066EB9}"/>
              </a:ext>
            </a:extLst>
          </p:cNvPr>
          <p:cNvSpPr txBox="1"/>
          <p:nvPr/>
        </p:nvSpPr>
        <p:spPr>
          <a:xfrm>
            <a:off x="3480327" y="632227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F1D059AA-C474-B5A4-51C7-A68ED4DA04F5}"/>
              </a:ext>
            </a:extLst>
          </p:cNvPr>
          <p:cNvSpPr txBox="1"/>
          <p:nvPr/>
        </p:nvSpPr>
        <p:spPr>
          <a:xfrm>
            <a:off x="2588052" y="632483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7DB2D16B-67E4-9C0B-7B78-1EA731B06A4D}"/>
              </a:ext>
            </a:extLst>
          </p:cNvPr>
          <p:cNvSpPr txBox="1"/>
          <p:nvPr/>
        </p:nvSpPr>
        <p:spPr>
          <a:xfrm>
            <a:off x="1570328" y="637841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558F0B3C-DE74-6CD9-AFF5-C44E93C4516E}"/>
              </a:ext>
            </a:extLst>
          </p:cNvPr>
          <p:cNvSpPr txBox="1"/>
          <p:nvPr/>
        </p:nvSpPr>
        <p:spPr>
          <a:xfrm>
            <a:off x="2096489" y="388722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C9443682-FC42-8CBA-55B7-0861C11CE376}"/>
              </a:ext>
            </a:extLst>
          </p:cNvPr>
          <p:cNvSpPr txBox="1"/>
          <p:nvPr/>
        </p:nvSpPr>
        <p:spPr>
          <a:xfrm>
            <a:off x="3971477" y="387797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09C7E039-0581-548E-FC80-048F30E23F0D}"/>
              </a:ext>
            </a:extLst>
          </p:cNvPr>
          <p:cNvSpPr txBox="1"/>
          <p:nvPr/>
        </p:nvSpPr>
        <p:spPr>
          <a:xfrm>
            <a:off x="5874177" y="3887220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96427D16-7552-D904-3E91-15C79FDDEB83}"/>
              </a:ext>
            </a:extLst>
          </p:cNvPr>
          <p:cNvSpPr txBox="1"/>
          <p:nvPr/>
        </p:nvSpPr>
        <p:spPr>
          <a:xfrm>
            <a:off x="2114965" y="5115653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050BA770-CFEC-CD2B-6239-3C5D3FE067ED}"/>
              </a:ext>
            </a:extLst>
          </p:cNvPr>
          <p:cNvSpPr txBox="1"/>
          <p:nvPr/>
        </p:nvSpPr>
        <p:spPr>
          <a:xfrm>
            <a:off x="3986089" y="510688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1F5EBA5F-44A9-A7A5-860A-8BBCF5C95B35}"/>
              </a:ext>
            </a:extLst>
          </p:cNvPr>
          <p:cNvSpPr txBox="1"/>
          <p:nvPr/>
        </p:nvSpPr>
        <p:spPr>
          <a:xfrm>
            <a:off x="5836313" y="509718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9C476A67-5567-6D04-B1C6-CE66FEE14A56}"/>
              </a:ext>
            </a:extLst>
          </p:cNvPr>
          <p:cNvSpPr txBox="1"/>
          <p:nvPr/>
        </p:nvSpPr>
        <p:spPr>
          <a:xfrm>
            <a:off x="2066563" y="6378409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FF40A43A-D2D0-8EF8-232C-8153AB60448F}"/>
              </a:ext>
            </a:extLst>
          </p:cNvPr>
          <p:cNvSpPr txBox="1"/>
          <p:nvPr/>
        </p:nvSpPr>
        <p:spPr>
          <a:xfrm>
            <a:off x="3992345" y="6364555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831C1EBC-ACF2-CA64-E2C8-9ADB5CE3C802}"/>
              </a:ext>
            </a:extLst>
          </p:cNvPr>
          <p:cNvSpPr txBox="1"/>
          <p:nvPr/>
        </p:nvSpPr>
        <p:spPr>
          <a:xfrm>
            <a:off x="5881306" y="6337431"/>
            <a:ext cx="3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en-PK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49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MS Project Representation (Network graph)</a:t>
            </a:r>
            <a:endParaRPr lang="en-PK" sz="29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774C2-20D4-F5D8-5F29-33C1C036D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89"/>
          <a:stretch/>
        </p:blipFill>
        <p:spPr>
          <a:xfrm>
            <a:off x="238456" y="3429000"/>
            <a:ext cx="11694926" cy="3553691"/>
          </a:xfrm>
          <a:prstGeom prst="rect">
            <a:avLst/>
          </a:prstGeom>
        </p:spPr>
      </p:pic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3F53F1C3-BBC4-87C4-9E65-3B6409D6F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7075" y="30163"/>
          <a:ext cx="5048250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447722" imgH="2562232" progId="Word.Document.8">
                  <p:embed/>
                </p:oleObj>
              </mc:Choice>
              <mc:Fallback>
                <p:oleObj name="Document" r:id="rId3" imgW="3447722" imgH="2562232" progId="Word.Document.8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3F53F1C3-BBC4-87C4-9E65-3B6409D6F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30163"/>
                        <a:ext cx="5048250" cy="3738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D73D09-2C71-8CE8-170E-E8C9C9243A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1769" r="1055" b="6930"/>
          <a:stretch/>
        </p:blipFill>
        <p:spPr bwMode="auto">
          <a:xfrm>
            <a:off x="238456" y="1093852"/>
            <a:ext cx="4683650" cy="23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6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A517-564A-4318-85B2-CA3EF595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Critical Path Method (CPM)</a:t>
            </a:r>
            <a:br>
              <a:rPr lang="en-US" dirty="0"/>
            </a:br>
            <a:r>
              <a:rPr lang="en-US" sz="2000" b="1" u="sng" dirty="0"/>
              <a:t>MS Project Representation (Gantt Chart)</a:t>
            </a:r>
            <a:endParaRPr lang="en-PK" sz="2900" b="1" u="sn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81FA03-4166-51C8-2FA4-88F00A53173C}"/>
              </a:ext>
            </a:extLst>
          </p:cNvPr>
          <p:cNvGrpSpPr/>
          <p:nvPr/>
        </p:nvGrpSpPr>
        <p:grpSpPr>
          <a:xfrm>
            <a:off x="97992" y="1151164"/>
            <a:ext cx="11996016" cy="5459265"/>
            <a:chOff x="66675" y="1234291"/>
            <a:chExt cx="9973252" cy="54592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D4DCF5-57E3-F11B-2FD3-D647EA7BF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9" t="5019" r="3245" b="23062"/>
            <a:stretch/>
          </p:blipFill>
          <p:spPr>
            <a:xfrm>
              <a:off x="66675" y="1234291"/>
              <a:ext cx="9973252" cy="5417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8FFB94-9D9E-7716-A384-5C1330181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99" t="82828" r="57142" b="12189"/>
            <a:stretch/>
          </p:blipFill>
          <p:spPr>
            <a:xfrm>
              <a:off x="6532416" y="6285346"/>
              <a:ext cx="2214419" cy="3417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A2A083-97B0-BEB3-1B62-8F62D285C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63" t="88215" r="36478" b="9496"/>
            <a:stretch/>
          </p:blipFill>
          <p:spPr>
            <a:xfrm>
              <a:off x="2068949" y="6479307"/>
              <a:ext cx="2214418" cy="1726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A47E48-93BD-2A2D-F514-9D3B7145F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8" t="67904" r="66380" b="28998"/>
            <a:stretch/>
          </p:blipFill>
          <p:spPr>
            <a:xfrm>
              <a:off x="4350043" y="6520872"/>
              <a:ext cx="2149036" cy="17268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6DAB7-208F-F2D9-888F-D83F70905F7D}"/>
              </a:ext>
            </a:extLst>
          </p:cNvPr>
          <p:cNvSpPr txBox="1"/>
          <p:nvPr/>
        </p:nvSpPr>
        <p:spPr>
          <a:xfrm>
            <a:off x="6542558" y="0"/>
            <a:ext cx="57265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Gantt Chart: 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Helps understand which activities can be performed concurrently.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Activities are shown in parallel</a:t>
            </a:r>
          </a:p>
        </p:txBody>
      </p:sp>
    </p:spTree>
    <p:extLst>
      <p:ext uri="{BB962C8B-B14F-4D97-AF65-F5344CB8AC3E}">
        <p14:creationId xmlns:p14="http://schemas.microsoft.com/office/powerpoint/2010/main" val="159108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THANK FOR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Haroon</a:t>
            </a:r>
            <a:r>
              <a:rPr lang="en-GB" dirty="0"/>
              <a:t> Abdul </a:t>
            </a:r>
            <a:r>
              <a:rPr lang="en-GB" dirty="0" err="1"/>
              <a:t>Waheed</a:t>
            </a:r>
            <a:endParaRPr lang="en-GB" dirty="0"/>
          </a:p>
          <a:p>
            <a:r>
              <a:rPr lang="en-US" dirty="0" err="1"/>
              <a:t>Pfleeger’s</a:t>
            </a:r>
            <a:r>
              <a:rPr lang="en-US" dirty="0"/>
              <a:t> Book slides from UCF</a:t>
            </a:r>
          </a:p>
          <a:p>
            <a:r>
              <a:rPr lang="en-US" dirty="0"/>
              <a:t>Software Fundamentals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4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</a:t>
            </a:r>
            <a:endParaRPr lang="en-GB" sz="28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Describes the software-development cycle for a particular project by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enumerating the phases or stages of the project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breaking each phase into discrete tasks or activities to be completed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Portrays the interactions among the activities and estimates the times that each task or activity will take</a:t>
            </a:r>
          </a:p>
        </p:txBody>
      </p:sp>
    </p:spTree>
    <p:extLst>
      <p:ext uri="{BB962C8B-B14F-4D97-AF65-F5344CB8AC3E}">
        <p14:creationId xmlns:p14="http://schemas.microsoft.com/office/powerpoint/2010/main" val="15426316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 (Contd.)</a:t>
            </a:r>
            <a:endParaRPr lang="en-GB" sz="28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Understanding customer’s needs by listing all project deliverables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Documents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function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subsystems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accuracy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Demonstrations of reliability, performance or security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Determining milestones and activities to produce the deliverables </a:t>
            </a:r>
          </a:p>
        </p:txBody>
      </p:sp>
    </p:spTree>
    <p:extLst>
      <p:ext uri="{BB962C8B-B14F-4D97-AF65-F5344CB8AC3E}">
        <p14:creationId xmlns:p14="http://schemas.microsoft.com/office/powerpoint/2010/main" val="767351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 (Contd.)</a:t>
            </a:r>
            <a:endParaRPr lang="en-GB" sz="28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Activity</a:t>
            </a:r>
            <a:r>
              <a:rPr lang="en-GB" dirty="0"/>
              <a:t>:  takes place over a period of time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Milestone</a:t>
            </a:r>
            <a:r>
              <a:rPr lang="en-GB" dirty="0"/>
              <a:t>:  completion of an activity -- a particular point in time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Precursor</a:t>
            </a:r>
            <a:r>
              <a:rPr lang="en-GB" dirty="0"/>
              <a:t>:  event or set of events that must occur in order for an activity to start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Duration</a:t>
            </a:r>
            <a:r>
              <a:rPr lang="en-GB" dirty="0"/>
              <a:t>:  length of time needed to complete an activity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Due date</a:t>
            </a:r>
            <a:r>
              <a:rPr lang="en-GB" dirty="0"/>
              <a:t>:  date by which an activity must be completed</a:t>
            </a:r>
          </a:p>
        </p:txBody>
      </p:sp>
    </p:spTree>
    <p:extLst>
      <p:ext uri="{BB962C8B-B14F-4D97-AF65-F5344CB8AC3E}">
        <p14:creationId xmlns:p14="http://schemas.microsoft.com/office/powerpoint/2010/main" val="37746792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Project Schedule (Contd.)</a:t>
            </a:r>
            <a:endParaRPr lang="en-GB" sz="28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Project development can be separated  into a succession of phases which are composed of steps, which are composed of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Work Breakdown Structure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230562"/>
            <a:ext cx="5181600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3663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</a:t>
            </a:r>
            <a:r>
              <a:rPr lang="en-GB" dirty="0" err="1"/>
              <a:t>breakDown</a:t>
            </a:r>
            <a:r>
              <a:rPr lang="en-GB" dirty="0"/>
              <a:t> Structure (WBS)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Example: to track progress of building a communication software 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759" y="2573020"/>
            <a:ext cx="62484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5411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Work Breakdown Structure (WBS)</a:t>
            </a:r>
            <a:br>
              <a:rPr lang="en-US" sz="2800" dirty="0"/>
            </a:br>
            <a:r>
              <a:rPr lang="en-US" sz="2600" dirty="0"/>
              <a:t>Phases, Steps, and Activities in Building a House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2919" y="2011680"/>
            <a:ext cx="5244063" cy="420624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Table 3.1 shows the phases, steps and activities to build a house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landscaping phase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building the house phase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91715"/>
              </p:ext>
            </p:extLst>
          </p:nvPr>
        </p:nvGraphicFramePr>
        <p:xfrm>
          <a:off x="6001326" y="1621401"/>
          <a:ext cx="5396347" cy="523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954516" imgH="6538871" progId="Word.Document.8">
                  <p:embed/>
                </p:oleObj>
              </mc:Choice>
              <mc:Fallback>
                <p:oleObj name="Document" r:id="rId3" imgW="4954516" imgH="6538871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326" y="1621401"/>
                        <a:ext cx="5396347" cy="5237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4738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Milestones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2919" y="2011680"/>
            <a:ext cx="4726826" cy="4206240"/>
          </a:xfrm>
        </p:spPr>
        <p:txBody>
          <a:bodyPr/>
          <a:lstStyle/>
          <a:p>
            <a:r>
              <a:rPr lang="en-GB" dirty="0"/>
              <a:t>Table 3.2 lists milestones for building the house phase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11122"/>
              </p:ext>
            </p:extLst>
          </p:nvPr>
        </p:nvGraphicFramePr>
        <p:xfrm>
          <a:off x="5694218" y="2486313"/>
          <a:ext cx="74676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98051" imgH="3476613" progId="Word.Document.8">
                  <p:embed/>
                </p:oleObj>
              </mc:Choice>
              <mc:Fallback>
                <p:oleObj name="Document" r:id="rId3" imgW="5798051" imgH="3476613" progId="Word.Document.8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218" y="2486313"/>
                        <a:ext cx="7467600" cy="446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5963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156</TotalTime>
  <Words>1444</Words>
  <Application>Microsoft Office PowerPoint</Application>
  <PresentationFormat>Widescreen</PresentationFormat>
  <Paragraphs>476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Wingdings</vt:lpstr>
      <vt:lpstr>Banded</vt:lpstr>
      <vt:lpstr>Office Theme</vt:lpstr>
      <vt:lpstr>Document</vt:lpstr>
      <vt:lpstr>Introduction to Software Engineering</vt:lpstr>
      <vt:lpstr>Questions from a Customer</vt:lpstr>
      <vt:lpstr>Project Schedule</vt:lpstr>
      <vt:lpstr>Project Schedule (Contd.)</vt:lpstr>
      <vt:lpstr>Project Schedule (Contd.)</vt:lpstr>
      <vt:lpstr>Project Schedule (Contd.)</vt:lpstr>
      <vt:lpstr>Work breakDown Structure (WBS)</vt:lpstr>
      <vt:lpstr>Work Breakdown Structure (WBS) Phases, Steps, and Activities in Building a House</vt:lpstr>
      <vt:lpstr>Milestones</vt:lpstr>
      <vt:lpstr>WBS and Activity Graphs</vt:lpstr>
      <vt:lpstr>PowerPoint Presentation</vt:lpstr>
      <vt:lpstr>Estimating Completion</vt:lpstr>
      <vt:lpstr>Estimating Completion Critical Path Method</vt:lpstr>
      <vt:lpstr>Critical Path Method (CPM) (The longest path or the path with zero (0) slack time is the critical path).</vt:lpstr>
      <vt:lpstr>Critical Path Method (CPM) 1. Draw the network diagram.</vt:lpstr>
      <vt:lpstr>Critical Path Method (CPM) 2.Identify all paths in the network diagram. 3.Find the duration of each path.</vt:lpstr>
      <vt:lpstr>Critical Path Method (CPM) 2.Identify all paths in the network diagram. 3.Find the duration of each path.</vt:lpstr>
      <vt:lpstr>Critical Path Method (CPM) 2.Identify all paths in the network diagram. 3.Find the duration of each path.</vt:lpstr>
      <vt:lpstr>Critical Path Method (CPM) 2.Identify all paths in the network diagram. 3.Find the duration of each path.</vt:lpstr>
      <vt:lpstr>Critical Path Method (CPM) Table Representation</vt:lpstr>
      <vt:lpstr>Critical Path Method (CPM) MS Project Representation (Network graph)</vt:lpstr>
      <vt:lpstr>Critical Path Method (CPM) MS Project Representation (Gantt Chart)</vt:lpstr>
      <vt:lpstr>Special THANK FOR THE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Windows User</dc:creator>
  <cp:lastModifiedBy>Misbhah Naz</cp:lastModifiedBy>
  <cp:revision>41</cp:revision>
  <dcterms:created xsi:type="dcterms:W3CDTF">2015-04-05T21:16:02Z</dcterms:created>
  <dcterms:modified xsi:type="dcterms:W3CDTF">2023-11-06T06:24:28Z</dcterms:modified>
</cp:coreProperties>
</file>