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33BDA-80D0-4580-8013-78640B9FA4F8}" type="datetimeFigureOut">
              <a:rPr lang="en-PK" smtClean="0"/>
              <a:t>06/04/2023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F909C745-7951-4150-9938-D1967C3DA50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534458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33BDA-80D0-4580-8013-78640B9FA4F8}" type="datetimeFigureOut">
              <a:rPr lang="en-PK" smtClean="0"/>
              <a:t>06/04/2023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C745-7951-4150-9938-D1967C3DA50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308181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33BDA-80D0-4580-8013-78640B9FA4F8}" type="datetimeFigureOut">
              <a:rPr lang="en-PK" smtClean="0"/>
              <a:t>06/04/2023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C745-7951-4150-9938-D1967C3DA50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17158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33BDA-80D0-4580-8013-78640B9FA4F8}" type="datetimeFigureOut">
              <a:rPr lang="en-PK" smtClean="0"/>
              <a:t>06/04/2023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C745-7951-4150-9938-D1967C3DA50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329517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0C933BDA-80D0-4580-8013-78640B9FA4F8}" type="datetimeFigureOut">
              <a:rPr lang="en-PK" smtClean="0"/>
              <a:t>06/04/2023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PK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F909C745-7951-4150-9938-D1967C3DA50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538270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33BDA-80D0-4580-8013-78640B9FA4F8}" type="datetimeFigureOut">
              <a:rPr lang="en-PK" smtClean="0"/>
              <a:t>06/04/2023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C745-7951-4150-9938-D1967C3DA50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314534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33BDA-80D0-4580-8013-78640B9FA4F8}" type="datetimeFigureOut">
              <a:rPr lang="en-PK" smtClean="0"/>
              <a:t>06/04/2023</a:t>
            </a:fld>
            <a:endParaRPr lang="en-P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C745-7951-4150-9938-D1967C3DA50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524332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33BDA-80D0-4580-8013-78640B9FA4F8}" type="datetimeFigureOut">
              <a:rPr lang="en-PK" smtClean="0"/>
              <a:t>06/04/2023</a:t>
            </a:fld>
            <a:endParaRPr lang="en-P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C745-7951-4150-9938-D1967C3DA50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024882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33BDA-80D0-4580-8013-78640B9FA4F8}" type="datetimeFigureOut">
              <a:rPr lang="en-PK" smtClean="0"/>
              <a:t>06/04/2023</a:t>
            </a:fld>
            <a:endParaRPr lang="en-P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C745-7951-4150-9938-D1967C3DA50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428270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33BDA-80D0-4580-8013-78640B9FA4F8}" type="datetimeFigureOut">
              <a:rPr lang="en-PK" smtClean="0"/>
              <a:t>06/04/2023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C745-7951-4150-9938-D1967C3DA50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28028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33BDA-80D0-4580-8013-78640B9FA4F8}" type="datetimeFigureOut">
              <a:rPr lang="en-PK" smtClean="0"/>
              <a:t>06/04/2023</a:t>
            </a:fld>
            <a:endParaRPr lang="en-PK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C745-7951-4150-9938-D1967C3DA50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518580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0C933BDA-80D0-4580-8013-78640B9FA4F8}" type="datetimeFigureOut">
              <a:rPr lang="en-PK" smtClean="0"/>
              <a:t>06/04/2023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PK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F909C745-7951-4150-9938-D1967C3DA50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404786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7E1CB-2CA7-CFDC-A3E2-4737239889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Data Structures And Algorithms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386ACD-0978-1E22-1FFE-548DC52D6F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95286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EC908-9A6B-6B79-4507-E35803D7A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analysis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DB425-CF65-214D-694D-3217FEC2F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fontAlgn="base">
              <a:buNone/>
            </a:pPr>
            <a:r>
              <a:rPr lang="en-US" sz="2400" b="1" i="0" dirty="0">
                <a:solidFill>
                  <a:srgbClr val="273239"/>
                </a:solidFill>
                <a:effectLst/>
                <a:latin typeface="inter-regular"/>
              </a:rPr>
              <a:t>Time Complexity: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inter-regular"/>
              </a:rPr>
              <a:t> O(n)</a:t>
            </a:r>
          </a:p>
          <a:p>
            <a:pPr marL="742950" lvl="1" indent="-285750" algn="l" fontAlgn="base">
              <a:buFont typeface="Arial" panose="020B0604020202020204" pitchFamily="34" charset="0"/>
              <a:buChar char="•"/>
            </a:pPr>
            <a:endParaRPr lang="en-US" sz="2000" b="0" i="0">
              <a:solidFill>
                <a:srgbClr val="273239"/>
              </a:solidFill>
              <a:effectLst/>
              <a:latin typeface="inter-regular"/>
            </a:endParaRPr>
          </a:p>
          <a:p>
            <a:pPr marL="742950" lvl="1" indent="-285750" algn="l" fontAlgn="base">
              <a:buFont typeface="Arial" panose="020B0604020202020204" pitchFamily="34" charset="0"/>
              <a:buChar char="•"/>
            </a:pPr>
            <a:r>
              <a:rPr lang="en-US" sz="2000" b="0" i="0">
                <a:solidFill>
                  <a:srgbClr val="273239"/>
                </a:solidFill>
                <a:effectLst/>
                <a:latin typeface="inter-regular"/>
              </a:rPr>
              <a:t>Stack </a:t>
            </a:r>
            <a:r>
              <a:rPr lang="en-US" sz="2000" b="0" i="0" dirty="0">
                <a:solidFill>
                  <a:srgbClr val="273239"/>
                </a:solidFill>
                <a:effectLst/>
                <a:latin typeface="inter-regular"/>
              </a:rPr>
              <a:t>operations like push() and pop() are performed in constant time</a:t>
            </a:r>
          </a:p>
          <a:p>
            <a:pPr marL="742950" lvl="1" indent="-285750" algn="l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73239"/>
                </a:solidFill>
                <a:effectLst/>
                <a:latin typeface="inter-regular"/>
              </a:rPr>
              <a:t>Since we scan all the characters in the expression once the complexity is linear in time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557102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19FDF-4C39-F19D-6F18-7ACBEF6BD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Infix to postfix conversion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D31DE-669D-25E8-EEE8-1A5121B5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Scan the expression from left to right.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Whenever the operands arrive, print them (</a:t>
            </a:r>
            <a:r>
              <a:rPr lang="en-US" sz="2400" b="0" i="0" dirty="0">
                <a:effectLst/>
                <a:latin typeface="inter-regular"/>
              </a:rPr>
              <a:t>put it in the postfix expression)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If the operator arrives and the stack is found to be empty, then simply push the operator into the stack.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 </a:t>
            </a:r>
            <a:endParaRPr lang="en-US" sz="2400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marL="0" indent="0" algn="just">
              <a:buNone/>
            </a:pPr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846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19FDF-4C39-F19D-6F18-7ACBEF6BD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Infix to postfix conversion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D31DE-669D-25E8-EEE8-1A5121B5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If the operator arrives and the stack is not empty, then following cases may occur.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If precedence or associativity of scanned operator is greater than the top of stack operator, push the incoming operator into the stack.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If precedence or associativity of scanned operator is lower than the top of stack operator, pop the operators from stack until 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we find a low precedence or associativity operator than the scanned operator. 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If the scanned operator is 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equal to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the top of stack operator, check the associativity of operators. 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If right associative, then push the scanned operator into the stack. If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left to right associativity, then pop the operators from the stack until 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we find a low precedence operator than the scanned operator. </a:t>
            </a:r>
            <a:endParaRPr lang="en-US" sz="2000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76472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19FDF-4C39-F19D-6F18-7ACBEF6BD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Infix to postfix conversion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D31DE-669D-25E8-EEE8-1A5121B5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If the operator is ‘(', then push it into the stack.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If the top of the stack is ‘(', push the operator on the stack.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If the operator is ‘)', then pop all the operators from the stack till it finds another ‘(‘ opening bracket in the stack and 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discard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 both.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When we reach the end of the expression, pop, and print all the operators from the top of the stack.</a:t>
            </a:r>
          </a:p>
          <a:p>
            <a:pPr marL="0" indent="0">
              <a:buNone/>
            </a:pP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771097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19FDF-4C39-F19D-6F18-7ACBEF6BD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prefix to postfix conversion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D31DE-669D-25E8-EEE8-1A5121B5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Reverse the prefix expression.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Scan the expression from left to right.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Whenever the operands arrive, then simply push the operand into the stack.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If the operator arrives, then pop two operands from the stack.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Concatenate the two operands and operator into a string and push the resultant string into the stack. (operand + operand + operator)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inter-regular"/>
              </a:rPr>
              <a:t>Repeat the process until the end.</a:t>
            </a:r>
            <a:endParaRPr lang="en-US" sz="2400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marL="0" indent="0" algn="just">
              <a:buNone/>
            </a:pPr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2568319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19FDF-4C39-F19D-6F18-7ACBEF6BD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postfix to prefix conversion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D31DE-669D-25E8-EEE8-1A5121B5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Scan the expression from left to right.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Whenever the operands arrive, then simply push the operand into the stack.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If the operator arrives, then pop two operands from the stack.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Concatenate the two operands and operator into a string and push the resultant string into the stack. (operator + operand + operand)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inter-regular"/>
              </a:rPr>
              <a:t>Repeat the process until the end.</a:t>
            </a:r>
            <a:endParaRPr lang="en-US" sz="2400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marL="0" indent="0" algn="just">
              <a:buNone/>
            </a:pPr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4451629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19FDF-4C39-F19D-6F18-7ACBEF6BD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prefix to infix conversion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D31DE-669D-25E8-EEE8-1A5121B5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Reverse the prefix expression.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Scan the expression from left to right.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Whenever the operands arrive, then simply push the operand into the stack.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If the operator arrives, then pop two operands from the stack.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Concatenate the two operands and operator into a string and push the resultant string into the stack. (operand + operator + operand)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inter-regular"/>
              </a:rPr>
              <a:t>Repeat the process until the end.</a:t>
            </a:r>
            <a:endParaRPr lang="en-US" sz="2400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marL="0" indent="0" algn="just">
              <a:buNone/>
            </a:pPr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0605153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19FDF-4C39-F19D-6F18-7ACBEF6BD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postfix to infix conversion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D31DE-669D-25E8-EEE8-1A5121B5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400" b="0" i="0">
                <a:solidFill>
                  <a:srgbClr val="000000"/>
                </a:solidFill>
                <a:effectLst/>
                <a:latin typeface="inter-regular"/>
              </a:rPr>
              <a:t>Scan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the expression from left to right.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Whenever the operands arrive, then simply push the operand into the stack.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If the operator arrives, then pop two operands from the stack.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Concatenate the two operands and operator into a string and push the resultant string into the stack. (operand + operator + operand)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inter-regular"/>
              </a:rPr>
              <a:t>Repeat the process until the end.</a:t>
            </a:r>
            <a:endParaRPr lang="en-US" sz="2400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marL="0" indent="0" algn="just">
              <a:buNone/>
            </a:pPr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156614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9D697-75F3-FF45-38EF-F8E78842A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expressions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611DC-AE49-4459-4B40-19720A7C4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An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Expression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is a </a:t>
            </a:r>
            <a:r>
              <a:rPr lang="en-US" sz="24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combination of symbols that can be numbers (constants), variables, operations, symbols of grouping and other punctuation written in a specific format/way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Depending on how the expression is written, we can classify it into 3 categories –</a:t>
            </a:r>
          </a:p>
          <a:p>
            <a:pPr marL="0" indent="0" algn="just">
              <a:buNone/>
            </a:pP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Infix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Prefix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Postfix</a:t>
            </a:r>
          </a:p>
          <a:p>
            <a:pPr marL="274320" lvl="1" indent="0" algn="just">
              <a:buNone/>
            </a:pP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807308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2E5E6-D4DC-42E7-6DD6-79F535E8F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Infix Notation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AA13A-7D31-F7ED-0579-117BE305E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0" dirty="0">
                <a:solidFill>
                  <a:srgbClr val="273239"/>
                </a:solidFill>
                <a:effectLst/>
                <a:latin typeface="urw-din"/>
              </a:rPr>
              <a:t>The expression of type </a:t>
            </a:r>
            <a:r>
              <a:rPr lang="en-US" b="1" dirty="0">
                <a:solidFill>
                  <a:srgbClr val="273239"/>
                </a:solidFill>
                <a:effectLst/>
                <a:latin typeface="urw-din"/>
              </a:rPr>
              <a:t>a ‘operator’ b</a:t>
            </a:r>
            <a:r>
              <a:rPr lang="en-US" b="0" dirty="0">
                <a:solidFill>
                  <a:srgbClr val="273239"/>
                </a:solidFill>
                <a:effectLst/>
                <a:latin typeface="urw-din"/>
              </a:rPr>
              <a:t> (</a:t>
            </a:r>
            <a:r>
              <a:rPr lang="en-US" b="0" dirty="0" err="1">
                <a:solidFill>
                  <a:srgbClr val="273239"/>
                </a:solidFill>
                <a:effectLst/>
                <a:latin typeface="urw-din"/>
              </a:rPr>
              <a:t>a+b</a:t>
            </a:r>
            <a:r>
              <a:rPr lang="en-US" b="0" dirty="0">
                <a:solidFill>
                  <a:srgbClr val="273239"/>
                </a:solidFill>
                <a:effectLst/>
                <a:latin typeface="urw-din"/>
              </a:rPr>
              <a:t>, where + is an operator) i.e., when the operator is between two operands.</a:t>
            </a:r>
          </a:p>
          <a:p>
            <a:r>
              <a:rPr lang="en-US" i="1" dirty="0">
                <a:solidFill>
                  <a:srgbClr val="273239"/>
                </a:solidFill>
                <a:latin typeface="urw-din"/>
              </a:rPr>
              <a:t>Examples: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i="1" dirty="0">
                <a:solidFill>
                  <a:srgbClr val="273239"/>
                </a:solidFill>
                <a:latin typeface="urw-din"/>
              </a:rPr>
              <a:t>   A + B * C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i="1" dirty="0">
                <a:solidFill>
                  <a:srgbClr val="273239"/>
                </a:solidFill>
                <a:latin typeface="urw-din"/>
              </a:rPr>
              <a:t>  (A * B) + C – 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i="1" dirty="0">
                <a:solidFill>
                  <a:srgbClr val="273239"/>
                </a:solidFill>
                <a:latin typeface="urw-din"/>
              </a:rPr>
              <a:t>  (A + B) * C + (D * E)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i="1" dirty="0">
              <a:solidFill>
                <a:srgbClr val="273239"/>
              </a:solidFill>
              <a:latin typeface="urw-din"/>
            </a:endParaRPr>
          </a:p>
        </p:txBody>
      </p:sp>
    </p:spTree>
    <p:extLst>
      <p:ext uri="{BB962C8B-B14F-4D97-AF65-F5344CB8AC3E}">
        <p14:creationId xmlns:p14="http://schemas.microsoft.com/office/powerpoint/2010/main" val="602955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2E5E6-D4DC-42E7-6DD6-79F535E8F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Prefix Notation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AA13A-7D31-F7ED-0579-117BE305E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Prefix notation is the notation in which operators are placed before the corresponding operands in the expression. 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It is also known as </a:t>
            </a:r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polish notation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.</a:t>
            </a:r>
            <a:endParaRPr lang="en-US" b="0" i="0" dirty="0">
              <a:solidFill>
                <a:srgbClr val="273239"/>
              </a:solidFill>
              <a:effectLst/>
              <a:latin typeface="urw-din"/>
            </a:endParaRPr>
          </a:p>
          <a:p>
            <a:pPr algn="just"/>
            <a:r>
              <a:rPr lang="en-US" i="1" dirty="0">
                <a:solidFill>
                  <a:srgbClr val="273239"/>
                </a:solidFill>
                <a:latin typeface="urw-din"/>
              </a:rPr>
              <a:t>Examples: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i="1" dirty="0">
                <a:solidFill>
                  <a:srgbClr val="273239"/>
                </a:solidFill>
                <a:latin typeface="urw-din"/>
              </a:rPr>
              <a:t>   + AB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i="1" dirty="0">
                <a:solidFill>
                  <a:srgbClr val="273239"/>
                </a:solidFill>
                <a:latin typeface="urw-din"/>
              </a:rPr>
              <a:t>  *AB</a:t>
            </a:r>
          </a:p>
          <a:p>
            <a:pPr marL="274320" lvl="1" indent="0">
              <a:buNone/>
            </a:pPr>
            <a:endParaRPr lang="en-US" i="1" dirty="0">
              <a:solidFill>
                <a:srgbClr val="273239"/>
              </a:solidFill>
              <a:latin typeface="urw-din"/>
            </a:endParaRPr>
          </a:p>
          <a:p>
            <a:pPr marL="274320" lvl="1" indent="0">
              <a:buNone/>
            </a:pPr>
            <a:endParaRPr lang="en-US" i="1" dirty="0">
              <a:solidFill>
                <a:srgbClr val="273239"/>
              </a:solidFill>
              <a:latin typeface="urw-din"/>
            </a:endParaRPr>
          </a:p>
          <a:p>
            <a:pPr marL="274320" lvl="1" indent="0">
              <a:buNone/>
            </a:pPr>
            <a:endParaRPr lang="en-US" i="1" dirty="0">
              <a:solidFill>
                <a:srgbClr val="273239"/>
              </a:solidFill>
              <a:latin typeface="urw-din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DBDA4D3-65E5-F649-5B92-E250E264D7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3757307"/>
              </p:ext>
            </p:extLst>
          </p:nvPr>
        </p:nvGraphicFramePr>
        <p:xfrm>
          <a:off x="1353270" y="4185501"/>
          <a:ext cx="812800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16945658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546551598"/>
                    </a:ext>
                  </a:extLst>
                </a:gridCol>
              </a:tblGrid>
              <a:tr h="301506">
                <a:tc>
                  <a:txBody>
                    <a:bodyPr/>
                    <a:lstStyle/>
                    <a:p>
                      <a:r>
                        <a:rPr lang="en-US" dirty="0"/>
                        <a:t>Infix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Prefix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073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 + 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+AB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16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 * 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*AB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145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(A + B) * C - D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 * + ABCD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7697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 + B) * (C + D)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 + A B + C D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52779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3431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2E5E6-D4DC-42E7-6DD6-79F535E8F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Postfix Notation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AA13A-7D31-F7ED-0579-117BE305E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Postfix notation is the notation in which operators are placed after the corresponding operands in the expression.     </a:t>
            </a:r>
          </a:p>
          <a:p>
            <a:pPr algn="just"/>
            <a:r>
              <a:rPr lang="en-US" i="1" dirty="0">
                <a:solidFill>
                  <a:srgbClr val="273239"/>
                </a:solidFill>
                <a:latin typeface="urw-din"/>
              </a:rPr>
              <a:t>Examples: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i="1" dirty="0">
                <a:solidFill>
                  <a:srgbClr val="273239"/>
                </a:solidFill>
                <a:latin typeface="urw-din"/>
              </a:rPr>
              <a:t>  AB+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i="1" dirty="0">
                <a:solidFill>
                  <a:srgbClr val="273239"/>
                </a:solidFill>
                <a:latin typeface="urw-din"/>
              </a:rPr>
              <a:t>  AB*</a:t>
            </a:r>
          </a:p>
          <a:p>
            <a:pPr marL="274320" lvl="1" indent="0">
              <a:buNone/>
            </a:pPr>
            <a:endParaRPr lang="en-US" i="1" dirty="0">
              <a:solidFill>
                <a:srgbClr val="273239"/>
              </a:solidFill>
              <a:latin typeface="urw-din"/>
            </a:endParaRPr>
          </a:p>
          <a:p>
            <a:pPr marL="274320" lvl="1" indent="0">
              <a:buNone/>
            </a:pPr>
            <a:endParaRPr lang="en-US" i="1" dirty="0">
              <a:solidFill>
                <a:srgbClr val="273239"/>
              </a:solidFill>
              <a:latin typeface="urw-din"/>
            </a:endParaRPr>
          </a:p>
          <a:p>
            <a:pPr marL="274320" lvl="1" indent="0">
              <a:buNone/>
            </a:pPr>
            <a:endParaRPr lang="en-US" i="1" dirty="0">
              <a:solidFill>
                <a:srgbClr val="273239"/>
              </a:solidFill>
              <a:latin typeface="urw-din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DBDA4D3-65E5-F649-5B92-E250E264D7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543765"/>
              </p:ext>
            </p:extLst>
          </p:nvPr>
        </p:nvGraphicFramePr>
        <p:xfrm>
          <a:off x="1353270" y="4185501"/>
          <a:ext cx="8127999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16945658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54655159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705352433"/>
                    </a:ext>
                  </a:extLst>
                </a:gridCol>
              </a:tblGrid>
              <a:tr h="301506">
                <a:tc>
                  <a:txBody>
                    <a:bodyPr/>
                    <a:lstStyle/>
                    <a:p>
                      <a:r>
                        <a:rPr lang="en-US" dirty="0"/>
                        <a:t>Infix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Prefix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Postfix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073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 + 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+AB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AB+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16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 * 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*AB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AB*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145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(A + B) * C - D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 * + ABCD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AB + C * D -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580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 + B) * (C + D)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 + A B + C D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B + C D + *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89276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269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85F8D-4D3C-459E-7D3D-6B47E501E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of prefix and postfix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9BB7E-1DA2-21F4-64C1-1C96A56F1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Prefix notations are needed when we require operators before the operands while postfix notations are needed when we require operators after the operands.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Infix expressions are human readable but not efficient for machine reading.</a:t>
            </a:r>
            <a:endParaRPr lang="en-US" b="0" i="0" dirty="0">
              <a:solidFill>
                <a:srgbClr val="273239"/>
              </a:solidFill>
              <a:effectLst/>
              <a:latin typeface="urw-din"/>
            </a:endParaRP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Prefix notations are used in many programming languages like LISP.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Prefix notations and Prefix notations can be evaluated faster than the infix notation.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Postfix notations can be used in intermediate code generation in compiler design.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Prefix and Postfix notations are easier to parse for a machine.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With prefix and postfix notation there is never any question like operator precedence.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There is no issue of left-right associativity.</a:t>
            </a:r>
          </a:p>
        </p:txBody>
      </p:sp>
    </p:spTree>
    <p:extLst>
      <p:ext uri="{BB962C8B-B14F-4D97-AF65-F5344CB8AC3E}">
        <p14:creationId xmlns:p14="http://schemas.microsoft.com/office/powerpoint/2010/main" val="3688617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19FDF-4C39-F19D-6F18-7ACBEF6BD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Infix to prefix conversion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D31DE-669D-25E8-EEE8-1A5121B5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First, reverse the infix expression given in the problem.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Scan the expression from left to right.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Whenever the operands arrive, print them.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If the operator arrives and the stack is found to be empty, then simply push the operator into the stack.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 </a:t>
            </a:r>
            <a:endParaRPr lang="en-US" sz="2400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38038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19FDF-4C39-F19D-6F18-7ACBEF6BD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Infix to prefix conversion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D31DE-669D-25E8-EEE8-1A5121B5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If the operator arrives and the stack is not empty, then following cases may occur.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If precedence of scanned operator is greater than the top of stack operator, push the incoming operator into the stack.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If precedence of scanned operator is lower than the top of stack operator, pop the operators from stack until 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we find a low precedence operator than the scanned operator. 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If precedence of scanned operator is 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equal to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the top of stack operator, check the associativity of operators. If left to right associativity, then push the operator on to stack. Otherwise, pop the operators from the stack until 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we find a low precedence operator than the scanned operator. </a:t>
            </a:r>
            <a:endParaRPr lang="en-US" sz="2000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367332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19FDF-4C39-F19D-6F18-7ACBEF6BD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Infix to prefix conversion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D31DE-669D-25E8-EEE8-1A5121B5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When we reach the end of the expression, pop, and print all the operators from the top of the stack.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If the operator is ')', then push it into the stack.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If the operator is '(', then pop all the operators from the stack till it finds ) opening bracket in the stack.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If the top of the stack is ')', push the operator on the stack.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At the end, reverse the output.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42652105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205</TotalTime>
  <Words>1270</Words>
  <Application>Microsoft Office PowerPoint</Application>
  <PresentationFormat>Widescreen</PresentationFormat>
  <Paragraphs>145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inter-bold</vt:lpstr>
      <vt:lpstr>inter-regular</vt:lpstr>
      <vt:lpstr>Rockwell</vt:lpstr>
      <vt:lpstr>Rockwell Condensed</vt:lpstr>
      <vt:lpstr>Times New Roman</vt:lpstr>
      <vt:lpstr>urw-din</vt:lpstr>
      <vt:lpstr>Wingdings</vt:lpstr>
      <vt:lpstr>Wood Type</vt:lpstr>
      <vt:lpstr>Data Structures And Algorithms</vt:lpstr>
      <vt:lpstr>Types of expressions</vt:lpstr>
      <vt:lpstr>Infix Notation</vt:lpstr>
      <vt:lpstr>Prefix Notation</vt:lpstr>
      <vt:lpstr>Postfix Notation</vt:lpstr>
      <vt:lpstr>Need of prefix and postfix</vt:lpstr>
      <vt:lpstr>Infix to prefix conversion</vt:lpstr>
      <vt:lpstr>Infix to prefix conversion</vt:lpstr>
      <vt:lpstr>Infix to prefix conversion</vt:lpstr>
      <vt:lpstr>Complexity analysis</vt:lpstr>
      <vt:lpstr>Infix to postfix conversion</vt:lpstr>
      <vt:lpstr>Infix to postfix conversion</vt:lpstr>
      <vt:lpstr>Infix to postfix conversion</vt:lpstr>
      <vt:lpstr>prefix to postfix conversion</vt:lpstr>
      <vt:lpstr>postfix to prefix conversion</vt:lpstr>
      <vt:lpstr>prefix to infix conversion</vt:lpstr>
      <vt:lpstr>postfix to infix conversion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And Algorithms</dc:title>
  <dc:creator>Rabia Arshad</dc:creator>
  <cp:lastModifiedBy>Rabia Arshad</cp:lastModifiedBy>
  <cp:revision>37</cp:revision>
  <dcterms:created xsi:type="dcterms:W3CDTF">2023-03-30T08:03:35Z</dcterms:created>
  <dcterms:modified xsi:type="dcterms:W3CDTF">2023-04-06T06:36:44Z</dcterms:modified>
</cp:coreProperties>
</file>