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65" r:id="rId4"/>
    <p:sldId id="266" r:id="rId5"/>
    <p:sldId id="259" r:id="rId6"/>
    <p:sldId id="269" r:id="rId7"/>
    <p:sldId id="260" r:id="rId8"/>
    <p:sldId id="267" r:id="rId9"/>
    <p:sldId id="270" r:id="rId10"/>
    <p:sldId id="272" r:id="rId11"/>
    <p:sldId id="261" r:id="rId12"/>
    <p:sldId id="262" r:id="rId13"/>
    <p:sldId id="271" r:id="rId14"/>
    <p:sldId id="273" r:id="rId15"/>
    <p:sldId id="263" r:id="rId16"/>
    <p:sldId id="264"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12/04/2023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253445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12/04/2023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0818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12/04/2023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1715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12/04/2023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2951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C933BDA-80D0-4580-8013-78640B9FA4F8}" type="datetimeFigureOut">
              <a:rPr lang="en-PK" smtClean="0"/>
              <a:t>12/04/2023</a:t>
            </a:fld>
            <a:endParaRPr lang="en-PK"/>
          </a:p>
        </p:txBody>
      </p:sp>
      <p:sp>
        <p:nvSpPr>
          <p:cNvPr id="5" name="Footer Placeholder 4"/>
          <p:cNvSpPr>
            <a:spLocks noGrp="1"/>
          </p:cNvSpPr>
          <p:nvPr>
            <p:ph type="ftr" sz="quarter" idx="11"/>
          </p:nvPr>
        </p:nvSpPr>
        <p:spPr>
          <a:xfrm>
            <a:off x="2182708" y="6272784"/>
            <a:ext cx="6327648" cy="365125"/>
          </a:xfrm>
        </p:spPr>
        <p:txBody>
          <a:bodyPr/>
          <a:lstStyle/>
          <a:p>
            <a:endParaRPr lang="en-P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153827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33BDA-80D0-4580-8013-78640B9FA4F8}" type="datetimeFigureOut">
              <a:rPr lang="en-PK" smtClean="0"/>
              <a:t>12/04/2023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1453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933BDA-80D0-4580-8013-78640B9FA4F8}" type="datetimeFigureOut">
              <a:rPr lang="en-PK" smtClean="0"/>
              <a:t>12/04/2023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52433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933BDA-80D0-4580-8013-78640B9FA4F8}" type="datetimeFigureOut">
              <a:rPr lang="en-PK" smtClean="0"/>
              <a:t>12/04/2023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02488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33BDA-80D0-4580-8013-78640B9FA4F8}" type="datetimeFigureOut">
              <a:rPr lang="en-PK" smtClean="0"/>
              <a:t>12/04/2023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42827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12/04/2023</a:t>
            </a:fld>
            <a:endParaRPr lang="en-PK"/>
          </a:p>
        </p:txBody>
      </p:sp>
      <p:sp>
        <p:nvSpPr>
          <p:cNvPr id="6" name="Footer Placeholder 5"/>
          <p:cNvSpPr>
            <a:spLocks noGrp="1"/>
          </p:cNvSpPr>
          <p:nvPr>
            <p:ph type="ftr" sz="quarter" idx="11"/>
          </p:nvPr>
        </p:nvSpPr>
        <p:spPr/>
        <p:txBody>
          <a:bodyPr/>
          <a:lstStyle/>
          <a:p>
            <a:endParaRPr lang="en-P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2802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12/04/2023</a:t>
            </a:fld>
            <a:endParaRPr lang="en-P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51858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933BDA-80D0-4580-8013-78640B9FA4F8}" type="datetimeFigureOut">
              <a:rPr lang="en-PK" smtClean="0"/>
              <a:t>12/04/2023</a:t>
            </a:fld>
            <a:endParaRPr lang="en-P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P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909C745-7951-4150-9938-D1967C3DA508}" type="slidenum">
              <a:rPr lang="en-PK" smtClean="0"/>
              <a:t>‹#›</a:t>
            </a:fld>
            <a:endParaRPr lang="en-PK"/>
          </a:p>
        </p:txBody>
      </p:sp>
    </p:spTree>
    <p:extLst>
      <p:ext uri="{BB962C8B-B14F-4D97-AF65-F5344CB8AC3E}">
        <p14:creationId xmlns:p14="http://schemas.microsoft.com/office/powerpoint/2010/main" val="140478633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Queue_%28data_structure%2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1CB-2CA7-CFDC-A3E2-473723988998}"/>
              </a:ext>
            </a:extLst>
          </p:cNvPr>
          <p:cNvSpPr>
            <a:spLocks noGrp="1"/>
          </p:cNvSpPr>
          <p:nvPr>
            <p:ph type="ctrTitle"/>
          </p:nvPr>
        </p:nvSpPr>
        <p:spPr/>
        <p:txBody>
          <a:bodyPr/>
          <a:lstStyle/>
          <a:p>
            <a:pPr algn="ctr"/>
            <a:r>
              <a:rPr lang="en-US" dirty="0"/>
              <a:t>Data Structures And Algorithms</a:t>
            </a:r>
            <a:endParaRPr lang="en-PK" dirty="0"/>
          </a:p>
        </p:txBody>
      </p:sp>
      <p:sp>
        <p:nvSpPr>
          <p:cNvPr id="3" name="Subtitle 2">
            <a:extLst>
              <a:ext uri="{FF2B5EF4-FFF2-40B4-BE49-F238E27FC236}">
                <a16:creationId xmlns:a16="http://schemas.microsoft.com/office/drawing/2014/main" id="{94386ACD-0978-1E22-1FFE-548DC52D6F13}"/>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3952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86DE-FDD9-4B33-9854-645108852283}"/>
              </a:ext>
            </a:extLst>
          </p:cNvPr>
          <p:cNvSpPr>
            <a:spLocks noGrp="1"/>
          </p:cNvSpPr>
          <p:nvPr>
            <p:ph type="title"/>
          </p:nvPr>
        </p:nvSpPr>
        <p:spPr/>
        <p:txBody>
          <a:bodyPr/>
          <a:lstStyle/>
          <a:p>
            <a:r>
              <a:rPr lang="en-US" dirty="0"/>
              <a:t>Enqueue()</a:t>
            </a:r>
            <a:endParaRPr lang="en-PK" dirty="0"/>
          </a:p>
        </p:txBody>
      </p:sp>
      <p:pic>
        <p:nvPicPr>
          <p:cNvPr id="5" name="Content Placeholder 4">
            <a:extLst>
              <a:ext uri="{FF2B5EF4-FFF2-40B4-BE49-F238E27FC236}">
                <a16:creationId xmlns:a16="http://schemas.microsoft.com/office/drawing/2014/main" id="{35AFF255-91C4-EE6F-B385-E688D10207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675" y="2178050"/>
            <a:ext cx="6985000" cy="3937000"/>
          </a:xfrm>
        </p:spPr>
      </p:pic>
    </p:spTree>
    <p:extLst>
      <p:ext uri="{BB962C8B-B14F-4D97-AF65-F5344CB8AC3E}">
        <p14:creationId xmlns:p14="http://schemas.microsoft.com/office/powerpoint/2010/main" val="149880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2D9C-8F06-FFEE-1B09-72340C71FA0A}"/>
              </a:ext>
            </a:extLst>
          </p:cNvPr>
          <p:cNvSpPr>
            <a:spLocks noGrp="1"/>
          </p:cNvSpPr>
          <p:nvPr>
            <p:ph type="title"/>
          </p:nvPr>
        </p:nvSpPr>
        <p:spPr/>
        <p:txBody>
          <a:bodyPr/>
          <a:lstStyle/>
          <a:p>
            <a:r>
              <a:rPr lang="en-US" dirty="0"/>
              <a:t>Insert a new element in Queue</a:t>
            </a:r>
            <a:endParaRPr lang="en-PK" dirty="0"/>
          </a:p>
        </p:txBody>
      </p:sp>
      <p:sp>
        <p:nvSpPr>
          <p:cNvPr id="3" name="Content Placeholder 2">
            <a:extLst>
              <a:ext uri="{FF2B5EF4-FFF2-40B4-BE49-F238E27FC236}">
                <a16:creationId xmlns:a16="http://schemas.microsoft.com/office/drawing/2014/main" id="{EA831E33-6254-B4AC-9538-008A26B1B3E4}"/>
              </a:ext>
            </a:extLst>
          </p:cNvPr>
          <p:cNvSpPr>
            <a:spLocks noGrp="1"/>
          </p:cNvSpPr>
          <p:nvPr>
            <p:ph idx="1"/>
          </p:nvPr>
        </p:nvSpPr>
        <p:spPr/>
        <p:txBody>
          <a:bodyPr>
            <a:normAutofit lnSpcReduction="10000"/>
          </a:bodyPr>
          <a:lstStyle/>
          <a:p>
            <a:r>
              <a:rPr lang="en-US" sz="1800" dirty="0">
                <a:solidFill>
                  <a:srgbClr val="0000FF"/>
                </a:solidFill>
                <a:latin typeface="Cascadia Mono" panose="020B0609020000020004" pitchFamily="49" charset="0"/>
              </a:rPr>
              <a:t>int enqueue</a:t>
            </a:r>
            <a:r>
              <a:rPr lang="en-US" sz="1800" dirty="0">
                <a:solidFill>
                  <a:srgbClr val="000000"/>
                </a:solidFill>
                <a:latin typeface="Cascadia Mono" panose="020B0609020000020004" pitchFamily="49" charset="0"/>
              </a:rPr>
              <a:t>(int data)</a:t>
            </a:r>
          </a:p>
          <a:p>
            <a:r>
              <a:rPr lang="en-PK" sz="1800" dirty="0">
                <a:solidFill>
                  <a:srgbClr val="000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isFull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return 0;</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p>
          <a:p>
            <a:r>
              <a:rPr lang="en-US" sz="1800" dirty="0">
                <a:solidFill>
                  <a:srgbClr val="000000"/>
                </a:solidFill>
                <a:latin typeface="Cascadia Mono" panose="020B0609020000020004" pitchFamily="49" charset="0"/>
              </a:rPr>
              <a:t>        {</a:t>
            </a:r>
            <a:r>
              <a:rPr lang="en-PK"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rear++;</a:t>
            </a:r>
            <a:endParaRPr lang="en-PK" sz="14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queue[rear] = data;</a:t>
            </a:r>
          </a:p>
          <a:p>
            <a:r>
              <a:rPr lang="en-US" sz="1800" dirty="0">
                <a:solidFill>
                  <a:srgbClr val="000000"/>
                </a:solidFill>
                <a:latin typeface="Cascadia Mono" panose="020B0609020000020004" pitchFamily="49" charset="0"/>
              </a:rPr>
              <a:t>            return 1;</a:t>
            </a:r>
          </a:p>
          <a:p>
            <a:pPr marL="0" indent="0">
              <a:buNone/>
            </a:pPr>
            <a:r>
              <a:rPr lang="en-PK"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PK" sz="1800" dirty="0">
                <a:solidFill>
                  <a:srgbClr val="000000"/>
                </a:solidFill>
                <a:latin typeface="Cascadia Mono" panose="020B0609020000020004" pitchFamily="49" charset="0"/>
              </a:rPr>
              <a:t>}</a:t>
            </a:r>
          </a:p>
          <a:p>
            <a:r>
              <a:rPr lang="en-PK" sz="1800" dirty="0">
                <a:solidFill>
                  <a:srgbClr val="000000"/>
                </a:solidFill>
                <a:latin typeface="Cascadia Mono" panose="020B0609020000020004" pitchFamily="49" charset="0"/>
              </a:rPr>
              <a:t>}</a:t>
            </a:r>
            <a:endParaRPr lang="en-PK" dirty="0"/>
          </a:p>
        </p:txBody>
      </p:sp>
    </p:spTree>
    <p:extLst>
      <p:ext uri="{BB962C8B-B14F-4D97-AF65-F5344CB8AC3E}">
        <p14:creationId xmlns:p14="http://schemas.microsoft.com/office/powerpoint/2010/main" val="1305009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E147-4DD8-F51C-ACAE-4A1431C08F4A}"/>
              </a:ext>
            </a:extLst>
          </p:cNvPr>
          <p:cNvSpPr>
            <a:spLocks noGrp="1"/>
          </p:cNvSpPr>
          <p:nvPr>
            <p:ph type="title"/>
          </p:nvPr>
        </p:nvSpPr>
        <p:spPr/>
        <p:txBody>
          <a:bodyPr/>
          <a:lstStyle/>
          <a:p>
            <a:r>
              <a:rPr lang="en-US" dirty="0"/>
              <a:t>Check if Queue is full?</a:t>
            </a:r>
            <a:endParaRPr lang="en-PK" dirty="0"/>
          </a:p>
        </p:txBody>
      </p:sp>
      <p:sp>
        <p:nvSpPr>
          <p:cNvPr id="3" name="Content Placeholder 2">
            <a:extLst>
              <a:ext uri="{FF2B5EF4-FFF2-40B4-BE49-F238E27FC236}">
                <a16:creationId xmlns:a16="http://schemas.microsoft.com/office/drawing/2014/main" id="{3D8AE909-4DB2-E540-0286-71D4A7F1BA9B}"/>
              </a:ext>
            </a:extLst>
          </p:cNvPr>
          <p:cNvSpPr>
            <a:spLocks noGrp="1"/>
          </p:cNvSpPr>
          <p:nvPr>
            <p:ph idx="1"/>
          </p:nvPr>
        </p:nvSpPr>
        <p:spPr/>
        <p:txBody>
          <a:bodyPr/>
          <a:lstStyle/>
          <a:p>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isFull</a:t>
            </a:r>
            <a:r>
              <a:rPr lang="en-US" sz="1800" dirty="0">
                <a:solidFill>
                  <a:srgbClr val="000000"/>
                </a:solidFill>
                <a:latin typeface="Cascadia Mono" panose="020B0609020000020004" pitchFamily="49" charset="0"/>
              </a:rPr>
              <a:t>()</a:t>
            </a:r>
          </a:p>
          <a:p>
            <a:r>
              <a:rPr lang="en-PK"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(rear == </a:t>
            </a:r>
            <a:r>
              <a:rPr lang="en-US" sz="1800" dirty="0" err="1">
                <a:solidFill>
                  <a:srgbClr val="6F008A"/>
                </a:solidFill>
                <a:latin typeface="Cascadia Mono" panose="020B0609020000020004" pitchFamily="49" charset="0"/>
              </a:rPr>
              <a:t>maxSize</a:t>
            </a:r>
            <a:r>
              <a:rPr lang="en-US" sz="1800" dirty="0">
                <a:solidFill>
                  <a:srgbClr val="000000"/>
                </a:solidFill>
                <a:latin typeface="Cascadia Mono" panose="020B0609020000020004" pitchFamily="49" charset="0"/>
              </a:rPr>
              <a:t> - 1)</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false</a:t>
            </a:r>
            <a:r>
              <a:rPr lang="en-US" sz="1800" dirty="0">
                <a:solidFill>
                  <a:srgbClr val="000000"/>
                </a:solidFill>
                <a:latin typeface="Cascadia Mono" panose="020B0609020000020004" pitchFamily="49" charset="0"/>
              </a:rPr>
              <a:t>;</a:t>
            </a:r>
          </a:p>
          <a:p>
            <a:r>
              <a:rPr lang="en-PK" sz="1800" dirty="0">
                <a:solidFill>
                  <a:srgbClr val="000000"/>
                </a:solidFill>
                <a:latin typeface="Cascadia Mono" panose="020B0609020000020004" pitchFamily="49" charset="0"/>
              </a:rPr>
              <a:t>}</a:t>
            </a:r>
            <a:endParaRPr lang="en-PK" dirty="0"/>
          </a:p>
        </p:txBody>
      </p:sp>
    </p:spTree>
    <p:extLst>
      <p:ext uri="{BB962C8B-B14F-4D97-AF65-F5344CB8AC3E}">
        <p14:creationId xmlns:p14="http://schemas.microsoft.com/office/powerpoint/2010/main" val="2478823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DC3C-2EF5-E113-AA14-6DDEE060CFF8}"/>
              </a:ext>
            </a:extLst>
          </p:cNvPr>
          <p:cNvSpPr>
            <a:spLocks noGrp="1"/>
          </p:cNvSpPr>
          <p:nvPr>
            <p:ph type="title"/>
          </p:nvPr>
        </p:nvSpPr>
        <p:spPr/>
        <p:txBody>
          <a:bodyPr/>
          <a:lstStyle/>
          <a:p>
            <a:r>
              <a:rPr lang="en-US" dirty="0"/>
              <a:t>Dequeue()</a:t>
            </a:r>
            <a:endParaRPr lang="en-PK" dirty="0"/>
          </a:p>
        </p:txBody>
      </p:sp>
      <p:sp>
        <p:nvSpPr>
          <p:cNvPr id="3" name="Content Placeholder 2">
            <a:extLst>
              <a:ext uri="{FF2B5EF4-FFF2-40B4-BE49-F238E27FC236}">
                <a16:creationId xmlns:a16="http://schemas.microsoft.com/office/drawing/2014/main" id="{8BE1DA66-CE2F-BA79-554B-827C63A16A4F}"/>
              </a:ext>
            </a:extLst>
          </p:cNvPr>
          <p:cNvSpPr>
            <a:spLocks noGrp="1"/>
          </p:cNvSpPr>
          <p:nvPr>
            <p:ph idx="1"/>
          </p:nvPr>
        </p:nvSpPr>
        <p:spPr/>
        <p:txBody>
          <a:bodyPr/>
          <a:lstStyle/>
          <a:p>
            <a:pPr algn="just"/>
            <a:r>
              <a:rPr lang="en-US" b="0" i="0" dirty="0">
                <a:solidFill>
                  <a:srgbClr val="000000"/>
                </a:solidFill>
                <a:effectLst/>
                <a:latin typeface="Rockwell (Body)"/>
              </a:rPr>
              <a:t>Accessing data from the queue is a process of two tasks − access the data where </a:t>
            </a:r>
            <a:r>
              <a:rPr lang="en-US" b="1" i="0" dirty="0">
                <a:solidFill>
                  <a:srgbClr val="000000"/>
                </a:solidFill>
                <a:effectLst/>
                <a:latin typeface="Rockwell (Body)"/>
              </a:rPr>
              <a:t>front</a:t>
            </a:r>
            <a:r>
              <a:rPr lang="en-US" b="0" i="0" dirty="0">
                <a:solidFill>
                  <a:srgbClr val="000000"/>
                </a:solidFill>
                <a:effectLst/>
                <a:latin typeface="Rockwell (Body)"/>
              </a:rPr>
              <a:t> is pointing and remove the data after access. The following steps are taken to perform </a:t>
            </a:r>
            <a:r>
              <a:rPr lang="en-US" b="1" i="0" dirty="0">
                <a:solidFill>
                  <a:srgbClr val="000000"/>
                </a:solidFill>
                <a:effectLst/>
                <a:latin typeface="Rockwell (Body)"/>
              </a:rPr>
              <a:t>dequeue</a:t>
            </a:r>
            <a:r>
              <a:rPr lang="en-US" b="0" i="0" dirty="0">
                <a:solidFill>
                  <a:srgbClr val="000000"/>
                </a:solidFill>
                <a:effectLst/>
                <a:latin typeface="Rockwell (Body)"/>
              </a:rPr>
              <a:t> operation −</a:t>
            </a:r>
          </a:p>
          <a:p>
            <a:pPr algn="just">
              <a:buFont typeface="Arial" panose="020B0604020202020204" pitchFamily="34" charset="0"/>
              <a:buChar char="•"/>
            </a:pPr>
            <a:r>
              <a:rPr lang="en-US" b="1" i="0" dirty="0">
                <a:solidFill>
                  <a:srgbClr val="000000"/>
                </a:solidFill>
                <a:effectLst/>
                <a:latin typeface="Rockwell (Body)"/>
              </a:rPr>
              <a:t>Step 1</a:t>
            </a:r>
            <a:r>
              <a:rPr lang="en-US" b="0" i="0" dirty="0">
                <a:solidFill>
                  <a:srgbClr val="000000"/>
                </a:solidFill>
                <a:effectLst/>
                <a:latin typeface="Rockwell (Body)"/>
              </a:rPr>
              <a:t> − Check if the queue is empty.</a:t>
            </a:r>
          </a:p>
          <a:p>
            <a:pPr algn="just">
              <a:buFont typeface="Arial" panose="020B0604020202020204" pitchFamily="34" charset="0"/>
              <a:buChar char="•"/>
            </a:pPr>
            <a:r>
              <a:rPr lang="en-US" b="1" i="0" dirty="0">
                <a:solidFill>
                  <a:srgbClr val="000000"/>
                </a:solidFill>
                <a:effectLst/>
                <a:latin typeface="Rockwell (Body)"/>
              </a:rPr>
              <a:t>Step 2</a:t>
            </a:r>
            <a:r>
              <a:rPr lang="en-US" b="0" i="0" dirty="0">
                <a:solidFill>
                  <a:srgbClr val="000000"/>
                </a:solidFill>
                <a:effectLst/>
                <a:latin typeface="Rockwell (Body)"/>
              </a:rPr>
              <a:t> − If the queue is empty, produce underflow error and exit.</a:t>
            </a:r>
          </a:p>
          <a:p>
            <a:pPr algn="just">
              <a:buFont typeface="Arial" panose="020B0604020202020204" pitchFamily="34" charset="0"/>
              <a:buChar char="•"/>
            </a:pPr>
            <a:r>
              <a:rPr lang="en-US" b="1" i="0" dirty="0">
                <a:solidFill>
                  <a:srgbClr val="000000"/>
                </a:solidFill>
                <a:effectLst/>
                <a:latin typeface="Rockwell (Body)"/>
              </a:rPr>
              <a:t>Step 3</a:t>
            </a:r>
            <a:r>
              <a:rPr lang="en-US" b="0" i="0" dirty="0">
                <a:solidFill>
                  <a:srgbClr val="000000"/>
                </a:solidFill>
                <a:effectLst/>
                <a:latin typeface="Rockwell (Body)"/>
              </a:rPr>
              <a:t> − If the queue is not empty, access the data where </a:t>
            </a:r>
            <a:r>
              <a:rPr lang="en-US" b="1" i="0" dirty="0">
                <a:solidFill>
                  <a:srgbClr val="000000"/>
                </a:solidFill>
                <a:effectLst/>
                <a:latin typeface="Rockwell (Body)"/>
              </a:rPr>
              <a:t>front</a:t>
            </a:r>
            <a:r>
              <a:rPr lang="en-US" b="0" i="0" dirty="0">
                <a:solidFill>
                  <a:srgbClr val="000000"/>
                </a:solidFill>
                <a:effectLst/>
                <a:latin typeface="Rockwell (Body)"/>
              </a:rPr>
              <a:t> is pointing.</a:t>
            </a:r>
          </a:p>
          <a:p>
            <a:pPr algn="just">
              <a:buFont typeface="Arial" panose="020B0604020202020204" pitchFamily="34" charset="0"/>
              <a:buChar char="•"/>
            </a:pPr>
            <a:r>
              <a:rPr lang="en-US" b="1" i="0" dirty="0">
                <a:solidFill>
                  <a:srgbClr val="000000"/>
                </a:solidFill>
                <a:effectLst/>
                <a:latin typeface="Rockwell (Body)"/>
              </a:rPr>
              <a:t>Step 4</a:t>
            </a:r>
            <a:r>
              <a:rPr lang="en-US" b="0" i="0" dirty="0">
                <a:solidFill>
                  <a:srgbClr val="000000"/>
                </a:solidFill>
                <a:effectLst/>
                <a:latin typeface="Rockwell (Body)"/>
              </a:rPr>
              <a:t> − Increment </a:t>
            </a:r>
            <a:r>
              <a:rPr lang="en-US" b="1" i="0" dirty="0">
                <a:solidFill>
                  <a:srgbClr val="000000"/>
                </a:solidFill>
                <a:effectLst/>
                <a:latin typeface="Rockwell (Body)"/>
              </a:rPr>
              <a:t>front</a:t>
            </a:r>
            <a:r>
              <a:rPr lang="en-US" b="0" i="0" dirty="0">
                <a:solidFill>
                  <a:srgbClr val="000000"/>
                </a:solidFill>
                <a:effectLst/>
                <a:latin typeface="Rockwell (Body)"/>
              </a:rPr>
              <a:t> pointer to point to the next available data element.</a:t>
            </a:r>
          </a:p>
          <a:p>
            <a:pPr algn="just">
              <a:buFont typeface="Arial" panose="020B0604020202020204" pitchFamily="34" charset="0"/>
              <a:buChar char="•"/>
            </a:pPr>
            <a:r>
              <a:rPr lang="en-US" b="1" i="0" dirty="0">
                <a:solidFill>
                  <a:srgbClr val="000000"/>
                </a:solidFill>
                <a:effectLst/>
                <a:latin typeface="Rockwell (Body)"/>
              </a:rPr>
              <a:t>Step 5</a:t>
            </a:r>
            <a:r>
              <a:rPr lang="en-US" b="0" i="0" dirty="0">
                <a:solidFill>
                  <a:srgbClr val="000000"/>
                </a:solidFill>
                <a:effectLst/>
                <a:latin typeface="Rockwell (Body)"/>
              </a:rPr>
              <a:t> − Return success.</a:t>
            </a:r>
          </a:p>
          <a:p>
            <a:endParaRPr lang="en-PK" dirty="0"/>
          </a:p>
        </p:txBody>
      </p:sp>
    </p:spTree>
    <p:extLst>
      <p:ext uri="{BB962C8B-B14F-4D97-AF65-F5344CB8AC3E}">
        <p14:creationId xmlns:p14="http://schemas.microsoft.com/office/powerpoint/2010/main" val="419294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86DE-FDD9-4B33-9854-645108852283}"/>
              </a:ext>
            </a:extLst>
          </p:cNvPr>
          <p:cNvSpPr>
            <a:spLocks noGrp="1"/>
          </p:cNvSpPr>
          <p:nvPr>
            <p:ph type="title"/>
          </p:nvPr>
        </p:nvSpPr>
        <p:spPr/>
        <p:txBody>
          <a:bodyPr/>
          <a:lstStyle/>
          <a:p>
            <a:r>
              <a:rPr lang="en-US" dirty="0"/>
              <a:t>Dequeue()</a:t>
            </a:r>
            <a:endParaRPr lang="en-PK" dirty="0"/>
          </a:p>
        </p:txBody>
      </p:sp>
      <p:pic>
        <p:nvPicPr>
          <p:cNvPr id="7" name="Content Placeholder 6">
            <a:extLst>
              <a:ext uri="{FF2B5EF4-FFF2-40B4-BE49-F238E27FC236}">
                <a16:creationId xmlns:a16="http://schemas.microsoft.com/office/drawing/2014/main" id="{250E1490-6C0B-9F21-7689-5ECE8B9DF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9211" y="2120900"/>
            <a:ext cx="6439927" cy="4051300"/>
          </a:xfrm>
        </p:spPr>
      </p:pic>
    </p:spTree>
    <p:extLst>
      <p:ext uri="{BB962C8B-B14F-4D97-AF65-F5344CB8AC3E}">
        <p14:creationId xmlns:p14="http://schemas.microsoft.com/office/powerpoint/2010/main" val="3976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9038-7191-8EB6-D172-3F278F815BDA}"/>
              </a:ext>
            </a:extLst>
          </p:cNvPr>
          <p:cNvSpPr>
            <a:spLocks noGrp="1"/>
          </p:cNvSpPr>
          <p:nvPr>
            <p:ph type="title"/>
          </p:nvPr>
        </p:nvSpPr>
        <p:spPr/>
        <p:txBody>
          <a:bodyPr/>
          <a:lstStyle/>
          <a:p>
            <a:r>
              <a:rPr lang="en-US" dirty="0"/>
              <a:t>Delete an element from Queue</a:t>
            </a:r>
            <a:endParaRPr lang="en-PK" dirty="0"/>
          </a:p>
        </p:txBody>
      </p:sp>
      <p:sp>
        <p:nvSpPr>
          <p:cNvPr id="3" name="Content Placeholder 2">
            <a:extLst>
              <a:ext uri="{FF2B5EF4-FFF2-40B4-BE49-F238E27FC236}">
                <a16:creationId xmlns:a16="http://schemas.microsoft.com/office/drawing/2014/main" id="{E65EC6CA-47C2-F584-2276-498EBC9CFF1E}"/>
              </a:ext>
            </a:extLst>
          </p:cNvPr>
          <p:cNvSpPr>
            <a:spLocks noGrp="1"/>
          </p:cNvSpPr>
          <p:nvPr>
            <p:ph idx="1"/>
          </p:nvPr>
        </p:nvSpPr>
        <p:spPr/>
        <p:txBody>
          <a:bodyPr>
            <a:normAutofit lnSpcReduction="10000"/>
          </a:bodyPr>
          <a:lstStyle/>
          <a:p>
            <a:r>
              <a:rPr lang="en-US" sz="1800" dirty="0">
                <a:solidFill>
                  <a:srgbClr val="000000"/>
                </a:solidFill>
                <a:latin typeface="Cascadia Mono" panose="020B0609020000020004" pitchFamily="49" charset="0"/>
              </a:rPr>
              <a:t>int dequeue()</a:t>
            </a:r>
          </a:p>
          <a:p>
            <a:r>
              <a:rPr lang="en-PK"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isEmpty</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return 0;</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r>
              <a:rPr lang="en-PK" sz="1800" dirty="0">
                <a:solidFill>
                  <a:srgbClr val="000000"/>
                </a:solidFill>
                <a:latin typeface="Cascadia Mono" panose="020B0609020000020004" pitchFamily="49" charset="0"/>
              </a:rPr>
              <a:t>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int data = queue[front];</a:t>
            </a:r>
          </a:p>
          <a:p>
            <a:r>
              <a:rPr lang="en-US" sz="1800" dirty="0">
                <a:solidFill>
                  <a:srgbClr val="000000"/>
                </a:solidFill>
                <a:latin typeface="Cascadia Mono" panose="020B0609020000020004" pitchFamily="49" charset="0"/>
              </a:rPr>
              <a:t>        front++;</a:t>
            </a:r>
          </a:p>
          <a:p>
            <a:r>
              <a:rPr lang="en-US" sz="1800" dirty="0">
                <a:solidFill>
                  <a:srgbClr val="000000"/>
                </a:solidFill>
                <a:latin typeface="Cascadia Mono" panose="020B0609020000020004" pitchFamily="49" charset="0"/>
              </a:rPr>
              <a:t>        return data; </a:t>
            </a:r>
          </a:p>
          <a:p>
            <a:r>
              <a:rPr lang="en-US" sz="1800" dirty="0">
                <a:solidFill>
                  <a:srgbClr val="000000"/>
                </a:solidFill>
                <a:latin typeface="Cascadia Mono" panose="020B0609020000020004" pitchFamily="49" charset="0"/>
              </a:rPr>
              <a:t>     </a:t>
            </a:r>
            <a:r>
              <a:rPr lang="en-PK" sz="1800" dirty="0">
                <a:solidFill>
                  <a:srgbClr val="000000"/>
                </a:solidFill>
                <a:latin typeface="Cascadia Mono" panose="020B0609020000020004" pitchFamily="49" charset="0"/>
              </a:rPr>
              <a:t>}</a:t>
            </a:r>
          </a:p>
          <a:p>
            <a:r>
              <a:rPr lang="en-PK" sz="1800" dirty="0">
                <a:solidFill>
                  <a:srgbClr val="000000"/>
                </a:solidFill>
                <a:latin typeface="Cascadia Mono" panose="020B0609020000020004" pitchFamily="49" charset="0"/>
              </a:rPr>
              <a:t>}</a:t>
            </a:r>
            <a:endParaRPr lang="en-PK" dirty="0"/>
          </a:p>
        </p:txBody>
      </p:sp>
    </p:spTree>
    <p:extLst>
      <p:ext uri="{BB962C8B-B14F-4D97-AF65-F5344CB8AC3E}">
        <p14:creationId xmlns:p14="http://schemas.microsoft.com/office/powerpoint/2010/main" val="311430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8BB2-0921-1BC0-9E00-F8104C841D1B}"/>
              </a:ext>
            </a:extLst>
          </p:cNvPr>
          <p:cNvSpPr>
            <a:spLocks noGrp="1"/>
          </p:cNvSpPr>
          <p:nvPr>
            <p:ph type="title"/>
          </p:nvPr>
        </p:nvSpPr>
        <p:spPr/>
        <p:txBody>
          <a:bodyPr/>
          <a:lstStyle/>
          <a:p>
            <a:r>
              <a:rPr lang="en-US" dirty="0"/>
              <a:t>Check if queue is Empty or not?</a:t>
            </a:r>
            <a:endParaRPr lang="en-PK" dirty="0"/>
          </a:p>
        </p:txBody>
      </p:sp>
      <p:sp>
        <p:nvSpPr>
          <p:cNvPr id="3" name="Content Placeholder 2">
            <a:extLst>
              <a:ext uri="{FF2B5EF4-FFF2-40B4-BE49-F238E27FC236}">
                <a16:creationId xmlns:a16="http://schemas.microsoft.com/office/drawing/2014/main" id="{A1F4B80C-BB70-F263-72F5-44E5AB9382A2}"/>
              </a:ext>
            </a:extLst>
          </p:cNvPr>
          <p:cNvSpPr>
            <a:spLocks noGrp="1"/>
          </p:cNvSpPr>
          <p:nvPr>
            <p:ph idx="1"/>
          </p:nvPr>
        </p:nvSpPr>
        <p:spPr/>
        <p:txBody>
          <a:bodyPr/>
          <a:lstStyle/>
          <a:p>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isEmpty</a:t>
            </a:r>
            <a:r>
              <a:rPr lang="en-US" sz="1800" dirty="0">
                <a:solidFill>
                  <a:srgbClr val="000000"/>
                </a:solidFill>
                <a:latin typeface="Cascadia Mono" panose="020B0609020000020004" pitchFamily="49" charset="0"/>
              </a:rPr>
              <a:t>()</a:t>
            </a:r>
          </a:p>
          <a:p>
            <a:r>
              <a:rPr lang="en-PK"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(front &lt; 0 || front &gt; rear)</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false</a:t>
            </a:r>
            <a:r>
              <a:rPr lang="en-US" sz="1800" dirty="0">
                <a:solidFill>
                  <a:srgbClr val="000000"/>
                </a:solidFill>
                <a:latin typeface="Cascadia Mono" panose="020B0609020000020004" pitchFamily="49" charset="0"/>
              </a:rPr>
              <a:t>;</a:t>
            </a:r>
          </a:p>
          <a:p>
            <a:r>
              <a:rPr lang="en-PK" sz="1800" dirty="0">
                <a:solidFill>
                  <a:srgbClr val="000000"/>
                </a:solidFill>
                <a:latin typeface="Cascadia Mono" panose="020B0609020000020004" pitchFamily="49" charset="0"/>
              </a:rPr>
              <a:t>}</a:t>
            </a:r>
            <a:endParaRPr lang="en-PK" dirty="0"/>
          </a:p>
        </p:txBody>
      </p:sp>
    </p:spTree>
    <p:extLst>
      <p:ext uri="{BB962C8B-B14F-4D97-AF65-F5344CB8AC3E}">
        <p14:creationId xmlns:p14="http://schemas.microsoft.com/office/powerpoint/2010/main" val="2018186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9947-04D9-86E5-2BBF-0DD9E919CF13}"/>
              </a:ext>
            </a:extLst>
          </p:cNvPr>
          <p:cNvSpPr>
            <a:spLocks noGrp="1"/>
          </p:cNvSpPr>
          <p:nvPr>
            <p:ph type="title"/>
          </p:nvPr>
        </p:nvSpPr>
        <p:spPr/>
        <p:txBody>
          <a:bodyPr/>
          <a:lstStyle/>
          <a:p>
            <a:r>
              <a:rPr lang="en-US" dirty="0"/>
              <a:t>Circular Queue</a:t>
            </a:r>
            <a:endParaRPr lang="en-PK" dirty="0"/>
          </a:p>
        </p:txBody>
      </p:sp>
      <p:sp>
        <p:nvSpPr>
          <p:cNvPr id="3" name="Content Placeholder 2">
            <a:extLst>
              <a:ext uri="{FF2B5EF4-FFF2-40B4-BE49-F238E27FC236}">
                <a16:creationId xmlns:a16="http://schemas.microsoft.com/office/drawing/2014/main" id="{B9F7CFD5-D63B-3D56-0E2D-45C82134AAC9}"/>
              </a:ext>
            </a:extLst>
          </p:cNvPr>
          <p:cNvSpPr>
            <a:spLocks noGrp="1"/>
          </p:cNvSpPr>
          <p:nvPr>
            <p:ph idx="1"/>
          </p:nvPr>
        </p:nvSpPr>
        <p:spPr/>
        <p:txBody>
          <a:bodyPr/>
          <a:lstStyle/>
          <a:p>
            <a:r>
              <a:rPr lang="en-US" b="0" i="0" dirty="0">
                <a:solidFill>
                  <a:srgbClr val="333333"/>
                </a:solidFill>
                <a:effectLst/>
                <a:latin typeface="inter-regular"/>
              </a:rPr>
              <a:t>The circular queue is also a linear data structure in which the last element of the Queue is connected to the first element, thus creating a circle.</a:t>
            </a:r>
          </a:p>
          <a:p>
            <a:r>
              <a:rPr lang="en-US" b="0" i="0" dirty="0">
                <a:effectLst/>
                <a:latin typeface="euclid_circular_a"/>
              </a:rPr>
              <a:t>Circular Queue works by the process of circular increment i.e. when we try to increment the pointer and we reach the end of the queue, we start from the beginning of the queue.</a:t>
            </a:r>
          </a:p>
          <a:p>
            <a:pPr marL="0" indent="0">
              <a:buNone/>
            </a:pPr>
            <a:endParaRPr lang="en-PK" dirty="0"/>
          </a:p>
        </p:txBody>
      </p:sp>
      <p:pic>
        <p:nvPicPr>
          <p:cNvPr id="5" name="Picture 4">
            <a:extLst>
              <a:ext uri="{FF2B5EF4-FFF2-40B4-BE49-F238E27FC236}">
                <a16:creationId xmlns:a16="http://schemas.microsoft.com/office/drawing/2014/main" id="{415CF0D4-736F-2CBA-2A80-513575CF5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607" y="3429000"/>
            <a:ext cx="2762250" cy="2867025"/>
          </a:xfrm>
          <a:prstGeom prst="rect">
            <a:avLst/>
          </a:prstGeom>
        </p:spPr>
      </p:pic>
    </p:spTree>
    <p:extLst>
      <p:ext uri="{BB962C8B-B14F-4D97-AF65-F5344CB8AC3E}">
        <p14:creationId xmlns:p14="http://schemas.microsoft.com/office/powerpoint/2010/main" val="2260323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1C0A-F666-64FA-EB70-147719B7F02E}"/>
              </a:ext>
            </a:extLst>
          </p:cNvPr>
          <p:cNvSpPr>
            <a:spLocks noGrp="1"/>
          </p:cNvSpPr>
          <p:nvPr>
            <p:ph type="title"/>
          </p:nvPr>
        </p:nvSpPr>
        <p:spPr/>
        <p:txBody>
          <a:bodyPr/>
          <a:lstStyle/>
          <a:p>
            <a:r>
              <a:rPr lang="en-US" dirty="0"/>
              <a:t>Limitations of Linear Queue</a:t>
            </a:r>
            <a:endParaRPr lang="en-PK" dirty="0"/>
          </a:p>
        </p:txBody>
      </p:sp>
      <p:sp>
        <p:nvSpPr>
          <p:cNvPr id="3" name="Content Placeholder 2">
            <a:extLst>
              <a:ext uri="{FF2B5EF4-FFF2-40B4-BE49-F238E27FC236}">
                <a16:creationId xmlns:a16="http://schemas.microsoft.com/office/drawing/2014/main" id="{563E0A2A-FCF8-476F-BAA7-9FEC9F96125C}"/>
              </a:ext>
            </a:extLst>
          </p:cNvPr>
          <p:cNvSpPr>
            <a:spLocks noGrp="1"/>
          </p:cNvSpPr>
          <p:nvPr>
            <p:ph idx="1"/>
          </p:nvPr>
        </p:nvSpPr>
        <p:spPr/>
        <p:txBody>
          <a:bodyPr/>
          <a:lstStyle/>
          <a:p>
            <a:r>
              <a:rPr lang="en-US" b="0" i="0" dirty="0">
                <a:effectLst/>
                <a:latin typeface="euclid_circular_a"/>
              </a:rPr>
              <a:t>The circular queue solves the major limitation of the normal queue. In a normal queue, after a bit of insertion and deletion, there will be non-usable empty space.</a:t>
            </a:r>
          </a:p>
          <a:p>
            <a:pPr marL="0" indent="0">
              <a:buNone/>
            </a:pPr>
            <a:endParaRPr lang="en-PK" dirty="0"/>
          </a:p>
        </p:txBody>
      </p:sp>
      <p:pic>
        <p:nvPicPr>
          <p:cNvPr id="5" name="Picture 4">
            <a:extLst>
              <a:ext uri="{FF2B5EF4-FFF2-40B4-BE49-F238E27FC236}">
                <a16:creationId xmlns:a16="http://schemas.microsoft.com/office/drawing/2014/main" id="{5BDF4FB8-E742-09D9-BF9F-C856AD4D5F96}"/>
              </a:ext>
            </a:extLst>
          </p:cNvPr>
          <p:cNvPicPr>
            <a:picLocks noChangeAspect="1"/>
          </p:cNvPicPr>
          <p:nvPr/>
        </p:nvPicPr>
        <p:blipFill>
          <a:blip r:embed="rId2"/>
          <a:stretch>
            <a:fillRect/>
          </a:stretch>
        </p:blipFill>
        <p:spPr>
          <a:xfrm>
            <a:off x="1187040" y="2789682"/>
            <a:ext cx="9591675" cy="3409950"/>
          </a:xfrm>
          <a:prstGeom prst="rect">
            <a:avLst/>
          </a:prstGeom>
        </p:spPr>
      </p:pic>
    </p:spTree>
    <p:extLst>
      <p:ext uri="{BB962C8B-B14F-4D97-AF65-F5344CB8AC3E}">
        <p14:creationId xmlns:p14="http://schemas.microsoft.com/office/powerpoint/2010/main" val="200601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7A3B-0AAE-A003-2904-464DC64151F2}"/>
              </a:ext>
            </a:extLst>
          </p:cNvPr>
          <p:cNvSpPr>
            <a:spLocks noGrp="1"/>
          </p:cNvSpPr>
          <p:nvPr>
            <p:ph type="title"/>
          </p:nvPr>
        </p:nvSpPr>
        <p:spPr/>
        <p:txBody>
          <a:bodyPr/>
          <a:lstStyle/>
          <a:p>
            <a:r>
              <a:rPr lang="en-US" dirty="0"/>
              <a:t>How Circular queue works?</a:t>
            </a:r>
            <a:endParaRPr lang="en-PK" dirty="0"/>
          </a:p>
        </p:txBody>
      </p:sp>
      <p:pic>
        <p:nvPicPr>
          <p:cNvPr id="5" name="Content Placeholder 4">
            <a:extLst>
              <a:ext uri="{FF2B5EF4-FFF2-40B4-BE49-F238E27FC236}">
                <a16:creationId xmlns:a16="http://schemas.microsoft.com/office/drawing/2014/main" id="{ED3626FB-9480-58DE-8F22-3DE2CDAE91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412" y="2120900"/>
            <a:ext cx="9962835" cy="4051300"/>
          </a:xfrm>
        </p:spPr>
      </p:pic>
    </p:spTree>
    <p:extLst>
      <p:ext uri="{BB962C8B-B14F-4D97-AF65-F5344CB8AC3E}">
        <p14:creationId xmlns:p14="http://schemas.microsoft.com/office/powerpoint/2010/main" val="363039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EF47-112B-3F3C-D717-786C823589C0}"/>
              </a:ext>
            </a:extLst>
          </p:cNvPr>
          <p:cNvSpPr>
            <a:spLocks noGrp="1"/>
          </p:cNvSpPr>
          <p:nvPr>
            <p:ph type="title"/>
          </p:nvPr>
        </p:nvSpPr>
        <p:spPr/>
        <p:txBody>
          <a:bodyPr/>
          <a:lstStyle/>
          <a:p>
            <a:r>
              <a:rPr lang="en-US" dirty="0"/>
              <a:t>Queues</a:t>
            </a:r>
            <a:endParaRPr lang="en-PK" dirty="0"/>
          </a:p>
        </p:txBody>
      </p:sp>
      <p:sp>
        <p:nvSpPr>
          <p:cNvPr id="3" name="Content Placeholder 2">
            <a:extLst>
              <a:ext uri="{FF2B5EF4-FFF2-40B4-BE49-F238E27FC236}">
                <a16:creationId xmlns:a16="http://schemas.microsoft.com/office/drawing/2014/main" id="{DB62A3BD-914B-D5E1-C8B1-4E7B64E6D4B5}"/>
              </a:ext>
            </a:extLst>
          </p:cNvPr>
          <p:cNvSpPr>
            <a:spLocks noGrp="1"/>
          </p:cNvSpPr>
          <p:nvPr>
            <p:ph idx="1"/>
          </p:nvPr>
        </p:nvSpPr>
        <p:spPr/>
        <p:txBody>
          <a:bodyPr/>
          <a:lstStyle/>
          <a:p>
            <a:pPr algn="just"/>
            <a:r>
              <a:rPr lang="en-US" b="0" i="0" dirty="0">
                <a:solidFill>
                  <a:srgbClr val="000000"/>
                </a:solidFill>
                <a:effectLst/>
                <a:latin typeface="Rockwell (Body)"/>
              </a:rPr>
              <a:t>An abstract data structure that contains a collection of elements. </a:t>
            </a:r>
          </a:p>
          <a:p>
            <a:pPr algn="just"/>
            <a:r>
              <a:rPr lang="en-US" b="0" i="0" dirty="0">
                <a:solidFill>
                  <a:srgbClr val="000000"/>
                </a:solidFill>
                <a:effectLst/>
                <a:latin typeface="Rockwell (Body)"/>
              </a:rPr>
              <a:t>Unlike stacks, a queue is open at both its ends. One end is always used to insert data (enqueue) and the other is used to remove data (dequeue). </a:t>
            </a:r>
          </a:p>
          <a:p>
            <a:pPr algn="just"/>
            <a:r>
              <a:rPr lang="en-US" b="0" i="0" dirty="0">
                <a:solidFill>
                  <a:srgbClr val="000000"/>
                </a:solidFill>
                <a:effectLst/>
                <a:latin typeface="Rockwell (Body)"/>
              </a:rPr>
              <a:t>Queue implements the </a:t>
            </a:r>
            <a:r>
              <a:rPr lang="en-US" dirty="0">
                <a:solidFill>
                  <a:srgbClr val="000000"/>
                </a:solidFill>
                <a:latin typeface="Rockwell (Body)"/>
              </a:rPr>
              <a:t>F</a:t>
            </a:r>
            <a:r>
              <a:rPr lang="en-US" b="0" i="0" dirty="0">
                <a:solidFill>
                  <a:srgbClr val="000000"/>
                </a:solidFill>
                <a:effectLst/>
                <a:latin typeface="Rockwell (Body)"/>
              </a:rPr>
              <a:t>IFO mechanism.</a:t>
            </a:r>
          </a:p>
          <a:p>
            <a:pPr algn="just"/>
            <a:r>
              <a:rPr lang="en-US" b="0" i="0" dirty="0">
                <a:solidFill>
                  <a:srgbClr val="000000"/>
                </a:solidFill>
                <a:effectLst/>
                <a:latin typeface="Rockwell (Body)"/>
              </a:rPr>
              <a:t>The element that is inserted at the </a:t>
            </a:r>
            <a:r>
              <a:rPr lang="en-US" dirty="0">
                <a:solidFill>
                  <a:srgbClr val="000000"/>
                </a:solidFill>
                <a:latin typeface="Rockwell (Body)"/>
              </a:rPr>
              <a:t>first</a:t>
            </a:r>
            <a:r>
              <a:rPr lang="en-US" b="0" i="0" dirty="0">
                <a:solidFill>
                  <a:srgbClr val="000000"/>
                </a:solidFill>
                <a:effectLst/>
                <a:latin typeface="Rockwell (Body)"/>
              </a:rPr>
              <a:t> is </a:t>
            </a:r>
            <a:r>
              <a:rPr lang="en-US" dirty="0">
                <a:solidFill>
                  <a:srgbClr val="000000"/>
                </a:solidFill>
                <a:latin typeface="Rockwell (Body)"/>
              </a:rPr>
              <a:t>removed </a:t>
            </a:r>
            <a:r>
              <a:rPr lang="en-US" b="0" i="0" dirty="0">
                <a:solidFill>
                  <a:srgbClr val="000000"/>
                </a:solidFill>
                <a:effectLst/>
                <a:latin typeface="Rockwell (Body)"/>
              </a:rPr>
              <a:t>out first.</a:t>
            </a:r>
          </a:p>
          <a:p>
            <a:pPr algn="just"/>
            <a:r>
              <a:rPr lang="en-US" b="0" i="0" u="sng" dirty="0">
                <a:effectLst/>
                <a:latin typeface="Rockwell (Body)"/>
                <a:hlinkClick r:id="rId2">
                  <a:extLst>
                    <a:ext uri="{A12FA001-AC4F-418D-AE19-62706E023703}">
                      <ahyp:hlinkClr xmlns:ahyp="http://schemas.microsoft.com/office/drawing/2018/hyperlinkcolor" val="tx"/>
                    </a:ext>
                  </a:extLst>
                </a:hlinkClick>
              </a:rPr>
              <a:t>Queue </a:t>
            </a:r>
            <a:r>
              <a:rPr lang="en-US" b="0" i="0" dirty="0">
                <a:effectLst/>
                <a:latin typeface="Rockwell (Body)"/>
              </a:rPr>
              <a:t>is used when things don’t have to be processed immediately, but have to be processed in </a:t>
            </a:r>
            <a:r>
              <a:rPr lang="en-US" b="1" i="0" dirty="0">
                <a:effectLst/>
                <a:latin typeface="Rockwell (Body)"/>
              </a:rPr>
              <a:t>F</a:t>
            </a:r>
            <a:r>
              <a:rPr lang="en-US" b="0" i="0" dirty="0">
                <a:effectLst/>
                <a:latin typeface="Rockwell (Body)"/>
              </a:rPr>
              <a:t>irst </a:t>
            </a:r>
            <a:r>
              <a:rPr lang="en-US" b="1" i="0" dirty="0">
                <a:effectLst/>
                <a:latin typeface="Rockwell (Body)"/>
              </a:rPr>
              <a:t>I</a:t>
            </a:r>
            <a:r>
              <a:rPr lang="en-US" b="0" i="0" dirty="0">
                <a:effectLst/>
                <a:latin typeface="Rockwell (Body)"/>
              </a:rPr>
              <a:t>n </a:t>
            </a:r>
            <a:r>
              <a:rPr lang="en-US" b="1" i="0" dirty="0">
                <a:effectLst/>
                <a:latin typeface="Rockwell (Body)"/>
              </a:rPr>
              <a:t>F</a:t>
            </a:r>
            <a:r>
              <a:rPr lang="en-US" b="0" i="0" dirty="0">
                <a:effectLst/>
                <a:latin typeface="Rockwell (Body)"/>
              </a:rPr>
              <a:t>irst </a:t>
            </a:r>
            <a:r>
              <a:rPr lang="en-US" b="1" i="0" dirty="0">
                <a:effectLst/>
                <a:latin typeface="Rockwell (Body)"/>
              </a:rPr>
              <a:t>O</a:t>
            </a:r>
            <a:r>
              <a:rPr lang="en-US" b="0" i="0" dirty="0">
                <a:effectLst/>
                <a:latin typeface="Rockwell (Body)"/>
              </a:rPr>
              <a:t>ut order.</a:t>
            </a:r>
          </a:p>
        </p:txBody>
      </p:sp>
    </p:spTree>
    <p:extLst>
      <p:ext uri="{BB962C8B-B14F-4D97-AF65-F5344CB8AC3E}">
        <p14:creationId xmlns:p14="http://schemas.microsoft.com/office/powerpoint/2010/main" val="180876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21BF-D120-660F-6C53-A42C6944207C}"/>
              </a:ext>
            </a:extLst>
          </p:cNvPr>
          <p:cNvSpPr>
            <a:spLocks noGrp="1"/>
          </p:cNvSpPr>
          <p:nvPr>
            <p:ph type="title"/>
          </p:nvPr>
        </p:nvSpPr>
        <p:spPr/>
        <p:txBody>
          <a:bodyPr/>
          <a:lstStyle/>
          <a:p>
            <a:r>
              <a:rPr lang="en-US" dirty="0"/>
              <a:t>Enqueue() for circular queue</a:t>
            </a:r>
            <a:endParaRPr lang="en-PK" dirty="0"/>
          </a:p>
        </p:txBody>
      </p:sp>
      <p:sp>
        <p:nvSpPr>
          <p:cNvPr id="3" name="Content Placeholder 2">
            <a:extLst>
              <a:ext uri="{FF2B5EF4-FFF2-40B4-BE49-F238E27FC236}">
                <a16:creationId xmlns:a16="http://schemas.microsoft.com/office/drawing/2014/main" id="{F05F415B-6AD0-B1FC-65EA-10D1F7425C83}"/>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Nunito" pitchFamily="2" charset="0"/>
              </a:rPr>
              <a:t>To enqueue an element </a:t>
            </a:r>
            <a:r>
              <a:rPr lang="en-US" b="1" i="0" dirty="0">
                <a:solidFill>
                  <a:srgbClr val="273239"/>
                </a:solidFill>
                <a:effectLst/>
                <a:latin typeface="Nunito" pitchFamily="2" charset="0"/>
              </a:rPr>
              <a:t>x</a:t>
            </a:r>
            <a:r>
              <a:rPr lang="en-US" b="0" i="0" dirty="0">
                <a:solidFill>
                  <a:srgbClr val="273239"/>
                </a:solidFill>
                <a:effectLst/>
                <a:latin typeface="Nunito" pitchFamily="2" charset="0"/>
              </a:rPr>
              <a:t> into the queue, do the following:</a:t>
            </a:r>
          </a:p>
          <a:p>
            <a:pPr algn="l" fontAlgn="base">
              <a:buFont typeface="Arial" panose="020B0604020202020204" pitchFamily="34" charset="0"/>
              <a:buChar char="•"/>
            </a:pPr>
            <a:r>
              <a:rPr lang="en-US" b="0" i="0" dirty="0">
                <a:solidFill>
                  <a:srgbClr val="273239"/>
                </a:solidFill>
                <a:effectLst/>
                <a:latin typeface="Nunito" pitchFamily="2" charset="0"/>
              </a:rPr>
              <a:t>Increment rear by 1.</a:t>
            </a:r>
          </a:p>
          <a:p>
            <a:pPr marL="742950" lvl="1" indent="-285750" algn="l" fontAlgn="base">
              <a:buFont typeface="Arial" panose="020B0604020202020204" pitchFamily="34" charset="0"/>
              <a:buChar char="•"/>
            </a:pPr>
            <a:r>
              <a:rPr lang="en-US" b="0" i="0" dirty="0">
                <a:solidFill>
                  <a:srgbClr val="273239"/>
                </a:solidFill>
                <a:effectLst/>
                <a:latin typeface="Nunito" pitchFamily="2" charset="0"/>
              </a:rPr>
              <a:t>If </a:t>
            </a:r>
            <a:r>
              <a:rPr lang="en-US" b="1" i="0" dirty="0">
                <a:solidFill>
                  <a:srgbClr val="273239"/>
                </a:solidFill>
                <a:effectLst/>
                <a:latin typeface="Nunito" pitchFamily="2" charset="0"/>
              </a:rPr>
              <a:t>rear</a:t>
            </a:r>
            <a:r>
              <a:rPr lang="en-US" b="0" i="0" dirty="0">
                <a:solidFill>
                  <a:srgbClr val="273239"/>
                </a:solidFill>
                <a:effectLst/>
                <a:latin typeface="Nunito" pitchFamily="2" charset="0"/>
              </a:rPr>
              <a:t> is equal to n, set </a:t>
            </a:r>
            <a:r>
              <a:rPr lang="en-US" b="1" i="0" dirty="0">
                <a:solidFill>
                  <a:srgbClr val="273239"/>
                </a:solidFill>
                <a:effectLst/>
                <a:latin typeface="Nunito" pitchFamily="2" charset="0"/>
              </a:rPr>
              <a:t>rear</a:t>
            </a:r>
            <a:r>
              <a:rPr lang="en-US" b="0" i="0" dirty="0">
                <a:solidFill>
                  <a:srgbClr val="273239"/>
                </a:solidFill>
                <a:effectLst/>
                <a:latin typeface="Nunito" pitchFamily="2" charset="0"/>
              </a:rPr>
              <a:t> to 0.</a:t>
            </a:r>
          </a:p>
          <a:p>
            <a:pPr algn="l" fontAlgn="base">
              <a:buFont typeface="Arial" panose="020B0604020202020204" pitchFamily="34" charset="0"/>
              <a:buChar char="•"/>
            </a:pPr>
            <a:r>
              <a:rPr lang="en-US" b="0" i="0" dirty="0">
                <a:solidFill>
                  <a:srgbClr val="273239"/>
                </a:solidFill>
                <a:effectLst/>
                <a:latin typeface="Nunito" pitchFamily="2" charset="0"/>
              </a:rPr>
              <a:t>If </a:t>
            </a:r>
            <a:r>
              <a:rPr lang="en-US" b="1" i="0" dirty="0">
                <a:solidFill>
                  <a:srgbClr val="273239"/>
                </a:solidFill>
                <a:effectLst/>
                <a:latin typeface="Nunito" pitchFamily="2" charset="0"/>
              </a:rPr>
              <a:t>front</a:t>
            </a:r>
            <a:r>
              <a:rPr lang="en-US" b="0" i="0" dirty="0">
                <a:solidFill>
                  <a:srgbClr val="273239"/>
                </a:solidFill>
                <a:effectLst/>
                <a:latin typeface="Nunito" pitchFamily="2" charset="0"/>
              </a:rPr>
              <a:t> is -1, set </a:t>
            </a:r>
            <a:r>
              <a:rPr lang="en-US" b="1" i="0" dirty="0">
                <a:solidFill>
                  <a:srgbClr val="273239"/>
                </a:solidFill>
                <a:effectLst/>
                <a:latin typeface="Nunito" pitchFamily="2" charset="0"/>
              </a:rPr>
              <a:t>front</a:t>
            </a:r>
            <a:r>
              <a:rPr lang="en-US" b="0" i="0" dirty="0">
                <a:solidFill>
                  <a:srgbClr val="273239"/>
                </a:solidFill>
                <a:effectLst/>
                <a:latin typeface="Nunito" pitchFamily="2" charset="0"/>
              </a:rPr>
              <a:t> to 0.</a:t>
            </a:r>
          </a:p>
          <a:p>
            <a:pPr algn="l" fontAlgn="base">
              <a:buFont typeface="Arial" panose="020B0604020202020204" pitchFamily="34" charset="0"/>
              <a:buChar char="•"/>
            </a:pPr>
            <a:r>
              <a:rPr lang="en-US" b="0" i="0" dirty="0">
                <a:solidFill>
                  <a:srgbClr val="273239"/>
                </a:solidFill>
                <a:effectLst/>
                <a:latin typeface="Nunito" pitchFamily="2" charset="0"/>
              </a:rPr>
              <a:t>Set queue[rear] to x.</a:t>
            </a:r>
          </a:p>
          <a:p>
            <a:endParaRPr lang="en-PK" dirty="0"/>
          </a:p>
        </p:txBody>
      </p:sp>
    </p:spTree>
    <p:extLst>
      <p:ext uri="{BB962C8B-B14F-4D97-AF65-F5344CB8AC3E}">
        <p14:creationId xmlns:p14="http://schemas.microsoft.com/office/powerpoint/2010/main" val="2218050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21BF-D120-660F-6C53-A42C6944207C}"/>
              </a:ext>
            </a:extLst>
          </p:cNvPr>
          <p:cNvSpPr>
            <a:spLocks noGrp="1"/>
          </p:cNvSpPr>
          <p:nvPr>
            <p:ph type="title"/>
          </p:nvPr>
        </p:nvSpPr>
        <p:spPr/>
        <p:txBody>
          <a:bodyPr/>
          <a:lstStyle/>
          <a:p>
            <a:r>
              <a:rPr lang="en-US" dirty="0"/>
              <a:t>Dequeue() for circular queue</a:t>
            </a:r>
            <a:endParaRPr lang="en-PK" dirty="0"/>
          </a:p>
        </p:txBody>
      </p:sp>
      <p:sp>
        <p:nvSpPr>
          <p:cNvPr id="3" name="Content Placeholder 2">
            <a:extLst>
              <a:ext uri="{FF2B5EF4-FFF2-40B4-BE49-F238E27FC236}">
                <a16:creationId xmlns:a16="http://schemas.microsoft.com/office/drawing/2014/main" id="{F05F415B-6AD0-B1FC-65EA-10D1F7425C83}"/>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Nunito" pitchFamily="2" charset="0"/>
              </a:rPr>
              <a:t>To dequeue an element from the queue, do the following:</a:t>
            </a:r>
          </a:p>
          <a:p>
            <a:pPr algn="l" fontAlgn="base">
              <a:buFont typeface="Arial" panose="020B0604020202020204" pitchFamily="34" charset="0"/>
              <a:buChar char="•"/>
            </a:pPr>
            <a:r>
              <a:rPr lang="en-US" b="0" i="0" dirty="0">
                <a:solidFill>
                  <a:srgbClr val="273239"/>
                </a:solidFill>
                <a:effectLst/>
                <a:latin typeface="Nunito" pitchFamily="2" charset="0"/>
              </a:rPr>
              <a:t>Check if the queue is empty by checking if </a:t>
            </a:r>
            <a:r>
              <a:rPr lang="en-US" b="1" i="0" dirty="0">
                <a:solidFill>
                  <a:srgbClr val="273239"/>
                </a:solidFill>
                <a:effectLst/>
                <a:latin typeface="Nunito" pitchFamily="2" charset="0"/>
              </a:rPr>
              <a:t>front</a:t>
            </a:r>
            <a:r>
              <a:rPr lang="en-US" b="0" i="0" dirty="0">
                <a:solidFill>
                  <a:srgbClr val="273239"/>
                </a:solidFill>
                <a:effectLst/>
                <a:latin typeface="Nunito" pitchFamily="2" charset="0"/>
              </a:rPr>
              <a:t> is -1. </a:t>
            </a:r>
          </a:p>
          <a:p>
            <a:pPr marL="742950" lvl="1" indent="-285750" algn="l" fontAlgn="base">
              <a:buFont typeface="Arial" panose="020B0604020202020204" pitchFamily="34" charset="0"/>
              <a:buChar char="•"/>
            </a:pPr>
            <a:r>
              <a:rPr lang="en-US" b="0" i="0" dirty="0">
                <a:solidFill>
                  <a:srgbClr val="273239"/>
                </a:solidFill>
                <a:effectLst/>
                <a:latin typeface="Nunito" pitchFamily="2" charset="0"/>
              </a:rPr>
              <a:t>If it is, return an error message indicating that the queue is empty.</a:t>
            </a:r>
          </a:p>
          <a:p>
            <a:pPr algn="l" fontAlgn="base">
              <a:buFont typeface="Arial" panose="020B0604020202020204" pitchFamily="34" charset="0"/>
              <a:buChar char="•"/>
            </a:pPr>
            <a:r>
              <a:rPr lang="en-US" b="0" i="0" dirty="0">
                <a:solidFill>
                  <a:srgbClr val="273239"/>
                </a:solidFill>
                <a:effectLst/>
                <a:latin typeface="Nunito" pitchFamily="2" charset="0"/>
              </a:rPr>
              <a:t>Set </a:t>
            </a:r>
            <a:r>
              <a:rPr lang="en-US" b="1" i="0" dirty="0">
                <a:solidFill>
                  <a:srgbClr val="273239"/>
                </a:solidFill>
                <a:effectLst/>
                <a:latin typeface="Nunito" pitchFamily="2" charset="0"/>
              </a:rPr>
              <a:t>x</a:t>
            </a:r>
            <a:r>
              <a:rPr lang="en-US" b="0" i="0" dirty="0">
                <a:solidFill>
                  <a:srgbClr val="273239"/>
                </a:solidFill>
                <a:effectLst/>
                <a:latin typeface="Nunito" pitchFamily="2" charset="0"/>
              </a:rPr>
              <a:t> to queue[front].</a:t>
            </a:r>
          </a:p>
          <a:p>
            <a:pPr algn="l" fontAlgn="base">
              <a:buFont typeface="Arial" panose="020B0604020202020204" pitchFamily="34" charset="0"/>
              <a:buChar char="•"/>
            </a:pPr>
            <a:r>
              <a:rPr lang="en-US" b="0" i="0" dirty="0">
                <a:solidFill>
                  <a:srgbClr val="273239"/>
                </a:solidFill>
                <a:effectLst/>
                <a:latin typeface="Nunito" pitchFamily="2" charset="0"/>
              </a:rPr>
              <a:t>If </a:t>
            </a:r>
            <a:r>
              <a:rPr lang="en-US" b="1" i="0" dirty="0">
                <a:solidFill>
                  <a:srgbClr val="273239"/>
                </a:solidFill>
                <a:effectLst/>
                <a:latin typeface="Nunito" pitchFamily="2" charset="0"/>
              </a:rPr>
              <a:t>front</a:t>
            </a:r>
            <a:r>
              <a:rPr lang="en-US" b="0" i="0" dirty="0">
                <a:solidFill>
                  <a:srgbClr val="273239"/>
                </a:solidFill>
                <a:effectLst/>
                <a:latin typeface="Nunito" pitchFamily="2" charset="0"/>
              </a:rPr>
              <a:t> is equal to </a:t>
            </a:r>
            <a:r>
              <a:rPr lang="en-US" b="1" i="0" dirty="0">
                <a:solidFill>
                  <a:srgbClr val="273239"/>
                </a:solidFill>
                <a:effectLst/>
                <a:latin typeface="Nunito" pitchFamily="2" charset="0"/>
              </a:rPr>
              <a:t>rear</a:t>
            </a:r>
            <a:r>
              <a:rPr lang="en-US" b="0" i="0" dirty="0">
                <a:solidFill>
                  <a:srgbClr val="273239"/>
                </a:solidFill>
                <a:effectLst/>
                <a:latin typeface="Nunito" pitchFamily="2" charset="0"/>
              </a:rPr>
              <a:t>, set </a:t>
            </a:r>
            <a:r>
              <a:rPr lang="en-US" b="1" i="0" dirty="0">
                <a:solidFill>
                  <a:srgbClr val="273239"/>
                </a:solidFill>
                <a:effectLst/>
                <a:latin typeface="Nunito" pitchFamily="2" charset="0"/>
              </a:rPr>
              <a:t>front</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rear</a:t>
            </a:r>
            <a:r>
              <a:rPr lang="en-US" b="0" i="0" dirty="0">
                <a:solidFill>
                  <a:srgbClr val="273239"/>
                </a:solidFill>
                <a:effectLst/>
                <a:latin typeface="Nunito" pitchFamily="2" charset="0"/>
              </a:rPr>
              <a:t> to -1.</a:t>
            </a:r>
          </a:p>
          <a:p>
            <a:pPr algn="l" fontAlgn="base">
              <a:buFont typeface="Arial" panose="020B0604020202020204" pitchFamily="34" charset="0"/>
              <a:buChar char="•"/>
            </a:pPr>
            <a:r>
              <a:rPr lang="en-US" b="0" i="0" dirty="0">
                <a:solidFill>
                  <a:srgbClr val="273239"/>
                </a:solidFill>
                <a:effectLst/>
                <a:latin typeface="Nunito" pitchFamily="2" charset="0"/>
              </a:rPr>
              <a:t>Otherwise, increment </a:t>
            </a:r>
            <a:r>
              <a:rPr lang="en-US" b="1" i="0" dirty="0">
                <a:solidFill>
                  <a:srgbClr val="273239"/>
                </a:solidFill>
                <a:effectLst/>
                <a:latin typeface="Nunito" pitchFamily="2" charset="0"/>
              </a:rPr>
              <a:t>front</a:t>
            </a:r>
            <a:r>
              <a:rPr lang="en-US" b="0" i="0" dirty="0">
                <a:solidFill>
                  <a:srgbClr val="273239"/>
                </a:solidFill>
                <a:effectLst/>
                <a:latin typeface="Nunito" pitchFamily="2" charset="0"/>
              </a:rPr>
              <a:t> by 1 and if </a:t>
            </a:r>
            <a:r>
              <a:rPr lang="en-US" b="1" i="0" dirty="0">
                <a:solidFill>
                  <a:srgbClr val="273239"/>
                </a:solidFill>
                <a:effectLst/>
                <a:latin typeface="Nunito" pitchFamily="2" charset="0"/>
              </a:rPr>
              <a:t>front</a:t>
            </a:r>
            <a:r>
              <a:rPr lang="en-US" b="0" i="0" dirty="0">
                <a:solidFill>
                  <a:srgbClr val="273239"/>
                </a:solidFill>
                <a:effectLst/>
                <a:latin typeface="Nunito" pitchFamily="2" charset="0"/>
              </a:rPr>
              <a:t> is equal to n, set </a:t>
            </a:r>
            <a:r>
              <a:rPr lang="en-US" b="1" i="0" dirty="0">
                <a:solidFill>
                  <a:srgbClr val="273239"/>
                </a:solidFill>
                <a:effectLst/>
                <a:latin typeface="Nunito" pitchFamily="2" charset="0"/>
              </a:rPr>
              <a:t>front</a:t>
            </a:r>
            <a:r>
              <a:rPr lang="en-US" b="0" i="0" dirty="0">
                <a:solidFill>
                  <a:srgbClr val="273239"/>
                </a:solidFill>
                <a:effectLst/>
                <a:latin typeface="Nunito" pitchFamily="2" charset="0"/>
              </a:rPr>
              <a:t> to 0.</a:t>
            </a:r>
          </a:p>
          <a:p>
            <a:pPr algn="l" fontAlgn="base">
              <a:buFont typeface="Arial" panose="020B0604020202020204" pitchFamily="34" charset="0"/>
              <a:buChar char="•"/>
            </a:pPr>
            <a:r>
              <a:rPr lang="en-US" b="0" i="0" dirty="0">
                <a:solidFill>
                  <a:srgbClr val="273239"/>
                </a:solidFill>
                <a:effectLst/>
                <a:latin typeface="Nunito" pitchFamily="2" charset="0"/>
              </a:rPr>
              <a:t>Return x.</a:t>
            </a:r>
          </a:p>
          <a:p>
            <a:endParaRPr lang="en-PK" dirty="0"/>
          </a:p>
        </p:txBody>
      </p:sp>
    </p:spTree>
    <p:extLst>
      <p:ext uri="{BB962C8B-B14F-4D97-AF65-F5344CB8AC3E}">
        <p14:creationId xmlns:p14="http://schemas.microsoft.com/office/powerpoint/2010/main" val="163440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9314-1057-F9B9-2440-19034B0FE1A2}"/>
              </a:ext>
            </a:extLst>
          </p:cNvPr>
          <p:cNvSpPr>
            <a:spLocks noGrp="1"/>
          </p:cNvSpPr>
          <p:nvPr>
            <p:ph type="title"/>
          </p:nvPr>
        </p:nvSpPr>
        <p:spPr/>
        <p:txBody>
          <a:bodyPr/>
          <a:lstStyle/>
          <a:p>
            <a:r>
              <a:rPr lang="en-US" dirty="0"/>
              <a:t>Real world example</a:t>
            </a:r>
            <a:endParaRPr lang="en-PK" dirty="0"/>
          </a:p>
        </p:txBody>
      </p:sp>
      <p:sp>
        <p:nvSpPr>
          <p:cNvPr id="3" name="Content Placeholder 2">
            <a:extLst>
              <a:ext uri="{FF2B5EF4-FFF2-40B4-BE49-F238E27FC236}">
                <a16:creationId xmlns:a16="http://schemas.microsoft.com/office/drawing/2014/main" id="{41CE0FEF-3A46-88BC-18C2-88B46D7FB8B7}"/>
              </a:ext>
            </a:extLst>
          </p:cNvPr>
          <p:cNvSpPr>
            <a:spLocks noGrp="1"/>
          </p:cNvSpPr>
          <p:nvPr>
            <p:ph idx="1"/>
          </p:nvPr>
        </p:nvSpPr>
        <p:spPr/>
        <p:txBody>
          <a:bodyPr/>
          <a:lstStyle/>
          <a:p>
            <a:r>
              <a:rPr lang="en-US" b="0" i="0" dirty="0">
                <a:solidFill>
                  <a:srgbClr val="000000"/>
                </a:solidFill>
                <a:effectLst/>
                <a:latin typeface="Rockwell (Body)"/>
              </a:rPr>
              <a:t>A real-world example of queue can be a single-lane one-way road, where the vehicle enters first, exits first. </a:t>
            </a:r>
          </a:p>
          <a:p>
            <a:r>
              <a:rPr lang="en-US" b="0" i="0" dirty="0">
                <a:solidFill>
                  <a:srgbClr val="000000"/>
                </a:solidFill>
                <a:effectLst/>
                <a:latin typeface="Rockwell (Body)"/>
              </a:rPr>
              <a:t>More real-world examples can be seen as queues at the ticket windows and bus-stops.</a:t>
            </a:r>
          </a:p>
          <a:p>
            <a:pPr marL="0" indent="0">
              <a:buNone/>
            </a:pPr>
            <a:endParaRPr lang="en-PK" dirty="0"/>
          </a:p>
        </p:txBody>
      </p:sp>
      <p:pic>
        <p:nvPicPr>
          <p:cNvPr id="5" name="Picture 4">
            <a:extLst>
              <a:ext uri="{FF2B5EF4-FFF2-40B4-BE49-F238E27FC236}">
                <a16:creationId xmlns:a16="http://schemas.microsoft.com/office/drawing/2014/main" id="{4EAD02C5-9B8F-36E6-217C-9EC7D06AD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47" y="3670824"/>
            <a:ext cx="8969605" cy="1854200"/>
          </a:xfrm>
          <a:prstGeom prst="rect">
            <a:avLst/>
          </a:prstGeom>
        </p:spPr>
      </p:pic>
    </p:spTree>
    <p:extLst>
      <p:ext uri="{BB962C8B-B14F-4D97-AF65-F5344CB8AC3E}">
        <p14:creationId xmlns:p14="http://schemas.microsoft.com/office/powerpoint/2010/main" val="9796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B624-6976-C16D-C57A-D80965C7816B}"/>
              </a:ext>
            </a:extLst>
          </p:cNvPr>
          <p:cNvSpPr>
            <a:spLocks noGrp="1"/>
          </p:cNvSpPr>
          <p:nvPr>
            <p:ph type="title"/>
          </p:nvPr>
        </p:nvSpPr>
        <p:spPr/>
        <p:txBody>
          <a:bodyPr/>
          <a:lstStyle/>
          <a:p>
            <a:r>
              <a:rPr lang="en-US" dirty="0"/>
              <a:t>Implementation of queues</a:t>
            </a:r>
            <a:endParaRPr lang="en-PK" dirty="0"/>
          </a:p>
        </p:txBody>
      </p:sp>
      <p:sp>
        <p:nvSpPr>
          <p:cNvPr id="3" name="Content Placeholder 2">
            <a:extLst>
              <a:ext uri="{FF2B5EF4-FFF2-40B4-BE49-F238E27FC236}">
                <a16:creationId xmlns:a16="http://schemas.microsoft.com/office/drawing/2014/main" id="{A000049E-AF9B-C9A1-503B-603D5C48C2C2}"/>
              </a:ext>
            </a:extLst>
          </p:cNvPr>
          <p:cNvSpPr>
            <a:spLocks noGrp="1"/>
          </p:cNvSpPr>
          <p:nvPr>
            <p:ph idx="1"/>
          </p:nvPr>
        </p:nvSpPr>
        <p:spPr/>
        <p:txBody>
          <a:bodyPr/>
          <a:lstStyle/>
          <a:p>
            <a:pPr algn="just"/>
            <a:r>
              <a:rPr lang="en-US" b="0" i="0" dirty="0">
                <a:solidFill>
                  <a:srgbClr val="000000"/>
                </a:solidFill>
                <a:effectLst/>
                <a:latin typeface="Rockwell (Body)"/>
              </a:rPr>
              <a:t>As in stacks, a queue can also be implemented using Arrays, Linked-lists</a:t>
            </a:r>
            <a:r>
              <a:rPr lang="en-US" b="0" i="0" dirty="0">
                <a:solidFill>
                  <a:srgbClr val="000000"/>
                </a:solidFill>
                <a:effectLst/>
                <a:latin typeface="Nunito" pitchFamily="2" charset="0"/>
              </a:rPr>
              <a:t>.</a:t>
            </a:r>
          </a:p>
          <a:p>
            <a:pPr algn="just"/>
            <a:endParaRPr lang="en-US" dirty="0">
              <a:solidFill>
                <a:srgbClr val="000000"/>
              </a:solidFill>
              <a:latin typeface="Nunito" pitchFamily="2" charset="0"/>
            </a:endParaRPr>
          </a:p>
          <a:p>
            <a:pPr marL="0" indent="0" algn="just">
              <a:buNone/>
            </a:pPr>
            <a:r>
              <a:rPr lang="en-US" b="0" i="0" dirty="0">
                <a:solidFill>
                  <a:srgbClr val="000000"/>
                </a:solidFill>
                <a:effectLst/>
                <a:latin typeface="Nunito" pitchFamily="2" charset="0"/>
              </a:rPr>
              <a:t> </a:t>
            </a:r>
            <a:endParaRPr lang="en-PK" dirty="0"/>
          </a:p>
        </p:txBody>
      </p:sp>
      <p:pic>
        <p:nvPicPr>
          <p:cNvPr id="5" name="Picture 4">
            <a:extLst>
              <a:ext uri="{FF2B5EF4-FFF2-40B4-BE49-F238E27FC236}">
                <a16:creationId xmlns:a16="http://schemas.microsoft.com/office/drawing/2014/main" id="{2D91E140-F000-B930-830D-1EA88687A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18" y="3487271"/>
            <a:ext cx="7620000" cy="1600200"/>
          </a:xfrm>
          <a:prstGeom prst="rect">
            <a:avLst/>
          </a:prstGeom>
        </p:spPr>
      </p:pic>
    </p:spTree>
    <p:extLst>
      <p:ext uri="{BB962C8B-B14F-4D97-AF65-F5344CB8AC3E}">
        <p14:creationId xmlns:p14="http://schemas.microsoft.com/office/powerpoint/2010/main" val="330524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ACD1-647B-2FAB-86C7-2A019C56F93B}"/>
              </a:ext>
            </a:extLst>
          </p:cNvPr>
          <p:cNvSpPr>
            <a:spLocks noGrp="1"/>
          </p:cNvSpPr>
          <p:nvPr>
            <p:ph type="title"/>
          </p:nvPr>
        </p:nvSpPr>
        <p:spPr/>
        <p:txBody>
          <a:bodyPr/>
          <a:lstStyle/>
          <a:p>
            <a:r>
              <a:rPr lang="en-US" dirty="0"/>
              <a:t>Application of Queues</a:t>
            </a:r>
            <a:endParaRPr lang="en-PK" dirty="0"/>
          </a:p>
        </p:txBody>
      </p:sp>
      <p:sp>
        <p:nvSpPr>
          <p:cNvPr id="3" name="Content Placeholder 2">
            <a:extLst>
              <a:ext uri="{FF2B5EF4-FFF2-40B4-BE49-F238E27FC236}">
                <a16:creationId xmlns:a16="http://schemas.microsoft.com/office/drawing/2014/main" id="{C0BB2E67-4E89-AFEA-E621-2D7BF9C86C05}"/>
              </a:ext>
            </a:extLst>
          </p:cNvPr>
          <p:cNvSpPr>
            <a:spLocks noGrp="1"/>
          </p:cNvSpPr>
          <p:nvPr>
            <p:ph idx="1"/>
          </p:nvPr>
        </p:nvSpPr>
        <p:spPr/>
        <p:txBody>
          <a:bodyPr>
            <a:normAutofit fontScale="70000" lnSpcReduction="20000"/>
          </a:bodyPr>
          <a:lstStyle/>
          <a:p>
            <a:pPr algn="just" fontAlgn="base">
              <a:buFont typeface="+mj-lt"/>
              <a:buAutoNum type="arabicPeriod"/>
            </a:pPr>
            <a:r>
              <a:rPr lang="en-US" b="1" i="0" dirty="0">
                <a:solidFill>
                  <a:srgbClr val="273239"/>
                </a:solidFill>
                <a:effectLst/>
                <a:latin typeface="Rockwell (Body)"/>
              </a:rPr>
              <a:t>Task Scheduling</a:t>
            </a:r>
            <a:r>
              <a:rPr lang="en-US" b="0" i="0" dirty="0">
                <a:solidFill>
                  <a:srgbClr val="273239"/>
                </a:solidFill>
                <a:effectLst/>
                <a:latin typeface="Rockwell (Body)"/>
              </a:rPr>
              <a:t>: Queues can be used to schedule tasks based on priority or the order in which they were received.</a:t>
            </a:r>
          </a:p>
          <a:p>
            <a:pPr algn="just" fontAlgn="base">
              <a:buFont typeface="+mj-lt"/>
              <a:buAutoNum type="arabicPeriod"/>
            </a:pPr>
            <a:r>
              <a:rPr lang="en-US" b="1" i="0" dirty="0">
                <a:solidFill>
                  <a:srgbClr val="273239"/>
                </a:solidFill>
                <a:effectLst/>
                <a:latin typeface="Rockwell (Body)"/>
              </a:rPr>
              <a:t> Resource Allocation:</a:t>
            </a:r>
            <a:r>
              <a:rPr lang="en-US" b="0" i="0" dirty="0">
                <a:solidFill>
                  <a:srgbClr val="273239"/>
                </a:solidFill>
                <a:effectLst/>
                <a:latin typeface="Rockwell (Body)"/>
              </a:rPr>
              <a:t> Queues can be used to manage and allocate resources, such as printers or CPU processing time.</a:t>
            </a:r>
          </a:p>
          <a:p>
            <a:pPr algn="just" fontAlgn="base">
              <a:buFont typeface="+mj-lt"/>
              <a:buAutoNum type="arabicPeriod"/>
            </a:pPr>
            <a:r>
              <a:rPr lang="en-US" b="1" i="0" dirty="0">
                <a:solidFill>
                  <a:srgbClr val="273239"/>
                </a:solidFill>
                <a:effectLst/>
                <a:latin typeface="Rockwell (Body)"/>
              </a:rPr>
              <a:t>Event Handling</a:t>
            </a:r>
            <a:r>
              <a:rPr lang="en-US" b="0" i="0" dirty="0">
                <a:solidFill>
                  <a:srgbClr val="273239"/>
                </a:solidFill>
                <a:effectLst/>
                <a:latin typeface="Rockwell (Body)"/>
              </a:rPr>
              <a:t>: Queues can be used to handle events in event-driven systems, such as GUI applications or simulation systems.</a:t>
            </a:r>
          </a:p>
          <a:p>
            <a:pPr algn="just" fontAlgn="base">
              <a:buFont typeface="+mj-lt"/>
              <a:buAutoNum type="arabicPeriod"/>
            </a:pPr>
            <a:r>
              <a:rPr lang="en-US" b="1" i="0" dirty="0">
                <a:solidFill>
                  <a:srgbClr val="273239"/>
                </a:solidFill>
                <a:effectLst/>
                <a:latin typeface="Rockwell (Body)"/>
              </a:rPr>
              <a:t>Traffic Management</a:t>
            </a:r>
            <a:r>
              <a:rPr lang="en-US" b="0" i="0" dirty="0">
                <a:solidFill>
                  <a:srgbClr val="273239"/>
                </a:solidFill>
                <a:effectLst/>
                <a:latin typeface="Rockwell (Body)"/>
              </a:rPr>
              <a:t>: Queues can be used to manage traffic flow in transportation systems, such as airport control systems or road networks.</a:t>
            </a:r>
          </a:p>
          <a:p>
            <a:pPr algn="just" fontAlgn="base">
              <a:buFont typeface="+mj-lt"/>
              <a:buAutoNum type="arabicPeriod"/>
            </a:pPr>
            <a:r>
              <a:rPr lang="en-US" b="1" i="0" dirty="0">
                <a:solidFill>
                  <a:srgbClr val="273239"/>
                </a:solidFill>
                <a:effectLst/>
                <a:latin typeface="Rockwell (Body)"/>
              </a:rPr>
              <a:t>Operating systems:</a:t>
            </a:r>
            <a:r>
              <a:rPr lang="en-US" b="0" i="0" dirty="0">
                <a:solidFill>
                  <a:srgbClr val="273239"/>
                </a:solidFill>
                <a:effectLst/>
                <a:latin typeface="Rockwell (Body)"/>
              </a:rPr>
              <a:t> Operating systems often use queues to manage processes and resources. </a:t>
            </a:r>
          </a:p>
          <a:p>
            <a:pPr algn="just" fontAlgn="base">
              <a:buFont typeface="+mj-lt"/>
              <a:buAutoNum type="arabicPeriod"/>
            </a:pPr>
            <a:r>
              <a:rPr lang="en-US" b="1" i="0" dirty="0">
                <a:solidFill>
                  <a:srgbClr val="273239"/>
                </a:solidFill>
                <a:effectLst/>
                <a:latin typeface="Rockwell (Body)"/>
              </a:rPr>
              <a:t>Network protocols: </a:t>
            </a:r>
            <a:r>
              <a:rPr lang="en-US" b="0" i="0" dirty="0">
                <a:solidFill>
                  <a:srgbClr val="273239"/>
                </a:solidFill>
                <a:effectLst/>
                <a:latin typeface="Rockwell (Body)"/>
              </a:rPr>
              <a:t>Network protocols like TCP and UDP use queues to manage packets that are transmitted over the network. Queues can help to ensure that packets are delivered in the correct order and at the appropriate rate.</a:t>
            </a:r>
          </a:p>
          <a:p>
            <a:pPr algn="just" fontAlgn="base">
              <a:buFont typeface="+mj-lt"/>
              <a:buAutoNum type="arabicPeriod"/>
            </a:pPr>
            <a:r>
              <a:rPr lang="en-US" b="1" i="0" dirty="0">
                <a:solidFill>
                  <a:srgbClr val="273239"/>
                </a:solidFill>
                <a:effectLst/>
                <a:latin typeface="Rockwell (Body)"/>
              </a:rPr>
              <a:t>Printer queues :</a:t>
            </a:r>
            <a:r>
              <a:rPr lang="en-US" b="0" i="0" dirty="0">
                <a:solidFill>
                  <a:srgbClr val="273239"/>
                </a:solidFill>
                <a:effectLst/>
                <a:latin typeface="Rockwell (Body)"/>
              </a:rPr>
              <a:t>In printing systems, queues are used to manage the order in which print jobs are processed. Jobs are added to the queue as they are submitted, and the printer processes them in the order they were received.</a:t>
            </a:r>
          </a:p>
          <a:p>
            <a:pPr algn="just" fontAlgn="base">
              <a:buFont typeface="+mj-lt"/>
              <a:buAutoNum type="arabicPeriod"/>
            </a:pPr>
            <a:r>
              <a:rPr lang="en-US" b="1" i="0" dirty="0">
                <a:solidFill>
                  <a:srgbClr val="273239"/>
                </a:solidFill>
                <a:effectLst/>
                <a:latin typeface="Rockwell (Body)"/>
              </a:rPr>
              <a:t>Web servers:</a:t>
            </a:r>
            <a:r>
              <a:rPr lang="en-US" b="0" i="0" dirty="0">
                <a:solidFill>
                  <a:srgbClr val="273239"/>
                </a:solidFill>
                <a:effectLst/>
                <a:latin typeface="Rockwell (Body)"/>
              </a:rPr>
              <a:t> Web servers use queues to manage incoming requests from clients. Requests are added to the queue as they are received, and they are processed by the server in the order they were received.</a:t>
            </a:r>
          </a:p>
          <a:p>
            <a:pPr algn="just" fontAlgn="base">
              <a:buFont typeface="+mj-lt"/>
              <a:buAutoNum type="arabicPeriod"/>
            </a:pPr>
            <a:r>
              <a:rPr lang="en-US" b="1" i="0" dirty="0">
                <a:solidFill>
                  <a:srgbClr val="273239"/>
                </a:solidFill>
                <a:effectLst/>
                <a:latin typeface="Rockwell (Body)"/>
              </a:rPr>
              <a:t>Breadth-first search algorithm: </a:t>
            </a:r>
            <a:r>
              <a:rPr lang="en-US" b="0" i="0" dirty="0">
                <a:solidFill>
                  <a:srgbClr val="273239"/>
                </a:solidFill>
                <a:effectLst/>
                <a:latin typeface="Rockwell (Body)"/>
              </a:rPr>
              <a:t>The breadth-first search algorithm uses a queue to explore nodes in a graph level-by-level. The algorithm starts at a given node, adds its neighbors to the queue, and then processes each neighbor in turn.</a:t>
            </a:r>
          </a:p>
          <a:p>
            <a:pPr algn="just"/>
            <a:endParaRPr lang="en-PK" dirty="0">
              <a:latin typeface="Rockwell (Body)"/>
            </a:endParaRPr>
          </a:p>
        </p:txBody>
      </p:sp>
    </p:spTree>
    <p:extLst>
      <p:ext uri="{BB962C8B-B14F-4D97-AF65-F5344CB8AC3E}">
        <p14:creationId xmlns:p14="http://schemas.microsoft.com/office/powerpoint/2010/main" val="390297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50A-7F93-1D0B-659E-70044BA1BB01}"/>
              </a:ext>
            </a:extLst>
          </p:cNvPr>
          <p:cNvSpPr>
            <a:spLocks noGrp="1"/>
          </p:cNvSpPr>
          <p:nvPr>
            <p:ph type="title"/>
          </p:nvPr>
        </p:nvSpPr>
        <p:spPr/>
        <p:txBody>
          <a:bodyPr/>
          <a:lstStyle/>
          <a:p>
            <a:r>
              <a:rPr lang="en-US" dirty="0"/>
              <a:t>Issues related to queues</a:t>
            </a:r>
            <a:endParaRPr lang="en-PK" dirty="0"/>
          </a:p>
        </p:txBody>
      </p:sp>
      <p:sp>
        <p:nvSpPr>
          <p:cNvPr id="3" name="Content Placeholder 2">
            <a:extLst>
              <a:ext uri="{FF2B5EF4-FFF2-40B4-BE49-F238E27FC236}">
                <a16:creationId xmlns:a16="http://schemas.microsoft.com/office/drawing/2014/main" id="{74254E67-82F3-DAB7-2947-F18FB66643E3}"/>
              </a:ext>
            </a:extLst>
          </p:cNvPr>
          <p:cNvSpPr>
            <a:spLocks noGrp="1"/>
          </p:cNvSpPr>
          <p:nvPr>
            <p:ph idx="1"/>
          </p:nvPr>
        </p:nvSpPr>
        <p:spPr/>
        <p:txBody>
          <a:bodyPr>
            <a:normAutofit fontScale="70000" lnSpcReduction="20000"/>
          </a:bodyPr>
          <a:lstStyle/>
          <a:p>
            <a:pPr algn="just" fontAlgn="base">
              <a:buFont typeface="+mj-lt"/>
              <a:buAutoNum type="arabicPeriod"/>
            </a:pPr>
            <a:r>
              <a:rPr lang="en-US" b="1" i="0" dirty="0">
                <a:solidFill>
                  <a:srgbClr val="273239"/>
                </a:solidFill>
                <a:effectLst/>
                <a:latin typeface="Rockwell (Body)"/>
              </a:rPr>
              <a:t>Queue overflow: </a:t>
            </a:r>
            <a:r>
              <a:rPr lang="en-US" b="0" i="0" dirty="0">
                <a:solidFill>
                  <a:srgbClr val="273239"/>
                </a:solidFill>
                <a:effectLst/>
                <a:latin typeface="Rockwell (Body)"/>
              </a:rPr>
              <a:t>If a queue has a fixed size, it can become full, leading to a queue overflow. This can happen if elements are added to the queue faster than they are removed. To prevent overflow, some implementations use dynamic resizing or circular buffers.</a:t>
            </a:r>
          </a:p>
          <a:p>
            <a:pPr algn="just" fontAlgn="base">
              <a:buFont typeface="+mj-lt"/>
              <a:buAutoNum type="arabicPeriod"/>
            </a:pPr>
            <a:r>
              <a:rPr lang="en-US" b="1" i="0" dirty="0">
                <a:solidFill>
                  <a:srgbClr val="273239"/>
                </a:solidFill>
                <a:effectLst/>
                <a:latin typeface="Rockwell (Body)"/>
              </a:rPr>
              <a:t>Queue underflow:</a:t>
            </a:r>
            <a:r>
              <a:rPr lang="en-US" b="0" i="0" dirty="0">
                <a:solidFill>
                  <a:srgbClr val="273239"/>
                </a:solidFill>
                <a:effectLst/>
                <a:latin typeface="Rockwell (Body)"/>
              </a:rPr>
              <a:t> If a queue is empty and an attempt is made to remove an element, this can lead to a queue underflow. This can happen if elements are removed from the queue faster than they are added. To prevent underflow, some implementations use sentinel values or null pointers to represent an empty queue.</a:t>
            </a:r>
          </a:p>
          <a:p>
            <a:pPr algn="just" fontAlgn="base">
              <a:buFont typeface="+mj-lt"/>
              <a:buAutoNum type="arabicPeriod"/>
            </a:pPr>
            <a:r>
              <a:rPr lang="en-US" b="1" i="0" dirty="0">
                <a:solidFill>
                  <a:srgbClr val="273239"/>
                </a:solidFill>
                <a:effectLst/>
                <a:latin typeface="Rockwell (Body)"/>
              </a:rPr>
              <a:t>Blocking queues: </a:t>
            </a:r>
            <a:r>
              <a:rPr lang="en-US" b="0" i="0" dirty="0">
                <a:solidFill>
                  <a:srgbClr val="273239"/>
                </a:solidFill>
                <a:effectLst/>
                <a:latin typeface="Rockwell (Body)"/>
              </a:rPr>
              <a:t>In some applications, a queue may become blocked if it is full or empty. This can cause delays in processing or deadlock. To address this, some implementations use bounded queues or non-blocking queues.</a:t>
            </a:r>
          </a:p>
          <a:p>
            <a:pPr algn="just" fontAlgn="base">
              <a:buFont typeface="+mj-lt"/>
              <a:buAutoNum type="arabicPeriod"/>
            </a:pPr>
            <a:r>
              <a:rPr lang="en-US" b="1" i="0" dirty="0">
                <a:solidFill>
                  <a:srgbClr val="273239"/>
                </a:solidFill>
                <a:effectLst/>
                <a:latin typeface="Rockwell (Body)"/>
              </a:rPr>
              <a:t>Priority inversion: </a:t>
            </a:r>
            <a:r>
              <a:rPr lang="en-US" b="0" i="0" dirty="0">
                <a:solidFill>
                  <a:srgbClr val="273239"/>
                </a:solidFill>
                <a:effectLst/>
                <a:latin typeface="Rockwell (Body)"/>
              </a:rPr>
              <a:t>In some applications, a higher priority element can get stuck behind a lower priority element in the queue. This can lead to priority inversion and result in reduced performance. To prevent this, some implementations use priority queues or multiple queues with different priorities.</a:t>
            </a:r>
          </a:p>
          <a:p>
            <a:pPr algn="just" fontAlgn="base">
              <a:buFont typeface="+mj-lt"/>
              <a:buAutoNum type="arabicPeriod"/>
            </a:pPr>
            <a:r>
              <a:rPr lang="en-US" b="1" i="0" dirty="0">
                <a:solidFill>
                  <a:srgbClr val="273239"/>
                </a:solidFill>
                <a:effectLst/>
                <a:latin typeface="Rockwell (Body)"/>
              </a:rPr>
              <a:t>Synchronization issues:</a:t>
            </a:r>
            <a:r>
              <a:rPr lang="en-US" b="0" i="0" dirty="0">
                <a:solidFill>
                  <a:srgbClr val="273239"/>
                </a:solidFill>
                <a:effectLst/>
                <a:latin typeface="Rockwell (Body)"/>
              </a:rPr>
              <a:t> In concurrent applications, multiple threads may access the same queue simultaneously. This can lead to synchronization issues like race conditions, deadlocks, and </a:t>
            </a:r>
            <a:r>
              <a:rPr lang="en-US" b="0" i="0" dirty="0" err="1">
                <a:solidFill>
                  <a:srgbClr val="273239"/>
                </a:solidFill>
                <a:effectLst/>
                <a:latin typeface="Rockwell (Body)"/>
              </a:rPr>
              <a:t>livelocks</a:t>
            </a:r>
            <a:r>
              <a:rPr lang="en-US" b="0" i="0" dirty="0">
                <a:solidFill>
                  <a:srgbClr val="273239"/>
                </a:solidFill>
                <a:effectLst/>
                <a:latin typeface="Rockwell (Body)"/>
              </a:rPr>
              <a:t>. To address this, some implementations use locking mechanisms like mutexes or semaphores.</a:t>
            </a:r>
          </a:p>
          <a:p>
            <a:pPr algn="just" fontAlgn="base">
              <a:buFont typeface="+mj-lt"/>
              <a:buAutoNum type="arabicPeriod"/>
            </a:pPr>
            <a:r>
              <a:rPr lang="en-US" b="1" i="0" dirty="0">
                <a:solidFill>
                  <a:srgbClr val="273239"/>
                </a:solidFill>
                <a:effectLst/>
                <a:latin typeface="Rockwell (Body)"/>
              </a:rPr>
              <a:t>Memory management:</a:t>
            </a:r>
            <a:r>
              <a:rPr lang="en-US" b="0" i="0" dirty="0">
                <a:solidFill>
                  <a:srgbClr val="273239"/>
                </a:solidFill>
                <a:effectLst/>
                <a:latin typeface="Rockwell (Body)"/>
              </a:rPr>
              <a:t> In some implementations, a queue may allocate and deallocate memory frequently, leading to memory fragmentation and reduced performance. To address this, some implementations use memory pools or pre-allocated buffers.</a:t>
            </a:r>
          </a:p>
        </p:txBody>
      </p:sp>
    </p:spTree>
    <p:extLst>
      <p:ext uri="{BB962C8B-B14F-4D97-AF65-F5344CB8AC3E}">
        <p14:creationId xmlns:p14="http://schemas.microsoft.com/office/powerpoint/2010/main" val="80258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F443-8CEA-BB3E-2D9A-7EEA78FEB54F}"/>
              </a:ext>
            </a:extLst>
          </p:cNvPr>
          <p:cNvSpPr>
            <a:spLocks noGrp="1"/>
          </p:cNvSpPr>
          <p:nvPr>
            <p:ph type="title"/>
          </p:nvPr>
        </p:nvSpPr>
        <p:spPr/>
        <p:txBody>
          <a:bodyPr/>
          <a:lstStyle/>
          <a:p>
            <a:r>
              <a:rPr lang="en-US" dirty="0"/>
              <a:t>Basic Operations</a:t>
            </a:r>
            <a:endParaRPr lang="en-PK" dirty="0"/>
          </a:p>
        </p:txBody>
      </p:sp>
      <p:sp>
        <p:nvSpPr>
          <p:cNvPr id="3" name="Content Placeholder 2">
            <a:extLst>
              <a:ext uri="{FF2B5EF4-FFF2-40B4-BE49-F238E27FC236}">
                <a16:creationId xmlns:a16="http://schemas.microsoft.com/office/drawing/2014/main" id="{23D737AD-6958-9972-C5B8-B12F9C1A515B}"/>
              </a:ext>
            </a:extLst>
          </p:cNvPr>
          <p:cNvSpPr>
            <a:spLocks noGrp="1"/>
          </p:cNvSpPr>
          <p:nvPr>
            <p:ph idx="1"/>
          </p:nvPr>
        </p:nvSpPr>
        <p:spPr/>
        <p:txBody>
          <a:bodyPr>
            <a:normAutofit/>
          </a:bodyPr>
          <a:lstStyle/>
          <a:p>
            <a:r>
              <a:rPr lang="en-US" b="0" i="0" dirty="0">
                <a:solidFill>
                  <a:srgbClr val="000000"/>
                </a:solidFill>
                <a:effectLst/>
                <a:latin typeface="Rockwell (Body)"/>
              </a:rPr>
              <a:t>Some of the principle operations in the stack are −</a:t>
            </a:r>
          </a:p>
          <a:p>
            <a:pPr lvl="1">
              <a:buFont typeface="Wingdings" panose="05000000000000000000" pitchFamily="2" charset="2"/>
              <a:buChar char="Ø"/>
            </a:pPr>
            <a:r>
              <a:rPr lang="en-US" dirty="0">
                <a:solidFill>
                  <a:srgbClr val="000000"/>
                </a:solidFill>
                <a:latin typeface="Rockwell (Body)"/>
              </a:rPr>
              <a:t> Enqueue( )  // to insert a new item</a:t>
            </a:r>
          </a:p>
          <a:p>
            <a:pPr lvl="1">
              <a:buFont typeface="Wingdings" panose="05000000000000000000" pitchFamily="2" charset="2"/>
              <a:buChar char="Ø"/>
            </a:pPr>
            <a:r>
              <a:rPr lang="en-US" dirty="0">
                <a:solidFill>
                  <a:srgbClr val="000000"/>
                </a:solidFill>
                <a:latin typeface="Rockwell (Body)"/>
              </a:rPr>
              <a:t> dequeue( )   // To delete a value or access</a:t>
            </a:r>
          </a:p>
          <a:p>
            <a:pPr lvl="1">
              <a:buFont typeface="Wingdings" panose="05000000000000000000" pitchFamily="2" charset="2"/>
              <a:buChar char="Ø"/>
            </a:pPr>
            <a:r>
              <a:rPr lang="en-US" dirty="0">
                <a:solidFill>
                  <a:srgbClr val="000000"/>
                </a:solidFill>
                <a:latin typeface="Rockwell (Body)"/>
              </a:rPr>
              <a:t> Peek( ) // extract front item without removing it</a:t>
            </a:r>
          </a:p>
          <a:p>
            <a:pPr lvl="1">
              <a:buFont typeface="Wingdings" panose="05000000000000000000" pitchFamily="2" charset="2"/>
              <a:buChar char="Ø"/>
            </a:pPr>
            <a:r>
              <a:rPr lang="en-US" dirty="0">
                <a:solidFill>
                  <a:srgbClr val="000000"/>
                </a:solidFill>
                <a:latin typeface="Rockwell (Body)"/>
              </a:rPr>
              <a:t>Display( ) //Display stack</a:t>
            </a:r>
          </a:p>
          <a:p>
            <a:pPr lvl="1">
              <a:buFont typeface="Wingdings" panose="05000000000000000000" pitchFamily="2" charset="2"/>
              <a:buChar char="Ø"/>
            </a:pPr>
            <a:r>
              <a:rPr lang="en-US" dirty="0" err="1">
                <a:solidFill>
                  <a:srgbClr val="000000"/>
                </a:solidFill>
                <a:latin typeface="Rockwell (Body)"/>
              </a:rPr>
              <a:t>isEmpty</a:t>
            </a:r>
            <a:r>
              <a:rPr lang="en-US" dirty="0">
                <a:solidFill>
                  <a:srgbClr val="000000"/>
                </a:solidFill>
                <a:latin typeface="Rockwell (Body)"/>
              </a:rPr>
              <a:t>( )</a:t>
            </a:r>
          </a:p>
          <a:p>
            <a:pPr lvl="1">
              <a:buFont typeface="Wingdings" panose="05000000000000000000" pitchFamily="2" charset="2"/>
              <a:buChar char="Ø"/>
            </a:pPr>
            <a:r>
              <a:rPr lang="en-US" dirty="0" err="1">
                <a:solidFill>
                  <a:srgbClr val="000000"/>
                </a:solidFill>
                <a:latin typeface="Rockwell (Body)"/>
              </a:rPr>
              <a:t>isFull</a:t>
            </a:r>
            <a:r>
              <a:rPr lang="en-US" dirty="0">
                <a:solidFill>
                  <a:srgbClr val="000000"/>
                </a:solidFill>
                <a:latin typeface="Rockwell (Body)"/>
              </a:rPr>
              <a:t>( )</a:t>
            </a:r>
            <a:endParaRPr lang="en-PK" dirty="0">
              <a:latin typeface="Rockwell (Body)"/>
            </a:endParaRPr>
          </a:p>
          <a:p>
            <a:pPr marL="0" indent="0">
              <a:buNone/>
            </a:pPr>
            <a:endParaRPr lang="en-PK" dirty="0"/>
          </a:p>
        </p:txBody>
      </p:sp>
    </p:spTree>
    <p:extLst>
      <p:ext uri="{BB962C8B-B14F-4D97-AF65-F5344CB8AC3E}">
        <p14:creationId xmlns:p14="http://schemas.microsoft.com/office/powerpoint/2010/main" val="63604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D978-7C2E-1D3F-D345-4AC58E007F3F}"/>
              </a:ext>
            </a:extLst>
          </p:cNvPr>
          <p:cNvSpPr>
            <a:spLocks noGrp="1"/>
          </p:cNvSpPr>
          <p:nvPr>
            <p:ph type="title"/>
          </p:nvPr>
        </p:nvSpPr>
        <p:spPr/>
        <p:txBody>
          <a:bodyPr/>
          <a:lstStyle/>
          <a:p>
            <a:r>
              <a:rPr lang="en-US" dirty="0"/>
              <a:t>Enqueue() and Dequeue</a:t>
            </a:r>
            <a:endParaRPr lang="en-PK" dirty="0"/>
          </a:p>
        </p:txBody>
      </p:sp>
      <p:sp>
        <p:nvSpPr>
          <p:cNvPr id="3" name="Content Placeholder 2">
            <a:extLst>
              <a:ext uri="{FF2B5EF4-FFF2-40B4-BE49-F238E27FC236}">
                <a16:creationId xmlns:a16="http://schemas.microsoft.com/office/drawing/2014/main" id="{33CB002C-8FBB-A5F3-F9B1-F9190AAEF24B}"/>
              </a:ext>
            </a:extLst>
          </p:cNvPr>
          <p:cNvSpPr>
            <a:spLocks noGrp="1"/>
          </p:cNvSpPr>
          <p:nvPr>
            <p:ph idx="1"/>
          </p:nvPr>
        </p:nvSpPr>
        <p:spPr/>
        <p:txBody>
          <a:bodyPr/>
          <a:lstStyle/>
          <a:p>
            <a:r>
              <a:rPr lang="en-US" b="0" i="0" dirty="0">
                <a:solidFill>
                  <a:srgbClr val="000000"/>
                </a:solidFill>
                <a:effectLst/>
                <a:latin typeface="Rockwell (Body)"/>
              </a:rPr>
              <a:t>In queue, we always dequeue (or access) data, pointed by </a:t>
            </a:r>
            <a:r>
              <a:rPr lang="en-US" b="1" i="0" dirty="0">
                <a:solidFill>
                  <a:srgbClr val="000000"/>
                </a:solidFill>
                <a:effectLst/>
                <a:latin typeface="Rockwell (Body)"/>
              </a:rPr>
              <a:t>front</a:t>
            </a:r>
            <a:r>
              <a:rPr lang="en-US" b="0" i="0" dirty="0">
                <a:solidFill>
                  <a:srgbClr val="000000"/>
                </a:solidFill>
                <a:effectLst/>
                <a:latin typeface="Rockwell (Body)"/>
              </a:rPr>
              <a:t> pointer </a:t>
            </a:r>
          </a:p>
          <a:p>
            <a:r>
              <a:rPr lang="en-US" dirty="0">
                <a:solidFill>
                  <a:srgbClr val="000000"/>
                </a:solidFill>
                <a:latin typeface="Rockwell (Body)"/>
              </a:rPr>
              <a:t>Enqueuing</a:t>
            </a:r>
            <a:r>
              <a:rPr lang="en-US" b="0" i="0" dirty="0">
                <a:solidFill>
                  <a:srgbClr val="000000"/>
                </a:solidFill>
                <a:effectLst/>
                <a:latin typeface="Rockwell (Body)"/>
              </a:rPr>
              <a:t> (or storing) data in the queue, we take help of </a:t>
            </a:r>
            <a:r>
              <a:rPr lang="en-US" b="1" i="0" dirty="0">
                <a:solidFill>
                  <a:srgbClr val="000000"/>
                </a:solidFill>
                <a:effectLst/>
                <a:latin typeface="Rockwell (Body)"/>
              </a:rPr>
              <a:t>rear</a:t>
            </a:r>
            <a:r>
              <a:rPr lang="en-US" b="0" i="0" dirty="0">
                <a:solidFill>
                  <a:srgbClr val="000000"/>
                </a:solidFill>
                <a:effectLst/>
                <a:latin typeface="Rockwell (Body)"/>
              </a:rPr>
              <a:t> pointer.</a:t>
            </a:r>
            <a:endParaRPr lang="en-PK" dirty="0">
              <a:latin typeface="Rockwell (Body)"/>
            </a:endParaRPr>
          </a:p>
        </p:txBody>
      </p:sp>
    </p:spTree>
    <p:extLst>
      <p:ext uri="{BB962C8B-B14F-4D97-AF65-F5344CB8AC3E}">
        <p14:creationId xmlns:p14="http://schemas.microsoft.com/office/powerpoint/2010/main" val="36055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B08B-3C44-2275-1390-4201FE11EDD6}"/>
              </a:ext>
            </a:extLst>
          </p:cNvPr>
          <p:cNvSpPr>
            <a:spLocks noGrp="1"/>
          </p:cNvSpPr>
          <p:nvPr>
            <p:ph type="title"/>
          </p:nvPr>
        </p:nvSpPr>
        <p:spPr/>
        <p:txBody>
          <a:bodyPr/>
          <a:lstStyle/>
          <a:p>
            <a:r>
              <a:rPr lang="en-US" dirty="0"/>
              <a:t>Enqueue()</a:t>
            </a:r>
            <a:endParaRPr lang="en-PK" dirty="0"/>
          </a:p>
        </p:txBody>
      </p:sp>
      <p:sp>
        <p:nvSpPr>
          <p:cNvPr id="3" name="Content Placeholder 2">
            <a:extLst>
              <a:ext uri="{FF2B5EF4-FFF2-40B4-BE49-F238E27FC236}">
                <a16:creationId xmlns:a16="http://schemas.microsoft.com/office/drawing/2014/main" id="{F985757C-113E-CA1D-6AFA-165AC915128C}"/>
              </a:ext>
            </a:extLst>
          </p:cNvPr>
          <p:cNvSpPr>
            <a:spLocks noGrp="1"/>
          </p:cNvSpPr>
          <p:nvPr>
            <p:ph idx="1"/>
          </p:nvPr>
        </p:nvSpPr>
        <p:spPr/>
        <p:txBody>
          <a:bodyPr/>
          <a:lstStyle/>
          <a:p>
            <a:pPr algn="just"/>
            <a:r>
              <a:rPr lang="en-US" b="0" i="0" dirty="0">
                <a:solidFill>
                  <a:srgbClr val="000000"/>
                </a:solidFill>
                <a:effectLst/>
                <a:latin typeface="Rockwell (Body)"/>
              </a:rPr>
              <a:t>Queues maintain two data pointers, </a:t>
            </a:r>
            <a:r>
              <a:rPr lang="en-US" b="1" i="0" dirty="0">
                <a:solidFill>
                  <a:srgbClr val="000000"/>
                </a:solidFill>
                <a:effectLst/>
                <a:latin typeface="Rockwell (Body)"/>
              </a:rPr>
              <a:t>front</a:t>
            </a:r>
            <a:r>
              <a:rPr lang="en-US" b="0" i="0" dirty="0">
                <a:solidFill>
                  <a:srgbClr val="000000"/>
                </a:solidFill>
                <a:effectLst/>
                <a:latin typeface="Rockwell (Body)"/>
              </a:rPr>
              <a:t> and </a:t>
            </a:r>
            <a:r>
              <a:rPr lang="en-US" b="1" i="0" dirty="0">
                <a:solidFill>
                  <a:srgbClr val="000000"/>
                </a:solidFill>
                <a:effectLst/>
                <a:latin typeface="Rockwell (Body)"/>
              </a:rPr>
              <a:t>rear</a:t>
            </a:r>
            <a:r>
              <a:rPr lang="en-US" b="0" i="0" dirty="0">
                <a:solidFill>
                  <a:srgbClr val="000000"/>
                </a:solidFill>
                <a:effectLst/>
                <a:latin typeface="Rockwell (Body)"/>
              </a:rPr>
              <a:t>. Therefore, its operations are comparatively difficult to implement than that of stacks.</a:t>
            </a:r>
          </a:p>
          <a:p>
            <a:pPr algn="just"/>
            <a:r>
              <a:rPr lang="en-US" b="0" i="0" dirty="0">
                <a:solidFill>
                  <a:srgbClr val="000000"/>
                </a:solidFill>
                <a:effectLst/>
                <a:latin typeface="Rockwell (Body)"/>
              </a:rPr>
              <a:t>The following steps should be taken to enqueue (insert) data into a queue −</a:t>
            </a:r>
          </a:p>
          <a:p>
            <a:pPr algn="just">
              <a:buFont typeface="Arial" panose="020B0604020202020204" pitchFamily="34" charset="0"/>
              <a:buChar char="•"/>
            </a:pPr>
            <a:r>
              <a:rPr lang="en-US" b="1" i="0" dirty="0">
                <a:solidFill>
                  <a:srgbClr val="000000"/>
                </a:solidFill>
                <a:effectLst/>
                <a:latin typeface="Rockwell (Body)"/>
              </a:rPr>
              <a:t>Step 1</a:t>
            </a:r>
            <a:r>
              <a:rPr lang="en-US" b="0" i="0" dirty="0">
                <a:solidFill>
                  <a:srgbClr val="000000"/>
                </a:solidFill>
                <a:effectLst/>
                <a:latin typeface="Rockwell (Body)"/>
              </a:rPr>
              <a:t> − Check if the queue is full.</a:t>
            </a:r>
          </a:p>
          <a:p>
            <a:pPr algn="just">
              <a:buFont typeface="Arial" panose="020B0604020202020204" pitchFamily="34" charset="0"/>
              <a:buChar char="•"/>
            </a:pPr>
            <a:r>
              <a:rPr lang="en-US" b="1" i="0" dirty="0">
                <a:solidFill>
                  <a:srgbClr val="000000"/>
                </a:solidFill>
                <a:effectLst/>
                <a:latin typeface="Rockwell (Body)"/>
              </a:rPr>
              <a:t>Step 2</a:t>
            </a:r>
            <a:r>
              <a:rPr lang="en-US" b="0" i="0" dirty="0">
                <a:solidFill>
                  <a:srgbClr val="000000"/>
                </a:solidFill>
                <a:effectLst/>
                <a:latin typeface="Rockwell (Body)"/>
              </a:rPr>
              <a:t> − If the queue is full, produce overflow error and exit.</a:t>
            </a:r>
          </a:p>
          <a:p>
            <a:pPr algn="just">
              <a:buFont typeface="Arial" panose="020B0604020202020204" pitchFamily="34" charset="0"/>
              <a:buChar char="•"/>
            </a:pPr>
            <a:r>
              <a:rPr lang="en-US" b="1" i="0" dirty="0">
                <a:solidFill>
                  <a:srgbClr val="000000"/>
                </a:solidFill>
                <a:effectLst/>
                <a:latin typeface="Rockwell (Body)"/>
              </a:rPr>
              <a:t>Step 3</a:t>
            </a:r>
            <a:r>
              <a:rPr lang="en-US" b="0" i="0" dirty="0">
                <a:solidFill>
                  <a:srgbClr val="000000"/>
                </a:solidFill>
                <a:effectLst/>
                <a:latin typeface="Rockwell (Body)"/>
              </a:rPr>
              <a:t> − If the queue is not full, increment </a:t>
            </a:r>
            <a:r>
              <a:rPr lang="en-US" b="1" i="0" dirty="0">
                <a:solidFill>
                  <a:srgbClr val="000000"/>
                </a:solidFill>
                <a:effectLst/>
                <a:latin typeface="Rockwell (Body)"/>
              </a:rPr>
              <a:t>rear</a:t>
            </a:r>
            <a:r>
              <a:rPr lang="en-US" b="0" i="0" dirty="0">
                <a:solidFill>
                  <a:srgbClr val="000000"/>
                </a:solidFill>
                <a:effectLst/>
                <a:latin typeface="Rockwell (Body)"/>
              </a:rPr>
              <a:t> pointer to point the next empty space.</a:t>
            </a:r>
          </a:p>
          <a:p>
            <a:pPr algn="just">
              <a:buFont typeface="Arial" panose="020B0604020202020204" pitchFamily="34" charset="0"/>
              <a:buChar char="•"/>
            </a:pPr>
            <a:r>
              <a:rPr lang="en-US" b="1" i="0" dirty="0">
                <a:solidFill>
                  <a:srgbClr val="000000"/>
                </a:solidFill>
                <a:effectLst/>
                <a:latin typeface="Rockwell (Body)"/>
              </a:rPr>
              <a:t>Step 4</a:t>
            </a:r>
            <a:r>
              <a:rPr lang="en-US" b="0" i="0" dirty="0">
                <a:solidFill>
                  <a:srgbClr val="000000"/>
                </a:solidFill>
                <a:effectLst/>
                <a:latin typeface="Rockwell (Body)"/>
              </a:rPr>
              <a:t> − Add data element to the queue location, where the rear is pointing.</a:t>
            </a:r>
          </a:p>
          <a:p>
            <a:pPr algn="just">
              <a:buFont typeface="Arial" panose="020B0604020202020204" pitchFamily="34" charset="0"/>
              <a:buChar char="•"/>
            </a:pPr>
            <a:r>
              <a:rPr lang="en-US" b="1" i="0" dirty="0">
                <a:solidFill>
                  <a:srgbClr val="000000"/>
                </a:solidFill>
                <a:effectLst/>
                <a:latin typeface="Rockwell (Body)"/>
              </a:rPr>
              <a:t>Step 5</a:t>
            </a:r>
            <a:r>
              <a:rPr lang="en-US" b="0" i="0" dirty="0">
                <a:solidFill>
                  <a:srgbClr val="000000"/>
                </a:solidFill>
                <a:effectLst/>
                <a:latin typeface="Rockwell (Body)"/>
              </a:rPr>
              <a:t> − return success.</a:t>
            </a:r>
          </a:p>
          <a:p>
            <a:endParaRPr lang="en-PK" dirty="0"/>
          </a:p>
        </p:txBody>
      </p:sp>
    </p:spTree>
    <p:extLst>
      <p:ext uri="{BB962C8B-B14F-4D97-AF65-F5344CB8AC3E}">
        <p14:creationId xmlns:p14="http://schemas.microsoft.com/office/powerpoint/2010/main" val="754672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221</TotalTime>
  <Words>1424</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Cascadia Mono</vt:lpstr>
      <vt:lpstr>euclid_circular_a</vt:lpstr>
      <vt:lpstr>inter-regular</vt:lpstr>
      <vt:lpstr>Nunito</vt:lpstr>
      <vt:lpstr>Rockwell</vt:lpstr>
      <vt:lpstr>Rockwell (Body)</vt:lpstr>
      <vt:lpstr>Rockwell Condensed</vt:lpstr>
      <vt:lpstr>Wingdings</vt:lpstr>
      <vt:lpstr>Wood Type</vt:lpstr>
      <vt:lpstr>Data Structures And Algorithms</vt:lpstr>
      <vt:lpstr>Queues</vt:lpstr>
      <vt:lpstr>Real world example</vt:lpstr>
      <vt:lpstr>Implementation of queues</vt:lpstr>
      <vt:lpstr>Application of Queues</vt:lpstr>
      <vt:lpstr>Issues related to queues</vt:lpstr>
      <vt:lpstr>Basic Operations</vt:lpstr>
      <vt:lpstr>Enqueue() and Dequeue</vt:lpstr>
      <vt:lpstr>Enqueue()</vt:lpstr>
      <vt:lpstr>Enqueue()</vt:lpstr>
      <vt:lpstr>Insert a new element in Queue</vt:lpstr>
      <vt:lpstr>Check if Queue is full?</vt:lpstr>
      <vt:lpstr>Dequeue()</vt:lpstr>
      <vt:lpstr>Dequeue()</vt:lpstr>
      <vt:lpstr>Delete an element from Queue</vt:lpstr>
      <vt:lpstr>Check if queue is Empty or not?</vt:lpstr>
      <vt:lpstr>Circular Queue</vt:lpstr>
      <vt:lpstr>Limitations of Linear Queue</vt:lpstr>
      <vt:lpstr>How Circular queue works?</vt:lpstr>
      <vt:lpstr>Enqueue() for circular queue</vt:lpstr>
      <vt:lpstr>Dequeue() for circular queue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Rabia Arshad</dc:creator>
  <cp:lastModifiedBy>Rabia Arshad</cp:lastModifiedBy>
  <cp:revision>37</cp:revision>
  <dcterms:created xsi:type="dcterms:W3CDTF">2023-03-30T08:03:35Z</dcterms:created>
  <dcterms:modified xsi:type="dcterms:W3CDTF">2023-04-12T08:11:51Z</dcterms:modified>
</cp:coreProperties>
</file>