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06/04/2023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3445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06/04/2023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0818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06/04/2023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15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06/04/2023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2951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C933BDA-80D0-4580-8013-78640B9FA4F8}" type="datetimeFigureOut">
              <a:rPr lang="en-PK" smtClean="0"/>
              <a:t>06/04/2023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PK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3827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06/04/2023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1453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06/04/2023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2433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06/04/2023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2488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06/04/2023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2827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06/04/2023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802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06/04/2023</a:t>
            </a:fld>
            <a:endParaRPr lang="en-PK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1858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C933BDA-80D0-4580-8013-78640B9FA4F8}" type="datetimeFigureOut">
              <a:rPr lang="en-PK" smtClean="0"/>
              <a:t>06/04/2023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PK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0478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E1CB-2CA7-CFDC-A3E2-473723988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 Structures And Algorithms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86ACD-0978-1E22-1FFE-548DC52D6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528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EF47-112B-3F3C-D717-786C8235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2A3BD-914B-D5E1-C8B1-4E7B64E6D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A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template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 is a simple yet very powerful tool in C++.</a:t>
            </a:r>
          </a:p>
          <a:p>
            <a:pPr algn="just"/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The simple idea is to pass the data type as a parameter so that we don’t need to write the same code for different data types. </a:t>
            </a:r>
          </a:p>
          <a:p>
            <a:pPr algn="just"/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For example, a software company may need to sort() for different data types. Rather than writing and maintaining multiple codes, we can write one sort() and pass the datatype as a parameter. 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urw-din"/>
              </a:rPr>
              <a:t>Syntax is: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urw-din"/>
              </a:rPr>
              <a:t>template &lt;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urw-din"/>
              </a:rPr>
              <a:t>typename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urw-din"/>
              </a:rPr>
              <a:t> T&gt;</a:t>
            </a:r>
          </a:p>
        </p:txBody>
      </p:sp>
    </p:spTree>
    <p:extLst>
      <p:ext uri="{BB962C8B-B14F-4D97-AF65-F5344CB8AC3E}">
        <p14:creationId xmlns:p14="http://schemas.microsoft.com/office/powerpoint/2010/main" val="180876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D2AB-065F-8FA9-B5D6-47BE6543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PK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0E0621A-06F0-6746-D060-9D9C6CAE34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2115485"/>
            <a:ext cx="9092247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en-PK" altLang="en-PK" sz="105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PK" altLang="en-PK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kumimoji="0" lang="en-PK" altLang="en-PK" sz="105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T&gt; </a:t>
            </a:r>
            <a:endParaRPr kumimoji="0" lang="en-US" altLang="en-PK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en-US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 x, T y)</a:t>
            </a:r>
            <a:endParaRPr kumimoji="0" lang="en-PK" altLang="en-PK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PK" altLang="en-PK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PK" altLang="en-PK" sz="105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altLang="en-PK" sz="1600" dirty="0">
                <a:solidFill>
                  <a:srgbClr val="000000"/>
                </a:solidFill>
                <a:latin typeface="Consolas" panose="020B0609020204030204" pitchFamily="49" charset="0"/>
              </a:rPr>
              <a:t>+ y;</a:t>
            </a:r>
            <a:endParaRPr kumimoji="0" lang="en-PK" altLang="en-PK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PK" altLang="en-PK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PK" altLang="en-PK" sz="105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</a:t>
            </a:r>
            <a:endParaRPr kumimoji="0" lang="en-PK" altLang="en-PK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PK" altLang="en-PK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Call </a:t>
            </a:r>
            <a:r>
              <a:rPr kumimoji="0" lang="en-US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for int</a:t>
            </a:r>
            <a:endParaRPr kumimoji="0" lang="en-PK" altLang="en-PK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kumimoji="0" lang="en-US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&gt;(3, 7) &lt;&lt; </a:t>
            </a:r>
            <a:r>
              <a:rPr kumimoji="0" lang="en-PK" altLang="en-P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PK" altLang="en-PK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call </a:t>
            </a:r>
            <a:r>
              <a:rPr kumimoji="0" lang="en-US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for double</a:t>
            </a:r>
            <a:endParaRPr kumimoji="0" lang="en-PK" altLang="en-PK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kumimoji="0" lang="en-US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 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&gt;(3.0, 7.0) &lt;&lt; </a:t>
            </a:r>
            <a:r>
              <a:rPr kumimoji="0" lang="en-PK" altLang="en-P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PK" altLang="en-PK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call </a:t>
            </a:r>
            <a:r>
              <a:rPr kumimoji="0" lang="en-US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for char</a:t>
            </a:r>
            <a:endParaRPr kumimoji="0" lang="en-PK" altLang="en-PK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kumimoji="0" lang="en-US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 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'g'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kumimoji="0" lang="en-PK" altLang="en-P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PK" altLang="en-PK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PK" altLang="en-PK" sz="105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0;</a:t>
            </a:r>
            <a:endParaRPr kumimoji="0" lang="en-PK" altLang="en-PK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95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D2AB-065F-8FA9-B5D6-47BE6543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PK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0E0621A-06F0-6746-D060-9D9C6CAE34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1778470"/>
            <a:ext cx="9092247" cy="473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SumArray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[], </a:t>
            </a:r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y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P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y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r>
              <a:rPr lang="en-P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en-P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P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PK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en-P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size = 5;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arr1[size] = {1, 3, 1, 5, 4 }, sum1 = 0;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arr2[size] = {0.1, 1.2, 1.1, 2.5, 0.3}, sum2 = 0.0;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&gt;(arr1, size, sum1)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&gt;(arr2, size, sum2)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P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en-P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25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D2AB-065F-8FA9-B5D6-47BE6543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using Templates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E11B3-14FF-8959-FB3B-149D44176E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1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en-US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3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31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</a:p>
          <a:p>
            <a:r>
              <a:rPr lang="de-DE" sz="31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de-DE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 BinarySearch(</a:t>
            </a:r>
            <a:r>
              <a:rPr lang="de-DE" sz="31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de-DE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3100" dirty="0">
                <a:solidFill>
                  <a:srgbClr val="808080"/>
                </a:solidFill>
                <a:latin typeface="Cascadia Mono" panose="020B0609020000020004" pitchFamily="49" charset="0"/>
              </a:rPr>
              <a:t>arr</a:t>
            </a:r>
            <a:r>
              <a:rPr lang="de-DE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[], </a:t>
            </a:r>
            <a:r>
              <a:rPr lang="de-DE" sz="31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de-DE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3100" dirty="0">
                <a:solidFill>
                  <a:srgbClr val="808080"/>
                </a:solidFill>
                <a:latin typeface="Cascadia Mono" panose="020B0609020000020004" pitchFamily="49" charset="0"/>
              </a:rPr>
              <a:t>key</a:t>
            </a:r>
            <a:r>
              <a:rPr lang="de-DE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3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e-DE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31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de-DE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PK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3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 start = 0, last = </a:t>
            </a:r>
            <a:r>
              <a:rPr lang="en-US" sz="31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 - 1;</a:t>
            </a:r>
          </a:p>
          <a:p>
            <a:r>
              <a:rPr lang="en-US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 w</a:t>
            </a:r>
            <a:r>
              <a:rPr lang="en-US" sz="3100" dirty="0">
                <a:solidFill>
                  <a:srgbClr val="0000FF"/>
                </a:solidFill>
                <a:latin typeface="Cascadia Mono" panose="020B0609020000020004" pitchFamily="49" charset="0"/>
              </a:rPr>
              <a:t>hile</a:t>
            </a:r>
            <a:r>
              <a:rPr lang="en-US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 (start &lt;= last)</a:t>
            </a:r>
            <a:r>
              <a:rPr lang="en-PK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3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mid_point</a:t>
            </a:r>
            <a:r>
              <a:rPr lang="en-US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 = (start + last) / 2;</a:t>
            </a:r>
          </a:p>
          <a:p>
            <a:r>
              <a:rPr lang="en-US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3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31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arr</a:t>
            </a:r>
            <a:r>
              <a:rPr lang="en-US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3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mid_point</a:t>
            </a:r>
            <a:r>
              <a:rPr lang="en-US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] == </a:t>
            </a:r>
            <a:r>
              <a:rPr lang="en-US" sz="3100" dirty="0">
                <a:solidFill>
                  <a:srgbClr val="808080"/>
                </a:solidFill>
                <a:latin typeface="Cascadia Mono" panose="020B0609020000020004" pitchFamily="49" charset="0"/>
              </a:rPr>
              <a:t>key</a:t>
            </a:r>
            <a:r>
              <a:rPr lang="en-US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3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mid_point</a:t>
            </a:r>
            <a:r>
              <a:rPr lang="en-US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31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3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3100" dirty="0">
                <a:solidFill>
                  <a:srgbClr val="808080"/>
                </a:solidFill>
                <a:latin typeface="Cascadia Mono" panose="020B0609020000020004" pitchFamily="49" charset="0"/>
              </a:rPr>
              <a:t>key</a:t>
            </a:r>
            <a:r>
              <a:rPr lang="en-US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31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arr</a:t>
            </a:r>
            <a:r>
              <a:rPr lang="en-US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3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mid_point</a:t>
            </a:r>
            <a:r>
              <a:rPr lang="en-US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])</a:t>
            </a:r>
          </a:p>
          <a:p>
            <a:r>
              <a:rPr lang="en-US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last = </a:t>
            </a:r>
            <a:r>
              <a:rPr lang="en-US" sz="3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mid_point</a:t>
            </a:r>
            <a:r>
              <a:rPr lang="en-US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 - 1;</a:t>
            </a:r>
          </a:p>
          <a:p>
            <a:r>
              <a:rPr lang="en-US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31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3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3100" dirty="0">
                <a:solidFill>
                  <a:srgbClr val="808080"/>
                </a:solidFill>
                <a:latin typeface="Cascadia Mono" panose="020B0609020000020004" pitchFamily="49" charset="0"/>
              </a:rPr>
              <a:t>key</a:t>
            </a:r>
            <a:r>
              <a:rPr lang="en-US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 &gt; </a:t>
            </a:r>
            <a:r>
              <a:rPr lang="en-US" sz="31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arr</a:t>
            </a:r>
            <a:r>
              <a:rPr lang="en-US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3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mid_point</a:t>
            </a:r>
            <a:r>
              <a:rPr lang="en-US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])</a:t>
            </a:r>
          </a:p>
          <a:p>
            <a:r>
              <a:rPr lang="en-US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start = </a:t>
            </a:r>
            <a:r>
              <a:rPr lang="en-US" sz="3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mid_point</a:t>
            </a:r>
            <a:r>
              <a:rPr lang="en-US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 + 1;</a:t>
            </a:r>
            <a:r>
              <a:rPr lang="en-PK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3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  <a:r>
              <a:rPr lang="en-PK" sz="3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P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818F61-1D9C-501A-CF3C-E4E2060A3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194560"/>
            <a:ext cx="5023104" cy="3977640"/>
          </a:xfrm>
        </p:spPr>
        <p:txBody>
          <a:bodyPr>
            <a:normAutofit fontScale="47500" lnSpcReduction="20000"/>
          </a:bodyPr>
          <a:lstStyle/>
          <a:p>
            <a:r>
              <a:rPr lang="en-US" sz="25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en-PK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5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 key1, </a:t>
            </a:r>
            <a:r>
              <a:rPr lang="en-US" sz="25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 arr1[10], </a:t>
            </a:r>
            <a:r>
              <a:rPr lang="en-US" sz="2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location_key</a:t>
            </a: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PK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5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500" dirty="0">
                <a:solidFill>
                  <a:srgbClr val="A31515"/>
                </a:solidFill>
                <a:latin typeface="Cascadia Mono" panose="020B0609020000020004" pitchFamily="49" charset="0"/>
              </a:rPr>
              <a:t>"Enter Search Value” ;</a:t>
            </a:r>
            <a:endParaRPr lang="en-US" sz="2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</a:t>
            </a: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50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 key1;</a:t>
            </a:r>
          </a:p>
          <a:p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location_key</a:t>
            </a: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BinarySearch</a:t>
            </a: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5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&gt;(arr1, key1, n);</a:t>
            </a:r>
          </a:p>
          <a:p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8701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D2AB-065F-8FA9-B5D6-47BE6543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Templates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E11B3-14FF-8959-FB3B-149D44176E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1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en-US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2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1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</a:p>
          <a:p>
            <a:r>
              <a:rPr lang="en-US" sz="2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100" dirty="0">
                <a:solidFill>
                  <a:srgbClr val="2B91AF"/>
                </a:solidFill>
                <a:latin typeface="Cascadia Mono" panose="020B0609020000020004" pitchFamily="49" charset="0"/>
              </a:rPr>
              <a:t>Stack</a:t>
            </a:r>
            <a:endParaRPr lang="en-US" sz="2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PK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Private:</a:t>
            </a:r>
          </a:p>
          <a:p>
            <a:r>
              <a:rPr lang="en-US" sz="2100" dirty="0">
                <a:solidFill>
                  <a:srgbClr val="0000FF"/>
                </a:solidFill>
                <a:latin typeface="Cascadia Mono" panose="020B0609020000020004" pitchFamily="49" charset="0"/>
              </a:rPr>
              <a:t>// Some Members</a:t>
            </a:r>
            <a:endParaRPr lang="en-US" sz="2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void push();</a:t>
            </a:r>
          </a:p>
          <a:p>
            <a:r>
              <a:rPr lang="en-US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Stack();</a:t>
            </a:r>
          </a:p>
          <a:p>
            <a:pPr marL="0" indent="0">
              <a:buNone/>
            </a:pPr>
            <a:r>
              <a:rPr lang="en-PK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en-PK" sz="4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33E5B-0148-0A1C-75EE-A1B36E0372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Stack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&gt;::Stack()</a:t>
            </a:r>
          </a:p>
          <a:p>
            <a:r>
              <a:rPr lang="en-PK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// Members Initialization</a:t>
            </a:r>
          </a:p>
          <a:p>
            <a:r>
              <a:rPr lang="en-PK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 void Stack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&gt;::push()</a:t>
            </a:r>
          </a:p>
          <a:p>
            <a:r>
              <a:rPr lang="en-PK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// Some Code</a:t>
            </a:r>
          </a:p>
          <a:p>
            <a:r>
              <a:rPr lang="en-PK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PK" sz="2000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13827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66</TotalTime>
  <Words>546</Words>
  <Application>Microsoft Office PowerPoint</Application>
  <PresentationFormat>Widescreen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Cascadia Mono</vt:lpstr>
      <vt:lpstr>Consolas</vt:lpstr>
      <vt:lpstr>Rockwell</vt:lpstr>
      <vt:lpstr>Rockwell Condensed</vt:lpstr>
      <vt:lpstr>urw-din</vt:lpstr>
      <vt:lpstr>Wingdings</vt:lpstr>
      <vt:lpstr>Wood Type</vt:lpstr>
      <vt:lpstr>Data Structures And Algorithms</vt:lpstr>
      <vt:lpstr>Templates</vt:lpstr>
      <vt:lpstr>Example</vt:lpstr>
      <vt:lpstr>Example</vt:lpstr>
      <vt:lpstr>Binary Search using Templates</vt:lpstr>
      <vt:lpstr>Class Templates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Rabia Arshad</dc:creator>
  <cp:lastModifiedBy>Rabia Arshad</cp:lastModifiedBy>
  <cp:revision>14</cp:revision>
  <dcterms:created xsi:type="dcterms:W3CDTF">2023-03-30T08:03:35Z</dcterms:created>
  <dcterms:modified xsi:type="dcterms:W3CDTF">2023-04-06T17:54:28Z</dcterms:modified>
</cp:coreProperties>
</file>