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256" r:id="rId2"/>
    <p:sldId id="520" r:id="rId3"/>
    <p:sldId id="521" r:id="rId4"/>
    <p:sldId id="545" r:id="rId5"/>
    <p:sldId id="546" r:id="rId6"/>
    <p:sldId id="556" r:id="rId7"/>
    <p:sldId id="526" r:id="rId8"/>
    <p:sldId id="523" r:id="rId9"/>
    <p:sldId id="522" r:id="rId10"/>
    <p:sldId id="491" r:id="rId11"/>
    <p:sldId id="527" r:id="rId12"/>
    <p:sldId id="557" r:id="rId13"/>
    <p:sldId id="568" r:id="rId14"/>
    <p:sldId id="564" r:id="rId15"/>
    <p:sldId id="565" r:id="rId16"/>
    <p:sldId id="569" r:id="rId17"/>
    <p:sldId id="570" r:id="rId18"/>
    <p:sldId id="571" r:id="rId19"/>
    <p:sldId id="572" r:id="rId20"/>
    <p:sldId id="573" r:id="rId21"/>
    <p:sldId id="532" r:id="rId22"/>
    <p:sldId id="567" r:id="rId23"/>
    <p:sldId id="558" r:id="rId24"/>
    <p:sldId id="516" r:id="rId25"/>
    <p:sldId id="530" r:id="rId26"/>
    <p:sldId id="561" r:id="rId27"/>
    <p:sldId id="562" r:id="rId28"/>
    <p:sldId id="563" r:id="rId29"/>
    <p:sldId id="574" r:id="rId30"/>
    <p:sldId id="575" r:id="rId31"/>
    <p:sldId id="576" r:id="rId32"/>
    <p:sldId id="577" r:id="rId33"/>
    <p:sldId id="578" r:id="rId34"/>
    <p:sldId id="579" r:id="rId35"/>
    <p:sldId id="580" r:id="rId36"/>
    <p:sldId id="581" r:id="rId37"/>
    <p:sldId id="582" r:id="rId38"/>
    <p:sldId id="583" r:id="rId39"/>
    <p:sldId id="584" r:id="rId40"/>
    <p:sldId id="585" r:id="rId41"/>
    <p:sldId id="586" r:id="rId42"/>
    <p:sldId id="587" r:id="rId43"/>
    <p:sldId id="588" r:id="rId44"/>
    <p:sldId id="589" r:id="rId45"/>
    <p:sldId id="590" r:id="rId46"/>
    <p:sldId id="591" r:id="rId47"/>
    <p:sldId id="592" r:id="rId48"/>
    <p:sldId id="566" r:id="rId49"/>
    <p:sldId id="498" r:id="rId50"/>
    <p:sldId id="499" r:id="rId51"/>
    <p:sldId id="500" r:id="rId52"/>
    <p:sldId id="501" r:id="rId53"/>
    <p:sldId id="535" r:id="rId54"/>
    <p:sldId id="536" r:id="rId55"/>
    <p:sldId id="5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7" autoAdjust="0"/>
    <p:restoredTop sz="94660"/>
  </p:normalViewPr>
  <p:slideViewPr>
    <p:cSldViewPr snapToGrid="0">
      <p:cViewPr varScale="1">
        <p:scale>
          <a:sx n="82" d="100"/>
          <a:sy n="82" d="100"/>
        </p:scale>
        <p:origin x="82"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66800-1126-492D-9ABA-3AAAA985A454}"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D97DF-3DB3-47E3-8CD7-F83A2EA2F45E}" type="slidenum">
              <a:rPr lang="en-US" smtClean="0"/>
              <a:t>‹#›</a:t>
            </a:fld>
            <a:endParaRPr lang="en-US"/>
          </a:p>
        </p:txBody>
      </p:sp>
    </p:spTree>
    <p:extLst>
      <p:ext uri="{BB962C8B-B14F-4D97-AF65-F5344CB8AC3E}">
        <p14:creationId xmlns:p14="http://schemas.microsoft.com/office/powerpoint/2010/main" val="354922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360AC3-0A38-4A57-9A5F-24B3F089DF6F}" type="slidenum">
              <a:rPr lang="en-US" smtClean="0"/>
              <a:t>29</a:t>
            </a:fld>
            <a:endParaRPr lang="en-US"/>
          </a:p>
        </p:txBody>
      </p:sp>
    </p:spTree>
    <p:extLst>
      <p:ext uri="{BB962C8B-B14F-4D97-AF65-F5344CB8AC3E}">
        <p14:creationId xmlns:p14="http://schemas.microsoft.com/office/powerpoint/2010/main" val="427961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needs to be updated after every year separately for every individual. So we keep </a:t>
            </a:r>
            <a:r>
              <a:rPr lang="en-US"/>
              <a:t>it derived. </a:t>
            </a:r>
          </a:p>
        </p:txBody>
      </p:sp>
      <p:sp>
        <p:nvSpPr>
          <p:cNvPr id="4" name="Slide Number Placeholder 3"/>
          <p:cNvSpPr>
            <a:spLocks noGrp="1"/>
          </p:cNvSpPr>
          <p:nvPr>
            <p:ph type="sldNum" sz="quarter" idx="5"/>
          </p:nvPr>
        </p:nvSpPr>
        <p:spPr/>
        <p:txBody>
          <a:bodyPr/>
          <a:lstStyle/>
          <a:p>
            <a:fld id="{04360AC3-0A38-4A57-9A5F-24B3F089DF6F}" type="slidenum">
              <a:rPr lang="en-US" smtClean="0"/>
              <a:t>33</a:t>
            </a:fld>
            <a:endParaRPr lang="en-US"/>
          </a:p>
        </p:txBody>
      </p:sp>
    </p:spTree>
    <p:extLst>
      <p:ext uri="{BB962C8B-B14F-4D97-AF65-F5344CB8AC3E}">
        <p14:creationId xmlns:p14="http://schemas.microsoft.com/office/powerpoint/2010/main" val="1628344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360AC3-0A38-4A57-9A5F-24B3F089DF6F}" type="slidenum">
              <a:rPr lang="en-US" smtClean="0"/>
              <a:t>38</a:t>
            </a:fld>
            <a:endParaRPr lang="en-US"/>
          </a:p>
        </p:txBody>
      </p:sp>
    </p:spTree>
    <p:extLst>
      <p:ext uri="{BB962C8B-B14F-4D97-AF65-F5344CB8AC3E}">
        <p14:creationId xmlns:p14="http://schemas.microsoft.com/office/powerpoint/2010/main" val="2884448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360AC3-0A38-4A57-9A5F-24B3F089DF6F}" type="slidenum">
              <a:rPr lang="en-US" smtClean="0"/>
              <a:t>39</a:t>
            </a:fld>
            <a:endParaRPr lang="en-US"/>
          </a:p>
        </p:txBody>
      </p:sp>
    </p:spTree>
    <p:extLst>
      <p:ext uri="{BB962C8B-B14F-4D97-AF65-F5344CB8AC3E}">
        <p14:creationId xmlns:p14="http://schemas.microsoft.com/office/powerpoint/2010/main" val="275488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360AC3-0A38-4A57-9A5F-24B3F089DF6F}" type="slidenum">
              <a:rPr lang="en-US" smtClean="0"/>
              <a:t>42</a:t>
            </a:fld>
            <a:endParaRPr lang="en-US"/>
          </a:p>
        </p:txBody>
      </p:sp>
    </p:spTree>
    <p:extLst>
      <p:ext uri="{BB962C8B-B14F-4D97-AF65-F5344CB8AC3E}">
        <p14:creationId xmlns:p14="http://schemas.microsoft.com/office/powerpoint/2010/main" val="3823688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360AC3-0A38-4A57-9A5F-24B3F089DF6F}" type="slidenum">
              <a:rPr lang="en-US" smtClean="0"/>
              <a:t>47</a:t>
            </a:fld>
            <a:endParaRPr lang="en-US"/>
          </a:p>
        </p:txBody>
      </p:sp>
    </p:spTree>
    <p:extLst>
      <p:ext uri="{BB962C8B-B14F-4D97-AF65-F5344CB8AC3E}">
        <p14:creationId xmlns:p14="http://schemas.microsoft.com/office/powerpoint/2010/main" val="862498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9AEBA08-3077-4F05-9E64-E40AA7C941B3}" type="datetime1">
              <a:rPr lang="en-US" smtClean="0"/>
              <a:t>3/21/2023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114542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02B731-5771-4256-A8DE-05E6ED3EDBCB}" type="datetime1">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9148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F40BEF-90C7-4D7C-8048-98B51FC1B451}" type="datetime1">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630140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2B38DD-C1CA-4923-9F3A-1F9544C713F0}" type="datetime1">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3109392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CF29D8-E50D-41D3-915C-3137ACB64C32}" type="datetime1">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2219018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D95C72-14D7-4977-BC30-6240C2F0FD33}" type="datetime1">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1416418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2F2C3B1-D988-4052-B475-7FAB971E438F}" type="datetime1">
              <a:rPr lang="en-US" smtClean="0"/>
              <a:t>3/21/2023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853138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73C2726-1EBB-4DA6-AEE1-E7ED6B5CF07D}" type="datetime1">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2951936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24B6C54-5C30-4D7A-B8D4-62343018E8AD}" type="datetime1">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24484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3A113-2147-4A20-9CCD-CC6A120CCF34}" type="datetime1">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227886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815294-E512-4C35-B017-E10B330B57C5}" type="datetime1">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2752224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9C36F-69B7-45C4-9A9F-386F4E9D3B0E}" type="datetime1">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154466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5D654B-7707-44A6-98C3-2ACF0F616E41}" type="datetime1">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113552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5936A-DDB2-4FA6-815E-B44D5F85E942}" type="datetime1">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120435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93361-393B-495C-ACD5-79BDAE02CD78}" type="datetime1">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98124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2D2E4-4F54-400B-9383-F9E96C015DB1}" type="datetime1">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350699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A2C472-E481-4B44-8DB4-36C76A456ED3}" type="datetime1">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255335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A06FE8C-3D14-4794-9777-EB582466837C}" type="datetime1">
              <a:rPr lang="en-US" smtClean="0"/>
              <a:t>3/21/2023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DB55B3C-7308-4315-80EF-CB510A24E96F}" type="slidenum">
              <a:rPr lang="en-US" smtClean="0"/>
              <a:t>‹#›</a:t>
            </a:fld>
            <a:endParaRPr lang="en-US"/>
          </a:p>
        </p:txBody>
      </p:sp>
    </p:spTree>
    <p:extLst>
      <p:ext uri="{BB962C8B-B14F-4D97-AF65-F5344CB8AC3E}">
        <p14:creationId xmlns:p14="http://schemas.microsoft.com/office/powerpoint/2010/main" val="4293952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nlinepgc-my.sharepoint.com/:f:/g/personal/sadaf_baloch_ucp_edu_pk/EurZuqbVjzRLsZ2gVhpslfcBLN4Dbk-X6R6GJtWBkShHkQ?e=6nIHdh"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4652-11FB-45E5-A6E7-422C25503BA5}"/>
              </a:ext>
            </a:extLst>
          </p:cNvPr>
          <p:cNvSpPr>
            <a:spLocks noGrp="1"/>
          </p:cNvSpPr>
          <p:nvPr>
            <p:ph type="ctrTitle"/>
          </p:nvPr>
        </p:nvSpPr>
        <p:spPr/>
        <p:txBody>
          <a:bodyPr/>
          <a:lstStyle/>
          <a:p>
            <a:r>
              <a:rPr lang="en-US" dirty="0"/>
              <a:t>Introduction to Database Systems</a:t>
            </a:r>
          </a:p>
        </p:txBody>
      </p:sp>
      <p:sp>
        <p:nvSpPr>
          <p:cNvPr id="3" name="Subtitle 2">
            <a:extLst>
              <a:ext uri="{FF2B5EF4-FFF2-40B4-BE49-F238E27FC236}">
                <a16:creationId xmlns:a16="http://schemas.microsoft.com/office/drawing/2014/main" id="{0BF9D0A2-768B-4CE3-8C68-EFB54C89198F}"/>
              </a:ext>
            </a:extLst>
          </p:cNvPr>
          <p:cNvSpPr>
            <a:spLocks noGrp="1"/>
          </p:cNvSpPr>
          <p:nvPr>
            <p:ph type="subTitle" idx="1"/>
          </p:nvPr>
        </p:nvSpPr>
        <p:spPr/>
        <p:txBody>
          <a:bodyPr/>
          <a:lstStyle/>
          <a:p>
            <a:r>
              <a:rPr lang="en-US" b="1" dirty="0"/>
              <a:t>Spring 2023</a:t>
            </a:r>
          </a:p>
          <a:p>
            <a:endParaRPr lang="en-US" b="1" dirty="0"/>
          </a:p>
        </p:txBody>
      </p:sp>
    </p:spTree>
    <p:extLst>
      <p:ext uri="{BB962C8B-B14F-4D97-AF65-F5344CB8AC3E}">
        <p14:creationId xmlns:p14="http://schemas.microsoft.com/office/powerpoint/2010/main" val="318228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8746C79-A169-4FFD-B796-D8F44C4B0F40}"/>
              </a:ext>
            </a:extLst>
          </p:cNvPr>
          <p:cNvSpPr>
            <a:spLocks noGrp="1" noChangeArrowheads="1"/>
          </p:cNvSpPr>
          <p:nvPr>
            <p:ph type="title"/>
          </p:nvPr>
        </p:nvSpPr>
        <p:spPr/>
        <p:txBody>
          <a:bodyPr>
            <a:normAutofit/>
          </a:bodyPr>
          <a:lstStyle/>
          <a:p>
            <a:pPr>
              <a:defRPr/>
            </a:pPr>
            <a:r>
              <a:rPr lang="en-US" dirty="0"/>
              <a:t>DBMS Functionality (Why to use DBMS)</a:t>
            </a:r>
          </a:p>
        </p:txBody>
      </p:sp>
      <p:sp>
        <p:nvSpPr>
          <p:cNvPr id="11267" name="Rectangle 3">
            <a:extLst>
              <a:ext uri="{FF2B5EF4-FFF2-40B4-BE49-F238E27FC236}">
                <a16:creationId xmlns:a16="http://schemas.microsoft.com/office/drawing/2014/main" id="{7BB52D7B-A918-4385-8EE2-1119B2375669}"/>
              </a:ext>
            </a:extLst>
          </p:cNvPr>
          <p:cNvSpPr>
            <a:spLocks noGrp="1" noChangeArrowheads="1"/>
          </p:cNvSpPr>
          <p:nvPr>
            <p:ph idx="1"/>
          </p:nvPr>
        </p:nvSpPr>
        <p:spPr>
          <a:xfrm>
            <a:off x="1808922" y="2429437"/>
            <a:ext cx="7035800" cy="4114800"/>
          </a:xfrm>
        </p:spPr>
        <p:txBody>
          <a:bodyPr>
            <a:normAutofit fontScale="85000" lnSpcReduction="20000"/>
          </a:bodyPr>
          <a:lstStyle/>
          <a:p>
            <a:pPr eaLnBrk="1" hangingPunct="1">
              <a:lnSpc>
                <a:spcPct val="80000"/>
              </a:lnSpc>
              <a:defRPr/>
            </a:pPr>
            <a:r>
              <a:rPr lang="en-US" altLang="en-US" b="1" dirty="0"/>
              <a:t>Define</a:t>
            </a:r>
            <a:r>
              <a:rPr lang="en-US" altLang="en-US" dirty="0"/>
              <a:t> a database in terms of data types, structures and constraints</a:t>
            </a:r>
          </a:p>
          <a:p>
            <a:pPr marL="114300" indent="0">
              <a:lnSpc>
                <a:spcPct val="80000"/>
              </a:lnSpc>
              <a:buNone/>
              <a:defRPr/>
            </a:pPr>
            <a:endParaRPr lang="en-US" altLang="en-US" dirty="0"/>
          </a:p>
          <a:p>
            <a:pPr eaLnBrk="1" hangingPunct="1">
              <a:lnSpc>
                <a:spcPct val="80000"/>
              </a:lnSpc>
              <a:defRPr/>
            </a:pPr>
            <a:r>
              <a:rPr lang="en-US" altLang="en-US" b="1" dirty="0"/>
              <a:t>Construct</a:t>
            </a:r>
            <a:r>
              <a:rPr lang="en-US" altLang="en-US" dirty="0"/>
              <a:t> or Load the Database on a secondary storage medium</a:t>
            </a:r>
          </a:p>
          <a:p>
            <a:pPr eaLnBrk="1" hangingPunct="1">
              <a:lnSpc>
                <a:spcPct val="80000"/>
              </a:lnSpc>
              <a:defRPr/>
            </a:pPr>
            <a:endParaRPr lang="en-US" altLang="en-US" dirty="0"/>
          </a:p>
          <a:p>
            <a:pPr eaLnBrk="1" hangingPunct="1">
              <a:lnSpc>
                <a:spcPct val="80000"/>
              </a:lnSpc>
              <a:defRPr/>
            </a:pPr>
            <a:r>
              <a:rPr lang="en-US" altLang="en-US" b="1" dirty="0"/>
              <a:t>Manipulating</a:t>
            </a:r>
            <a:r>
              <a:rPr lang="en-US" altLang="en-US" dirty="0"/>
              <a:t> the database by querying, generating reports, insertions, deletions and modifications to its content</a:t>
            </a:r>
          </a:p>
          <a:p>
            <a:pPr eaLnBrk="1" hangingPunct="1">
              <a:lnSpc>
                <a:spcPct val="80000"/>
              </a:lnSpc>
              <a:defRPr/>
            </a:pPr>
            <a:endParaRPr lang="en-US" altLang="en-US" dirty="0"/>
          </a:p>
          <a:p>
            <a:pPr eaLnBrk="1" hangingPunct="1">
              <a:lnSpc>
                <a:spcPct val="80000"/>
              </a:lnSpc>
              <a:defRPr/>
            </a:pPr>
            <a:r>
              <a:rPr lang="en-US" altLang="en-US" b="1" dirty="0"/>
              <a:t>Sharing</a:t>
            </a:r>
            <a:r>
              <a:rPr lang="en-US" altLang="en-US" dirty="0"/>
              <a:t> by a set of users and programs but keeping the data consistent at the same time. </a:t>
            </a:r>
          </a:p>
          <a:p>
            <a:pPr eaLnBrk="1" hangingPunct="1">
              <a:lnSpc>
                <a:spcPct val="80000"/>
              </a:lnSpc>
              <a:defRPr/>
            </a:pPr>
            <a:endParaRPr lang="en-US" altLang="en-US" dirty="0"/>
          </a:p>
          <a:p>
            <a:pPr eaLnBrk="1" hangingPunct="1">
              <a:defRPr/>
            </a:pPr>
            <a:r>
              <a:rPr lang="en-US" altLang="en-US" b="1" dirty="0">
                <a:solidFill>
                  <a:srgbClr val="000000"/>
                </a:solidFill>
              </a:rPr>
              <a:t>Security</a:t>
            </a:r>
            <a:r>
              <a:rPr lang="en-US" altLang="en-US" dirty="0">
                <a:solidFill>
                  <a:srgbClr val="000000"/>
                </a:solidFill>
              </a:rPr>
              <a:t> measures to prevent unauthorized access.</a:t>
            </a:r>
          </a:p>
          <a:p>
            <a:pPr eaLnBrk="1" hangingPunct="1">
              <a:defRPr/>
            </a:pPr>
            <a:endParaRPr lang="en-US" altLang="en-US" dirty="0">
              <a:solidFill>
                <a:srgbClr val="000000"/>
              </a:solidFill>
            </a:endParaRPr>
          </a:p>
          <a:p>
            <a:pPr eaLnBrk="1" hangingPunct="1">
              <a:defRPr/>
            </a:pPr>
            <a:r>
              <a:rPr lang="en-US" altLang="en-US" b="1" dirty="0">
                <a:solidFill>
                  <a:srgbClr val="000000"/>
                </a:solidFill>
              </a:rPr>
              <a:t>Presentation</a:t>
            </a:r>
            <a:r>
              <a:rPr lang="en-US" altLang="en-US" dirty="0">
                <a:solidFill>
                  <a:srgbClr val="000000"/>
                </a:solidFill>
              </a:rPr>
              <a:t> and Visualization of data</a:t>
            </a:r>
            <a:endParaRPr lang="en-US" altLang="en-US" dirty="0"/>
          </a:p>
          <a:p>
            <a:pPr eaLnBrk="1" hangingPunct="1">
              <a:lnSpc>
                <a:spcPct val="80000"/>
              </a:lnSpc>
              <a:defRPr/>
            </a:pPr>
            <a:endParaRPr lang="en-US" altLang="en-US" dirty="0"/>
          </a:p>
          <a:p>
            <a:pPr eaLnBrk="1" hangingPunct="1">
              <a:lnSpc>
                <a:spcPct val="80000"/>
              </a:lnSpc>
              <a:defRPr/>
            </a:pPr>
            <a:endParaRPr lang="en-US" altLang="en-US" dirty="0"/>
          </a:p>
          <a:p>
            <a:pPr marL="411163" lvl="1" indent="0">
              <a:lnSpc>
                <a:spcPct val="80000"/>
              </a:lnSpc>
              <a:buNone/>
              <a:defRPr/>
            </a:pPr>
            <a:r>
              <a:rPr lang="en-US" altLang="en-US" dirty="0"/>
              <a:t> </a:t>
            </a:r>
          </a:p>
        </p:txBody>
      </p:sp>
      <p:sp>
        <p:nvSpPr>
          <p:cNvPr id="18436" name="Slide Number Placeholder 3">
            <a:extLst>
              <a:ext uri="{FF2B5EF4-FFF2-40B4-BE49-F238E27FC236}">
                <a16:creationId xmlns:a16="http://schemas.microsoft.com/office/drawing/2014/main" id="{02FB6217-367E-43A2-B288-B5494EBA32E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nSpc>
                <a:spcPct val="90000"/>
              </a:lnSpc>
              <a:spcBef>
                <a:spcPct val="0"/>
              </a:spcBef>
              <a:buClrTx/>
              <a:buFontTx/>
              <a:buNone/>
            </a:pPr>
            <a:r>
              <a:rPr lang="en-US" altLang="en-US" sz="1200">
                <a:solidFill>
                  <a:srgbClr val="898989"/>
                </a:solidFill>
                <a:latin typeface="Times New Roman" panose="02020603050405020304" pitchFamily="18" charset="0"/>
              </a:rPr>
              <a:t>Slide 1-</a:t>
            </a:r>
            <a:fld id="{B093B515-F715-4125-B255-F8AFDE84D21E}" type="slidenum">
              <a:rPr lang="en-US" altLang="en-US" sz="1200">
                <a:solidFill>
                  <a:srgbClr val="898989"/>
                </a:solidFill>
                <a:latin typeface="Times New Roman" panose="02020603050405020304" pitchFamily="18" charset="0"/>
              </a:rPr>
              <a:pPr>
                <a:lnSpc>
                  <a:spcPct val="90000"/>
                </a:lnSpc>
                <a:spcBef>
                  <a:spcPct val="0"/>
                </a:spcBef>
                <a:buClrTx/>
                <a:buFontTx/>
                <a:buNone/>
              </a:pPr>
              <a:t>10</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1F2B-CA66-4C6F-8DE0-C86A48DB23AF}"/>
              </a:ext>
            </a:extLst>
          </p:cNvPr>
          <p:cNvSpPr>
            <a:spLocks noGrp="1"/>
          </p:cNvSpPr>
          <p:nvPr>
            <p:ph type="title"/>
          </p:nvPr>
        </p:nvSpPr>
        <p:spPr>
          <a:xfrm>
            <a:off x="1981200" y="274638"/>
            <a:ext cx="7620000" cy="927100"/>
          </a:xfrm>
        </p:spPr>
        <p:txBody>
          <a:bodyPr/>
          <a:lstStyle/>
          <a:p>
            <a:pPr>
              <a:defRPr/>
            </a:pPr>
            <a:br>
              <a:rPr lang="en-US" b="1" dirty="0"/>
            </a:br>
            <a:r>
              <a:rPr lang="en-US" dirty="0"/>
              <a:t>A simplified database system environment</a:t>
            </a:r>
          </a:p>
        </p:txBody>
      </p:sp>
      <p:pic>
        <p:nvPicPr>
          <p:cNvPr id="19459" name="Content Placeholder 4">
            <a:extLst>
              <a:ext uri="{FF2B5EF4-FFF2-40B4-BE49-F238E27FC236}">
                <a16:creationId xmlns:a16="http://schemas.microsoft.com/office/drawing/2014/main" id="{2C8C1FC1-404A-48B9-A40A-D1C5DA7DD12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041914" y="2332383"/>
            <a:ext cx="3962571" cy="4525617"/>
          </a:xfrm>
        </p:spPr>
      </p:pic>
      <p:sp>
        <p:nvSpPr>
          <p:cNvPr id="19460" name="Slide Number Placeholder 3">
            <a:extLst>
              <a:ext uri="{FF2B5EF4-FFF2-40B4-BE49-F238E27FC236}">
                <a16:creationId xmlns:a16="http://schemas.microsoft.com/office/drawing/2014/main" id="{A7B8524E-7D19-43F9-8006-6E937AF58B0F}"/>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1-</a:t>
            </a:r>
            <a:fld id="{ACDCBC3A-5FEE-471D-B29F-23C2A27E5CE6}" type="slidenum">
              <a:rPr lang="en-US" altLang="en-US" sz="1800">
                <a:solidFill>
                  <a:srgbClr val="FFFFFF"/>
                </a:solidFill>
              </a:rPr>
              <a:pPr/>
              <a:t>11</a:t>
            </a:fld>
            <a:endParaRPr lang="en-US" altLang="en-US" sz="1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6A9C-A409-4DA8-B8A6-E896E1717D5F}"/>
              </a:ext>
            </a:extLst>
          </p:cNvPr>
          <p:cNvSpPr>
            <a:spLocks noGrp="1"/>
          </p:cNvSpPr>
          <p:nvPr>
            <p:ph type="title"/>
          </p:nvPr>
        </p:nvSpPr>
        <p:spPr/>
        <p:txBody>
          <a:bodyPr/>
          <a:lstStyle/>
          <a:p>
            <a:r>
              <a:rPr lang="en-US" dirty="0"/>
              <a:t>Some points to ponder</a:t>
            </a:r>
          </a:p>
        </p:txBody>
      </p:sp>
      <p:sp>
        <p:nvSpPr>
          <p:cNvPr id="3" name="Content Placeholder 2">
            <a:extLst>
              <a:ext uri="{FF2B5EF4-FFF2-40B4-BE49-F238E27FC236}">
                <a16:creationId xmlns:a16="http://schemas.microsoft.com/office/drawing/2014/main" id="{2903B099-112F-4255-85F6-B3506710F8A6}"/>
              </a:ext>
            </a:extLst>
          </p:cNvPr>
          <p:cNvSpPr>
            <a:spLocks noGrp="1"/>
          </p:cNvSpPr>
          <p:nvPr>
            <p:ph idx="1"/>
          </p:nvPr>
        </p:nvSpPr>
        <p:spPr/>
        <p:txBody>
          <a:bodyPr/>
          <a:lstStyle/>
          <a:p>
            <a:r>
              <a:rPr lang="en-US" dirty="0"/>
              <a:t>Why are we using DBMS? </a:t>
            </a:r>
          </a:p>
          <a:p>
            <a:r>
              <a:rPr lang="en-US" dirty="0"/>
              <a:t>What we have been using till now?</a:t>
            </a:r>
          </a:p>
          <a:p>
            <a:r>
              <a:rPr lang="en-US" dirty="0"/>
              <a:t>Why are we moving from traditional file system to database system? </a:t>
            </a:r>
          </a:p>
        </p:txBody>
      </p:sp>
      <p:sp>
        <p:nvSpPr>
          <p:cNvPr id="4" name="Slide Number Placeholder 3">
            <a:extLst>
              <a:ext uri="{FF2B5EF4-FFF2-40B4-BE49-F238E27FC236}">
                <a16:creationId xmlns:a16="http://schemas.microsoft.com/office/drawing/2014/main" id="{40EB4825-7D5F-4339-9822-FEBD3333EB9B}"/>
              </a:ext>
            </a:extLst>
          </p:cNvPr>
          <p:cNvSpPr>
            <a:spLocks noGrp="1"/>
          </p:cNvSpPr>
          <p:nvPr>
            <p:ph type="sldNum" sz="quarter" idx="12"/>
          </p:nvPr>
        </p:nvSpPr>
        <p:spPr/>
        <p:txBody>
          <a:bodyPr/>
          <a:lstStyle/>
          <a:p>
            <a:fld id="{FDB55B3C-7308-4315-80EF-CB510A24E96F}" type="slidenum">
              <a:rPr lang="en-US" smtClean="0"/>
              <a:t>12</a:t>
            </a:fld>
            <a:endParaRPr lang="en-US"/>
          </a:p>
        </p:txBody>
      </p:sp>
    </p:spTree>
    <p:extLst>
      <p:ext uri="{BB962C8B-B14F-4D97-AF65-F5344CB8AC3E}">
        <p14:creationId xmlns:p14="http://schemas.microsoft.com/office/powerpoint/2010/main" val="147323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9FB182-D3CB-4984-B9F1-BFEBB3F83CB2}"/>
              </a:ext>
            </a:extLst>
          </p:cNvPr>
          <p:cNvSpPr>
            <a:spLocks noGrp="1"/>
          </p:cNvSpPr>
          <p:nvPr>
            <p:ph type="title"/>
          </p:nvPr>
        </p:nvSpPr>
        <p:spPr/>
        <p:txBody>
          <a:bodyPr/>
          <a:lstStyle/>
          <a:p>
            <a:r>
              <a:rPr lang="en-US" dirty="0"/>
              <a:t>Issues in filling system.</a:t>
            </a:r>
          </a:p>
        </p:txBody>
      </p:sp>
      <p:sp>
        <p:nvSpPr>
          <p:cNvPr id="6" name="Text Placeholder 5">
            <a:extLst>
              <a:ext uri="{FF2B5EF4-FFF2-40B4-BE49-F238E27FC236}">
                <a16:creationId xmlns:a16="http://schemas.microsoft.com/office/drawing/2014/main" id="{8E51F755-B927-4AEA-B1AE-78B3A5C3C99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415B5B8-2F9B-4E1F-811C-8E2C60468F39}"/>
              </a:ext>
            </a:extLst>
          </p:cNvPr>
          <p:cNvSpPr>
            <a:spLocks noGrp="1"/>
          </p:cNvSpPr>
          <p:nvPr>
            <p:ph type="sldNum" sz="quarter" idx="12"/>
          </p:nvPr>
        </p:nvSpPr>
        <p:spPr/>
        <p:txBody>
          <a:bodyPr/>
          <a:lstStyle/>
          <a:p>
            <a:fld id="{FDB55B3C-7308-4315-80EF-CB510A24E96F}" type="slidenum">
              <a:rPr lang="en-US" smtClean="0"/>
              <a:t>13</a:t>
            </a:fld>
            <a:endParaRPr lang="en-US"/>
          </a:p>
        </p:txBody>
      </p:sp>
    </p:spTree>
    <p:extLst>
      <p:ext uri="{BB962C8B-B14F-4D97-AF65-F5344CB8AC3E}">
        <p14:creationId xmlns:p14="http://schemas.microsoft.com/office/powerpoint/2010/main" val="1690725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371-5F5E-4C84-ACA1-7A7CCCC28464}"/>
              </a:ext>
            </a:extLst>
          </p:cNvPr>
          <p:cNvSpPr>
            <a:spLocks noGrp="1"/>
          </p:cNvSpPr>
          <p:nvPr>
            <p:ph type="title"/>
          </p:nvPr>
        </p:nvSpPr>
        <p:spPr/>
        <p:txBody>
          <a:bodyPr/>
          <a:lstStyle/>
          <a:p>
            <a:r>
              <a:rPr lang="en-US" dirty="0"/>
              <a:t>Activity Time</a:t>
            </a:r>
          </a:p>
        </p:txBody>
      </p:sp>
      <p:sp>
        <p:nvSpPr>
          <p:cNvPr id="3" name="Content Placeholder 2">
            <a:extLst>
              <a:ext uri="{FF2B5EF4-FFF2-40B4-BE49-F238E27FC236}">
                <a16:creationId xmlns:a16="http://schemas.microsoft.com/office/drawing/2014/main" id="{5E31E4FD-BB74-4B54-8FB7-E5D142BFFC72}"/>
              </a:ext>
            </a:extLst>
          </p:cNvPr>
          <p:cNvSpPr>
            <a:spLocks noGrp="1"/>
          </p:cNvSpPr>
          <p:nvPr>
            <p:ph idx="1"/>
          </p:nvPr>
        </p:nvSpPr>
        <p:spPr/>
        <p:txBody>
          <a:bodyPr/>
          <a:lstStyle/>
          <a:p>
            <a:r>
              <a:rPr lang="en-US" dirty="0"/>
              <a:t>Lets see an excel sheet holding some records. </a:t>
            </a:r>
          </a:p>
          <a:p>
            <a:r>
              <a:rPr lang="en-US" dirty="0"/>
              <a:t>Please see if you find out any problems in the given excel sheet. </a:t>
            </a:r>
          </a:p>
          <a:p>
            <a:r>
              <a:rPr lang="en-US" dirty="0"/>
              <a:t>Problems related to : </a:t>
            </a:r>
          </a:p>
          <a:p>
            <a:pPr lvl="1"/>
            <a:r>
              <a:rPr lang="en-US" dirty="0"/>
              <a:t>The current state of the file. </a:t>
            </a:r>
          </a:p>
          <a:p>
            <a:pPr lvl="1"/>
            <a:r>
              <a:rPr lang="en-US" dirty="0"/>
              <a:t>If you want to add some other rows.</a:t>
            </a:r>
          </a:p>
          <a:p>
            <a:pPr lvl="1"/>
            <a:r>
              <a:rPr lang="en-US" dirty="0"/>
              <a:t>If you want to delete some existing rows.</a:t>
            </a:r>
          </a:p>
          <a:p>
            <a:pPr lvl="1"/>
            <a:r>
              <a:rPr lang="en-US" dirty="0"/>
              <a:t>If you want to update some information in the existing rows. </a:t>
            </a:r>
          </a:p>
        </p:txBody>
      </p:sp>
      <p:sp>
        <p:nvSpPr>
          <p:cNvPr id="4" name="Slide Number Placeholder 3">
            <a:extLst>
              <a:ext uri="{FF2B5EF4-FFF2-40B4-BE49-F238E27FC236}">
                <a16:creationId xmlns:a16="http://schemas.microsoft.com/office/drawing/2014/main" id="{F5302A20-1CB7-4F79-8A45-E8DEE32E5518}"/>
              </a:ext>
            </a:extLst>
          </p:cNvPr>
          <p:cNvSpPr>
            <a:spLocks noGrp="1"/>
          </p:cNvSpPr>
          <p:nvPr>
            <p:ph type="sldNum" sz="quarter" idx="12"/>
          </p:nvPr>
        </p:nvSpPr>
        <p:spPr/>
        <p:txBody>
          <a:bodyPr/>
          <a:lstStyle/>
          <a:p>
            <a:fld id="{FDB55B3C-7308-4315-80EF-CB510A24E96F}" type="slidenum">
              <a:rPr lang="en-US" smtClean="0"/>
              <a:t>14</a:t>
            </a:fld>
            <a:endParaRPr lang="en-US"/>
          </a:p>
        </p:txBody>
      </p:sp>
    </p:spTree>
    <p:extLst>
      <p:ext uri="{BB962C8B-B14F-4D97-AF65-F5344CB8AC3E}">
        <p14:creationId xmlns:p14="http://schemas.microsoft.com/office/powerpoint/2010/main" val="180784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EB97D2-6290-4418-9E3C-4ED214FC1063}"/>
              </a:ext>
            </a:extLst>
          </p:cNvPr>
          <p:cNvSpPr>
            <a:spLocks noGrp="1"/>
          </p:cNvSpPr>
          <p:nvPr>
            <p:ph type="sldNum" sz="quarter" idx="12"/>
          </p:nvPr>
        </p:nvSpPr>
        <p:spPr>
          <a:xfrm>
            <a:off x="10352540" y="295729"/>
            <a:ext cx="838199" cy="767687"/>
          </a:xfrm>
        </p:spPr>
        <p:txBody>
          <a:bodyPr>
            <a:normAutofit/>
          </a:bodyPr>
          <a:lstStyle/>
          <a:p>
            <a:pPr>
              <a:spcAft>
                <a:spcPts val="600"/>
              </a:spcAft>
            </a:pPr>
            <a:fld id="{FDB55B3C-7308-4315-80EF-CB510A24E96F}" type="slidenum">
              <a:rPr lang="en-US" smtClean="0"/>
              <a:pPr>
                <a:spcAft>
                  <a:spcPts val="600"/>
                </a:spcAft>
              </a:pPr>
              <a:t>15</a:t>
            </a:fld>
            <a:endParaRPr lang="en-US"/>
          </a:p>
        </p:txBody>
      </p:sp>
      <p:pic>
        <p:nvPicPr>
          <p:cNvPr id="6" name="Picture 5" descr="Graphical user interface, application, table, Excel&#10;&#10;Description automatically generated">
            <a:extLst>
              <a:ext uri="{FF2B5EF4-FFF2-40B4-BE49-F238E27FC236}">
                <a16:creationId xmlns:a16="http://schemas.microsoft.com/office/drawing/2014/main" id="{500FE307-1F1F-4B13-AAFC-08C7E61F2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4" y="295728"/>
            <a:ext cx="12119099" cy="6423123"/>
          </a:xfrm>
          <a:prstGeom prst="rect">
            <a:avLst/>
          </a:prstGeom>
        </p:spPr>
      </p:pic>
    </p:spTree>
    <p:extLst>
      <p:ext uri="{BB962C8B-B14F-4D97-AF65-F5344CB8AC3E}">
        <p14:creationId xmlns:p14="http://schemas.microsoft.com/office/powerpoint/2010/main" val="133995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0FEBDF-4180-42D7-B674-33A7363C01B6}"/>
              </a:ext>
            </a:extLst>
          </p:cNvPr>
          <p:cNvSpPr>
            <a:spLocks noGrp="1"/>
          </p:cNvSpPr>
          <p:nvPr>
            <p:ph type="title"/>
          </p:nvPr>
        </p:nvSpPr>
        <p:spPr/>
        <p:txBody>
          <a:bodyPr/>
          <a:lstStyle/>
          <a:p>
            <a:r>
              <a:rPr lang="en-US" dirty="0"/>
              <a:t>1. Redundancy </a:t>
            </a:r>
          </a:p>
        </p:txBody>
      </p:sp>
      <p:sp>
        <p:nvSpPr>
          <p:cNvPr id="6" name="Content Placeholder 5">
            <a:extLst>
              <a:ext uri="{FF2B5EF4-FFF2-40B4-BE49-F238E27FC236}">
                <a16:creationId xmlns:a16="http://schemas.microsoft.com/office/drawing/2014/main" id="{8F02D418-616C-4644-A7E3-1B162AE453E9}"/>
              </a:ext>
            </a:extLst>
          </p:cNvPr>
          <p:cNvSpPr>
            <a:spLocks noGrp="1"/>
          </p:cNvSpPr>
          <p:nvPr>
            <p:ph idx="1"/>
          </p:nvPr>
        </p:nvSpPr>
        <p:spPr/>
        <p:txBody>
          <a:bodyPr/>
          <a:lstStyle/>
          <a:p>
            <a:r>
              <a:rPr lang="en-US" dirty="0"/>
              <a:t>Duplicates of data</a:t>
            </a:r>
          </a:p>
          <a:p>
            <a:r>
              <a:rPr lang="en-US" dirty="0"/>
              <a:t>Same piece of information present at multiple locations</a:t>
            </a:r>
          </a:p>
        </p:txBody>
      </p:sp>
      <p:sp>
        <p:nvSpPr>
          <p:cNvPr id="4" name="Slide Number Placeholder 3">
            <a:extLst>
              <a:ext uri="{FF2B5EF4-FFF2-40B4-BE49-F238E27FC236}">
                <a16:creationId xmlns:a16="http://schemas.microsoft.com/office/drawing/2014/main" id="{E4803BDB-87E6-44CB-BE12-1517DBD16B76}"/>
              </a:ext>
            </a:extLst>
          </p:cNvPr>
          <p:cNvSpPr>
            <a:spLocks noGrp="1"/>
          </p:cNvSpPr>
          <p:nvPr>
            <p:ph type="sldNum" sz="quarter" idx="12"/>
          </p:nvPr>
        </p:nvSpPr>
        <p:spPr/>
        <p:txBody>
          <a:bodyPr/>
          <a:lstStyle/>
          <a:p>
            <a:fld id="{FDB55B3C-7308-4315-80EF-CB510A24E96F}" type="slidenum">
              <a:rPr lang="en-US" smtClean="0"/>
              <a:t>16</a:t>
            </a:fld>
            <a:endParaRPr lang="en-US"/>
          </a:p>
        </p:txBody>
      </p:sp>
      <p:pic>
        <p:nvPicPr>
          <p:cNvPr id="8" name="Picture 7">
            <a:extLst>
              <a:ext uri="{FF2B5EF4-FFF2-40B4-BE49-F238E27FC236}">
                <a16:creationId xmlns:a16="http://schemas.microsoft.com/office/drawing/2014/main" id="{732191CF-A1AD-48A2-832E-1B4689B56AE8}"/>
              </a:ext>
            </a:extLst>
          </p:cNvPr>
          <p:cNvPicPr>
            <a:picLocks noChangeAspect="1"/>
          </p:cNvPicPr>
          <p:nvPr/>
        </p:nvPicPr>
        <p:blipFill>
          <a:blip r:embed="rId2"/>
          <a:stretch>
            <a:fillRect/>
          </a:stretch>
        </p:blipFill>
        <p:spPr>
          <a:xfrm>
            <a:off x="1273243" y="3608111"/>
            <a:ext cx="9917496" cy="2880277"/>
          </a:xfrm>
          <a:prstGeom prst="rect">
            <a:avLst/>
          </a:prstGeom>
        </p:spPr>
      </p:pic>
    </p:spTree>
    <p:extLst>
      <p:ext uri="{BB962C8B-B14F-4D97-AF65-F5344CB8AC3E}">
        <p14:creationId xmlns:p14="http://schemas.microsoft.com/office/powerpoint/2010/main" val="152593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2B27-1706-4FB6-848E-E9F9D1B27F4C}"/>
              </a:ext>
            </a:extLst>
          </p:cNvPr>
          <p:cNvSpPr>
            <a:spLocks noGrp="1"/>
          </p:cNvSpPr>
          <p:nvPr>
            <p:ph type="title"/>
          </p:nvPr>
        </p:nvSpPr>
        <p:spPr/>
        <p:txBody>
          <a:bodyPr/>
          <a:lstStyle/>
          <a:p>
            <a:r>
              <a:rPr lang="en-US" dirty="0"/>
              <a:t>2. Inconsistency </a:t>
            </a:r>
          </a:p>
        </p:txBody>
      </p:sp>
      <p:sp>
        <p:nvSpPr>
          <p:cNvPr id="3" name="Content Placeholder 2">
            <a:extLst>
              <a:ext uri="{FF2B5EF4-FFF2-40B4-BE49-F238E27FC236}">
                <a16:creationId xmlns:a16="http://schemas.microsoft.com/office/drawing/2014/main" id="{0C900198-0DC7-4D15-A354-C3D07A945378}"/>
              </a:ext>
            </a:extLst>
          </p:cNvPr>
          <p:cNvSpPr>
            <a:spLocks noGrp="1"/>
          </p:cNvSpPr>
          <p:nvPr>
            <p:ph idx="1"/>
          </p:nvPr>
        </p:nvSpPr>
        <p:spPr/>
        <p:txBody>
          <a:bodyPr/>
          <a:lstStyle/>
          <a:p>
            <a:r>
              <a:rPr lang="en-US" dirty="0"/>
              <a:t>Different information related to same entity in different/same files.</a:t>
            </a:r>
          </a:p>
          <a:p>
            <a:r>
              <a:rPr lang="en-US" dirty="0"/>
              <a:t>Data can be inconsistent if: </a:t>
            </a:r>
          </a:p>
          <a:p>
            <a:pPr lvl="1"/>
            <a:r>
              <a:rPr lang="en-US" dirty="0"/>
              <a:t>Changes are made to one place and not in another</a:t>
            </a:r>
          </a:p>
          <a:p>
            <a:pPr lvl="1"/>
            <a:r>
              <a:rPr lang="en-US" dirty="0"/>
              <a:t>There is a typo </a:t>
            </a:r>
          </a:p>
          <a:p>
            <a:pPr lvl="1"/>
            <a:r>
              <a:rPr lang="en-US" dirty="0"/>
              <a:t>Data is present in different formats</a:t>
            </a:r>
          </a:p>
          <a:p>
            <a:r>
              <a:rPr lang="en-US" dirty="0"/>
              <a:t>Data redundancy can cause data inconsistency</a:t>
            </a:r>
          </a:p>
          <a:p>
            <a:endParaRPr lang="en-US" dirty="0"/>
          </a:p>
        </p:txBody>
      </p:sp>
      <p:sp>
        <p:nvSpPr>
          <p:cNvPr id="4" name="Slide Number Placeholder 3">
            <a:extLst>
              <a:ext uri="{FF2B5EF4-FFF2-40B4-BE49-F238E27FC236}">
                <a16:creationId xmlns:a16="http://schemas.microsoft.com/office/drawing/2014/main" id="{9B13BEF0-4018-45CE-9E08-058A7C28CD95}"/>
              </a:ext>
            </a:extLst>
          </p:cNvPr>
          <p:cNvSpPr>
            <a:spLocks noGrp="1"/>
          </p:cNvSpPr>
          <p:nvPr>
            <p:ph type="sldNum" sz="quarter" idx="12"/>
          </p:nvPr>
        </p:nvSpPr>
        <p:spPr/>
        <p:txBody>
          <a:bodyPr/>
          <a:lstStyle/>
          <a:p>
            <a:fld id="{FDB55B3C-7308-4315-80EF-CB510A24E96F}" type="slidenum">
              <a:rPr lang="en-US" smtClean="0"/>
              <a:t>17</a:t>
            </a:fld>
            <a:endParaRPr lang="en-US"/>
          </a:p>
        </p:txBody>
      </p:sp>
      <p:pic>
        <p:nvPicPr>
          <p:cNvPr id="6" name="Picture 5">
            <a:extLst>
              <a:ext uri="{FF2B5EF4-FFF2-40B4-BE49-F238E27FC236}">
                <a16:creationId xmlns:a16="http://schemas.microsoft.com/office/drawing/2014/main" id="{3EA98C44-D0C5-472D-94F3-9CF281550733}"/>
              </a:ext>
            </a:extLst>
          </p:cNvPr>
          <p:cNvPicPr>
            <a:picLocks noChangeAspect="1"/>
          </p:cNvPicPr>
          <p:nvPr/>
        </p:nvPicPr>
        <p:blipFill>
          <a:blip r:embed="rId2"/>
          <a:stretch>
            <a:fillRect/>
          </a:stretch>
        </p:blipFill>
        <p:spPr>
          <a:xfrm>
            <a:off x="7530565" y="3114676"/>
            <a:ext cx="4323510" cy="2570508"/>
          </a:xfrm>
          <a:prstGeom prst="rect">
            <a:avLst/>
          </a:prstGeom>
        </p:spPr>
      </p:pic>
      <p:pic>
        <p:nvPicPr>
          <p:cNvPr id="10" name="Picture 9">
            <a:extLst>
              <a:ext uri="{FF2B5EF4-FFF2-40B4-BE49-F238E27FC236}">
                <a16:creationId xmlns:a16="http://schemas.microsoft.com/office/drawing/2014/main" id="{C433024E-0EC7-4F44-83E9-8135A5EFEDD3}"/>
              </a:ext>
            </a:extLst>
          </p:cNvPr>
          <p:cNvPicPr>
            <a:picLocks noChangeAspect="1"/>
          </p:cNvPicPr>
          <p:nvPr/>
        </p:nvPicPr>
        <p:blipFill rotWithShape="1">
          <a:blip r:embed="rId3"/>
          <a:srcRect b="50000"/>
          <a:stretch/>
        </p:blipFill>
        <p:spPr>
          <a:xfrm>
            <a:off x="1154954" y="5024700"/>
            <a:ext cx="5991225" cy="1719263"/>
          </a:xfrm>
          <a:prstGeom prst="rect">
            <a:avLst/>
          </a:prstGeom>
        </p:spPr>
      </p:pic>
    </p:spTree>
    <p:extLst>
      <p:ext uri="{BB962C8B-B14F-4D97-AF65-F5344CB8AC3E}">
        <p14:creationId xmlns:p14="http://schemas.microsoft.com/office/powerpoint/2010/main" val="145654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B24C-99D5-4C69-BD32-1FEB3DE03A8E}"/>
              </a:ext>
            </a:extLst>
          </p:cNvPr>
          <p:cNvSpPr>
            <a:spLocks noGrp="1"/>
          </p:cNvSpPr>
          <p:nvPr>
            <p:ph type="title"/>
          </p:nvPr>
        </p:nvSpPr>
        <p:spPr/>
        <p:txBody>
          <a:bodyPr/>
          <a:lstStyle/>
          <a:p>
            <a:r>
              <a:rPr lang="en-US" dirty="0"/>
              <a:t>3. Data Isolation &amp; Data Mapping</a:t>
            </a:r>
          </a:p>
        </p:txBody>
      </p:sp>
      <p:sp>
        <p:nvSpPr>
          <p:cNvPr id="3" name="Content Placeholder 2">
            <a:extLst>
              <a:ext uri="{FF2B5EF4-FFF2-40B4-BE49-F238E27FC236}">
                <a16:creationId xmlns:a16="http://schemas.microsoft.com/office/drawing/2014/main" id="{2EC26C38-8AE5-4B3D-805C-CEA0D49DB59B}"/>
              </a:ext>
            </a:extLst>
          </p:cNvPr>
          <p:cNvSpPr>
            <a:spLocks noGrp="1"/>
          </p:cNvSpPr>
          <p:nvPr>
            <p:ph idx="1"/>
          </p:nvPr>
        </p:nvSpPr>
        <p:spPr/>
        <p:txBody>
          <a:bodyPr/>
          <a:lstStyle/>
          <a:p>
            <a:r>
              <a:rPr lang="en-US" dirty="0"/>
              <a:t>Data is scattered in various files and may be in different formats. </a:t>
            </a:r>
          </a:p>
          <a:p>
            <a:pPr lvl="1"/>
            <a:r>
              <a:rPr lang="en-US" dirty="0"/>
              <a:t>Writing new programs for different files may be difficult. </a:t>
            </a:r>
          </a:p>
          <a:p>
            <a:r>
              <a:rPr lang="en-US" dirty="0"/>
              <a:t>No link between the files</a:t>
            </a:r>
          </a:p>
          <a:p>
            <a:pPr lvl="1"/>
            <a:r>
              <a:rPr lang="en-US" dirty="0"/>
              <a:t>Changes in one cannot be reflected in another</a:t>
            </a:r>
          </a:p>
          <a:p>
            <a:endParaRPr lang="en-US" dirty="0"/>
          </a:p>
        </p:txBody>
      </p:sp>
      <p:sp>
        <p:nvSpPr>
          <p:cNvPr id="4" name="Slide Number Placeholder 3">
            <a:extLst>
              <a:ext uri="{FF2B5EF4-FFF2-40B4-BE49-F238E27FC236}">
                <a16:creationId xmlns:a16="http://schemas.microsoft.com/office/drawing/2014/main" id="{5281554B-92FA-4B74-B5E5-6937C522FBCC}"/>
              </a:ext>
            </a:extLst>
          </p:cNvPr>
          <p:cNvSpPr>
            <a:spLocks noGrp="1"/>
          </p:cNvSpPr>
          <p:nvPr>
            <p:ph type="sldNum" sz="quarter" idx="12"/>
          </p:nvPr>
        </p:nvSpPr>
        <p:spPr/>
        <p:txBody>
          <a:bodyPr/>
          <a:lstStyle/>
          <a:p>
            <a:fld id="{FDB55B3C-7308-4315-80EF-CB510A24E96F}" type="slidenum">
              <a:rPr lang="en-US" smtClean="0"/>
              <a:t>18</a:t>
            </a:fld>
            <a:endParaRPr lang="en-US"/>
          </a:p>
        </p:txBody>
      </p:sp>
      <p:pic>
        <p:nvPicPr>
          <p:cNvPr id="6" name="Picture 5">
            <a:extLst>
              <a:ext uri="{FF2B5EF4-FFF2-40B4-BE49-F238E27FC236}">
                <a16:creationId xmlns:a16="http://schemas.microsoft.com/office/drawing/2014/main" id="{973EFDE6-CCDF-48A2-A092-322E4815B45C}"/>
              </a:ext>
            </a:extLst>
          </p:cNvPr>
          <p:cNvPicPr>
            <a:picLocks noChangeAspect="1"/>
          </p:cNvPicPr>
          <p:nvPr/>
        </p:nvPicPr>
        <p:blipFill>
          <a:blip r:embed="rId2"/>
          <a:stretch>
            <a:fillRect/>
          </a:stretch>
        </p:blipFill>
        <p:spPr>
          <a:xfrm>
            <a:off x="986141" y="4158521"/>
            <a:ext cx="6154612" cy="1018389"/>
          </a:xfrm>
          <a:prstGeom prst="rect">
            <a:avLst/>
          </a:prstGeom>
        </p:spPr>
      </p:pic>
      <p:pic>
        <p:nvPicPr>
          <p:cNvPr id="8" name="Picture 7">
            <a:extLst>
              <a:ext uri="{FF2B5EF4-FFF2-40B4-BE49-F238E27FC236}">
                <a16:creationId xmlns:a16="http://schemas.microsoft.com/office/drawing/2014/main" id="{D7A5330E-CDA7-4CCD-92F2-04B3549A2FC3}"/>
              </a:ext>
            </a:extLst>
          </p:cNvPr>
          <p:cNvPicPr>
            <a:picLocks noChangeAspect="1"/>
          </p:cNvPicPr>
          <p:nvPr/>
        </p:nvPicPr>
        <p:blipFill>
          <a:blip r:embed="rId3"/>
          <a:stretch>
            <a:fillRect/>
          </a:stretch>
        </p:blipFill>
        <p:spPr>
          <a:xfrm>
            <a:off x="1154954" y="5176910"/>
            <a:ext cx="7074647" cy="1137492"/>
          </a:xfrm>
          <a:prstGeom prst="rect">
            <a:avLst/>
          </a:prstGeom>
        </p:spPr>
      </p:pic>
    </p:spTree>
    <p:extLst>
      <p:ext uri="{BB962C8B-B14F-4D97-AF65-F5344CB8AC3E}">
        <p14:creationId xmlns:p14="http://schemas.microsoft.com/office/powerpoint/2010/main" val="2559422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82A3-16C4-4C89-909C-282B54160945}"/>
              </a:ext>
            </a:extLst>
          </p:cNvPr>
          <p:cNvSpPr>
            <a:spLocks noGrp="1"/>
          </p:cNvSpPr>
          <p:nvPr>
            <p:ph type="title"/>
          </p:nvPr>
        </p:nvSpPr>
        <p:spPr/>
        <p:txBody>
          <a:bodyPr/>
          <a:lstStyle/>
          <a:p>
            <a:r>
              <a:rPr lang="en-US" dirty="0"/>
              <a:t>4. Integrity Problems </a:t>
            </a:r>
          </a:p>
        </p:txBody>
      </p:sp>
      <p:sp>
        <p:nvSpPr>
          <p:cNvPr id="3" name="Content Placeholder 2">
            <a:extLst>
              <a:ext uri="{FF2B5EF4-FFF2-40B4-BE49-F238E27FC236}">
                <a16:creationId xmlns:a16="http://schemas.microsoft.com/office/drawing/2014/main" id="{422EF69D-3547-4CCC-A74A-FF110090ADF2}"/>
              </a:ext>
            </a:extLst>
          </p:cNvPr>
          <p:cNvSpPr>
            <a:spLocks noGrp="1"/>
          </p:cNvSpPr>
          <p:nvPr>
            <p:ph idx="1"/>
          </p:nvPr>
        </p:nvSpPr>
        <p:spPr/>
        <p:txBody>
          <a:bodyPr/>
          <a:lstStyle/>
          <a:p>
            <a:r>
              <a:rPr lang="en-US" dirty="0"/>
              <a:t>Age must be under 60</a:t>
            </a:r>
          </a:p>
          <a:p>
            <a:r>
              <a:rPr lang="en-US" dirty="0"/>
              <a:t>Account balance must not be negative</a:t>
            </a:r>
          </a:p>
          <a:p>
            <a:r>
              <a:rPr lang="en-US" dirty="0"/>
              <a:t>Balance must be 5000 or greater. If this rule changes, changes would be done at every check. </a:t>
            </a:r>
          </a:p>
          <a:p>
            <a:endParaRPr lang="en-US" dirty="0"/>
          </a:p>
          <a:p>
            <a:endParaRPr lang="en-US" dirty="0"/>
          </a:p>
          <a:p>
            <a:r>
              <a:rPr lang="en-US" dirty="0"/>
              <a:t>How to handle all these? </a:t>
            </a:r>
          </a:p>
        </p:txBody>
      </p:sp>
      <p:sp>
        <p:nvSpPr>
          <p:cNvPr id="4" name="Slide Number Placeholder 3">
            <a:extLst>
              <a:ext uri="{FF2B5EF4-FFF2-40B4-BE49-F238E27FC236}">
                <a16:creationId xmlns:a16="http://schemas.microsoft.com/office/drawing/2014/main" id="{A6C5B8DC-1107-4586-A108-5D300499D19B}"/>
              </a:ext>
            </a:extLst>
          </p:cNvPr>
          <p:cNvSpPr>
            <a:spLocks noGrp="1"/>
          </p:cNvSpPr>
          <p:nvPr>
            <p:ph type="sldNum" sz="quarter" idx="12"/>
          </p:nvPr>
        </p:nvSpPr>
        <p:spPr/>
        <p:txBody>
          <a:bodyPr/>
          <a:lstStyle/>
          <a:p>
            <a:fld id="{FDB55B3C-7308-4315-80EF-CB510A24E96F}" type="slidenum">
              <a:rPr lang="en-US" smtClean="0"/>
              <a:t>19</a:t>
            </a:fld>
            <a:endParaRPr lang="en-US"/>
          </a:p>
        </p:txBody>
      </p:sp>
    </p:spTree>
    <p:extLst>
      <p:ext uri="{BB962C8B-B14F-4D97-AF65-F5344CB8AC3E}">
        <p14:creationId xmlns:p14="http://schemas.microsoft.com/office/powerpoint/2010/main" val="61686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6D31-E8FA-4374-8815-06EFE8C901B2}"/>
              </a:ext>
            </a:extLst>
          </p:cNvPr>
          <p:cNvSpPr>
            <a:spLocks noGrp="1"/>
          </p:cNvSpPr>
          <p:nvPr>
            <p:ph type="title"/>
          </p:nvPr>
        </p:nvSpPr>
        <p:spPr/>
        <p:txBody>
          <a:bodyPr/>
          <a:lstStyle/>
          <a:p>
            <a:pPr>
              <a:defRPr/>
            </a:pPr>
            <a:r>
              <a:rPr lang="en-US" dirty="0"/>
              <a:t> Introduction</a:t>
            </a:r>
          </a:p>
        </p:txBody>
      </p:sp>
      <p:sp>
        <p:nvSpPr>
          <p:cNvPr id="6147" name="Content Placeholder 2">
            <a:extLst>
              <a:ext uri="{FF2B5EF4-FFF2-40B4-BE49-F238E27FC236}">
                <a16:creationId xmlns:a16="http://schemas.microsoft.com/office/drawing/2014/main" id="{E944B858-CCE9-4C45-8C22-B7CE5AD15838}"/>
              </a:ext>
            </a:extLst>
          </p:cNvPr>
          <p:cNvSpPr>
            <a:spLocks noGrp="1"/>
          </p:cNvSpPr>
          <p:nvPr>
            <p:ph idx="1"/>
          </p:nvPr>
        </p:nvSpPr>
        <p:spPr/>
        <p:txBody>
          <a:bodyPr>
            <a:normAutofit/>
          </a:bodyPr>
          <a:lstStyle/>
          <a:p>
            <a:pPr eaLnBrk="1" hangingPunct="1"/>
            <a:r>
              <a:rPr lang="en-US" altLang="en-US" b="1" dirty="0"/>
              <a:t>Instructor: </a:t>
            </a:r>
            <a:r>
              <a:rPr lang="en-US" altLang="en-US" dirty="0"/>
              <a:t>Muhammad Zeeshan Nazar</a:t>
            </a:r>
          </a:p>
          <a:p>
            <a:pPr lvl="1" eaLnBrk="1" hangingPunct="1"/>
            <a:r>
              <a:rPr lang="en-US" altLang="en-US" dirty="0"/>
              <a:t>BSCS (UCP)</a:t>
            </a:r>
          </a:p>
          <a:p>
            <a:pPr lvl="1" eaLnBrk="1" hangingPunct="1"/>
            <a:r>
              <a:rPr lang="en-US" altLang="en-US" dirty="0"/>
              <a:t>MSCS Fast(NUCES) </a:t>
            </a:r>
          </a:p>
          <a:p>
            <a:pPr eaLnBrk="1" hangingPunct="1"/>
            <a:r>
              <a:rPr lang="en-US" altLang="en-US" b="1" dirty="0"/>
              <a:t>Email:  </a:t>
            </a:r>
            <a:r>
              <a:rPr lang="en-US" altLang="en-US" dirty="0"/>
              <a:t>Zeeshan.nazar@ucp.edu.pk </a:t>
            </a:r>
          </a:p>
          <a:p>
            <a:pPr eaLnBrk="1" hangingPunct="1"/>
            <a:endParaRPr lang="en-US" altLang="en-US" dirty="0"/>
          </a:p>
          <a:p>
            <a:pPr eaLnBrk="1" hangingPunct="1"/>
            <a:r>
              <a:rPr lang="en-US" altLang="en-US" dirty="0"/>
              <a:t>Office Sport Complex above Gym,Cabin#52</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lvl="1" eaLnBrk="1" hangingPunct="1"/>
            <a:endParaRPr lang="en-US" altLang="en-US" dirty="0"/>
          </a:p>
        </p:txBody>
      </p:sp>
      <p:sp>
        <p:nvSpPr>
          <p:cNvPr id="6148" name="Slide Number Placeholder 3">
            <a:extLst>
              <a:ext uri="{FF2B5EF4-FFF2-40B4-BE49-F238E27FC236}">
                <a16:creationId xmlns:a16="http://schemas.microsoft.com/office/drawing/2014/main" id="{DA3E16A6-E4D4-4350-A433-42A9AB616E8A}"/>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800">
                <a:solidFill>
                  <a:srgbClr val="FFFFFF"/>
                </a:solidFill>
                <a:latin typeface="Times New Roman" panose="02020603050405020304" pitchFamily="18" charset="0"/>
              </a:rPr>
              <a:t>Slide 1-</a:t>
            </a:r>
            <a:fld id="{F3D69949-DF1E-43F4-B33A-E7B2A92BDCD4}" type="slidenum">
              <a:rPr lang="en-US" altLang="en-US" sz="1800">
                <a:solidFill>
                  <a:srgbClr val="FFFFFF"/>
                </a:solidFill>
                <a:latin typeface="Times New Roman" panose="02020603050405020304" pitchFamily="18" charset="0"/>
              </a:rPr>
              <a:pPr>
                <a:spcBef>
                  <a:spcPct val="0"/>
                </a:spcBef>
                <a:buClrTx/>
                <a:buFontTx/>
                <a:buNone/>
              </a:pPr>
              <a:t>2</a:t>
            </a:fld>
            <a:endParaRPr lang="en-US" altLang="en-US" sz="1800">
              <a:solidFill>
                <a:srgbClr val="FFFFFF"/>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CEB0-E3D2-48B7-9ECE-3DD1EB502C5A}"/>
              </a:ext>
            </a:extLst>
          </p:cNvPr>
          <p:cNvSpPr>
            <a:spLocks noGrp="1"/>
          </p:cNvSpPr>
          <p:nvPr>
            <p:ph type="title"/>
          </p:nvPr>
        </p:nvSpPr>
        <p:spPr/>
        <p:txBody>
          <a:bodyPr/>
          <a:lstStyle/>
          <a:p>
            <a:r>
              <a:rPr lang="en-US" dirty="0"/>
              <a:t>5. Atomicity</a:t>
            </a:r>
          </a:p>
        </p:txBody>
      </p:sp>
      <p:sp>
        <p:nvSpPr>
          <p:cNvPr id="3" name="Content Placeholder 2">
            <a:extLst>
              <a:ext uri="{FF2B5EF4-FFF2-40B4-BE49-F238E27FC236}">
                <a16:creationId xmlns:a16="http://schemas.microsoft.com/office/drawing/2014/main" id="{DE717FE7-FCC3-47EF-8C40-29388F4673E5}"/>
              </a:ext>
            </a:extLst>
          </p:cNvPr>
          <p:cNvSpPr>
            <a:spLocks noGrp="1"/>
          </p:cNvSpPr>
          <p:nvPr>
            <p:ph idx="1"/>
          </p:nvPr>
        </p:nvSpPr>
        <p:spPr/>
        <p:txBody>
          <a:bodyPr/>
          <a:lstStyle/>
          <a:p>
            <a:r>
              <a:rPr lang="en-US" dirty="0"/>
              <a:t>For example: We are transferring some amount to another account and there is a power outage. What will happen? </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CD8ECB3-DEE7-427D-9A42-ED6C695A5748}"/>
              </a:ext>
            </a:extLst>
          </p:cNvPr>
          <p:cNvSpPr>
            <a:spLocks noGrp="1"/>
          </p:cNvSpPr>
          <p:nvPr>
            <p:ph type="sldNum" sz="quarter" idx="12"/>
          </p:nvPr>
        </p:nvSpPr>
        <p:spPr/>
        <p:txBody>
          <a:bodyPr/>
          <a:lstStyle/>
          <a:p>
            <a:fld id="{FDB55B3C-7308-4315-80EF-CB510A24E96F}" type="slidenum">
              <a:rPr lang="en-US" smtClean="0"/>
              <a:t>20</a:t>
            </a:fld>
            <a:endParaRPr lang="en-US"/>
          </a:p>
        </p:txBody>
      </p:sp>
    </p:spTree>
    <p:extLst>
      <p:ext uri="{BB962C8B-B14F-4D97-AF65-F5344CB8AC3E}">
        <p14:creationId xmlns:p14="http://schemas.microsoft.com/office/powerpoint/2010/main" val="3566184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AF94-93B0-4D2D-A86C-2D9A27AC1D8D}"/>
              </a:ext>
            </a:extLst>
          </p:cNvPr>
          <p:cNvSpPr>
            <a:spLocks noGrp="1"/>
          </p:cNvSpPr>
          <p:nvPr>
            <p:ph type="title"/>
          </p:nvPr>
        </p:nvSpPr>
        <p:spPr>
          <a:xfrm>
            <a:off x="1524000" y="-204788"/>
            <a:ext cx="9634538" cy="2301217"/>
          </a:xfrm>
        </p:spPr>
        <p:txBody>
          <a:bodyPr/>
          <a:lstStyle/>
          <a:p>
            <a:pPr>
              <a:defRPr/>
            </a:pPr>
            <a:r>
              <a:rPr lang="en-US" dirty="0"/>
              <a:t>Metadata/Data Dictionary/Catalog</a:t>
            </a:r>
          </a:p>
        </p:txBody>
      </p:sp>
      <p:pic>
        <p:nvPicPr>
          <p:cNvPr id="29699" name="Content Placeholder 5">
            <a:extLst>
              <a:ext uri="{FF2B5EF4-FFF2-40B4-BE49-F238E27FC236}">
                <a16:creationId xmlns:a16="http://schemas.microsoft.com/office/drawing/2014/main" id="{DD0DFF07-1614-4679-BE26-CE88548268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311912" y="2246265"/>
            <a:ext cx="4908164" cy="4713336"/>
          </a:xfrm>
        </p:spPr>
      </p:pic>
      <p:sp>
        <p:nvSpPr>
          <p:cNvPr id="29700" name="Slide Number Placeholder 3">
            <a:extLst>
              <a:ext uri="{FF2B5EF4-FFF2-40B4-BE49-F238E27FC236}">
                <a16:creationId xmlns:a16="http://schemas.microsoft.com/office/drawing/2014/main" id="{03EB0AFC-DD79-4BB9-825A-D955669565F2}"/>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1-</a:t>
            </a:r>
            <a:fld id="{3E994362-4C6A-4CF5-9885-3F23973A385A}" type="slidenum">
              <a:rPr lang="en-US" altLang="en-US" sz="1800">
                <a:solidFill>
                  <a:srgbClr val="FFFFFF"/>
                </a:solidFill>
              </a:rPr>
              <a:pPr/>
              <a:t>21</a:t>
            </a:fld>
            <a:endParaRPr lang="en-US" altLang="en-US" sz="1800">
              <a:solidFill>
                <a:srgbClr val="FFFFFF"/>
              </a:solidFill>
            </a:endParaRPr>
          </a:p>
        </p:txBody>
      </p:sp>
    </p:spTree>
    <p:extLst>
      <p:ext uri="{BB962C8B-B14F-4D97-AF65-F5344CB8AC3E}">
        <p14:creationId xmlns:p14="http://schemas.microsoft.com/office/powerpoint/2010/main" val="2572314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C85022-4D02-437B-A738-45F5EA7A5E63}"/>
              </a:ext>
            </a:extLst>
          </p:cNvPr>
          <p:cNvSpPr>
            <a:spLocks noGrp="1"/>
          </p:cNvSpPr>
          <p:nvPr>
            <p:ph type="title"/>
          </p:nvPr>
        </p:nvSpPr>
        <p:spPr/>
        <p:txBody>
          <a:bodyPr/>
          <a:lstStyle/>
          <a:p>
            <a:r>
              <a:rPr lang="en-US" dirty="0"/>
              <a:t>Design phases of databases</a:t>
            </a:r>
          </a:p>
        </p:txBody>
      </p:sp>
      <p:sp>
        <p:nvSpPr>
          <p:cNvPr id="9" name="Text Placeholder 8">
            <a:extLst>
              <a:ext uri="{FF2B5EF4-FFF2-40B4-BE49-F238E27FC236}">
                <a16:creationId xmlns:a16="http://schemas.microsoft.com/office/drawing/2014/main" id="{6E78F2D9-0F46-4769-8517-B120A0A0D13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EBA53EE-A010-4AFD-8776-100734740BDE}"/>
              </a:ext>
            </a:extLst>
          </p:cNvPr>
          <p:cNvSpPr>
            <a:spLocks noGrp="1"/>
          </p:cNvSpPr>
          <p:nvPr>
            <p:ph type="sldNum" sz="quarter" idx="12"/>
          </p:nvPr>
        </p:nvSpPr>
        <p:spPr/>
        <p:txBody>
          <a:bodyPr/>
          <a:lstStyle/>
          <a:p>
            <a:fld id="{FDB55B3C-7308-4315-80EF-CB510A24E96F}" type="slidenum">
              <a:rPr lang="en-US" smtClean="0"/>
              <a:t>22</a:t>
            </a:fld>
            <a:endParaRPr lang="en-US"/>
          </a:p>
        </p:txBody>
      </p:sp>
    </p:spTree>
    <p:extLst>
      <p:ext uri="{BB962C8B-B14F-4D97-AF65-F5344CB8AC3E}">
        <p14:creationId xmlns:p14="http://schemas.microsoft.com/office/powerpoint/2010/main" val="555485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E492-EBC6-410E-8288-DE53CFC14E03}"/>
              </a:ext>
            </a:extLst>
          </p:cNvPr>
          <p:cNvSpPr>
            <a:spLocks noGrp="1"/>
          </p:cNvSpPr>
          <p:nvPr>
            <p:ph type="title"/>
          </p:nvPr>
        </p:nvSpPr>
        <p:spPr/>
        <p:txBody>
          <a:bodyPr/>
          <a:lstStyle/>
          <a:p>
            <a:r>
              <a:rPr lang="en-US" dirty="0"/>
              <a:t>How is a house constructed?</a:t>
            </a:r>
          </a:p>
        </p:txBody>
      </p:sp>
      <p:sp>
        <p:nvSpPr>
          <p:cNvPr id="3" name="Content Placeholder 2">
            <a:extLst>
              <a:ext uri="{FF2B5EF4-FFF2-40B4-BE49-F238E27FC236}">
                <a16:creationId xmlns:a16="http://schemas.microsoft.com/office/drawing/2014/main" id="{FA35937C-FA02-4864-B109-2003855F30DB}"/>
              </a:ext>
            </a:extLst>
          </p:cNvPr>
          <p:cNvSpPr>
            <a:spLocks noGrp="1"/>
          </p:cNvSpPr>
          <p:nvPr>
            <p:ph idx="1"/>
          </p:nvPr>
        </p:nvSpPr>
        <p:spPr/>
        <p:txBody>
          <a:bodyPr/>
          <a:lstStyle/>
          <a:p>
            <a:r>
              <a:rPr lang="en-US" dirty="0"/>
              <a:t>If you want to build a house what steps will you follow? </a:t>
            </a:r>
          </a:p>
          <a:p>
            <a:pPr lvl="1"/>
            <a:r>
              <a:rPr lang="en-US" dirty="0"/>
              <a:t>We will give our requirements to the architect.</a:t>
            </a:r>
          </a:p>
          <a:p>
            <a:pPr lvl="1"/>
            <a:r>
              <a:rPr lang="en-US" dirty="0"/>
              <a:t>He will show us some paperwork i.e. a map or a 3d model.</a:t>
            </a:r>
          </a:p>
          <a:p>
            <a:pPr lvl="1"/>
            <a:r>
              <a:rPr lang="en-US" dirty="0"/>
              <a:t>Then the foundations are laid and grey structure is built according to the preferred material.</a:t>
            </a:r>
          </a:p>
          <a:p>
            <a:pPr lvl="1"/>
            <a:r>
              <a:rPr lang="en-US" dirty="0"/>
              <a:t>We then finalize about the finishing and furnishing.</a:t>
            </a:r>
          </a:p>
        </p:txBody>
      </p:sp>
      <p:sp>
        <p:nvSpPr>
          <p:cNvPr id="4" name="Slide Number Placeholder 3">
            <a:extLst>
              <a:ext uri="{FF2B5EF4-FFF2-40B4-BE49-F238E27FC236}">
                <a16:creationId xmlns:a16="http://schemas.microsoft.com/office/drawing/2014/main" id="{E25825A0-3CC0-4D77-9942-87C59F224E36}"/>
              </a:ext>
            </a:extLst>
          </p:cNvPr>
          <p:cNvSpPr>
            <a:spLocks noGrp="1"/>
          </p:cNvSpPr>
          <p:nvPr>
            <p:ph type="sldNum" sz="quarter" idx="12"/>
          </p:nvPr>
        </p:nvSpPr>
        <p:spPr/>
        <p:txBody>
          <a:bodyPr/>
          <a:lstStyle/>
          <a:p>
            <a:fld id="{FDB55B3C-7308-4315-80EF-CB510A24E96F}" type="slidenum">
              <a:rPr lang="en-US" smtClean="0"/>
              <a:t>23</a:t>
            </a:fld>
            <a:endParaRPr lang="en-US"/>
          </a:p>
        </p:txBody>
      </p:sp>
    </p:spTree>
    <p:extLst>
      <p:ext uri="{BB962C8B-B14F-4D97-AF65-F5344CB8AC3E}">
        <p14:creationId xmlns:p14="http://schemas.microsoft.com/office/powerpoint/2010/main" val="3896942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34756FE-4D36-467A-ADCB-D90F242B27AE}"/>
              </a:ext>
            </a:extLst>
          </p:cNvPr>
          <p:cNvSpPr>
            <a:spLocks noGrp="1"/>
          </p:cNvSpPr>
          <p:nvPr>
            <p:ph type="title"/>
          </p:nvPr>
        </p:nvSpPr>
        <p:spPr/>
        <p:txBody>
          <a:bodyPr/>
          <a:lstStyle/>
          <a:p>
            <a:pPr>
              <a:defRPr/>
            </a:pPr>
            <a:r>
              <a:rPr lang="en-US"/>
              <a:t>Design Phases of Database</a:t>
            </a:r>
          </a:p>
        </p:txBody>
      </p:sp>
      <p:sp>
        <p:nvSpPr>
          <p:cNvPr id="16387" name="Content Placeholder 2">
            <a:extLst>
              <a:ext uri="{FF2B5EF4-FFF2-40B4-BE49-F238E27FC236}">
                <a16:creationId xmlns:a16="http://schemas.microsoft.com/office/drawing/2014/main" id="{36BD992A-48BF-4405-9F3D-B93B42F557D0}"/>
              </a:ext>
            </a:extLst>
          </p:cNvPr>
          <p:cNvSpPr>
            <a:spLocks noGrp="1"/>
          </p:cNvSpPr>
          <p:nvPr>
            <p:ph idx="1"/>
          </p:nvPr>
        </p:nvSpPr>
        <p:spPr>
          <a:xfrm>
            <a:off x="1154954" y="2603499"/>
            <a:ext cx="9212728" cy="4093137"/>
          </a:xfrm>
        </p:spPr>
        <p:txBody>
          <a:bodyPr>
            <a:normAutofit/>
          </a:bodyPr>
          <a:lstStyle/>
          <a:p>
            <a:pPr marL="0" indent="0">
              <a:buNone/>
              <a:defRPr/>
            </a:pPr>
            <a:r>
              <a:rPr lang="en-US" altLang="en-US" sz="3200" dirty="0"/>
              <a:t>1.	Requirement Definition and analysis</a:t>
            </a:r>
          </a:p>
          <a:p>
            <a:pPr lvl="1" eaLnBrk="1" hangingPunct="1">
              <a:defRPr/>
            </a:pPr>
            <a:r>
              <a:rPr lang="en-US" altLang="en-US" dirty="0"/>
              <a:t>Design of a new application for an existing database</a:t>
            </a:r>
          </a:p>
          <a:p>
            <a:pPr marL="1828800" lvl="4" indent="0">
              <a:buNone/>
              <a:defRPr/>
            </a:pPr>
            <a:r>
              <a:rPr lang="en-US" altLang="en-US" dirty="0"/>
              <a:t>OR</a:t>
            </a:r>
          </a:p>
          <a:p>
            <a:pPr lvl="1" eaLnBrk="1" hangingPunct="1">
              <a:defRPr/>
            </a:pPr>
            <a:r>
              <a:rPr lang="en-US" altLang="en-US" dirty="0"/>
              <a:t>Design of a new database</a:t>
            </a:r>
          </a:p>
          <a:p>
            <a:pPr marL="0" lvl="1" indent="0">
              <a:buNone/>
              <a:defRPr/>
            </a:pPr>
            <a:r>
              <a:rPr lang="en-US" altLang="en-US" sz="3200" dirty="0"/>
              <a:t>2.	Conceptual Design</a:t>
            </a:r>
          </a:p>
          <a:p>
            <a:pPr marL="400050" lvl="2" indent="0">
              <a:buNone/>
              <a:defRPr/>
            </a:pPr>
            <a:r>
              <a:rPr lang="en-US" altLang="en-US" dirty="0"/>
              <a:t>-	These requirements are documented in detail to form a conceptual design</a:t>
            </a:r>
          </a:p>
          <a:p>
            <a:pPr marL="400050" lvl="2" indent="0">
              <a:buNone/>
              <a:defRPr/>
            </a:pPr>
            <a:r>
              <a:rPr lang="en-US" altLang="en-US" dirty="0"/>
              <a:t>	-	Conceptual design can be represented and manipulated using some computerized tool so that it can easily be maintained, modified and transformed to database implementation. </a:t>
            </a:r>
          </a:p>
          <a:p>
            <a:pPr marL="400050" lvl="2" indent="0">
              <a:buNone/>
              <a:defRPr/>
            </a:pPr>
            <a:r>
              <a:rPr lang="en-US" altLang="en-US" dirty="0"/>
              <a:t>Example: Entity Relationship Model</a:t>
            </a:r>
          </a:p>
          <a:p>
            <a:pPr lvl="1" eaLnBrk="1" hangingPunct="1">
              <a:defRPr/>
            </a:pPr>
            <a:endParaRPr lang="en-US" altLang="en-US" dirty="0"/>
          </a:p>
        </p:txBody>
      </p:sp>
      <p:sp>
        <p:nvSpPr>
          <p:cNvPr id="25604" name="Slide Number Placeholder 3">
            <a:extLst>
              <a:ext uri="{FF2B5EF4-FFF2-40B4-BE49-F238E27FC236}">
                <a16:creationId xmlns:a16="http://schemas.microsoft.com/office/drawing/2014/main" id="{CD0FFC26-4C19-4601-B38C-65549E115756}"/>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2B4D83DC-A9F4-45E7-9C41-32EFBB71A0BD}" type="slidenum">
              <a:rPr lang="en-US" altLang="en-US" sz="1200">
                <a:solidFill>
                  <a:srgbClr val="898989"/>
                </a:solidFill>
                <a:latin typeface="Times New Roman" panose="02020603050405020304" pitchFamily="18" charset="0"/>
              </a:rPr>
              <a:pPr>
                <a:spcBef>
                  <a:spcPct val="0"/>
                </a:spcBef>
                <a:buClrTx/>
                <a:buFontTx/>
                <a:buNone/>
              </a:pPr>
              <a:t>24</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BDCCB4D-7E3A-4FF3-A0F2-5FA56209E239}"/>
              </a:ext>
            </a:extLst>
          </p:cNvPr>
          <p:cNvSpPr>
            <a:spLocks noGrp="1"/>
          </p:cNvSpPr>
          <p:nvPr>
            <p:ph type="title"/>
          </p:nvPr>
        </p:nvSpPr>
        <p:spPr/>
        <p:txBody>
          <a:bodyPr/>
          <a:lstStyle/>
          <a:p>
            <a:pPr>
              <a:defRPr/>
            </a:pPr>
            <a:r>
              <a:rPr lang="en-US"/>
              <a:t>Design Phases of Database</a:t>
            </a:r>
          </a:p>
        </p:txBody>
      </p:sp>
      <p:sp>
        <p:nvSpPr>
          <p:cNvPr id="18435" name="Content Placeholder 2">
            <a:extLst>
              <a:ext uri="{FF2B5EF4-FFF2-40B4-BE49-F238E27FC236}">
                <a16:creationId xmlns:a16="http://schemas.microsoft.com/office/drawing/2014/main" id="{5908A832-D171-42B2-AA47-AE08D0581524}"/>
              </a:ext>
            </a:extLst>
          </p:cNvPr>
          <p:cNvSpPr>
            <a:spLocks noGrp="1"/>
          </p:cNvSpPr>
          <p:nvPr>
            <p:ph idx="1"/>
          </p:nvPr>
        </p:nvSpPr>
        <p:spPr>
          <a:xfrm>
            <a:off x="1411357" y="2248522"/>
            <a:ext cx="7620000" cy="4800600"/>
          </a:xfrm>
        </p:spPr>
        <p:txBody>
          <a:bodyPr/>
          <a:lstStyle/>
          <a:p>
            <a:pPr marL="0" indent="0">
              <a:buNone/>
              <a:defRPr/>
            </a:pPr>
            <a:r>
              <a:rPr lang="en-US" altLang="en-US" sz="3200" dirty="0"/>
              <a:t>3.	Logical Design</a:t>
            </a:r>
          </a:p>
          <a:p>
            <a:pPr lvl="1" eaLnBrk="1" hangingPunct="1">
              <a:defRPr/>
            </a:pPr>
            <a:r>
              <a:rPr lang="en-US" altLang="en-US" dirty="0"/>
              <a:t>Conceptual design is transformed into logical design </a:t>
            </a:r>
          </a:p>
          <a:p>
            <a:pPr lvl="1" eaLnBrk="1" hangingPunct="1">
              <a:defRPr/>
            </a:pPr>
            <a:r>
              <a:rPr lang="en-US" altLang="en-US" dirty="0"/>
              <a:t>Logical design can be expressed in a </a:t>
            </a:r>
            <a:r>
              <a:rPr lang="en-US" altLang="en-US" b="1" dirty="0"/>
              <a:t>data model</a:t>
            </a:r>
          </a:p>
          <a:p>
            <a:pPr lvl="1" eaLnBrk="1" hangingPunct="1">
              <a:defRPr/>
            </a:pPr>
            <a:r>
              <a:rPr lang="en-US" altLang="en-US" dirty="0"/>
              <a:t>Example: Relational Data Model</a:t>
            </a:r>
          </a:p>
          <a:p>
            <a:pPr lvl="1" eaLnBrk="1" hangingPunct="1">
              <a:defRPr/>
            </a:pPr>
            <a:endParaRPr lang="en-US" altLang="en-US" dirty="0"/>
          </a:p>
          <a:p>
            <a:pPr marL="114300" indent="0">
              <a:buNone/>
              <a:defRPr/>
            </a:pPr>
            <a:r>
              <a:rPr lang="en-US" altLang="en-US" sz="3200" dirty="0"/>
              <a:t>4.	Physical Design</a:t>
            </a:r>
          </a:p>
          <a:p>
            <a:pPr lvl="1" eaLnBrk="1" hangingPunct="1">
              <a:defRPr/>
            </a:pPr>
            <a:r>
              <a:rPr lang="en-US" altLang="en-US" dirty="0"/>
              <a:t>In this stage further specifications are provided for storing and accessing the database. </a:t>
            </a:r>
          </a:p>
          <a:p>
            <a:pPr lvl="1" eaLnBrk="1" hangingPunct="1">
              <a:defRPr/>
            </a:pPr>
            <a:r>
              <a:rPr lang="en-US" altLang="en-US" dirty="0"/>
              <a:t>Database design is implemented , populated with actual data and continuously maintained to reflect the actual state of miniworld. </a:t>
            </a:r>
          </a:p>
          <a:p>
            <a:pPr eaLnBrk="1" hangingPunct="1">
              <a:defRPr/>
            </a:pPr>
            <a:endParaRPr lang="en-US" altLang="en-US" dirty="0"/>
          </a:p>
        </p:txBody>
      </p:sp>
      <p:sp>
        <p:nvSpPr>
          <p:cNvPr id="26628" name="Slide Number Placeholder 3">
            <a:extLst>
              <a:ext uri="{FF2B5EF4-FFF2-40B4-BE49-F238E27FC236}">
                <a16:creationId xmlns:a16="http://schemas.microsoft.com/office/drawing/2014/main" id="{1EE9295B-C3E4-4589-84EF-B99F16B3DB37}"/>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3B4207A7-3572-4069-A897-BFC5B83F51F6}" type="slidenum">
              <a:rPr lang="en-US" altLang="en-US" sz="1200">
                <a:solidFill>
                  <a:srgbClr val="898989"/>
                </a:solidFill>
                <a:latin typeface="Times New Roman" panose="02020603050405020304" pitchFamily="18" charset="0"/>
              </a:rPr>
              <a:pPr>
                <a:spcBef>
                  <a:spcPct val="0"/>
                </a:spcBef>
                <a:buClrTx/>
                <a:buFontTx/>
                <a:buNone/>
              </a:pPr>
              <a:t>25</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D515-5DE7-4F5B-A989-520EC8897F1C}"/>
              </a:ext>
            </a:extLst>
          </p:cNvPr>
          <p:cNvSpPr>
            <a:spLocks noGrp="1"/>
          </p:cNvSpPr>
          <p:nvPr>
            <p:ph type="title"/>
          </p:nvPr>
        </p:nvSpPr>
        <p:spPr>
          <a:xfrm>
            <a:off x="1154954" y="947163"/>
            <a:ext cx="8761413" cy="706964"/>
          </a:xfrm>
        </p:spPr>
        <p:txBody>
          <a:bodyPr/>
          <a:lstStyle/>
          <a:p>
            <a:pPr>
              <a:defRPr/>
            </a:pPr>
            <a:r>
              <a:rPr lang="en-US" dirty="0"/>
              <a:t>Conceptual data model – ER Diagram</a:t>
            </a:r>
          </a:p>
        </p:txBody>
      </p:sp>
      <p:sp>
        <p:nvSpPr>
          <p:cNvPr id="14340" name="Slide Number Placeholder 3">
            <a:extLst>
              <a:ext uri="{FF2B5EF4-FFF2-40B4-BE49-F238E27FC236}">
                <a16:creationId xmlns:a16="http://schemas.microsoft.com/office/drawing/2014/main" id="{A452CC3D-9804-4935-A7BD-E2F728307838}"/>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2-</a:t>
            </a:r>
            <a:fld id="{F34E1973-C7AA-4BC9-87D1-267D9ADF0EFB}" type="slidenum">
              <a:rPr lang="en-US" altLang="en-US" sz="1800">
                <a:solidFill>
                  <a:srgbClr val="FFFFFF"/>
                </a:solidFill>
              </a:rPr>
              <a:pPr/>
              <a:t>26</a:t>
            </a:fld>
            <a:endParaRPr lang="en-US" altLang="en-US" sz="1800">
              <a:solidFill>
                <a:srgbClr val="FFFFFF"/>
              </a:solidFill>
            </a:endParaRPr>
          </a:p>
        </p:txBody>
      </p:sp>
      <p:pic>
        <p:nvPicPr>
          <p:cNvPr id="14341" name="Picture 1027" descr="3.2.gif                                                        0001035BEeyore                         B91DCF3B:">
            <a:extLst>
              <a:ext uri="{FF2B5EF4-FFF2-40B4-BE49-F238E27FC236}">
                <a16:creationId xmlns:a16="http://schemas.microsoft.com/office/drawing/2014/main" id="{E113ADCB-2107-416C-B027-E752CFD14C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0189" y="2336698"/>
            <a:ext cx="5290942" cy="45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213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A5DC-D75B-4CFB-AB9B-9C00BBEC1593}"/>
              </a:ext>
            </a:extLst>
          </p:cNvPr>
          <p:cNvSpPr>
            <a:spLocks noGrp="1"/>
          </p:cNvSpPr>
          <p:nvPr>
            <p:ph type="title"/>
          </p:nvPr>
        </p:nvSpPr>
        <p:spPr>
          <a:xfrm>
            <a:off x="1154954" y="973667"/>
            <a:ext cx="9923863" cy="894889"/>
          </a:xfrm>
        </p:spPr>
        <p:txBody>
          <a:bodyPr/>
          <a:lstStyle/>
          <a:p>
            <a:pPr>
              <a:defRPr/>
            </a:pPr>
            <a:r>
              <a:rPr lang="en-US" dirty="0"/>
              <a:t>Logical data model – Relational model</a:t>
            </a:r>
          </a:p>
        </p:txBody>
      </p:sp>
      <p:sp>
        <p:nvSpPr>
          <p:cNvPr id="15363" name="Slide Number Placeholder 3">
            <a:extLst>
              <a:ext uri="{FF2B5EF4-FFF2-40B4-BE49-F238E27FC236}">
                <a16:creationId xmlns:a16="http://schemas.microsoft.com/office/drawing/2014/main" id="{49785D89-2608-4E73-859B-6E08FD91C460}"/>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2-</a:t>
            </a:r>
            <a:fld id="{F044798D-507B-49E2-BEC1-52B216BE2A92}" type="slidenum">
              <a:rPr lang="en-US" altLang="en-US" sz="1800">
                <a:solidFill>
                  <a:srgbClr val="FFFFFF"/>
                </a:solidFill>
              </a:rPr>
              <a:pPr/>
              <a:t>27</a:t>
            </a:fld>
            <a:endParaRPr lang="en-US" altLang="en-US" sz="1800">
              <a:solidFill>
                <a:srgbClr val="FFFFFF"/>
              </a:solidFill>
            </a:endParaRPr>
          </a:p>
        </p:txBody>
      </p:sp>
      <p:pic>
        <p:nvPicPr>
          <p:cNvPr id="15364" name="Picture 3" descr="31755_FIG0707.gif                                              0001035BEeyore                         B91DCF3B:">
            <a:extLst>
              <a:ext uri="{FF2B5EF4-FFF2-40B4-BE49-F238E27FC236}">
                <a16:creationId xmlns:a16="http://schemas.microsoft.com/office/drawing/2014/main" id="{DB2A82E7-6635-4BA7-BDD4-6BEA9E13A0E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544417" y="2345800"/>
            <a:ext cx="5623410" cy="4046038"/>
          </a:xfrm>
        </p:spPr>
      </p:pic>
    </p:spTree>
    <p:extLst>
      <p:ext uri="{BB962C8B-B14F-4D97-AF65-F5344CB8AC3E}">
        <p14:creationId xmlns:p14="http://schemas.microsoft.com/office/powerpoint/2010/main" val="443993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D981-F053-4E0D-9C8D-8B0EEDCE4590}"/>
              </a:ext>
            </a:extLst>
          </p:cNvPr>
          <p:cNvSpPr>
            <a:spLocks noGrp="1"/>
          </p:cNvSpPr>
          <p:nvPr>
            <p:ph type="title"/>
          </p:nvPr>
        </p:nvSpPr>
        <p:spPr>
          <a:xfrm>
            <a:off x="6244683" y="973668"/>
            <a:ext cx="3671684" cy="706964"/>
          </a:xfrm>
        </p:spPr>
        <p:txBody>
          <a:bodyPr/>
          <a:lstStyle/>
          <a:p>
            <a:pPr>
              <a:defRPr/>
            </a:pPr>
            <a:r>
              <a:rPr lang="en-US" dirty="0"/>
              <a:t>Physical Model </a:t>
            </a:r>
          </a:p>
        </p:txBody>
      </p:sp>
      <p:sp>
        <p:nvSpPr>
          <p:cNvPr id="16388" name="Slide Number Placeholder 3">
            <a:extLst>
              <a:ext uri="{FF2B5EF4-FFF2-40B4-BE49-F238E27FC236}">
                <a16:creationId xmlns:a16="http://schemas.microsoft.com/office/drawing/2014/main" id="{AEC89F9A-9BC1-4E51-93C4-BF0C0628BFA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2-</a:t>
            </a:r>
            <a:fld id="{6623338E-08DF-4363-9428-795421EA3814}" type="slidenum">
              <a:rPr lang="en-US" altLang="en-US" sz="1800">
                <a:solidFill>
                  <a:srgbClr val="FFFFFF"/>
                </a:solidFill>
              </a:rPr>
              <a:pPr/>
              <a:t>28</a:t>
            </a:fld>
            <a:endParaRPr lang="en-US" altLang="en-US" sz="1800">
              <a:solidFill>
                <a:srgbClr val="FFFFFF"/>
              </a:solidFill>
            </a:endParaRPr>
          </a:p>
        </p:txBody>
      </p:sp>
      <p:pic>
        <p:nvPicPr>
          <p:cNvPr id="16389" name="Picture 3" descr="31755_FIG0601.gif                                              0001035BEeyore                         B91DCF3B:">
            <a:extLst>
              <a:ext uri="{FF2B5EF4-FFF2-40B4-BE49-F238E27FC236}">
                <a16:creationId xmlns:a16="http://schemas.microsoft.com/office/drawing/2014/main" id="{AD9CA7D5-EA3F-42BE-A9BE-DCA1ED080E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145" y="1215638"/>
            <a:ext cx="4765538" cy="529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9998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0D13-B84A-4DE7-8DB4-C142CB276AE4}"/>
              </a:ext>
            </a:extLst>
          </p:cNvPr>
          <p:cNvSpPr>
            <a:spLocks noGrp="1"/>
          </p:cNvSpPr>
          <p:nvPr>
            <p:ph type="title"/>
          </p:nvPr>
        </p:nvSpPr>
        <p:spPr/>
        <p:txBody>
          <a:bodyPr/>
          <a:lstStyle/>
          <a:p>
            <a:r>
              <a:rPr lang="en-US" dirty="0"/>
              <a:t>Strong Entity vs Weak Entity </a:t>
            </a:r>
          </a:p>
        </p:txBody>
      </p:sp>
      <p:sp>
        <p:nvSpPr>
          <p:cNvPr id="3" name="Content Placeholder 2">
            <a:extLst>
              <a:ext uri="{FF2B5EF4-FFF2-40B4-BE49-F238E27FC236}">
                <a16:creationId xmlns:a16="http://schemas.microsoft.com/office/drawing/2014/main" id="{A57B0099-734C-4808-9D82-5DE97421A059}"/>
              </a:ext>
            </a:extLst>
          </p:cNvPr>
          <p:cNvSpPr>
            <a:spLocks noGrp="1"/>
          </p:cNvSpPr>
          <p:nvPr>
            <p:ph idx="1"/>
          </p:nvPr>
        </p:nvSpPr>
        <p:spPr/>
        <p:txBody>
          <a:bodyPr/>
          <a:lstStyle/>
          <a:p>
            <a:r>
              <a:rPr lang="en-US" dirty="0">
                <a:solidFill>
                  <a:srgbClr val="111111"/>
                </a:solidFill>
                <a:latin typeface="Helvetica Neue"/>
              </a:rPr>
              <a:t>An entity is strong if it can independently exist</a:t>
            </a:r>
            <a:endParaRPr lang="en-US" b="0" i="0" dirty="0">
              <a:solidFill>
                <a:srgbClr val="111111"/>
              </a:solidFill>
              <a:effectLst/>
              <a:latin typeface="Helvetica Neue"/>
            </a:endParaRPr>
          </a:p>
          <a:p>
            <a:pPr marL="0" indent="0" algn="l">
              <a:buNone/>
            </a:pPr>
            <a:endParaRPr lang="en-US" b="0" i="0" dirty="0">
              <a:solidFill>
                <a:srgbClr val="111111"/>
              </a:solidFill>
              <a:effectLst/>
              <a:latin typeface="Helvetica Neue"/>
            </a:endParaRPr>
          </a:p>
          <a:p>
            <a:pPr marL="0" indent="0" algn="l">
              <a:buNone/>
            </a:pPr>
            <a:endParaRPr lang="en-US" b="0" i="0" dirty="0">
              <a:solidFill>
                <a:srgbClr val="111111"/>
              </a:solidFill>
              <a:effectLst/>
              <a:latin typeface="Helvetica Neue"/>
            </a:endParaRPr>
          </a:p>
          <a:p>
            <a:pPr algn="l"/>
            <a:r>
              <a:rPr lang="en-US" b="0" i="0" dirty="0">
                <a:solidFill>
                  <a:srgbClr val="111111"/>
                </a:solidFill>
                <a:effectLst/>
                <a:latin typeface="Helvetica Neue"/>
              </a:rPr>
              <a:t>An entity is weak when its existence depends on another entity. </a:t>
            </a:r>
          </a:p>
          <a:p>
            <a:pPr marL="0" indent="0">
              <a:buNone/>
            </a:pPr>
            <a:endParaRPr lang="en-US" dirty="0"/>
          </a:p>
        </p:txBody>
      </p:sp>
    </p:spTree>
    <p:extLst>
      <p:ext uri="{BB962C8B-B14F-4D97-AF65-F5344CB8AC3E}">
        <p14:creationId xmlns:p14="http://schemas.microsoft.com/office/powerpoint/2010/main" val="58914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0B34-A6EE-4DD7-97ED-57520DD2A0C1}"/>
              </a:ext>
            </a:extLst>
          </p:cNvPr>
          <p:cNvSpPr>
            <a:spLocks noGrp="1"/>
          </p:cNvSpPr>
          <p:nvPr>
            <p:ph type="title"/>
          </p:nvPr>
        </p:nvSpPr>
        <p:spPr/>
        <p:txBody>
          <a:bodyPr/>
          <a:lstStyle/>
          <a:p>
            <a:pPr>
              <a:defRPr/>
            </a:pPr>
            <a:r>
              <a:rPr lang="en-US" dirty="0"/>
              <a:t>Course Books</a:t>
            </a:r>
          </a:p>
        </p:txBody>
      </p:sp>
      <p:sp>
        <p:nvSpPr>
          <p:cNvPr id="3" name="Content Placeholder 2">
            <a:extLst>
              <a:ext uri="{FF2B5EF4-FFF2-40B4-BE49-F238E27FC236}">
                <a16:creationId xmlns:a16="http://schemas.microsoft.com/office/drawing/2014/main" id="{2B1B065B-8284-4E47-9676-464315689B7B}"/>
              </a:ext>
            </a:extLst>
          </p:cNvPr>
          <p:cNvSpPr>
            <a:spLocks noGrp="1"/>
          </p:cNvSpPr>
          <p:nvPr>
            <p:ph idx="1"/>
          </p:nvPr>
        </p:nvSpPr>
        <p:spPr/>
        <p:txBody>
          <a:bodyPr rtlCol="0">
            <a:normAutofit fontScale="77500" lnSpcReduction="20000"/>
          </a:bodyPr>
          <a:lstStyle/>
          <a:p>
            <a:pPr marL="0" indent="0" eaLnBrk="1" hangingPunct="1">
              <a:buNone/>
              <a:defRPr/>
            </a:pPr>
            <a:endParaRPr lang="en-US" sz="900" dirty="0"/>
          </a:p>
          <a:p>
            <a:pPr>
              <a:defRPr/>
            </a:pPr>
            <a:r>
              <a:rPr lang="en-US" sz="1700" b="1" dirty="0"/>
              <a:t>Text Book: </a:t>
            </a:r>
          </a:p>
          <a:p>
            <a:pPr marL="640080" lvl="1">
              <a:defRPr/>
            </a:pPr>
            <a:r>
              <a:rPr lang="en-US" sz="1500" dirty="0" err="1"/>
              <a:t>Ramez</a:t>
            </a:r>
            <a:r>
              <a:rPr lang="en-US" sz="1500" dirty="0"/>
              <a:t> </a:t>
            </a:r>
            <a:r>
              <a:rPr lang="en-US" sz="1500" dirty="0" err="1"/>
              <a:t>Elmasri</a:t>
            </a:r>
            <a:r>
              <a:rPr lang="en-US" sz="1500" dirty="0"/>
              <a:t>, Fundamentals of Database Systems (5th /6th Edition)</a:t>
            </a:r>
          </a:p>
          <a:p>
            <a:pPr marL="640080" lvl="1">
              <a:defRPr/>
            </a:pPr>
            <a:r>
              <a:rPr lang="en-US" sz="1500" dirty="0"/>
              <a:t>Link for Database books:</a:t>
            </a:r>
          </a:p>
          <a:p>
            <a:pPr marL="800417" lvl="1">
              <a:defRPr/>
            </a:pPr>
            <a:r>
              <a:rPr lang="en-US" sz="1300" dirty="0">
                <a:hlinkClick r:id="rId2"/>
              </a:rPr>
              <a:t>https://onlinepgc-my.sharepoint.com/:f:/g/personal/sadaf_baloch_ucp_edu_pk/EurZuqbVjzRLsZ2gVhpslfcBLN4Dbk-X6R6GJtWBkShHkQ?e=6nIHdh</a:t>
            </a:r>
            <a:endParaRPr lang="en-US" sz="1300" dirty="0"/>
          </a:p>
          <a:p>
            <a:pPr marL="514667" lvl="1" indent="0">
              <a:buNone/>
              <a:defRPr/>
            </a:pPr>
            <a:endParaRPr lang="en-US" sz="1700" dirty="0"/>
          </a:p>
          <a:p>
            <a:pPr>
              <a:defRPr/>
            </a:pPr>
            <a:r>
              <a:rPr lang="en-US" sz="1700" b="1" dirty="0"/>
              <a:t>Marks Division:</a:t>
            </a:r>
          </a:p>
          <a:p>
            <a:pPr lvl="1">
              <a:defRPr/>
            </a:pPr>
            <a:r>
              <a:rPr lang="en-US" sz="1500" dirty="0"/>
              <a:t>Assignments </a:t>
            </a:r>
            <a:r>
              <a:rPr lang="en-US" sz="1500"/>
              <a:t>(10%)</a:t>
            </a:r>
            <a:endParaRPr lang="en-US" sz="1500" dirty="0"/>
          </a:p>
          <a:p>
            <a:pPr lvl="1">
              <a:defRPr/>
            </a:pPr>
            <a:r>
              <a:rPr lang="en-US" sz="1500" dirty="0"/>
              <a:t>Quizzes (20%)</a:t>
            </a:r>
          </a:p>
          <a:p>
            <a:pPr lvl="1">
              <a:defRPr/>
            </a:pPr>
            <a:r>
              <a:rPr lang="en-US" sz="1500" dirty="0"/>
              <a:t>CP (10%)</a:t>
            </a:r>
          </a:p>
          <a:p>
            <a:pPr lvl="1">
              <a:defRPr/>
            </a:pPr>
            <a:r>
              <a:rPr lang="en-US" sz="1500" dirty="0"/>
              <a:t>Mid Term (20%)</a:t>
            </a:r>
          </a:p>
          <a:p>
            <a:pPr lvl="1">
              <a:defRPr/>
            </a:pPr>
            <a:r>
              <a:rPr lang="en-US" sz="1500" dirty="0"/>
              <a:t>Final Term (40%)</a:t>
            </a:r>
          </a:p>
        </p:txBody>
      </p:sp>
      <p:sp>
        <p:nvSpPr>
          <p:cNvPr id="7172" name="Slide Number Placeholder 3">
            <a:extLst>
              <a:ext uri="{FF2B5EF4-FFF2-40B4-BE49-F238E27FC236}">
                <a16:creationId xmlns:a16="http://schemas.microsoft.com/office/drawing/2014/main" id="{BF211BFA-A0D1-4999-93A7-2BA15E358D53}"/>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800">
                <a:solidFill>
                  <a:srgbClr val="FFFFFF"/>
                </a:solidFill>
                <a:latin typeface="Times New Roman" panose="02020603050405020304" pitchFamily="18" charset="0"/>
              </a:rPr>
              <a:t>Slide 1-</a:t>
            </a:r>
            <a:fld id="{91DDCF9F-FADC-4754-BB7D-A25C4C5C5D66}" type="slidenum">
              <a:rPr lang="en-US" altLang="en-US" sz="1800">
                <a:solidFill>
                  <a:srgbClr val="FFFFFF"/>
                </a:solidFill>
                <a:latin typeface="Times New Roman" panose="02020603050405020304" pitchFamily="18" charset="0"/>
              </a:rPr>
              <a:pPr>
                <a:spcBef>
                  <a:spcPct val="0"/>
                </a:spcBef>
                <a:buClrTx/>
                <a:buFontTx/>
                <a:buNone/>
              </a:pPr>
              <a:t>3</a:t>
            </a:fld>
            <a:endParaRPr lang="en-US" altLang="en-US" sz="1800">
              <a:solidFill>
                <a:srgbClr val="FFFFFF"/>
              </a:solidFill>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73F7-B13A-4521-9E90-EAFB8983EFD9}"/>
              </a:ext>
            </a:extLst>
          </p:cNvPr>
          <p:cNvSpPr>
            <a:spLocks noGrp="1"/>
          </p:cNvSpPr>
          <p:nvPr>
            <p:ph type="title"/>
          </p:nvPr>
        </p:nvSpPr>
        <p:spPr/>
        <p:txBody>
          <a:bodyPr/>
          <a:lstStyle/>
          <a:p>
            <a:r>
              <a:rPr lang="en-US" dirty="0">
                <a:cs typeface="Calibri Light"/>
              </a:rPr>
              <a:t>Example of weak entity </a:t>
            </a:r>
            <a:endParaRPr lang="en-US" dirty="0"/>
          </a:p>
        </p:txBody>
      </p:sp>
      <p:sp>
        <p:nvSpPr>
          <p:cNvPr id="5" name="Content Placeholder 4">
            <a:extLst>
              <a:ext uri="{FF2B5EF4-FFF2-40B4-BE49-F238E27FC236}">
                <a16:creationId xmlns:a16="http://schemas.microsoft.com/office/drawing/2014/main" id="{50D51DDE-805A-4F3B-9A9C-73B2BC61A519}"/>
              </a:ext>
            </a:extLst>
          </p:cNvPr>
          <p:cNvSpPr>
            <a:spLocks noGrp="1"/>
          </p:cNvSpPr>
          <p:nvPr>
            <p:ph idx="1"/>
          </p:nvPr>
        </p:nvSpPr>
        <p:spPr/>
        <p:txBody>
          <a:bodyPr/>
          <a:lstStyle/>
          <a:p>
            <a:r>
              <a:rPr lang="en-US" dirty="0"/>
              <a:t>Child can't exist without parent </a:t>
            </a:r>
          </a:p>
          <a:p>
            <a:r>
              <a:rPr lang="en-US" dirty="0"/>
              <a:t>Section can't exist without class</a:t>
            </a:r>
          </a:p>
          <a:p>
            <a:r>
              <a:rPr lang="en-US" dirty="0"/>
              <a:t>Account can't exist without bank </a:t>
            </a:r>
          </a:p>
          <a:p>
            <a:endParaRPr lang="en-US" dirty="0"/>
          </a:p>
          <a:p>
            <a:r>
              <a:rPr lang="en-US" dirty="0"/>
              <a:t>Representation </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E2D0F959-9DE9-4C77-AF70-11E317D05444}"/>
              </a:ext>
            </a:extLst>
          </p:cNvPr>
          <p:cNvSpPr/>
          <p:nvPr/>
        </p:nvSpPr>
        <p:spPr>
          <a:xfrm>
            <a:off x="3255577" y="4708431"/>
            <a:ext cx="2061490" cy="9134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08A5EBB-DF0B-42E2-B819-2878A3E65962}"/>
              </a:ext>
            </a:extLst>
          </p:cNvPr>
          <p:cNvSpPr/>
          <p:nvPr/>
        </p:nvSpPr>
        <p:spPr>
          <a:xfrm>
            <a:off x="3410180" y="4818606"/>
            <a:ext cx="1779223" cy="711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cs typeface="Calibri"/>
              </a:rPr>
              <a:t>Section</a:t>
            </a:r>
            <a:endParaRPr lang="en-US" dirty="0"/>
          </a:p>
        </p:txBody>
      </p:sp>
    </p:spTree>
    <p:extLst>
      <p:ext uri="{BB962C8B-B14F-4D97-AF65-F5344CB8AC3E}">
        <p14:creationId xmlns:p14="http://schemas.microsoft.com/office/powerpoint/2010/main" val="17980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F566-8ABC-4B85-97BA-B07F769426F3}"/>
              </a:ext>
            </a:extLst>
          </p:cNvPr>
          <p:cNvSpPr>
            <a:spLocks noGrp="1"/>
          </p:cNvSpPr>
          <p:nvPr>
            <p:ph type="title"/>
          </p:nvPr>
        </p:nvSpPr>
        <p:spPr/>
        <p:txBody>
          <a:bodyPr/>
          <a:lstStyle/>
          <a:p>
            <a:r>
              <a:rPr lang="en-US" dirty="0"/>
              <a:t>Attributes representation in ERD</a:t>
            </a:r>
            <a:br>
              <a:rPr lang="en-US" dirty="0"/>
            </a:br>
            <a:r>
              <a:rPr lang="en-US" dirty="0"/>
              <a:t>(Oval)</a:t>
            </a:r>
          </a:p>
        </p:txBody>
      </p:sp>
      <p:sp>
        <p:nvSpPr>
          <p:cNvPr id="3" name="Content Placeholder 2">
            <a:extLst>
              <a:ext uri="{FF2B5EF4-FFF2-40B4-BE49-F238E27FC236}">
                <a16:creationId xmlns:a16="http://schemas.microsoft.com/office/drawing/2014/main" id="{82773A84-A511-4F7F-BDCB-AB7C658A969F}"/>
              </a:ext>
            </a:extLst>
          </p:cNvPr>
          <p:cNvSpPr>
            <a:spLocks noGrp="1"/>
          </p:cNvSpPr>
          <p:nvPr>
            <p:ph idx="1"/>
          </p:nvPr>
        </p:nvSpPr>
        <p:spPr>
          <a:xfrm>
            <a:off x="1154954" y="2240924"/>
            <a:ext cx="8825659" cy="3778876"/>
          </a:xfrm>
        </p:spPr>
        <p:txBody>
          <a:bodyPr/>
          <a:lstStyle/>
          <a:p>
            <a:r>
              <a:rPr lang="en-US" dirty="0">
                <a:cs typeface="Calibri"/>
              </a:rPr>
              <a:t>Properties of an entity</a:t>
            </a:r>
          </a:p>
          <a:p>
            <a:endParaRPr lang="en-US" dirty="0">
              <a:cs typeface="Calibri"/>
            </a:endParaRPr>
          </a:p>
          <a:p>
            <a:endParaRPr lang="en-US" dirty="0">
              <a:cs typeface="Calibri"/>
            </a:endParaRPr>
          </a:p>
          <a:p>
            <a:endParaRPr lang="en-US" dirty="0"/>
          </a:p>
        </p:txBody>
      </p:sp>
      <p:sp>
        <p:nvSpPr>
          <p:cNvPr id="4" name="Oval 3">
            <a:extLst>
              <a:ext uri="{FF2B5EF4-FFF2-40B4-BE49-F238E27FC236}">
                <a16:creationId xmlns:a16="http://schemas.microsoft.com/office/drawing/2014/main" id="{4CA2DF2D-C894-4FC8-968A-2EE2BEC08919}"/>
              </a:ext>
            </a:extLst>
          </p:cNvPr>
          <p:cNvSpPr/>
          <p:nvPr/>
        </p:nvSpPr>
        <p:spPr>
          <a:xfrm>
            <a:off x="6485466" y="2040467"/>
            <a:ext cx="3064933" cy="8858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id</a:t>
            </a:r>
            <a:r>
              <a:rPr lang="en-US" dirty="0"/>
              <a:t> </a:t>
            </a:r>
          </a:p>
        </p:txBody>
      </p:sp>
      <p:sp>
        <p:nvSpPr>
          <p:cNvPr id="5" name="Content Placeholder 3">
            <a:extLst>
              <a:ext uri="{FF2B5EF4-FFF2-40B4-BE49-F238E27FC236}">
                <a16:creationId xmlns:a16="http://schemas.microsoft.com/office/drawing/2014/main" id="{FC92F368-3D8E-49D4-A13F-BDB0B8D3C54B}"/>
              </a:ext>
            </a:extLst>
          </p:cNvPr>
          <p:cNvSpPr txBox="1">
            <a:spLocks/>
          </p:cNvSpPr>
          <p:nvPr/>
        </p:nvSpPr>
        <p:spPr>
          <a:xfrm>
            <a:off x="685801" y="2926292"/>
            <a:ext cx="3208867" cy="13255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dirty="0">
                <a:cs typeface="Calibri"/>
              </a:rPr>
              <a:t>Student </a:t>
            </a:r>
            <a:endParaRPr lang="en-US" dirty="0"/>
          </a:p>
        </p:txBody>
      </p:sp>
      <p:cxnSp>
        <p:nvCxnSpPr>
          <p:cNvPr id="7" name="Straight Connector 6">
            <a:extLst>
              <a:ext uri="{FF2B5EF4-FFF2-40B4-BE49-F238E27FC236}">
                <a16:creationId xmlns:a16="http://schemas.microsoft.com/office/drawing/2014/main" id="{AA4573B8-2499-4064-8DA0-3EE4E07DB5B8}"/>
              </a:ext>
            </a:extLst>
          </p:cNvPr>
          <p:cNvCxnSpPr>
            <a:endCxn id="4" idx="2"/>
          </p:cNvCxnSpPr>
          <p:nvPr/>
        </p:nvCxnSpPr>
        <p:spPr>
          <a:xfrm flipV="1">
            <a:off x="3894668" y="2483380"/>
            <a:ext cx="2590798" cy="94562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5C2A995-A2A5-4B6D-A32E-73EDA422CF90}"/>
              </a:ext>
            </a:extLst>
          </p:cNvPr>
          <p:cNvSpPr/>
          <p:nvPr/>
        </p:nvSpPr>
        <p:spPr>
          <a:xfrm>
            <a:off x="6603999" y="3808942"/>
            <a:ext cx="3064933" cy="8858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name</a:t>
            </a:r>
            <a:r>
              <a:rPr lang="en-US" dirty="0"/>
              <a:t> </a:t>
            </a:r>
          </a:p>
        </p:txBody>
      </p:sp>
      <p:cxnSp>
        <p:nvCxnSpPr>
          <p:cNvPr id="9" name="Straight Connector 8">
            <a:extLst>
              <a:ext uri="{FF2B5EF4-FFF2-40B4-BE49-F238E27FC236}">
                <a16:creationId xmlns:a16="http://schemas.microsoft.com/office/drawing/2014/main" id="{09F2FC23-1B31-4925-9145-34F916558E91}"/>
              </a:ext>
            </a:extLst>
          </p:cNvPr>
          <p:cNvCxnSpPr>
            <a:cxnSpLocks/>
            <a:endCxn id="8" idx="2"/>
          </p:cNvCxnSpPr>
          <p:nvPr/>
        </p:nvCxnSpPr>
        <p:spPr>
          <a:xfrm>
            <a:off x="3881971" y="4218518"/>
            <a:ext cx="2722028" cy="33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78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35E9-E849-4434-A63A-C35E227EFA3B}"/>
              </a:ext>
            </a:extLst>
          </p:cNvPr>
          <p:cNvSpPr>
            <a:spLocks noGrp="1"/>
          </p:cNvSpPr>
          <p:nvPr>
            <p:ph type="title"/>
          </p:nvPr>
        </p:nvSpPr>
        <p:spPr/>
        <p:txBody>
          <a:bodyPr/>
          <a:lstStyle/>
          <a:p>
            <a:r>
              <a:rPr lang="en-US" dirty="0"/>
              <a:t>Types of an attribute</a:t>
            </a:r>
          </a:p>
        </p:txBody>
      </p:sp>
      <p:sp>
        <p:nvSpPr>
          <p:cNvPr id="3" name="Content Placeholder 2">
            <a:extLst>
              <a:ext uri="{FF2B5EF4-FFF2-40B4-BE49-F238E27FC236}">
                <a16:creationId xmlns:a16="http://schemas.microsoft.com/office/drawing/2014/main" id="{AF1CFF28-06C4-48DB-BA6B-5CB248AD7842}"/>
              </a:ext>
            </a:extLst>
          </p:cNvPr>
          <p:cNvSpPr>
            <a:spLocks noGrp="1"/>
          </p:cNvSpPr>
          <p:nvPr>
            <p:ph idx="1"/>
          </p:nvPr>
        </p:nvSpPr>
        <p:spPr/>
        <p:txBody>
          <a:bodyPr/>
          <a:lstStyle/>
          <a:p>
            <a:r>
              <a:rPr lang="en-US" dirty="0">
                <a:cs typeface="Calibri"/>
              </a:rPr>
              <a:t>Types of attributes</a:t>
            </a:r>
          </a:p>
          <a:p>
            <a:endParaRPr lang="en-US" dirty="0">
              <a:cs typeface="Calibri"/>
            </a:endParaRPr>
          </a:p>
          <a:p>
            <a:pPr lvl="1"/>
            <a:r>
              <a:rPr lang="en-US" dirty="0">
                <a:cs typeface="Calibri"/>
              </a:rPr>
              <a:t>Key attribute </a:t>
            </a:r>
          </a:p>
          <a:p>
            <a:pPr lvl="1"/>
            <a:r>
              <a:rPr lang="en-US" dirty="0">
                <a:cs typeface="Calibri"/>
              </a:rPr>
              <a:t>Composite attribute </a:t>
            </a:r>
          </a:p>
          <a:p>
            <a:pPr lvl="1"/>
            <a:r>
              <a:rPr lang="en-US" dirty="0">
                <a:cs typeface="Calibri"/>
              </a:rPr>
              <a:t>Derived attribute</a:t>
            </a:r>
          </a:p>
          <a:p>
            <a:pPr lvl="1"/>
            <a:r>
              <a:rPr lang="en-US" dirty="0">
                <a:cs typeface="Calibri"/>
              </a:rPr>
              <a:t>Simple attribute</a:t>
            </a:r>
          </a:p>
          <a:p>
            <a:pPr lvl="1"/>
            <a:r>
              <a:rPr lang="en-US" dirty="0">
                <a:cs typeface="Calibri"/>
              </a:rPr>
              <a:t>Multivalued attribute </a:t>
            </a:r>
          </a:p>
          <a:p>
            <a:endParaRPr lang="en-US" dirty="0"/>
          </a:p>
        </p:txBody>
      </p:sp>
    </p:spTree>
    <p:extLst>
      <p:ext uri="{BB962C8B-B14F-4D97-AF65-F5344CB8AC3E}">
        <p14:creationId xmlns:p14="http://schemas.microsoft.com/office/powerpoint/2010/main" val="3226570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id="{F9EAD42C-DA97-4E6B-A48C-89494DE994FC}"/>
              </a:ext>
            </a:extLst>
          </p:cNvPr>
          <p:cNvSpPr/>
          <p:nvPr/>
        </p:nvSpPr>
        <p:spPr>
          <a:xfrm>
            <a:off x="10197153" y="4806958"/>
            <a:ext cx="1878486" cy="66959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8D85E1C9-75AD-4E75-A603-6E41030E6DAD}"/>
              </a:ext>
            </a:extLst>
          </p:cNvPr>
          <p:cNvSpPr>
            <a:spLocks noGrp="1"/>
          </p:cNvSpPr>
          <p:nvPr>
            <p:ph type="title"/>
          </p:nvPr>
        </p:nvSpPr>
        <p:spPr/>
        <p:txBody>
          <a:bodyPr/>
          <a:lstStyle/>
          <a:p>
            <a:r>
              <a:rPr lang="en-US" dirty="0">
                <a:cs typeface="Calibri Light"/>
              </a:rPr>
              <a:t> Attributes </a:t>
            </a:r>
            <a:endParaRPr lang="en-US" dirty="0"/>
          </a:p>
        </p:txBody>
      </p:sp>
      <p:sp>
        <p:nvSpPr>
          <p:cNvPr id="18" name="Oval 17">
            <a:extLst>
              <a:ext uri="{FF2B5EF4-FFF2-40B4-BE49-F238E27FC236}">
                <a16:creationId xmlns:a16="http://schemas.microsoft.com/office/drawing/2014/main" id="{69A0C2D1-B837-4B9A-8E99-AA6B6A23E4F0}"/>
              </a:ext>
            </a:extLst>
          </p:cNvPr>
          <p:cNvSpPr/>
          <p:nvPr/>
        </p:nvSpPr>
        <p:spPr>
          <a:xfrm>
            <a:off x="9458040" y="3927497"/>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cs typeface="Calibri"/>
              </a:rPr>
              <a:t>CGPA</a:t>
            </a:r>
            <a:endParaRPr lang="en-US" dirty="0"/>
          </a:p>
        </p:txBody>
      </p:sp>
      <p:sp>
        <p:nvSpPr>
          <p:cNvPr id="20" name="Oval 19">
            <a:extLst>
              <a:ext uri="{FF2B5EF4-FFF2-40B4-BE49-F238E27FC236}">
                <a16:creationId xmlns:a16="http://schemas.microsoft.com/office/drawing/2014/main" id="{F7AA0807-0E1F-41A0-8B9D-0468397984C7}"/>
              </a:ext>
            </a:extLst>
          </p:cNvPr>
          <p:cNvSpPr/>
          <p:nvPr/>
        </p:nvSpPr>
        <p:spPr>
          <a:xfrm>
            <a:off x="3742685" y="5307555"/>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cs typeface="Calibri"/>
              </a:rPr>
              <a:t>Roll No</a:t>
            </a:r>
            <a:endParaRPr lang="en-US" dirty="0"/>
          </a:p>
        </p:txBody>
      </p:sp>
      <p:cxnSp>
        <p:nvCxnSpPr>
          <p:cNvPr id="21" name="Straight Arrow Connector 20">
            <a:extLst>
              <a:ext uri="{FF2B5EF4-FFF2-40B4-BE49-F238E27FC236}">
                <a16:creationId xmlns:a16="http://schemas.microsoft.com/office/drawing/2014/main" id="{540C78D9-B10F-486C-8ED0-B719FF24B8B4}"/>
              </a:ext>
            </a:extLst>
          </p:cNvPr>
          <p:cNvCxnSpPr/>
          <p:nvPr/>
        </p:nvCxnSpPr>
        <p:spPr>
          <a:xfrm flipV="1">
            <a:off x="3933186" y="5593305"/>
            <a:ext cx="1369217" cy="3571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18C7CF-3890-46FD-A8C2-DA025FEC2AD6}"/>
              </a:ext>
            </a:extLst>
          </p:cNvPr>
          <p:cNvCxnSpPr/>
          <p:nvPr/>
        </p:nvCxnSpPr>
        <p:spPr>
          <a:xfrm flipH="1" flipV="1">
            <a:off x="6557356" y="3459955"/>
            <a:ext cx="563860" cy="1683757"/>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8C2DFDC8-B6CE-4A79-9158-68346E0144C2}"/>
              </a:ext>
            </a:extLst>
          </p:cNvPr>
          <p:cNvCxnSpPr>
            <a:cxnSpLocks/>
          </p:cNvCxnSpPr>
          <p:nvPr/>
        </p:nvCxnSpPr>
        <p:spPr>
          <a:xfrm flipH="1" flipV="1">
            <a:off x="5519025" y="5534309"/>
            <a:ext cx="984666" cy="216621"/>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4" name="Oval 23">
            <a:extLst>
              <a:ext uri="{FF2B5EF4-FFF2-40B4-BE49-F238E27FC236}">
                <a16:creationId xmlns:a16="http://schemas.microsoft.com/office/drawing/2014/main" id="{8D670BCF-899C-4556-ADB7-D732BABF7DB8}"/>
              </a:ext>
            </a:extLst>
          </p:cNvPr>
          <p:cNvSpPr/>
          <p:nvPr/>
        </p:nvSpPr>
        <p:spPr>
          <a:xfrm>
            <a:off x="5317330" y="2947985"/>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DOB</a:t>
            </a:r>
            <a:endParaRPr lang="en-US"/>
          </a:p>
        </p:txBody>
      </p:sp>
      <p:cxnSp>
        <p:nvCxnSpPr>
          <p:cNvPr id="25" name="Straight Arrow Connector 24">
            <a:extLst>
              <a:ext uri="{FF2B5EF4-FFF2-40B4-BE49-F238E27FC236}">
                <a16:creationId xmlns:a16="http://schemas.microsoft.com/office/drawing/2014/main" id="{EE964CF1-3F30-4962-9D26-CE58797FFD68}"/>
              </a:ext>
            </a:extLst>
          </p:cNvPr>
          <p:cNvCxnSpPr>
            <a:cxnSpLocks/>
          </p:cNvCxnSpPr>
          <p:nvPr/>
        </p:nvCxnSpPr>
        <p:spPr>
          <a:xfrm flipV="1">
            <a:off x="7848208" y="4413344"/>
            <a:ext cx="2165692" cy="72841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6" name="Oval 25">
            <a:extLst>
              <a:ext uri="{FF2B5EF4-FFF2-40B4-BE49-F238E27FC236}">
                <a16:creationId xmlns:a16="http://schemas.microsoft.com/office/drawing/2014/main" id="{BED221B5-4C34-4B58-A32B-CABD13197D47}"/>
              </a:ext>
            </a:extLst>
          </p:cNvPr>
          <p:cNvSpPr/>
          <p:nvPr/>
        </p:nvSpPr>
        <p:spPr>
          <a:xfrm>
            <a:off x="7496174" y="2793737"/>
            <a:ext cx="2271250" cy="43999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date</a:t>
            </a:r>
            <a:endParaRPr lang="en-US"/>
          </a:p>
        </p:txBody>
      </p:sp>
      <p:cxnSp>
        <p:nvCxnSpPr>
          <p:cNvPr id="27" name="Straight Arrow Connector 26">
            <a:extLst>
              <a:ext uri="{FF2B5EF4-FFF2-40B4-BE49-F238E27FC236}">
                <a16:creationId xmlns:a16="http://schemas.microsoft.com/office/drawing/2014/main" id="{FCFA2C61-40AD-430D-9F3B-30D6C6A99819}"/>
              </a:ext>
            </a:extLst>
          </p:cNvPr>
          <p:cNvCxnSpPr>
            <a:cxnSpLocks/>
          </p:cNvCxnSpPr>
          <p:nvPr/>
        </p:nvCxnSpPr>
        <p:spPr>
          <a:xfrm flipV="1">
            <a:off x="7031831" y="3043238"/>
            <a:ext cx="464343" cy="35718"/>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8" name="Oval 27">
            <a:extLst>
              <a:ext uri="{FF2B5EF4-FFF2-40B4-BE49-F238E27FC236}">
                <a16:creationId xmlns:a16="http://schemas.microsoft.com/office/drawing/2014/main" id="{2B860E70-361F-4595-9DE4-AAA04C2CE44A}"/>
              </a:ext>
            </a:extLst>
          </p:cNvPr>
          <p:cNvSpPr/>
          <p:nvPr/>
        </p:nvSpPr>
        <p:spPr>
          <a:xfrm>
            <a:off x="7342459" y="2269328"/>
            <a:ext cx="1315907" cy="4172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Month</a:t>
            </a:r>
            <a:endParaRPr lang="en-US" dirty="0">
              <a:cs typeface="Calibri"/>
            </a:endParaRPr>
          </a:p>
        </p:txBody>
      </p:sp>
      <p:cxnSp>
        <p:nvCxnSpPr>
          <p:cNvPr id="29" name="Straight Arrow Connector 28">
            <a:extLst>
              <a:ext uri="{FF2B5EF4-FFF2-40B4-BE49-F238E27FC236}">
                <a16:creationId xmlns:a16="http://schemas.microsoft.com/office/drawing/2014/main" id="{C50A23B1-7133-4B00-8B1E-7AF0A3847402}"/>
              </a:ext>
            </a:extLst>
          </p:cNvPr>
          <p:cNvCxnSpPr>
            <a:cxnSpLocks/>
          </p:cNvCxnSpPr>
          <p:nvPr/>
        </p:nvCxnSpPr>
        <p:spPr>
          <a:xfrm flipV="1">
            <a:off x="6888956" y="2578894"/>
            <a:ext cx="583404" cy="428622"/>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30" name="Oval 29">
            <a:extLst>
              <a:ext uri="{FF2B5EF4-FFF2-40B4-BE49-F238E27FC236}">
                <a16:creationId xmlns:a16="http://schemas.microsoft.com/office/drawing/2014/main" id="{043C6BFC-CA31-4F13-A71E-475C4D03AB30}"/>
              </a:ext>
            </a:extLst>
          </p:cNvPr>
          <p:cNvSpPr/>
          <p:nvPr/>
        </p:nvSpPr>
        <p:spPr>
          <a:xfrm>
            <a:off x="7603330" y="3364703"/>
            <a:ext cx="940594" cy="42862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year</a:t>
            </a:r>
            <a:endParaRPr lang="en-US"/>
          </a:p>
        </p:txBody>
      </p:sp>
      <p:cxnSp>
        <p:nvCxnSpPr>
          <p:cNvPr id="31" name="Straight Arrow Connector 30">
            <a:extLst>
              <a:ext uri="{FF2B5EF4-FFF2-40B4-BE49-F238E27FC236}">
                <a16:creationId xmlns:a16="http://schemas.microsoft.com/office/drawing/2014/main" id="{73AD83DE-F840-4B3D-8E0B-646445F83077}"/>
              </a:ext>
            </a:extLst>
          </p:cNvPr>
          <p:cNvCxnSpPr>
            <a:cxnSpLocks/>
          </p:cNvCxnSpPr>
          <p:nvPr/>
        </p:nvCxnSpPr>
        <p:spPr>
          <a:xfrm>
            <a:off x="6996113" y="3281362"/>
            <a:ext cx="654842" cy="392907"/>
          </a:xfrm>
          <a:prstGeom prst="straightConnector1">
            <a:avLst/>
          </a:prstGeom>
        </p:spPr>
        <p:style>
          <a:lnRef idx="3">
            <a:schemeClr val="accent1"/>
          </a:lnRef>
          <a:fillRef idx="0">
            <a:schemeClr val="accent1"/>
          </a:fillRef>
          <a:effectRef idx="2">
            <a:schemeClr val="accent1"/>
          </a:effectRef>
          <a:fontRef idx="minor">
            <a:schemeClr val="tx1"/>
          </a:fontRef>
        </p:style>
      </p:cxnSp>
      <p:pic>
        <p:nvPicPr>
          <p:cNvPr id="32" name="Picture 32" descr="A close up of a logo&#10;&#10;Description generated with high confidence">
            <a:extLst>
              <a:ext uri="{FF2B5EF4-FFF2-40B4-BE49-F238E27FC236}">
                <a16:creationId xmlns:a16="http://schemas.microsoft.com/office/drawing/2014/main" id="{9A94D366-37CE-4900-BD44-6B68743E8584}"/>
              </a:ext>
            </a:extLst>
          </p:cNvPr>
          <p:cNvPicPr>
            <a:picLocks noChangeAspect="1"/>
          </p:cNvPicPr>
          <p:nvPr/>
        </p:nvPicPr>
        <p:blipFill>
          <a:blip r:embed="rId3"/>
          <a:stretch>
            <a:fillRect/>
          </a:stretch>
        </p:blipFill>
        <p:spPr>
          <a:xfrm>
            <a:off x="4200525" y="3359944"/>
            <a:ext cx="1552575" cy="590550"/>
          </a:xfrm>
          <a:prstGeom prst="rect">
            <a:avLst/>
          </a:prstGeom>
        </p:spPr>
      </p:pic>
      <p:cxnSp>
        <p:nvCxnSpPr>
          <p:cNvPr id="33" name="Straight Arrow Connector 32">
            <a:extLst>
              <a:ext uri="{FF2B5EF4-FFF2-40B4-BE49-F238E27FC236}">
                <a16:creationId xmlns:a16="http://schemas.microsoft.com/office/drawing/2014/main" id="{A7BA680E-8C94-4A3E-8F02-DC315ED38656}"/>
              </a:ext>
            </a:extLst>
          </p:cNvPr>
          <p:cNvCxnSpPr>
            <a:cxnSpLocks/>
          </p:cNvCxnSpPr>
          <p:nvPr/>
        </p:nvCxnSpPr>
        <p:spPr>
          <a:xfrm flipH="1" flipV="1">
            <a:off x="4887994" y="3833494"/>
            <a:ext cx="1669540" cy="1684822"/>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A60CDFC7-4931-49B7-B457-68102CAA7877}"/>
              </a:ext>
            </a:extLst>
          </p:cNvPr>
          <p:cNvSpPr txBox="1"/>
          <p:nvPr/>
        </p:nvSpPr>
        <p:spPr>
          <a:xfrm>
            <a:off x="4588671" y="34652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Age</a:t>
            </a:r>
          </a:p>
        </p:txBody>
      </p:sp>
      <p:sp>
        <p:nvSpPr>
          <p:cNvPr id="7" name="Rectangle 6">
            <a:extLst>
              <a:ext uri="{FF2B5EF4-FFF2-40B4-BE49-F238E27FC236}">
                <a16:creationId xmlns:a16="http://schemas.microsoft.com/office/drawing/2014/main" id="{A99CFA39-0DB0-456B-AA35-DE74A73DBD8B}"/>
              </a:ext>
            </a:extLst>
          </p:cNvPr>
          <p:cNvSpPr/>
          <p:nvPr/>
        </p:nvSpPr>
        <p:spPr>
          <a:xfrm>
            <a:off x="6509556" y="5082227"/>
            <a:ext cx="3400566" cy="90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cs typeface="Calibri"/>
              </a:rPr>
              <a:t>Student</a:t>
            </a:r>
          </a:p>
        </p:txBody>
      </p:sp>
      <p:sp>
        <p:nvSpPr>
          <p:cNvPr id="34" name="Oval 33">
            <a:extLst>
              <a:ext uri="{FF2B5EF4-FFF2-40B4-BE49-F238E27FC236}">
                <a16:creationId xmlns:a16="http://schemas.microsoft.com/office/drawing/2014/main" id="{CB7A135C-B807-4CFD-9877-052E65938A14}"/>
              </a:ext>
            </a:extLst>
          </p:cNvPr>
          <p:cNvSpPr/>
          <p:nvPr/>
        </p:nvSpPr>
        <p:spPr>
          <a:xfrm>
            <a:off x="10237012" y="4915537"/>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cs typeface="Calibri"/>
              </a:rPr>
              <a:t>Hobby</a:t>
            </a:r>
            <a:endParaRPr lang="en-US" dirty="0"/>
          </a:p>
        </p:txBody>
      </p:sp>
      <p:cxnSp>
        <p:nvCxnSpPr>
          <p:cNvPr id="35" name="Straight Arrow Connector 34">
            <a:extLst>
              <a:ext uri="{FF2B5EF4-FFF2-40B4-BE49-F238E27FC236}">
                <a16:creationId xmlns:a16="http://schemas.microsoft.com/office/drawing/2014/main" id="{F9CF60FE-0876-4227-92C9-BA603E58B72E}"/>
              </a:ext>
            </a:extLst>
          </p:cNvPr>
          <p:cNvCxnSpPr>
            <a:cxnSpLocks/>
          </p:cNvCxnSpPr>
          <p:nvPr/>
        </p:nvCxnSpPr>
        <p:spPr>
          <a:xfrm flipV="1">
            <a:off x="9910122" y="5201288"/>
            <a:ext cx="448490" cy="166688"/>
          </a:xfrm>
          <a:prstGeom prst="straightConnector1">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8783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B903-FB32-4F7E-BC96-917614C7C99D}"/>
              </a:ext>
            </a:extLst>
          </p:cNvPr>
          <p:cNvSpPr>
            <a:spLocks noGrp="1"/>
          </p:cNvSpPr>
          <p:nvPr>
            <p:ph type="title"/>
          </p:nvPr>
        </p:nvSpPr>
        <p:spPr/>
        <p:txBody>
          <a:bodyPr/>
          <a:lstStyle/>
          <a:p>
            <a:r>
              <a:rPr lang="en-US" dirty="0"/>
              <a:t>Types of keys </a:t>
            </a:r>
          </a:p>
        </p:txBody>
      </p:sp>
      <p:pic>
        <p:nvPicPr>
          <p:cNvPr id="4" name="Picture 1028" descr="fig03_07">
            <a:extLst>
              <a:ext uri="{FF2B5EF4-FFF2-40B4-BE49-F238E27FC236}">
                <a16:creationId xmlns:a16="http://schemas.microsoft.com/office/drawing/2014/main" id="{8FEF738D-C658-4E11-8B08-4214D4AC6D1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614" r="30862" b="62307"/>
          <a:stretch/>
        </p:blipFill>
        <p:spPr bwMode="auto">
          <a:xfrm>
            <a:off x="1231430" y="2372449"/>
            <a:ext cx="8608459" cy="433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1125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CADA-BD2B-4C5D-A4BA-5555BD46EA80}"/>
              </a:ext>
            </a:extLst>
          </p:cNvPr>
          <p:cNvSpPr>
            <a:spLocks noGrp="1"/>
          </p:cNvSpPr>
          <p:nvPr>
            <p:ph type="title"/>
          </p:nvPr>
        </p:nvSpPr>
        <p:spPr/>
        <p:txBody>
          <a:bodyPr/>
          <a:lstStyle/>
          <a:p>
            <a:r>
              <a:rPr lang="en-US" dirty="0">
                <a:cs typeface="Calibri Light"/>
              </a:rPr>
              <a:t>Relationship representation in ERD</a:t>
            </a:r>
            <a:br>
              <a:rPr lang="en-US" dirty="0">
                <a:cs typeface="Calibri Light"/>
              </a:rPr>
            </a:br>
            <a:r>
              <a:rPr lang="en-US" dirty="0">
                <a:cs typeface="Calibri Light"/>
              </a:rPr>
              <a:t>(Diamond)</a:t>
            </a:r>
            <a:endParaRPr lang="en-US" dirty="0"/>
          </a:p>
        </p:txBody>
      </p:sp>
      <p:sp>
        <p:nvSpPr>
          <p:cNvPr id="3" name="Content Placeholder 2">
            <a:extLst>
              <a:ext uri="{FF2B5EF4-FFF2-40B4-BE49-F238E27FC236}">
                <a16:creationId xmlns:a16="http://schemas.microsoft.com/office/drawing/2014/main" id="{6EEC8BF9-7880-4359-B855-A39AE55128D5}"/>
              </a:ext>
            </a:extLst>
          </p:cNvPr>
          <p:cNvSpPr>
            <a:spLocks noGrp="1"/>
          </p:cNvSpPr>
          <p:nvPr>
            <p:ph idx="1"/>
          </p:nvPr>
        </p:nvSpPr>
        <p:spPr>
          <a:xfrm>
            <a:off x="838200" y="1597713"/>
            <a:ext cx="10515600" cy="4579250"/>
          </a:xfrm>
        </p:spPr>
        <p:txBody>
          <a:bodyPr vert="horz" lIns="91440" tIns="45720" rIns="91440" bIns="45720" rtlCol="0" anchor="t">
            <a:normAutofit/>
          </a:bodyPr>
          <a:lstStyle/>
          <a:p>
            <a:endParaRPr lang="en-US" dirty="0"/>
          </a:p>
          <a:p>
            <a:pPr marL="0" indent="0">
              <a:buNone/>
            </a:pP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Please note: Readability is Left to Right &amp; Top to bottom</a:t>
            </a:r>
          </a:p>
          <a:p>
            <a:endParaRPr lang="en-US" dirty="0">
              <a:cs typeface="Calibri"/>
            </a:endParaRPr>
          </a:p>
        </p:txBody>
      </p:sp>
      <p:sp>
        <p:nvSpPr>
          <p:cNvPr id="4" name="Rectangle 3">
            <a:extLst>
              <a:ext uri="{FF2B5EF4-FFF2-40B4-BE49-F238E27FC236}">
                <a16:creationId xmlns:a16="http://schemas.microsoft.com/office/drawing/2014/main" id="{04481DBB-0544-4940-88AE-1F537399CCF5}"/>
              </a:ext>
            </a:extLst>
          </p:cNvPr>
          <p:cNvSpPr/>
          <p:nvPr/>
        </p:nvSpPr>
        <p:spPr>
          <a:xfrm>
            <a:off x="1626393" y="318108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Student </a:t>
            </a:r>
            <a:endParaRPr lang="en-US" dirty="0"/>
          </a:p>
        </p:txBody>
      </p:sp>
      <p:cxnSp>
        <p:nvCxnSpPr>
          <p:cNvPr id="6" name="Straight Arrow Connector 5">
            <a:extLst>
              <a:ext uri="{FF2B5EF4-FFF2-40B4-BE49-F238E27FC236}">
                <a16:creationId xmlns:a16="http://schemas.microsoft.com/office/drawing/2014/main" id="{563D8BFA-57BE-4C73-98A0-5E3A1A4B22A7}"/>
              </a:ext>
            </a:extLst>
          </p:cNvPr>
          <p:cNvCxnSpPr>
            <a:cxnSpLocks/>
          </p:cNvCxnSpPr>
          <p:nvPr/>
        </p:nvCxnSpPr>
        <p:spPr>
          <a:xfrm>
            <a:off x="6686550" y="3526363"/>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E271BD90-94F2-4A52-BFC9-9E4E343EA348}"/>
              </a:ext>
            </a:extLst>
          </p:cNvPr>
          <p:cNvSpPr/>
          <p:nvPr/>
        </p:nvSpPr>
        <p:spPr>
          <a:xfrm>
            <a:off x="7412831" y="318108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a:t>
            </a:r>
            <a:endParaRPr lang="en-US" dirty="0"/>
          </a:p>
        </p:txBody>
      </p:sp>
      <p:sp>
        <p:nvSpPr>
          <p:cNvPr id="8" name="Diamond 7">
            <a:extLst>
              <a:ext uri="{FF2B5EF4-FFF2-40B4-BE49-F238E27FC236}">
                <a16:creationId xmlns:a16="http://schemas.microsoft.com/office/drawing/2014/main" id="{4D841ABE-B231-44E5-B043-420F31A76868}"/>
              </a:ext>
            </a:extLst>
          </p:cNvPr>
          <p:cNvSpPr/>
          <p:nvPr/>
        </p:nvSpPr>
        <p:spPr>
          <a:xfrm>
            <a:off x="4841080" y="3073925"/>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Enrolls in  </a:t>
            </a:r>
          </a:p>
        </p:txBody>
      </p:sp>
      <p:cxnSp>
        <p:nvCxnSpPr>
          <p:cNvPr id="9" name="Straight Arrow Connector 8">
            <a:extLst>
              <a:ext uri="{FF2B5EF4-FFF2-40B4-BE49-F238E27FC236}">
                <a16:creationId xmlns:a16="http://schemas.microsoft.com/office/drawing/2014/main" id="{E1FFFEAF-0B88-4D92-8907-9AB98DB4C717}"/>
              </a:ext>
            </a:extLst>
          </p:cNvPr>
          <p:cNvCxnSpPr/>
          <p:nvPr/>
        </p:nvCxnSpPr>
        <p:spPr>
          <a:xfrm>
            <a:off x="3960018" y="3526362"/>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33A5E99C-2678-403E-B70F-DA9D4CC1D7C4}"/>
              </a:ext>
            </a:extLst>
          </p:cNvPr>
          <p:cNvSpPr/>
          <p:nvPr/>
        </p:nvSpPr>
        <p:spPr>
          <a:xfrm>
            <a:off x="7481069" y="5922006"/>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Teacher</a:t>
            </a:r>
            <a:endParaRPr lang="en-US" dirty="0"/>
          </a:p>
        </p:txBody>
      </p:sp>
      <p:sp>
        <p:nvSpPr>
          <p:cNvPr id="5" name="Diamond 4">
            <a:extLst>
              <a:ext uri="{FF2B5EF4-FFF2-40B4-BE49-F238E27FC236}">
                <a16:creationId xmlns:a16="http://schemas.microsoft.com/office/drawing/2014/main" id="{7D391CBB-DEA4-4503-AD01-63CED3474403}"/>
              </a:ext>
            </a:extLst>
          </p:cNvPr>
          <p:cNvSpPr/>
          <p:nvPr/>
        </p:nvSpPr>
        <p:spPr>
          <a:xfrm>
            <a:off x="7560860" y="4619783"/>
            <a:ext cx="2160894" cy="90985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Is taught by </a:t>
            </a:r>
            <a:endParaRPr lang="en-US" dirty="0"/>
          </a:p>
        </p:txBody>
      </p:sp>
      <p:cxnSp>
        <p:nvCxnSpPr>
          <p:cNvPr id="11" name="Straight Arrow Connector 10">
            <a:extLst>
              <a:ext uri="{FF2B5EF4-FFF2-40B4-BE49-F238E27FC236}">
                <a16:creationId xmlns:a16="http://schemas.microsoft.com/office/drawing/2014/main" id="{C4849C77-9879-4650-B491-C9CACA4C2316}"/>
              </a:ext>
            </a:extLst>
          </p:cNvPr>
          <p:cNvCxnSpPr/>
          <p:nvPr/>
        </p:nvCxnSpPr>
        <p:spPr>
          <a:xfrm>
            <a:off x="8624958" y="3875555"/>
            <a:ext cx="22746" cy="69376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8146375A-A1CD-4EDE-AA79-CB1A293370A4}"/>
              </a:ext>
            </a:extLst>
          </p:cNvPr>
          <p:cNvCxnSpPr>
            <a:cxnSpLocks/>
          </p:cNvCxnSpPr>
          <p:nvPr/>
        </p:nvCxnSpPr>
        <p:spPr>
          <a:xfrm>
            <a:off x="8704569" y="5479166"/>
            <a:ext cx="11373" cy="489045"/>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64345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CADA-BD2B-4C5D-A4BA-5555BD46EA80}"/>
              </a:ext>
            </a:extLst>
          </p:cNvPr>
          <p:cNvSpPr>
            <a:spLocks noGrp="1"/>
          </p:cNvSpPr>
          <p:nvPr>
            <p:ph type="title"/>
          </p:nvPr>
        </p:nvSpPr>
        <p:spPr>
          <a:xfrm>
            <a:off x="3641458" y="222811"/>
            <a:ext cx="10515600" cy="1325563"/>
          </a:xfrm>
        </p:spPr>
        <p:txBody>
          <a:bodyPr/>
          <a:lstStyle/>
          <a:p>
            <a:r>
              <a:rPr lang="en-US" dirty="0">
                <a:cs typeface="Calibri Light"/>
              </a:rPr>
              <a:t>Wrong structure</a:t>
            </a:r>
            <a:endParaRPr lang="en-US" dirty="0"/>
          </a:p>
        </p:txBody>
      </p:sp>
      <p:sp>
        <p:nvSpPr>
          <p:cNvPr id="3" name="Content Placeholder 2">
            <a:extLst>
              <a:ext uri="{FF2B5EF4-FFF2-40B4-BE49-F238E27FC236}">
                <a16:creationId xmlns:a16="http://schemas.microsoft.com/office/drawing/2014/main" id="{6EEC8BF9-7880-4359-B855-A39AE55128D5}"/>
              </a:ext>
            </a:extLst>
          </p:cNvPr>
          <p:cNvSpPr>
            <a:spLocks noGrp="1"/>
          </p:cNvSpPr>
          <p:nvPr>
            <p:ph idx="1"/>
          </p:nvPr>
        </p:nvSpPr>
        <p:spPr>
          <a:xfrm>
            <a:off x="838200" y="1597713"/>
            <a:ext cx="10515600" cy="4579250"/>
          </a:xfrm>
        </p:spPr>
        <p:txBody>
          <a:bodyPr vert="horz" lIns="91440" tIns="45720" rIns="91440" bIns="45720" rtlCol="0" anchor="t">
            <a:normAutofit lnSpcReduction="10000"/>
          </a:bodyPr>
          <a:lstStyle/>
          <a:p>
            <a:endParaRPr lang="en-US" dirty="0"/>
          </a:p>
          <a:p>
            <a:pPr marL="0" indent="0">
              <a:buNone/>
            </a:pP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Please note: Readability is Left to Right &amp; Top to bottom</a:t>
            </a:r>
          </a:p>
          <a:p>
            <a:r>
              <a:rPr lang="en-US" dirty="0">
                <a:cs typeface="Calibri"/>
              </a:rPr>
              <a:t>Correct it.</a:t>
            </a:r>
          </a:p>
          <a:p>
            <a:endParaRPr lang="en-US" dirty="0">
              <a:cs typeface="Calibri"/>
            </a:endParaRPr>
          </a:p>
        </p:txBody>
      </p:sp>
      <p:sp>
        <p:nvSpPr>
          <p:cNvPr id="4" name="Rectangle 3">
            <a:extLst>
              <a:ext uri="{FF2B5EF4-FFF2-40B4-BE49-F238E27FC236}">
                <a16:creationId xmlns:a16="http://schemas.microsoft.com/office/drawing/2014/main" id="{04481DBB-0544-4940-88AE-1F537399CCF5}"/>
              </a:ext>
            </a:extLst>
          </p:cNvPr>
          <p:cNvSpPr/>
          <p:nvPr/>
        </p:nvSpPr>
        <p:spPr>
          <a:xfrm>
            <a:off x="852751" y="445670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 </a:t>
            </a:r>
            <a:endParaRPr lang="en-US" dirty="0"/>
          </a:p>
        </p:txBody>
      </p:sp>
      <p:cxnSp>
        <p:nvCxnSpPr>
          <p:cNvPr id="6" name="Straight Arrow Connector 5">
            <a:extLst>
              <a:ext uri="{FF2B5EF4-FFF2-40B4-BE49-F238E27FC236}">
                <a16:creationId xmlns:a16="http://schemas.microsoft.com/office/drawing/2014/main" id="{563D8BFA-57BE-4C73-98A0-5E3A1A4B22A7}"/>
              </a:ext>
            </a:extLst>
          </p:cNvPr>
          <p:cNvCxnSpPr>
            <a:cxnSpLocks/>
          </p:cNvCxnSpPr>
          <p:nvPr/>
        </p:nvCxnSpPr>
        <p:spPr>
          <a:xfrm>
            <a:off x="6025353" y="4796689"/>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E271BD90-94F2-4A52-BFC9-9E4E343EA348}"/>
              </a:ext>
            </a:extLst>
          </p:cNvPr>
          <p:cNvSpPr/>
          <p:nvPr/>
        </p:nvSpPr>
        <p:spPr>
          <a:xfrm>
            <a:off x="6823071" y="4433154"/>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Student</a:t>
            </a:r>
            <a:endParaRPr lang="en-US" dirty="0"/>
          </a:p>
        </p:txBody>
      </p:sp>
      <p:sp>
        <p:nvSpPr>
          <p:cNvPr id="8" name="Diamond 7">
            <a:extLst>
              <a:ext uri="{FF2B5EF4-FFF2-40B4-BE49-F238E27FC236}">
                <a16:creationId xmlns:a16="http://schemas.microsoft.com/office/drawing/2014/main" id="{4D841ABE-B231-44E5-B043-420F31A76868}"/>
              </a:ext>
            </a:extLst>
          </p:cNvPr>
          <p:cNvSpPr/>
          <p:nvPr/>
        </p:nvSpPr>
        <p:spPr>
          <a:xfrm>
            <a:off x="4096540" y="4349544"/>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Enrolls </a:t>
            </a:r>
          </a:p>
        </p:txBody>
      </p:sp>
      <p:cxnSp>
        <p:nvCxnSpPr>
          <p:cNvPr id="9" name="Straight Arrow Connector 8">
            <a:extLst>
              <a:ext uri="{FF2B5EF4-FFF2-40B4-BE49-F238E27FC236}">
                <a16:creationId xmlns:a16="http://schemas.microsoft.com/office/drawing/2014/main" id="{E1FFFEAF-0B88-4D92-8907-9AB98DB4C717}"/>
              </a:ext>
            </a:extLst>
          </p:cNvPr>
          <p:cNvCxnSpPr/>
          <p:nvPr/>
        </p:nvCxnSpPr>
        <p:spPr>
          <a:xfrm>
            <a:off x="3200927" y="4801982"/>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33A5E99C-2678-403E-B70F-DA9D4CC1D7C4}"/>
              </a:ext>
            </a:extLst>
          </p:cNvPr>
          <p:cNvSpPr/>
          <p:nvPr/>
        </p:nvSpPr>
        <p:spPr>
          <a:xfrm>
            <a:off x="800602" y="189707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Teacher</a:t>
            </a:r>
            <a:endParaRPr lang="en-US" dirty="0"/>
          </a:p>
        </p:txBody>
      </p:sp>
      <p:sp>
        <p:nvSpPr>
          <p:cNvPr id="5" name="Diamond 4">
            <a:extLst>
              <a:ext uri="{FF2B5EF4-FFF2-40B4-BE49-F238E27FC236}">
                <a16:creationId xmlns:a16="http://schemas.microsoft.com/office/drawing/2014/main" id="{7D391CBB-DEA4-4503-AD01-63CED3474403}"/>
              </a:ext>
            </a:extLst>
          </p:cNvPr>
          <p:cNvSpPr/>
          <p:nvPr/>
        </p:nvSpPr>
        <p:spPr>
          <a:xfrm>
            <a:off x="852751" y="2984228"/>
            <a:ext cx="2160894" cy="90985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Is taught by </a:t>
            </a:r>
            <a:endParaRPr lang="en-US" dirty="0"/>
          </a:p>
        </p:txBody>
      </p:sp>
      <p:cxnSp>
        <p:nvCxnSpPr>
          <p:cNvPr id="11" name="Straight Arrow Connector 10">
            <a:extLst>
              <a:ext uri="{FF2B5EF4-FFF2-40B4-BE49-F238E27FC236}">
                <a16:creationId xmlns:a16="http://schemas.microsoft.com/office/drawing/2014/main" id="{C4849C77-9879-4650-B491-C9CACA4C2316}"/>
              </a:ext>
            </a:extLst>
          </p:cNvPr>
          <p:cNvCxnSpPr>
            <a:cxnSpLocks/>
          </p:cNvCxnSpPr>
          <p:nvPr/>
        </p:nvCxnSpPr>
        <p:spPr>
          <a:xfrm>
            <a:off x="1945841" y="3940486"/>
            <a:ext cx="0" cy="492668"/>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8146375A-A1CD-4EDE-AA79-CB1A293370A4}"/>
              </a:ext>
            </a:extLst>
          </p:cNvPr>
          <p:cNvCxnSpPr>
            <a:cxnSpLocks/>
            <a:endCxn id="5" idx="0"/>
          </p:cNvCxnSpPr>
          <p:nvPr/>
        </p:nvCxnSpPr>
        <p:spPr>
          <a:xfrm flipH="1">
            <a:off x="1933198" y="2636973"/>
            <a:ext cx="12644" cy="347255"/>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61690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28DB-20BB-4391-9CD6-962F7EACAAD0}"/>
              </a:ext>
            </a:extLst>
          </p:cNvPr>
          <p:cNvSpPr>
            <a:spLocks noGrp="1"/>
          </p:cNvSpPr>
          <p:nvPr>
            <p:ph type="title"/>
          </p:nvPr>
        </p:nvSpPr>
        <p:spPr>
          <a:xfrm>
            <a:off x="1154954" y="793363"/>
            <a:ext cx="8761413" cy="1285205"/>
          </a:xfrm>
        </p:spPr>
        <p:txBody>
          <a:bodyPr>
            <a:normAutofit fontScale="90000"/>
          </a:bodyPr>
          <a:lstStyle/>
          <a:p>
            <a:br>
              <a:rPr lang="en-US" dirty="0">
                <a:cs typeface="Calibri"/>
              </a:rPr>
            </a:br>
            <a:r>
              <a:rPr lang="en-US" sz="4000" dirty="0">
                <a:solidFill>
                  <a:schemeClr val="accent2"/>
                </a:solidFill>
              </a:rPr>
              <a:t>Constraints</a:t>
            </a:r>
            <a:r>
              <a:rPr lang="en-US" dirty="0">
                <a:cs typeface="Calibri"/>
              </a:rPr>
              <a:t> </a:t>
            </a:r>
            <a:r>
              <a:rPr lang="en-US" sz="4000" dirty="0">
                <a:solidFill>
                  <a:schemeClr val="accent2"/>
                </a:solidFill>
              </a:rPr>
              <a:t>on Relationship </a:t>
            </a:r>
            <a:br>
              <a:rPr lang="en-US" dirty="0">
                <a:cs typeface="Calibri"/>
              </a:rPr>
            </a:br>
            <a:br>
              <a:rPr lang="en-US" dirty="0">
                <a:cs typeface="Calibri"/>
              </a:rPr>
            </a:br>
            <a:endParaRPr lang="en-US" dirty="0"/>
          </a:p>
        </p:txBody>
      </p:sp>
      <p:sp>
        <p:nvSpPr>
          <p:cNvPr id="4" name="Text Placeholder 3">
            <a:extLst>
              <a:ext uri="{FF2B5EF4-FFF2-40B4-BE49-F238E27FC236}">
                <a16:creationId xmlns:a16="http://schemas.microsoft.com/office/drawing/2014/main" id="{9FC0BC93-439B-4AB2-8ACA-11BDAFAF5E1F}"/>
              </a:ext>
            </a:extLst>
          </p:cNvPr>
          <p:cNvSpPr>
            <a:spLocks noGrp="1"/>
          </p:cNvSpPr>
          <p:nvPr>
            <p:ph type="body" idx="1"/>
          </p:nvPr>
        </p:nvSpPr>
        <p:spPr/>
        <p:txBody>
          <a:bodyPr/>
          <a:lstStyle/>
          <a:p>
            <a:r>
              <a:rPr lang="en-US" sz="3200" dirty="0">
                <a:cs typeface="Calibri"/>
              </a:rPr>
              <a:t>Cardinality</a:t>
            </a:r>
            <a:endParaRPr lang="en-US" dirty="0"/>
          </a:p>
        </p:txBody>
      </p:sp>
      <p:sp>
        <p:nvSpPr>
          <p:cNvPr id="3" name="Content Placeholder 2">
            <a:extLst>
              <a:ext uri="{FF2B5EF4-FFF2-40B4-BE49-F238E27FC236}">
                <a16:creationId xmlns:a16="http://schemas.microsoft.com/office/drawing/2014/main" id="{EE89D61C-7E76-434F-85B9-0B87E066CF80}"/>
              </a:ext>
            </a:extLst>
          </p:cNvPr>
          <p:cNvSpPr>
            <a:spLocks noGrp="1"/>
          </p:cNvSpPr>
          <p:nvPr>
            <p:ph sz="half" idx="2"/>
          </p:nvPr>
        </p:nvSpPr>
        <p:spPr/>
        <p:txBody>
          <a:bodyPr/>
          <a:lstStyle/>
          <a:p>
            <a:r>
              <a:rPr lang="en-US" dirty="0">
                <a:cs typeface="Calibri"/>
              </a:rPr>
              <a:t>One to many   (1:N)</a:t>
            </a:r>
          </a:p>
          <a:p>
            <a:r>
              <a:rPr lang="en-US" dirty="0">
                <a:cs typeface="Calibri"/>
              </a:rPr>
              <a:t>One to one       (1:1)</a:t>
            </a:r>
          </a:p>
          <a:p>
            <a:r>
              <a:rPr lang="en-US" dirty="0">
                <a:cs typeface="Calibri"/>
              </a:rPr>
              <a:t>Many to many  (M:N)</a:t>
            </a:r>
          </a:p>
          <a:p>
            <a:pPr marL="0" indent="0">
              <a:buNone/>
            </a:pPr>
            <a:endParaRPr lang="en-US" dirty="0"/>
          </a:p>
        </p:txBody>
      </p:sp>
      <p:sp>
        <p:nvSpPr>
          <p:cNvPr id="5" name="Text Placeholder 4">
            <a:extLst>
              <a:ext uri="{FF2B5EF4-FFF2-40B4-BE49-F238E27FC236}">
                <a16:creationId xmlns:a16="http://schemas.microsoft.com/office/drawing/2014/main" id="{479E2619-8B24-4991-B7EF-01D8BAC507D9}"/>
              </a:ext>
            </a:extLst>
          </p:cNvPr>
          <p:cNvSpPr>
            <a:spLocks noGrp="1"/>
          </p:cNvSpPr>
          <p:nvPr>
            <p:ph type="body" sz="quarter" idx="3"/>
          </p:nvPr>
        </p:nvSpPr>
        <p:spPr/>
        <p:txBody>
          <a:bodyPr/>
          <a:lstStyle/>
          <a:p>
            <a:r>
              <a:rPr lang="en-US" sz="3200" dirty="0">
                <a:cs typeface="Calibri"/>
              </a:rPr>
              <a:t>Participation</a:t>
            </a:r>
            <a:endParaRPr lang="en-US" dirty="0"/>
          </a:p>
        </p:txBody>
      </p:sp>
      <p:sp>
        <p:nvSpPr>
          <p:cNvPr id="6" name="Content Placeholder 5">
            <a:extLst>
              <a:ext uri="{FF2B5EF4-FFF2-40B4-BE49-F238E27FC236}">
                <a16:creationId xmlns:a16="http://schemas.microsoft.com/office/drawing/2014/main" id="{13E2BBE1-D243-4943-B58B-D1BD5543000D}"/>
              </a:ext>
            </a:extLst>
          </p:cNvPr>
          <p:cNvSpPr>
            <a:spLocks noGrp="1"/>
          </p:cNvSpPr>
          <p:nvPr>
            <p:ph sz="quarter" idx="4"/>
          </p:nvPr>
        </p:nvSpPr>
        <p:spPr/>
        <p:txBody>
          <a:bodyPr/>
          <a:lstStyle/>
          <a:p>
            <a:r>
              <a:rPr lang="en-US" dirty="0"/>
              <a:t>Total  Participation    </a:t>
            </a:r>
          </a:p>
          <a:p>
            <a:r>
              <a:rPr lang="en-US" dirty="0"/>
              <a:t>Partial participation</a:t>
            </a:r>
          </a:p>
        </p:txBody>
      </p:sp>
      <p:cxnSp>
        <p:nvCxnSpPr>
          <p:cNvPr id="8" name="Straight Connector 7">
            <a:extLst>
              <a:ext uri="{FF2B5EF4-FFF2-40B4-BE49-F238E27FC236}">
                <a16:creationId xmlns:a16="http://schemas.microsoft.com/office/drawing/2014/main" id="{DEF39149-6BD8-4BDE-84ED-D69A29956B8F}"/>
              </a:ext>
            </a:extLst>
          </p:cNvPr>
          <p:cNvCxnSpPr/>
          <p:nvPr/>
        </p:nvCxnSpPr>
        <p:spPr>
          <a:xfrm>
            <a:off x="9381067" y="2658533"/>
            <a:ext cx="1659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0E7A261-BC7F-4DC5-8CC0-85999CA8BF4B}"/>
              </a:ext>
            </a:extLst>
          </p:cNvPr>
          <p:cNvCxnSpPr/>
          <p:nvPr/>
        </p:nvCxnSpPr>
        <p:spPr>
          <a:xfrm>
            <a:off x="9381067" y="2709334"/>
            <a:ext cx="1659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5590125-87C6-4B00-89C5-A3B999CF17FF}"/>
              </a:ext>
            </a:extLst>
          </p:cNvPr>
          <p:cNvCxnSpPr/>
          <p:nvPr/>
        </p:nvCxnSpPr>
        <p:spPr>
          <a:xfrm>
            <a:off x="9533467" y="3234266"/>
            <a:ext cx="16594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628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879C-6FF8-4DB6-9643-73E27A39B03B}"/>
              </a:ext>
            </a:extLst>
          </p:cNvPr>
          <p:cNvSpPr>
            <a:spLocks noGrp="1"/>
          </p:cNvSpPr>
          <p:nvPr>
            <p:ph type="title"/>
          </p:nvPr>
        </p:nvSpPr>
        <p:spPr/>
        <p:txBody>
          <a:bodyPr/>
          <a:lstStyle/>
          <a:p>
            <a:r>
              <a:rPr lang="en-US">
                <a:cs typeface="Calibri Light"/>
              </a:rPr>
              <a:t>Relationship: cardinality </a:t>
            </a:r>
            <a:endParaRPr lang="en-US"/>
          </a:p>
        </p:txBody>
      </p:sp>
      <p:sp>
        <p:nvSpPr>
          <p:cNvPr id="3" name="Content Placeholder 2">
            <a:extLst>
              <a:ext uri="{FF2B5EF4-FFF2-40B4-BE49-F238E27FC236}">
                <a16:creationId xmlns:a16="http://schemas.microsoft.com/office/drawing/2014/main" id="{344ABC9E-551C-4D50-9BD1-0EDE0DE288A8}"/>
              </a:ext>
            </a:extLst>
          </p:cNvPr>
          <p:cNvSpPr>
            <a:spLocks noGrp="1"/>
          </p:cNvSpPr>
          <p:nvPr>
            <p:ph idx="1"/>
          </p:nvPr>
        </p:nvSpPr>
        <p:spPr/>
        <p:txBody>
          <a:bodyPr vert="horz" lIns="91440" tIns="45720" rIns="91440" bIns="45720" rtlCol="0" anchor="t">
            <a:normAutofit/>
          </a:bodyPr>
          <a:lstStyle/>
          <a:p>
            <a:r>
              <a:rPr lang="en-US" dirty="0">
                <a:cs typeface="Calibri"/>
              </a:rPr>
              <a:t>1 : M </a:t>
            </a:r>
          </a:p>
          <a:p>
            <a:pPr marL="0" indent="0">
              <a:buNone/>
            </a:pPr>
            <a:endParaRPr lang="en-US" dirty="0">
              <a:cs typeface="Calibri"/>
            </a:endParaRPr>
          </a:p>
          <a:p>
            <a:pPr marL="0" indent="0">
              <a:buNone/>
            </a:pPr>
            <a:endParaRPr lang="en-US" dirty="0">
              <a:cs typeface="Calibri"/>
            </a:endParaRPr>
          </a:p>
          <a:p>
            <a:r>
              <a:rPr lang="en-US" dirty="0">
                <a:cs typeface="Calibri"/>
              </a:rPr>
              <a:t>M : N </a:t>
            </a:r>
          </a:p>
          <a:p>
            <a:pPr marL="0" indent="0">
              <a:buNone/>
            </a:pPr>
            <a:endParaRPr lang="en-US" dirty="0">
              <a:cs typeface="Calibri"/>
            </a:endParaRPr>
          </a:p>
          <a:p>
            <a:pPr marL="0" indent="0">
              <a:buNone/>
            </a:pPr>
            <a:endParaRPr lang="en-US" dirty="0">
              <a:cs typeface="Calibri"/>
            </a:endParaRPr>
          </a:p>
          <a:p>
            <a:r>
              <a:rPr lang="en-US" dirty="0">
                <a:cs typeface="Calibri"/>
              </a:rPr>
              <a:t>1 : 1 </a:t>
            </a:r>
          </a:p>
        </p:txBody>
      </p:sp>
      <p:sp>
        <p:nvSpPr>
          <p:cNvPr id="5" name="Rectangle 4">
            <a:extLst>
              <a:ext uri="{FF2B5EF4-FFF2-40B4-BE49-F238E27FC236}">
                <a16:creationId xmlns:a16="http://schemas.microsoft.com/office/drawing/2014/main" id="{D81F5FA0-4A49-4AC6-B3BB-983EC86C17C5}"/>
              </a:ext>
            </a:extLst>
          </p:cNvPr>
          <p:cNvSpPr/>
          <p:nvPr/>
        </p:nvSpPr>
        <p:spPr>
          <a:xfrm>
            <a:off x="1400174"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7" name="Straight Arrow Connector 6">
            <a:extLst>
              <a:ext uri="{FF2B5EF4-FFF2-40B4-BE49-F238E27FC236}">
                <a16:creationId xmlns:a16="http://schemas.microsoft.com/office/drawing/2014/main" id="{DF1093D6-05B3-4F30-88B8-1721937890D7}"/>
              </a:ext>
            </a:extLst>
          </p:cNvPr>
          <p:cNvCxnSpPr>
            <a:cxnSpLocks/>
          </p:cNvCxnSpPr>
          <p:nvPr/>
        </p:nvCxnSpPr>
        <p:spPr>
          <a:xfrm>
            <a:off x="6460331" y="3451001"/>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644FB2F0-8B17-4F44-A1C6-E29DB39902F3}"/>
              </a:ext>
            </a:extLst>
          </p:cNvPr>
          <p:cNvSpPr/>
          <p:nvPr/>
        </p:nvSpPr>
        <p:spPr>
          <a:xfrm>
            <a:off x="7186612"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a16="http://schemas.microsoft.com/office/drawing/2014/main" id="{B95337CB-3A58-470D-A7AD-D00AE3D23483}"/>
              </a:ext>
            </a:extLst>
          </p:cNvPr>
          <p:cNvSpPr/>
          <p:nvPr/>
        </p:nvSpPr>
        <p:spPr>
          <a:xfrm>
            <a:off x="4614861" y="2998563"/>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Works for</a:t>
            </a:r>
            <a:endParaRPr lang="en-US" dirty="0"/>
          </a:p>
        </p:txBody>
      </p:sp>
      <p:cxnSp>
        <p:nvCxnSpPr>
          <p:cNvPr id="13" name="Straight Arrow Connector 12">
            <a:extLst>
              <a:ext uri="{FF2B5EF4-FFF2-40B4-BE49-F238E27FC236}">
                <a16:creationId xmlns:a16="http://schemas.microsoft.com/office/drawing/2014/main" id="{175430B9-2A05-4DA3-B83C-29F82BECFF17}"/>
              </a:ext>
            </a:extLst>
          </p:cNvPr>
          <p:cNvCxnSpPr/>
          <p:nvPr/>
        </p:nvCxnSpPr>
        <p:spPr>
          <a:xfrm>
            <a:off x="3733799" y="3451000"/>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72CD61B8-ADD3-4926-BABD-F8D8343F8A25}"/>
              </a:ext>
            </a:extLst>
          </p:cNvPr>
          <p:cNvSpPr/>
          <p:nvPr/>
        </p:nvSpPr>
        <p:spPr>
          <a:xfrm>
            <a:off x="1197768"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a16="http://schemas.microsoft.com/office/drawing/2014/main" id="{8EB18534-4DE5-43A3-B4CC-29FA5288B553}"/>
              </a:ext>
            </a:extLst>
          </p:cNvPr>
          <p:cNvCxnSpPr>
            <a:cxnSpLocks/>
          </p:cNvCxnSpPr>
          <p:nvPr/>
        </p:nvCxnSpPr>
        <p:spPr>
          <a:xfrm>
            <a:off x="6257925" y="4595680"/>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AF1F8309-A4E5-4D9A-A702-55F3EB4E4E45}"/>
              </a:ext>
            </a:extLst>
          </p:cNvPr>
          <p:cNvSpPr/>
          <p:nvPr/>
        </p:nvSpPr>
        <p:spPr>
          <a:xfrm>
            <a:off x="6984206"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a16="http://schemas.microsoft.com/office/drawing/2014/main" id="{1881F132-F5BE-4F75-AC66-678106150110}"/>
              </a:ext>
            </a:extLst>
          </p:cNvPr>
          <p:cNvSpPr/>
          <p:nvPr/>
        </p:nvSpPr>
        <p:spPr>
          <a:xfrm>
            <a:off x="4159876" y="4143242"/>
            <a:ext cx="2300455"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Teaches</a:t>
            </a:r>
            <a:endParaRPr lang="en-US" dirty="0"/>
          </a:p>
        </p:txBody>
      </p:sp>
      <p:cxnSp>
        <p:nvCxnSpPr>
          <p:cNvPr id="23" name="Straight Arrow Connector 22">
            <a:extLst>
              <a:ext uri="{FF2B5EF4-FFF2-40B4-BE49-F238E27FC236}">
                <a16:creationId xmlns:a16="http://schemas.microsoft.com/office/drawing/2014/main" id="{DC288AA4-3D2B-4C70-B746-E5BCF7CB5B94}"/>
              </a:ext>
            </a:extLst>
          </p:cNvPr>
          <p:cNvCxnSpPr>
            <a:endCxn id="21" idx="1"/>
          </p:cNvCxnSpPr>
          <p:nvPr/>
        </p:nvCxnSpPr>
        <p:spPr>
          <a:xfrm>
            <a:off x="3531393" y="4595679"/>
            <a:ext cx="628483" cy="1"/>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a16="http://schemas.microsoft.com/office/drawing/2014/main" id="{E150476E-2686-4065-B5A1-175F1C86C152}"/>
              </a:ext>
            </a:extLst>
          </p:cNvPr>
          <p:cNvCxnSpPr>
            <a:cxnSpLocks/>
            <a:stCxn id="31" idx="3"/>
          </p:cNvCxnSpPr>
          <p:nvPr/>
        </p:nvCxnSpPr>
        <p:spPr>
          <a:xfrm>
            <a:off x="6543674" y="6174581"/>
            <a:ext cx="476250"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a16="http://schemas.microsoft.com/office/drawing/2014/main" id="{8359C1EC-2F5C-4DAF-A571-2F3E9E95AB4E}"/>
              </a:ext>
            </a:extLst>
          </p:cNvPr>
          <p:cNvSpPr/>
          <p:nvPr/>
        </p:nvSpPr>
        <p:spPr>
          <a:xfrm>
            <a:off x="3960018" y="5722143"/>
            <a:ext cx="2583656"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Is head of </a:t>
            </a:r>
            <a:endParaRPr lang="en-US" dirty="0"/>
          </a:p>
        </p:txBody>
      </p:sp>
      <p:cxnSp>
        <p:nvCxnSpPr>
          <p:cNvPr id="33" name="Straight Arrow Connector 32">
            <a:extLst>
              <a:ext uri="{FF2B5EF4-FFF2-40B4-BE49-F238E27FC236}">
                <a16:creationId xmlns:a16="http://schemas.microsoft.com/office/drawing/2014/main" id="{3B9C4330-278A-4C35-AF30-DF1CDD88E2D7}"/>
              </a:ext>
            </a:extLst>
          </p:cNvPr>
          <p:cNvCxnSpPr>
            <a:endCxn id="31" idx="1"/>
          </p:cNvCxnSpPr>
          <p:nvPr/>
        </p:nvCxnSpPr>
        <p:spPr>
          <a:xfrm>
            <a:off x="3495674" y="6174580"/>
            <a:ext cx="464344" cy="1"/>
          </a:xfrm>
          <a:prstGeom prst="straightConnector1">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DC1249B4-FAA4-4993-9D4F-94F91F338044}"/>
              </a:ext>
            </a:extLst>
          </p:cNvPr>
          <p:cNvSpPr txBox="1"/>
          <p:nvPr/>
        </p:nvSpPr>
        <p:spPr>
          <a:xfrm>
            <a:off x="6157415" y="29147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p>
        </p:txBody>
      </p:sp>
    </p:spTree>
    <p:extLst>
      <p:ext uri="{BB962C8B-B14F-4D97-AF65-F5344CB8AC3E}">
        <p14:creationId xmlns:p14="http://schemas.microsoft.com/office/powerpoint/2010/main" val="604865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879C-6FF8-4DB6-9643-73E27A39B03B}"/>
              </a:ext>
            </a:extLst>
          </p:cNvPr>
          <p:cNvSpPr>
            <a:spLocks noGrp="1"/>
          </p:cNvSpPr>
          <p:nvPr>
            <p:ph type="title"/>
          </p:nvPr>
        </p:nvSpPr>
        <p:spPr/>
        <p:txBody>
          <a:bodyPr/>
          <a:lstStyle/>
          <a:p>
            <a:r>
              <a:rPr lang="en-US">
                <a:cs typeface="Calibri Light"/>
              </a:rPr>
              <a:t>Relationship: cardinality </a:t>
            </a:r>
            <a:endParaRPr lang="en-US"/>
          </a:p>
        </p:txBody>
      </p:sp>
      <p:sp>
        <p:nvSpPr>
          <p:cNvPr id="3" name="Content Placeholder 2">
            <a:extLst>
              <a:ext uri="{FF2B5EF4-FFF2-40B4-BE49-F238E27FC236}">
                <a16:creationId xmlns:a16="http://schemas.microsoft.com/office/drawing/2014/main" id="{344ABC9E-551C-4D50-9BD1-0EDE0DE288A8}"/>
              </a:ext>
            </a:extLst>
          </p:cNvPr>
          <p:cNvSpPr>
            <a:spLocks noGrp="1"/>
          </p:cNvSpPr>
          <p:nvPr>
            <p:ph idx="1"/>
          </p:nvPr>
        </p:nvSpPr>
        <p:spPr/>
        <p:txBody>
          <a:bodyPr vert="horz" lIns="91440" tIns="45720" rIns="91440" bIns="45720" rtlCol="0" anchor="t">
            <a:normAutofit/>
          </a:bodyPr>
          <a:lstStyle/>
          <a:p>
            <a:r>
              <a:rPr lang="en-US" dirty="0">
                <a:cs typeface="Calibri"/>
              </a:rPr>
              <a:t>1 : M </a:t>
            </a:r>
          </a:p>
          <a:p>
            <a:pPr marL="0" indent="0">
              <a:buNone/>
            </a:pPr>
            <a:endParaRPr lang="en-US" dirty="0">
              <a:cs typeface="Calibri"/>
            </a:endParaRPr>
          </a:p>
          <a:p>
            <a:pPr marL="0" indent="0">
              <a:buNone/>
            </a:pPr>
            <a:endParaRPr lang="en-US" dirty="0">
              <a:cs typeface="Calibri"/>
            </a:endParaRPr>
          </a:p>
          <a:p>
            <a:r>
              <a:rPr lang="en-US" dirty="0">
                <a:cs typeface="Calibri"/>
              </a:rPr>
              <a:t>M : N </a:t>
            </a:r>
          </a:p>
          <a:p>
            <a:pPr marL="0" indent="0">
              <a:buNone/>
            </a:pPr>
            <a:endParaRPr lang="en-US" dirty="0">
              <a:cs typeface="Calibri"/>
            </a:endParaRPr>
          </a:p>
          <a:p>
            <a:pPr marL="0" indent="0">
              <a:buNone/>
            </a:pPr>
            <a:endParaRPr lang="en-US" dirty="0">
              <a:cs typeface="Calibri"/>
            </a:endParaRPr>
          </a:p>
          <a:p>
            <a:r>
              <a:rPr lang="en-US" dirty="0">
                <a:cs typeface="Calibri"/>
              </a:rPr>
              <a:t>1 : 1 </a:t>
            </a:r>
          </a:p>
        </p:txBody>
      </p:sp>
      <p:sp>
        <p:nvSpPr>
          <p:cNvPr id="5" name="Rectangle 4">
            <a:extLst>
              <a:ext uri="{FF2B5EF4-FFF2-40B4-BE49-F238E27FC236}">
                <a16:creationId xmlns:a16="http://schemas.microsoft.com/office/drawing/2014/main" id="{D81F5FA0-4A49-4AC6-B3BB-983EC86C17C5}"/>
              </a:ext>
            </a:extLst>
          </p:cNvPr>
          <p:cNvSpPr/>
          <p:nvPr/>
        </p:nvSpPr>
        <p:spPr>
          <a:xfrm>
            <a:off x="1400174"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7" name="Straight Arrow Connector 6">
            <a:extLst>
              <a:ext uri="{FF2B5EF4-FFF2-40B4-BE49-F238E27FC236}">
                <a16:creationId xmlns:a16="http://schemas.microsoft.com/office/drawing/2014/main" id="{DF1093D6-05B3-4F30-88B8-1721937890D7}"/>
              </a:ext>
            </a:extLst>
          </p:cNvPr>
          <p:cNvCxnSpPr>
            <a:cxnSpLocks/>
          </p:cNvCxnSpPr>
          <p:nvPr/>
        </p:nvCxnSpPr>
        <p:spPr>
          <a:xfrm>
            <a:off x="6460331" y="3451001"/>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644FB2F0-8B17-4F44-A1C6-E29DB39902F3}"/>
              </a:ext>
            </a:extLst>
          </p:cNvPr>
          <p:cNvSpPr/>
          <p:nvPr/>
        </p:nvSpPr>
        <p:spPr>
          <a:xfrm>
            <a:off x="7186612"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a16="http://schemas.microsoft.com/office/drawing/2014/main" id="{B95337CB-3A58-470D-A7AD-D00AE3D23483}"/>
              </a:ext>
            </a:extLst>
          </p:cNvPr>
          <p:cNvSpPr/>
          <p:nvPr/>
        </p:nvSpPr>
        <p:spPr>
          <a:xfrm>
            <a:off x="4614861" y="2998563"/>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Works for</a:t>
            </a:r>
            <a:endParaRPr lang="en-US" dirty="0"/>
          </a:p>
        </p:txBody>
      </p:sp>
      <p:cxnSp>
        <p:nvCxnSpPr>
          <p:cNvPr id="13" name="Straight Arrow Connector 12">
            <a:extLst>
              <a:ext uri="{FF2B5EF4-FFF2-40B4-BE49-F238E27FC236}">
                <a16:creationId xmlns:a16="http://schemas.microsoft.com/office/drawing/2014/main" id="{175430B9-2A05-4DA3-B83C-29F82BECFF17}"/>
              </a:ext>
            </a:extLst>
          </p:cNvPr>
          <p:cNvCxnSpPr/>
          <p:nvPr/>
        </p:nvCxnSpPr>
        <p:spPr>
          <a:xfrm>
            <a:off x="3733799" y="3451000"/>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72CD61B8-ADD3-4926-BABD-F8D8343F8A25}"/>
              </a:ext>
            </a:extLst>
          </p:cNvPr>
          <p:cNvSpPr/>
          <p:nvPr/>
        </p:nvSpPr>
        <p:spPr>
          <a:xfrm>
            <a:off x="1197768"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a16="http://schemas.microsoft.com/office/drawing/2014/main" id="{8EB18534-4DE5-43A3-B4CC-29FA5288B553}"/>
              </a:ext>
            </a:extLst>
          </p:cNvPr>
          <p:cNvCxnSpPr>
            <a:cxnSpLocks/>
          </p:cNvCxnSpPr>
          <p:nvPr/>
        </p:nvCxnSpPr>
        <p:spPr>
          <a:xfrm>
            <a:off x="6257925" y="4595680"/>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AF1F8309-A4E5-4D9A-A702-55F3EB4E4E45}"/>
              </a:ext>
            </a:extLst>
          </p:cNvPr>
          <p:cNvSpPr/>
          <p:nvPr/>
        </p:nvSpPr>
        <p:spPr>
          <a:xfrm>
            <a:off x="6984206"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a16="http://schemas.microsoft.com/office/drawing/2014/main" id="{1881F132-F5BE-4F75-AC66-678106150110}"/>
              </a:ext>
            </a:extLst>
          </p:cNvPr>
          <p:cNvSpPr/>
          <p:nvPr/>
        </p:nvSpPr>
        <p:spPr>
          <a:xfrm>
            <a:off x="4159876" y="4143242"/>
            <a:ext cx="2300455"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Teaches</a:t>
            </a:r>
            <a:endParaRPr lang="en-US" dirty="0"/>
          </a:p>
        </p:txBody>
      </p:sp>
      <p:cxnSp>
        <p:nvCxnSpPr>
          <p:cNvPr id="23" name="Straight Arrow Connector 22">
            <a:extLst>
              <a:ext uri="{FF2B5EF4-FFF2-40B4-BE49-F238E27FC236}">
                <a16:creationId xmlns:a16="http://schemas.microsoft.com/office/drawing/2014/main" id="{DC288AA4-3D2B-4C70-B746-E5BCF7CB5B94}"/>
              </a:ext>
            </a:extLst>
          </p:cNvPr>
          <p:cNvCxnSpPr>
            <a:endCxn id="21" idx="1"/>
          </p:cNvCxnSpPr>
          <p:nvPr/>
        </p:nvCxnSpPr>
        <p:spPr>
          <a:xfrm>
            <a:off x="3531393" y="4595679"/>
            <a:ext cx="628483" cy="1"/>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a16="http://schemas.microsoft.com/office/drawing/2014/main" id="{E150476E-2686-4065-B5A1-175F1C86C152}"/>
              </a:ext>
            </a:extLst>
          </p:cNvPr>
          <p:cNvCxnSpPr>
            <a:cxnSpLocks/>
            <a:stCxn id="31" idx="3"/>
          </p:cNvCxnSpPr>
          <p:nvPr/>
        </p:nvCxnSpPr>
        <p:spPr>
          <a:xfrm>
            <a:off x="6543674" y="6174581"/>
            <a:ext cx="476250"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a16="http://schemas.microsoft.com/office/drawing/2014/main" id="{8359C1EC-2F5C-4DAF-A571-2F3E9E95AB4E}"/>
              </a:ext>
            </a:extLst>
          </p:cNvPr>
          <p:cNvSpPr/>
          <p:nvPr/>
        </p:nvSpPr>
        <p:spPr>
          <a:xfrm>
            <a:off x="3960018" y="5722143"/>
            <a:ext cx="2583656"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Is head of </a:t>
            </a:r>
            <a:endParaRPr lang="en-US" dirty="0"/>
          </a:p>
        </p:txBody>
      </p:sp>
      <p:cxnSp>
        <p:nvCxnSpPr>
          <p:cNvPr id="33" name="Straight Arrow Connector 32">
            <a:extLst>
              <a:ext uri="{FF2B5EF4-FFF2-40B4-BE49-F238E27FC236}">
                <a16:creationId xmlns:a16="http://schemas.microsoft.com/office/drawing/2014/main" id="{3B9C4330-278A-4C35-AF30-DF1CDD88E2D7}"/>
              </a:ext>
            </a:extLst>
          </p:cNvPr>
          <p:cNvCxnSpPr>
            <a:endCxn id="31" idx="1"/>
          </p:cNvCxnSpPr>
          <p:nvPr/>
        </p:nvCxnSpPr>
        <p:spPr>
          <a:xfrm>
            <a:off x="3495674" y="6174580"/>
            <a:ext cx="464344" cy="1"/>
          </a:xfrm>
          <a:prstGeom prst="straightConnector1">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DC1249B4-FAA4-4993-9D4F-94F91F338044}"/>
              </a:ext>
            </a:extLst>
          </p:cNvPr>
          <p:cNvSpPr txBox="1"/>
          <p:nvPr/>
        </p:nvSpPr>
        <p:spPr>
          <a:xfrm>
            <a:off x="6157415" y="29147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1</a:t>
            </a:r>
            <a:endParaRPr lang="en-US" dirty="0">
              <a:cs typeface="Calibri"/>
            </a:endParaRPr>
          </a:p>
        </p:txBody>
      </p:sp>
      <p:sp>
        <p:nvSpPr>
          <p:cNvPr id="6" name="TextBox 5">
            <a:extLst>
              <a:ext uri="{FF2B5EF4-FFF2-40B4-BE49-F238E27FC236}">
                <a16:creationId xmlns:a16="http://schemas.microsoft.com/office/drawing/2014/main" id="{DDD3A3F5-E7F6-4FE2-AD24-3D8BF33E5221}"/>
              </a:ext>
            </a:extLst>
          </p:cNvPr>
          <p:cNvSpPr txBox="1"/>
          <p:nvPr/>
        </p:nvSpPr>
        <p:spPr>
          <a:xfrm>
            <a:off x="3718588" y="30803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8" name="TextBox 7">
            <a:extLst>
              <a:ext uri="{FF2B5EF4-FFF2-40B4-BE49-F238E27FC236}">
                <a16:creationId xmlns:a16="http://schemas.microsoft.com/office/drawing/2014/main" id="{386AEEEA-7F64-4D95-9E55-3824ECA2955D}"/>
              </a:ext>
            </a:extLst>
          </p:cNvPr>
          <p:cNvSpPr txBox="1"/>
          <p:nvPr/>
        </p:nvSpPr>
        <p:spPr>
          <a:xfrm>
            <a:off x="6090598" y="42396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10" name="TextBox 9">
            <a:extLst>
              <a:ext uri="{FF2B5EF4-FFF2-40B4-BE49-F238E27FC236}">
                <a16:creationId xmlns:a16="http://schemas.microsoft.com/office/drawing/2014/main" id="{694C5952-1E04-4BFE-889C-1087ACF4D139}"/>
              </a:ext>
            </a:extLst>
          </p:cNvPr>
          <p:cNvSpPr txBox="1"/>
          <p:nvPr/>
        </p:nvSpPr>
        <p:spPr>
          <a:xfrm>
            <a:off x="3412935" y="42460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N</a:t>
            </a:r>
            <a:endParaRPr lang="en-US" dirty="0">
              <a:cs typeface="Calibri"/>
            </a:endParaRPr>
          </a:p>
        </p:txBody>
      </p:sp>
      <p:sp>
        <p:nvSpPr>
          <p:cNvPr id="12" name="TextBox 11">
            <a:extLst>
              <a:ext uri="{FF2B5EF4-FFF2-40B4-BE49-F238E27FC236}">
                <a16:creationId xmlns:a16="http://schemas.microsoft.com/office/drawing/2014/main" id="{13AAC9F1-804E-4516-A214-6220742922D9}"/>
              </a:ext>
            </a:extLst>
          </p:cNvPr>
          <p:cNvSpPr txBox="1"/>
          <p:nvPr/>
        </p:nvSpPr>
        <p:spPr>
          <a:xfrm>
            <a:off x="6217124" y="5716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14" name="TextBox 13">
            <a:extLst>
              <a:ext uri="{FF2B5EF4-FFF2-40B4-BE49-F238E27FC236}">
                <a16:creationId xmlns:a16="http://schemas.microsoft.com/office/drawing/2014/main" id="{9CC3522A-C901-4FB3-89AE-067E9FF20A27}"/>
              </a:ext>
            </a:extLst>
          </p:cNvPr>
          <p:cNvSpPr txBox="1"/>
          <p:nvPr/>
        </p:nvSpPr>
        <p:spPr>
          <a:xfrm>
            <a:off x="3414357" y="57003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Tree>
    <p:extLst>
      <p:ext uri="{BB962C8B-B14F-4D97-AF65-F5344CB8AC3E}">
        <p14:creationId xmlns:p14="http://schemas.microsoft.com/office/powerpoint/2010/main" val="230493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1C9B-B397-42B8-9EC7-69FF97C4DD5D}"/>
              </a:ext>
            </a:extLst>
          </p:cNvPr>
          <p:cNvSpPr>
            <a:spLocks noGrp="1"/>
          </p:cNvSpPr>
          <p:nvPr>
            <p:ph type="title"/>
          </p:nvPr>
        </p:nvSpPr>
        <p:spPr/>
        <p:txBody>
          <a:bodyPr/>
          <a:lstStyle/>
          <a:p>
            <a:pPr>
              <a:defRPr/>
            </a:pPr>
            <a:r>
              <a:rPr lang="en-US" dirty="0"/>
              <a:t>Announcements  &amp; Plagiarism </a:t>
            </a:r>
          </a:p>
        </p:txBody>
      </p:sp>
      <p:sp>
        <p:nvSpPr>
          <p:cNvPr id="11267" name="Content Placeholder 2">
            <a:extLst>
              <a:ext uri="{FF2B5EF4-FFF2-40B4-BE49-F238E27FC236}">
                <a16:creationId xmlns:a16="http://schemas.microsoft.com/office/drawing/2014/main" id="{CFF6F601-10C9-4FEE-94D2-3BC8C8C83409}"/>
              </a:ext>
            </a:extLst>
          </p:cNvPr>
          <p:cNvSpPr>
            <a:spLocks noGrp="1"/>
          </p:cNvSpPr>
          <p:nvPr>
            <p:ph idx="1"/>
          </p:nvPr>
        </p:nvSpPr>
        <p:spPr/>
        <p:txBody>
          <a:bodyPr/>
          <a:lstStyle/>
          <a:p>
            <a:r>
              <a:rPr lang="en-US" altLang="en-US" dirty="0"/>
              <a:t>Make sure you check your email and announcement on portal regularly. I keep on posting announcements for the deadlines. </a:t>
            </a:r>
          </a:p>
          <a:p>
            <a:endParaRPr lang="en-US" altLang="en-US" dirty="0"/>
          </a:p>
          <a:p>
            <a:r>
              <a:rPr lang="en-US" dirty="0"/>
              <a:t>Plagiarism Policy will be strictly applied. </a:t>
            </a:r>
          </a:p>
          <a:p>
            <a:endParaRPr lang="en-US" altLang="en-US" dirty="0"/>
          </a:p>
          <a:p>
            <a:r>
              <a:rPr lang="en-US" altLang="en-US" dirty="0"/>
              <a:t>No retakes</a:t>
            </a:r>
          </a:p>
        </p:txBody>
      </p:sp>
      <p:sp>
        <p:nvSpPr>
          <p:cNvPr id="11268" name="Slide Number Placeholder 3">
            <a:extLst>
              <a:ext uri="{FF2B5EF4-FFF2-40B4-BE49-F238E27FC236}">
                <a16:creationId xmlns:a16="http://schemas.microsoft.com/office/drawing/2014/main" id="{1B24CD3D-6EF0-46AA-964E-04DB99083D26}"/>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1-</a:t>
            </a:r>
            <a:fld id="{35A792EE-0F3C-45AD-8548-1BD7E4FCDB2D}" type="slidenum">
              <a:rPr lang="en-US" altLang="en-US" sz="1800">
                <a:solidFill>
                  <a:srgbClr val="FFFFFF"/>
                </a:solidFill>
              </a:rPr>
              <a:pPr/>
              <a:t>4</a:t>
            </a:fld>
            <a:endParaRPr lang="en-US" altLang="en-US" sz="180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879C-6FF8-4DB6-9643-73E27A39B03B}"/>
              </a:ext>
            </a:extLst>
          </p:cNvPr>
          <p:cNvSpPr>
            <a:spLocks noGrp="1"/>
          </p:cNvSpPr>
          <p:nvPr>
            <p:ph type="title"/>
          </p:nvPr>
        </p:nvSpPr>
        <p:spPr/>
        <p:txBody>
          <a:bodyPr/>
          <a:lstStyle/>
          <a:p>
            <a:r>
              <a:rPr lang="en-US">
                <a:cs typeface="Calibri Light"/>
              </a:rPr>
              <a:t>Relationship: Particitaion </a:t>
            </a:r>
            <a:endParaRPr lang="en-US"/>
          </a:p>
        </p:txBody>
      </p:sp>
      <p:sp>
        <p:nvSpPr>
          <p:cNvPr id="3" name="Content Placeholder 2">
            <a:extLst>
              <a:ext uri="{FF2B5EF4-FFF2-40B4-BE49-F238E27FC236}">
                <a16:creationId xmlns:a16="http://schemas.microsoft.com/office/drawing/2014/main" id="{344ABC9E-551C-4D50-9BD1-0EDE0DE288A8}"/>
              </a:ext>
            </a:extLst>
          </p:cNvPr>
          <p:cNvSpPr>
            <a:spLocks noGrp="1"/>
          </p:cNvSpPr>
          <p:nvPr>
            <p:ph idx="1"/>
          </p:nvPr>
        </p:nvSpPr>
        <p:spPr/>
        <p:txBody>
          <a:bodyPr vert="horz" lIns="91440" tIns="45720" rIns="91440" bIns="45720" rtlCol="0" anchor="t">
            <a:normAutofit/>
          </a:bodyPr>
          <a:lstStyle/>
          <a:p>
            <a:r>
              <a:rPr lang="en-US">
                <a:cs typeface="Calibri"/>
              </a:rPr>
              <a:t>Total or partial</a:t>
            </a:r>
            <a:endParaRPr lang="en-US"/>
          </a:p>
          <a:p>
            <a:pPr marL="0" indent="0">
              <a:buNone/>
            </a:pPr>
            <a:endParaRPr lang="en-US" dirty="0">
              <a:cs typeface="Calibri"/>
            </a:endParaRPr>
          </a:p>
          <a:p>
            <a:pPr marL="0" indent="0">
              <a:buNone/>
            </a:pPr>
            <a:endParaRPr lang="en-US" dirty="0">
              <a:cs typeface="Calibri"/>
            </a:endParaRPr>
          </a:p>
        </p:txBody>
      </p:sp>
      <p:sp>
        <p:nvSpPr>
          <p:cNvPr id="5" name="Rectangle 4">
            <a:extLst>
              <a:ext uri="{FF2B5EF4-FFF2-40B4-BE49-F238E27FC236}">
                <a16:creationId xmlns:a16="http://schemas.microsoft.com/office/drawing/2014/main" id="{D81F5FA0-4A49-4AC6-B3BB-983EC86C17C5}"/>
              </a:ext>
            </a:extLst>
          </p:cNvPr>
          <p:cNvSpPr/>
          <p:nvPr/>
        </p:nvSpPr>
        <p:spPr>
          <a:xfrm>
            <a:off x="1400174" y="3028450"/>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cs typeface="Calibri"/>
            </a:endParaRPr>
          </a:p>
          <a:p>
            <a:pPr algn="ctr"/>
            <a:r>
              <a:rPr lang="en-US" dirty="0">
                <a:cs typeface="Calibri"/>
              </a:rPr>
              <a:t>Faculty </a:t>
            </a:r>
          </a:p>
        </p:txBody>
      </p:sp>
      <p:cxnSp>
        <p:nvCxnSpPr>
          <p:cNvPr id="7" name="Straight Arrow Connector 6">
            <a:extLst>
              <a:ext uri="{FF2B5EF4-FFF2-40B4-BE49-F238E27FC236}">
                <a16:creationId xmlns:a16="http://schemas.microsoft.com/office/drawing/2014/main" id="{DF1093D6-05B3-4F30-88B8-1721937890D7}"/>
              </a:ext>
            </a:extLst>
          </p:cNvPr>
          <p:cNvCxnSpPr>
            <a:cxnSpLocks/>
          </p:cNvCxnSpPr>
          <p:nvPr/>
        </p:nvCxnSpPr>
        <p:spPr>
          <a:xfrm>
            <a:off x="6460331" y="3373732"/>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644FB2F0-8B17-4F44-A1C6-E29DB39902F3}"/>
              </a:ext>
            </a:extLst>
          </p:cNvPr>
          <p:cNvSpPr/>
          <p:nvPr/>
        </p:nvSpPr>
        <p:spPr>
          <a:xfrm>
            <a:off x="7186612" y="3028450"/>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a16="http://schemas.microsoft.com/office/drawing/2014/main" id="{B95337CB-3A58-470D-A7AD-D00AE3D23483}"/>
              </a:ext>
            </a:extLst>
          </p:cNvPr>
          <p:cNvSpPr/>
          <p:nvPr/>
        </p:nvSpPr>
        <p:spPr>
          <a:xfrm>
            <a:off x="4614861" y="2921294"/>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works</a:t>
            </a:r>
            <a:endParaRPr lang="en-US" dirty="0"/>
          </a:p>
        </p:txBody>
      </p:sp>
      <p:cxnSp>
        <p:nvCxnSpPr>
          <p:cNvPr id="13" name="Straight Arrow Connector 12">
            <a:extLst>
              <a:ext uri="{FF2B5EF4-FFF2-40B4-BE49-F238E27FC236}">
                <a16:creationId xmlns:a16="http://schemas.microsoft.com/office/drawing/2014/main" id="{175430B9-2A05-4DA3-B83C-29F82BECFF17}"/>
              </a:ext>
            </a:extLst>
          </p:cNvPr>
          <p:cNvCxnSpPr/>
          <p:nvPr/>
        </p:nvCxnSpPr>
        <p:spPr>
          <a:xfrm>
            <a:off x="3733799" y="3373731"/>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72CD61B8-ADD3-4926-BABD-F8D8343F8A25}"/>
              </a:ext>
            </a:extLst>
          </p:cNvPr>
          <p:cNvSpPr/>
          <p:nvPr/>
        </p:nvSpPr>
        <p:spPr>
          <a:xfrm>
            <a:off x="1468227" y="4456454"/>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a16="http://schemas.microsoft.com/office/drawing/2014/main" id="{8EB18534-4DE5-43A3-B4CC-29FA5288B553}"/>
              </a:ext>
            </a:extLst>
          </p:cNvPr>
          <p:cNvCxnSpPr>
            <a:cxnSpLocks/>
          </p:cNvCxnSpPr>
          <p:nvPr/>
        </p:nvCxnSpPr>
        <p:spPr>
          <a:xfrm>
            <a:off x="6528384" y="4801736"/>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AF1F8309-A4E5-4D9A-A702-55F3EB4E4E45}"/>
              </a:ext>
            </a:extLst>
          </p:cNvPr>
          <p:cNvSpPr/>
          <p:nvPr/>
        </p:nvSpPr>
        <p:spPr>
          <a:xfrm>
            <a:off x="7254665" y="4456454"/>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a16="http://schemas.microsoft.com/office/drawing/2014/main" id="{1881F132-F5BE-4F75-AC66-678106150110}"/>
              </a:ext>
            </a:extLst>
          </p:cNvPr>
          <p:cNvSpPr/>
          <p:nvPr/>
        </p:nvSpPr>
        <p:spPr>
          <a:xfrm>
            <a:off x="4376736" y="4349298"/>
            <a:ext cx="2485606"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Teaches</a:t>
            </a:r>
          </a:p>
        </p:txBody>
      </p:sp>
      <p:cxnSp>
        <p:nvCxnSpPr>
          <p:cNvPr id="23" name="Straight Arrow Connector 22">
            <a:extLst>
              <a:ext uri="{FF2B5EF4-FFF2-40B4-BE49-F238E27FC236}">
                <a16:creationId xmlns:a16="http://schemas.microsoft.com/office/drawing/2014/main" id="{DC288AA4-3D2B-4C70-B746-E5BCF7CB5B94}"/>
              </a:ext>
            </a:extLst>
          </p:cNvPr>
          <p:cNvCxnSpPr>
            <a:endCxn id="21" idx="1"/>
          </p:cNvCxnSpPr>
          <p:nvPr/>
        </p:nvCxnSpPr>
        <p:spPr>
          <a:xfrm>
            <a:off x="3801852" y="4801735"/>
            <a:ext cx="574884" cy="1"/>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a16="http://schemas.microsoft.com/office/drawing/2014/main" id="{E150476E-2686-4065-B5A1-175F1C86C152}"/>
              </a:ext>
            </a:extLst>
          </p:cNvPr>
          <p:cNvCxnSpPr>
            <a:cxnSpLocks/>
          </p:cNvCxnSpPr>
          <p:nvPr/>
        </p:nvCxnSpPr>
        <p:spPr>
          <a:xfrm>
            <a:off x="6460331" y="6174580"/>
            <a:ext cx="559593"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a16="http://schemas.microsoft.com/office/drawing/2014/main" id="{8359C1EC-2F5C-4DAF-A571-2F3E9E95AB4E}"/>
              </a:ext>
            </a:extLst>
          </p:cNvPr>
          <p:cNvSpPr/>
          <p:nvPr/>
        </p:nvSpPr>
        <p:spPr>
          <a:xfrm>
            <a:off x="3960018" y="5722143"/>
            <a:ext cx="25003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Is head of </a:t>
            </a:r>
            <a:endParaRPr lang="en-US" dirty="0"/>
          </a:p>
        </p:txBody>
      </p:sp>
      <p:cxnSp>
        <p:nvCxnSpPr>
          <p:cNvPr id="33" name="Straight Arrow Connector 32">
            <a:extLst>
              <a:ext uri="{FF2B5EF4-FFF2-40B4-BE49-F238E27FC236}">
                <a16:creationId xmlns:a16="http://schemas.microsoft.com/office/drawing/2014/main" id="{3B9C4330-278A-4C35-AF30-DF1CDD88E2D7}"/>
              </a:ext>
            </a:extLst>
          </p:cNvPr>
          <p:cNvCxnSpPr>
            <a:endCxn id="31" idx="1"/>
          </p:cNvCxnSpPr>
          <p:nvPr/>
        </p:nvCxnSpPr>
        <p:spPr>
          <a:xfrm>
            <a:off x="3495674" y="6174580"/>
            <a:ext cx="464344" cy="1"/>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50378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879C-6FF8-4DB6-9643-73E27A39B03B}"/>
              </a:ext>
            </a:extLst>
          </p:cNvPr>
          <p:cNvSpPr>
            <a:spLocks noGrp="1"/>
          </p:cNvSpPr>
          <p:nvPr>
            <p:ph type="title"/>
          </p:nvPr>
        </p:nvSpPr>
        <p:spPr/>
        <p:txBody>
          <a:bodyPr/>
          <a:lstStyle/>
          <a:p>
            <a:r>
              <a:rPr lang="en-US">
                <a:cs typeface="Calibri Light"/>
              </a:rPr>
              <a:t>Relationship: cardinality and Participation  </a:t>
            </a:r>
            <a:endParaRPr lang="en-US"/>
          </a:p>
        </p:txBody>
      </p:sp>
      <p:sp>
        <p:nvSpPr>
          <p:cNvPr id="3" name="Content Placeholder 2">
            <a:extLst>
              <a:ext uri="{FF2B5EF4-FFF2-40B4-BE49-F238E27FC236}">
                <a16:creationId xmlns:a16="http://schemas.microsoft.com/office/drawing/2014/main" id="{344ABC9E-551C-4D50-9BD1-0EDE0DE288A8}"/>
              </a:ext>
            </a:extLst>
          </p:cNvPr>
          <p:cNvSpPr>
            <a:spLocks noGrp="1"/>
          </p:cNvSpPr>
          <p:nvPr>
            <p:ph idx="1"/>
          </p:nvPr>
        </p:nvSpPr>
        <p:spPr>
          <a:xfrm>
            <a:off x="1154954" y="2025913"/>
            <a:ext cx="8825659" cy="3993887"/>
          </a:xfrm>
        </p:spPr>
        <p:txBody>
          <a:bodyPr vert="horz" lIns="91440" tIns="45720" rIns="91440" bIns="45720" rtlCol="0" anchor="t">
            <a:normAutofit/>
          </a:bodyPr>
          <a:lstStyle/>
          <a:p>
            <a:r>
              <a:rPr lang="en-US" dirty="0">
                <a:cs typeface="Calibri"/>
              </a:rPr>
              <a:t>1 : M </a:t>
            </a: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r>
              <a:rPr lang="en-US" dirty="0">
                <a:cs typeface="Calibri"/>
              </a:rPr>
              <a:t>M : N </a:t>
            </a: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r>
              <a:rPr lang="en-US" dirty="0">
                <a:cs typeface="Calibri"/>
              </a:rPr>
              <a:t>1 : 1 </a:t>
            </a:r>
          </a:p>
          <a:p>
            <a:pPr marL="0" indent="0">
              <a:buNone/>
            </a:pPr>
            <a:endParaRPr lang="en-US" dirty="0">
              <a:cs typeface="Calibri"/>
            </a:endParaRPr>
          </a:p>
        </p:txBody>
      </p:sp>
      <p:sp>
        <p:nvSpPr>
          <p:cNvPr id="5" name="Rectangle 4">
            <a:extLst>
              <a:ext uri="{FF2B5EF4-FFF2-40B4-BE49-F238E27FC236}">
                <a16:creationId xmlns:a16="http://schemas.microsoft.com/office/drawing/2014/main" id="{D81F5FA0-4A49-4AC6-B3BB-983EC86C17C5}"/>
              </a:ext>
            </a:extLst>
          </p:cNvPr>
          <p:cNvSpPr/>
          <p:nvPr/>
        </p:nvSpPr>
        <p:spPr>
          <a:xfrm>
            <a:off x="1400174" y="243601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cs typeface="Calibri"/>
            </a:endParaRPr>
          </a:p>
          <a:p>
            <a:pPr algn="ctr"/>
            <a:r>
              <a:rPr lang="en-US" dirty="0">
                <a:cs typeface="Calibri"/>
              </a:rPr>
              <a:t>Faculty </a:t>
            </a:r>
          </a:p>
        </p:txBody>
      </p:sp>
      <p:cxnSp>
        <p:nvCxnSpPr>
          <p:cNvPr id="7" name="Straight Arrow Connector 6">
            <a:extLst>
              <a:ext uri="{FF2B5EF4-FFF2-40B4-BE49-F238E27FC236}">
                <a16:creationId xmlns:a16="http://schemas.microsoft.com/office/drawing/2014/main" id="{DF1093D6-05B3-4F30-88B8-1721937890D7}"/>
              </a:ext>
            </a:extLst>
          </p:cNvPr>
          <p:cNvCxnSpPr>
            <a:cxnSpLocks/>
          </p:cNvCxnSpPr>
          <p:nvPr/>
        </p:nvCxnSpPr>
        <p:spPr>
          <a:xfrm>
            <a:off x="6460331" y="2781300"/>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644FB2F0-8B17-4F44-A1C6-E29DB39902F3}"/>
              </a:ext>
            </a:extLst>
          </p:cNvPr>
          <p:cNvSpPr/>
          <p:nvPr/>
        </p:nvSpPr>
        <p:spPr>
          <a:xfrm>
            <a:off x="7186612" y="243601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a16="http://schemas.microsoft.com/office/drawing/2014/main" id="{B95337CB-3A58-470D-A7AD-D00AE3D23483}"/>
              </a:ext>
            </a:extLst>
          </p:cNvPr>
          <p:cNvSpPr/>
          <p:nvPr/>
        </p:nvSpPr>
        <p:spPr>
          <a:xfrm>
            <a:off x="4614861" y="2328862"/>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a:p>
            <a:pPr algn="ctr"/>
            <a:r>
              <a:rPr lang="en-US" dirty="0">
                <a:cs typeface="Calibri"/>
              </a:rPr>
              <a:t>works</a:t>
            </a:r>
            <a:endParaRPr lang="en-US" dirty="0"/>
          </a:p>
        </p:txBody>
      </p:sp>
      <p:cxnSp>
        <p:nvCxnSpPr>
          <p:cNvPr id="13" name="Straight Arrow Connector 12">
            <a:extLst>
              <a:ext uri="{FF2B5EF4-FFF2-40B4-BE49-F238E27FC236}">
                <a16:creationId xmlns:a16="http://schemas.microsoft.com/office/drawing/2014/main" id="{175430B9-2A05-4DA3-B83C-29F82BECFF17}"/>
              </a:ext>
            </a:extLst>
          </p:cNvPr>
          <p:cNvCxnSpPr/>
          <p:nvPr/>
        </p:nvCxnSpPr>
        <p:spPr>
          <a:xfrm>
            <a:off x="3733799" y="2781299"/>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72CD61B8-ADD3-4926-BABD-F8D8343F8A25}"/>
              </a:ext>
            </a:extLst>
          </p:cNvPr>
          <p:cNvSpPr/>
          <p:nvPr/>
        </p:nvSpPr>
        <p:spPr>
          <a:xfrm>
            <a:off x="1197768" y="4031455"/>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a16="http://schemas.microsoft.com/office/drawing/2014/main" id="{8EB18534-4DE5-43A3-B4CC-29FA5288B553}"/>
              </a:ext>
            </a:extLst>
          </p:cNvPr>
          <p:cNvCxnSpPr>
            <a:cxnSpLocks/>
          </p:cNvCxnSpPr>
          <p:nvPr/>
        </p:nvCxnSpPr>
        <p:spPr>
          <a:xfrm>
            <a:off x="6257925" y="4376737"/>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AF1F8309-A4E5-4D9A-A702-55F3EB4E4E45}"/>
              </a:ext>
            </a:extLst>
          </p:cNvPr>
          <p:cNvSpPr/>
          <p:nvPr/>
        </p:nvSpPr>
        <p:spPr>
          <a:xfrm>
            <a:off x="6984206" y="4031455"/>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a16="http://schemas.microsoft.com/office/drawing/2014/main" id="{1881F132-F5BE-4F75-AC66-678106150110}"/>
              </a:ext>
            </a:extLst>
          </p:cNvPr>
          <p:cNvSpPr/>
          <p:nvPr/>
        </p:nvSpPr>
        <p:spPr>
          <a:xfrm>
            <a:off x="4167542" y="3924299"/>
            <a:ext cx="2292787"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Teaches</a:t>
            </a:r>
            <a:endParaRPr lang="en-US" dirty="0"/>
          </a:p>
        </p:txBody>
      </p:sp>
      <p:cxnSp>
        <p:nvCxnSpPr>
          <p:cNvPr id="23" name="Straight Arrow Connector 22">
            <a:extLst>
              <a:ext uri="{FF2B5EF4-FFF2-40B4-BE49-F238E27FC236}">
                <a16:creationId xmlns:a16="http://schemas.microsoft.com/office/drawing/2014/main" id="{DC288AA4-3D2B-4C70-B746-E5BCF7CB5B94}"/>
              </a:ext>
            </a:extLst>
          </p:cNvPr>
          <p:cNvCxnSpPr/>
          <p:nvPr/>
        </p:nvCxnSpPr>
        <p:spPr>
          <a:xfrm>
            <a:off x="3531393" y="4376736"/>
            <a:ext cx="845343"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a16="http://schemas.microsoft.com/office/drawing/2014/main" id="{E150476E-2686-4065-B5A1-175F1C86C152}"/>
              </a:ext>
            </a:extLst>
          </p:cNvPr>
          <p:cNvCxnSpPr>
            <a:cxnSpLocks/>
            <a:endCxn id="29" idx="1"/>
          </p:cNvCxnSpPr>
          <p:nvPr/>
        </p:nvCxnSpPr>
        <p:spPr>
          <a:xfrm>
            <a:off x="6222206" y="6174581"/>
            <a:ext cx="726281" cy="0"/>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a16="http://schemas.microsoft.com/office/drawing/2014/main" id="{8359C1EC-2F5C-4DAF-A571-2F3E9E95AB4E}"/>
              </a:ext>
            </a:extLst>
          </p:cNvPr>
          <p:cNvSpPr/>
          <p:nvPr/>
        </p:nvSpPr>
        <p:spPr>
          <a:xfrm>
            <a:off x="3960017" y="5722143"/>
            <a:ext cx="275034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Is head of </a:t>
            </a:r>
            <a:endParaRPr lang="en-US" dirty="0"/>
          </a:p>
        </p:txBody>
      </p:sp>
      <p:cxnSp>
        <p:nvCxnSpPr>
          <p:cNvPr id="33" name="Straight Arrow Connector 32">
            <a:extLst>
              <a:ext uri="{FF2B5EF4-FFF2-40B4-BE49-F238E27FC236}">
                <a16:creationId xmlns:a16="http://schemas.microsoft.com/office/drawing/2014/main" id="{3B9C4330-278A-4C35-AF30-DF1CDD88E2D7}"/>
              </a:ext>
            </a:extLst>
          </p:cNvPr>
          <p:cNvCxnSpPr>
            <a:endCxn id="31" idx="1"/>
          </p:cNvCxnSpPr>
          <p:nvPr/>
        </p:nvCxnSpPr>
        <p:spPr>
          <a:xfrm>
            <a:off x="3495674" y="6174580"/>
            <a:ext cx="464343" cy="1"/>
          </a:xfrm>
          <a:prstGeom prst="straightConnector1">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8B62B54C-CD7C-443F-8A86-13F2F68C3FFC}"/>
              </a:ext>
            </a:extLst>
          </p:cNvPr>
          <p:cNvSpPr txBox="1"/>
          <p:nvPr/>
        </p:nvSpPr>
        <p:spPr>
          <a:xfrm>
            <a:off x="6462712" y="233124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1</a:t>
            </a:r>
          </a:p>
        </p:txBody>
      </p:sp>
      <p:sp>
        <p:nvSpPr>
          <p:cNvPr id="20" name="TextBox 19">
            <a:extLst>
              <a:ext uri="{FF2B5EF4-FFF2-40B4-BE49-F238E27FC236}">
                <a16:creationId xmlns:a16="http://schemas.microsoft.com/office/drawing/2014/main" id="{BF11A06D-38EC-4B9F-A9C6-ACD9F6463F07}"/>
              </a:ext>
            </a:extLst>
          </p:cNvPr>
          <p:cNvSpPr txBox="1"/>
          <p:nvPr/>
        </p:nvSpPr>
        <p:spPr>
          <a:xfrm>
            <a:off x="3879056" y="242649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M</a:t>
            </a:r>
            <a:endParaRPr lang="en-US" dirty="0"/>
          </a:p>
        </p:txBody>
      </p:sp>
      <p:sp>
        <p:nvSpPr>
          <p:cNvPr id="6" name="TextBox 5">
            <a:extLst>
              <a:ext uri="{FF2B5EF4-FFF2-40B4-BE49-F238E27FC236}">
                <a16:creationId xmlns:a16="http://schemas.microsoft.com/office/drawing/2014/main" id="{FB030ECF-D2F4-4319-B2D4-849374B95630}"/>
              </a:ext>
            </a:extLst>
          </p:cNvPr>
          <p:cNvSpPr txBox="1"/>
          <p:nvPr/>
        </p:nvSpPr>
        <p:spPr>
          <a:xfrm>
            <a:off x="3604857" y="39233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22" name="TextBox 21">
            <a:extLst>
              <a:ext uri="{FF2B5EF4-FFF2-40B4-BE49-F238E27FC236}">
                <a16:creationId xmlns:a16="http://schemas.microsoft.com/office/drawing/2014/main" id="{79103F9A-227B-4A12-A662-84464C783409}"/>
              </a:ext>
            </a:extLst>
          </p:cNvPr>
          <p:cNvSpPr txBox="1"/>
          <p:nvPr/>
        </p:nvSpPr>
        <p:spPr>
          <a:xfrm>
            <a:off x="5936349" y="565202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24" name="TextBox 23">
            <a:extLst>
              <a:ext uri="{FF2B5EF4-FFF2-40B4-BE49-F238E27FC236}">
                <a16:creationId xmlns:a16="http://schemas.microsoft.com/office/drawing/2014/main" id="{E59BB1C1-BED3-4F74-95CA-F88C17E8F8FA}"/>
              </a:ext>
            </a:extLst>
          </p:cNvPr>
          <p:cNvSpPr txBox="1"/>
          <p:nvPr/>
        </p:nvSpPr>
        <p:spPr>
          <a:xfrm>
            <a:off x="6015961" y="392330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a:t>
            </a:r>
          </a:p>
        </p:txBody>
      </p:sp>
      <p:sp>
        <p:nvSpPr>
          <p:cNvPr id="26" name="TextBox 25">
            <a:extLst>
              <a:ext uri="{FF2B5EF4-FFF2-40B4-BE49-F238E27FC236}">
                <a16:creationId xmlns:a16="http://schemas.microsoft.com/office/drawing/2014/main" id="{0B4C5379-AEC8-4AB1-B9FC-3330D5A488C7}"/>
              </a:ext>
            </a:extLst>
          </p:cNvPr>
          <p:cNvSpPr txBox="1"/>
          <p:nvPr/>
        </p:nvSpPr>
        <p:spPr>
          <a:xfrm>
            <a:off x="3479752" y="58112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cxnSp>
        <p:nvCxnSpPr>
          <p:cNvPr id="28" name="Straight Arrow Connector 27">
            <a:extLst>
              <a:ext uri="{FF2B5EF4-FFF2-40B4-BE49-F238E27FC236}">
                <a16:creationId xmlns:a16="http://schemas.microsoft.com/office/drawing/2014/main" id="{216788ED-5481-484A-AE57-3FFE00F532FB}"/>
              </a:ext>
            </a:extLst>
          </p:cNvPr>
          <p:cNvCxnSpPr>
            <a:cxnSpLocks/>
          </p:cNvCxnSpPr>
          <p:nvPr/>
        </p:nvCxnSpPr>
        <p:spPr>
          <a:xfrm>
            <a:off x="6460330" y="2860911"/>
            <a:ext cx="726282" cy="2274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106129B4-01FE-460C-85F2-6870279D9B1C}"/>
              </a:ext>
            </a:extLst>
          </p:cNvPr>
          <p:cNvCxnSpPr>
            <a:cxnSpLocks/>
          </p:cNvCxnSpPr>
          <p:nvPr/>
        </p:nvCxnSpPr>
        <p:spPr>
          <a:xfrm flipV="1">
            <a:off x="3719406" y="2873350"/>
            <a:ext cx="956941" cy="1030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A27EC5CF-A78A-486D-AAE9-3FE6EC673C80}"/>
              </a:ext>
            </a:extLst>
          </p:cNvPr>
          <p:cNvCxnSpPr>
            <a:cxnSpLocks/>
          </p:cNvCxnSpPr>
          <p:nvPr/>
        </p:nvCxnSpPr>
        <p:spPr>
          <a:xfrm>
            <a:off x="6348057" y="4454215"/>
            <a:ext cx="671156" cy="6068"/>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2A3F07EA-988A-4991-A06D-46601F1EEEE5}"/>
              </a:ext>
            </a:extLst>
          </p:cNvPr>
          <p:cNvCxnSpPr>
            <a:cxnSpLocks/>
          </p:cNvCxnSpPr>
          <p:nvPr/>
        </p:nvCxnSpPr>
        <p:spPr>
          <a:xfrm>
            <a:off x="3526061" y="4430403"/>
            <a:ext cx="850675" cy="23812"/>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4890D78B-BCE1-49E7-847B-2C510F33E4C1}"/>
              </a:ext>
            </a:extLst>
          </p:cNvPr>
          <p:cNvCxnSpPr>
            <a:cxnSpLocks/>
          </p:cNvCxnSpPr>
          <p:nvPr/>
        </p:nvCxnSpPr>
        <p:spPr>
          <a:xfrm>
            <a:off x="6543674" y="6109953"/>
            <a:ext cx="404813" cy="2"/>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33111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512D-4B57-40E2-9F12-564769C3E338}"/>
              </a:ext>
            </a:extLst>
          </p:cNvPr>
          <p:cNvSpPr>
            <a:spLocks noGrp="1"/>
          </p:cNvSpPr>
          <p:nvPr>
            <p:ph type="title"/>
          </p:nvPr>
        </p:nvSpPr>
        <p:spPr/>
        <p:txBody>
          <a:bodyPr/>
          <a:lstStyle/>
          <a:p>
            <a:r>
              <a:rPr lang="en-US" dirty="0"/>
              <a:t>Attributes of relationship</a:t>
            </a:r>
          </a:p>
        </p:txBody>
      </p:sp>
      <p:sp>
        <p:nvSpPr>
          <p:cNvPr id="3" name="Content Placeholder 2">
            <a:extLst>
              <a:ext uri="{FF2B5EF4-FFF2-40B4-BE49-F238E27FC236}">
                <a16:creationId xmlns:a16="http://schemas.microsoft.com/office/drawing/2014/main" id="{CDFF5AEC-34D7-4AF8-954F-9AA2504D48E2}"/>
              </a:ext>
            </a:extLst>
          </p:cNvPr>
          <p:cNvSpPr>
            <a:spLocks noGrp="1"/>
          </p:cNvSpPr>
          <p:nvPr>
            <p:ph idx="1"/>
          </p:nvPr>
        </p:nvSpPr>
        <p:spPr/>
        <p:txBody>
          <a:bodyPr/>
          <a:lstStyle/>
          <a:p>
            <a:pPr eaLnBrk="1" hangingPunct="1">
              <a:lnSpc>
                <a:spcPct val="90000"/>
              </a:lnSpc>
            </a:pPr>
            <a:r>
              <a:rPr lang="en-US" altLang="en-US" dirty="0"/>
              <a:t>A relationship can have attributes:</a:t>
            </a:r>
          </a:p>
          <a:p>
            <a:pPr lvl="1" eaLnBrk="1" hangingPunct="1">
              <a:lnSpc>
                <a:spcPct val="90000"/>
              </a:lnSpc>
            </a:pPr>
            <a:r>
              <a:rPr lang="en-US" altLang="en-US" dirty="0"/>
              <a:t>For example, grade of enrolls</a:t>
            </a:r>
          </a:p>
          <a:p>
            <a:pPr lvl="1" eaLnBrk="1" hangingPunct="1">
              <a:lnSpc>
                <a:spcPct val="90000"/>
              </a:lnSpc>
            </a:pPr>
            <a:r>
              <a:rPr lang="en-US" altLang="en-US" dirty="0"/>
              <a:t>Its value for each relationship instance describes the grade a student takes when he is enrolled in a course.</a:t>
            </a:r>
          </a:p>
          <a:p>
            <a:pPr lvl="2" eaLnBrk="1" hangingPunct="1">
              <a:lnSpc>
                <a:spcPct val="90000"/>
              </a:lnSpc>
            </a:pPr>
            <a:r>
              <a:rPr lang="en-US" altLang="en-US" dirty="0"/>
              <a:t>A value of  Grade depends on a particular (Student, Course) combination</a:t>
            </a:r>
          </a:p>
          <a:p>
            <a:endParaRPr lang="en-US" dirty="0"/>
          </a:p>
        </p:txBody>
      </p:sp>
      <p:sp>
        <p:nvSpPr>
          <p:cNvPr id="4" name="Rectangle 3">
            <a:extLst>
              <a:ext uri="{FF2B5EF4-FFF2-40B4-BE49-F238E27FC236}">
                <a16:creationId xmlns:a16="http://schemas.microsoft.com/office/drawing/2014/main" id="{AAB6628A-8496-4BFD-B723-5953520D95D7}"/>
              </a:ext>
            </a:extLst>
          </p:cNvPr>
          <p:cNvSpPr/>
          <p:nvPr/>
        </p:nvSpPr>
        <p:spPr>
          <a:xfrm>
            <a:off x="1454114" y="4293703"/>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Students </a:t>
            </a:r>
            <a:endParaRPr lang="en-US" dirty="0"/>
          </a:p>
        </p:txBody>
      </p:sp>
      <p:sp>
        <p:nvSpPr>
          <p:cNvPr id="5" name="Rectangle 4">
            <a:extLst>
              <a:ext uri="{FF2B5EF4-FFF2-40B4-BE49-F238E27FC236}">
                <a16:creationId xmlns:a16="http://schemas.microsoft.com/office/drawing/2014/main" id="{BBDAC457-9197-4FF7-AEE1-F219E1E4EB32}"/>
              </a:ext>
            </a:extLst>
          </p:cNvPr>
          <p:cNvSpPr/>
          <p:nvPr/>
        </p:nvSpPr>
        <p:spPr>
          <a:xfrm>
            <a:off x="7240552" y="4293703"/>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a:t>
            </a:r>
            <a:endParaRPr lang="en-US" dirty="0"/>
          </a:p>
        </p:txBody>
      </p:sp>
      <p:sp>
        <p:nvSpPr>
          <p:cNvPr id="6" name="Diamond 5">
            <a:extLst>
              <a:ext uri="{FF2B5EF4-FFF2-40B4-BE49-F238E27FC236}">
                <a16:creationId xmlns:a16="http://schemas.microsoft.com/office/drawing/2014/main" id="{E459A34D-9B0C-4FCF-BD93-B13977C4D1EA}"/>
              </a:ext>
            </a:extLst>
          </p:cNvPr>
          <p:cNvSpPr/>
          <p:nvPr/>
        </p:nvSpPr>
        <p:spPr>
          <a:xfrm>
            <a:off x="4668801" y="4186547"/>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Enrolls</a:t>
            </a:r>
          </a:p>
        </p:txBody>
      </p:sp>
      <p:cxnSp>
        <p:nvCxnSpPr>
          <p:cNvPr id="8" name="Straight Connector 7">
            <a:extLst>
              <a:ext uri="{FF2B5EF4-FFF2-40B4-BE49-F238E27FC236}">
                <a16:creationId xmlns:a16="http://schemas.microsoft.com/office/drawing/2014/main" id="{9B18D7E3-CDF4-49DC-967D-A1C4FAFC0607}"/>
              </a:ext>
            </a:extLst>
          </p:cNvPr>
          <p:cNvCxnSpPr>
            <a:stCxn id="4" idx="3"/>
            <a:endCxn id="6" idx="1"/>
          </p:cNvCxnSpPr>
          <p:nvPr/>
        </p:nvCxnSpPr>
        <p:spPr>
          <a:xfrm>
            <a:off x="3787739" y="4638985"/>
            <a:ext cx="881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6FE6A8-1BAE-4E85-912C-CE5EA2DB679A}"/>
              </a:ext>
            </a:extLst>
          </p:cNvPr>
          <p:cNvCxnSpPr>
            <a:cxnSpLocks/>
            <a:endCxn id="5" idx="1"/>
          </p:cNvCxnSpPr>
          <p:nvPr/>
        </p:nvCxnSpPr>
        <p:spPr>
          <a:xfrm>
            <a:off x="6497809" y="4638985"/>
            <a:ext cx="7427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EFAC185-2C6C-42F8-BF86-99F7C1ED85DA}"/>
              </a:ext>
            </a:extLst>
          </p:cNvPr>
          <p:cNvCxnSpPr>
            <a:cxnSpLocks/>
          </p:cNvCxnSpPr>
          <p:nvPr/>
        </p:nvCxnSpPr>
        <p:spPr>
          <a:xfrm>
            <a:off x="5655469" y="5091422"/>
            <a:ext cx="440531" cy="567256"/>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0399C7F-858B-4C7F-9A14-E412F18DF39D}"/>
              </a:ext>
            </a:extLst>
          </p:cNvPr>
          <p:cNvSpPr/>
          <p:nvPr/>
        </p:nvSpPr>
        <p:spPr>
          <a:xfrm>
            <a:off x="5607481" y="5618921"/>
            <a:ext cx="1780656" cy="7062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Grade</a:t>
            </a:r>
          </a:p>
        </p:txBody>
      </p:sp>
    </p:spTree>
    <p:extLst>
      <p:ext uri="{BB962C8B-B14F-4D97-AF65-F5344CB8AC3E}">
        <p14:creationId xmlns:p14="http://schemas.microsoft.com/office/powerpoint/2010/main" val="1776222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B698-6DF2-40CC-8A25-CB229485F51E}"/>
              </a:ext>
            </a:extLst>
          </p:cNvPr>
          <p:cNvSpPr>
            <a:spLocks noGrp="1"/>
          </p:cNvSpPr>
          <p:nvPr>
            <p:ph type="title"/>
          </p:nvPr>
        </p:nvSpPr>
        <p:spPr/>
        <p:txBody>
          <a:bodyPr/>
          <a:lstStyle/>
          <a:p>
            <a:r>
              <a:rPr lang="en-US">
                <a:cs typeface="Calibri Light"/>
              </a:rPr>
              <a:t>Recursive Relationship: Rolenames </a:t>
            </a:r>
            <a:endParaRPr lang="en-US"/>
          </a:p>
        </p:txBody>
      </p:sp>
      <p:sp>
        <p:nvSpPr>
          <p:cNvPr id="3" name="Content Placeholder 2">
            <a:extLst>
              <a:ext uri="{FF2B5EF4-FFF2-40B4-BE49-F238E27FC236}">
                <a16:creationId xmlns:a16="http://schemas.microsoft.com/office/drawing/2014/main" id="{47D687C1-6C06-40DA-8ED5-51F73B970A0C}"/>
              </a:ext>
            </a:extLst>
          </p:cNvPr>
          <p:cNvSpPr>
            <a:spLocks noGrp="1"/>
          </p:cNvSpPr>
          <p:nvPr>
            <p:ph idx="1"/>
          </p:nvPr>
        </p:nvSpPr>
        <p:spPr/>
        <p:txBody>
          <a:bodyPr vert="horz" lIns="91440" tIns="45720" rIns="91440" bIns="45720" rtlCol="0" anchor="t">
            <a:normAutofit/>
          </a:bodyPr>
          <a:lstStyle/>
          <a:p>
            <a:r>
              <a:rPr lang="en-US" dirty="0">
                <a:cs typeface="Calibri"/>
              </a:rPr>
              <a:t>Employee is supervisor of other employees </a:t>
            </a:r>
            <a:endParaRPr lang="en-US" dirty="0"/>
          </a:p>
        </p:txBody>
      </p:sp>
      <p:sp>
        <p:nvSpPr>
          <p:cNvPr id="4" name="Rectangle 3">
            <a:extLst>
              <a:ext uri="{FF2B5EF4-FFF2-40B4-BE49-F238E27FC236}">
                <a16:creationId xmlns:a16="http://schemas.microsoft.com/office/drawing/2014/main" id="{08EFFF13-5A63-4A7E-BFFB-B7CAFEC35B01}"/>
              </a:ext>
            </a:extLst>
          </p:cNvPr>
          <p:cNvSpPr/>
          <p:nvPr/>
        </p:nvSpPr>
        <p:spPr>
          <a:xfrm>
            <a:off x="3693995" y="2971800"/>
            <a:ext cx="2854655" cy="90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Employee</a:t>
            </a:r>
            <a:endParaRPr lang="en-US"/>
          </a:p>
        </p:txBody>
      </p:sp>
      <p:sp>
        <p:nvSpPr>
          <p:cNvPr id="5" name="Diamond 4">
            <a:extLst>
              <a:ext uri="{FF2B5EF4-FFF2-40B4-BE49-F238E27FC236}">
                <a16:creationId xmlns:a16="http://schemas.microsoft.com/office/drawing/2014/main" id="{4B7E502B-7BFF-4AD7-8BFF-20FCAC01A49C}"/>
              </a:ext>
            </a:extLst>
          </p:cNvPr>
          <p:cNvSpPr/>
          <p:nvPr/>
        </p:nvSpPr>
        <p:spPr>
          <a:xfrm>
            <a:off x="5565585" y="5025362"/>
            <a:ext cx="2342864" cy="135340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is supervisor of </a:t>
            </a:r>
            <a:endParaRPr lang="en-US" dirty="0"/>
          </a:p>
        </p:txBody>
      </p:sp>
      <p:cxnSp>
        <p:nvCxnSpPr>
          <p:cNvPr id="6" name="Straight Arrow Connector 5">
            <a:extLst>
              <a:ext uri="{FF2B5EF4-FFF2-40B4-BE49-F238E27FC236}">
                <a16:creationId xmlns:a16="http://schemas.microsoft.com/office/drawing/2014/main" id="{AE6F1AF2-450C-4845-B27A-5B7BA495A624}"/>
              </a:ext>
            </a:extLst>
          </p:cNvPr>
          <p:cNvCxnSpPr/>
          <p:nvPr/>
        </p:nvCxnSpPr>
        <p:spPr>
          <a:xfrm flipV="1">
            <a:off x="6561446" y="3519131"/>
            <a:ext cx="2024416" cy="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EEDD4C8C-0E2A-4330-A895-D19EF23F14D5}"/>
              </a:ext>
            </a:extLst>
          </p:cNvPr>
          <p:cNvCxnSpPr/>
          <p:nvPr/>
        </p:nvCxnSpPr>
        <p:spPr>
          <a:xfrm>
            <a:off x="8546768" y="3514156"/>
            <a:ext cx="45492" cy="225187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A949BFDE-B630-4555-B515-FEA1972EF47F}"/>
              </a:ext>
            </a:extLst>
          </p:cNvPr>
          <p:cNvCxnSpPr/>
          <p:nvPr/>
        </p:nvCxnSpPr>
        <p:spPr>
          <a:xfrm>
            <a:off x="7874636" y="5723184"/>
            <a:ext cx="716507" cy="1137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507F83FB-588F-405F-B365-E4C8B762A5B3}"/>
              </a:ext>
            </a:extLst>
          </p:cNvPr>
          <p:cNvCxnSpPr>
            <a:cxnSpLocks/>
          </p:cNvCxnSpPr>
          <p:nvPr/>
        </p:nvCxnSpPr>
        <p:spPr>
          <a:xfrm>
            <a:off x="4520678" y="3878096"/>
            <a:ext cx="45492" cy="180832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B9B03DA2-B587-4FAF-BF26-B4E380F8F595}"/>
              </a:ext>
            </a:extLst>
          </p:cNvPr>
          <p:cNvCxnSpPr>
            <a:cxnSpLocks/>
          </p:cNvCxnSpPr>
          <p:nvPr/>
        </p:nvCxnSpPr>
        <p:spPr>
          <a:xfrm>
            <a:off x="4538450" y="5670076"/>
            <a:ext cx="1023581" cy="45492"/>
          </a:xfrm>
          <a:prstGeom prst="straightConnector1">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B1CA98D-3528-48D3-94FD-C4733012E32B}"/>
              </a:ext>
            </a:extLst>
          </p:cNvPr>
          <p:cNvSpPr txBox="1"/>
          <p:nvPr/>
        </p:nvSpPr>
        <p:spPr>
          <a:xfrm>
            <a:off x="4462818" y="44514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Supervisor</a:t>
            </a:r>
            <a:endParaRPr lang="en-US" dirty="0">
              <a:cs typeface="Calibri"/>
            </a:endParaRPr>
          </a:p>
        </p:txBody>
      </p:sp>
      <p:sp>
        <p:nvSpPr>
          <p:cNvPr id="12" name="TextBox 11">
            <a:extLst>
              <a:ext uri="{FF2B5EF4-FFF2-40B4-BE49-F238E27FC236}">
                <a16:creationId xmlns:a16="http://schemas.microsoft.com/office/drawing/2014/main" id="{E02F9980-C771-47CA-B864-6754F137B774}"/>
              </a:ext>
            </a:extLst>
          </p:cNvPr>
          <p:cNvSpPr txBox="1"/>
          <p:nvPr/>
        </p:nvSpPr>
        <p:spPr>
          <a:xfrm>
            <a:off x="7278379" y="30703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supervisee</a:t>
            </a:r>
          </a:p>
        </p:txBody>
      </p:sp>
      <p:sp>
        <p:nvSpPr>
          <p:cNvPr id="13" name="TextBox 12">
            <a:extLst>
              <a:ext uri="{FF2B5EF4-FFF2-40B4-BE49-F238E27FC236}">
                <a16:creationId xmlns:a16="http://schemas.microsoft.com/office/drawing/2014/main" id="{7AAE8D01-FE08-46DE-875D-479765763898}"/>
              </a:ext>
            </a:extLst>
          </p:cNvPr>
          <p:cNvSpPr txBox="1"/>
          <p:nvPr/>
        </p:nvSpPr>
        <p:spPr>
          <a:xfrm>
            <a:off x="7569105" y="53285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14" name="TextBox 13">
            <a:extLst>
              <a:ext uri="{FF2B5EF4-FFF2-40B4-BE49-F238E27FC236}">
                <a16:creationId xmlns:a16="http://schemas.microsoft.com/office/drawing/2014/main" id="{1A53EC40-08D0-45FB-9CA4-3E65B006D9AE}"/>
              </a:ext>
            </a:extLst>
          </p:cNvPr>
          <p:cNvSpPr txBox="1"/>
          <p:nvPr/>
        </p:nvSpPr>
        <p:spPr>
          <a:xfrm>
            <a:off x="4720846" y="523263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cxnSp>
        <p:nvCxnSpPr>
          <p:cNvPr id="15" name="Straight Arrow Connector 14">
            <a:extLst>
              <a:ext uri="{FF2B5EF4-FFF2-40B4-BE49-F238E27FC236}">
                <a16:creationId xmlns:a16="http://schemas.microsoft.com/office/drawing/2014/main" id="{B021ECE1-553D-45D4-88C8-1F4DF11E1228}"/>
              </a:ext>
            </a:extLst>
          </p:cNvPr>
          <p:cNvCxnSpPr>
            <a:cxnSpLocks/>
          </p:cNvCxnSpPr>
          <p:nvPr/>
        </p:nvCxnSpPr>
        <p:spPr>
          <a:xfrm>
            <a:off x="8649126" y="3423171"/>
            <a:ext cx="4974" cy="241948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1677922D-002E-4F80-A75F-992330CB774E}"/>
              </a:ext>
            </a:extLst>
          </p:cNvPr>
          <p:cNvCxnSpPr>
            <a:cxnSpLocks/>
          </p:cNvCxnSpPr>
          <p:nvPr/>
        </p:nvCxnSpPr>
        <p:spPr>
          <a:xfrm>
            <a:off x="6481834" y="3439520"/>
            <a:ext cx="2172266" cy="2274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BA6CE63-581A-4271-892D-DFEA58DC2E00}"/>
              </a:ext>
            </a:extLst>
          </p:cNvPr>
          <p:cNvCxnSpPr>
            <a:cxnSpLocks/>
          </p:cNvCxnSpPr>
          <p:nvPr/>
        </p:nvCxnSpPr>
        <p:spPr>
          <a:xfrm>
            <a:off x="7711554" y="5819905"/>
            <a:ext cx="937572" cy="0"/>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99439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13B2E48-42A2-405A-98FA-586BF705D5E9}"/>
              </a:ext>
            </a:extLst>
          </p:cNvPr>
          <p:cNvSpPr/>
          <p:nvPr/>
        </p:nvSpPr>
        <p:spPr>
          <a:xfrm>
            <a:off x="4610243" y="2625631"/>
            <a:ext cx="1728715" cy="78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Diamond 20">
            <a:extLst>
              <a:ext uri="{FF2B5EF4-FFF2-40B4-BE49-F238E27FC236}">
                <a16:creationId xmlns:a16="http://schemas.microsoft.com/office/drawing/2014/main" id="{174F417A-F394-4E61-AD21-06FEAB400007}"/>
              </a:ext>
            </a:extLst>
          </p:cNvPr>
          <p:cNvSpPr/>
          <p:nvPr/>
        </p:nvSpPr>
        <p:spPr>
          <a:xfrm>
            <a:off x="2875129" y="2619233"/>
            <a:ext cx="1353402" cy="79611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40D68B8-AC1B-417D-9DE6-52B9DEDF4DB4}"/>
              </a:ext>
            </a:extLst>
          </p:cNvPr>
          <p:cNvSpPr>
            <a:spLocks noGrp="1"/>
          </p:cNvSpPr>
          <p:nvPr>
            <p:ph type="title"/>
          </p:nvPr>
        </p:nvSpPr>
        <p:spPr/>
        <p:txBody>
          <a:bodyPr/>
          <a:lstStyle/>
          <a:p>
            <a:r>
              <a:rPr lang="en-US" dirty="0">
                <a:cs typeface="Calibri Light"/>
              </a:rPr>
              <a:t>Identifying relationship</a:t>
            </a:r>
            <a:endParaRPr lang="en-US" dirty="0"/>
          </a:p>
        </p:txBody>
      </p:sp>
      <p:sp>
        <p:nvSpPr>
          <p:cNvPr id="3" name="Content Placeholder 2">
            <a:extLst>
              <a:ext uri="{FF2B5EF4-FFF2-40B4-BE49-F238E27FC236}">
                <a16:creationId xmlns:a16="http://schemas.microsoft.com/office/drawing/2014/main" id="{D73BA116-1AF9-47CA-8863-4270D9DC8C26}"/>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Relationship between a strong and weak entity is identifying.</a:t>
            </a:r>
          </a:p>
          <a:p>
            <a:endParaRPr lang="en-US" dirty="0"/>
          </a:p>
          <a:p>
            <a:r>
              <a:rPr lang="en-US" dirty="0"/>
              <a:t>Why it would be needed?  </a:t>
            </a:r>
          </a:p>
        </p:txBody>
      </p:sp>
      <p:sp>
        <p:nvSpPr>
          <p:cNvPr id="5" name="Rectangle 4">
            <a:extLst>
              <a:ext uri="{FF2B5EF4-FFF2-40B4-BE49-F238E27FC236}">
                <a16:creationId xmlns:a16="http://schemas.microsoft.com/office/drawing/2014/main" id="{21BEDB8D-0EA8-4B24-B0C8-6043B2B69EC7}"/>
              </a:ext>
            </a:extLst>
          </p:cNvPr>
          <p:cNvSpPr/>
          <p:nvPr/>
        </p:nvSpPr>
        <p:spPr>
          <a:xfrm>
            <a:off x="991452" y="2713060"/>
            <a:ext cx="1378282" cy="5882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Employee</a:t>
            </a:r>
            <a:endParaRPr lang="en-US"/>
          </a:p>
        </p:txBody>
      </p:sp>
      <p:sp>
        <p:nvSpPr>
          <p:cNvPr id="7" name="Rectangle 6">
            <a:extLst>
              <a:ext uri="{FF2B5EF4-FFF2-40B4-BE49-F238E27FC236}">
                <a16:creationId xmlns:a16="http://schemas.microsoft.com/office/drawing/2014/main" id="{9E50EE87-B706-42A4-9C50-6437453EBA4C}"/>
              </a:ext>
            </a:extLst>
          </p:cNvPr>
          <p:cNvSpPr/>
          <p:nvPr/>
        </p:nvSpPr>
        <p:spPr>
          <a:xfrm>
            <a:off x="4764846" y="2735806"/>
            <a:ext cx="1492013" cy="610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Dependent</a:t>
            </a:r>
            <a:endParaRPr lang="en-US"/>
          </a:p>
        </p:txBody>
      </p:sp>
      <p:sp>
        <p:nvSpPr>
          <p:cNvPr id="9" name="Diamond 8">
            <a:extLst>
              <a:ext uri="{FF2B5EF4-FFF2-40B4-BE49-F238E27FC236}">
                <a16:creationId xmlns:a16="http://schemas.microsoft.com/office/drawing/2014/main" id="{25142766-87E5-4D4D-9D8E-59E204282EF8}"/>
              </a:ext>
            </a:extLst>
          </p:cNvPr>
          <p:cNvSpPr/>
          <p:nvPr/>
        </p:nvSpPr>
        <p:spPr>
          <a:xfrm>
            <a:off x="3046079" y="2731008"/>
            <a:ext cx="1018963" cy="55230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cs typeface="Calibri"/>
              </a:rPr>
              <a:t>has</a:t>
            </a:r>
            <a:endParaRPr lang="en-US" sz="1400" dirty="0"/>
          </a:p>
        </p:txBody>
      </p:sp>
      <p:cxnSp>
        <p:nvCxnSpPr>
          <p:cNvPr id="15" name="Straight Arrow Connector 14">
            <a:extLst>
              <a:ext uri="{FF2B5EF4-FFF2-40B4-BE49-F238E27FC236}">
                <a16:creationId xmlns:a16="http://schemas.microsoft.com/office/drawing/2014/main" id="{E5658EA2-968E-46A9-990C-8559A648A18C}"/>
              </a:ext>
            </a:extLst>
          </p:cNvPr>
          <p:cNvCxnSpPr>
            <a:cxnSpLocks/>
            <a:endCxn id="22" idx="1"/>
          </p:cNvCxnSpPr>
          <p:nvPr/>
        </p:nvCxnSpPr>
        <p:spPr>
          <a:xfrm flipV="1">
            <a:off x="4228531" y="3018004"/>
            <a:ext cx="381712" cy="3731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EE2D0381-6B40-45C9-B872-C768BFF862AD}"/>
              </a:ext>
            </a:extLst>
          </p:cNvPr>
          <p:cNvCxnSpPr>
            <a:cxnSpLocks/>
          </p:cNvCxnSpPr>
          <p:nvPr/>
        </p:nvCxnSpPr>
        <p:spPr>
          <a:xfrm>
            <a:off x="2369734" y="3055319"/>
            <a:ext cx="505395" cy="0"/>
          </a:xfrm>
          <a:prstGeom prst="straightConnector1">
            <a:avLst/>
          </a:prstGeom>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CFDAAB46-1FD3-424B-A607-9BF0A7C02257}"/>
              </a:ext>
            </a:extLst>
          </p:cNvPr>
          <p:cNvSpPr/>
          <p:nvPr/>
        </p:nvSpPr>
        <p:spPr>
          <a:xfrm>
            <a:off x="8938786" y="2769925"/>
            <a:ext cx="1890072" cy="5882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Medical Reports</a:t>
            </a:r>
            <a:endParaRPr lang="en-US"/>
          </a:p>
        </p:txBody>
      </p:sp>
      <p:sp>
        <p:nvSpPr>
          <p:cNvPr id="18" name="Diamond 17">
            <a:extLst>
              <a:ext uri="{FF2B5EF4-FFF2-40B4-BE49-F238E27FC236}">
                <a16:creationId xmlns:a16="http://schemas.microsoft.com/office/drawing/2014/main" id="{51BC1B1C-6C7E-4F85-A45A-BDBDC5485ABA}"/>
              </a:ext>
            </a:extLst>
          </p:cNvPr>
          <p:cNvSpPr/>
          <p:nvPr/>
        </p:nvSpPr>
        <p:spPr>
          <a:xfrm>
            <a:off x="6878825" y="2765127"/>
            <a:ext cx="1326037" cy="56368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cs typeface="Calibri"/>
              </a:rPr>
              <a:t>have</a:t>
            </a:r>
          </a:p>
        </p:txBody>
      </p:sp>
      <p:cxnSp>
        <p:nvCxnSpPr>
          <p:cNvPr id="19" name="Straight Arrow Connector 18">
            <a:extLst>
              <a:ext uri="{FF2B5EF4-FFF2-40B4-BE49-F238E27FC236}">
                <a16:creationId xmlns:a16="http://schemas.microsoft.com/office/drawing/2014/main" id="{114070CC-8182-441D-A359-B3571FAAD543}"/>
              </a:ext>
            </a:extLst>
          </p:cNvPr>
          <p:cNvCxnSpPr>
            <a:cxnSpLocks/>
          </p:cNvCxnSpPr>
          <p:nvPr/>
        </p:nvCxnSpPr>
        <p:spPr>
          <a:xfrm>
            <a:off x="8143554" y="3031508"/>
            <a:ext cx="797718" cy="23812"/>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D8C003AE-095A-441B-B4B7-704B61677A1D}"/>
              </a:ext>
            </a:extLst>
          </p:cNvPr>
          <p:cNvCxnSpPr>
            <a:cxnSpLocks/>
            <a:stCxn id="22" idx="3"/>
          </p:cNvCxnSpPr>
          <p:nvPr/>
        </p:nvCxnSpPr>
        <p:spPr>
          <a:xfrm>
            <a:off x="6338958" y="3018004"/>
            <a:ext cx="543776" cy="37315"/>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01900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9C16-0734-4FC4-81E2-28F1390E60EC}"/>
              </a:ext>
            </a:extLst>
          </p:cNvPr>
          <p:cNvSpPr>
            <a:spLocks noGrp="1"/>
          </p:cNvSpPr>
          <p:nvPr>
            <p:ph type="title"/>
          </p:nvPr>
        </p:nvSpPr>
        <p:spPr/>
        <p:txBody>
          <a:bodyPr/>
          <a:lstStyle/>
          <a:p>
            <a:r>
              <a:rPr lang="en-US" dirty="0"/>
              <a:t>Ternary relationship</a:t>
            </a:r>
          </a:p>
        </p:txBody>
      </p:sp>
      <p:pic>
        <p:nvPicPr>
          <p:cNvPr id="5" name="Picture 1029" descr="fig03_17">
            <a:extLst>
              <a:ext uri="{FF2B5EF4-FFF2-40B4-BE49-F238E27FC236}">
                <a16:creationId xmlns:a16="http://schemas.microsoft.com/office/drawing/2014/main" id="{340090FD-9D1A-4948-ACCC-5F4B3F012116}"/>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7310315" y="1224611"/>
            <a:ext cx="4293550" cy="514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267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CB6E-0556-49AF-897E-A28215B429F4}"/>
              </a:ext>
            </a:extLst>
          </p:cNvPr>
          <p:cNvSpPr>
            <a:spLocks noGrp="1"/>
          </p:cNvSpPr>
          <p:nvPr>
            <p:ph type="title"/>
          </p:nvPr>
        </p:nvSpPr>
        <p:spPr>
          <a:xfrm>
            <a:off x="550333" y="682580"/>
            <a:ext cx="10515600" cy="1107583"/>
          </a:xfrm>
        </p:spPr>
        <p:txBody>
          <a:bodyPr/>
          <a:lstStyle/>
          <a:p>
            <a:r>
              <a:rPr lang="en-US" dirty="0">
                <a:solidFill>
                  <a:schemeClr val="accent2"/>
                </a:solidFill>
              </a:rPr>
              <a:t>Activity: Design an ERD</a:t>
            </a:r>
          </a:p>
        </p:txBody>
      </p:sp>
      <p:sp>
        <p:nvSpPr>
          <p:cNvPr id="3" name="Content Placeholder 2">
            <a:extLst>
              <a:ext uri="{FF2B5EF4-FFF2-40B4-BE49-F238E27FC236}">
                <a16:creationId xmlns:a16="http://schemas.microsoft.com/office/drawing/2014/main" id="{1E7FC3D7-B88F-46D3-B560-009CF114ED3B}"/>
              </a:ext>
            </a:extLst>
          </p:cNvPr>
          <p:cNvSpPr>
            <a:spLocks noGrp="1"/>
          </p:cNvSpPr>
          <p:nvPr>
            <p:ph idx="1"/>
          </p:nvPr>
        </p:nvSpPr>
        <p:spPr>
          <a:xfrm>
            <a:off x="270933" y="2318197"/>
            <a:ext cx="11370734" cy="4539802"/>
          </a:xfrm>
        </p:spPr>
        <p:txBody>
          <a:bodyPr>
            <a:normAutofit fontScale="62500" lnSpcReduction="20000"/>
          </a:bodyPr>
          <a:lstStyle/>
          <a:p>
            <a:r>
              <a:rPr lang="en-US" sz="3300" dirty="0">
                <a:ea typeface="+mn-lt"/>
                <a:cs typeface="+mn-lt"/>
              </a:rPr>
              <a:t>The company is organized into departments. Each department has a unique name, a unique number, and a particular employee who manages the department. We keep track of the start date when that employee began managing the department. A department may have several locations. </a:t>
            </a:r>
          </a:p>
          <a:p>
            <a:r>
              <a:rPr lang="en-US" sz="3300" dirty="0">
                <a:ea typeface="+mn-lt"/>
                <a:cs typeface="+mn-lt"/>
              </a:rPr>
              <a:t>A department controls a number of projects, each of which has a unique name, a unique number, and a single location. </a:t>
            </a:r>
          </a:p>
          <a:p>
            <a:r>
              <a:rPr lang="en-US" sz="3300" dirty="0">
                <a:ea typeface="+mn-lt"/>
                <a:cs typeface="+mn-lt"/>
              </a:rPr>
              <a:t>We store each employee’s name, Social Security number,2 address, salary, gender , and birth date. An employee is assigned to one department, but may work on several projects, which are not necessarily controlled by the same department. We keep track of the current number of hours per week that an employee works on each project. We also keep track of the direct supervisor of each employee (who is another employee). </a:t>
            </a:r>
          </a:p>
          <a:p>
            <a:r>
              <a:rPr lang="en-US" sz="3300" dirty="0">
                <a:ea typeface="+mn-lt"/>
                <a:cs typeface="+mn-lt"/>
              </a:rPr>
              <a:t> We want to keep track of the dependents of each employee for insurance purposes. We keep each dependent’s first name, gender, birth date, and relationship to the employee.</a:t>
            </a:r>
            <a:endParaRPr lang="en-US" sz="3300" dirty="0">
              <a:cs typeface="Calibri"/>
            </a:endParaRPr>
          </a:p>
          <a:p>
            <a:endParaRPr lang="en-US" dirty="0"/>
          </a:p>
        </p:txBody>
      </p:sp>
    </p:spTree>
    <p:extLst>
      <p:ext uri="{BB962C8B-B14F-4D97-AF65-F5344CB8AC3E}">
        <p14:creationId xmlns:p14="http://schemas.microsoft.com/office/powerpoint/2010/main" val="2876184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9976274-9A63-4A39-AF26-C941993B4006}"/>
              </a:ext>
            </a:extLst>
          </p:cNvPr>
          <p:cNvSpPr>
            <a:spLocks noGrp="1" noChangeArrowheads="1"/>
          </p:cNvSpPr>
          <p:nvPr>
            <p:ph type="title"/>
          </p:nvPr>
        </p:nvSpPr>
        <p:spPr>
          <a:xfrm>
            <a:off x="838200" y="463638"/>
            <a:ext cx="10515600" cy="1596981"/>
          </a:xfrm>
        </p:spPr>
        <p:txBody>
          <a:bodyPr>
            <a:normAutofit fontScale="90000"/>
          </a:bodyPr>
          <a:lstStyle/>
          <a:p>
            <a:r>
              <a:rPr lang="en-US" altLang="en-US" dirty="0"/>
              <a:t> </a:t>
            </a:r>
            <a:br>
              <a:rPr lang="en-US" altLang="en-US" dirty="0"/>
            </a:br>
            <a:r>
              <a:rPr lang="en-US" altLang="en-US" dirty="0">
                <a:solidFill>
                  <a:schemeClr val="accent2"/>
                </a:solidFill>
              </a:rPr>
              <a:t>Mention cardinality &amp;  participation</a:t>
            </a:r>
            <a:br>
              <a:rPr lang="en-US" altLang="en-US" dirty="0">
                <a:solidFill>
                  <a:schemeClr val="accent2"/>
                </a:solidFill>
              </a:rPr>
            </a:br>
            <a:r>
              <a:rPr lang="en-US" altLang="en-US" dirty="0">
                <a:solidFill>
                  <a:schemeClr val="accent2"/>
                </a:solidFill>
              </a:rPr>
              <a:t>Identify Weak entities</a:t>
            </a:r>
            <a:br>
              <a:rPr lang="en-US" altLang="en-US" dirty="0">
                <a:solidFill>
                  <a:schemeClr val="accent2"/>
                </a:solidFill>
              </a:rPr>
            </a:br>
            <a:r>
              <a:rPr lang="en-US" altLang="en-US" dirty="0">
                <a:solidFill>
                  <a:schemeClr val="accent2"/>
                </a:solidFill>
              </a:rPr>
              <a:t>Identify relationship attributes</a:t>
            </a:r>
            <a:br>
              <a:rPr lang="en-US" altLang="en-US" dirty="0"/>
            </a:br>
            <a:endParaRPr lang="en-US" altLang="en-US" dirty="0"/>
          </a:p>
        </p:txBody>
      </p:sp>
      <p:sp>
        <p:nvSpPr>
          <p:cNvPr id="3" name="Content Placeholder 2">
            <a:extLst>
              <a:ext uri="{FF2B5EF4-FFF2-40B4-BE49-F238E27FC236}">
                <a16:creationId xmlns:a16="http://schemas.microsoft.com/office/drawing/2014/main" id="{D9449ACA-9B76-430A-B44F-96DCDFEFF3FE}"/>
              </a:ext>
            </a:extLst>
          </p:cNvPr>
          <p:cNvSpPr>
            <a:spLocks noGrp="1"/>
          </p:cNvSpPr>
          <p:nvPr>
            <p:ph idx="1"/>
          </p:nvPr>
        </p:nvSpPr>
        <p:spPr>
          <a:xfrm>
            <a:off x="0" y="2202287"/>
            <a:ext cx="12191999" cy="4185634"/>
          </a:xfrm>
        </p:spPr>
        <p:txBody>
          <a:bodyPr>
            <a:noAutofit/>
          </a:bodyPr>
          <a:lstStyle/>
          <a:p>
            <a:r>
              <a:rPr lang="en-US" sz="2000" dirty="0">
                <a:ea typeface="+mn-lt"/>
                <a:cs typeface="+mn-lt"/>
              </a:rPr>
              <a:t>The company is organized into departments. Each department has a unique name, a unique number, and a particular employee who manages the department. We keep track of the start date when that employee began managing the department. A department may have several locations. </a:t>
            </a:r>
          </a:p>
          <a:p>
            <a:r>
              <a:rPr lang="en-US" sz="2000" dirty="0">
                <a:ea typeface="+mn-lt"/>
                <a:cs typeface="+mn-lt"/>
              </a:rPr>
              <a:t>A department controls a number of projects, each of which has a unique name, a unique number, and a single location. </a:t>
            </a:r>
          </a:p>
          <a:p>
            <a:r>
              <a:rPr lang="en-US" sz="2000" dirty="0">
                <a:ea typeface="+mn-lt"/>
                <a:cs typeface="+mn-lt"/>
              </a:rPr>
              <a:t>We store each employee’s name, Social Security number,2 address, salary, gender , and birth date. An employee is assigned to one department, but may work on several projects, which are not necessarily controlled by the same department. We keep track of the current number of hours per week that an employee works on each project. We also keep track of the direct supervisor of each employee (who is another employee). </a:t>
            </a:r>
          </a:p>
          <a:p>
            <a:r>
              <a:rPr lang="en-US" sz="2000" dirty="0">
                <a:ea typeface="+mn-lt"/>
                <a:cs typeface="+mn-lt"/>
              </a:rPr>
              <a:t> We want to keep track of the dependents of each employee for insurance purposes. We keep each dependent’s first name, gender, birth date, and relationship to the employee.</a:t>
            </a:r>
            <a:endParaRPr lang="en-US" sz="2000" dirty="0">
              <a:cs typeface="Calibri"/>
            </a:endParaRPr>
          </a:p>
          <a:p>
            <a:pPr marL="0" indent="0">
              <a:buNone/>
              <a:defRPr/>
            </a:pPr>
            <a:endParaRPr lang="en-US" sz="400" dirty="0"/>
          </a:p>
        </p:txBody>
      </p:sp>
    </p:spTree>
    <p:extLst>
      <p:ext uri="{BB962C8B-B14F-4D97-AF65-F5344CB8AC3E}">
        <p14:creationId xmlns:p14="http://schemas.microsoft.com/office/powerpoint/2010/main" val="918582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573CB2-637D-44A1-8407-ADFED01FC9B4}"/>
              </a:ext>
            </a:extLst>
          </p:cNvPr>
          <p:cNvSpPr>
            <a:spLocks noGrp="1"/>
          </p:cNvSpPr>
          <p:nvPr>
            <p:ph type="title"/>
          </p:nvPr>
        </p:nvSpPr>
        <p:spPr/>
        <p:txBody>
          <a:bodyPr/>
          <a:lstStyle/>
          <a:p>
            <a:r>
              <a:rPr lang="en-US" dirty="0"/>
              <a:t>Self study topics</a:t>
            </a:r>
          </a:p>
        </p:txBody>
      </p:sp>
      <p:sp>
        <p:nvSpPr>
          <p:cNvPr id="4" name="Text Placeholder 3">
            <a:extLst>
              <a:ext uri="{FF2B5EF4-FFF2-40B4-BE49-F238E27FC236}">
                <a16:creationId xmlns:a16="http://schemas.microsoft.com/office/drawing/2014/main" id="{22AAB8DF-E669-4700-BA7B-0A02C66CDA84}"/>
              </a:ext>
            </a:extLst>
          </p:cNvPr>
          <p:cNvSpPr>
            <a:spLocks noGrp="1"/>
          </p:cNvSpPr>
          <p:nvPr>
            <p:ph type="body" idx="1"/>
          </p:nvPr>
        </p:nvSpPr>
        <p:spPr/>
        <p:txBody>
          <a:bodyPr/>
          <a:lstStyle/>
          <a:p>
            <a:r>
              <a:rPr lang="en-US" dirty="0"/>
              <a:t>Users of Database system</a:t>
            </a:r>
          </a:p>
          <a:p>
            <a:r>
              <a:rPr lang="en-US" dirty="0"/>
              <a:t>When not to use a </a:t>
            </a:r>
            <a:r>
              <a:rPr lang="en-US" dirty="0" err="1"/>
              <a:t>db</a:t>
            </a:r>
            <a:endParaRPr lang="en-US" dirty="0"/>
          </a:p>
        </p:txBody>
      </p:sp>
      <p:sp>
        <p:nvSpPr>
          <p:cNvPr id="2" name="Slide Number Placeholder 1">
            <a:extLst>
              <a:ext uri="{FF2B5EF4-FFF2-40B4-BE49-F238E27FC236}">
                <a16:creationId xmlns:a16="http://schemas.microsoft.com/office/drawing/2014/main" id="{CEDA1ABB-34D1-4671-A4F6-25830B4943EF}"/>
              </a:ext>
            </a:extLst>
          </p:cNvPr>
          <p:cNvSpPr>
            <a:spLocks noGrp="1"/>
          </p:cNvSpPr>
          <p:nvPr>
            <p:ph type="sldNum" sz="quarter" idx="12"/>
          </p:nvPr>
        </p:nvSpPr>
        <p:spPr/>
        <p:txBody>
          <a:bodyPr/>
          <a:lstStyle/>
          <a:p>
            <a:fld id="{FDB55B3C-7308-4315-80EF-CB510A24E96F}" type="slidenum">
              <a:rPr lang="en-US" smtClean="0"/>
              <a:t>48</a:t>
            </a:fld>
            <a:endParaRPr lang="en-US"/>
          </a:p>
        </p:txBody>
      </p:sp>
    </p:spTree>
    <p:extLst>
      <p:ext uri="{BB962C8B-B14F-4D97-AF65-F5344CB8AC3E}">
        <p14:creationId xmlns:p14="http://schemas.microsoft.com/office/powerpoint/2010/main" val="677653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A749949-48B0-43D2-9600-6FF03CADB98A}"/>
              </a:ext>
            </a:extLst>
          </p:cNvPr>
          <p:cNvSpPr>
            <a:spLocks noGrp="1" noChangeArrowheads="1"/>
          </p:cNvSpPr>
          <p:nvPr>
            <p:ph type="title"/>
          </p:nvPr>
        </p:nvSpPr>
        <p:spPr/>
        <p:txBody>
          <a:bodyPr/>
          <a:lstStyle/>
          <a:p>
            <a:pPr>
              <a:defRPr/>
            </a:pPr>
            <a:r>
              <a:rPr lang="en-US"/>
              <a:t>Database Users</a:t>
            </a:r>
          </a:p>
        </p:txBody>
      </p:sp>
      <p:sp>
        <p:nvSpPr>
          <p:cNvPr id="18435" name="Rectangle 3">
            <a:extLst>
              <a:ext uri="{FF2B5EF4-FFF2-40B4-BE49-F238E27FC236}">
                <a16:creationId xmlns:a16="http://schemas.microsoft.com/office/drawing/2014/main" id="{06985E68-A846-450A-B781-A535DC989A5D}"/>
              </a:ext>
            </a:extLst>
          </p:cNvPr>
          <p:cNvSpPr>
            <a:spLocks noGrp="1" noChangeArrowheads="1"/>
          </p:cNvSpPr>
          <p:nvPr>
            <p:ph idx="1"/>
          </p:nvPr>
        </p:nvSpPr>
        <p:spPr/>
        <p:txBody>
          <a:bodyPr rtlCol="0">
            <a:normAutofit/>
          </a:bodyPr>
          <a:lstStyle/>
          <a:p>
            <a:pPr>
              <a:buNone/>
              <a:defRPr/>
            </a:pPr>
            <a:r>
              <a:rPr lang="en-US" dirty="0">
                <a:solidFill>
                  <a:srgbClr val="000000"/>
                </a:solidFill>
              </a:rPr>
              <a:t>Users may be divided </a:t>
            </a:r>
          </a:p>
          <a:p>
            <a:pPr>
              <a:buNone/>
              <a:defRPr/>
            </a:pPr>
            <a:endParaRPr lang="en-US" dirty="0">
              <a:solidFill>
                <a:srgbClr val="000000"/>
              </a:solidFill>
            </a:endParaRPr>
          </a:p>
          <a:p>
            <a:pPr marL="571500" indent="-457200">
              <a:buFont typeface="+mj-lt"/>
              <a:buAutoNum type="arabicPeriod"/>
              <a:defRPr/>
            </a:pPr>
            <a:r>
              <a:rPr lang="en-US" altLang="ja-JP" b="1" dirty="0">
                <a:solidFill>
                  <a:srgbClr val="000000"/>
                </a:solidFill>
              </a:rPr>
              <a:t>Actors on the Scene :</a:t>
            </a:r>
          </a:p>
          <a:p>
            <a:pPr marL="411480" lvl="1" indent="0">
              <a:buNone/>
              <a:defRPr/>
            </a:pPr>
            <a:r>
              <a:rPr lang="en-US" dirty="0">
                <a:solidFill>
                  <a:srgbClr val="000000"/>
                </a:solidFill>
              </a:rPr>
              <a:t>Those who actually use and control the content</a:t>
            </a:r>
            <a:endParaRPr lang="en-US" altLang="ja-JP" dirty="0">
              <a:solidFill>
                <a:srgbClr val="000000"/>
              </a:solidFill>
            </a:endParaRPr>
          </a:p>
          <a:p>
            <a:pPr marL="571500" indent="-457200">
              <a:buFont typeface="+mj-lt"/>
              <a:buAutoNum type="arabicPeriod"/>
              <a:defRPr/>
            </a:pPr>
            <a:endParaRPr lang="en-US" altLang="ja-JP" dirty="0">
              <a:solidFill>
                <a:srgbClr val="000000"/>
              </a:solidFill>
            </a:endParaRPr>
          </a:p>
          <a:p>
            <a:pPr marL="571500" indent="-457200">
              <a:buFont typeface="+mj-lt"/>
              <a:buAutoNum type="arabicPeriod"/>
              <a:defRPr/>
            </a:pPr>
            <a:r>
              <a:rPr lang="en-US" altLang="ja-JP" dirty="0">
                <a:solidFill>
                  <a:srgbClr val="000000"/>
                </a:solidFill>
              </a:rPr>
              <a:t> </a:t>
            </a:r>
            <a:r>
              <a:rPr lang="en-US" altLang="ja-JP" b="1" dirty="0">
                <a:solidFill>
                  <a:srgbClr val="000000"/>
                </a:solidFill>
              </a:rPr>
              <a:t>Workers Behind the Scene:</a:t>
            </a:r>
          </a:p>
          <a:p>
            <a:pPr marL="114300" indent="0">
              <a:buNone/>
              <a:defRPr/>
            </a:pPr>
            <a:r>
              <a:rPr lang="en-US" dirty="0">
                <a:solidFill>
                  <a:srgbClr val="000000"/>
                </a:solidFill>
              </a:rPr>
              <a:t>     A</a:t>
            </a:r>
            <a:r>
              <a:rPr lang="en-US" dirty="0"/>
              <a:t>ssociated with the design, development, and operation of the DBMS </a:t>
            </a:r>
            <a:r>
              <a:rPr lang="en-US" i="1" dirty="0"/>
              <a:t>software and system environment. </a:t>
            </a:r>
            <a:r>
              <a:rPr lang="en-US" dirty="0"/>
              <a:t>These persons are typically not interested in the database content itself.</a:t>
            </a:r>
            <a:endParaRPr lang="en-US" dirty="0">
              <a:solidFill>
                <a:srgbClr val="000000"/>
              </a:solidFill>
            </a:endParaRPr>
          </a:p>
        </p:txBody>
      </p:sp>
      <p:sp>
        <p:nvSpPr>
          <p:cNvPr id="34820" name="Slide Number Placeholder 3">
            <a:extLst>
              <a:ext uri="{FF2B5EF4-FFF2-40B4-BE49-F238E27FC236}">
                <a16:creationId xmlns:a16="http://schemas.microsoft.com/office/drawing/2014/main" id="{F62CF96A-4C48-43E8-A057-6E0A39948934}"/>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67385A3D-07B1-4AF3-992A-36CF46F649F8}" type="slidenum">
              <a:rPr lang="en-US" altLang="en-US" sz="1200">
                <a:solidFill>
                  <a:srgbClr val="898989"/>
                </a:solidFill>
                <a:latin typeface="Times New Roman" panose="02020603050405020304" pitchFamily="18" charset="0"/>
              </a:rPr>
              <a:pPr>
                <a:spcBef>
                  <a:spcPct val="0"/>
                </a:spcBef>
                <a:buClrTx/>
                <a:buFontTx/>
                <a:buNone/>
              </a:pPr>
              <a:t>49</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A9A63C-1A9F-4CFE-A8A6-E8513A7957A1}"/>
              </a:ext>
            </a:extLst>
          </p:cNvPr>
          <p:cNvSpPr>
            <a:spLocks noGrp="1"/>
          </p:cNvSpPr>
          <p:nvPr>
            <p:ph type="title"/>
          </p:nvPr>
        </p:nvSpPr>
        <p:spPr/>
        <p:txBody>
          <a:bodyPr/>
          <a:lstStyle/>
          <a:p>
            <a:r>
              <a:rPr lang="en-US" dirty="0"/>
              <a:t>Lecture 1</a:t>
            </a:r>
          </a:p>
        </p:txBody>
      </p:sp>
      <p:sp>
        <p:nvSpPr>
          <p:cNvPr id="5" name="Subtitle 4">
            <a:extLst>
              <a:ext uri="{FF2B5EF4-FFF2-40B4-BE49-F238E27FC236}">
                <a16:creationId xmlns:a16="http://schemas.microsoft.com/office/drawing/2014/main" id="{31559F57-2E98-41A3-AE10-65EE4671031B}"/>
              </a:ext>
            </a:extLst>
          </p:cNvPr>
          <p:cNvSpPr>
            <a:spLocks noGrp="1"/>
          </p:cNvSpPr>
          <p:nvPr>
            <p:ph type="body" idx="1"/>
          </p:nvPr>
        </p:nvSpPr>
        <p:spPr/>
        <p:txBody>
          <a:bodyPr/>
          <a:lstStyle/>
          <a:p>
            <a:r>
              <a:rPr lang="en-US" b="1" dirty="0"/>
              <a:t>Introduction to databases</a:t>
            </a:r>
          </a:p>
          <a:p>
            <a:endParaRPr lang="en-US" dirty="0"/>
          </a:p>
          <a:p>
            <a:endParaRPr lang="en-US" dirty="0"/>
          </a:p>
        </p:txBody>
      </p:sp>
    </p:spTree>
    <p:extLst>
      <p:ext uri="{BB962C8B-B14F-4D97-AF65-F5344CB8AC3E}">
        <p14:creationId xmlns:p14="http://schemas.microsoft.com/office/powerpoint/2010/main" val="4177217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9458DA2-EEB4-4161-B41E-692438BABC34}"/>
              </a:ext>
            </a:extLst>
          </p:cNvPr>
          <p:cNvSpPr>
            <a:spLocks noGrp="1" noChangeArrowheads="1"/>
          </p:cNvSpPr>
          <p:nvPr>
            <p:ph type="title"/>
          </p:nvPr>
        </p:nvSpPr>
        <p:spPr/>
        <p:txBody>
          <a:bodyPr/>
          <a:lstStyle/>
          <a:p>
            <a:pPr>
              <a:defRPr/>
            </a:pPr>
            <a:r>
              <a:rPr lang="en-US"/>
              <a:t>Database Users</a:t>
            </a:r>
          </a:p>
        </p:txBody>
      </p:sp>
      <p:sp>
        <p:nvSpPr>
          <p:cNvPr id="482307" name="Rectangle 3">
            <a:extLst>
              <a:ext uri="{FF2B5EF4-FFF2-40B4-BE49-F238E27FC236}">
                <a16:creationId xmlns:a16="http://schemas.microsoft.com/office/drawing/2014/main" id="{F1184094-D279-412A-AC3F-2A8B36CC0007}"/>
              </a:ext>
            </a:extLst>
          </p:cNvPr>
          <p:cNvSpPr>
            <a:spLocks noGrp="1" noChangeArrowheads="1"/>
          </p:cNvSpPr>
          <p:nvPr>
            <p:ph idx="1"/>
          </p:nvPr>
        </p:nvSpPr>
        <p:spPr>
          <a:xfrm>
            <a:off x="1414669" y="2200837"/>
            <a:ext cx="7188200" cy="4343400"/>
          </a:xfrm>
        </p:spPr>
        <p:txBody>
          <a:bodyPr rtlCol="0">
            <a:normAutofit fontScale="92500" lnSpcReduction="10000"/>
          </a:bodyPr>
          <a:lstStyle/>
          <a:p>
            <a:pPr>
              <a:lnSpc>
                <a:spcPct val="90000"/>
              </a:lnSpc>
              <a:buNone/>
              <a:defRPr/>
            </a:pPr>
            <a:r>
              <a:rPr lang="en-US" sz="2800" dirty="0"/>
              <a:t>Actors on the scene</a:t>
            </a:r>
            <a:endParaRPr lang="en-US" sz="2800" dirty="0">
              <a:solidFill>
                <a:srgbClr val="000000"/>
              </a:solidFill>
            </a:endParaRPr>
          </a:p>
          <a:p>
            <a:pPr marL="640080" lvl="1">
              <a:lnSpc>
                <a:spcPct val="90000"/>
              </a:lnSpc>
              <a:buFont typeface="Arial"/>
              <a:buChar char="–"/>
              <a:defRPr/>
            </a:pPr>
            <a:r>
              <a:rPr lang="en-US" sz="2400" b="1" dirty="0">
                <a:solidFill>
                  <a:srgbClr val="000000"/>
                </a:solidFill>
              </a:rPr>
              <a:t>Database administrators:</a:t>
            </a:r>
            <a:r>
              <a:rPr lang="en-US" sz="2400" dirty="0">
                <a:solidFill>
                  <a:srgbClr val="000000"/>
                </a:solidFill>
              </a:rPr>
              <a:t> responsible for authorizing access to the database, for </a:t>
            </a:r>
            <a:r>
              <a:rPr lang="en-US" sz="2400" dirty="0" err="1">
                <a:solidFill>
                  <a:srgbClr val="000000"/>
                </a:solidFill>
              </a:rPr>
              <a:t>co-ordinating</a:t>
            </a:r>
            <a:r>
              <a:rPr lang="en-US" sz="2400" dirty="0">
                <a:solidFill>
                  <a:srgbClr val="000000"/>
                </a:solidFill>
              </a:rPr>
              <a:t> and monitoring its use, acquiring software, and hardware resources, controlling its use and monitoring efficiency of operations.</a:t>
            </a:r>
          </a:p>
          <a:p>
            <a:pPr marL="640080" lvl="1">
              <a:lnSpc>
                <a:spcPct val="90000"/>
              </a:lnSpc>
              <a:buFont typeface="Arial"/>
              <a:buChar char="–"/>
              <a:defRPr/>
            </a:pPr>
            <a:r>
              <a:rPr lang="en-US" sz="2400" b="1" dirty="0">
                <a:solidFill>
                  <a:srgbClr val="000000"/>
                </a:solidFill>
              </a:rPr>
              <a:t>Database Designers:</a:t>
            </a:r>
            <a:r>
              <a:rPr lang="en-US" sz="2400" dirty="0">
                <a:solidFill>
                  <a:srgbClr val="000000"/>
                </a:solidFill>
              </a:rPr>
              <a:t> responsible to define the content, the structure, the constraints, and functions or transactions against the database. They must communicate with the end-users and understand their needs.</a:t>
            </a:r>
          </a:p>
          <a:p>
            <a:pPr marL="640080" lvl="1">
              <a:lnSpc>
                <a:spcPct val="90000"/>
              </a:lnSpc>
              <a:buFont typeface="Arial"/>
              <a:buChar char="–"/>
              <a:defRPr/>
            </a:pPr>
            <a:r>
              <a:rPr lang="en-US" sz="2400" b="1" dirty="0">
                <a:solidFill>
                  <a:srgbClr val="000000"/>
                </a:solidFill>
              </a:rPr>
              <a:t>End-users:</a:t>
            </a:r>
            <a:r>
              <a:rPr lang="en-US" sz="2400" dirty="0">
                <a:solidFill>
                  <a:srgbClr val="000000"/>
                </a:solidFill>
              </a:rPr>
              <a:t> they use the data for queries, reports and some of them actually update the database content.</a:t>
            </a:r>
            <a:endParaRPr lang="en-US" sz="2400" dirty="0"/>
          </a:p>
        </p:txBody>
      </p:sp>
      <p:sp>
        <p:nvSpPr>
          <p:cNvPr id="35844" name="Slide Number Placeholder 3">
            <a:extLst>
              <a:ext uri="{FF2B5EF4-FFF2-40B4-BE49-F238E27FC236}">
                <a16:creationId xmlns:a16="http://schemas.microsoft.com/office/drawing/2014/main" id="{BBA4D98E-2B3E-4CC6-BDB7-85A08B30DA9D}"/>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F1DE86D4-4586-4091-A85D-14B60792F32F}" type="slidenum">
              <a:rPr lang="en-US" altLang="en-US" sz="1200">
                <a:solidFill>
                  <a:srgbClr val="898989"/>
                </a:solidFill>
                <a:latin typeface="Times New Roman" panose="02020603050405020304" pitchFamily="18" charset="0"/>
              </a:rPr>
              <a:pPr>
                <a:spcBef>
                  <a:spcPct val="0"/>
                </a:spcBef>
                <a:buClrTx/>
                <a:buFontTx/>
                <a:buNone/>
              </a:pPr>
              <a:t>50</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0709376-F7BB-4021-B7B0-231F3AB7CEEB}"/>
              </a:ext>
            </a:extLst>
          </p:cNvPr>
          <p:cNvSpPr>
            <a:spLocks noGrp="1" noChangeArrowheads="1"/>
          </p:cNvSpPr>
          <p:nvPr>
            <p:ph type="title"/>
          </p:nvPr>
        </p:nvSpPr>
        <p:spPr/>
        <p:txBody>
          <a:bodyPr/>
          <a:lstStyle/>
          <a:p>
            <a:pPr>
              <a:defRPr/>
            </a:pPr>
            <a:r>
              <a:rPr lang="en-US"/>
              <a:t>Categories of End-users</a:t>
            </a:r>
          </a:p>
        </p:txBody>
      </p:sp>
      <p:sp>
        <p:nvSpPr>
          <p:cNvPr id="36867" name="Rectangle 3">
            <a:extLst>
              <a:ext uri="{FF2B5EF4-FFF2-40B4-BE49-F238E27FC236}">
                <a16:creationId xmlns:a16="http://schemas.microsoft.com/office/drawing/2014/main" id="{334097F0-793C-469B-9DD9-05F1B39317F2}"/>
              </a:ext>
            </a:extLst>
          </p:cNvPr>
          <p:cNvSpPr>
            <a:spLocks noGrp="1" noChangeArrowheads="1"/>
          </p:cNvSpPr>
          <p:nvPr>
            <p:ph idx="1"/>
          </p:nvPr>
        </p:nvSpPr>
        <p:spPr>
          <a:xfrm>
            <a:off x="1573696" y="2429437"/>
            <a:ext cx="7048500" cy="4114800"/>
          </a:xfrm>
        </p:spPr>
        <p:txBody>
          <a:bodyPr>
            <a:normAutofit fontScale="92500" lnSpcReduction="10000"/>
          </a:bodyPr>
          <a:lstStyle/>
          <a:p>
            <a:pPr eaLnBrk="1" hangingPunct="1"/>
            <a:r>
              <a:rPr lang="en-US" altLang="en-US" sz="2800" b="1" dirty="0">
                <a:solidFill>
                  <a:srgbClr val="000000"/>
                </a:solidFill>
              </a:rPr>
              <a:t>Casual </a:t>
            </a:r>
            <a:r>
              <a:rPr lang="en-US" altLang="en-US" sz="2800" dirty="0">
                <a:solidFill>
                  <a:srgbClr val="000000"/>
                </a:solidFill>
              </a:rPr>
              <a:t>: access database occasionally when needed</a:t>
            </a:r>
          </a:p>
          <a:p>
            <a:pPr eaLnBrk="1" hangingPunct="1"/>
            <a:r>
              <a:rPr lang="en-US" altLang="en-US" sz="2800" b="1" dirty="0">
                <a:solidFill>
                  <a:srgbClr val="000000"/>
                </a:solidFill>
              </a:rPr>
              <a:t>Naïve or Parametric</a:t>
            </a:r>
            <a:r>
              <a:rPr lang="en-US" altLang="en-US" sz="2800" dirty="0">
                <a:solidFill>
                  <a:srgbClr val="000000"/>
                </a:solidFill>
              </a:rPr>
              <a:t> : they make up a large section of the end-user population. They use previously well-defined functions in the form of  </a:t>
            </a:r>
            <a:r>
              <a:rPr lang="ja-JP" altLang="en-US" sz="2800" dirty="0">
                <a:solidFill>
                  <a:srgbClr val="000000"/>
                </a:solidFill>
                <a:latin typeface="Arial" panose="020B0604020202020204" pitchFamily="34" charset="0"/>
              </a:rPr>
              <a:t>“</a:t>
            </a:r>
            <a:r>
              <a:rPr lang="en-US" altLang="ja-JP" sz="2800" dirty="0">
                <a:solidFill>
                  <a:srgbClr val="000000"/>
                </a:solidFill>
              </a:rPr>
              <a:t>canned transactions</a:t>
            </a:r>
            <a:r>
              <a:rPr lang="ja-JP" altLang="en-US" sz="2800" dirty="0">
                <a:solidFill>
                  <a:srgbClr val="000000"/>
                </a:solidFill>
                <a:latin typeface="Arial" panose="020B0604020202020204" pitchFamily="34" charset="0"/>
              </a:rPr>
              <a:t>”</a:t>
            </a:r>
            <a:r>
              <a:rPr lang="en-US" altLang="ja-JP" sz="2800" dirty="0">
                <a:solidFill>
                  <a:srgbClr val="000000"/>
                </a:solidFill>
              </a:rPr>
              <a:t> against the database. Examples are bank-tellers or reservation clerks who do this activity for an entire shift of operations.</a:t>
            </a:r>
            <a:endParaRPr lang="en-US" altLang="en-US" sz="2800" dirty="0"/>
          </a:p>
        </p:txBody>
      </p:sp>
      <p:sp>
        <p:nvSpPr>
          <p:cNvPr id="36868" name="Slide Number Placeholder 3">
            <a:extLst>
              <a:ext uri="{FF2B5EF4-FFF2-40B4-BE49-F238E27FC236}">
                <a16:creationId xmlns:a16="http://schemas.microsoft.com/office/drawing/2014/main" id="{49F7E30D-426A-4D3B-A4B8-7B37BF5B4085}"/>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3E77F8F8-E667-4103-A5BC-D0D3E45D657A}" type="slidenum">
              <a:rPr lang="en-US" altLang="en-US" sz="1200">
                <a:solidFill>
                  <a:srgbClr val="898989"/>
                </a:solidFill>
                <a:latin typeface="Times New Roman" panose="02020603050405020304" pitchFamily="18" charset="0"/>
              </a:rPr>
              <a:pPr>
                <a:spcBef>
                  <a:spcPct val="0"/>
                </a:spcBef>
                <a:buClrTx/>
                <a:buFontTx/>
                <a:buNone/>
              </a:pPr>
              <a:t>51</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D89C2CF-68BF-4D94-827D-DAEE62343C9A}"/>
              </a:ext>
            </a:extLst>
          </p:cNvPr>
          <p:cNvSpPr>
            <a:spLocks noGrp="1" noChangeArrowheads="1"/>
          </p:cNvSpPr>
          <p:nvPr>
            <p:ph type="title"/>
          </p:nvPr>
        </p:nvSpPr>
        <p:spPr/>
        <p:txBody>
          <a:bodyPr/>
          <a:lstStyle/>
          <a:p>
            <a:pPr>
              <a:defRPr/>
            </a:pPr>
            <a:r>
              <a:rPr lang="en-US"/>
              <a:t>Categories of End-users</a:t>
            </a:r>
          </a:p>
        </p:txBody>
      </p:sp>
      <p:sp>
        <p:nvSpPr>
          <p:cNvPr id="484355" name="Rectangle 3">
            <a:extLst>
              <a:ext uri="{FF2B5EF4-FFF2-40B4-BE49-F238E27FC236}">
                <a16:creationId xmlns:a16="http://schemas.microsoft.com/office/drawing/2014/main" id="{ECEDC472-BEC3-4D97-B741-C62B43C8B9CB}"/>
              </a:ext>
            </a:extLst>
          </p:cNvPr>
          <p:cNvSpPr>
            <a:spLocks noGrp="1" noChangeArrowheads="1"/>
          </p:cNvSpPr>
          <p:nvPr>
            <p:ph idx="1"/>
          </p:nvPr>
        </p:nvSpPr>
        <p:spPr>
          <a:xfrm>
            <a:off x="1706217" y="2581837"/>
            <a:ext cx="7340600" cy="4114800"/>
          </a:xfrm>
        </p:spPr>
        <p:txBody>
          <a:bodyPr rtlCol="0">
            <a:normAutofit fontScale="92500" lnSpcReduction="20000"/>
          </a:bodyPr>
          <a:lstStyle/>
          <a:p>
            <a:pPr>
              <a:buFont typeface="Arial"/>
              <a:buChar char="•"/>
              <a:defRPr/>
            </a:pPr>
            <a:r>
              <a:rPr lang="en-US" sz="2800" b="1" dirty="0">
                <a:solidFill>
                  <a:srgbClr val="000000"/>
                </a:solidFill>
              </a:rPr>
              <a:t>Sophisticated</a:t>
            </a:r>
            <a:r>
              <a:rPr lang="en-US" sz="2800" dirty="0">
                <a:solidFill>
                  <a:srgbClr val="000000"/>
                </a:solidFill>
              </a:rPr>
              <a:t> : these include business analysts, scientists, engineers, others thoroughly familiar with the system capabilities. Many use tools in the form of software packages that work closely with the stored database.</a:t>
            </a:r>
          </a:p>
          <a:p>
            <a:pPr>
              <a:buFont typeface="Arial"/>
              <a:buChar char="•"/>
              <a:defRPr/>
            </a:pPr>
            <a:r>
              <a:rPr lang="en-US" sz="2800" b="1" dirty="0">
                <a:solidFill>
                  <a:srgbClr val="000000"/>
                </a:solidFill>
              </a:rPr>
              <a:t>Stand-alone</a:t>
            </a:r>
            <a:r>
              <a:rPr lang="en-US" sz="2800" dirty="0">
                <a:solidFill>
                  <a:srgbClr val="000000"/>
                </a:solidFill>
              </a:rPr>
              <a:t> : mostly maintain personal databases using ready-to-use packaged applications. An example is a tax program user that creates his or her own internal database.</a:t>
            </a:r>
            <a:endParaRPr lang="en-US" sz="2800" dirty="0"/>
          </a:p>
        </p:txBody>
      </p:sp>
      <p:sp>
        <p:nvSpPr>
          <p:cNvPr id="37892" name="Slide Number Placeholder 3">
            <a:extLst>
              <a:ext uri="{FF2B5EF4-FFF2-40B4-BE49-F238E27FC236}">
                <a16:creationId xmlns:a16="http://schemas.microsoft.com/office/drawing/2014/main" id="{4025459D-D6DE-4AF2-8435-E3A6801F3D95}"/>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76D039E5-0FC5-422C-A4E8-297FEF0330BD}" type="slidenum">
              <a:rPr lang="en-US" altLang="en-US" sz="1200">
                <a:solidFill>
                  <a:srgbClr val="898989"/>
                </a:solidFill>
                <a:latin typeface="Times New Roman" panose="02020603050405020304" pitchFamily="18" charset="0"/>
              </a:rPr>
              <a:pPr>
                <a:spcBef>
                  <a:spcPct val="0"/>
                </a:spcBef>
                <a:buClrTx/>
                <a:buFontTx/>
                <a:buNone/>
              </a:pPr>
              <a:t>52</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FB7E2B9-B12E-490F-807A-59999BD421F4}"/>
              </a:ext>
            </a:extLst>
          </p:cNvPr>
          <p:cNvSpPr>
            <a:spLocks noGrp="1" noChangeArrowheads="1"/>
          </p:cNvSpPr>
          <p:nvPr>
            <p:ph type="title"/>
          </p:nvPr>
        </p:nvSpPr>
        <p:spPr/>
        <p:txBody>
          <a:bodyPr/>
          <a:lstStyle/>
          <a:p>
            <a:pPr>
              <a:defRPr/>
            </a:pPr>
            <a:r>
              <a:rPr lang="en-US"/>
              <a:t>Categories of End-users</a:t>
            </a:r>
          </a:p>
        </p:txBody>
      </p:sp>
      <p:sp>
        <p:nvSpPr>
          <p:cNvPr id="484355" name="Rectangle 3">
            <a:extLst>
              <a:ext uri="{FF2B5EF4-FFF2-40B4-BE49-F238E27FC236}">
                <a16:creationId xmlns:a16="http://schemas.microsoft.com/office/drawing/2014/main" id="{5F28D8C4-07DE-4D84-8E38-CFAF2CE8F134}"/>
              </a:ext>
            </a:extLst>
          </p:cNvPr>
          <p:cNvSpPr>
            <a:spLocks noGrp="1" noChangeArrowheads="1"/>
          </p:cNvSpPr>
          <p:nvPr>
            <p:ph idx="1"/>
          </p:nvPr>
        </p:nvSpPr>
        <p:spPr>
          <a:xfrm>
            <a:off x="1865360" y="2429437"/>
            <a:ext cx="7340600" cy="4114800"/>
          </a:xfrm>
        </p:spPr>
        <p:txBody>
          <a:bodyPr rtlCol="0">
            <a:normAutofit fontScale="85000" lnSpcReduction="10000"/>
          </a:bodyPr>
          <a:lstStyle/>
          <a:p>
            <a:pPr>
              <a:buFont typeface="Arial"/>
              <a:buChar char="•"/>
              <a:defRPr/>
            </a:pPr>
            <a:r>
              <a:rPr lang="en-US" sz="2800" b="1" dirty="0">
                <a:solidFill>
                  <a:srgbClr val="000000"/>
                </a:solidFill>
              </a:rPr>
              <a:t>Application Programmers/ Software Engineers</a:t>
            </a:r>
          </a:p>
          <a:p>
            <a:pPr>
              <a:defRPr/>
            </a:pPr>
            <a:r>
              <a:rPr lang="en-US" sz="2800" dirty="0"/>
              <a:t>Determine the requirements of end users, especially naive and parametric end users, and develop specifications for standard canned transactions that meet these requirements.</a:t>
            </a:r>
          </a:p>
          <a:p>
            <a:pPr>
              <a:defRPr/>
            </a:pPr>
            <a:endParaRPr lang="en-US" sz="2800" b="1" dirty="0"/>
          </a:p>
          <a:p>
            <a:pPr>
              <a:defRPr/>
            </a:pPr>
            <a:r>
              <a:rPr lang="en-US" sz="2800" b="1" dirty="0"/>
              <a:t>Application programmers </a:t>
            </a:r>
            <a:r>
              <a:rPr lang="en-US" sz="2800" dirty="0"/>
              <a:t>implement these specifications as programs; then they test, debug, document, and maintain these canned transactions.</a:t>
            </a:r>
          </a:p>
        </p:txBody>
      </p:sp>
      <p:sp>
        <p:nvSpPr>
          <p:cNvPr id="38916" name="Slide Number Placeholder 3">
            <a:extLst>
              <a:ext uri="{FF2B5EF4-FFF2-40B4-BE49-F238E27FC236}">
                <a16:creationId xmlns:a16="http://schemas.microsoft.com/office/drawing/2014/main" id="{B8F285F8-CD7B-4543-BFFB-FA1E21652D23}"/>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21B3BE7A-35BB-40B5-8119-7656E69B2937}" type="slidenum">
              <a:rPr lang="en-US" altLang="en-US" sz="1200">
                <a:solidFill>
                  <a:srgbClr val="898989"/>
                </a:solidFill>
                <a:latin typeface="Times New Roman" panose="02020603050405020304" pitchFamily="18" charset="0"/>
              </a:rPr>
              <a:pPr>
                <a:spcBef>
                  <a:spcPct val="0"/>
                </a:spcBef>
                <a:buClrTx/>
                <a:buFontTx/>
                <a:buNone/>
              </a:pPr>
              <a:t>53</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B12B-37A5-4321-A255-C651E50B9BAC}"/>
              </a:ext>
            </a:extLst>
          </p:cNvPr>
          <p:cNvSpPr>
            <a:spLocks noGrp="1"/>
          </p:cNvSpPr>
          <p:nvPr>
            <p:ph type="title"/>
          </p:nvPr>
        </p:nvSpPr>
        <p:spPr/>
        <p:txBody>
          <a:bodyPr/>
          <a:lstStyle/>
          <a:p>
            <a:pPr>
              <a:defRPr/>
            </a:pPr>
            <a:r>
              <a:rPr lang="en-US" dirty="0"/>
              <a:t>Workers Behind the Scene</a:t>
            </a:r>
          </a:p>
        </p:txBody>
      </p:sp>
      <p:sp>
        <p:nvSpPr>
          <p:cNvPr id="39939" name="Content Placeholder 2">
            <a:extLst>
              <a:ext uri="{FF2B5EF4-FFF2-40B4-BE49-F238E27FC236}">
                <a16:creationId xmlns:a16="http://schemas.microsoft.com/office/drawing/2014/main" id="{517D9471-9549-417A-963C-533BE4019819}"/>
              </a:ext>
            </a:extLst>
          </p:cNvPr>
          <p:cNvSpPr>
            <a:spLocks noGrp="1"/>
          </p:cNvSpPr>
          <p:nvPr>
            <p:ph idx="1"/>
          </p:nvPr>
        </p:nvSpPr>
        <p:spPr/>
        <p:txBody>
          <a:bodyPr>
            <a:normAutofit fontScale="92500"/>
          </a:bodyPr>
          <a:lstStyle/>
          <a:p>
            <a:r>
              <a:rPr lang="en-US" altLang="en-US" b="1" dirty="0"/>
              <a:t>DBMS system designers and implementers</a:t>
            </a:r>
          </a:p>
          <a:p>
            <a:pPr lvl="1"/>
            <a:r>
              <a:rPr lang="en-US" altLang="en-US" dirty="0"/>
              <a:t>Design and implement the DBMS modules and interfaces as a software package.</a:t>
            </a:r>
          </a:p>
          <a:p>
            <a:pPr lvl="1"/>
            <a:endParaRPr lang="en-US" altLang="en-US" dirty="0"/>
          </a:p>
          <a:p>
            <a:r>
              <a:rPr lang="en-US" altLang="en-US" b="1" dirty="0"/>
              <a:t>Tool developers </a:t>
            </a:r>
          </a:p>
          <a:p>
            <a:pPr lvl="1"/>
            <a:r>
              <a:rPr lang="en-US" altLang="en-US" b="1" dirty="0"/>
              <a:t>D</a:t>
            </a:r>
            <a:r>
              <a:rPr lang="en-US" altLang="en-US" dirty="0"/>
              <a:t>esign and implement </a:t>
            </a:r>
            <a:r>
              <a:rPr lang="en-US" altLang="en-US" b="1" dirty="0"/>
              <a:t>tools</a:t>
            </a:r>
            <a:r>
              <a:rPr lang="en-US" altLang="en-US" dirty="0"/>
              <a:t>—the software packages that facilitate database modeling and design, database system design, and improved performance.</a:t>
            </a:r>
          </a:p>
          <a:p>
            <a:pPr lvl="1"/>
            <a:endParaRPr lang="en-US" altLang="en-US" dirty="0"/>
          </a:p>
          <a:p>
            <a:r>
              <a:rPr lang="en-US" altLang="en-US" b="1" dirty="0"/>
              <a:t>Operators and maintenance personnel </a:t>
            </a:r>
          </a:p>
          <a:p>
            <a:pPr lvl="1"/>
            <a:r>
              <a:rPr lang="en-US" altLang="en-US" b="1" dirty="0"/>
              <a:t>They </a:t>
            </a:r>
            <a:r>
              <a:rPr lang="en-US" altLang="en-US" dirty="0"/>
              <a:t>are responsible for the actual running and maintenance of the hardware and software environment for the database system.</a:t>
            </a:r>
          </a:p>
        </p:txBody>
      </p:sp>
      <p:sp>
        <p:nvSpPr>
          <p:cNvPr id="39940" name="Slide Number Placeholder 3">
            <a:extLst>
              <a:ext uri="{FF2B5EF4-FFF2-40B4-BE49-F238E27FC236}">
                <a16:creationId xmlns:a16="http://schemas.microsoft.com/office/drawing/2014/main" id="{164A9A18-9ED1-44D8-A392-B4D920E099D8}"/>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1-</a:t>
            </a:r>
            <a:fld id="{583ECB2E-28C7-4C5B-9460-547FBA0E9667}" type="slidenum">
              <a:rPr lang="en-US" altLang="en-US" sz="1800">
                <a:solidFill>
                  <a:srgbClr val="FFFFFF"/>
                </a:solidFill>
              </a:rPr>
              <a:pPr/>
              <a:t>54</a:t>
            </a:fld>
            <a:endParaRPr lang="en-US" altLang="en-US" sz="1800">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71269FE-FC7C-4570-A33A-AB07478B1384}"/>
              </a:ext>
            </a:extLst>
          </p:cNvPr>
          <p:cNvSpPr>
            <a:spLocks noGrp="1" noChangeArrowheads="1"/>
          </p:cNvSpPr>
          <p:nvPr>
            <p:ph type="title"/>
          </p:nvPr>
        </p:nvSpPr>
        <p:spPr/>
        <p:txBody>
          <a:bodyPr/>
          <a:lstStyle/>
          <a:p>
            <a:pPr>
              <a:defRPr/>
            </a:pPr>
            <a:r>
              <a:rPr lang="en-US" b="1">
                <a:solidFill>
                  <a:srgbClr val="000000"/>
                </a:solidFill>
              </a:rPr>
              <a:t> </a:t>
            </a:r>
            <a:r>
              <a:rPr lang="en-US"/>
              <a:t>When not to use a DBMS</a:t>
            </a:r>
            <a:endParaRPr lang="en-US" b="1">
              <a:solidFill>
                <a:srgbClr val="000000"/>
              </a:solidFill>
            </a:endParaRPr>
          </a:p>
        </p:txBody>
      </p:sp>
      <p:sp>
        <p:nvSpPr>
          <p:cNvPr id="41987" name="Rectangle 3">
            <a:extLst>
              <a:ext uri="{FF2B5EF4-FFF2-40B4-BE49-F238E27FC236}">
                <a16:creationId xmlns:a16="http://schemas.microsoft.com/office/drawing/2014/main" id="{66AB46E7-37DA-41E7-88BB-DE8D328E0C06}"/>
              </a:ext>
            </a:extLst>
          </p:cNvPr>
          <p:cNvSpPr>
            <a:spLocks noGrp="1" noChangeArrowheads="1"/>
          </p:cNvSpPr>
          <p:nvPr>
            <p:ph idx="1"/>
          </p:nvPr>
        </p:nvSpPr>
        <p:spPr>
          <a:xfrm>
            <a:off x="1973310" y="2277038"/>
            <a:ext cx="7124700" cy="4114800"/>
          </a:xfrm>
        </p:spPr>
        <p:txBody>
          <a:bodyPr>
            <a:normAutofit/>
          </a:bodyPr>
          <a:lstStyle/>
          <a:p>
            <a:pPr eaLnBrk="1" hangingPunct="1">
              <a:lnSpc>
                <a:spcPct val="90000"/>
              </a:lnSpc>
            </a:pPr>
            <a:r>
              <a:rPr lang="en-US" altLang="en-US" sz="2800" b="1" dirty="0">
                <a:solidFill>
                  <a:srgbClr val="000000"/>
                </a:solidFill>
              </a:rPr>
              <a:t>Main inhibitors (costs) of using a DBMS</a:t>
            </a:r>
            <a:r>
              <a:rPr lang="en-US" altLang="en-US" sz="2800" dirty="0">
                <a:solidFill>
                  <a:srgbClr val="000000"/>
                </a:solidFill>
              </a:rPr>
              <a:t>:</a:t>
            </a:r>
          </a:p>
          <a:p>
            <a:pPr lvl="1" eaLnBrk="1" hangingPunct="1">
              <a:lnSpc>
                <a:spcPct val="90000"/>
              </a:lnSpc>
              <a:buFont typeface="Arial" panose="020B0604020202020204" pitchFamily="34" charset="0"/>
              <a:buChar char="–"/>
            </a:pPr>
            <a:r>
              <a:rPr lang="en-US" altLang="en-US" sz="2400" dirty="0">
                <a:solidFill>
                  <a:srgbClr val="000000"/>
                </a:solidFill>
              </a:rPr>
              <a:t>High initial investment and possible need for additional hardware.</a:t>
            </a:r>
          </a:p>
          <a:p>
            <a:pPr eaLnBrk="1" hangingPunct="1">
              <a:lnSpc>
                <a:spcPct val="90000"/>
              </a:lnSpc>
            </a:pPr>
            <a:r>
              <a:rPr lang="en-US" altLang="en-US" sz="2800" b="1" dirty="0">
                <a:solidFill>
                  <a:srgbClr val="000000"/>
                </a:solidFill>
              </a:rPr>
              <a:t>When a DBMS may be unnecessary:</a:t>
            </a:r>
          </a:p>
          <a:p>
            <a:pPr lvl="1" eaLnBrk="1" hangingPunct="1">
              <a:lnSpc>
                <a:spcPct val="90000"/>
              </a:lnSpc>
              <a:buFont typeface="Arial" panose="020B0604020202020204" pitchFamily="34" charset="0"/>
              <a:buChar char="–"/>
            </a:pPr>
            <a:r>
              <a:rPr lang="en-US" altLang="en-US" sz="2400" dirty="0">
                <a:solidFill>
                  <a:srgbClr val="000000"/>
                </a:solidFill>
              </a:rPr>
              <a:t>If the database and applications are simple, well defined, and not expected to change.</a:t>
            </a:r>
          </a:p>
          <a:p>
            <a:pPr lvl="1" eaLnBrk="1" hangingPunct="1">
              <a:lnSpc>
                <a:spcPct val="90000"/>
              </a:lnSpc>
              <a:buFont typeface="Arial" panose="020B0604020202020204" pitchFamily="34" charset="0"/>
              <a:buChar char="–"/>
            </a:pPr>
            <a:r>
              <a:rPr lang="en-US" altLang="en-US" sz="2400" dirty="0">
                <a:solidFill>
                  <a:srgbClr val="000000"/>
                </a:solidFill>
              </a:rPr>
              <a:t>If access to data by multiple users is not required.</a:t>
            </a:r>
            <a:endParaRPr lang="en-US" altLang="en-US" sz="2400" dirty="0"/>
          </a:p>
        </p:txBody>
      </p:sp>
      <p:sp>
        <p:nvSpPr>
          <p:cNvPr id="41988" name="Slide Number Placeholder 3">
            <a:extLst>
              <a:ext uri="{FF2B5EF4-FFF2-40B4-BE49-F238E27FC236}">
                <a16:creationId xmlns:a16="http://schemas.microsoft.com/office/drawing/2014/main" id="{4A2B2A2F-D3D7-4C64-B00D-DD02D912D4DD}"/>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9ACC7AE1-D947-417D-B1DC-1E1BCD2A50B3}" type="slidenum">
              <a:rPr lang="en-US" altLang="en-US" sz="1200">
                <a:solidFill>
                  <a:srgbClr val="898989"/>
                </a:solidFill>
                <a:latin typeface="Times New Roman" panose="02020603050405020304" pitchFamily="18" charset="0"/>
              </a:rPr>
              <a:pPr>
                <a:spcBef>
                  <a:spcPct val="0"/>
                </a:spcBef>
                <a:buClrTx/>
                <a:buFontTx/>
                <a:buNone/>
              </a:pPr>
              <a:t>55</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AA7F-3670-4A81-8192-78C290D6B8B9}"/>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F4C3FD03-F22C-4828-9722-A735A580732D}"/>
              </a:ext>
            </a:extLst>
          </p:cNvPr>
          <p:cNvSpPr>
            <a:spLocks noGrp="1"/>
          </p:cNvSpPr>
          <p:nvPr>
            <p:ph idx="1"/>
          </p:nvPr>
        </p:nvSpPr>
        <p:spPr/>
        <p:txBody>
          <a:bodyPr/>
          <a:lstStyle/>
          <a:p>
            <a:r>
              <a:rPr lang="en-US" altLang="en-US" b="1" dirty="0"/>
              <a:t>Database</a:t>
            </a:r>
          </a:p>
          <a:p>
            <a:pPr lvl="1"/>
            <a:r>
              <a:rPr lang="en-US" altLang="en-US" dirty="0"/>
              <a:t>The collection of data </a:t>
            </a:r>
          </a:p>
          <a:p>
            <a:pPr marL="457200" lvl="1" indent="0">
              <a:buNone/>
            </a:pPr>
            <a:endParaRPr lang="en-US" altLang="en-US" dirty="0"/>
          </a:p>
          <a:p>
            <a:pPr lvl="1"/>
            <a:r>
              <a:rPr lang="en-US" altLang="en-US" dirty="0"/>
              <a:t>Collection of related data </a:t>
            </a:r>
          </a:p>
          <a:p>
            <a:endParaRPr lang="en-US" dirty="0"/>
          </a:p>
        </p:txBody>
      </p:sp>
      <p:pic>
        <p:nvPicPr>
          <p:cNvPr id="4" name="Picture 3">
            <a:extLst>
              <a:ext uri="{FF2B5EF4-FFF2-40B4-BE49-F238E27FC236}">
                <a16:creationId xmlns:a16="http://schemas.microsoft.com/office/drawing/2014/main" id="{E7877535-03D3-4928-8179-F49397C78D98}"/>
              </a:ext>
            </a:extLst>
          </p:cNvPr>
          <p:cNvPicPr>
            <a:picLocks noChangeAspect="1"/>
          </p:cNvPicPr>
          <p:nvPr/>
        </p:nvPicPr>
        <p:blipFill rotWithShape="1">
          <a:blip r:embed="rId2"/>
          <a:srcRect l="8694" b="6203"/>
          <a:stretch/>
        </p:blipFill>
        <p:spPr>
          <a:xfrm>
            <a:off x="8736037" y="2973823"/>
            <a:ext cx="2560320" cy="2751728"/>
          </a:xfrm>
          <a:prstGeom prst="rect">
            <a:avLst/>
          </a:prstGeom>
        </p:spPr>
      </p:pic>
      <p:sp>
        <p:nvSpPr>
          <p:cNvPr id="6" name="Slide Number Placeholder 5">
            <a:extLst>
              <a:ext uri="{FF2B5EF4-FFF2-40B4-BE49-F238E27FC236}">
                <a16:creationId xmlns:a16="http://schemas.microsoft.com/office/drawing/2014/main" id="{F006F937-8711-4B91-A67A-CC9D785615BE}"/>
              </a:ext>
            </a:extLst>
          </p:cNvPr>
          <p:cNvSpPr>
            <a:spLocks noGrp="1"/>
          </p:cNvSpPr>
          <p:nvPr>
            <p:ph type="sldNum" sz="quarter" idx="12"/>
          </p:nvPr>
        </p:nvSpPr>
        <p:spPr/>
        <p:txBody>
          <a:bodyPr/>
          <a:lstStyle/>
          <a:p>
            <a:fld id="{FDB55B3C-7308-4315-80EF-CB510A24E96F}" type="slidenum">
              <a:rPr lang="en-US" smtClean="0"/>
              <a:t>6</a:t>
            </a:fld>
            <a:endParaRPr lang="en-US"/>
          </a:p>
        </p:txBody>
      </p:sp>
    </p:spTree>
    <p:extLst>
      <p:ext uri="{BB962C8B-B14F-4D97-AF65-F5344CB8AC3E}">
        <p14:creationId xmlns:p14="http://schemas.microsoft.com/office/powerpoint/2010/main" val="210985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7D5FC7A9-9BFD-49D6-94A0-7ED7E5AE6C37}"/>
              </a:ext>
            </a:extLst>
          </p:cNvPr>
          <p:cNvSpPr>
            <a:spLocks noGrp="1"/>
          </p:cNvSpPr>
          <p:nvPr>
            <p:ph type="title"/>
          </p:nvPr>
        </p:nvSpPr>
        <p:spPr/>
        <p:txBody>
          <a:bodyPr>
            <a:normAutofit/>
          </a:bodyPr>
          <a:lstStyle/>
          <a:p>
            <a:pPr>
              <a:defRPr/>
            </a:pPr>
            <a:r>
              <a:rPr lang="en-US" dirty="0"/>
              <a:t>Properties of Databases</a:t>
            </a:r>
          </a:p>
        </p:txBody>
      </p:sp>
      <p:sp>
        <p:nvSpPr>
          <p:cNvPr id="15363" name="Content Placeholder 2">
            <a:extLst>
              <a:ext uri="{FF2B5EF4-FFF2-40B4-BE49-F238E27FC236}">
                <a16:creationId xmlns:a16="http://schemas.microsoft.com/office/drawing/2014/main" id="{A5866ABF-A28E-4860-A16A-96758EDBBBD5}"/>
              </a:ext>
            </a:extLst>
          </p:cNvPr>
          <p:cNvSpPr>
            <a:spLocks noGrp="1"/>
          </p:cNvSpPr>
          <p:nvPr>
            <p:ph idx="1"/>
          </p:nvPr>
        </p:nvSpPr>
        <p:spPr>
          <a:xfrm>
            <a:off x="1981200" y="2557670"/>
            <a:ext cx="7620000" cy="3843130"/>
          </a:xfrm>
        </p:spPr>
        <p:txBody>
          <a:bodyPr>
            <a:normAutofit/>
          </a:bodyPr>
          <a:lstStyle/>
          <a:p>
            <a:pPr marL="114300" indent="0">
              <a:buNone/>
              <a:defRPr/>
            </a:pPr>
            <a:r>
              <a:rPr lang="en-US" b="1" dirty="0"/>
              <a:t>A database has the following implicit properties:</a:t>
            </a:r>
          </a:p>
          <a:p>
            <a:pPr>
              <a:defRPr/>
            </a:pPr>
            <a:endParaRPr lang="en-US" dirty="0"/>
          </a:p>
          <a:p>
            <a:pPr>
              <a:defRPr/>
            </a:pPr>
            <a:r>
              <a:rPr lang="en-US" dirty="0"/>
              <a:t>A database represents some aspect of the real world, sometimes called the </a:t>
            </a:r>
            <a:r>
              <a:rPr lang="en-US" b="1" dirty="0"/>
              <a:t>mini world.</a:t>
            </a:r>
            <a:r>
              <a:rPr lang="en-US" dirty="0"/>
              <a:t> Changes to the miniworld are reflected in the database.</a:t>
            </a:r>
          </a:p>
          <a:p>
            <a:pPr>
              <a:defRPr/>
            </a:pPr>
            <a:endParaRPr lang="en-US" dirty="0"/>
          </a:p>
          <a:p>
            <a:pPr>
              <a:defRPr/>
            </a:pPr>
            <a:r>
              <a:rPr lang="en-US" dirty="0"/>
              <a:t> A database is designed, built, and populated with data for a specific purpose. It has an intended group of users and some preconceived applications in which these users are interested.</a:t>
            </a:r>
            <a:endParaRPr lang="en-US" altLang="en-US" dirty="0"/>
          </a:p>
        </p:txBody>
      </p:sp>
      <p:sp>
        <p:nvSpPr>
          <p:cNvPr id="17412" name="Slide Number Placeholder 3">
            <a:extLst>
              <a:ext uri="{FF2B5EF4-FFF2-40B4-BE49-F238E27FC236}">
                <a16:creationId xmlns:a16="http://schemas.microsoft.com/office/drawing/2014/main" id="{70550092-86BF-4AB3-A952-30978641B562}"/>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nSpc>
                <a:spcPct val="90000"/>
              </a:lnSpc>
              <a:spcBef>
                <a:spcPct val="0"/>
              </a:spcBef>
              <a:buClrTx/>
              <a:buFontTx/>
              <a:buNone/>
            </a:pPr>
            <a:r>
              <a:rPr lang="en-US" altLang="en-US" sz="1200">
                <a:solidFill>
                  <a:srgbClr val="898989"/>
                </a:solidFill>
                <a:latin typeface="Times New Roman" panose="02020603050405020304" pitchFamily="18" charset="0"/>
              </a:rPr>
              <a:t>Slide 1-</a:t>
            </a:r>
            <a:fld id="{48436F2B-8888-4729-ACC3-68CABE96C8A5}" type="slidenum">
              <a:rPr lang="en-US" altLang="en-US" sz="1200">
                <a:solidFill>
                  <a:srgbClr val="898989"/>
                </a:solidFill>
                <a:latin typeface="Times New Roman" panose="02020603050405020304" pitchFamily="18" charset="0"/>
              </a:rPr>
              <a:pPr>
                <a:lnSpc>
                  <a:spcPct val="90000"/>
                </a:lnSpc>
                <a:spcBef>
                  <a:spcPct val="0"/>
                </a:spcBef>
                <a:buClrTx/>
                <a:buFontTx/>
                <a:buNone/>
              </a:pPr>
              <a:t>7</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F691-3BD3-4297-A6AA-C802DF0F5D38}"/>
              </a:ext>
            </a:extLst>
          </p:cNvPr>
          <p:cNvSpPr>
            <a:spLocks noGrp="1"/>
          </p:cNvSpPr>
          <p:nvPr>
            <p:ph type="title"/>
          </p:nvPr>
        </p:nvSpPr>
        <p:spPr/>
        <p:txBody>
          <a:bodyPr/>
          <a:lstStyle/>
          <a:p>
            <a:pPr>
              <a:defRPr/>
            </a:pPr>
            <a:r>
              <a:rPr lang="en-US" dirty="0"/>
              <a:t>Some examples</a:t>
            </a:r>
          </a:p>
        </p:txBody>
      </p:sp>
      <p:sp>
        <p:nvSpPr>
          <p:cNvPr id="15363" name="Content Placeholder 2">
            <a:extLst>
              <a:ext uri="{FF2B5EF4-FFF2-40B4-BE49-F238E27FC236}">
                <a16:creationId xmlns:a16="http://schemas.microsoft.com/office/drawing/2014/main" id="{D831D60B-9910-4500-9746-FD2A721774D6}"/>
              </a:ext>
            </a:extLst>
          </p:cNvPr>
          <p:cNvSpPr>
            <a:spLocks noGrp="1"/>
          </p:cNvSpPr>
          <p:nvPr>
            <p:ph idx="1"/>
          </p:nvPr>
        </p:nvSpPr>
        <p:spPr>
          <a:xfrm>
            <a:off x="1046922" y="2319130"/>
            <a:ext cx="8554278" cy="3843131"/>
          </a:xfrm>
        </p:spPr>
        <p:txBody>
          <a:bodyPr>
            <a:normAutofit fontScale="92500" lnSpcReduction="10000"/>
          </a:bodyPr>
          <a:lstStyle/>
          <a:p>
            <a:pPr marL="0" indent="0">
              <a:buNone/>
            </a:pPr>
            <a:r>
              <a:rPr lang="en-US" dirty="0"/>
              <a:t>Emergence of web interfaces provided direct database interaction. Data on website is directly fetched from the database. </a:t>
            </a:r>
          </a:p>
          <a:p>
            <a:pPr marL="0" indent="0">
              <a:buNone/>
            </a:pPr>
            <a:endParaRPr lang="en-US" altLang="en-US" b="1" dirty="0"/>
          </a:p>
          <a:p>
            <a:pPr marL="0" indent="0">
              <a:buNone/>
            </a:pPr>
            <a:r>
              <a:rPr lang="en-US" altLang="en-US" b="1" dirty="0"/>
              <a:t>Examples: </a:t>
            </a:r>
          </a:p>
          <a:p>
            <a:r>
              <a:rPr lang="en-US" altLang="en-US" b="1" dirty="0"/>
              <a:t>Banking: </a:t>
            </a:r>
          </a:p>
          <a:p>
            <a:pPr lvl="1"/>
            <a:r>
              <a:rPr lang="en-US" altLang="en-US" dirty="0"/>
              <a:t>For customer information, accounts, loans and banking transactions etc.</a:t>
            </a:r>
          </a:p>
          <a:p>
            <a:r>
              <a:rPr lang="en-US" altLang="en-US" b="1" dirty="0"/>
              <a:t>Airlines: </a:t>
            </a:r>
          </a:p>
          <a:p>
            <a:pPr lvl="1"/>
            <a:r>
              <a:rPr lang="en-US" altLang="en-US" dirty="0"/>
              <a:t>For reservations and schedule information. </a:t>
            </a:r>
          </a:p>
          <a:p>
            <a:r>
              <a:rPr lang="en-US" altLang="en-US" b="1" dirty="0"/>
              <a:t>Universities: </a:t>
            </a:r>
          </a:p>
          <a:p>
            <a:pPr lvl="1"/>
            <a:r>
              <a:rPr lang="en-US" altLang="en-US" dirty="0"/>
              <a:t>For student information, course registration and grades. </a:t>
            </a:r>
          </a:p>
          <a:p>
            <a:r>
              <a:rPr lang="en-US" dirty="0"/>
              <a:t>An example of a large commercial database is Amazon.com</a:t>
            </a:r>
          </a:p>
          <a:p>
            <a:pPr marL="0" indent="0">
              <a:buNone/>
            </a:pPr>
            <a:endParaRPr lang="en-US" altLang="en-US" dirty="0"/>
          </a:p>
        </p:txBody>
      </p:sp>
      <p:sp>
        <p:nvSpPr>
          <p:cNvPr id="15364" name="Slide Number Placeholder 3">
            <a:extLst>
              <a:ext uri="{FF2B5EF4-FFF2-40B4-BE49-F238E27FC236}">
                <a16:creationId xmlns:a16="http://schemas.microsoft.com/office/drawing/2014/main" id="{1D1E318B-5431-44CA-B5C5-0360ED9FFD52}"/>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1-</a:t>
            </a:r>
            <a:fld id="{A6BF43BD-321D-4805-BF19-936C72A2CFD0}" type="slidenum">
              <a:rPr lang="en-US" altLang="en-US" sz="1800">
                <a:solidFill>
                  <a:srgbClr val="FFFFFF"/>
                </a:solidFill>
              </a:rPr>
              <a:pPr/>
              <a:t>8</a:t>
            </a:fld>
            <a:endParaRPr lang="en-US" altLang="en-US"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B022-5DE1-4115-9251-51CFC9D1EBD5}"/>
              </a:ext>
            </a:extLst>
          </p:cNvPr>
          <p:cNvSpPr>
            <a:spLocks noGrp="1"/>
          </p:cNvSpPr>
          <p:nvPr>
            <p:ph type="title"/>
          </p:nvPr>
        </p:nvSpPr>
        <p:spPr/>
        <p:txBody>
          <a:bodyPr/>
          <a:lstStyle/>
          <a:p>
            <a:pPr>
              <a:defRPr/>
            </a:pPr>
            <a:r>
              <a:rPr lang="en-US"/>
              <a:t>DBMS</a:t>
            </a:r>
            <a:endParaRPr lang="en-US" dirty="0"/>
          </a:p>
        </p:txBody>
      </p:sp>
      <p:sp>
        <p:nvSpPr>
          <p:cNvPr id="14339" name="Content Placeholder 2">
            <a:extLst>
              <a:ext uri="{FF2B5EF4-FFF2-40B4-BE49-F238E27FC236}">
                <a16:creationId xmlns:a16="http://schemas.microsoft.com/office/drawing/2014/main" id="{315DCE01-1F19-4F63-AFB3-D7DD643806A4}"/>
              </a:ext>
            </a:extLst>
          </p:cNvPr>
          <p:cNvSpPr>
            <a:spLocks noGrp="1"/>
          </p:cNvSpPr>
          <p:nvPr>
            <p:ph idx="1"/>
          </p:nvPr>
        </p:nvSpPr>
        <p:spPr>
          <a:xfrm>
            <a:off x="457570" y="2330485"/>
            <a:ext cx="3791855" cy="5411787"/>
          </a:xfrm>
        </p:spPr>
        <p:txBody>
          <a:bodyPr/>
          <a:lstStyle/>
          <a:p>
            <a:r>
              <a:rPr lang="en-US" altLang="en-US" b="1" dirty="0"/>
              <a:t>Database Management System</a:t>
            </a:r>
          </a:p>
          <a:p>
            <a:pPr lvl="1"/>
            <a:r>
              <a:rPr lang="en-US" altLang="en-US" dirty="0"/>
              <a:t>Collection of interrelated data and a set of programs to access those data.</a:t>
            </a:r>
          </a:p>
          <a:p>
            <a:endParaRPr lang="en-US" altLang="en-US" dirty="0"/>
          </a:p>
          <a:p>
            <a:pPr lvl="1"/>
            <a:endParaRPr lang="en-US" altLang="en-US" dirty="0"/>
          </a:p>
          <a:p>
            <a:r>
              <a:rPr lang="en-US" altLang="en-US" b="1" dirty="0"/>
              <a:t>Goal of DBMS </a:t>
            </a:r>
          </a:p>
          <a:p>
            <a:pPr lvl="1"/>
            <a:r>
              <a:rPr lang="en-US" altLang="en-US" dirty="0"/>
              <a:t>To provide a way to store and retrieve database information that is both convenient and efficient. </a:t>
            </a:r>
          </a:p>
          <a:p>
            <a:endParaRPr lang="en-US" altLang="en-US" dirty="0"/>
          </a:p>
        </p:txBody>
      </p:sp>
      <p:sp>
        <p:nvSpPr>
          <p:cNvPr id="14340" name="Slide Number Placeholder 3">
            <a:extLst>
              <a:ext uri="{FF2B5EF4-FFF2-40B4-BE49-F238E27FC236}">
                <a16:creationId xmlns:a16="http://schemas.microsoft.com/office/drawing/2014/main" id="{AD63A6F4-8688-4328-A1BB-FB3D655430A6}"/>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1-</a:t>
            </a:r>
            <a:fld id="{E938A9A2-A5B3-41A3-8BFA-4E457E2B1A08}" type="slidenum">
              <a:rPr lang="en-US" altLang="en-US" sz="1800" smtClean="0">
                <a:solidFill>
                  <a:srgbClr val="FFFFFF"/>
                </a:solidFill>
              </a:rPr>
              <a:pPr/>
              <a:t>9</a:t>
            </a:fld>
            <a:endParaRPr lang="en-US" altLang="en-US" sz="1800">
              <a:solidFill>
                <a:srgbClr val="FFFFFF"/>
              </a:solidFill>
            </a:endParaRPr>
          </a:p>
        </p:txBody>
      </p:sp>
      <p:pic>
        <p:nvPicPr>
          <p:cNvPr id="3" name="Picture 2">
            <a:extLst>
              <a:ext uri="{FF2B5EF4-FFF2-40B4-BE49-F238E27FC236}">
                <a16:creationId xmlns:a16="http://schemas.microsoft.com/office/drawing/2014/main" id="{6C11917D-083F-422A-8BA9-827CF126108B}"/>
              </a:ext>
            </a:extLst>
          </p:cNvPr>
          <p:cNvPicPr>
            <a:picLocks noChangeAspect="1"/>
          </p:cNvPicPr>
          <p:nvPr/>
        </p:nvPicPr>
        <p:blipFill rotWithShape="1">
          <a:blip r:embed="rId2"/>
          <a:srcRect t="4821"/>
          <a:stretch/>
        </p:blipFill>
        <p:spPr>
          <a:xfrm>
            <a:off x="4549730" y="2855741"/>
            <a:ext cx="7347192" cy="265879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2279</Words>
  <Application>Microsoft Office PowerPoint</Application>
  <PresentationFormat>Widescreen</PresentationFormat>
  <Paragraphs>438</Paragraphs>
  <Slides>55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Century Gothic</vt:lpstr>
      <vt:lpstr>Helvetica Neue</vt:lpstr>
      <vt:lpstr>Times New Roman</vt:lpstr>
      <vt:lpstr>Wingdings 3</vt:lpstr>
      <vt:lpstr>Ion Boardroom</vt:lpstr>
      <vt:lpstr>Introduction to Database Systems</vt:lpstr>
      <vt:lpstr> Introduction</vt:lpstr>
      <vt:lpstr>Course Books</vt:lpstr>
      <vt:lpstr>Announcements  &amp; Plagiarism </vt:lpstr>
      <vt:lpstr>Lecture 1</vt:lpstr>
      <vt:lpstr>Database</vt:lpstr>
      <vt:lpstr>Properties of Databases</vt:lpstr>
      <vt:lpstr>Some examples</vt:lpstr>
      <vt:lpstr>DBMS</vt:lpstr>
      <vt:lpstr>DBMS Functionality (Why to use DBMS)</vt:lpstr>
      <vt:lpstr> A simplified database system environment</vt:lpstr>
      <vt:lpstr>Some points to ponder</vt:lpstr>
      <vt:lpstr>Issues in filling system.</vt:lpstr>
      <vt:lpstr>Activity Time</vt:lpstr>
      <vt:lpstr>PowerPoint Presentation</vt:lpstr>
      <vt:lpstr>1. Redundancy </vt:lpstr>
      <vt:lpstr>2. Inconsistency </vt:lpstr>
      <vt:lpstr>3. Data Isolation &amp; Data Mapping</vt:lpstr>
      <vt:lpstr>4. Integrity Problems </vt:lpstr>
      <vt:lpstr>5. Atomicity</vt:lpstr>
      <vt:lpstr>Metadata/Data Dictionary/Catalog</vt:lpstr>
      <vt:lpstr>Design phases of databases</vt:lpstr>
      <vt:lpstr>How is a house constructed?</vt:lpstr>
      <vt:lpstr>Design Phases of Database</vt:lpstr>
      <vt:lpstr>Design Phases of Database</vt:lpstr>
      <vt:lpstr>Conceptual data model – ER Diagram</vt:lpstr>
      <vt:lpstr>Logical data model – Relational model</vt:lpstr>
      <vt:lpstr>Physical Model </vt:lpstr>
      <vt:lpstr>Strong Entity vs Weak Entity </vt:lpstr>
      <vt:lpstr>Example of weak entity </vt:lpstr>
      <vt:lpstr>Attributes representation in ERD (Oval)</vt:lpstr>
      <vt:lpstr>Types of an attribute</vt:lpstr>
      <vt:lpstr> Attributes </vt:lpstr>
      <vt:lpstr>Types of keys </vt:lpstr>
      <vt:lpstr>Relationship representation in ERD (Diamond)</vt:lpstr>
      <vt:lpstr>Wrong structure</vt:lpstr>
      <vt:lpstr> Constraints on Relationship   </vt:lpstr>
      <vt:lpstr>Relationship: cardinality </vt:lpstr>
      <vt:lpstr>Relationship: cardinality </vt:lpstr>
      <vt:lpstr>Relationship: Particitaion </vt:lpstr>
      <vt:lpstr>Relationship: cardinality and Participation  </vt:lpstr>
      <vt:lpstr>Attributes of relationship</vt:lpstr>
      <vt:lpstr>Recursive Relationship: Rolenames </vt:lpstr>
      <vt:lpstr>Identifying relationship</vt:lpstr>
      <vt:lpstr>Ternary relationship</vt:lpstr>
      <vt:lpstr>Activity: Design an ERD</vt:lpstr>
      <vt:lpstr>  Mention cardinality &amp;  participation Identify Weak entities Identify relationship attributes </vt:lpstr>
      <vt:lpstr>Self study topics</vt:lpstr>
      <vt:lpstr>Database Users</vt:lpstr>
      <vt:lpstr>Database Users</vt:lpstr>
      <vt:lpstr>Categories of End-users</vt:lpstr>
      <vt:lpstr>Categories of End-users</vt:lpstr>
      <vt:lpstr>Categories of End-users</vt:lpstr>
      <vt:lpstr>Workers Behind the Scene</vt:lpstr>
      <vt:lpstr> When not to use a DBMS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Systems (3 credit Hours theory + 1 Credit hour Lab) </dc:title>
  <dc:creator>Sadaf Baloch</dc:creator>
  <cp:lastModifiedBy>Muhammad Zeeshan Nazar</cp:lastModifiedBy>
  <cp:revision>48</cp:revision>
  <dcterms:created xsi:type="dcterms:W3CDTF">2020-10-12T06:58:42Z</dcterms:created>
  <dcterms:modified xsi:type="dcterms:W3CDTF">2023-03-21T05:08:27Z</dcterms:modified>
</cp:coreProperties>
</file>