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422" r:id="rId3"/>
    <p:sldId id="259" r:id="rId4"/>
    <p:sldId id="263" r:id="rId5"/>
    <p:sldId id="262" r:id="rId6"/>
    <p:sldId id="423" r:id="rId7"/>
    <p:sldId id="430" r:id="rId8"/>
    <p:sldId id="431" r:id="rId9"/>
    <p:sldId id="266" r:id="rId10"/>
    <p:sldId id="432" r:id="rId11"/>
    <p:sldId id="433" r:id="rId12"/>
    <p:sldId id="265" r:id="rId13"/>
    <p:sldId id="425" r:id="rId14"/>
    <p:sldId id="267" r:id="rId15"/>
    <p:sldId id="435" r:id="rId16"/>
    <p:sldId id="434" r:id="rId17"/>
    <p:sldId id="268" r:id="rId18"/>
    <p:sldId id="437" r:id="rId19"/>
    <p:sldId id="271" r:id="rId20"/>
    <p:sldId id="272" r:id="rId21"/>
    <p:sldId id="427" r:id="rId22"/>
    <p:sldId id="274" r:id="rId23"/>
    <p:sldId id="273" r:id="rId24"/>
    <p:sldId id="426" r:id="rId25"/>
    <p:sldId id="436" r:id="rId26"/>
    <p:sldId id="4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10C8F-30FD-3FB0-3503-C251FBDC7E6F}" v="2700" dt="2020-05-28T21:24:49.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0414" autoAdjust="0"/>
  </p:normalViewPr>
  <p:slideViewPr>
    <p:cSldViewPr snapToGrid="0">
      <p:cViewPr varScale="1">
        <p:scale>
          <a:sx n="74" d="100"/>
          <a:sy n="74"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3C013-5223-4213-AAF4-545614E3E8C3}"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60AC3-0A38-4A57-9A5F-24B3F089DF6F}" type="slidenum">
              <a:rPr lang="en-US" smtClean="0"/>
              <a:t>‹#›</a:t>
            </a:fld>
            <a:endParaRPr lang="en-US"/>
          </a:p>
        </p:txBody>
      </p:sp>
    </p:spTree>
    <p:extLst>
      <p:ext uri="{BB962C8B-B14F-4D97-AF65-F5344CB8AC3E}">
        <p14:creationId xmlns:p14="http://schemas.microsoft.com/office/powerpoint/2010/main" val="71361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IBM Plex Sans" panose="020B0604020202020204" pitchFamily="34" charset="0"/>
              </a:rPr>
              <a:t>Physical design is the time when you abbreviate the names that you chose during logical design. For example, you can abbreviate the column name that identifies employees, EMPLOYEE_NUMBER, to EMPNO.</a:t>
            </a:r>
            <a:endParaRPr lang="en-US" dirty="0"/>
          </a:p>
        </p:txBody>
      </p:sp>
      <p:sp>
        <p:nvSpPr>
          <p:cNvPr id="4" name="Slide Number Placeholder 3"/>
          <p:cNvSpPr>
            <a:spLocks noGrp="1"/>
          </p:cNvSpPr>
          <p:nvPr>
            <p:ph type="sldNum" sz="quarter" idx="5"/>
          </p:nvPr>
        </p:nvSpPr>
        <p:spPr/>
        <p:txBody>
          <a:bodyPr/>
          <a:lstStyle/>
          <a:p>
            <a:fld id="{04360AC3-0A38-4A57-9A5F-24B3F089DF6F}" type="slidenum">
              <a:rPr lang="en-US" smtClean="0"/>
              <a:t>2</a:t>
            </a:fld>
            <a:endParaRPr lang="en-US"/>
          </a:p>
        </p:txBody>
      </p:sp>
    </p:spTree>
    <p:extLst>
      <p:ext uri="{BB962C8B-B14F-4D97-AF65-F5344CB8AC3E}">
        <p14:creationId xmlns:p14="http://schemas.microsoft.com/office/powerpoint/2010/main" val="310526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needs to be updated after every year separately for every individual. So we keep </a:t>
            </a:r>
            <a:r>
              <a:rPr lang="en-US"/>
              <a:t>it derived. </a:t>
            </a:r>
          </a:p>
        </p:txBody>
      </p:sp>
      <p:sp>
        <p:nvSpPr>
          <p:cNvPr id="4" name="Slide Number Placeholder 3"/>
          <p:cNvSpPr>
            <a:spLocks noGrp="1"/>
          </p:cNvSpPr>
          <p:nvPr>
            <p:ph type="sldNum" sz="quarter" idx="5"/>
          </p:nvPr>
        </p:nvSpPr>
        <p:spPr/>
        <p:txBody>
          <a:bodyPr/>
          <a:lstStyle/>
          <a:p>
            <a:fld id="{04360AC3-0A38-4A57-9A5F-24B3F089DF6F}" type="slidenum">
              <a:rPr lang="en-US" smtClean="0"/>
              <a:t>12</a:t>
            </a:fld>
            <a:endParaRPr lang="en-US"/>
          </a:p>
        </p:txBody>
      </p:sp>
    </p:spTree>
    <p:extLst>
      <p:ext uri="{BB962C8B-B14F-4D97-AF65-F5344CB8AC3E}">
        <p14:creationId xmlns:p14="http://schemas.microsoft.com/office/powerpoint/2010/main" val="82284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17</a:t>
            </a:fld>
            <a:endParaRPr lang="en-US"/>
          </a:p>
        </p:txBody>
      </p:sp>
    </p:spTree>
    <p:extLst>
      <p:ext uri="{BB962C8B-B14F-4D97-AF65-F5344CB8AC3E}">
        <p14:creationId xmlns:p14="http://schemas.microsoft.com/office/powerpoint/2010/main" val="3318789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18</a:t>
            </a:fld>
            <a:endParaRPr lang="en-US"/>
          </a:p>
        </p:txBody>
      </p:sp>
    </p:spTree>
    <p:extLst>
      <p:ext uri="{BB962C8B-B14F-4D97-AF65-F5344CB8AC3E}">
        <p14:creationId xmlns:p14="http://schemas.microsoft.com/office/powerpoint/2010/main" val="300594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21</a:t>
            </a:fld>
            <a:endParaRPr lang="en-US"/>
          </a:p>
        </p:txBody>
      </p:sp>
    </p:spTree>
    <p:extLst>
      <p:ext uri="{BB962C8B-B14F-4D97-AF65-F5344CB8AC3E}">
        <p14:creationId xmlns:p14="http://schemas.microsoft.com/office/powerpoint/2010/main" val="102322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360AC3-0A38-4A57-9A5F-24B3F089DF6F}" type="slidenum">
              <a:rPr lang="en-US" smtClean="0"/>
              <a:t>26</a:t>
            </a:fld>
            <a:endParaRPr lang="en-US"/>
          </a:p>
        </p:txBody>
      </p:sp>
    </p:spTree>
    <p:extLst>
      <p:ext uri="{BB962C8B-B14F-4D97-AF65-F5344CB8AC3E}">
        <p14:creationId xmlns:p14="http://schemas.microsoft.com/office/powerpoint/2010/main" val="3237055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205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9130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143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098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2944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4599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3/16/2022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93151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6337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421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18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901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162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2557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646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8868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881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712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6CE7D5-CF57-46EF-B807-FDD0502418D4}" type="datetimeFigureOut">
              <a:rPr lang="en-US" smtClean="0"/>
              <a:t>3/16/2022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02345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
            </a:r>
            <a:br>
              <a:rPr lang="en-US" dirty="0">
                <a:cs typeface="Calibri Light"/>
              </a:rPr>
            </a:br>
            <a:r>
              <a:rPr lang="en-US" dirty="0">
                <a:cs typeface="Calibri Light"/>
              </a:rPr>
              <a:t/>
            </a:r>
            <a:br>
              <a:rPr lang="en-US" dirty="0">
                <a:cs typeface="Calibri Light"/>
              </a:rPr>
            </a:br>
            <a:r>
              <a:rPr lang="en-US" dirty="0">
                <a:cs typeface="Calibri Light"/>
              </a:rPr>
              <a:t> </a:t>
            </a:r>
            <a:br>
              <a:rPr lang="en-US" dirty="0">
                <a:cs typeface="Calibri Light"/>
              </a:rPr>
            </a:br>
            <a:r>
              <a:rPr lang="en-US" dirty="0">
                <a:cs typeface="Calibri Light"/>
              </a:rPr>
              <a:t>ER </a:t>
            </a:r>
            <a:r>
              <a:rPr lang="en-US" dirty="0" err="1">
                <a:cs typeface="Calibri Light"/>
              </a:rPr>
              <a:t>Diagrm</a:t>
            </a:r>
            <a:endParaRPr lang="en-US" dirty="0"/>
          </a:p>
        </p:txBody>
      </p:sp>
      <p:sp>
        <p:nvSpPr>
          <p:cNvPr id="3" name="Subtitle 2">
            <a:extLst>
              <a:ext uri="{FF2B5EF4-FFF2-40B4-BE49-F238E27FC236}">
                <a16:creationId xmlns:a16="http://schemas.microsoft.com/office/drawing/2014/main" xmlns="" id="{EA67BC61-40DD-4075-BB74-91CBFB3CC2E3}"/>
              </a:ext>
            </a:extLst>
          </p:cNvPr>
          <p:cNvSpPr>
            <a:spLocks noGrp="1"/>
          </p:cNvSpPr>
          <p:nvPr>
            <p:ph type="subTitle" idx="1"/>
          </p:nvPr>
        </p:nvSpPr>
        <p:spPr/>
        <p:txBody>
          <a:bodyPr/>
          <a:lstStyle/>
          <a:p>
            <a:r>
              <a:rPr lang="en-US" dirty="0"/>
              <a:t>Conceptual Design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6F566-8ABC-4B85-97BA-B07F769426F3}"/>
              </a:ext>
            </a:extLst>
          </p:cNvPr>
          <p:cNvSpPr>
            <a:spLocks noGrp="1"/>
          </p:cNvSpPr>
          <p:nvPr>
            <p:ph type="title"/>
          </p:nvPr>
        </p:nvSpPr>
        <p:spPr/>
        <p:txBody>
          <a:bodyPr/>
          <a:lstStyle/>
          <a:p>
            <a:r>
              <a:rPr lang="en-US" dirty="0"/>
              <a:t>Attributes representation in ERD</a:t>
            </a:r>
            <a:br>
              <a:rPr lang="en-US" dirty="0"/>
            </a:br>
            <a:r>
              <a:rPr lang="en-US" dirty="0"/>
              <a:t>(Oval)</a:t>
            </a:r>
          </a:p>
        </p:txBody>
      </p:sp>
      <p:sp>
        <p:nvSpPr>
          <p:cNvPr id="3" name="Content Placeholder 2">
            <a:extLst>
              <a:ext uri="{FF2B5EF4-FFF2-40B4-BE49-F238E27FC236}">
                <a16:creationId xmlns:a16="http://schemas.microsoft.com/office/drawing/2014/main" xmlns="" id="{82773A84-A511-4F7F-BDCB-AB7C658A969F}"/>
              </a:ext>
            </a:extLst>
          </p:cNvPr>
          <p:cNvSpPr>
            <a:spLocks noGrp="1"/>
          </p:cNvSpPr>
          <p:nvPr>
            <p:ph idx="1"/>
          </p:nvPr>
        </p:nvSpPr>
        <p:spPr>
          <a:xfrm>
            <a:off x="1154954" y="2240924"/>
            <a:ext cx="8825659" cy="3778876"/>
          </a:xfrm>
        </p:spPr>
        <p:txBody>
          <a:bodyPr/>
          <a:lstStyle/>
          <a:p>
            <a:r>
              <a:rPr lang="en-US" dirty="0">
                <a:cs typeface="Calibri"/>
              </a:rPr>
              <a:t>Properties of an </a:t>
            </a:r>
            <a:r>
              <a:rPr lang="en-US" dirty="0" smtClean="0">
                <a:cs typeface="Calibri"/>
              </a:rPr>
              <a:t>entity</a:t>
            </a:r>
          </a:p>
          <a:p>
            <a:endParaRPr lang="en-US" dirty="0">
              <a:cs typeface="Calibri"/>
            </a:endParaRPr>
          </a:p>
          <a:p>
            <a:endParaRPr lang="en-US" dirty="0">
              <a:cs typeface="Calibri"/>
            </a:endParaRPr>
          </a:p>
          <a:p>
            <a:endParaRPr lang="en-US" dirty="0"/>
          </a:p>
        </p:txBody>
      </p:sp>
      <p:sp>
        <p:nvSpPr>
          <p:cNvPr id="4" name="Oval 3">
            <a:extLst>
              <a:ext uri="{FF2B5EF4-FFF2-40B4-BE49-F238E27FC236}">
                <a16:creationId xmlns:a16="http://schemas.microsoft.com/office/drawing/2014/main" xmlns="" id="{4CA2DF2D-C894-4FC8-968A-2EE2BEC08919}"/>
              </a:ext>
            </a:extLst>
          </p:cNvPr>
          <p:cNvSpPr/>
          <p:nvPr/>
        </p:nvSpPr>
        <p:spPr>
          <a:xfrm>
            <a:off x="6485466" y="2040467"/>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id</a:t>
            </a:r>
            <a:r>
              <a:rPr lang="en-US" dirty="0"/>
              <a:t> </a:t>
            </a:r>
          </a:p>
        </p:txBody>
      </p:sp>
      <p:sp>
        <p:nvSpPr>
          <p:cNvPr id="5" name="Content Placeholder 3">
            <a:extLst>
              <a:ext uri="{FF2B5EF4-FFF2-40B4-BE49-F238E27FC236}">
                <a16:creationId xmlns:a16="http://schemas.microsoft.com/office/drawing/2014/main" xmlns="" id="{FC92F368-3D8E-49D4-A13F-BDB0B8D3C54B}"/>
              </a:ext>
            </a:extLst>
          </p:cNvPr>
          <p:cNvSpPr txBox="1">
            <a:spLocks/>
          </p:cNvSpPr>
          <p:nvPr/>
        </p:nvSpPr>
        <p:spPr>
          <a:xfrm>
            <a:off x="685801"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dirty="0">
                <a:cs typeface="Calibri"/>
              </a:rPr>
              <a:t>Student </a:t>
            </a:r>
            <a:endParaRPr lang="en-US" dirty="0"/>
          </a:p>
        </p:txBody>
      </p:sp>
      <p:cxnSp>
        <p:nvCxnSpPr>
          <p:cNvPr id="7" name="Straight Connector 6">
            <a:extLst>
              <a:ext uri="{FF2B5EF4-FFF2-40B4-BE49-F238E27FC236}">
                <a16:creationId xmlns:a16="http://schemas.microsoft.com/office/drawing/2014/main" xmlns="" id="{AA4573B8-2499-4064-8DA0-3EE4E07DB5B8}"/>
              </a:ext>
            </a:extLst>
          </p:cNvPr>
          <p:cNvCxnSpPr>
            <a:endCxn id="4" idx="2"/>
          </p:cNvCxnSpPr>
          <p:nvPr/>
        </p:nvCxnSpPr>
        <p:spPr>
          <a:xfrm flipV="1">
            <a:off x="3894668" y="2483380"/>
            <a:ext cx="2590798" cy="94562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55C2A995-A2A5-4B6D-A32E-73EDA422CF90}"/>
              </a:ext>
            </a:extLst>
          </p:cNvPr>
          <p:cNvSpPr/>
          <p:nvPr/>
        </p:nvSpPr>
        <p:spPr>
          <a:xfrm>
            <a:off x="6603999" y="3808942"/>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name</a:t>
            </a:r>
            <a:r>
              <a:rPr lang="en-US" dirty="0"/>
              <a:t> </a:t>
            </a:r>
          </a:p>
        </p:txBody>
      </p:sp>
      <p:cxnSp>
        <p:nvCxnSpPr>
          <p:cNvPr id="9" name="Straight Connector 8">
            <a:extLst>
              <a:ext uri="{FF2B5EF4-FFF2-40B4-BE49-F238E27FC236}">
                <a16:creationId xmlns:a16="http://schemas.microsoft.com/office/drawing/2014/main" xmlns="" id="{09F2FC23-1B31-4925-9145-34F916558E91}"/>
              </a:ext>
            </a:extLst>
          </p:cNvPr>
          <p:cNvCxnSpPr>
            <a:cxnSpLocks/>
            <a:endCxn id="8" idx="2"/>
          </p:cNvCxnSpPr>
          <p:nvPr/>
        </p:nvCxnSpPr>
        <p:spPr>
          <a:xfrm>
            <a:off x="3881971" y="4218518"/>
            <a:ext cx="2722028" cy="33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E35E9-E849-4434-A63A-C35E227EFA3B}"/>
              </a:ext>
            </a:extLst>
          </p:cNvPr>
          <p:cNvSpPr>
            <a:spLocks noGrp="1"/>
          </p:cNvSpPr>
          <p:nvPr>
            <p:ph type="title"/>
          </p:nvPr>
        </p:nvSpPr>
        <p:spPr/>
        <p:txBody>
          <a:bodyPr/>
          <a:lstStyle/>
          <a:p>
            <a:r>
              <a:rPr lang="en-US" dirty="0"/>
              <a:t>Types of an attribute</a:t>
            </a:r>
          </a:p>
        </p:txBody>
      </p:sp>
      <p:sp>
        <p:nvSpPr>
          <p:cNvPr id="3" name="Content Placeholder 2">
            <a:extLst>
              <a:ext uri="{FF2B5EF4-FFF2-40B4-BE49-F238E27FC236}">
                <a16:creationId xmlns:a16="http://schemas.microsoft.com/office/drawing/2014/main" xmlns="" id="{AF1CFF28-06C4-48DB-BA6B-5CB248AD7842}"/>
              </a:ext>
            </a:extLst>
          </p:cNvPr>
          <p:cNvSpPr>
            <a:spLocks noGrp="1"/>
          </p:cNvSpPr>
          <p:nvPr>
            <p:ph idx="1"/>
          </p:nvPr>
        </p:nvSpPr>
        <p:spPr/>
        <p:txBody>
          <a:bodyPr/>
          <a:lstStyle/>
          <a:p>
            <a:r>
              <a:rPr lang="en-US" dirty="0">
                <a:cs typeface="Calibri"/>
              </a:rPr>
              <a:t>Types of attributes</a:t>
            </a:r>
          </a:p>
          <a:p>
            <a:endParaRPr lang="en-US" dirty="0">
              <a:cs typeface="Calibri"/>
            </a:endParaRPr>
          </a:p>
          <a:p>
            <a:pPr lvl="1"/>
            <a:r>
              <a:rPr lang="en-US" dirty="0">
                <a:cs typeface="Calibri"/>
              </a:rPr>
              <a:t>Key attribute </a:t>
            </a:r>
          </a:p>
          <a:p>
            <a:pPr lvl="1"/>
            <a:r>
              <a:rPr lang="en-US" dirty="0">
                <a:cs typeface="Calibri"/>
              </a:rPr>
              <a:t>Composite attribute </a:t>
            </a:r>
          </a:p>
          <a:p>
            <a:pPr lvl="1"/>
            <a:r>
              <a:rPr lang="en-US" dirty="0">
                <a:cs typeface="Calibri"/>
              </a:rPr>
              <a:t>Derived attribute</a:t>
            </a:r>
          </a:p>
          <a:p>
            <a:pPr lvl="1"/>
            <a:r>
              <a:rPr lang="en-US" dirty="0">
                <a:cs typeface="Calibri"/>
              </a:rPr>
              <a:t>Simple attribute</a:t>
            </a:r>
          </a:p>
          <a:p>
            <a:pPr lvl="1"/>
            <a:r>
              <a:rPr lang="en-US" dirty="0">
                <a:cs typeface="Calibri"/>
              </a:rPr>
              <a:t>Multivalued attribute </a:t>
            </a:r>
          </a:p>
          <a:p>
            <a:endParaRPr lang="en-US" dirty="0"/>
          </a:p>
        </p:txBody>
      </p:sp>
    </p:spTree>
    <p:extLst>
      <p:ext uri="{BB962C8B-B14F-4D97-AF65-F5344CB8AC3E}">
        <p14:creationId xmlns:p14="http://schemas.microsoft.com/office/powerpoint/2010/main" val="48499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xmlns="" id="{F9EAD42C-DA97-4E6B-A48C-89494DE994FC}"/>
              </a:ext>
            </a:extLst>
          </p:cNvPr>
          <p:cNvSpPr/>
          <p:nvPr/>
        </p:nvSpPr>
        <p:spPr>
          <a:xfrm>
            <a:off x="10197153" y="4806958"/>
            <a:ext cx="1878486" cy="6695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D85E1C9-75AD-4E75-A603-6E41030E6DAD}"/>
              </a:ext>
            </a:extLst>
          </p:cNvPr>
          <p:cNvSpPr>
            <a:spLocks noGrp="1"/>
          </p:cNvSpPr>
          <p:nvPr>
            <p:ph type="title"/>
          </p:nvPr>
        </p:nvSpPr>
        <p:spPr/>
        <p:txBody>
          <a:bodyPr/>
          <a:lstStyle/>
          <a:p>
            <a:r>
              <a:rPr lang="en-US" dirty="0">
                <a:cs typeface="Calibri Light"/>
              </a:rPr>
              <a:t> Attributes </a:t>
            </a:r>
            <a:endParaRPr lang="en-US" dirty="0"/>
          </a:p>
        </p:txBody>
      </p:sp>
      <p:sp>
        <p:nvSpPr>
          <p:cNvPr id="18" name="Oval 17">
            <a:extLst>
              <a:ext uri="{FF2B5EF4-FFF2-40B4-BE49-F238E27FC236}">
                <a16:creationId xmlns:a16="http://schemas.microsoft.com/office/drawing/2014/main" xmlns="" id="{69A0C2D1-B837-4B9A-8E99-AA6B6A23E4F0}"/>
              </a:ext>
            </a:extLst>
          </p:cNvPr>
          <p:cNvSpPr/>
          <p:nvPr/>
        </p:nvSpPr>
        <p:spPr>
          <a:xfrm>
            <a:off x="9458040" y="392749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CGPA</a:t>
            </a:r>
            <a:endParaRPr lang="en-US" dirty="0"/>
          </a:p>
        </p:txBody>
      </p:sp>
      <p:sp>
        <p:nvSpPr>
          <p:cNvPr id="20" name="Oval 19">
            <a:extLst>
              <a:ext uri="{FF2B5EF4-FFF2-40B4-BE49-F238E27FC236}">
                <a16:creationId xmlns:a16="http://schemas.microsoft.com/office/drawing/2014/main" xmlns="" id="{F7AA0807-0E1F-41A0-8B9D-0468397984C7}"/>
              </a:ext>
            </a:extLst>
          </p:cNvPr>
          <p:cNvSpPr/>
          <p:nvPr/>
        </p:nvSpPr>
        <p:spPr>
          <a:xfrm>
            <a:off x="3742685" y="530755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Roll No</a:t>
            </a:r>
            <a:endParaRPr lang="en-US" dirty="0"/>
          </a:p>
        </p:txBody>
      </p:sp>
      <p:cxnSp>
        <p:nvCxnSpPr>
          <p:cNvPr id="21" name="Straight Arrow Connector 20">
            <a:extLst>
              <a:ext uri="{FF2B5EF4-FFF2-40B4-BE49-F238E27FC236}">
                <a16:creationId xmlns:a16="http://schemas.microsoft.com/office/drawing/2014/main" xmlns="" id="{540C78D9-B10F-486C-8ED0-B719FF24B8B4}"/>
              </a:ext>
            </a:extLst>
          </p:cNvPr>
          <p:cNvCxnSpPr/>
          <p:nvPr/>
        </p:nvCxnSpPr>
        <p:spPr>
          <a:xfrm flipV="1">
            <a:off x="3933186" y="5593305"/>
            <a:ext cx="1369217" cy="3571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5A18C7CF-3890-46FD-A8C2-DA025FEC2AD6}"/>
              </a:ext>
            </a:extLst>
          </p:cNvPr>
          <p:cNvCxnSpPr/>
          <p:nvPr/>
        </p:nvCxnSpPr>
        <p:spPr>
          <a:xfrm flipH="1" flipV="1">
            <a:off x="6557356" y="3459955"/>
            <a:ext cx="563860" cy="1683757"/>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xmlns="" id="{8C2DFDC8-B6CE-4A79-9158-68346E0144C2}"/>
              </a:ext>
            </a:extLst>
          </p:cNvPr>
          <p:cNvCxnSpPr>
            <a:cxnSpLocks/>
          </p:cNvCxnSpPr>
          <p:nvPr/>
        </p:nvCxnSpPr>
        <p:spPr>
          <a:xfrm flipH="1" flipV="1">
            <a:off x="5519025" y="5534309"/>
            <a:ext cx="984666" cy="2166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4" name="Oval 23">
            <a:extLst>
              <a:ext uri="{FF2B5EF4-FFF2-40B4-BE49-F238E27FC236}">
                <a16:creationId xmlns:a16="http://schemas.microsoft.com/office/drawing/2014/main" xmlns="" id="{8D670BCF-899C-4556-ADB7-D732BABF7DB8}"/>
              </a:ext>
            </a:extLst>
          </p:cNvPr>
          <p:cNvSpPr/>
          <p:nvPr/>
        </p:nvSpPr>
        <p:spPr>
          <a:xfrm>
            <a:off x="5317330" y="294798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DOB</a:t>
            </a:r>
            <a:endParaRPr lang="en-US"/>
          </a:p>
        </p:txBody>
      </p:sp>
      <p:cxnSp>
        <p:nvCxnSpPr>
          <p:cNvPr id="25" name="Straight Arrow Connector 24">
            <a:extLst>
              <a:ext uri="{FF2B5EF4-FFF2-40B4-BE49-F238E27FC236}">
                <a16:creationId xmlns:a16="http://schemas.microsoft.com/office/drawing/2014/main" xmlns="" id="{EE964CF1-3F30-4962-9D26-CE58797FFD68}"/>
              </a:ext>
            </a:extLst>
          </p:cNvPr>
          <p:cNvCxnSpPr>
            <a:cxnSpLocks/>
          </p:cNvCxnSpPr>
          <p:nvPr/>
        </p:nvCxnSpPr>
        <p:spPr>
          <a:xfrm flipV="1">
            <a:off x="7848208" y="4413344"/>
            <a:ext cx="2165692" cy="72841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6" name="Oval 25">
            <a:extLst>
              <a:ext uri="{FF2B5EF4-FFF2-40B4-BE49-F238E27FC236}">
                <a16:creationId xmlns:a16="http://schemas.microsoft.com/office/drawing/2014/main" xmlns="" id="{BED221B5-4C34-4B58-A32B-CABD13197D47}"/>
              </a:ext>
            </a:extLst>
          </p:cNvPr>
          <p:cNvSpPr/>
          <p:nvPr/>
        </p:nvSpPr>
        <p:spPr>
          <a:xfrm>
            <a:off x="7496174" y="2793737"/>
            <a:ext cx="2271250" cy="43999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date</a:t>
            </a:r>
            <a:endParaRPr lang="en-US"/>
          </a:p>
        </p:txBody>
      </p:sp>
      <p:cxnSp>
        <p:nvCxnSpPr>
          <p:cNvPr id="27" name="Straight Arrow Connector 26">
            <a:extLst>
              <a:ext uri="{FF2B5EF4-FFF2-40B4-BE49-F238E27FC236}">
                <a16:creationId xmlns:a16="http://schemas.microsoft.com/office/drawing/2014/main" xmlns="" id="{FCFA2C61-40AD-430D-9F3B-30D6C6A99819}"/>
              </a:ext>
            </a:extLst>
          </p:cNvPr>
          <p:cNvCxnSpPr>
            <a:cxnSpLocks/>
          </p:cNvCxnSpPr>
          <p:nvPr/>
        </p:nvCxnSpPr>
        <p:spPr>
          <a:xfrm flipV="1">
            <a:off x="7031831" y="3043238"/>
            <a:ext cx="464343" cy="35718"/>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8" name="Oval 27">
            <a:extLst>
              <a:ext uri="{FF2B5EF4-FFF2-40B4-BE49-F238E27FC236}">
                <a16:creationId xmlns:a16="http://schemas.microsoft.com/office/drawing/2014/main" xmlns="" id="{2B860E70-361F-4595-9DE4-AAA04C2CE44A}"/>
              </a:ext>
            </a:extLst>
          </p:cNvPr>
          <p:cNvSpPr/>
          <p:nvPr/>
        </p:nvSpPr>
        <p:spPr>
          <a:xfrm>
            <a:off x="7342459" y="2269328"/>
            <a:ext cx="1315907" cy="4172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Month</a:t>
            </a:r>
            <a:endParaRPr lang="en-US" dirty="0">
              <a:cs typeface="Calibri"/>
            </a:endParaRPr>
          </a:p>
        </p:txBody>
      </p:sp>
      <p:cxnSp>
        <p:nvCxnSpPr>
          <p:cNvPr id="29" name="Straight Arrow Connector 28">
            <a:extLst>
              <a:ext uri="{FF2B5EF4-FFF2-40B4-BE49-F238E27FC236}">
                <a16:creationId xmlns:a16="http://schemas.microsoft.com/office/drawing/2014/main" xmlns="" id="{C50A23B1-7133-4B00-8B1E-7AF0A3847402}"/>
              </a:ext>
            </a:extLst>
          </p:cNvPr>
          <p:cNvCxnSpPr>
            <a:cxnSpLocks/>
          </p:cNvCxnSpPr>
          <p:nvPr/>
        </p:nvCxnSpPr>
        <p:spPr>
          <a:xfrm flipV="1">
            <a:off x="6888956" y="2578894"/>
            <a:ext cx="583404" cy="4286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30" name="Oval 29">
            <a:extLst>
              <a:ext uri="{FF2B5EF4-FFF2-40B4-BE49-F238E27FC236}">
                <a16:creationId xmlns:a16="http://schemas.microsoft.com/office/drawing/2014/main" xmlns="" id="{043C6BFC-CA31-4F13-A71E-475C4D03AB30}"/>
              </a:ext>
            </a:extLst>
          </p:cNvPr>
          <p:cNvSpPr/>
          <p:nvPr/>
        </p:nvSpPr>
        <p:spPr>
          <a:xfrm>
            <a:off x="7603330" y="3364703"/>
            <a:ext cx="940594" cy="42862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year</a:t>
            </a:r>
            <a:endParaRPr lang="en-US"/>
          </a:p>
        </p:txBody>
      </p:sp>
      <p:cxnSp>
        <p:nvCxnSpPr>
          <p:cNvPr id="31" name="Straight Arrow Connector 30">
            <a:extLst>
              <a:ext uri="{FF2B5EF4-FFF2-40B4-BE49-F238E27FC236}">
                <a16:creationId xmlns:a16="http://schemas.microsoft.com/office/drawing/2014/main" xmlns="" id="{73AD83DE-F840-4B3D-8E0B-646445F83077}"/>
              </a:ext>
            </a:extLst>
          </p:cNvPr>
          <p:cNvCxnSpPr>
            <a:cxnSpLocks/>
          </p:cNvCxnSpPr>
          <p:nvPr/>
        </p:nvCxnSpPr>
        <p:spPr>
          <a:xfrm>
            <a:off x="6996113" y="3281362"/>
            <a:ext cx="654842" cy="392907"/>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32" name="Picture 32" descr="A close up of a logo&#10;&#10;Description generated with high confidence">
            <a:extLst>
              <a:ext uri="{FF2B5EF4-FFF2-40B4-BE49-F238E27FC236}">
                <a16:creationId xmlns:a16="http://schemas.microsoft.com/office/drawing/2014/main" xmlns="" id="{9A94D366-37CE-4900-BD44-6B68743E8584}"/>
              </a:ext>
            </a:extLst>
          </p:cNvPr>
          <p:cNvPicPr>
            <a:picLocks noChangeAspect="1"/>
          </p:cNvPicPr>
          <p:nvPr/>
        </p:nvPicPr>
        <p:blipFill>
          <a:blip r:embed="rId3"/>
          <a:stretch>
            <a:fillRect/>
          </a:stretch>
        </p:blipFill>
        <p:spPr>
          <a:xfrm>
            <a:off x="4200525" y="3359944"/>
            <a:ext cx="1552575" cy="590550"/>
          </a:xfrm>
          <a:prstGeom prst="rect">
            <a:avLst/>
          </a:prstGeom>
        </p:spPr>
      </p:pic>
      <p:cxnSp>
        <p:nvCxnSpPr>
          <p:cNvPr id="33" name="Straight Arrow Connector 32">
            <a:extLst>
              <a:ext uri="{FF2B5EF4-FFF2-40B4-BE49-F238E27FC236}">
                <a16:creationId xmlns:a16="http://schemas.microsoft.com/office/drawing/2014/main" xmlns="" id="{A7BA680E-8C94-4A3E-8F02-DC315ED38656}"/>
              </a:ext>
            </a:extLst>
          </p:cNvPr>
          <p:cNvCxnSpPr>
            <a:cxnSpLocks/>
          </p:cNvCxnSpPr>
          <p:nvPr/>
        </p:nvCxnSpPr>
        <p:spPr>
          <a:xfrm flipH="1" flipV="1">
            <a:off x="4887994" y="3833494"/>
            <a:ext cx="1669540" cy="16848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xmlns="" id="{A60CDFC7-4931-49B7-B457-68102CAA7877}"/>
              </a:ext>
            </a:extLst>
          </p:cNvPr>
          <p:cNvSpPr txBox="1"/>
          <p:nvPr/>
        </p:nvSpPr>
        <p:spPr>
          <a:xfrm>
            <a:off x="4588671" y="34652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Age</a:t>
            </a:r>
          </a:p>
        </p:txBody>
      </p:sp>
      <p:sp>
        <p:nvSpPr>
          <p:cNvPr id="7" name="Rectangle 6">
            <a:extLst>
              <a:ext uri="{FF2B5EF4-FFF2-40B4-BE49-F238E27FC236}">
                <a16:creationId xmlns:a16="http://schemas.microsoft.com/office/drawing/2014/main" xmlns="" id="{A99CFA39-0DB0-456B-AA35-DE74A73DBD8B}"/>
              </a:ext>
            </a:extLst>
          </p:cNvPr>
          <p:cNvSpPr/>
          <p:nvPr/>
        </p:nvSpPr>
        <p:spPr>
          <a:xfrm>
            <a:off x="6509556" y="5082227"/>
            <a:ext cx="3400566"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cs typeface="Calibri"/>
              </a:rPr>
              <a:t>Student</a:t>
            </a:r>
          </a:p>
        </p:txBody>
      </p:sp>
      <p:sp>
        <p:nvSpPr>
          <p:cNvPr id="34" name="Oval 33">
            <a:extLst>
              <a:ext uri="{FF2B5EF4-FFF2-40B4-BE49-F238E27FC236}">
                <a16:creationId xmlns:a16="http://schemas.microsoft.com/office/drawing/2014/main" xmlns="" id="{CB7A135C-B807-4CFD-9877-052E65938A14}"/>
              </a:ext>
            </a:extLst>
          </p:cNvPr>
          <p:cNvSpPr/>
          <p:nvPr/>
        </p:nvSpPr>
        <p:spPr>
          <a:xfrm>
            <a:off x="10237012" y="491553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Hobby</a:t>
            </a:r>
            <a:endParaRPr lang="en-US" dirty="0"/>
          </a:p>
        </p:txBody>
      </p:sp>
      <p:cxnSp>
        <p:nvCxnSpPr>
          <p:cNvPr id="35" name="Straight Arrow Connector 34">
            <a:extLst>
              <a:ext uri="{FF2B5EF4-FFF2-40B4-BE49-F238E27FC236}">
                <a16:creationId xmlns:a16="http://schemas.microsoft.com/office/drawing/2014/main" xmlns="" id="{F9CF60FE-0876-4227-92C9-BA603E58B72E}"/>
              </a:ext>
            </a:extLst>
          </p:cNvPr>
          <p:cNvCxnSpPr>
            <a:cxnSpLocks/>
          </p:cNvCxnSpPr>
          <p:nvPr/>
        </p:nvCxnSpPr>
        <p:spPr>
          <a:xfrm flipV="1">
            <a:off x="9910122" y="5201288"/>
            <a:ext cx="448490" cy="166688"/>
          </a:xfrm>
          <a:prstGeom prst="straightConnector1">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63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AB903-FB32-4F7E-BC96-917614C7C99D}"/>
              </a:ext>
            </a:extLst>
          </p:cNvPr>
          <p:cNvSpPr>
            <a:spLocks noGrp="1"/>
          </p:cNvSpPr>
          <p:nvPr>
            <p:ph type="title"/>
          </p:nvPr>
        </p:nvSpPr>
        <p:spPr/>
        <p:txBody>
          <a:bodyPr/>
          <a:lstStyle/>
          <a:p>
            <a:r>
              <a:rPr lang="en-US" dirty="0"/>
              <a:t>Types of keys </a:t>
            </a:r>
          </a:p>
        </p:txBody>
      </p:sp>
      <p:pic>
        <p:nvPicPr>
          <p:cNvPr id="4" name="Picture 1028" descr="fig03_07">
            <a:extLst>
              <a:ext uri="{FF2B5EF4-FFF2-40B4-BE49-F238E27FC236}">
                <a16:creationId xmlns:a16="http://schemas.microsoft.com/office/drawing/2014/main" xmlns="" id="{8FEF738D-C658-4E11-8B08-4214D4AC6D1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614" r="30862" b="62307"/>
          <a:stretch/>
        </p:blipFill>
        <p:spPr bwMode="auto">
          <a:xfrm>
            <a:off x="1231430" y="2372449"/>
            <a:ext cx="8608459" cy="433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73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CCADA-BD2B-4C5D-A4BA-5555BD46EA80}"/>
              </a:ext>
            </a:extLst>
          </p:cNvPr>
          <p:cNvSpPr>
            <a:spLocks noGrp="1"/>
          </p:cNvSpPr>
          <p:nvPr>
            <p:ph type="title"/>
          </p:nvPr>
        </p:nvSpPr>
        <p:spPr/>
        <p:txBody>
          <a:bodyPr/>
          <a:lstStyle/>
          <a:p>
            <a:r>
              <a:rPr lang="en-US" dirty="0">
                <a:cs typeface="Calibri Light"/>
              </a:rPr>
              <a:t>Relationship representation in ERD</a:t>
            </a:r>
            <a:br>
              <a:rPr lang="en-US" dirty="0">
                <a:cs typeface="Calibri Light"/>
              </a:rPr>
            </a:br>
            <a:r>
              <a:rPr lang="en-US" dirty="0">
                <a:cs typeface="Calibri Light"/>
              </a:rPr>
              <a:t>(Diamond)</a:t>
            </a:r>
            <a:endParaRPr lang="en-US" dirty="0"/>
          </a:p>
        </p:txBody>
      </p:sp>
      <p:sp>
        <p:nvSpPr>
          <p:cNvPr id="3" name="Content Placeholder 2">
            <a:extLst>
              <a:ext uri="{FF2B5EF4-FFF2-40B4-BE49-F238E27FC236}">
                <a16:creationId xmlns:a16="http://schemas.microsoft.com/office/drawing/2014/main" xmlns=""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Please note: Readability is Left to Right &amp; Top to bottom</a:t>
            </a:r>
          </a:p>
          <a:p>
            <a:endParaRPr lang="en-US" dirty="0">
              <a:cs typeface="Calibri"/>
            </a:endParaRPr>
          </a:p>
        </p:txBody>
      </p:sp>
      <p:sp>
        <p:nvSpPr>
          <p:cNvPr id="4" name="Rectangle 3">
            <a:extLst>
              <a:ext uri="{FF2B5EF4-FFF2-40B4-BE49-F238E27FC236}">
                <a16:creationId xmlns:a16="http://schemas.microsoft.com/office/drawing/2014/main" xmlns="" id="{04481DBB-0544-4940-88AE-1F537399CCF5}"/>
              </a:ext>
            </a:extLst>
          </p:cNvPr>
          <p:cNvSpPr/>
          <p:nvPr/>
        </p:nvSpPr>
        <p:spPr>
          <a:xfrm>
            <a:off x="1626393"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 </a:t>
            </a:r>
            <a:endParaRPr lang="en-US" dirty="0"/>
          </a:p>
        </p:txBody>
      </p:sp>
      <p:cxnSp>
        <p:nvCxnSpPr>
          <p:cNvPr id="6" name="Straight Arrow Connector 5">
            <a:extLst>
              <a:ext uri="{FF2B5EF4-FFF2-40B4-BE49-F238E27FC236}">
                <a16:creationId xmlns:a16="http://schemas.microsoft.com/office/drawing/2014/main" xmlns="" id="{563D8BFA-57BE-4C73-98A0-5E3A1A4B22A7}"/>
              </a:ext>
            </a:extLst>
          </p:cNvPr>
          <p:cNvCxnSpPr>
            <a:cxnSpLocks/>
          </p:cNvCxnSpPr>
          <p:nvPr/>
        </p:nvCxnSpPr>
        <p:spPr>
          <a:xfrm>
            <a:off x="6686550" y="3526363"/>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xmlns="" id="{E271BD90-94F2-4A52-BFC9-9E4E343EA348}"/>
              </a:ext>
            </a:extLst>
          </p:cNvPr>
          <p:cNvSpPr/>
          <p:nvPr/>
        </p:nvSpPr>
        <p:spPr>
          <a:xfrm>
            <a:off x="7412831"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8" name="Diamond 7">
            <a:extLst>
              <a:ext uri="{FF2B5EF4-FFF2-40B4-BE49-F238E27FC236}">
                <a16:creationId xmlns:a16="http://schemas.microsoft.com/office/drawing/2014/main" xmlns="" id="{4D841ABE-B231-44E5-B043-420F31A76868}"/>
              </a:ext>
            </a:extLst>
          </p:cNvPr>
          <p:cNvSpPr/>
          <p:nvPr/>
        </p:nvSpPr>
        <p:spPr>
          <a:xfrm>
            <a:off x="4841080" y="3073925"/>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in  </a:t>
            </a:r>
          </a:p>
        </p:txBody>
      </p:sp>
      <p:cxnSp>
        <p:nvCxnSpPr>
          <p:cNvPr id="9" name="Straight Arrow Connector 8">
            <a:extLst>
              <a:ext uri="{FF2B5EF4-FFF2-40B4-BE49-F238E27FC236}">
                <a16:creationId xmlns:a16="http://schemas.microsoft.com/office/drawing/2014/main" xmlns="" id="{E1FFFEAF-0B88-4D92-8907-9AB98DB4C717}"/>
              </a:ext>
            </a:extLst>
          </p:cNvPr>
          <p:cNvCxnSpPr/>
          <p:nvPr/>
        </p:nvCxnSpPr>
        <p:spPr>
          <a:xfrm>
            <a:off x="3960018" y="352636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xmlns="" id="{33A5E99C-2678-403E-B70F-DA9D4CC1D7C4}"/>
              </a:ext>
            </a:extLst>
          </p:cNvPr>
          <p:cNvSpPr/>
          <p:nvPr/>
        </p:nvSpPr>
        <p:spPr>
          <a:xfrm>
            <a:off x="7481069" y="5922006"/>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Teacher</a:t>
            </a:r>
            <a:endParaRPr lang="en-US" dirty="0"/>
          </a:p>
        </p:txBody>
      </p:sp>
      <p:sp>
        <p:nvSpPr>
          <p:cNvPr id="5" name="Diamond 4">
            <a:extLst>
              <a:ext uri="{FF2B5EF4-FFF2-40B4-BE49-F238E27FC236}">
                <a16:creationId xmlns:a16="http://schemas.microsoft.com/office/drawing/2014/main" xmlns="" id="{7D391CBB-DEA4-4503-AD01-63CED3474403}"/>
              </a:ext>
            </a:extLst>
          </p:cNvPr>
          <p:cNvSpPr/>
          <p:nvPr/>
        </p:nvSpPr>
        <p:spPr>
          <a:xfrm>
            <a:off x="7560860" y="4619783"/>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a16="http://schemas.microsoft.com/office/drawing/2014/main" xmlns="" id="{C4849C77-9879-4650-B491-C9CACA4C2316}"/>
              </a:ext>
            </a:extLst>
          </p:cNvPr>
          <p:cNvCxnSpPr/>
          <p:nvPr/>
        </p:nvCxnSpPr>
        <p:spPr>
          <a:xfrm>
            <a:off x="8624958" y="3875555"/>
            <a:ext cx="22746" cy="69376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xmlns="" id="{8146375A-A1CD-4EDE-AA79-CB1A293370A4}"/>
              </a:ext>
            </a:extLst>
          </p:cNvPr>
          <p:cNvCxnSpPr>
            <a:cxnSpLocks/>
          </p:cNvCxnSpPr>
          <p:nvPr/>
        </p:nvCxnSpPr>
        <p:spPr>
          <a:xfrm>
            <a:off x="8704569" y="5479166"/>
            <a:ext cx="11373" cy="48904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82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CCADA-BD2B-4C5D-A4BA-5555BD46EA80}"/>
              </a:ext>
            </a:extLst>
          </p:cNvPr>
          <p:cNvSpPr>
            <a:spLocks noGrp="1"/>
          </p:cNvSpPr>
          <p:nvPr>
            <p:ph type="title"/>
          </p:nvPr>
        </p:nvSpPr>
        <p:spPr>
          <a:xfrm>
            <a:off x="3641458" y="222811"/>
            <a:ext cx="10515600" cy="1325563"/>
          </a:xfrm>
        </p:spPr>
        <p:txBody>
          <a:bodyPr/>
          <a:lstStyle/>
          <a:p>
            <a:r>
              <a:rPr lang="en-US" dirty="0">
                <a:cs typeface="Calibri Light"/>
              </a:rPr>
              <a:t>Wrong structure</a:t>
            </a:r>
            <a:endParaRPr lang="en-US" dirty="0"/>
          </a:p>
        </p:txBody>
      </p:sp>
      <p:sp>
        <p:nvSpPr>
          <p:cNvPr id="3" name="Content Placeholder 2">
            <a:extLst>
              <a:ext uri="{FF2B5EF4-FFF2-40B4-BE49-F238E27FC236}">
                <a16:creationId xmlns:a16="http://schemas.microsoft.com/office/drawing/2014/main" xmlns=""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lnSpcReduction="10000"/>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smtClean="0">
              <a:cs typeface="Calibri"/>
            </a:endParaRPr>
          </a:p>
          <a:p>
            <a:endParaRPr lang="en-US" dirty="0">
              <a:cs typeface="Calibri"/>
            </a:endParaRPr>
          </a:p>
          <a:p>
            <a:r>
              <a:rPr lang="en-US" dirty="0" smtClean="0">
                <a:cs typeface="Calibri"/>
              </a:rPr>
              <a:t>Please </a:t>
            </a:r>
            <a:r>
              <a:rPr lang="en-US" dirty="0">
                <a:cs typeface="Calibri"/>
              </a:rPr>
              <a:t>note: Readability is Left to Right &amp; Top to bottom</a:t>
            </a:r>
          </a:p>
          <a:p>
            <a:r>
              <a:rPr lang="en-US" dirty="0">
                <a:cs typeface="Calibri"/>
              </a:rPr>
              <a:t>Correct it.</a:t>
            </a:r>
          </a:p>
          <a:p>
            <a:endParaRPr lang="en-US" dirty="0">
              <a:cs typeface="Calibri"/>
            </a:endParaRPr>
          </a:p>
        </p:txBody>
      </p:sp>
      <p:sp>
        <p:nvSpPr>
          <p:cNvPr id="4" name="Rectangle 3">
            <a:extLst>
              <a:ext uri="{FF2B5EF4-FFF2-40B4-BE49-F238E27FC236}">
                <a16:creationId xmlns:a16="http://schemas.microsoft.com/office/drawing/2014/main" xmlns="" id="{04481DBB-0544-4940-88AE-1F537399CCF5}"/>
              </a:ext>
            </a:extLst>
          </p:cNvPr>
          <p:cNvSpPr/>
          <p:nvPr/>
        </p:nvSpPr>
        <p:spPr>
          <a:xfrm>
            <a:off x="852751" y="445670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 </a:t>
            </a:r>
            <a:endParaRPr lang="en-US" dirty="0"/>
          </a:p>
        </p:txBody>
      </p:sp>
      <p:cxnSp>
        <p:nvCxnSpPr>
          <p:cNvPr id="6" name="Straight Arrow Connector 5">
            <a:extLst>
              <a:ext uri="{FF2B5EF4-FFF2-40B4-BE49-F238E27FC236}">
                <a16:creationId xmlns:a16="http://schemas.microsoft.com/office/drawing/2014/main" xmlns="" id="{563D8BFA-57BE-4C73-98A0-5E3A1A4B22A7}"/>
              </a:ext>
            </a:extLst>
          </p:cNvPr>
          <p:cNvCxnSpPr>
            <a:cxnSpLocks/>
          </p:cNvCxnSpPr>
          <p:nvPr/>
        </p:nvCxnSpPr>
        <p:spPr>
          <a:xfrm>
            <a:off x="6025353" y="4796689"/>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xmlns="" id="{E271BD90-94F2-4A52-BFC9-9E4E343EA348}"/>
              </a:ext>
            </a:extLst>
          </p:cNvPr>
          <p:cNvSpPr/>
          <p:nvPr/>
        </p:nvSpPr>
        <p:spPr>
          <a:xfrm>
            <a:off x="6823071" y="44331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a:t>
            </a:r>
            <a:endParaRPr lang="en-US" dirty="0"/>
          </a:p>
        </p:txBody>
      </p:sp>
      <p:sp>
        <p:nvSpPr>
          <p:cNvPr id="8" name="Diamond 7">
            <a:extLst>
              <a:ext uri="{FF2B5EF4-FFF2-40B4-BE49-F238E27FC236}">
                <a16:creationId xmlns:a16="http://schemas.microsoft.com/office/drawing/2014/main" xmlns="" id="{4D841ABE-B231-44E5-B043-420F31A76868}"/>
              </a:ext>
            </a:extLst>
          </p:cNvPr>
          <p:cNvSpPr/>
          <p:nvPr/>
        </p:nvSpPr>
        <p:spPr>
          <a:xfrm>
            <a:off x="4096540" y="434954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a:t>
            </a:r>
          </a:p>
        </p:txBody>
      </p:sp>
      <p:cxnSp>
        <p:nvCxnSpPr>
          <p:cNvPr id="9" name="Straight Arrow Connector 8">
            <a:extLst>
              <a:ext uri="{FF2B5EF4-FFF2-40B4-BE49-F238E27FC236}">
                <a16:creationId xmlns:a16="http://schemas.microsoft.com/office/drawing/2014/main" xmlns="" id="{E1FFFEAF-0B88-4D92-8907-9AB98DB4C717}"/>
              </a:ext>
            </a:extLst>
          </p:cNvPr>
          <p:cNvCxnSpPr/>
          <p:nvPr/>
        </p:nvCxnSpPr>
        <p:spPr>
          <a:xfrm>
            <a:off x="3200927" y="480198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xmlns="" id="{33A5E99C-2678-403E-B70F-DA9D4CC1D7C4}"/>
              </a:ext>
            </a:extLst>
          </p:cNvPr>
          <p:cNvSpPr/>
          <p:nvPr/>
        </p:nvSpPr>
        <p:spPr>
          <a:xfrm>
            <a:off x="800602" y="189707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Teacher</a:t>
            </a:r>
            <a:endParaRPr lang="en-US" dirty="0"/>
          </a:p>
        </p:txBody>
      </p:sp>
      <p:sp>
        <p:nvSpPr>
          <p:cNvPr id="5" name="Diamond 4">
            <a:extLst>
              <a:ext uri="{FF2B5EF4-FFF2-40B4-BE49-F238E27FC236}">
                <a16:creationId xmlns:a16="http://schemas.microsoft.com/office/drawing/2014/main" xmlns="" id="{7D391CBB-DEA4-4503-AD01-63CED3474403}"/>
              </a:ext>
            </a:extLst>
          </p:cNvPr>
          <p:cNvSpPr/>
          <p:nvPr/>
        </p:nvSpPr>
        <p:spPr>
          <a:xfrm>
            <a:off x="852751" y="2984228"/>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a16="http://schemas.microsoft.com/office/drawing/2014/main" xmlns="" id="{C4849C77-9879-4650-B491-C9CACA4C2316}"/>
              </a:ext>
            </a:extLst>
          </p:cNvPr>
          <p:cNvCxnSpPr>
            <a:cxnSpLocks/>
          </p:cNvCxnSpPr>
          <p:nvPr/>
        </p:nvCxnSpPr>
        <p:spPr>
          <a:xfrm>
            <a:off x="1945841" y="3940486"/>
            <a:ext cx="0" cy="4926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xmlns="" id="{8146375A-A1CD-4EDE-AA79-CB1A293370A4}"/>
              </a:ext>
            </a:extLst>
          </p:cNvPr>
          <p:cNvCxnSpPr>
            <a:cxnSpLocks/>
            <a:endCxn id="5" idx="0"/>
          </p:cNvCxnSpPr>
          <p:nvPr/>
        </p:nvCxnSpPr>
        <p:spPr>
          <a:xfrm flipH="1">
            <a:off x="1933198" y="2636973"/>
            <a:ext cx="12644" cy="34725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461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628DB-20BB-4391-9CD6-962F7EACAAD0}"/>
              </a:ext>
            </a:extLst>
          </p:cNvPr>
          <p:cNvSpPr>
            <a:spLocks noGrp="1"/>
          </p:cNvSpPr>
          <p:nvPr>
            <p:ph type="title"/>
          </p:nvPr>
        </p:nvSpPr>
        <p:spPr>
          <a:xfrm>
            <a:off x="1154954" y="793363"/>
            <a:ext cx="8761413" cy="1285205"/>
          </a:xfrm>
        </p:spPr>
        <p:txBody>
          <a:bodyPr>
            <a:normAutofit fontScale="90000"/>
          </a:bodyPr>
          <a:lstStyle/>
          <a:p>
            <a:r>
              <a:rPr lang="en-US" dirty="0">
                <a:cs typeface="Calibri"/>
              </a:rPr>
              <a:t/>
            </a:r>
            <a:br>
              <a:rPr lang="en-US" dirty="0">
                <a:cs typeface="Calibri"/>
              </a:rPr>
            </a:br>
            <a:r>
              <a:rPr lang="en-US" sz="4000" dirty="0">
                <a:solidFill>
                  <a:schemeClr val="accent2"/>
                </a:solidFill>
              </a:rPr>
              <a:t>Constraints</a:t>
            </a:r>
            <a:r>
              <a:rPr lang="en-US" dirty="0">
                <a:cs typeface="Calibri"/>
              </a:rPr>
              <a:t> </a:t>
            </a:r>
            <a:r>
              <a:rPr lang="en-US" sz="4000" dirty="0">
                <a:solidFill>
                  <a:schemeClr val="accent2"/>
                </a:solidFill>
              </a:rPr>
              <a:t>on Relationship </a:t>
            </a:r>
            <a:r>
              <a:rPr lang="en-US" dirty="0">
                <a:cs typeface="Calibri"/>
              </a:rPr>
              <a:t/>
            </a:r>
            <a:br>
              <a:rPr lang="en-US" dirty="0">
                <a:cs typeface="Calibri"/>
              </a:rPr>
            </a:br>
            <a:r>
              <a:rPr lang="en-US" dirty="0">
                <a:cs typeface="Calibri"/>
              </a:rPr>
              <a:t/>
            </a:r>
            <a:br>
              <a:rPr lang="en-US" dirty="0">
                <a:cs typeface="Calibri"/>
              </a:rPr>
            </a:br>
            <a:endParaRPr lang="en-US" dirty="0"/>
          </a:p>
        </p:txBody>
      </p:sp>
      <p:sp>
        <p:nvSpPr>
          <p:cNvPr id="4" name="Text Placeholder 3">
            <a:extLst>
              <a:ext uri="{FF2B5EF4-FFF2-40B4-BE49-F238E27FC236}">
                <a16:creationId xmlns:a16="http://schemas.microsoft.com/office/drawing/2014/main" xmlns="" id="{9FC0BC93-439B-4AB2-8ACA-11BDAFAF5E1F}"/>
              </a:ext>
            </a:extLst>
          </p:cNvPr>
          <p:cNvSpPr>
            <a:spLocks noGrp="1"/>
          </p:cNvSpPr>
          <p:nvPr>
            <p:ph type="body" idx="1"/>
          </p:nvPr>
        </p:nvSpPr>
        <p:spPr/>
        <p:txBody>
          <a:bodyPr/>
          <a:lstStyle/>
          <a:p>
            <a:r>
              <a:rPr lang="en-US" sz="3200" dirty="0">
                <a:cs typeface="Calibri"/>
              </a:rPr>
              <a:t>Cardinality</a:t>
            </a:r>
            <a:endParaRPr lang="en-US" dirty="0"/>
          </a:p>
        </p:txBody>
      </p:sp>
      <p:sp>
        <p:nvSpPr>
          <p:cNvPr id="3" name="Content Placeholder 2">
            <a:extLst>
              <a:ext uri="{FF2B5EF4-FFF2-40B4-BE49-F238E27FC236}">
                <a16:creationId xmlns:a16="http://schemas.microsoft.com/office/drawing/2014/main" xmlns="" id="{EE89D61C-7E76-434F-85B9-0B87E066CF80}"/>
              </a:ext>
            </a:extLst>
          </p:cNvPr>
          <p:cNvSpPr>
            <a:spLocks noGrp="1"/>
          </p:cNvSpPr>
          <p:nvPr>
            <p:ph sz="half" idx="2"/>
          </p:nvPr>
        </p:nvSpPr>
        <p:spPr/>
        <p:txBody>
          <a:bodyPr/>
          <a:lstStyle/>
          <a:p>
            <a:r>
              <a:rPr lang="en-US" dirty="0">
                <a:cs typeface="Calibri"/>
              </a:rPr>
              <a:t>One to many   (1:N)</a:t>
            </a:r>
          </a:p>
          <a:p>
            <a:r>
              <a:rPr lang="en-US" dirty="0">
                <a:cs typeface="Calibri"/>
              </a:rPr>
              <a:t>One to one       (1:1)</a:t>
            </a:r>
          </a:p>
          <a:p>
            <a:r>
              <a:rPr lang="en-US" dirty="0">
                <a:cs typeface="Calibri"/>
              </a:rPr>
              <a:t>Many to many  (M:N)</a:t>
            </a:r>
          </a:p>
          <a:p>
            <a:pPr marL="0" indent="0">
              <a:buNone/>
            </a:pPr>
            <a:endParaRPr lang="en-US" dirty="0"/>
          </a:p>
        </p:txBody>
      </p:sp>
      <p:sp>
        <p:nvSpPr>
          <p:cNvPr id="5" name="Text Placeholder 4">
            <a:extLst>
              <a:ext uri="{FF2B5EF4-FFF2-40B4-BE49-F238E27FC236}">
                <a16:creationId xmlns:a16="http://schemas.microsoft.com/office/drawing/2014/main" xmlns="" id="{479E2619-8B24-4991-B7EF-01D8BAC507D9}"/>
              </a:ext>
            </a:extLst>
          </p:cNvPr>
          <p:cNvSpPr>
            <a:spLocks noGrp="1"/>
          </p:cNvSpPr>
          <p:nvPr>
            <p:ph type="body" sz="quarter" idx="3"/>
          </p:nvPr>
        </p:nvSpPr>
        <p:spPr/>
        <p:txBody>
          <a:bodyPr/>
          <a:lstStyle/>
          <a:p>
            <a:r>
              <a:rPr lang="en-US" sz="3200" dirty="0">
                <a:cs typeface="Calibri"/>
              </a:rPr>
              <a:t>Participation</a:t>
            </a:r>
            <a:endParaRPr lang="en-US" dirty="0"/>
          </a:p>
        </p:txBody>
      </p:sp>
      <p:sp>
        <p:nvSpPr>
          <p:cNvPr id="6" name="Content Placeholder 5">
            <a:extLst>
              <a:ext uri="{FF2B5EF4-FFF2-40B4-BE49-F238E27FC236}">
                <a16:creationId xmlns:a16="http://schemas.microsoft.com/office/drawing/2014/main" xmlns="" id="{13E2BBE1-D243-4943-B58B-D1BD5543000D}"/>
              </a:ext>
            </a:extLst>
          </p:cNvPr>
          <p:cNvSpPr>
            <a:spLocks noGrp="1"/>
          </p:cNvSpPr>
          <p:nvPr>
            <p:ph sz="quarter" idx="4"/>
          </p:nvPr>
        </p:nvSpPr>
        <p:spPr/>
        <p:txBody>
          <a:bodyPr/>
          <a:lstStyle/>
          <a:p>
            <a:r>
              <a:rPr lang="en-US" dirty="0"/>
              <a:t>Total  Participation    </a:t>
            </a:r>
          </a:p>
          <a:p>
            <a:r>
              <a:rPr lang="en-US" dirty="0"/>
              <a:t>Partial participation</a:t>
            </a:r>
          </a:p>
        </p:txBody>
      </p:sp>
      <p:cxnSp>
        <p:nvCxnSpPr>
          <p:cNvPr id="8" name="Straight Connector 7">
            <a:extLst>
              <a:ext uri="{FF2B5EF4-FFF2-40B4-BE49-F238E27FC236}">
                <a16:creationId xmlns:a16="http://schemas.microsoft.com/office/drawing/2014/main" xmlns="" id="{DEF39149-6BD8-4BDE-84ED-D69A29956B8F}"/>
              </a:ext>
            </a:extLst>
          </p:cNvPr>
          <p:cNvCxnSpPr/>
          <p:nvPr/>
        </p:nvCxnSpPr>
        <p:spPr>
          <a:xfrm>
            <a:off x="9381067" y="2658533"/>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40E7A261-BC7F-4DC5-8CC0-85999CA8BF4B}"/>
              </a:ext>
            </a:extLst>
          </p:cNvPr>
          <p:cNvCxnSpPr/>
          <p:nvPr/>
        </p:nvCxnSpPr>
        <p:spPr>
          <a:xfrm>
            <a:off x="9381067" y="2709334"/>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05590125-87C6-4B00-89C5-A3B999CF17FF}"/>
              </a:ext>
            </a:extLst>
          </p:cNvPr>
          <p:cNvCxnSpPr/>
          <p:nvPr/>
        </p:nvCxnSpPr>
        <p:spPr>
          <a:xfrm>
            <a:off x="9533467" y="3234266"/>
            <a:ext cx="16594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97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cardinality </a:t>
            </a:r>
            <a:endParaRPr lang="en-US"/>
          </a:p>
        </p:txBody>
      </p:sp>
      <p:sp>
        <p:nvSpPr>
          <p:cNvPr id="3" name="Content Placeholder 2">
            <a:extLst>
              <a:ext uri="{FF2B5EF4-FFF2-40B4-BE49-F238E27FC236}">
                <a16:creationId xmlns:a16="http://schemas.microsoft.com/office/drawing/2014/main" xmlns="" id="{344ABC9E-551C-4D50-9BD1-0EDE0DE288A8}"/>
              </a:ext>
            </a:extLst>
          </p:cNvPr>
          <p:cNvSpPr>
            <a:spLocks noGrp="1"/>
          </p:cNvSpPr>
          <p:nvPr>
            <p:ph idx="1"/>
          </p:nvPr>
        </p:nvSpPr>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r>
              <a:rPr lang="en-US" dirty="0">
                <a:cs typeface="Calibri"/>
              </a:rPr>
              <a:t>1 : 1 </a:t>
            </a:r>
          </a:p>
        </p:txBody>
      </p:sp>
      <p:sp>
        <p:nvSpPr>
          <p:cNvPr id="5" name="Rectangle 4">
            <a:extLst>
              <a:ext uri="{FF2B5EF4-FFF2-40B4-BE49-F238E27FC236}">
                <a16:creationId xmlns:a16="http://schemas.microsoft.com/office/drawing/2014/main" xmlns="" id="{D81F5FA0-4A49-4AC6-B3BB-983EC86C17C5}"/>
              </a:ext>
            </a:extLst>
          </p:cNvPr>
          <p:cNvSpPr/>
          <p:nvPr/>
        </p:nvSpPr>
        <p:spPr>
          <a:xfrm>
            <a:off x="1400174"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xmlns="" id="{644FB2F0-8B17-4F44-A1C6-E29DB39902F3}"/>
              </a:ext>
            </a:extLst>
          </p:cNvPr>
          <p:cNvSpPr/>
          <p:nvPr/>
        </p:nvSpPr>
        <p:spPr>
          <a:xfrm>
            <a:off x="7186612"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xmlns="" id="{B95337CB-3A58-470D-A7AD-D00AE3D23483}"/>
              </a:ext>
            </a:extLst>
          </p:cNvPr>
          <p:cNvSpPr/>
          <p:nvPr/>
        </p:nvSpPr>
        <p:spPr>
          <a:xfrm>
            <a:off x="4614861" y="2998563"/>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a16="http://schemas.microsoft.com/office/drawing/2014/main" xmlns=""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xmlns=""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p>
        </p:txBody>
      </p:sp>
    </p:spTree>
    <p:extLst>
      <p:ext uri="{BB962C8B-B14F-4D97-AF65-F5344CB8AC3E}">
        <p14:creationId xmlns:p14="http://schemas.microsoft.com/office/powerpoint/2010/main" val="291001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cardinality </a:t>
            </a:r>
            <a:endParaRPr lang="en-US"/>
          </a:p>
        </p:txBody>
      </p:sp>
      <p:sp>
        <p:nvSpPr>
          <p:cNvPr id="3" name="Content Placeholder 2">
            <a:extLst>
              <a:ext uri="{FF2B5EF4-FFF2-40B4-BE49-F238E27FC236}">
                <a16:creationId xmlns:a16="http://schemas.microsoft.com/office/drawing/2014/main" xmlns="" id="{344ABC9E-551C-4D50-9BD1-0EDE0DE288A8}"/>
              </a:ext>
            </a:extLst>
          </p:cNvPr>
          <p:cNvSpPr>
            <a:spLocks noGrp="1"/>
          </p:cNvSpPr>
          <p:nvPr>
            <p:ph idx="1"/>
          </p:nvPr>
        </p:nvSpPr>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r>
              <a:rPr lang="en-US" dirty="0">
                <a:cs typeface="Calibri"/>
              </a:rPr>
              <a:t>1 : 1 </a:t>
            </a:r>
          </a:p>
        </p:txBody>
      </p:sp>
      <p:sp>
        <p:nvSpPr>
          <p:cNvPr id="5" name="Rectangle 4">
            <a:extLst>
              <a:ext uri="{FF2B5EF4-FFF2-40B4-BE49-F238E27FC236}">
                <a16:creationId xmlns:a16="http://schemas.microsoft.com/office/drawing/2014/main" xmlns="" id="{D81F5FA0-4A49-4AC6-B3BB-983EC86C17C5}"/>
              </a:ext>
            </a:extLst>
          </p:cNvPr>
          <p:cNvSpPr/>
          <p:nvPr/>
        </p:nvSpPr>
        <p:spPr>
          <a:xfrm>
            <a:off x="1400174"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xmlns="" id="{644FB2F0-8B17-4F44-A1C6-E29DB39902F3}"/>
              </a:ext>
            </a:extLst>
          </p:cNvPr>
          <p:cNvSpPr/>
          <p:nvPr/>
        </p:nvSpPr>
        <p:spPr>
          <a:xfrm>
            <a:off x="7186612"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xmlns="" id="{B95337CB-3A58-470D-A7AD-D00AE3D23483}"/>
              </a:ext>
            </a:extLst>
          </p:cNvPr>
          <p:cNvSpPr/>
          <p:nvPr/>
        </p:nvSpPr>
        <p:spPr>
          <a:xfrm>
            <a:off x="4614861" y="2998563"/>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a16="http://schemas.microsoft.com/office/drawing/2014/main" xmlns=""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xmlns=""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1</a:t>
            </a:r>
            <a:endParaRPr lang="en-US" dirty="0">
              <a:cs typeface="Calibri"/>
            </a:endParaRPr>
          </a:p>
        </p:txBody>
      </p:sp>
      <p:sp>
        <p:nvSpPr>
          <p:cNvPr id="6" name="TextBox 5">
            <a:extLst>
              <a:ext uri="{FF2B5EF4-FFF2-40B4-BE49-F238E27FC236}">
                <a16:creationId xmlns:a16="http://schemas.microsoft.com/office/drawing/2014/main" xmlns="" id="{DDD3A3F5-E7F6-4FE2-AD24-3D8BF33E5221}"/>
              </a:ext>
            </a:extLst>
          </p:cNvPr>
          <p:cNvSpPr txBox="1"/>
          <p:nvPr/>
        </p:nvSpPr>
        <p:spPr>
          <a:xfrm>
            <a:off x="3718588" y="30803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8" name="TextBox 7">
            <a:extLst>
              <a:ext uri="{FF2B5EF4-FFF2-40B4-BE49-F238E27FC236}">
                <a16:creationId xmlns:a16="http://schemas.microsoft.com/office/drawing/2014/main" xmlns="" id="{386AEEEA-7F64-4D95-9E55-3824ECA2955D}"/>
              </a:ext>
            </a:extLst>
          </p:cNvPr>
          <p:cNvSpPr txBox="1"/>
          <p:nvPr/>
        </p:nvSpPr>
        <p:spPr>
          <a:xfrm>
            <a:off x="6090598" y="42396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0" name="TextBox 9">
            <a:extLst>
              <a:ext uri="{FF2B5EF4-FFF2-40B4-BE49-F238E27FC236}">
                <a16:creationId xmlns:a16="http://schemas.microsoft.com/office/drawing/2014/main" xmlns="" id="{694C5952-1E04-4BFE-889C-1087ACF4D139}"/>
              </a:ext>
            </a:extLst>
          </p:cNvPr>
          <p:cNvSpPr txBox="1"/>
          <p:nvPr/>
        </p:nvSpPr>
        <p:spPr>
          <a:xfrm>
            <a:off x="3412935" y="42460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N</a:t>
            </a:r>
            <a:endParaRPr lang="en-US" dirty="0">
              <a:cs typeface="Calibri"/>
            </a:endParaRPr>
          </a:p>
        </p:txBody>
      </p:sp>
      <p:sp>
        <p:nvSpPr>
          <p:cNvPr id="12" name="TextBox 11">
            <a:extLst>
              <a:ext uri="{FF2B5EF4-FFF2-40B4-BE49-F238E27FC236}">
                <a16:creationId xmlns:a16="http://schemas.microsoft.com/office/drawing/2014/main" xmlns="" id="{13AAC9F1-804E-4516-A214-6220742922D9}"/>
              </a:ext>
            </a:extLst>
          </p:cNvPr>
          <p:cNvSpPr txBox="1"/>
          <p:nvPr/>
        </p:nvSpPr>
        <p:spPr>
          <a:xfrm>
            <a:off x="6217124" y="5716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4" name="TextBox 13">
            <a:extLst>
              <a:ext uri="{FF2B5EF4-FFF2-40B4-BE49-F238E27FC236}">
                <a16:creationId xmlns:a16="http://schemas.microsoft.com/office/drawing/2014/main" xmlns="" id="{9CC3522A-C901-4FB3-89AE-067E9FF20A27}"/>
              </a:ext>
            </a:extLst>
          </p:cNvPr>
          <p:cNvSpPr txBox="1"/>
          <p:nvPr/>
        </p:nvSpPr>
        <p:spPr>
          <a:xfrm>
            <a:off x="3414357" y="5700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Tree>
    <p:extLst>
      <p:ext uri="{BB962C8B-B14F-4D97-AF65-F5344CB8AC3E}">
        <p14:creationId xmlns:p14="http://schemas.microsoft.com/office/powerpoint/2010/main" val="154999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Particitaion </a:t>
            </a:r>
            <a:endParaRPr lang="en-US"/>
          </a:p>
        </p:txBody>
      </p:sp>
      <p:sp>
        <p:nvSpPr>
          <p:cNvPr id="3" name="Content Placeholder 2">
            <a:extLst>
              <a:ext uri="{FF2B5EF4-FFF2-40B4-BE49-F238E27FC236}">
                <a16:creationId xmlns:a16="http://schemas.microsoft.com/office/drawing/2014/main" xmlns="" id="{344ABC9E-551C-4D50-9BD1-0EDE0DE288A8}"/>
              </a:ext>
            </a:extLst>
          </p:cNvPr>
          <p:cNvSpPr>
            <a:spLocks noGrp="1"/>
          </p:cNvSpPr>
          <p:nvPr>
            <p:ph idx="1"/>
          </p:nvPr>
        </p:nvSpPr>
        <p:spPr/>
        <p:txBody>
          <a:bodyPr vert="horz" lIns="91440" tIns="45720" rIns="91440" bIns="45720" rtlCol="0" anchor="t">
            <a:normAutofit/>
          </a:bodyPr>
          <a:lstStyle/>
          <a:p>
            <a:r>
              <a:rPr lang="en-US">
                <a:cs typeface="Calibri"/>
              </a:rPr>
              <a:t>Total or partial</a:t>
            </a:r>
            <a:endParaRPr lang="en-US"/>
          </a:p>
          <a:p>
            <a:pPr marL="0" indent="0">
              <a:buNone/>
            </a:pPr>
            <a:endParaRPr lang="en-US" dirty="0">
              <a:cs typeface="Calibri"/>
            </a:endParaRPr>
          </a:p>
          <a:p>
            <a:pPr marL="0" indent="0">
              <a:buNone/>
            </a:pPr>
            <a:endParaRPr lang="en-US" dirty="0">
              <a:cs typeface="Calibri"/>
            </a:endParaRPr>
          </a:p>
        </p:txBody>
      </p:sp>
      <p:sp>
        <p:nvSpPr>
          <p:cNvPr id="5" name="Rectangle 4">
            <a:extLst>
              <a:ext uri="{FF2B5EF4-FFF2-40B4-BE49-F238E27FC236}">
                <a16:creationId xmlns:a16="http://schemas.microsoft.com/office/drawing/2014/main" xmlns="" id="{D81F5FA0-4A49-4AC6-B3BB-983EC86C17C5}"/>
              </a:ext>
            </a:extLst>
          </p:cNvPr>
          <p:cNvSpPr/>
          <p:nvPr/>
        </p:nvSpPr>
        <p:spPr>
          <a:xfrm>
            <a:off x="1400174"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3373732"/>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xmlns="" id="{644FB2F0-8B17-4F44-A1C6-E29DB39902F3}"/>
              </a:ext>
            </a:extLst>
          </p:cNvPr>
          <p:cNvSpPr/>
          <p:nvPr/>
        </p:nvSpPr>
        <p:spPr>
          <a:xfrm>
            <a:off x="7186612"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xmlns="" id="{B95337CB-3A58-470D-A7AD-D00AE3D23483}"/>
              </a:ext>
            </a:extLst>
          </p:cNvPr>
          <p:cNvSpPr/>
          <p:nvPr/>
        </p:nvSpPr>
        <p:spPr>
          <a:xfrm>
            <a:off x="4614861" y="292129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works</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3373731"/>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468227"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528384" y="4801736"/>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7254665"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376736" y="4349298"/>
            <a:ext cx="248560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Teaches</a:t>
            </a:r>
            <a:endParaRPr lang="en-US" dirty="0">
              <a:cs typeface="Calibri"/>
            </a:endParaRPr>
          </a:p>
        </p:txBody>
      </p:sp>
      <p:cxnSp>
        <p:nvCxnSpPr>
          <p:cNvPr id="23" name="Straight Arrow Connector 22">
            <a:extLst>
              <a:ext uri="{FF2B5EF4-FFF2-40B4-BE49-F238E27FC236}">
                <a16:creationId xmlns:a16="http://schemas.microsoft.com/office/drawing/2014/main" xmlns="" id="{DC288AA4-3D2B-4C70-B746-E5BCF7CB5B94}"/>
              </a:ext>
            </a:extLst>
          </p:cNvPr>
          <p:cNvCxnSpPr>
            <a:endCxn id="21" idx="1"/>
          </p:cNvCxnSpPr>
          <p:nvPr/>
        </p:nvCxnSpPr>
        <p:spPr>
          <a:xfrm>
            <a:off x="3801852" y="4801735"/>
            <a:ext cx="574884"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p:cNvCxnSpPr>
          <p:nvPr/>
        </p:nvCxnSpPr>
        <p:spPr>
          <a:xfrm>
            <a:off x="6460331" y="6174580"/>
            <a:ext cx="55959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8" y="5722143"/>
            <a:ext cx="25003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8265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xmlns="" id="{CDE1211D-2735-4E80-9E7A-F2184F155495}"/>
              </a:ext>
            </a:extLst>
          </p:cNvPr>
          <p:cNvSpPr>
            <a:spLocks noGrp="1" noChangeArrowheads="1"/>
          </p:cNvSpPr>
          <p:nvPr>
            <p:ph type="title"/>
          </p:nvPr>
        </p:nvSpPr>
        <p:spPr/>
        <p:txBody>
          <a:bodyPr/>
          <a:lstStyle/>
          <a:p>
            <a:r>
              <a:rPr lang="en-US" altLang="en-US"/>
              <a:t>Designing a Database</a:t>
            </a:r>
          </a:p>
        </p:txBody>
      </p:sp>
      <p:sp>
        <p:nvSpPr>
          <p:cNvPr id="7171" name="Content Placeholder 3">
            <a:extLst>
              <a:ext uri="{FF2B5EF4-FFF2-40B4-BE49-F238E27FC236}">
                <a16:creationId xmlns:a16="http://schemas.microsoft.com/office/drawing/2014/main" xmlns="" id="{84E5A7F5-CEEA-4DDE-8AA8-66B372DDA445}"/>
              </a:ext>
            </a:extLst>
          </p:cNvPr>
          <p:cNvSpPr>
            <a:spLocks noGrp="1" noChangeArrowheads="1"/>
          </p:cNvSpPr>
          <p:nvPr>
            <p:ph idx="1"/>
          </p:nvPr>
        </p:nvSpPr>
        <p:spPr/>
        <p:txBody>
          <a:bodyPr>
            <a:normAutofit fontScale="77500" lnSpcReduction="20000"/>
          </a:bodyPr>
          <a:lstStyle/>
          <a:p>
            <a:r>
              <a:rPr lang="en-US" altLang="en-US" dirty="0"/>
              <a:t>Requirement Gathering</a:t>
            </a:r>
          </a:p>
          <a:p>
            <a:r>
              <a:rPr lang="en-US" altLang="en-US" dirty="0"/>
              <a:t>Conceptual Design  </a:t>
            </a:r>
            <a:r>
              <a:rPr lang="en-US" altLang="en-US" dirty="0">
                <a:sym typeface="Wingdings" panose="05000000000000000000" pitchFamily="2" charset="2"/>
              </a:rPr>
              <a:t> Conceptual Model</a:t>
            </a:r>
            <a:endParaRPr lang="en-US" altLang="en-US" dirty="0"/>
          </a:p>
          <a:p>
            <a:pPr lvl="1"/>
            <a:r>
              <a:rPr lang="en-US" altLang="en-US" dirty="0"/>
              <a:t>Entity Relationship Diagram (ERD)</a:t>
            </a:r>
          </a:p>
          <a:p>
            <a:r>
              <a:rPr lang="en-US" altLang="en-US" dirty="0"/>
              <a:t>Logical Design </a:t>
            </a:r>
            <a:r>
              <a:rPr lang="en-US" altLang="en-US" dirty="0">
                <a:sym typeface="Wingdings" panose="05000000000000000000" pitchFamily="2" charset="2"/>
              </a:rPr>
              <a:t> Logical Model</a:t>
            </a:r>
            <a:endParaRPr lang="en-US" altLang="en-US" dirty="0"/>
          </a:p>
          <a:p>
            <a:pPr lvl="1"/>
            <a:r>
              <a:rPr lang="en-US" altLang="en-US" dirty="0"/>
              <a:t>Relational Schema</a:t>
            </a:r>
          </a:p>
          <a:p>
            <a:r>
              <a:rPr lang="en-US" altLang="en-US" dirty="0"/>
              <a:t>Physical Design </a:t>
            </a:r>
            <a:r>
              <a:rPr lang="en-US" altLang="en-US" dirty="0">
                <a:sym typeface="Wingdings" panose="05000000000000000000" pitchFamily="2" charset="2"/>
              </a:rPr>
              <a:t> Physical Model</a:t>
            </a:r>
            <a:endParaRPr lang="en-US" altLang="en-US" dirty="0"/>
          </a:p>
          <a:p>
            <a:pPr lvl="1"/>
            <a:r>
              <a:rPr lang="en-US" altLang="en-US" dirty="0"/>
              <a:t>Actual implementation on a DBMS</a:t>
            </a:r>
          </a:p>
          <a:p>
            <a:pPr lvl="1"/>
            <a:r>
              <a:rPr lang="en-US" altLang="en-US" dirty="0"/>
              <a:t>Indexes</a:t>
            </a:r>
          </a:p>
          <a:p>
            <a:pPr lvl="1"/>
            <a:r>
              <a:rPr lang="en-US" altLang="en-US" dirty="0"/>
              <a:t>Views</a:t>
            </a:r>
          </a:p>
          <a:p>
            <a:pPr lvl="1"/>
            <a:r>
              <a:rPr lang="en-US" altLang="en-US" dirty="0"/>
              <a:t>Normalize or de-Normalize</a:t>
            </a:r>
          </a:p>
          <a:p>
            <a:pPr lvl="1"/>
            <a:r>
              <a:rPr lang="en-US" altLang="en-US" dirty="0"/>
              <a:t>Security</a:t>
            </a:r>
          </a:p>
          <a:p>
            <a:pPr lvl="1"/>
            <a:r>
              <a:rPr lang="en-US" altLang="en-US" dirty="0"/>
              <a:t>Access rights</a:t>
            </a:r>
          </a:p>
          <a:p>
            <a:pPr lvl="1"/>
            <a:endParaRPr lang="en-US" altLang="en-US" dirty="0"/>
          </a:p>
          <a:p>
            <a:pPr marL="457200" lvl="1" indent="0">
              <a:buNone/>
            </a:pP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cardinality and Participation  </a:t>
            </a:r>
            <a:endParaRPr lang="en-US"/>
          </a:p>
        </p:txBody>
      </p:sp>
      <p:sp>
        <p:nvSpPr>
          <p:cNvPr id="3" name="Content Placeholder 2">
            <a:extLst>
              <a:ext uri="{FF2B5EF4-FFF2-40B4-BE49-F238E27FC236}">
                <a16:creationId xmlns:a16="http://schemas.microsoft.com/office/drawing/2014/main" xmlns="" id="{344ABC9E-551C-4D50-9BD1-0EDE0DE288A8}"/>
              </a:ext>
            </a:extLst>
          </p:cNvPr>
          <p:cNvSpPr>
            <a:spLocks noGrp="1"/>
          </p:cNvSpPr>
          <p:nvPr>
            <p:ph idx="1"/>
          </p:nvPr>
        </p:nvSpPr>
        <p:spPr>
          <a:xfrm>
            <a:off x="1154954" y="2025913"/>
            <a:ext cx="8825659" cy="3993887"/>
          </a:xfrm>
        </p:spPr>
        <p:txBody>
          <a:bodyPr vert="horz" lIns="91440" tIns="45720" rIns="91440" bIns="45720" rtlCol="0" anchor="t">
            <a:normAutofit/>
          </a:bodyPr>
          <a:lstStyle/>
          <a:p>
            <a:r>
              <a:rPr lang="en-US" dirty="0">
                <a:cs typeface="Calibri"/>
              </a:rPr>
              <a:t>1 : M </a:t>
            </a:r>
          </a:p>
          <a:p>
            <a:pPr marL="0" indent="0">
              <a:buNone/>
            </a:pPr>
            <a:endParaRPr lang="en-US" dirty="0" smtClean="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M : N </a:t>
            </a:r>
            <a:endParaRPr lang="en-US" dirty="0" smtClean="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1 : 1 </a:t>
            </a:r>
          </a:p>
          <a:p>
            <a:pPr marL="0" indent="0">
              <a:buNone/>
            </a:pPr>
            <a:endParaRPr lang="en-US" dirty="0">
              <a:cs typeface="Calibri"/>
            </a:endParaRPr>
          </a:p>
        </p:txBody>
      </p:sp>
      <p:sp>
        <p:nvSpPr>
          <p:cNvPr id="5" name="Rectangle 4">
            <a:extLst>
              <a:ext uri="{FF2B5EF4-FFF2-40B4-BE49-F238E27FC236}">
                <a16:creationId xmlns:a16="http://schemas.microsoft.com/office/drawing/2014/main" xmlns="" id="{D81F5FA0-4A49-4AC6-B3BB-983EC86C17C5}"/>
              </a:ext>
            </a:extLst>
          </p:cNvPr>
          <p:cNvSpPr/>
          <p:nvPr/>
        </p:nvSpPr>
        <p:spPr>
          <a:xfrm>
            <a:off x="1400174"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278130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xmlns="" id="{644FB2F0-8B17-4F44-A1C6-E29DB39902F3}"/>
              </a:ext>
            </a:extLst>
          </p:cNvPr>
          <p:cNvSpPr/>
          <p:nvPr/>
        </p:nvSpPr>
        <p:spPr>
          <a:xfrm>
            <a:off x="7186612"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xmlns="" id="{B95337CB-3A58-470D-A7AD-D00AE3D23483}"/>
              </a:ext>
            </a:extLst>
          </p:cNvPr>
          <p:cNvSpPr/>
          <p:nvPr/>
        </p:nvSpPr>
        <p:spPr>
          <a:xfrm>
            <a:off x="4614861" y="2328862"/>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a:p>
            <a:pPr algn="ctr"/>
            <a:r>
              <a:rPr lang="en-US" dirty="0">
                <a:cs typeface="Calibri"/>
              </a:rPr>
              <a:t>works</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2781299"/>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197768"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257925" y="4376737"/>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6984206"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167542" y="3924299"/>
            <a:ext cx="2292787"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Teaches</a:t>
            </a:r>
            <a:endParaRPr lang="en-US" dirty="0"/>
          </a:p>
        </p:txBody>
      </p:sp>
      <p:cxnSp>
        <p:nvCxnSpPr>
          <p:cNvPr id="23" name="Straight Arrow Connector 22">
            <a:extLst>
              <a:ext uri="{FF2B5EF4-FFF2-40B4-BE49-F238E27FC236}">
                <a16:creationId xmlns:a16="http://schemas.microsoft.com/office/drawing/2014/main" xmlns="" id="{DC288AA4-3D2B-4C70-B746-E5BCF7CB5B94}"/>
              </a:ext>
            </a:extLst>
          </p:cNvPr>
          <p:cNvCxnSpPr/>
          <p:nvPr/>
        </p:nvCxnSpPr>
        <p:spPr>
          <a:xfrm>
            <a:off x="3531393" y="4376736"/>
            <a:ext cx="84534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a:endCxn id="29" idx="1"/>
          </p:cNvCxnSpPr>
          <p:nvPr/>
        </p:nvCxnSpPr>
        <p:spPr>
          <a:xfrm>
            <a:off x="6222206" y="6174581"/>
            <a:ext cx="726281" cy="0"/>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7" y="5722143"/>
            <a:ext cx="275034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Is </a:t>
            </a:r>
            <a:r>
              <a:rPr lang="en-US" dirty="0">
                <a:cs typeface="Calibri"/>
              </a:rPr>
              <a:t>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3"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xmlns="" id="{8B62B54C-CD7C-443F-8A86-13F2F68C3FFC}"/>
              </a:ext>
            </a:extLst>
          </p:cNvPr>
          <p:cNvSpPr txBox="1"/>
          <p:nvPr/>
        </p:nvSpPr>
        <p:spPr>
          <a:xfrm>
            <a:off x="6462712" y="23312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a:t>
            </a:r>
          </a:p>
        </p:txBody>
      </p:sp>
      <p:sp>
        <p:nvSpPr>
          <p:cNvPr id="20" name="TextBox 19">
            <a:extLst>
              <a:ext uri="{FF2B5EF4-FFF2-40B4-BE49-F238E27FC236}">
                <a16:creationId xmlns:a16="http://schemas.microsoft.com/office/drawing/2014/main" xmlns="" id="{BF11A06D-38EC-4B9F-A9C6-ACD9F6463F07}"/>
              </a:ext>
            </a:extLst>
          </p:cNvPr>
          <p:cNvSpPr txBox="1"/>
          <p:nvPr/>
        </p:nvSpPr>
        <p:spPr>
          <a:xfrm>
            <a:off x="3879056" y="24264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a:t>
            </a:r>
            <a:endParaRPr lang="en-US" dirty="0"/>
          </a:p>
        </p:txBody>
      </p:sp>
      <p:sp>
        <p:nvSpPr>
          <p:cNvPr id="6" name="TextBox 5">
            <a:extLst>
              <a:ext uri="{FF2B5EF4-FFF2-40B4-BE49-F238E27FC236}">
                <a16:creationId xmlns:a16="http://schemas.microsoft.com/office/drawing/2014/main" xmlns="" id="{FB030ECF-D2F4-4319-B2D4-849374B95630}"/>
              </a:ext>
            </a:extLst>
          </p:cNvPr>
          <p:cNvSpPr txBox="1"/>
          <p:nvPr/>
        </p:nvSpPr>
        <p:spPr>
          <a:xfrm>
            <a:off x="3604857" y="39233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22" name="TextBox 21">
            <a:extLst>
              <a:ext uri="{FF2B5EF4-FFF2-40B4-BE49-F238E27FC236}">
                <a16:creationId xmlns:a16="http://schemas.microsoft.com/office/drawing/2014/main" xmlns="" id="{79103F9A-227B-4A12-A662-84464C783409}"/>
              </a:ext>
            </a:extLst>
          </p:cNvPr>
          <p:cNvSpPr txBox="1"/>
          <p:nvPr/>
        </p:nvSpPr>
        <p:spPr>
          <a:xfrm>
            <a:off x="5936349" y="56520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4" name="TextBox 23">
            <a:extLst>
              <a:ext uri="{FF2B5EF4-FFF2-40B4-BE49-F238E27FC236}">
                <a16:creationId xmlns:a16="http://schemas.microsoft.com/office/drawing/2014/main" xmlns="" id="{E59BB1C1-BED3-4F74-95CA-F88C17E8F8FA}"/>
              </a:ext>
            </a:extLst>
          </p:cNvPr>
          <p:cNvSpPr txBox="1"/>
          <p:nvPr/>
        </p:nvSpPr>
        <p:spPr>
          <a:xfrm>
            <a:off x="6015961" y="39233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t>
            </a:r>
          </a:p>
        </p:txBody>
      </p:sp>
      <p:sp>
        <p:nvSpPr>
          <p:cNvPr id="26" name="TextBox 25">
            <a:extLst>
              <a:ext uri="{FF2B5EF4-FFF2-40B4-BE49-F238E27FC236}">
                <a16:creationId xmlns:a16="http://schemas.microsoft.com/office/drawing/2014/main" xmlns="" id="{0B4C5379-AEC8-4AB1-B9FC-3330D5A488C7}"/>
              </a:ext>
            </a:extLst>
          </p:cNvPr>
          <p:cNvSpPr txBox="1"/>
          <p:nvPr/>
        </p:nvSpPr>
        <p:spPr>
          <a:xfrm>
            <a:off x="3479752" y="58112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28" name="Straight Arrow Connector 27">
            <a:extLst>
              <a:ext uri="{FF2B5EF4-FFF2-40B4-BE49-F238E27FC236}">
                <a16:creationId xmlns:a16="http://schemas.microsoft.com/office/drawing/2014/main" xmlns="" id="{216788ED-5481-484A-AE57-3FFE00F532FB}"/>
              </a:ext>
            </a:extLst>
          </p:cNvPr>
          <p:cNvCxnSpPr>
            <a:cxnSpLocks/>
          </p:cNvCxnSpPr>
          <p:nvPr/>
        </p:nvCxnSpPr>
        <p:spPr>
          <a:xfrm>
            <a:off x="6460330" y="2860911"/>
            <a:ext cx="726282" cy="2274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xmlns="" id="{106129B4-01FE-460C-85F2-6870279D9B1C}"/>
              </a:ext>
            </a:extLst>
          </p:cNvPr>
          <p:cNvCxnSpPr>
            <a:cxnSpLocks/>
          </p:cNvCxnSpPr>
          <p:nvPr/>
        </p:nvCxnSpPr>
        <p:spPr>
          <a:xfrm flipV="1">
            <a:off x="3719406" y="2873350"/>
            <a:ext cx="956941" cy="1030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xmlns="" id="{A27EC5CF-A78A-486D-AAE9-3FE6EC673C80}"/>
              </a:ext>
            </a:extLst>
          </p:cNvPr>
          <p:cNvCxnSpPr>
            <a:cxnSpLocks/>
          </p:cNvCxnSpPr>
          <p:nvPr/>
        </p:nvCxnSpPr>
        <p:spPr>
          <a:xfrm>
            <a:off x="6348057" y="4454215"/>
            <a:ext cx="671156" cy="60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xmlns="" id="{2A3F07EA-988A-4991-A06D-46601F1EEEE5}"/>
              </a:ext>
            </a:extLst>
          </p:cNvPr>
          <p:cNvCxnSpPr>
            <a:cxnSpLocks/>
          </p:cNvCxnSpPr>
          <p:nvPr/>
        </p:nvCxnSpPr>
        <p:spPr>
          <a:xfrm>
            <a:off x="3526061" y="4430403"/>
            <a:ext cx="850675"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xmlns="" id="{4890D78B-BCE1-49E7-847B-2C510F33E4C1}"/>
              </a:ext>
            </a:extLst>
          </p:cNvPr>
          <p:cNvCxnSpPr>
            <a:cxnSpLocks/>
          </p:cNvCxnSpPr>
          <p:nvPr/>
        </p:nvCxnSpPr>
        <p:spPr>
          <a:xfrm>
            <a:off x="6543674" y="6109953"/>
            <a:ext cx="404813" cy="2"/>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826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B512D-4B57-40E2-9F12-564769C3E338}"/>
              </a:ext>
            </a:extLst>
          </p:cNvPr>
          <p:cNvSpPr>
            <a:spLocks noGrp="1"/>
          </p:cNvSpPr>
          <p:nvPr>
            <p:ph type="title"/>
          </p:nvPr>
        </p:nvSpPr>
        <p:spPr/>
        <p:txBody>
          <a:bodyPr/>
          <a:lstStyle/>
          <a:p>
            <a:r>
              <a:rPr lang="en-US" dirty="0"/>
              <a:t>Attributes of relationship</a:t>
            </a:r>
          </a:p>
        </p:txBody>
      </p:sp>
      <p:sp>
        <p:nvSpPr>
          <p:cNvPr id="3" name="Content Placeholder 2">
            <a:extLst>
              <a:ext uri="{FF2B5EF4-FFF2-40B4-BE49-F238E27FC236}">
                <a16:creationId xmlns:a16="http://schemas.microsoft.com/office/drawing/2014/main" xmlns="" id="{CDFF5AEC-34D7-4AF8-954F-9AA2504D48E2}"/>
              </a:ext>
            </a:extLst>
          </p:cNvPr>
          <p:cNvSpPr>
            <a:spLocks noGrp="1"/>
          </p:cNvSpPr>
          <p:nvPr>
            <p:ph idx="1"/>
          </p:nvPr>
        </p:nvSpPr>
        <p:spPr/>
        <p:txBody>
          <a:bodyPr/>
          <a:lstStyle/>
          <a:p>
            <a:pPr eaLnBrk="1" hangingPunct="1">
              <a:lnSpc>
                <a:spcPct val="90000"/>
              </a:lnSpc>
            </a:pPr>
            <a:r>
              <a:rPr lang="en-US" altLang="en-US" dirty="0"/>
              <a:t>A relationship can have attributes:</a:t>
            </a:r>
          </a:p>
          <a:p>
            <a:pPr lvl="1" eaLnBrk="1" hangingPunct="1">
              <a:lnSpc>
                <a:spcPct val="90000"/>
              </a:lnSpc>
            </a:pPr>
            <a:r>
              <a:rPr lang="en-US" altLang="en-US" dirty="0"/>
              <a:t>For example, grade of enrolls</a:t>
            </a:r>
          </a:p>
          <a:p>
            <a:pPr lvl="1" eaLnBrk="1" hangingPunct="1">
              <a:lnSpc>
                <a:spcPct val="90000"/>
              </a:lnSpc>
            </a:pPr>
            <a:r>
              <a:rPr lang="en-US" altLang="en-US" dirty="0"/>
              <a:t>Its value for each relationship instance describes the grade a student takes when he is enrolled in a course.</a:t>
            </a:r>
          </a:p>
          <a:p>
            <a:pPr lvl="2" eaLnBrk="1" hangingPunct="1">
              <a:lnSpc>
                <a:spcPct val="90000"/>
              </a:lnSpc>
            </a:pPr>
            <a:r>
              <a:rPr lang="en-US" altLang="en-US" dirty="0"/>
              <a:t>A value of  Grade depends on a particular (Student</a:t>
            </a:r>
            <a:r>
              <a:rPr lang="en-US" altLang="en-US" dirty="0" smtClean="0"/>
              <a:t>, Course</a:t>
            </a:r>
            <a:r>
              <a:rPr lang="en-US" altLang="en-US" dirty="0"/>
              <a:t>) combination</a:t>
            </a:r>
          </a:p>
          <a:p>
            <a:endParaRPr lang="en-US" dirty="0"/>
          </a:p>
        </p:txBody>
      </p:sp>
      <p:sp>
        <p:nvSpPr>
          <p:cNvPr id="4" name="Rectangle 3">
            <a:extLst>
              <a:ext uri="{FF2B5EF4-FFF2-40B4-BE49-F238E27FC236}">
                <a16:creationId xmlns:a16="http://schemas.microsoft.com/office/drawing/2014/main" xmlns="" id="{AAB6628A-8496-4BFD-B723-5953520D95D7}"/>
              </a:ext>
            </a:extLst>
          </p:cNvPr>
          <p:cNvSpPr/>
          <p:nvPr/>
        </p:nvSpPr>
        <p:spPr>
          <a:xfrm>
            <a:off x="1454114"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Students </a:t>
            </a:r>
            <a:endParaRPr lang="en-US" dirty="0"/>
          </a:p>
        </p:txBody>
      </p:sp>
      <p:sp>
        <p:nvSpPr>
          <p:cNvPr id="5" name="Rectangle 4">
            <a:extLst>
              <a:ext uri="{FF2B5EF4-FFF2-40B4-BE49-F238E27FC236}">
                <a16:creationId xmlns:a16="http://schemas.microsoft.com/office/drawing/2014/main" xmlns="" id="{BBDAC457-9197-4FF7-AEE1-F219E1E4EB32}"/>
              </a:ext>
            </a:extLst>
          </p:cNvPr>
          <p:cNvSpPr/>
          <p:nvPr/>
        </p:nvSpPr>
        <p:spPr>
          <a:xfrm>
            <a:off x="7240552"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6" name="Diamond 5">
            <a:extLst>
              <a:ext uri="{FF2B5EF4-FFF2-40B4-BE49-F238E27FC236}">
                <a16:creationId xmlns:a16="http://schemas.microsoft.com/office/drawing/2014/main" xmlns="" id="{E459A34D-9B0C-4FCF-BD93-B13977C4D1EA}"/>
              </a:ext>
            </a:extLst>
          </p:cNvPr>
          <p:cNvSpPr/>
          <p:nvPr/>
        </p:nvSpPr>
        <p:spPr>
          <a:xfrm>
            <a:off x="4668801" y="4186547"/>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a:t>
            </a:r>
          </a:p>
        </p:txBody>
      </p:sp>
      <p:cxnSp>
        <p:nvCxnSpPr>
          <p:cNvPr id="8" name="Straight Connector 7">
            <a:extLst>
              <a:ext uri="{FF2B5EF4-FFF2-40B4-BE49-F238E27FC236}">
                <a16:creationId xmlns:a16="http://schemas.microsoft.com/office/drawing/2014/main" xmlns="" id="{9B18D7E3-CDF4-49DC-967D-A1C4FAFC0607}"/>
              </a:ext>
            </a:extLst>
          </p:cNvPr>
          <p:cNvCxnSpPr>
            <a:stCxn id="4" idx="3"/>
            <a:endCxn id="6" idx="1"/>
          </p:cNvCxnSpPr>
          <p:nvPr/>
        </p:nvCxnSpPr>
        <p:spPr>
          <a:xfrm>
            <a:off x="3787739" y="4638985"/>
            <a:ext cx="881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F6FE6A8-1BAE-4E85-912C-CE5EA2DB679A}"/>
              </a:ext>
            </a:extLst>
          </p:cNvPr>
          <p:cNvCxnSpPr>
            <a:cxnSpLocks/>
            <a:endCxn id="5" idx="1"/>
          </p:cNvCxnSpPr>
          <p:nvPr/>
        </p:nvCxnSpPr>
        <p:spPr>
          <a:xfrm>
            <a:off x="6497809" y="4638985"/>
            <a:ext cx="742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EFAC185-2C6C-42F8-BF86-99F7C1ED85DA}"/>
              </a:ext>
            </a:extLst>
          </p:cNvPr>
          <p:cNvCxnSpPr>
            <a:cxnSpLocks/>
          </p:cNvCxnSpPr>
          <p:nvPr/>
        </p:nvCxnSpPr>
        <p:spPr>
          <a:xfrm>
            <a:off x="5655469" y="5091422"/>
            <a:ext cx="440531" cy="567256"/>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80399C7F-858B-4C7F-9A14-E412F18DF39D}"/>
              </a:ext>
            </a:extLst>
          </p:cNvPr>
          <p:cNvSpPr/>
          <p:nvPr/>
        </p:nvSpPr>
        <p:spPr>
          <a:xfrm>
            <a:off x="5607481" y="5618921"/>
            <a:ext cx="1780656" cy="7062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Grade</a:t>
            </a:r>
          </a:p>
        </p:txBody>
      </p:sp>
    </p:spTree>
    <p:extLst>
      <p:ext uri="{BB962C8B-B14F-4D97-AF65-F5344CB8AC3E}">
        <p14:creationId xmlns:p14="http://schemas.microsoft.com/office/powerpoint/2010/main" val="41931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CB698-6DF2-40CC-8A25-CB229485F51E}"/>
              </a:ext>
            </a:extLst>
          </p:cNvPr>
          <p:cNvSpPr>
            <a:spLocks noGrp="1"/>
          </p:cNvSpPr>
          <p:nvPr>
            <p:ph type="title"/>
          </p:nvPr>
        </p:nvSpPr>
        <p:spPr/>
        <p:txBody>
          <a:bodyPr/>
          <a:lstStyle/>
          <a:p>
            <a:r>
              <a:rPr lang="en-US">
                <a:cs typeface="Calibri Light"/>
              </a:rPr>
              <a:t>Recursive Relationship: Rolenames </a:t>
            </a:r>
            <a:endParaRPr lang="en-US"/>
          </a:p>
        </p:txBody>
      </p:sp>
      <p:sp>
        <p:nvSpPr>
          <p:cNvPr id="3" name="Content Placeholder 2">
            <a:extLst>
              <a:ext uri="{FF2B5EF4-FFF2-40B4-BE49-F238E27FC236}">
                <a16:creationId xmlns:a16="http://schemas.microsoft.com/office/drawing/2014/main" xmlns="" id="{47D687C1-6C06-40DA-8ED5-51F73B970A0C}"/>
              </a:ext>
            </a:extLst>
          </p:cNvPr>
          <p:cNvSpPr>
            <a:spLocks noGrp="1"/>
          </p:cNvSpPr>
          <p:nvPr>
            <p:ph idx="1"/>
          </p:nvPr>
        </p:nvSpPr>
        <p:spPr/>
        <p:txBody>
          <a:bodyPr vert="horz" lIns="91440" tIns="45720" rIns="91440" bIns="45720" rtlCol="0" anchor="t">
            <a:normAutofit/>
          </a:bodyPr>
          <a:lstStyle/>
          <a:p>
            <a:r>
              <a:rPr lang="en-US" dirty="0">
                <a:cs typeface="Calibri"/>
              </a:rPr>
              <a:t>Employee is supervisor of other employees </a:t>
            </a:r>
            <a:endParaRPr lang="en-US" dirty="0"/>
          </a:p>
        </p:txBody>
      </p:sp>
      <p:sp>
        <p:nvSpPr>
          <p:cNvPr id="4" name="Rectangle 3">
            <a:extLst>
              <a:ext uri="{FF2B5EF4-FFF2-40B4-BE49-F238E27FC236}">
                <a16:creationId xmlns:a16="http://schemas.microsoft.com/office/drawing/2014/main" xmlns="" id="{08EFFF13-5A63-4A7E-BFFB-B7CAFEC35B01}"/>
              </a:ext>
            </a:extLst>
          </p:cNvPr>
          <p:cNvSpPr/>
          <p:nvPr/>
        </p:nvSpPr>
        <p:spPr>
          <a:xfrm>
            <a:off x="3693995" y="2971800"/>
            <a:ext cx="2854655"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5" name="Diamond 4">
            <a:extLst>
              <a:ext uri="{FF2B5EF4-FFF2-40B4-BE49-F238E27FC236}">
                <a16:creationId xmlns:a16="http://schemas.microsoft.com/office/drawing/2014/main" xmlns="" id="{4B7E502B-7BFF-4AD7-8BFF-20FCAC01A49C}"/>
              </a:ext>
            </a:extLst>
          </p:cNvPr>
          <p:cNvSpPr/>
          <p:nvPr/>
        </p:nvSpPr>
        <p:spPr>
          <a:xfrm>
            <a:off x="5565585" y="5025362"/>
            <a:ext cx="2342864" cy="13534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supervisor of </a:t>
            </a:r>
            <a:endParaRPr lang="en-US" dirty="0"/>
          </a:p>
        </p:txBody>
      </p:sp>
      <p:cxnSp>
        <p:nvCxnSpPr>
          <p:cNvPr id="6" name="Straight Arrow Connector 5">
            <a:extLst>
              <a:ext uri="{FF2B5EF4-FFF2-40B4-BE49-F238E27FC236}">
                <a16:creationId xmlns:a16="http://schemas.microsoft.com/office/drawing/2014/main" xmlns="" id="{AE6F1AF2-450C-4845-B27A-5B7BA495A624}"/>
              </a:ext>
            </a:extLst>
          </p:cNvPr>
          <p:cNvCxnSpPr/>
          <p:nvPr/>
        </p:nvCxnSpPr>
        <p:spPr>
          <a:xfrm flipV="1">
            <a:off x="6561446" y="3519131"/>
            <a:ext cx="2024416"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xmlns="" id="{EEDD4C8C-0E2A-4330-A895-D19EF23F14D5}"/>
              </a:ext>
            </a:extLst>
          </p:cNvPr>
          <p:cNvCxnSpPr/>
          <p:nvPr/>
        </p:nvCxnSpPr>
        <p:spPr>
          <a:xfrm>
            <a:off x="8546768" y="3514156"/>
            <a:ext cx="45492" cy="22518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xmlns="" id="{A949BFDE-B630-4555-B515-FEA1972EF47F}"/>
              </a:ext>
            </a:extLst>
          </p:cNvPr>
          <p:cNvCxnSpPr/>
          <p:nvPr/>
        </p:nvCxnSpPr>
        <p:spPr>
          <a:xfrm>
            <a:off x="7874636" y="5723184"/>
            <a:ext cx="716507" cy="1137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xmlns="" id="{507F83FB-588F-405F-B365-E4C8B762A5B3}"/>
              </a:ext>
            </a:extLst>
          </p:cNvPr>
          <p:cNvCxnSpPr>
            <a:cxnSpLocks/>
          </p:cNvCxnSpPr>
          <p:nvPr/>
        </p:nvCxnSpPr>
        <p:spPr>
          <a:xfrm>
            <a:off x="4520678" y="3878096"/>
            <a:ext cx="45492" cy="180832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xmlns="" id="{B9B03DA2-B587-4FAF-BF26-B4E380F8F595}"/>
              </a:ext>
            </a:extLst>
          </p:cNvPr>
          <p:cNvCxnSpPr>
            <a:cxnSpLocks/>
          </p:cNvCxnSpPr>
          <p:nvPr/>
        </p:nvCxnSpPr>
        <p:spPr>
          <a:xfrm>
            <a:off x="4538450" y="5670076"/>
            <a:ext cx="1023581" cy="45492"/>
          </a:xfrm>
          <a:prstGeom prst="straightConnector1">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xmlns="" id="{4B1CA98D-3528-48D3-94FD-C4733012E32B}"/>
              </a:ext>
            </a:extLst>
          </p:cNvPr>
          <p:cNvSpPr txBox="1"/>
          <p:nvPr/>
        </p:nvSpPr>
        <p:spPr>
          <a:xfrm>
            <a:off x="4462818" y="44514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Supervisor</a:t>
            </a:r>
            <a:endParaRPr lang="en-US" dirty="0">
              <a:cs typeface="Calibri"/>
            </a:endParaRPr>
          </a:p>
        </p:txBody>
      </p:sp>
      <p:sp>
        <p:nvSpPr>
          <p:cNvPr id="12" name="TextBox 11">
            <a:extLst>
              <a:ext uri="{FF2B5EF4-FFF2-40B4-BE49-F238E27FC236}">
                <a16:creationId xmlns:a16="http://schemas.microsoft.com/office/drawing/2014/main" xmlns="" id="{E02F9980-C771-47CA-B864-6754F137B774}"/>
              </a:ext>
            </a:extLst>
          </p:cNvPr>
          <p:cNvSpPr txBox="1"/>
          <p:nvPr/>
        </p:nvSpPr>
        <p:spPr>
          <a:xfrm>
            <a:off x="7278379" y="30703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supervisee</a:t>
            </a:r>
          </a:p>
        </p:txBody>
      </p:sp>
      <p:sp>
        <p:nvSpPr>
          <p:cNvPr id="13" name="TextBox 12">
            <a:extLst>
              <a:ext uri="{FF2B5EF4-FFF2-40B4-BE49-F238E27FC236}">
                <a16:creationId xmlns:a16="http://schemas.microsoft.com/office/drawing/2014/main" xmlns="" id="{7AAE8D01-FE08-46DE-875D-479765763898}"/>
              </a:ext>
            </a:extLst>
          </p:cNvPr>
          <p:cNvSpPr txBox="1"/>
          <p:nvPr/>
        </p:nvSpPr>
        <p:spPr>
          <a:xfrm>
            <a:off x="7569105" y="53285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4" name="TextBox 13">
            <a:extLst>
              <a:ext uri="{FF2B5EF4-FFF2-40B4-BE49-F238E27FC236}">
                <a16:creationId xmlns:a16="http://schemas.microsoft.com/office/drawing/2014/main" xmlns="" id="{1A53EC40-08D0-45FB-9CA4-3E65B006D9AE}"/>
              </a:ext>
            </a:extLst>
          </p:cNvPr>
          <p:cNvSpPr txBox="1"/>
          <p:nvPr/>
        </p:nvSpPr>
        <p:spPr>
          <a:xfrm>
            <a:off x="4720846" y="5232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15" name="Straight Arrow Connector 14">
            <a:extLst>
              <a:ext uri="{FF2B5EF4-FFF2-40B4-BE49-F238E27FC236}">
                <a16:creationId xmlns:a16="http://schemas.microsoft.com/office/drawing/2014/main" xmlns="" id="{B021ECE1-553D-45D4-88C8-1F4DF11E1228}"/>
              </a:ext>
            </a:extLst>
          </p:cNvPr>
          <p:cNvCxnSpPr>
            <a:cxnSpLocks/>
          </p:cNvCxnSpPr>
          <p:nvPr/>
        </p:nvCxnSpPr>
        <p:spPr>
          <a:xfrm>
            <a:off x="8649126" y="3423171"/>
            <a:ext cx="4974" cy="241948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1677922D-002E-4F80-A75F-992330CB774E}"/>
              </a:ext>
            </a:extLst>
          </p:cNvPr>
          <p:cNvCxnSpPr>
            <a:cxnSpLocks/>
          </p:cNvCxnSpPr>
          <p:nvPr/>
        </p:nvCxnSpPr>
        <p:spPr>
          <a:xfrm>
            <a:off x="6481834" y="3439520"/>
            <a:ext cx="2172266" cy="2274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xmlns="" id="{7BA6CE63-581A-4271-892D-DFEA58DC2E00}"/>
              </a:ext>
            </a:extLst>
          </p:cNvPr>
          <p:cNvCxnSpPr>
            <a:cxnSpLocks/>
          </p:cNvCxnSpPr>
          <p:nvPr/>
        </p:nvCxnSpPr>
        <p:spPr>
          <a:xfrm>
            <a:off x="7711554" y="5819905"/>
            <a:ext cx="937572" cy="0"/>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745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B13B2E48-42A2-405A-98FA-586BF705D5E9}"/>
              </a:ext>
            </a:extLst>
          </p:cNvPr>
          <p:cNvSpPr/>
          <p:nvPr/>
        </p:nvSpPr>
        <p:spPr>
          <a:xfrm>
            <a:off x="4610243" y="2625631"/>
            <a:ext cx="1728715" cy="78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Diamond 20">
            <a:extLst>
              <a:ext uri="{FF2B5EF4-FFF2-40B4-BE49-F238E27FC236}">
                <a16:creationId xmlns:a16="http://schemas.microsoft.com/office/drawing/2014/main" xmlns="" id="{174F417A-F394-4E61-AD21-06FEAB400007}"/>
              </a:ext>
            </a:extLst>
          </p:cNvPr>
          <p:cNvSpPr/>
          <p:nvPr/>
        </p:nvSpPr>
        <p:spPr>
          <a:xfrm>
            <a:off x="2875129" y="2619233"/>
            <a:ext cx="1353402" cy="7961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340D68B8-AC1B-417D-9DE6-52B9DEDF4DB4}"/>
              </a:ext>
            </a:extLst>
          </p:cNvPr>
          <p:cNvSpPr>
            <a:spLocks noGrp="1"/>
          </p:cNvSpPr>
          <p:nvPr>
            <p:ph type="title"/>
          </p:nvPr>
        </p:nvSpPr>
        <p:spPr/>
        <p:txBody>
          <a:bodyPr/>
          <a:lstStyle/>
          <a:p>
            <a:r>
              <a:rPr lang="en-US" dirty="0">
                <a:cs typeface="Calibri Light"/>
              </a:rPr>
              <a:t>Identifying relationship</a:t>
            </a:r>
            <a:endParaRPr lang="en-US" dirty="0"/>
          </a:p>
        </p:txBody>
      </p:sp>
      <p:sp>
        <p:nvSpPr>
          <p:cNvPr id="3" name="Content Placeholder 2">
            <a:extLst>
              <a:ext uri="{FF2B5EF4-FFF2-40B4-BE49-F238E27FC236}">
                <a16:creationId xmlns:a16="http://schemas.microsoft.com/office/drawing/2014/main" xmlns="" id="{D73BA116-1AF9-47CA-8863-4270D9DC8C26}"/>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Relationship between a strong and weak entity is identifying.</a:t>
            </a:r>
          </a:p>
          <a:p>
            <a:endParaRPr lang="en-US" dirty="0"/>
          </a:p>
          <a:p>
            <a:r>
              <a:rPr lang="en-US" dirty="0"/>
              <a:t>Why it would be needed?  </a:t>
            </a:r>
          </a:p>
        </p:txBody>
      </p:sp>
      <p:sp>
        <p:nvSpPr>
          <p:cNvPr id="5" name="Rectangle 4">
            <a:extLst>
              <a:ext uri="{FF2B5EF4-FFF2-40B4-BE49-F238E27FC236}">
                <a16:creationId xmlns:a16="http://schemas.microsoft.com/office/drawing/2014/main" xmlns="" id="{21BEDB8D-0EA8-4B24-B0C8-6043B2B69EC7}"/>
              </a:ext>
            </a:extLst>
          </p:cNvPr>
          <p:cNvSpPr/>
          <p:nvPr/>
        </p:nvSpPr>
        <p:spPr>
          <a:xfrm>
            <a:off x="991452" y="2713060"/>
            <a:ext cx="1378282" cy="588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7" name="Rectangle 6">
            <a:extLst>
              <a:ext uri="{FF2B5EF4-FFF2-40B4-BE49-F238E27FC236}">
                <a16:creationId xmlns:a16="http://schemas.microsoft.com/office/drawing/2014/main" xmlns="" id="{9E50EE87-B706-42A4-9C50-6437453EBA4C}"/>
              </a:ext>
            </a:extLst>
          </p:cNvPr>
          <p:cNvSpPr/>
          <p:nvPr/>
        </p:nvSpPr>
        <p:spPr>
          <a:xfrm>
            <a:off x="4764846" y="2735806"/>
            <a:ext cx="1492013" cy="610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Dependent</a:t>
            </a:r>
            <a:endParaRPr lang="en-US"/>
          </a:p>
        </p:txBody>
      </p:sp>
      <p:sp>
        <p:nvSpPr>
          <p:cNvPr id="9" name="Diamond 8">
            <a:extLst>
              <a:ext uri="{FF2B5EF4-FFF2-40B4-BE49-F238E27FC236}">
                <a16:creationId xmlns:a16="http://schemas.microsoft.com/office/drawing/2014/main" xmlns="" id="{25142766-87E5-4D4D-9D8E-59E204282EF8}"/>
              </a:ext>
            </a:extLst>
          </p:cNvPr>
          <p:cNvSpPr/>
          <p:nvPr/>
        </p:nvSpPr>
        <p:spPr>
          <a:xfrm>
            <a:off x="3046079" y="2731008"/>
            <a:ext cx="1018963" cy="55230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cs typeface="Calibri"/>
              </a:rPr>
              <a:t>has</a:t>
            </a:r>
            <a:endParaRPr lang="en-US" sz="1400" dirty="0"/>
          </a:p>
        </p:txBody>
      </p:sp>
      <p:cxnSp>
        <p:nvCxnSpPr>
          <p:cNvPr id="15" name="Straight Arrow Connector 14">
            <a:extLst>
              <a:ext uri="{FF2B5EF4-FFF2-40B4-BE49-F238E27FC236}">
                <a16:creationId xmlns:a16="http://schemas.microsoft.com/office/drawing/2014/main" xmlns="" id="{E5658EA2-968E-46A9-990C-8559A648A18C}"/>
              </a:ext>
            </a:extLst>
          </p:cNvPr>
          <p:cNvCxnSpPr>
            <a:cxnSpLocks/>
            <a:endCxn id="22" idx="1"/>
          </p:cNvCxnSpPr>
          <p:nvPr/>
        </p:nvCxnSpPr>
        <p:spPr>
          <a:xfrm flipV="1">
            <a:off x="4228531" y="3018004"/>
            <a:ext cx="381712" cy="3731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EE2D0381-6B40-45C9-B872-C768BFF862AD}"/>
              </a:ext>
            </a:extLst>
          </p:cNvPr>
          <p:cNvCxnSpPr>
            <a:cxnSpLocks/>
          </p:cNvCxnSpPr>
          <p:nvPr/>
        </p:nvCxnSpPr>
        <p:spPr>
          <a:xfrm>
            <a:off x="2369734" y="3055319"/>
            <a:ext cx="505395" cy="0"/>
          </a:xfrm>
          <a:prstGeom prst="straightConnector1">
            <a:avLst/>
          </a:prstGeom>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xmlns="" id="{CFDAAB46-1FD3-424B-A607-9BF0A7C02257}"/>
              </a:ext>
            </a:extLst>
          </p:cNvPr>
          <p:cNvSpPr/>
          <p:nvPr/>
        </p:nvSpPr>
        <p:spPr>
          <a:xfrm>
            <a:off x="8938786" y="2769925"/>
            <a:ext cx="1890072" cy="588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Medical Reports</a:t>
            </a:r>
            <a:endParaRPr lang="en-US"/>
          </a:p>
        </p:txBody>
      </p:sp>
      <p:sp>
        <p:nvSpPr>
          <p:cNvPr id="18" name="Diamond 17">
            <a:extLst>
              <a:ext uri="{FF2B5EF4-FFF2-40B4-BE49-F238E27FC236}">
                <a16:creationId xmlns:a16="http://schemas.microsoft.com/office/drawing/2014/main" xmlns="" id="{51BC1B1C-6C7E-4F85-A45A-BDBDC5485ABA}"/>
              </a:ext>
            </a:extLst>
          </p:cNvPr>
          <p:cNvSpPr/>
          <p:nvPr/>
        </p:nvSpPr>
        <p:spPr>
          <a:xfrm>
            <a:off x="6878825" y="2765127"/>
            <a:ext cx="1326037" cy="56368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cs typeface="Calibri"/>
              </a:rPr>
              <a:t>have</a:t>
            </a:r>
          </a:p>
        </p:txBody>
      </p:sp>
      <p:cxnSp>
        <p:nvCxnSpPr>
          <p:cNvPr id="19" name="Straight Arrow Connector 18">
            <a:extLst>
              <a:ext uri="{FF2B5EF4-FFF2-40B4-BE49-F238E27FC236}">
                <a16:creationId xmlns:a16="http://schemas.microsoft.com/office/drawing/2014/main" xmlns="" id="{114070CC-8182-441D-A359-B3571FAAD543}"/>
              </a:ext>
            </a:extLst>
          </p:cNvPr>
          <p:cNvCxnSpPr>
            <a:cxnSpLocks/>
          </p:cNvCxnSpPr>
          <p:nvPr/>
        </p:nvCxnSpPr>
        <p:spPr>
          <a:xfrm>
            <a:off x="8143554" y="3031508"/>
            <a:ext cx="797718"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xmlns="" id="{D8C003AE-095A-441B-B4B7-704B61677A1D}"/>
              </a:ext>
            </a:extLst>
          </p:cNvPr>
          <p:cNvCxnSpPr>
            <a:cxnSpLocks/>
            <a:stCxn id="22" idx="3"/>
          </p:cNvCxnSpPr>
          <p:nvPr/>
        </p:nvCxnSpPr>
        <p:spPr>
          <a:xfrm>
            <a:off x="6338958" y="3018004"/>
            <a:ext cx="543776" cy="3731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844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29C16-0734-4FC4-81E2-28F1390E60EC}"/>
              </a:ext>
            </a:extLst>
          </p:cNvPr>
          <p:cNvSpPr>
            <a:spLocks noGrp="1"/>
          </p:cNvSpPr>
          <p:nvPr>
            <p:ph type="title"/>
          </p:nvPr>
        </p:nvSpPr>
        <p:spPr/>
        <p:txBody>
          <a:bodyPr/>
          <a:lstStyle/>
          <a:p>
            <a:r>
              <a:rPr lang="en-US" dirty="0"/>
              <a:t>Ternary relationship</a:t>
            </a:r>
          </a:p>
        </p:txBody>
      </p:sp>
      <p:pic>
        <p:nvPicPr>
          <p:cNvPr id="5" name="Picture 1029" descr="fig03_17">
            <a:extLst>
              <a:ext uri="{FF2B5EF4-FFF2-40B4-BE49-F238E27FC236}">
                <a16:creationId xmlns:a16="http://schemas.microsoft.com/office/drawing/2014/main" xmlns="" id="{340090FD-9D1A-4948-ACCC-5F4B3F012116}"/>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7310315" y="1224611"/>
            <a:ext cx="4293550" cy="514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64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0CB6E-0556-49AF-897E-A28215B429F4}"/>
              </a:ext>
            </a:extLst>
          </p:cNvPr>
          <p:cNvSpPr>
            <a:spLocks noGrp="1"/>
          </p:cNvSpPr>
          <p:nvPr>
            <p:ph type="title"/>
          </p:nvPr>
        </p:nvSpPr>
        <p:spPr>
          <a:xfrm>
            <a:off x="550333" y="682580"/>
            <a:ext cx="10515600" cy="1107583"/>
          </a:xfrm>
        </p:spPr>
        <p:txBody>
          <a:bodyPr/>
          <a:lstStyle/>
          <a:p>
            <a:r>
              <a:rPr lang="en-US" dirty="0">
                <a:solidFill>
                  <a:schemeClr val="accent2"/>
                </a:solidFill>
              </a:rPr>
              <a:t>Activity: Design an ERD</a:t>
            </a:r>
          </a:p>
        </p:txBody>
      </p:sp>
      <p:sp>
        <p:nvSpPr>
          <p:cNvPr id="3" name="Content Placeholder 2">
            <a:extLst>
              <a:ext uri="{FF2B5EF4-FFF2-40B4-BE49-F238E27FC236}">
                <a16:creationId xmlns:a16="http://schemas.microsoft.com/office/drawing/2014/main" xmlns="" id="{1E7FC3D7-B88F-46D3-B560-009CF114ED3B}"/>
              </a:ext>
            </a:extLst>
          </p:cNvPr>
          <p:cNvSpPr>
            <a:spLocks noGrp="1"/>
          </p:cNvSpPr>
          <p:nvPr>
            <p:ph idx="1"/>
          </p:nvPr>
        </p:nvSpPr>
        <p:spPr>
          <a:xfrm>
            <a:off x="270933" y="2318197"/>
            <a:ext cx="11370734" cy="4539802"/>
          </a:xfrm>
        </p:spPr>
        <p:txBody>
          <a:bodyPr>
            <a:normAutofit fontScale="62500" lnSpcReduction="20000"/>
          </a:bodyPr>
          <a:lstStyle/>
          <a:p>
            <a:r>
              <a:rPr lang="en-US" sz="33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3300" dirty="0">
                <a:ea typeface="+mn-lt"/>
                <a:cs typeface="+mn-lt"/>
              </a:rPr>
              <a:t>A department controls a number of projects, each of which has a unique name, a unique number, and a single location. </a:t>
            </a:r>
          </a:p>
          <a:p>
            <a:r>
              <a:rPr lang="en-US" sz="33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3300" dirty="0">
                <a:ea typeface="+mn-lt"/>
                <a:cs typeface="+mn-lt"/>
              </a:rPr>
              <a:t> We want to keep track of the dependents of each employee for insurance purposes. We keep each dependent’s first name, gender, birth date, and relationship to the employee.</a:t>
            </a:r>
            <a:endParaRPr lang="en-US" sz="3300" dirty="0">
              <a:cs typeface="Calibri"/>
            </a:endParaRPr>
          </a:p>
          <a:p>
            <a:endParaRPr lang="en-US" dirty="0"/>
          </a:p>
        </p:txBody>
      </p:sp>
    </p:spTree>
    <p:extLst>
      <p:ext uri="{BB962C8B-B14F-4D97-AF65-F5344CB8AC3E}">
        <p14:creationId xmlns:p14="http://schemas.microsoft.com/office/powerpoint/2010/main" val="122949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C9976274-9A63-4A39-AF26-C941993B4006}"/>
              </a:ext>
            </a:extLst>
          </p:cNvPr>
          <p:cNvSpPr>
            <a:spLocks noGrp="1" noChangeArrowheads="1"/>
          </p:cNvSpPr>
          <p:nvPr>
            <p:ph type="title"/>
          </p:nvPr>
        </p:nvSpPr>
        <p:spPr>
          <a:xfrm>
            <a:off x="838200" y="463638"/>
            <a:ext cx="10515600" cy="1596981"/>
          </a:xfrm>
        </p:spPr>
        <p:txBody>
          <a:bodyPr>
            <a:normAutofit fontScale="90000"/>
          </a:bodyPr>
          <a:lstStyle/>
          <a:p>
            <a:r>
              <a:rPr lang="en-US" altLang="en-US" dirty="0"/>
              <a:t> </a:t>
            </a:r>
            <a:br>
              <a:rPr lang="en-US" altLang="en-US" dirty="0"/>
            </a:br>
            <a:r>
              <a:rPr lang="en-US" altLang="en-US" dirty="0">
                <a:solidFill>
                  <a:schemeClr val="accent2"/>
                </a:solidFill>
              </a:rPr>
              <a:t>Mention cardinality &amp;  participation</a:t>
            </a:r>
            <a:br>
              <a:rPr lang="en-US" altLang="en-US" dirty="0">
                <a:solidFill>
                  <a:schemeClr val="accent2"/>
                </a:solidFill>
              </a:rPr>
            </a:br>
            <a:r>
              <a:rPr lang="en-US" altLang="en-US" dirty="0">
                <a:solidFill>
                  <a:schemeClr val="accent2"/>
                </a:solidFill>
              </a:rPr>
              <a:t>Identify Weak entities</a:t>
            </a:r>
            <a:br>
              <a:rPr lang="en-US" altLang="en-US" dirty="0">
                <a:solidFill>
                  <a:schemeClr val="accent2"/>
                </a:solidFill>
              </a:rPr>
            </a:br>
            <a:r>
              <a:rPr lang="en-US" altLang="en-US" dirty="0">
                <a:solidFill>
                  <a:schemeClr val="accent2"/>
                </a:solidFill>
              </a:rPr>
              <a:t>Identify relationship attributes</a:t>
            </a:r>
            <a:r>
              <a:rPr lang="en-US" altLang="en-US" dirty="0"/>
              <a:t/>
            </a:r>
            <a:br>
              <a:rPr lang="en-US" altLang="en-US" dirty="0"/>
            </a:br>
            <a:endParaRPr lang="en-US" altLang="en-US" dirty="0"/>
          </a:p>
        </p:txBody>
      </p:sp>
      <p:sp>
        <p:nvSpPr>
          <p:cNvPr id="3" name="Content Placeholder 2">
            <a:extLst>
              <a:ext uri="{FF2B5EF4-FFF2-40B4-BE49-F238E27FC236}">
                <a16:creationId xmlns:a16="http://schemas.microsoft.com/office/drawing/2014/main" xmlns="" id="{D9449ACA-9B76-430A-B44F-96DCDFEFF3FE}"/>
              </a:ext>
            </a:extLst>
          </p:cNvPr>
          <p:cNvSpPr>
            <a:spLocks noGrp="1"/>
          </p:cNvSpPr>
          <p:nvPr>
            <p:ph idx="1"/>
          </p:nvPr>
        </p:nvSpPr>
        <p:spPr>
          <a:xfrm>
            <a:off x="0" y="2202287"/>
            <a:ext cx="12191999" cy="4185634"/>
          </a:xfrm>
        </p:spPr>
        <p:txBody>
          <a:bodyPr>
            <a:noAutofit/>
          </a:bodyPr>
          <a:lstStyle/>
          <a:p>
            <a:r>
              <a:rPr lang="en-US" sz="20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2000" dirty="0">
                <a:ea typeface="+mn-lt"/>
                <a:cs typeface="+mn-lt"/>
              </a:rPr>
              <a:t>A department controls a number of projects, each of which has a unique name, a unique number, and a single location. </a:t>
            </a:r>
          </a:p>
          <a:p>
            <a:r>
              <a:rPr lang="en-US" sz="20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2000" dirty="0">
                <a:ea typeface="+mn-lt"/>
                <a:cs typeface="+mn-lt"/>
              </a:rPr>
              <a:t> We want to keep track of the dependents of each employee for insurance purposes. We keep each dependent’s first name, gender, birth date, and relationship to the employee.</a:t>
            </a:r>
            <a:endParaRPr lang="en-US" sz="2000" dirty="0">
              <a:cs typeface="Calibri"/>
            </a:endParaRPr>
          </a:p>
          <a:p>
            <a:pPr marL="0" indent="0">
              <a:buNone/>
              <a:defRPr/>
            </a:pPr>
            <a:endParaRPr lang="en-US" sz="400" dirty="0"/>
          </a:p>
        </p:txBody>
      </p:sp>
    </p:spTree>
    <p:extLst>
      <p:ext uri="{BB962C8B-B14F-4D97-AF65-F5344CB8AC3E}">
        <p14:creationId xmlns:p14="http://schemas.microsoft.com/office/powerpoint/2010/main" val="67432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FC76C-6408-4834-904B-59EC31AECE53}"/>
              </a:ext>
            </a:extLst>
          </p:cNvPr>
          <p:cNvSpPr>
            <a:spLocks noGrp="1"/>
          </p:cNvSpPr>
          <p:nvPr>
            <p:ph type="title"/>
          </p:nvPr>
        </p:nvSpPr>
        <p:spPr/>
        <p:txBody>
          <a:bodyPr/>
          <a:lstStyle/>
          <a:p>
            <a:r>
              <a:rPr lang="en-US" dirty="0">
                <a:cs typeface="Calibri Light"/>
              </a:rPr>
              <a:t>Conceptual design </a:t>
            </a:r>
            <a:endParaRPr lang="en-US" dirty="0"/>
          </a:p>
        </p:txBody>
      </p:sp>
      <p:sp>
        <p:nvSpPr>
          <p:cNvPr id="3" name="Content Placeholder 2">
            <a:extLst>
              <a:ext uri="{FF2B5EF4-FFF2-40B4-BE49-F238E27FC236}">
                <a16:creationId xmlns:a16="http://schemas.microsoft.com/office/drawing/2014/main" xmlns="" id="{2F008EBA-E711-48BC-B06B-52C2C55F294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Pictorial Form / Flow chart </a:t>
            </a:r>
          </a:p>
          <a:p>
            <a:pPr lvl="1"/>
            <a:r>
              <a:rPr lang="en-US" dirty="0">
                <a:cs typeface="Calibri"/>
              </a:rPr>
              <a:t>Made for client </a:t>
            </a:r>
          </a:p>
          <a:p>
            <a:pPr lvl="1"/>
            <a:r>
              <a:rPr lang="en-US" dirty="0">
                <a:cs typeface="Calibri"/>
              </a:rPr>
              <a:t>Easy to understand </a:t>
            </a:r>
          </a:p>
          <a:p>
            <a:pPr lvl="1"/>
            <a:r>
              <a:rPr lang="en-US" dirty="0">
                <a:cs typeface="Calibri"/>
              </a:rPr>
              <a:t>Inexpensive to change </a:t>
            </a:r>
          </a:p>
        </p:txBody>
      </p:sp>
      <p:pic>
        <p:nvPicPr>
          <p:cNvPr id="4" name="Picture 4" descr="A close up of a logo&#10;&#10;Description generated with very high confidence">
            <a:extLst>
              <a:ext uri="{FF2B5EF4-FFF2-40B4-BE49-F238E27FC236}">
                <a16:creationId xmlns:a16="http://schemas.microsoft.com/office/drawing/2014/main" xmlns="" id="{10F727B5-ECE3-47AB-9C63-6A31550AFFFA}"/>
              </a:ext>
            </a:extLst>
          </p:cNvPr>
          <p:cNvPicPr>
            <a:picLocks noChangeAspect="1"/>
          </p:cNvPicPr>
          <p:nvPr/>
        </p:nvPicPr>
        <p:blipFill>
          <a:blip r:embed="rId2"/>
          <a:stretch>
            <a:fillRect/>
          </a:stretch>
        </p:blipFill>
        <p:spPr>
          <a:xfrm>
            <a:off x="7272488" y="2025908"/>
            <a:ext cx="3835020" cy="3352093"/>
          </a:xfrm>
          <a:prstGeom prst="rect">
            <a:avLst/>
          </a:prstGeom>
        </p:spPr>
      </p:pic>
    </p:spTree>
    <p:extLst>
      <p:ext uri="{BB962C8B-B14F-4D97-AF65-F5344CB8AC3E}">
        <p14:creationId xmlns:p14="http://schemas.microsoft.com/office/powerpoint/2010/main" val="207445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41355-4BF2-4AE1-94EA-79F477EFA37B}"/>
              </a:ext>
            </a:extLst>
          </p:cNvPr>
          <p:cNvSpPr>
            <a:spLocks noGrp="1"/>
          </p:cNvSpPr>
          <p:nvPr>
            <p:ph type="title"/>
          </p:nvPr>
        </p:nvSpPr>
        <p:spPr>
          <a:xfrm>
            <a:off x="838200" y="365125"/>
            <a:ext cx="10515600" cy="4778375"/>
          </a:xfrm>
        </p:spPr>
        <p:txBody>
          <a:bodyPr/>
          <a:lstStyle/>
          <a:p>
            <a:pPr algn="ctr"/>
            <a:r>
              <a:rPr lang="en-US" dirty="0">
                <a:cs typeface="Calibri Light"/>
              </a:rPr>
              <a:t>We will start with Conceptual design </a:t>
            </a:r>
          </a:p>
        </p:txBody>
      </p:sp>
    </p:spTree>
    <p:extLst>
      <p:ext uri="{BB962C8B-B14F-4D97-AF65-F5344CB8AC3E}">
        <p14:creationId xmlns:p14="http://schemas.microsoft.com/office/powerpoint/2010/main" val="240047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55B3E-D8AE-44D8-9212-E8CFED610899}"/>
              </a:ext>
            </a:extLst>
          </p:cNvPr>
          <p:cNvSpPr>
            <a:spLocks noGrp="1"/>
          </p:cNvSpPr>
          <p:nvPr>
            <p:ph type="title"/>
          </p:nvPr>
        </p:nvSpPr>
        <p:spPr/>
        <p:txBody>
          <a:bodyPr/>
          <a:lstStyle/>
          <a:p>
            <a:r>
              <a:rPr lang="en-US" dirty="0">
                <a:cs typeface="Calibri Light"/>
              </a:rPr>
              <a:t>ER diagram </a:t>
            </a:r>
            <a:endParaRPr lang="en-US" dirty="0"/>
          </a:p>
        </p:txBody>
      </p:sp>
      <p:sp>
        <p:nvSpPr>
          <p:cNvPr id="3" name="Content Placeholder 2">
            <a:extLst>
              <a:ext uri="{FF2B5EF4-FFF2-40B4-BE49-F238E27FC236}">
                <a16:creationId xmlns:a16="http://schemas.microsoft.com/office/drawing/2014/main" xmlns="" id="{CDAAC884-E9B6-45D6-9B40-637967215FFE}"/>
              </a:ext>
            </a:extLst>
          </p:cNvPr>
          <p:cNvSpPr>
            <a:spLocks noGrp="1"/>
          </p:cNvSpPr>
          <p:nvPr>
            <p:ph idx="1"/>
          </p:nvPr>
        </p:nvSpPr>
        <p:spPr/>
        <p:txBody>
          <a:bodyPr vert="horz" lIns="91440" tIns="45720" rIns="91440" bIns="45720" rtlCol="0" anchor="t">
            <a:normAutofit/>
          </a:bodyPr>
          <a:lstStyle/>
          <a:p>
            <a:r>
              <a:rPr lang="en-US" dirty="0">
                <a:ea typeface="+mn-lt"/>
                <a:cs typeface="+mn-lt"/>
              </a:rPr>
              <a:t>An entity relationship diagram (ERD) shows the relationships of </a:t>
            </a:r>
            <a:r>
              <a:rPr lang="en-US" dirty="0">
                <a:highlight>
                  <a:srgbClr val="FFFF00"/>
                </a:highlight>
                <a:ea typeface="+mn-lt"/>
                <a:cs typeface="+mn-lt"/>
              </a:rPr>
              <a:t>entity sets</a:t>
            </a:r>
            <a:r>
              <a:rPr lang="en-US" dirty="0">
                <a:ea typeface="+mn-lt"/>
                <a:cs typeface="+mn-lt"/>
              </a:rPr>
              <a:t> stored in a database. </a:t>
            </a:r>
          </a:p>
          <a:p>
            <a:endParaRPr lang="en-US" dirty="0">
              <a:ea typeface="+mn-lt"/>
              <a:cs typeface="+mn-lt"/>
            </a:endParaRPr>
          </a:p>
          <a:p>
            <a:pPr marL="0" indent="0">
              <a:buNone/>
            </a:pPr>
            <a:endParaRPr lang="en-US" dirty="0">
              <a:cs typeface="Calibri" panose="020F0502020204030204"/>
            </a:endParaRPr>
          </a:p>
          <a:p>
            <a:r>
              <a:rPr lang="en-US" dirty="0">
                <a:ea typeface="+mn-lt"/>
                <a:cs typeface="+mn-lt"/>
              </a:rPr>
              <a:t>ER diagrams are used to sketch out the design of a database.</a:t>
            </a:r>
            <a:endParaRPr lang="en-US" dirty="0"/>
          </a:p>
          <a:p>
            <a:endParaRPr lang="en-US" dirty="0">
              <a:cs typeface="Calibri"/>
            </a:endParaRPr>
          </a:p>
        </p:txBody>
      </p:sp>
    </p:spTree>
    <p:extLst>
      <p:ext uri="{BB962C8B-B14F-4D97-AF65-F5344CB8AC3E}">
        <p14:creationId xmlns:p14="http://schemas.microsoft.com/office/powerpoint/2010/main" val="114470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25E3CF0F-941C-464D-80D0-2BAB61C8AAF6}"/>
              </a:ext>
            </a:extLst>
          </p:cNvPr>
          <p:cNvSpPr>
            <a:spLocks noGrp="1" noChangeArrowheads="1"/>
          </p:cNvSpPr>
          <p:nvPr>
            <p:ph type="title"/>
          </p:nvPr>
        </p:nvSpPr>
        <p:spPr/>
        <p:txBody>
          <a:bodyPr/>
          <a:lstStyle/>
          <a:p>
            <a:r>
              <a:rPr lang="en-US" altLang="en-US" dirty="0"/>
              <a:t>ER Concepts</a:t>
            </a:r>
          </a:p>
        </p:txBody>
      </p:sp>
      <p:sp>
        <p:nvSpPr>
          <p:cNvPr id="12291" name="Content Placeholder 2">
            <a:extLst>
              <a:ext uri="{FF2B5EF4-FFF2-40B4-BE49-F238E27FC236}">
                <a16:creationId xmlns:a16="http://schemas.microsoft.com/office/drawing/2014/main" xmlns="" id="{DDAE21F5-B776-4436-B94E-53587501DA28}"/>
              </a:ext>
            </a:extLst>
          </p:cNvPr>
          <p:cNvSpPr>
            <a:spLocks noGrp="1" noChangeArrowheads="1"/>
          </p:cNvSpPr>
          <p:nvPr>
            <p:ph idx="1"/>
          </p:nvPr>
        </p:nvSpPr>
        <p:spPr/>
        <p:txBody>
          <a:bodyPr/>
          <a:lstStyle/>
          <a:p>
            <a:r>
              <a:rPr lang="en-US" altLang="en-US" dirty="0"/>
              <a:t>Entity  (Nouns in the text )</a:t>
            </a:r>
          </a:p>
          <a:p>
            <a:r>
              <a:rPr lang="en-US" altLang="en-US" dirty="0"/>
              <a:t>Attributes  (Properties of the Entity)</a:t>
            </a:r>
          </a:p>
          <a:p>
            <a:r>
              <a:rPr lang="en-US" altLang="en-US" dirty="0"/>
              <a:t>Relationship (Verb, relationship between the entities)</a:t>
            </a:r>
          </a:p>
          <a:p>
            <a:endParaRPr lang="en-US" altLang="en-US" dirty="0"/>
          </a:p>
          <a:p>
            <a:endParaRPr lang="en-US" altLang="en-US" dirty="0"/>
          </a:p>
          <a:p>
            <a:r>
              <a:rPr lang="en-US" altLang="en-US" dirty="0"/>
              <a:t>Example: </a:t>
            </a:r>
          </a:p>
          <a:p>
            <a:endParaRPr lang="en-US" altLang="en-US" dirty="0"/>
          </a:p>
          <a:p>
            <a:r>
              <a:rPr lang="en-US" altLang="en-US" dirty="0"/>
              <a:t>A student ‘Ali’ with id ‘1100’ takes a course of ‘Database Systems’. </a:t>
            </a:r>
          </a:p>
          <a:p>
            <a:pPr marL="0" indent="0">
              <a:buNone/>
            </a:pPr>
            <a:endParaRPr lang="en-US"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B1811D-5A0C-415D-BBD1-2D6313A93C5D}"/>
              </a:ext>
            </a:extLst>
          </p:cNvPr>
          <p:cNvSpPr>
            <a:spLocks noGrp="1"/>
          </p:cNvSpPr>
          <p:nvPr>
            <p:ph type="title"/>
          </p:nvPr>
        </p:nvSpPr>
        <p:spPr/>
        <p:txBody>
          <a:bodyPr/>
          <a:lstStyle/>
          <a:p>
            <a:r>
              <a:rPr lang="en-US" dirty="0"/>
              <a:t>Entity representation in ER Diagram</a:t>
            </a:r>
            <a:br>
              <a:rPr lang="en-US" dirty="0"/>
            </a:br>
            <a:r>
              <a:rPr lang="en-US" dirty="0"/>
              <a:t>(Rectangle)</a:t>
            </a:r>
          </a:p>
        </p:txBody>
      </p:sp>
      <p:sp>
        <p:nvSpPr>
          <p:cNvPr id="4" name="Content Placeholder 3">
            <a:extLst>
              <a:ext uri="{FF2B5EF4-FFF2-40B4-BE49-F238E27FC236}">
                <a16:creationId xmlns:a16="http://schemas.microsoft.com/office/drawing/2014/main" xmlns="" id="{1941198F-8D49-414D-A1D1-C7FFB2B46521}"/>
              </a:ext>
            </a:extLst>
          </p:cNvPr>
          <p:cNvSpPr>
            <a:spLocks noGrp="1"/>
          </p:cNvSpPr>
          <p:nvPr>
            <p:ph idx="1"/>
          </p:nvPr>
        </p:nvSpPr>
        <p:spPr>
          <a:xfrm>
            <a:off x="8297332"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lgn="ctr">
              <a:buNone/>
            </a:pPr>
            <a:r>
              <a:rPr lang="en-US" dirty="0">
                <a:cs typeface="Calibri"/>
              </a:rPr>
              <a:t>Course </a:t>
            </a:r>
            <a:endParaRPr lang="en-US" dirty="0"/>
          </a:p>
        </p:txBody>
      </p:sp>
      <p:sp>
        <p:nvSpPr>
          <p:cNvPr id="5" name="Content Placeholder 3">
            <a:extLst>
              <a:ext uri="{FF2B5EF4-FFF2-40B4-BE49-F238E27FC236}">
                <a16:creationId xmlns:a16="http://schemas.microsoft.com/office/drawing/2014/main" xmlns="" id="{422840A7-5CE4-4459-AA3F-3ED74A0F92CF}"/>
              </a:ext>
            </a:extLst>
          </p:cNvPr>
          <p:cNvSpPr txBox="1">
            <a:spLocks/>
          </p:cNvSpPr>
          <p:nvPr/>
        </p:nvSpPr>
        <p:spPr>
          <a:xfrm>
            <a:off x="685801"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dirty="0">
                <a:cs typeface="Calibri"/>
              </a:rPr>
              <a:t>Student </a:t>
            </a:r>
            <a:endParaRPr lang="en-US" dirty="0"/>
          </a:p>
        </p:txBody>
      </p:sp>
    </p:spTree>
    <p:extLst>
      <p:ext uri="{BB962C8B-B14F-4D97-AF65-F5344CB8AC3E}">
        <p14:creationId xmlns:p14="http://schemas.microsoft.com/office/powerpoint/2010/main" val="427236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80D13-B84A-4DE7-8DB4-C142CB276AE4}"/>
              </a:ext>
            </a:extLst>
          </p:cNvPr>
          <p:cNvSpPr>
            <a:spLocks noGrp="1"/>
          </p:cNvSpPr>
          <p:nvPr>
            <p:ph type="title"/>
          </p:nvPr>
        </p:nvSpPr>
        <p:spPr/>
        <p:txBody>
          <a:bodyPr/>
          <a:lstStyle/>
          <a:p>
            <a:r>
              <a:rPr lang="en-US" dirty="0"/>
              <a:t>Strong Entity vs Weak Entity </a:t>
            </a:r>
          </a:p>
        </p:txBody>
      </p:sp>
      <p:sp>
        <p:nvSpPr>
          <p:cNvPr id="3" name="Content Placeholder 2">
            <a:extLst>
              <a:ext uri="{FF2B5EF4-FFF2-40B4-BE49-F238E27FC236}">
                <a16:creationId xmlns:a16="http://schemas.microsoft.com/office/drawing/2014/main" xmlns="" id="{A57B0099-734C-4808-9D82-5DE97421A059}"/>
              </a:ext>
            </a:extLst>
          </p:cNvPr>
          <p:cNvSpPr>
            <a:spLocks noGrp="1"/>
          </p:cNvSpPr>
          <p:nvPr>
            <p:ph idx="1"/>
          </p:nvPr>
        </p:nvSpPr>
        <p:spPr/>
        <p:txBody>
          <a:bodyPr/>
          <a:lstStyle/>
          <a:p>
            <a:r>
              <a:rPr lang="en-US" dirty="0">
                <a:solidFill>
                  <a:srgbClr val="111111"/>
                </a:solidFill>
                <a:latin typeface="Helvetica Neue"/>
              </a:rPr>
              <a:t>An entity is strong if it can independently exist</a:t>
            </a: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algn="l"/>
            <a:r>
              <a:rPr lang="en-US" b="0" i="0" dirty="0">
                <a:solidFill>
                  <a:srgbClr val="111111"/>
                </a:solidFill>
                <a:effectLst/>
                <a:latin typeface="Helvetica Neue"/>
              </a:rPr>
              <a:t>An entity is weak when its existence depends on another entity. </a:t>
            </a:r>
          </a:p>
          <a:p>
            <a:pPr marL="0" indent="0">
              <a:buNone/>
            </a:pPr>
            <a:endParaRPr lang="en-US" dirty="0"/>
          </a:p>
        </p:txBody>
      </p:sp>
    </p:spTree>
    <p:extLst>
      <p:ext uri="{BB962C8B-B14F-4D97-AF65-F5344CB8AC3E}">
        <p14:creationId xmlns:p14="http://schemas.microsoft.com/office/powerpoint/2010/main" val="281817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073F7-B13A-4521-9E90-EAFB8983EFD9}"/>
              </a:ext>
            </a:extLst>
          </p:cNvPr>
          <p:cNvSpPr>
            <a:spLocks noGrp="1"/>
          </p:cNvSpPr>
          <p:nvPr>
            <p:ph type="title"/>
          </p:nvPr>
        </p:nvSpPr>
        <p:spPr/>
        <p:txBody>
          <a:bodyPr/>
          <a:lstStyle/>
          <a:p>
            <a:r>
              <a:rPr lang="en-US" dirty="0">
                <a:cs typeface="Calibri Light"/>
              </a:rPr>
              <a:t>Example of weak entity </a:t>
            </a:r>
            <a:endParaRPr lang="en-US" dirty="0"/>
          </a:p>
        </p:txBody>
      </p:sp>
      <p:sp>
        <p:nvSpPr>
          <p:cNvPr id="5" name="Content Placeholder 4">
            <a:extLst>
              <a:ext uri="{FF2B5EF4-FFF2-40B4-BE49-F238E27FC236}">
                <a16:creationId xmlns:a16="http://schemas.microsoft.com/office/drawing/2014/main" xmlns="" id="{50D51DDE-805A-4F3B-9A9C-73B2BC61A519}"/>
              </a:ext>
            </a:extLst>
          </p:cNvPr>
          <p:cNvSpPr>
            <a:spLocks noGrp="1"/>
          </p:cNvSpPr>
          <p:nvPr>
            <p:ph idx="1"/>
          </p:nvPr>
        </p:nvSpPr>
        <p:spPr/>
        <p:txBody>
          <a:bodyPr/>
          <a:lstStyle/>
          <a:p>
            <a:r>
              <a:rPr lang="en-US" dirty="0"/>
              <a:t>Child can't exist without parent </a:t>
            </a:r>
          </a:p>
          <a:p>
            <a:r>
              <a:rPr lang="en-US" dirty="0"/>
              <a:t>Section can't exist without class</a:t>
            </a:r>
          </a:p>
          <a:p>
            <a:r>
              <a:rPr lang="en-US" dirty="0"/>
              <a:t>Account can't exist without bank </a:t>
            </a:r>
          </a:p>
          <a:p>
            <a:endParaRPr lang="en-US" dirty="0"/>
          </a:p>
          <a:p>
            <a:r>
              <a:rPr lang="en-US" dirty="0"/>
              <a:t>Representation </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xmlns="" id="{E2D0F959-9DE9-4C77-AF70-11E317D05444}"/>
              </a:ext>
            </a:extLst>
          </p:cNvPr>
          <p:cNvSpPr/>
          <p:nvPr/>
        </p:nvSpPr>
        <p:spPr>
          <a:xfrm>
            <a:off x="3255577" y="4708431"/>
            <a:ext cx="2061490" cy="913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xmlns="" id="{908A5EBB-DF0B-42E2-B819-2878A3E65962}"/>
              </a:ext>
            </a:extLst>
          </p:cNvPr>
          <p:cNvSpPr/>
          <p:nvPr/>
        </p:nvSpPr>
        <p:spPr>
          <a:xfrm>
            <a:off x="3410180" y="4818606"/>
            <a:ext cx="1779223" cy="71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cs typeface="Calibri"/>
              </a:rPr>
              <a:t>Section</a:t>
            </a:r>
            <a:endParaRPr lang="en-US" dirty="0"/>
          </a:p>
        </p:txBody>
      </p:sp>
    </p:spTree>
    <p:extLst>
      <p:ext uri="{BB962C8B-B14F-4D97-AF65-F5344CB8AC3E}">
        <p14:creationId xmlns:p14="http://schemas.microsoft.com/office/powerpoint/2010/main" val="2736488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204</TotalTime>
  <Words>624</Words>
  <Application>Microsoft Office PowerPoint</Application>
  <PresentationFormat>Widescreen</PresentationFormat>
  <Paragraphs>258</Paragraphs>
  <Slides>26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Century Gothic</vt:lpstr>
      <vt:lpstr>Helvetica Neue</vt:lpstr>
      <vt:lpstr>IBM Plex Sans</vt:lpstr>
      <vt:lpstr>Wingdings</vt:lpstr>
      <vt:lpstr>Wingdings 3</vt:lpstr>
      <vt:lpstr>Ion Boardroom</vt:lpstr>
      <vt:lpstr>    ER Diagrm</vt:lpstr>
      <vt:lpstr>Designing a Database</vt:lpstr>
      <vt:lpstr>Conceptual design </vt:lpstr>
      <vt:lpstr>We will start with Conceptual design </vt:lpstr>
      <vt:lpstr>ER diagram </vt:lpstr>
      <vt:lpstr>ER Concepts</vt:lpstr>
      <vt:lpstr>Entity representation in ER Diagram (Rectangle)</vt:lpstr>
      <vt:lpstr>Strong Entity vs Weak Entity </vt:lpstr>
      <vt:lpstr>Example of weak entity </vt:lpstr>
      <vt:lpstr>Attributes representation in ERD (Oval)</vt:lpstr>
      <vt:lpstr>Types of an attribute</vt:lpstr>
      <vt:lpstr> Attributes </vt:lpstr>
      <vt:lpstr>Types of keys </vt:lpstr>
      <vt:lpstr>Relationship representation in ERD (Diamond)</vt:lpstr>
      <vt:lpstr>Wrong structure</vt:lpstr>
      <vt:lpstr> Constraints on Relationship   </vt:lpstr>
      <vt:lpstr>Relationship: cardinality </vt:lpstr>
      <vt:lpstr>Relationship: cardinality </vt:lpstr>
      <vt:lpstr>Relationship: Particitaion </vt:lpstr>
      <vt:lpstr>Relationship: cardinality and Participation  </vt:lpstr>
      <vt:lpstr>Attributes of relationship</vt:lpstr>
      <vt:lpstr>Recursive Relationship: Rolenames </vt:lpstr>
      <vt:lpstr>Identifying relationship</vt:lpstr>
      <vt:lpstr>Ternary relationship</vt:lpstr>
      <vt:lpstr>Activity: Design an ERD</vt:lpstr>
      <vt:lpstr>  Mention cardinality &amp;  participation Identify Weak entities Identify relationship attributes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Ayesha Zaheer</cp:lastModifiedBy>
  <cp:revision>704</cp:revision>
  <dcterms:created xsi:type="dcterms:W3CDTF">2020-05-28T16:17:07Z</dcterms:created>
  <dcterms:modified xsi:type="dcterms:W3CDTF">2022-03-16T08:38:39Z</dcterms:modified>
</cp:coreProperties>
</file>