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ebp" ContentType="image/webp"/>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1" r:id="rId3"/>
    <p:sldId id="277" r:id="rId4"/>
    <p:sldId id="283" r:id="rId5"/>
    <p:sldId id="285" r:id="rId6"/>
    <p:sldId id="286" r:id="rId7"/>
    <p:sldId id="267" r:id="rId8"/>
    <p:sldId id="268" r:id="rId9"/>
    <p:sldId id="269" r:id="rId10"/>
    <p:sldId id="273" r:id="rId11"/>
    <p:sldId id="271" r:id="rId12"/>
    <p:sldId id="278" r:id="rId13"/>
    <p:sldId id="272" r:id="rId14"/>
    <p:sldId id="279" r:id="rId15"/>
    <p:sldId id="280" r:id="rId16"/>
    <p:sldId id="287" r:id="rId17"/>
    <p:sldId id="288"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3-06-08T10:19:48.4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28 21,'0'0'4,"0"0"-1,0 0 0,0 0 0,0 0-1,0 0 0,0 0-1,0 0 0,0 0 0,0-2 0,0 0 0,2 1 0,0 0-1,-2 0 1,2-1-1,1 0 0,-1 1 1,0 1-1,0 0 1,0-1 0,-2 0 0,2 0-1,0 1 0,0 0 0,0-1 0,0 1 0,0 1 0,0-2 0,0 1 0,0-1 0,0 1 0,1-2 0,-3 2 1,2 0-1,0 0 0,-2 2 0,2-2 0,0-2 0,0 2 0,0-1 0,0 0 0,2 0 0,0 0 0,-2 0 0,3-1 0,-3 1 0,2 1 0,0-1 0,2 1 0,0 0 0,-2 0 0,1 0 0,-1 0-1,0 0 0,0 1 0,0 0 1,0-1-1,-2 2 0,2-1 0</inkml:trace>
</inkml:ink>
</file>

<file path=ppt/ink/ink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3-06-08T10:43:54.93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0 0 20</inkml:trace>
</inkml:ink>
</file>

<file path=ppt/ink/ink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3-06-08T10:48:31.41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58 48 21,'-2'0'4,"0"0"-1,0 0 0,0 0 0,0 0-1,-1-1 1,1 1-1,0-1 0,0 0 0,-2-2-1,2 1 1,-2 0-1,2-1 1,-2 1-1,2 0 6,0 0 6,0 0-2,-3 1-7,3 0-1,0-2 12,2 3-14,-2-1 0,0 1 6,0-1-1,2 1-1,-2-1 0,2 1-1,0 0-7,0 0 7,0 0 6,0 0-14,0 0-6,0 0 20,0 0-1,0 0-8,0 0 0,0 0 0,0 0-6,0 0 0,0 0 7,0 0 0,0 0-6,0 0 6,0 0 0,0 0 0,0 0 0,0 0-13,0 0 20,0 0-7,0 0-1,0 0-12,0 0 20,0 0-1,0 0-14,0 0 7,4 0-6,4-1 0,1 0 7,3-1 0,3 0 0,-1 0 0,3-1-13,-1 2 14,3 0-13,-3 0 7,3 0 13,-3 0-1,1 1-7,0-1-1,-1-1-6,1 2 1,-1 0 13,-1 0-8,-1 0-12,-1 0 1,-1 2 0,0-2 1,1 0 1,-3-2 0</inkml:trace>
</inkml:ink>
</file>

<file path=ppt/ink/ink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3-06-08T10:48:33.6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28 0 22,'-2'0'4,"0"0"-1,0 0 0,0 0 0,0 1 0,0-1 0,0 0-2,0 0 0,0 0 1,0 0 0,0 0 0,2 0 0,-2 0-1,0 0 6,2 0 0,-2 1-8,2-1 0,0 0 1,0 1-1,0-1 1,2 1 0,2-1 0,0 0 0,0 1 6,4 2-1,3-2 0,1 1-8,2 1 1,3 0 0,4-1 1,-1 2-1,5-1 14,4 2-8,0 0-1,2 1 6,2-2-7,0 1 0,0 1-1,1-2-6,-1 1 0,-2 1 0,2 0 0,-4 1 1,0 0-1</inkml:trace>
</inkml:ink>
</file>

<file path=ppt/ink/ink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3-06-08T10:49:47.4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15,'0'0'2,"0"0"0,0 0 0,0 0 0,0 0 0,0 0-1,0 0 0,0 1 0,0-1 0,0 0 0,0 3-1,2-1 0,4 2 0</inkml:trace>
</inkml:ink>
</file>

<file path=ppt/ink/ink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3-06-08T10:56:47.10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250 0 52,'-6'0'1,"-19"2"13,0 3 4,2 7-8,3 0-8,1-3 6,3 0-7,1-2 6,3 0-13,-1-1 13,3-1-14,0-1 8,3 0-1,1-1 13,0 0-20,2-1 13,0 0-1,0 1-7,-1-1-6,3-1 1,-2 0 14,2 0-7,0 2 6,0-2-1,0 0-13,0 0 13,2 0 0,-2-1-7,2 2 6,0-2 0,-2 0-13,2 1 1,0-1 14,0 0 5,0 0-20,0 1 1,2 0 14,0 0-14,0 0 1,0 1 0,0 0 0</inkml:trace>
</inkml:ink>
</file>

<file path=ppt/ink/ink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3-06-08T10:56:48.34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 2 18,'-4'-1'3,"2"0"-1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4B2806-C5BE-4E0E-8680-1A757D4426DC}"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D7B4D-BD4B-44B4-BEC7-5EBE996A8C5C}" type="slidenum">
              <a:rPr lang="en-US" smtClean="0"/>
              <a:t>‹#›</a:t>
            </a:fld>
            <a:endParaRPr lang="en-US"/>
          </a:p>
        </p:txBody>
      </p:sp>
    </p:spTree>
    <p:extLst>
      <p:ext uri="{BB962C8B-B14F-4D97-AF65-F5344CB8AC3E}">
        <p14:creationId xmlns:p14="http://schemas.microsoft.com/office/powerpoint/2010/main" val="3649399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4B2806-C5BE-4E0E-8680-1A757D4426DC}"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D7B4D-BD4B-44B4-BEC7-5EBE996A8C5C}" type="slidenum">
              <a:rPr lang="en-US" smtClean="0"/>
              <a:t>‹#›</a:t>
            </a:fld>
            <a:endParaRPr lang="en-US"/>
          </a:p>
        </p:txBody>
      </p:sp>
    </p:spTree>
    <p:extLst>
      <p:ext uri="{BB962C8B-B14F-4D97-AF65-F5344CB8AC3E}">
        <p14:creationId xmlns:p14="http://schemas.microsoft.com/office/powerpoint/2010/main" val="71752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4B2806-C5BE-4E0E-8680-1A757D4426DC}"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D7B4D-BD4B-44B4-BEC7-5EBE996A8C5C}" type="slidenum">
              <a:rPr lang="en-US" smtClean="0"/>
              <a:t>‹#›</a:t>
            </a:fld>
            <a:endParaRPr lang="en-US"/>
          </a:p>
        </p:txBody>
      </p:sp>
    </p:spTree>
    <p:extLst>
      <p:ext uri="{BB962C8B-B14F-4D97-AF65-F5344CB8AC3E}">
        <p14:creationId xmlns:p14="http://schemas.microsoft.com/office/powerpoint/2010/main" val="166392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4B2806-C5BE-4E0E-8680-1A757D4426DC}"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D7B4D-BD4B-44B4-BEC7-5EBE996A8C5C}" type="slidenum">
              <a:rPr lang="en-US" smtClean="0"/>
              <a:t>‹#›</a:t>
            </a:fld>
            <a:endParaRPr lang="en-US"/>
          </a:p>
        </p:txBody>
      </p:sp>
    </p:spTree>
    <p:extLst>
      <p:ext uri="{BB962C8B-B14F-4D97-AF65-F5344CB8AC3E}">
        <p14:creationId xmlns:p14="http://schemas.microsoft.com/office/powerpoint/2010/main" val="3202642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B2806-C5BE-4E0E-8680-1A757D4426DC}"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D7B4D-BD4B-44B4-BEC7-5EBE996A8C5C}" type="slidenum">
              <a:rPr lang="en-US" smtClean="0"/>
              <a:t>‹#›</a:t>
            </a:fld>
            <a:endParaRPr lang="en-US"/>
          </a:p>
        </p:txBody>
      </p:sp>
    </p:spTree>
    <p:extLst>
      <p:ext uri="{BB962C8B-B14F-4D97-AF65-F5344CB8AC3E}">
        <p14:creationId xmlns:p14="http://schemas.microsoft.com/office/powerpoint/2010/main" val="4282698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4B2806-C5BE-4E0E-8680-1A757D4426DC}"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D7B4D-BD4B-44B4-BEC7-5EBE996A8C5C}" type="slidenum">
              <a:rPr lang="en-US" smtClean="0"/>
              <a:t>‹#›</a:t>
            </a:fld>
            <a:endParaRPr lang="en-US"/>
          </a:p>
        </p:txBody>
      </p:sp>
    </p:spTree>
    <p:extLst>
      <p:ext uri="{BB962C8B-B14F-4D97-AF65-F5344CB8AC3E}">
        <p14:creationId xmlns:p14="http://schemas.microsoft.com/office/powerpoint/2010/main" val="118569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4B2806-C5BE-4E0E-8680-1A757D4426DC}" type="datetimeFigureOut">
              <a:rPr lang="en-US" smtClean="0"/>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6D7B4D-BD4B-44B4-BEC7-5EBE996A8C5C}" type="slidenum">
              <a:rPr lang="en-US" smtClean="0"/>
              <a:t>‹#›</a:t>
            </a:fld>
            <a:endParaRPr lang="en-US"/>
          </a:p>
        </p:txBody>
      </p:sp>
    </p:spTree>
    <p:extLst>
      <p:ext uri="{BB962C8B-B14F-4D97-AF65-F5344CB8AC3E}">
        <p14:creationId xmlns:p14="http://schemas.microsoft.com/office/powerpoint/2010/main" val="192135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4B2806-C5BE-4E0E-8680-1A757D4426DC}" type="datetimeFigureOut">
              <a:rPr lang="en-US" smtClean="0"/>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6D7B4D-BD4B-44B4-BEC7-5EBE996A8C5C}" type="slidenum">
              <a:rPr lang="en-US" smtClean="0"/>
              <a:t>‹#›</a:t>
            </a:fld>
            <a:endParaRPr lang="en-US"/>
          </a:p>
        </p:txBody>
      </p:sp>
    </p:spTree>
    <p:extLst>
      <p:ext uri="{BB962C8B-B14F-4D97-AF65-F5344CB8AC3E}">
        <p14:creationId xmlns:p14="http://schemas.microsoft.com/office/powerpoint/2010/main" val="405205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B2806-C5BE-4E0E-8680-1A757D4426DC}" type="datetimeFigureOut">
              <a:rPr lang="en-US" smtClean="0"/>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6D7B4D-BD4B-44B4-BEC7-5EBE996A8C5C}" type="slidenum">
              <a:rPr lang="en-US" smtClean="0"/>
              <a:t>‹#›</a:t>
            </a:fld>
            <a:endParaRPr lang="en-US"/>
          </a:p>
        </p:txBody>
      </p:sp>
    </p:spTree>
    <p:extLst>
      <p:ext uri="{BB962C8B-B14F-4D97-AF65-F5344CB8AC3E}">
        <p14:creationId xmlns:p14="http://schemas.microsoft.com/office/powerpoint/2010/main" val="383983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4B2806-C5BE-4E0E-8680-1A757D4426DC}"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D7B4D-BD4B-44B4-BEC7-5EBE996A8C5C}" type="slidenum">
              <a:rPr lang="en-US" smtClean="0"/>
              <a:t>‹#›</a:t>
            </a:fld>
            <a:endParaRPr lang="en-US"/>
          </a:p>
        </p:txBody>
      </p:sp>
    </p:spTree>
    <p:extLst>
      <p:ext uri="{BB962C8B-B14F-4D97-AF65-F5344CB8AC3E}">
        <p14:creationId xmlns:p14="http://schemas.microsoft.com/office/powerpoint/2010/main" val="416198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4B2806-C5BE-4E0E-8680-1A757D4426DC}"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D7B4D-BD4B-44B4-BEC7-5EBE996A8C5C}" type="slidenum">
              <a:rPr lang="en-US" smtClean="0"/>
              <a:t>‹#›</a:t>
            </a:fld>
            <a:endParaRPr lang="en-US"/>
          </a:p>
        </p:txBody>
      </p:sp>
    </p:spTree>
    <p:extLst>
      <p:ext uri="{BB962C8B-B14F-4D97-AF65-F5344CB8AC3E}">
        <p14:creationId xmlns:p14="http://schemas.microsoft.com/office/powerpoint/2010/main" val="386884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B2806-C5BE-4E0E-8680-1A757D4426DC}" type="datetimeFigureOut">
              <a:rPr lang="en-US" smtClean="0"/>
              <a:t>10/13/2023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D7B4D-BD4B-44B4-BEC7-5EBE996A8C5C}" type="slidenum">
              <a:rPr lang="en-US" smtClean="0"/>
              <a:t>‹#›</a:t>
            </a:fld>
            <a:endParaRPr lang="en-US"/>
          </a:p>
        </p:txBody>
      </p:sp>
    </p:spTree>
    <p:extLst>
      <p:ext uri="{BB962C8B-B14F-4D97-AF65-F5344CB8AC3E}">
        <p14:creationId xmlns:p14="http://schemas.microsoft.com/office/powerpoint/2010/main" val="226630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oleObject" Target="../embeddings/oleObject5.bin"/><Relationship Id="rId7" Type="http://schemas.openxmlformats.org/officeDocument/2006/relationships/image" Target="../media/image16.emf"/><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customXml" Target="../ink/ink6.xml"/><Relationship Id="rId4" Type="http://schemas.openxmlformats.org/officeDocument/2006/relationships/image" Target="../media/image13.wmf"/><Relationship Id="rId9"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image" Target="../media/image60.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wmf"/><Relationship Id="rId7" Type="http://schemas.openxmlformats.org/officeDocument/2006/relationships/customXml" Target="../ink/ink4.xml"/><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image" Target="../media/image8.png"/><Relationship Id="rId4" Type="http://schemas.openxmlformats.org/officeDocument/2006/relationships/customXml" Target="../ink/ink3.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0.emf"/><Relationship Id="rId2" Type="http://schemas.openxmlformats.org/officeDocument/2006/relationships/oleObject" Target="../embeddings/oleObject3.bin"/><Relationship Id="rId1" Type="http://schemas.openxmlformats.org/officeDocument/2006/relationships/slideLayout" Target="../slideLayouts/slideLayout7.xml"/><Relationship Id="rId6" Type="http://schemas.openxmlformats.org/officeDocument/2006/relationships/image" Target="../media/image11.png"/><Relationship Id="rId4" Type="http://schemas.openxmlformats.org/officeDocument/2006/relationships/customXml" Target="../ink/ink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FFF153-1790-6565-0727-65CF6C80A067}"/>
              </a:ext>
            </a:extLst>
          </p:cNvPr>
          <p:cNvPicPr>
            <a:picLocks noChangeAspect="1"/>
          </p:cNvPicPr>
          <p:nvPr/>
        </p:nvPicPr>
        <p:blipFill>
          <a:blip r:embed="rId2"/>
          <a:stretch>
            <a:fillRect/>
          </a:stretch>
        </p:blipFill>
        <p:spPr>
          <a:xfrm>
            <a:off x="1139687" y="433764"/>
            <a:ext cx="10217425" cy="6174672"/>
          </a:xfrm>
          <a:prstGeom prst="rect">
            <a:avLst/>
          </a:prstGeom>
        </p:spPr>
      </p:pic>
    </p:spTree>
    <p:extLst>
      <p:ext uri="{BB962C8B-B14F-4D97-AF65-F5344CB8AC3E}">
        <p14:creationId xmlns:p14="http://schemas.microsoft.com/office/powerpoint/2010/main" val="2690756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384311" y="839056"/>
            <a:ext cx="11224593" cy="199690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US" sz="2800" dirty="0">
                <a:solidFill>
                  <a:srgbClr val="7030A0"/>
                </a:solidFill>
                <a:latin typeface="Times New Roman" pitchFamily="18" charset="0"/>
                <a:cs typeface="Times New Roman" pitchFamily="18" charset="0"/>
              </a:rPr>
              <a:t>The </a:t>
            </a:r>
            <a:r>
              <a:rPr lang="en-US" sz="2800" b="1" dirty="0">
                <a:solidFill>
                  <a:srgbClr val="7030A0"/>
                </a:solidFill>
                <a:latin typeface="Times New Roman" pitchFamily="18" charset="0"/>
                <a:cs typeface="Times New Roman" pitchFamily="18" charset="0"/>
              </a:rPr>
              <a:t>degree </a:t>
            </a:r>
            <a:r>
              <a:rPr lang="en-US" sz="2800" dirty="0">
                <a:solidFill>
                  <a:srgbClr val="7030A0"/>
                </a:solidFill>
                <a:latin typeface="Times New Roman" pitchFamily="18" charset="0"/>
                <a:cs typeface="Times New Roman" pitchFamily="18" charset="0"/>
              </a:rPr>
              <a:t>of a differential equation is the greatest exponent of the highest order derivative that appears in the equation. (The dependent variable and its derivatives should be expressed in a form free of radicals and fractions). </a:t>
            </a:r>
          </a:p>
        </p:txBody>
      </p:sp>
      <p:graphicFrame>
        <p:nvGraphicFramePr>
          <p:cNvPr id="3" name="Object 2"/>
          <p:cNvGraphicFramePr>
            <a:graphicFrameLocks noChangeAspect="1"/>
          </p:cNvGraphicFramePr>
          <p:nvPr>
            <p:extLst>
              <p:ext uri="{D42A27DB-BD31-4B8C-83A1-F6EECF244321}">
                <p14:modId xmlns:p14="http://schemas.microsoft.com/office/powerpoint/2010/main" val="225627075"/>
              </p:ext>
            </p:extLst>
          </p:nvPr>
        </p:nvGraphicFramePr>
        <p:xfrm>
          <a:off x="1615000" y="2742189"/>
          <a:ext cx="9993904" cy="3988904"/>
        </p:xfrm>
        <a:graphic>
          <a:graphicData uri="http://schemas.openxmlformats.org/presentationml/2006/ole">
            <mc:AlternateContent xmlns:mc="http://schemas.openxmlformats.org/markup-compatibility/2006">
              <mc:Choice xmlns:v="urn:schemas-microsoft-com:vml" Requires="v">
                <p:oleObj name="Equation" r:id="rId2" imgW="4394200" imgH="1752600" progId="Equation.3">
                  <p:embed/>
                </p:oleObj>
              </mc:Choice>
              <mc:Fallback>
                <p:oleObj name="Equation" r:id="rId2" imgW="4394200" imgH="1752600" progId="Equation.3">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000" y="2742189"/>
                        <a:ext cx="9993904" cy="3988904"/>
                      </a:xfrm>
                      <a:prstGeom prst="rect">
                        <a:avLst/>
                      </a:prstGeom>
                      <a:noFill/>
                    </p:spPr>
                  </p:pic>
                </p:oleObj>
              </mc:Fallback>
            </mc:AlternateContent>
          </a:graphicData>
        </a:graphic>
      </p:graphicFrame>
      <p:sp>
        <p:nvSpPr>
          <p:cNvPr id="8" name="TextBox 7">
            <a:extLst>
              <a:ext uri="{FF2B5EF4-FFF2-40B4-BE49-F238E27FC236}">
                <a16:creationId xmlns:a16="http://schemas.microsoft.com/office/drawing/2014/main" id="{4DE9D292-9077-4A82-9EBD-48FD6A527BA8}"/>
              </a:ext>
            </a:extLst>
          </p:cNvPr>
          <p:cNvSpPr txBox="1"/>
          <p:nvPr/>
        </p:nvSpPr>
        <p:spPr>
          <a:xfrm>
            <a:off x="1613682" y="126907"/>
            <a:ext cx="6370752" cy="584775"/>
          </a:xfrm>
          <a:prstGeom prst="rect">
            <a:avLst/>
          </a:prstGeom>
          <a:noFill/>
          <a:ln>
            <a:noFill/>
          </a:ln>
        </p:spPr>
        <p:txBody>
          <a:bodyPr wrap="square" rtlCol="0">
            <a:spAutoFit/>
          </a:bodyPr>
          <a:lstStyle/>
          <a:p>
            <a:pPr algn="ctr"/>
            <a:r>
              <a:rPr lang="en-US" sz="3200" b="1" dirty="0">
                <a:solidFill>
                  <a:srgbClr val="C00000"/>
                </a:solidFill>
                <a:latin typeface="Times New Roman" pitchFamily="18" charset="0"/>
                <a:cs typeface="Times New Roman" pitchFamily="18" charset="0"/>
              </a:rPr>
              <a:t>Degree of Differential Equation</a:t>
            </a:r>
          </a:p>
        </p:txBody>
      </p:sp>
    </p:spTree>
    <p:extLst>
      <p:ext uri="{BB962C8B-B14F-4D97-AF65-F5344CB8AC3E}">
        <p14:creationId xmlns:p14="http://schemas.microsoft.com/office/powerpoint/2010/main" val="294263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0" y="48632"/>
            <a:ext cx="7200899" cy="707886"/>
          </a:xfrm>
          <a:prstGeom prst="rect">
            <a:avLst/>
          </a:prstGeom>
          <a:noFill/>
          <a:ln>
            <a:noFill/>
          </a:ln>
        </p:spPr>
        <p:txBody>
          <a:bodyPr wrap="square" rtlCol="0">
            <a:spAutoFit/>
          </a:bodyPr>
          <a:lstStyle/>
          <a:p>
            <a:pPr algn="ctr"/>
            <a:r>
              <a:rPr lang="en-US" sz="4000" b="1" dirty="0">
                <a:solidFill>
                  <a:srgbClr val="C00000"/>
                </a:solidFill>
                <a:latin typeface="Times New Roman" pitchFamily="18" charset="0"/>
                <a:cs typeface="Times New Roman" pitchFamily="18" charset="0"/>
              </a:rPr>
              <a:t>Linear and Nonlinear ODEs</a:t>
            </a:r>
            <a:endParaRPr lang="en-US" sz="3600" b="1" dirty="0">
              <a:solidFill>
                <a:srgbClr val="C00000"/>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4" name="Rectangle 5"/>
              <p:cNvSpPr>
                <a:spLocks noChangeArrowheads="1"/>
              </p:cNvSpPr>
              <p:nvPr/>
            </p:nvSpPr>
            <p:spPr bwMode="auto">
              <a:xfrm>
                <a:off x="201267" y="737986"/>
                <a:ext cx="11789465" cy="575542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marL="457200" indent="-457200">
                  <a:tabLst>
                    <a:tab pos="1219200" algn="l"/>
                  </a:tabLst>
                </a:pPr>
                <a:r>
                  <a:rPr lang="en-US" sz="3200" b="1" dirty="0">
                    <a:solidFill>
                      <a:srgbClr val="FF0000"/>
                    </a:solidFill>
                    <a:latin typeface="Times New Roman" pitchFamily="18" charset="0"/>
                    <a:ea typeface="Times New Roman" pitchFamily="18" charset="0"/>
                    <a:cs typeface="Times New Roman" pitchFamily="18" charset="0"/>
                  </a:rPr>
                  <a:t>Definition:</a:t>
                </a:r>
                <a:r>
                  <a:rPr lang="en-US" sz="2800" dirty="0">
                    <a:latin typeface="Times New Roman" pitchFamily="18" charset="0"/>
                    <a:ea typeface="Times New Roman" pitchFamily="18" charset="0"/>
                    <a:cs typeface="Times New Roman" pitchFamily="18" charset="0"/>
                  </a:rPr>
                  <a:t> </a:t>
                </a:r>
              </a:p>
              <a:p>
                <a:pPr marL="457200" indent="-457200">
                  <a:tabLst>
                    <a:tab pos="1219200" algn="l"/>
                  </a:tabLst>
                </a:pPr>
                <a:r>
                  <a:rPr lang="en-US" sz="2800" dirty="0">
                    <a:latin typeface="Times New Roman" pitchFamily="18" charset="0"/>
                    <a:ea typeface="Times New Roman" pitchFamily="18" charset="0"/>
                    <a:cs typeface="Times New Roman" pitchFamily="18" charset="0"/>
                  </a:rPr>
                  <a:t>A differential equation is said to be linear if it can be written in the </a:t>
                </a:r>
              </a:p>
              <a:p>
                <a:pPr marL="457200" indent="-457200">
                  <a:tabLst>
                    <a:tab pos="1219200" algn="l"/>
                  </a:tabLst>
                </a:pPr>
                <a:r>
                  <a:rPr lang="en-US" sz="2800" dirty="0">
                    <a:latin typeface="Times New Roman" pitchFamily="18" charset="0"/>
                    <a:ea typeface="Times New Roman" pitchFamily="18" charset="0"/>
                    <a:cs typeface="Times New Roman" pitchFamily="18" charset="0"/>
                  </a:rPr>
                  <a:t>form</a:t>
                </a:r>
              </a:p>
              <a:p>
                <a:pPr marL="457200" indent="-457200">
                  <a:tabLst>
                    <a:tab pos="1219200" algn="l"/>
                  </a:tabLst>
                </a:pPr>
                <a:endParaRPr lang="en-US" sz="2800" dirty="0">
                  <a:latin typeface="Times New Roman" pitchFamily="18" charset="0"/>
                  <a:ea typeface="Times New Roman" pitchFamily="18" charset="0"/>
                  <a:cs typeface="Times New Roman" pitchFamily="18" charset="0"/>
                </a:endParaRPr>
              </a:p>
              <a:p>
                <a:pPr marL="457200" indent="-457200">
                  <a:tabLst>
                    <a:tab pos="1219200" algn="l"/>
                  </a:tabLst>
                </a:pPr>
                <a:endParaRPr lang="en-US" sz="2800" dirty="0">
                  <a:latin typeface="Times New Roman" pitchFamily="18" charset="0"/>
                  <a:ea typeface="Times New Roman" pitchFamily="18" charset="0"/>
                  <a:cs typeface="Times New Roman" pitchFamily="18" charset="0"/>
                </a:endParaRPr>
              </a:p>
              <a:p>
                <a:pPr marL="457200" indent="-457200">
                  <a:tabLst>
                    <a:tab pos="1219200" algn="l"/>
                  </a:tabLst>
                </a:pPr>
                <a:endParaRPr lang="en-US" sz="2800" dirty="0">
                  <a:latin typeface="Times New Roman" pitchFamily="18" charset="0"/>
                  <a:ea typeface="Times New Roman" pitchFamily="18" charset="0"/>
                  <a:cs typeface="Times New Roman" pitchFamily="18" charset="0"/>
                </a:endParaRPr>
              </a:p>
              <a:p>
                <a:pPr marL="457200" indent="-457200">
                  <a:tabLst>
                    <a:tab pos="1219200" algn="l"/>
                  </a:tabLst>
                </a:pPr>
                <a:r>
                  <a:rPr lang="en-US" sz="2800" dirty="0">
                    <a:latin typeface="Times New Roman" pitchFamily="18" charset="0"/>
                    <a:ea typeface="Times New Roman" pitchFamily="18" charset="0"/>
                    <a:cs typeface="Times New Roman" pitchFamily="18" charset="0"/>
                  </a:rPr>
                  <a:t>It should be observed that linear differential equations are characterized by two properties:</a:t>
                </a:r>
              </a:p>
              <a:p>
                <a:pPr marL="457200" indent="-457200">
                  <a:tabLst>
                    <a:tab pos="1219200" algn="l"/>
                  </a:tabLst>
                </a:pPr>
                <a:endParaRPr lang="en-US" sz="2800" dirty="0">
                  <a:latin typeface="Times New Roman" pitchFamily="18" charset="0"/>
                  <a:ea typeface="Times New Roman" pitchFamily="18" charset="0"/>
                  <a:cs typeface="Times New Roman" pitchFamily="18" charset="0"/>
                </a:endParaRPr>
              </a:p>
              <a:p>
                <a:pPr>
                  <a:tabLst>
                    <a:tab pos="1219200" algn="l"/>
                  </a:tabLst>
                </a:pPr>
                <a:r>
                  <a:rPr lang="en-US" sz="2800" dirty="0">
                    <a:solidFill>
                      <a:srgbClr val="FF0000"/>
                    </a:solidFill>
                    <a:latin typeface="Times New Roman" pitchFamily="18" charset="0"/>
                    <a:ea typeface="Times New Roman" pitchFamily="18" charset="0"/>
                    <a:cs typeface="Times New Roman" pitchFamily="18" charset="0"/>
                  </a:rPr>
                  <a:t>(</a:t>
                </a:r>
                <a:r>
                  <a:rPr lang="en-US" sz="2800" dirty="0" err="1">
                    <a:solidFill>
                      <a:srgbClr val="FF0000"/>
                    </a:solidFill>
                    <a:latin typeface="Times New Roman" pitchFamily="18" charset="0"/>
                    <a:ea typeface="Times New Roman" pitchFamily="18" charset="0"/>
                    <a:cs typeface="Times New Roman" pitchFamily="18" charset="0"/>
                  </a:rPr>
                  <a:t>i</a:t>
                </a:r>
                <a:r>
                  <a:rPr lang="en-US" sz="2800" dirty="0">
                    <a:solidFill>
                      <a:srgbClr val="FF0000"/>
                    </a:solidFill>
                    <a:latin typeface="Times New Roman" pitchFamily="18" charset="0"/>
                    <a:ea typeface="Times New Roman" pitchFamily="18" charset="0"/>
                    <a:cs typeface="Times New Roman" pitchFamily="18" charset="0"/>
                  </a:rPr>
                  <a:t>)</a:t>
                </a:r>
                <a:r>
                  <a:rPr lang="en-US" sz="2800" dirty="0">
                    <a:latin typeface="Times New Roman" pitchFamily="18" charset="0"/>
                    <a:ea typeface="Times New Roman" pitchFamily="18" charset="0"/>
                    <a:cs typeface="Times New Roman" pitchFamily="18" charset="0"/>
                  </a:rPr>
                  <a:t> The dependent variable </a:t>
                </a:r>
                <a:r>
                  <a:rPr lang="en-US" sz="2800" i="1" dirty="0">
                    <a:latin typeface="Times New Roman" pitchFamily="18" charset="0"/>
                    <a:ea typeface="Times New Roman" pitchFamily="18" charset="0"/>
                    <a:cs typeface="Times New Roman" pitchFamily="18" charset="0"/>
                  </a:rPr>
                  <a:t>y</a:t>
                </a:r>
                <a:r>
                  <a:rPr lang="en-US" sz="2800" dirty="0">
                    <a:latin typeface="Times New Roman" pitchFamily="18" charset="0"/>
                    <a:ea typeface="Times New Roman" pitchFamily="18" charset="0"/>
                    <a:cs typeface="Times New Roman" pitchFamily="18" charset="0"/>
                  </a:rPr>
                  <a:t> and all its derivatives are of the first degree, i.e. the power of each term involving </a:t>
                </a:r>
                <a14:m>
                  <m:oMath xmlns:m="http://schemas.openxmlformats.org/officeDocument/2006/math">
                    <m:r>
                      <a:rPr lang="en-US" sz="2800" b="1" i="1" smtClean="0">
                        <a:latin typeface="Cambria Math" panose="02040503050406030204" pitchFamily="18" charset="0"/>
                        <a:ea typeface="Times New Roman" pitchFamily="18" charset="0"/>
                        <a:cs typeface="Times New Roman" pitchFamily="18" charset="0"/>
                      </a:rPr>
                      <m:t>𝒚</m:t>
                    </m:r>
                  </m:oMath>
                </a14:m>
                <a:r>
                  <a:rPr lang="en-US" sz="2800" dirty="0">
                    <a:latin typeface="Times New Roman" pitchFamily="18" charset="0"/>
                    <a:ea typeface="Times New Roman" pitchFamily="18" charset="0"/>
                    <a:cs typeface="Times New Roman" pitchFamily="18" charset="0"/>
                  </a:rPr>
                  <a:t> is one.</a:t>
                </a:r>
              </a:p>
              <a:p>
                <a:pPr marL="457200" indent="-457200">
                  <a:tabLst>
                    <a:tab pos="1219200" algn="l"/>
                  </a:tabLst>
                </a:pPr>
                <a:endParaRPr lang="en-US" sz="2800" dirty="0">
                  <a:latin typeface="Times New Roman" pitchFamily="18" charset="0"/>
                  <a:ea typeface="Times New Roman" pitchFamily="18" charset="0"/>
                  <a:cs typeface="Times New Roman" pitchFamily="18" charset="0"/>
                </a:endParaRPr>
              </a:p>
              <a:p>
                <a:pPr marL="457200" indent="-457200">
                  <a:tabLst>
                    <a:tab pos="1219200" algn="l"/>
                  </a:tabLst>
                </a:pPr>
                <a:r>
                  <a:rPr lang="en-US" sz="2800" dirty="0">
                    <a:solidFill>
                      <a:srgbClr val="FF0000"/>
                    </a:solidFill>
                    <a:latin typeface="Times New Roman" pitchFamily="18" charset="0"/>
                    <a:ea typeface="Times New Roman" pitchFamily="18" charset="0"/>
                    <a:cs typeface="Times New Roman" pitchFamily="18" charset="0"/>
                  </a:rPr>
                  <a:t>(ii)</a:t>
                </a:r>
                <a:r>
                  <a:rPr lang="en-US" sz="2800" dirty="0">
                    <a:latin typeface="Times New Roman" pitchFamily="18" charset="0"/>
                    <a:ea typeface="Times New Roman" pitchFamily="18" charset="0"/>
                    <a:cs typeface="Times New Roman" pitchFamily="18" charset="0"/>
                  </a:rPr>
                  <a:t> Each coefficient depends on only the variable </a:t>
                </a:r>
                <a:r>
                  <a:rPr lang="en-US" sz="2800" i="1" dirty="0">
                    <a:latin typeface="Times New Roman" pitchFamily="18" charset="0"/>
                    <a:ea typeface="Times New Roman" pitchFamily="18" charset="0"/>
                    <a:cs typeface="Times New Roman" pitchFamily="18" charset="0"/>
                  </a:rPr>
                  <a:t>x</a:t>
                </a:r>
                <a:r>
                  <a:rPr lang="en-US" sz="2800" dirty="0">
                    <a:latin typeface="Times New Roman" pitchFamily="18" charset="0"/>
                    <a:ea typeface="Times New Roman" pitchFamily="18" charset="0"/>
                    <a:cs typeface="Times New Roman" pitchFamily="18" charset="0"/>
                  </a:rPr>
                  <a:t> or function of</a:t>
                </a:r>
                <a:r>
                  <a:rPr lang="en-US" sz="2800" i="1" dirty="0">
                    <a:latin typeface="Times New Roman" pitchFamily="18" charset="0"/>
                    <a:ea typeface="Times New Roman" pitchFamily="18" charset="0"/>
                    <a:cs typeface="Times New Roman" pitchFamily="18" charset="0"/>
                  </a:rPr>
                  <a:t> </a:t>
                </a:r>
                <a14:m>
                  <m:oMath xmlns:m="http://schemas.openxmlformats.org/officeDocument/2006/math">
                    <m:r>
                      <a:rPr lang="en-US" sz="2800" b="1" i="1" dirty="0" smtClean="0">
                        <a:latin typeface="Cambria Math" panose="02040503050406030204" pitchFamily="18" charset="0"/>
                        <a:ea typeface="Times New Roman" pitchFamily="18" charset="0"/>
                        <a:cs typeface="Times New Roman" pitchFamily="18" charset="0"/>
                      </a:rPr>
                      <m:t>𝒙</m:t>
                    </m:r>
                  </m:oMath>
                </a14:m>
                <a:r>
                  <a:rPr lang="en-US" sz="2800" dirty="0">
                    <a:latin typeface="Times New Roman" pitchFamily="18" charset="0"/>
                    <a:ea typeface="Times New Roman" pitchFamily="18" charset="0"/>
                    <a:cs typeface="Times New Roman" pitchFamily="18" charset="0"/>
                  </a:rPr>
                  <a:t> only. </a:t>
                </a:r>
              </a:p>
            </p:txBody>
          </p:sp>
        </mc:Choice>
        <mc:Fallback>
          <p:sp>
            <p:nvSpPr>
              <p:cNvPr id="4" name="Rectangle 5"/>
              <p:cNvSpPr>
                <a:spLocks noRot="1" noChangeAspect="1" noMove="1" noResize="1" noEditPoints="1" noAdjustHandles="1" noChangeArrowheads="1" noChangeShapeType="1" noTextEdit="1"/>
              </p:cNvSpPr>
              <p:nvPr/>
            </p:nvSpPr>
            <p:spPr bwMode="auto">
              <a:xfrm>
                <a:off x="201267" y="737986"/>
                <a:ext cx="11789465" cy="5755422"/>
              </a:xfrm>
              <a:prstGeom prst="rect">
                <a:avLst/>
              </a:prstGeom>
              <a:blipFill>
                <a:blip r:embed="rId2"/>
                <a:stretch>
                  <a:fillRect l="-1293" t="-953" b="-254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aphicFrame>
        <p:nvGraphicFramePr>
          <p:cNvPr id="6" name="Object 5"/>
          <p:cNvGraphicFramePr>
            <a:graphicFrameLocks noChangeAspect="1"/>
          </p:cNvGraphicFramePr>
          <p:nvPr>
            <p:extLst>
              <p:ext uri="{D42A27DB-BD31-4B8C-83A1-F6EECF244321}">
                <p14:modId xmlns:p14="http://schemas.microsoft.com/office/powerpoint/2010/main" val="2317516170"/>
              </p:ext>
            </p:extLst>
          </p:nvPr>
        </p:nvGraphicFramePr>
        <p:xfrm>
          <a:off x="2705099" y="2132534"/>
          <a:ext cx="6781800" cy="898525"/>
        </p:xfrm>
        <a:graphic>
          <a:graphicData uri="http://schemas.openxmlformats.org/presentationml/2006/ole">
            <mc:AlternateContent xmlns:mc="http://schemas.openxmlformats.org/markup-compatibility/2006">
              <mc:Choice xmlns:v="urn:schemas-microsoft-com:vml" Requires="v">
                <p:oleObj name="Equation" r:id="rId3" imgW="3530600" imgH="419100" progId="Equation.3">
                  <p:embed/>
                </p:oleObj>
              </mc:Choice>
              <mc:Fallback>
                <p:oleObj name="Equation" r:id="rId3" imgW="3530600" imgH="419100"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099" y="2132534"/>
                        <a:ext cx="6781800"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7180" name="Ink 12"/>
              <p14:cNvContentPartPr>
                <a14:cpLocks xmlns:a14="http://schemas.microsoft.com/office/drawing/2010/main" noRot="1" noChangeAspect="1" noEditPoints="1" noChangeArrowheads="1" noChangeShapeType="1"/>
              </p14:cNvContentPartPr>
              <p14:nvPr/>
            </p14:nvContentPartPr>
            <p14:xfrm>
              <a:off x="10571163" y="1181101"/>
              <a:ext cx="88900" cy="42863"/>
            </p14:xfrm>
          </p:contentPart>
        </mc:Choice>
        <mc:Fallback xmlns="">
          <p:pic>
            <p:nvPicPr>
              <p:cNvPr id="7180" name="Ink 12"/>
              <p:cNvPicPr>
                <a:picLocks noRot="1" noChangeAspect="1" noEditPoints="1" noChangeArrowheads="1" noChangeShapeType="1"/>
              </p:cNvPicPr>
              <p:nvPr/>
            </p:nvPicPr>
            <p:blipFill>
              <a:blip r:embed="rId7"/>
              <a:stretch>
                <a:fillRect/>
              </a:stretch>
            </p:blipFill>
            <p:spPr>
              <a:xfrm>
                <a:off x="10561954" y="1171736"/>
                <a:ext cx="107318" cy="6159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81" name="Ink 13"/>
              <p14:cNvContentPartPr>
                <a14:cpLocks xmlns:a14="http://schemas.microsoft.com/office/drawing/2010/main" noRot="1" noChangeAspect="1" noEditPoints="1" noChangeArrowheads="1" noChangeShapeType="1"/>
              </p14:cNvContentPartPr>
              <p14:nvPr/>
            </p14:nvContentPartPr>
            <p14:xfrm>
              <a:off x="7243764" y="1809750"/>
              <a:ext cx="3175" cy="1588"/>
            </p14:xfrm>
          </p:contentPart>
        </mc:Choice>
        <mc:Fallback xmlns="">
          <p:pic>
            <p:nvPicPr>
              <p:cNvPr id="7181" name="Ink 13"/>
              <p:cNvPicPr>
                <a:picLocks noRot="1" noChangeAspect="1" noEditPoints="1" noChangeArrowheads="1" noChangeShapeType="1"/>
              </p:cNvPicPr>
              <p:nvPr/>
            </p:nvPicPr>
            <p:blipFill>
              <a:blip r:embed="rId9"/>
              <a:stretch>
                <a:fillRect/>
              </a:stretch>
            </p:blipFill>
            <p:spPr>
              <a:xfrm>
                <a:off x="7231971" y="1795987"/>
                <a:ext cx="26761" cy="29113"/>
              </a:xfrm>
              <a:prstGeom prst="rect">
                <a:avLst/>
              </a:prstGeom>
            </p:spPr>
          </p:pic>
        </mc:Fallback>
      </mc:AlternateContent>
    </p:spTree>
    <p:extLst>
      <p:ext uri="{BB962C8B-B14F-4D97-AF65-F5344CB8AC3E}">
        <p14:creationId xmlns:p14="http://schemas.microsoft.com/office/powerpoint/2010/main" val="405865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5393AD-1B59-49C3-9F98-D227B2165AF6}"/>
              </a:ext>
            </a:extLst>
          </p:cNvPr>
          <p:cNvPicPr>
            <a:picLocks noChangeAspect="1"/>
          </p:cNvPicPr>
          <p:nvPr/>
        </p:nvPicPr>
        <p:blipFill>
          <a:blip r:embed="rId2"/>
          <a:stretch>
            <a:fillRect/>
          </a:stretch>
        </p:blipFill>
        <p:spPr>
          <a:xfrm>
            <a:off x="341361" y="1113183"/>
            <a:ext cx="9735934" cy="1825487"/>
          </a:xfrm>
          <a:prstGeom prst="rect">
            <a:avLst/>
          </a:prstGeom>
        </p:spPr>
      </p:pic>
      <p:sp>
        <p:nvSpPr>
          <p:cNvPr id="4" name="TextBox 3">
            <a:extLst>
              <a:ext uri="{FF2B5EF4-FFF2-40B4-BE49-F238E27FC236}">
                <a16:creationId xmlns:a16="http://schemas.microsoft.com/office/drawing/2014/main" id="{9439AB67-B234-4877-ACFA-BE70F4A4FA63}"/>
              </a:ext>
            </a:extLst>
          </p:cNvPr>
          <p:cNvSpPr txBox="1"/>
          <p:nvPr/>
        </p:nvSpPr>
        <p:spPr>
          <a:xfrm>
            <a:off x="1388198" y="113322"/>
            <a:ext cx="8050695" cy="707886"/>
          </a:xfrm>
          <a:prstGeom prst="rect">
            <a:avLst/>
          </a:prstGeom>
          <a:noFill/>
          <a:ln>
            <a:noFill/>
          </a:ln>
        </p:spPr>
        <p:txBody>
          <a:bodyPr wrap="square" rtlCol="0">
            <a:spAutoFit/>
          </a:bodyPr>
          <a:lstStyle/>
          <a:p>
            <a:pPr algn="ctr"/>
            <a:r>
              <a:rPr lang="en-US" sz="4000" b="1" dirty="0">
                <a:solidFill>
                  <a:srgbClr val="C00000"/>
                </a:solidFill>
                <a:latin typeface="Times New Roman" pitchFamily="18" charset="0"/>
                <a:cs typeface="Times New Roman" pitchFamily="18" charset="0"/>
              </a:rPr>
              <a:t>Linear and Nonlinear ODEs</a:t>
            </a:r>
            <a:endParaRPr lang="en-US" sz="3600" b="1" dirty="0">
              <a:solidFill>
                <a:srgbClr val="C00000"/>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E03D9BD6-8FE0-4C0F-830E-82FBF9261BEA}"/>
              </a:ext>
            </a:extLst>
          </p:cNvPr>
          <p:cNvPicPr>
            <a:picLocks noChangeAspect="1"/>
          </p:cNvPicPr>
          <p:nvPr/>
        </p:nvPicPr>
        <p:blipFill>
          <a:blip r:embed="rId3"/>
          <a:stretch>
            <a:fillRect/>
          </a:stretch>
        </p:blipFill>
        <p:spPr>
          <a:xfrm>
            <a:off x="453995" y="3230645"/>
            <a:ext cx="10969379" cy="3269718"/>
          </a:xfrm>
          <a:prstGeom prst="rect">
            <a:avLst/>
          </a:prstGeom>
        </p:spPr>
      </p:pic>
    </p:spTree>
    <p:extLst>
      <p:ext uri="{BB962C8B-B14F-4D97-AF65-F5344CB8AC3E}">
        <p14:creationId xmlns:p14="http://schemas.microsoft.com/office/powerpoint/2010/main" val="157592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216656933"/>
              </p:ext>
            </p:extLst>
          </p:nvPr>
        </p:nvGraphicFramePr>
        <p:xfrm>
          <a:off x="2637181" y="438908"/>
          <a:ext cx="8931965" cy="5980184"/>
        </p:xfrm>
        <a:graphic>
          <a:graphicData uri="http://schemas.openxmlformats.org/presentationml/2006/ole">
            <mc:AlternateContent xmlns:mc="http://schemas.openxmlformats.org/markup-compatibility/2006">
              <mc:Choice xmlns:v="urn:schemas-microsoft-com:vml" Requires="v">
                <p:oleObj name="Equation" r:id="rId2" imgW="3289300" imgH="2197100" progId="Equation.3">
                  <p:embed/>
                </p:oleObj>
              </mc:Choice>
              <mc:Fallback>
                <p:oleObj name="Equation" r:id="rId2" imgW="3289300" imgH="2197100" progId="Equation.3">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181" y="438908"/>
                        <a:ext cx="8931965" cy="5980184"/>
                      </a:xfrm>
                      <a:prstGeom prst="rect">
                        <a:avLst/>
                      </a:prstGeom>
                      <a:noFill/>
                    </p:spPr>
                  </p:pic>
                </p:oleObj>
              </mc:Fallback>
            </mc:AlternateContent>
          </a:graphicData>
        </a:graphic>
      </p:graphicFrame>
      <p:sp>
        <p:nvSpPr>
          <p:cNvPr id="2" name="TextBox 1">
            <a:extLst>
              <a:ext uri="{FF2B5EF4-FFF2-40B4-BE49-F238E27FC236}">
                <a16:creationId xmlns:a16="http://schemas.microsoft.com/office/drawing/2014/main" id="{7FAE2B94-ABAC-D49F-1D1E-DB17E9317E2D}"/>
              </a:ext>
            </a:extLst>
          </p:cNvPr>
          <p:cNvSpPr txBox="1"/>
          <p:nvPr/>
        </p:nvSpPr>
        <p:spPr>
          <a:xfrm>
            <a:off x="410817" y="212034"/>
            <a:ext cx="2005677" cy="646331"/>
          </a:xfrm>
          <a:prstGeom prst="rect">
            <a:avLst/>
          </a:prstGeom>
          <a:noFill/>
        </p:spPr>
        <p:txBody>
          <a:bodyPr wrap="none" rtlCol="0">
            <a:spAutoFit/>
          </a:bodyPr>
          <a:lstStyle/>
          <a:p>
            <a:r>
              <a:rPr lang="en-GB" sz="3600" dirty="0">
                <a:solidFill>
                  <a:srgbClr val="C00000"/>
                </a:solidFill>
                <a:latin typeface="Times New Roman" panose="02020603050405020304" pitchFamily="18" charset="0"/>
                <a:cs typeface="Times New Roman" panose="02020603050405020304" pitchFamily="18" charset="0"/>
              </a:rPr>
              <a:t>Examples</a:t>
            </a:r>
            <a:endParaRPr lang="en-US" sz="36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22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1AD443-C39A-451C-BADD-01ADC5D5CE39}"/>
              </a:ext>
            </a:extLst>
          </p:cNvPr>
          <p:cNvPicPr>
            <a:picLocks noChangeAspect="1"/>
          </p:cNvPicPr>
          <p:nvPr/>
        </p:nvPicPr>
        <p:blipFill>
          <a:blip r:embed="rId2"/>
          <a:stretch>
            <a:fillRect/>
          </a:stretch>
        </p:blipFill>
        <p:spPr>
          <a:xfrm>
            <a:off x="626224" y="384313"/>
            <a:ext cx="10590875" cy="2584174"/>
          </a:xfrm>
          <a:prstGeom prst="rect">
            <a:avLst/>
          </a:prstGeom>
        </p:spPr>
      </p:pic>
    </p:spTree>
    <p:extLst>
      <p:ext uri="{BB962C8B-B14F-4D97-AF65-F5344CB8AC3E}">
        <p14:creationId xmlns:p14="http://schemas.microsoft.com/office/powerpoint/2010/main" val="1084148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9C8697-A143-43D0-AE47-ACF218C02C9F}"/>
              </a:ext>
            </a:extLst>
          </p:cNvPr>
          <p:cNvPicPr>
            <a:picLocks noChangeAspect="1"/>
          </p:cNvPicPr>
          <p:nvPr/>
        </p:nvPicPr>
        <p:blipFill>
          <a:blip r:embed="rId2"/>
          <a:stretch>
            <a:fillRect/>
          </a:stretch>
        </p:blipFill>
        <p:spPr>
          <a:xfrm>
            <a:off x="327089" y="116686"/>
            <a:ext cx="11348076" cy="2901497"/>
          </a:xfrm>
          <a:prstGeom prst="rect">
            <a:avLst/>
          </a:prstGeom>
        </p:spPr>
      </p:pic>
      <p:pic>
        <p:nvPicPr>
          <p:cNvPr id="4" name="Picture 3">
            <a:extLst>
              <a:ext uri="{FF2B5EF4-FFF2-40B4-BE49-F238E27FC236}">
                <a16:creationId xmlns:a16="http://schemas.microsoft.com/office/drawing/2014/main" id="{35363C9F-77B8-4F34-9F6A-219EC8EA6634}"/>
              </a:ext>
            </a:extLst>
          </p:cNvPr>
          <p:cNvPicPr>
            <a:picLocks noChangeAspect="1"/>
          </p:cNvPicPr>
          <p:nvPr/>
        </p:nvPicPr>
        <p:blipFill>
          <a:blip r:embed="rId3"/>
          <a:stretch>
            <a:fillRect/>
          </a:stretch>
        </p:blipFill>
        <p:spPr>
          <a:xfrm>
            <a:off x="0" y="3246783"/>
            <a:ext cx="11903583" cy="2901497"/>
          </a:xfrm>
          <a:prstGeom prst="rect">
            <a:avLst/>
          </a:prstGeom>
        </p:spPr>
      </p:pic>
    </p:spTree>
    <p:extLst>
      <p:ext uri="{BB962C8B-B14F-4D97-AF65-F5344CB8AC3E}">
        <p14:creationId xmlns:p14="http://schemas.microsoft.com/office/powerpoint/2010/main" val="1885998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FC7894-E1C6-1333-59C9-8C0906DA5BD8}"/>
              </a:ext>
            </a:extLst>
          </p:cNvPr>
          <p:cNvPicPr>
            <a:picLocks noChangeAspect="1"/>
          </p:cNvPicPr>
          <p:nvPr/>
        </p:nvPicPr>
        <p:blipFill>
          <a:blip r:embed="rId2"/>
          <a:stretch>
            <a:fillRect/>
          </a:stretch>
        </p:blipFill>
        <p:spPr>
          <a:xfrm>
            <a:off x="3643843" y="2968489"/>
            <a:ext cx="4904314" cy="3053176"/>
          </a:xfrm>
          <a:prstGeom prst="rect">
            <a:avLst/>
          </a:prstGeom>
        </p:spPr>
      </p:pic>
      <p:sp>
        <p:nvSpPr>
          <p:cNvPr id="4" name="Rectangle 4">
            <a:extLst>
              <a:ext uri="{FF2B5EF4-FFF2-40B4-BE49-F238E27FC236}">
                <a16:creationId xmlns:a16="http://schemas.microsoft.com/office/drawing/2014/main" id="{D95E8B94-46AE-19A0-D1B9-9D3D6FC64266}"/>
              </a:ext>
            </a:extLst>
          </p:cNvPr>
          <p:cNvSpPr txBox="1">
            <a:spLocks noChangeArrowheads="1"/>
          </p:cNvSpPr>
          <p:nvPr/>
        </p:nvSpPr>
        <p:spPr>
          <a:xfrm>
            <a:off x="0" y="128864"/>
            <a:ext cx="4207565" cy="613259"/>
          </a:xfrm>
          <a:prstGeom prst="rect">
            <a:avLst/>
          </a:prstGeom>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rgbClr val="C00000"/>
                </a:solidFill>
                <a:latin typeface="Times New Roman" pitchFamily="18" charset="0"/>
                <a:cs typeface="Times New Roman" pitchFamily="18" charset="0"/>
              </a:rPr>
              <a:t>Practice Questions</a:t>
            </a:r>
          </a:p>
        </p:txBody>
      </p:sp>
      <p:pic>
        <p:nvPicPr>
          <p:cNvPr id="7" name="Picture 6">
            <a:extLst>
              <a:ext uri="{FF2B5EF4-FFF2-40B4-BE49-F238E27FC236}">
                <a16:creationId xmlns:a16="http://schemas.microsoft.com/office/drawing/2014/main" id="{234CFEFA-D010-838E-0546-86542B6B3508}"/>
              </a:ext>
            </a:extLst>
          </p:cNvPr>
          <p:cNvPicPr>
            <a:picLocks noChangeAspect="1"/>
          </p:cNvPicPr>
          <p:nvPr/>
        </p:nvPicPr>
        <p:blipFill>
          <a:blip r:embed="rId3"/>
          <a:stretch>
            <a:fillRect/>
          </a:stretch>
        </p:blipFill>
        <p:spPr>
          <a:xfrm>
            <a:off x="1343853" y="1082178"/>
            <a:ext cx="6991764" cy="1038171"/>
          </a:xfrm>
          <a:prstGeom prst="rect">
            <a:avLst/>
          </a:prstGeom>
        </p:spPr>
      </p:pic>
    </p:spTree>
    <p:extLst>
      <p:ext uri="{BB962C8B-B14F-4D97-AF65-F5344CB8AC3E}">
        <p14:creationId xmlns:p14="http://schemas.microsoft.com/office/powerpoint/2010/main" val="3962304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7E7BB5-AEDA-1E96-9855-CD2833385120}"/>
              </a:ext>
            </a:extLst>
          </p:cNvPr>
          <p:cNvPicPr>
            <a:picLocks noChangeAspect="1"/>
          </p:cNvPicPr>
          <p:nvPr/>
        </p:nvPicPr>
        <p:blipFill>
          <a:blip r:embed="rId2"/>
          <a:stretch>
            <a:fillRect/>
          </a:stretch>
        </p:blipFill>
        <p:spPr>
          <a:xfrm>
            <a:off x="410817" y="362339"/>
            <a:ext cx="10707757" cy="6133322"/>
          </a:xfrm>
          <a:prstGeom prst="rect">
            <a:avLst/>
          </a:prstGeom>
        </p:spPr>
      </p:pic>
    </p:spTree>
    <p:extLst>
      <p:ext uri="{BB962C8B-B14F-4D97-AF65-F5344CB8AC3E}">
        <p14:creationId xmlns:p14="http://schemas.microsoft.com/office/powerpoint/2010/main" val="3397604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1981200" y="274638"/>
            <a:ext cx="8229600" cy="868362"/>
          </a:xfrm>
          <a:prstGeom prst="rect">
            <a:avLst/>
          </a:prstGeom>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rgbClr val="C00000"/>
                </a:solidFill>
                <a:latin typeface="Times New Roman" pitchFamily="18" charset="0"/>
                <a:cs typeface="Times New Roman" pitchFamily="18" charset="0"/>
              </a:rPr>
              <a:t>Practice Questions</a:t>
            </a:r>
          </a:p>
        </p:txBody>
      </p:sp>
      <p:sp>
        <p:nvSpPr>
          <p:cNvPr id="3" name="Rectangle 5"/>
          <p:cNvSpPr txBox="1">
            <a:spLocks noChangeArrowheads="1"/>
          </p:cNvSpPr>
          <p:nvPr/>
        </p:nvSpPr>
        <p:spPr>
          <a:xfrm>
            <a:off x="1981200" y="1451114"/>
            <a:ext cx="8229600" cy="4525963"/>
          </a:xfrm>
          <a:prstGeom prst="rect">
            <a:avLst/>
          </a:prstGeom>
          <a:no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Times New Roman" pitchFamily="18" charset="0"/>
                <a:cs typeface="Times New Roman" pitchFamily="18" charset="0"/>
              </a:rPr>
              <a:t>Exercise 1.1</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Questions 1-18</a:t>
            </a:r>
          </a:p>
          <a:p>
            <a:pPr marL="0" indent="0">
              <a:buNone/>
            </a:pPr>
            <a:endParaRPr lang="en-US" dirty="0">
              <a:latin typeface="Times New Roman" pitchFamily="18" charset="0"/>
              <a:cs typeface="Times New Roman" pitchFamily="18" charset="0"/>
            </a:endParaRPr>
          </a:p>
          <a:p>
            <a:pPr marL="0" indent="0" algn="ctr">
              <a:buNone/>
            </a:pPr>
            <a:r>
              <a:rPr lang="en-GB" sz="3200" dirty="0">
                <a:latin typeface="Times New Roman" pitchFamily="18" charset="0"/>
                <a:cs typeface="Times New Roman" pitchFamily="18" charset="0"/>
              </a:rPr>
              <a:t>A First Course in Differential Equations with Modelling Applications </a:t>
            </a:r>
          </a:p>
          <a:p>
            <a:pPr marL="0" indent="0" algn="ctr">
              <a:buNone/>
            </a:pPr>
            <a:r>
              <a:rPr lang="en-GB" sz="3200" dirty="0">
                <a:latin typeface="Times New Roman" pitchFamily="18" charset="0"/>
                <a:cs typeface="Times New Roman" pitchFamily="18" charset="0"/>
              </a:rPr>
              <a:t>By Dennis G. Zill [10th Edition]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02329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679C28-B7D3-2D2C-7C1B-9CEAFA671E37}"/>
              </a:ext>
            </a:extLst>
          </p:cNvPr>
          <p:cNvPicPr>
            <a:picLocks noChangeAspect="1"/>
          </p:cNvPicPr>
          <p:nvPr/>
        </p:nvPicPr>
        <p:blipFill>
          <a:blip r:embed="rId2"/>
          <a:stretch>
            <a:fillRect/>
          </a:stretch>
        </p:blipFill>
        <p:spPr>
          <a:xfrm>
            <a:off x="656064" y="718576"/>
            <a:ext cx="10879872" cy="5420848"/>
          </a:xfrm>
          <a:prstGeom prst="rect">
            <a:avLst/>
          </a:prstGeom>
        </p:spPr>
      </p:pic>
    </p:spTree>
    <p:extLst>
      <p:ext uri="{BB962C8B-B14F-4D97-AF65-F5344CB8AC3E}">
        <p14:creationId xmlns:p14="http://schemas.microsoft.com/office/powerpoint/2010/main" val="256434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562" y="674400"/>
            <a:ext cx="11658876" cy="5509200"/>
          </a:xfrm>
          <a:prstGeom prst="rect">
            <a:avLst/>
          </a:prstGeom>
          <a:noFill/>
          <a:ln>
            <a:noFill/>
          </a:ln>
        </p:spPr>
        <p:txBody>
          <a:bodyPr wrap="square" rtlCol="0">
            <a:spAutoFit/>
          </a:bodyPr>
          <a:lstStyle/>
          <a:p>
            <a:pPr algn="just"/>
            <a:r>
              <a:rPr lang="en-US" sz="3200" b="1" dirty="0">
                <a:solidFill>
                  <a:schemeClr val="accent2">
                    <a:lumMod val="50000"/>
                  </a:schemeClr>
                </a:solidFill>
                <a:latin typeface="Times New Roman" pitchFamily="18" charset="0"/>
                <a:cs typeface="Times New Roman" pitchFamily="18" charset="0"/>
              </a:rPr>
              <a:t>Why do we study this course?</a:t>
            </a:r>
          </a:p>
          <a:p>
            <a:pPr algn="just"/>
            <a:endParaRPr lang="en-US" sz="3200" b="1" dirty="0">
              <a:latin typeface="Times New Roman" pitchFamily="18" charset="0"/>
              <a:cs typeface="Times New Roman" pitchFamily="18" charset="0"/>
            </a:endParaRPr>
          </a:p>
          <a:p>
            <a:pPr marL="285750" indent="-285750" algn="just">
              <a:buFont typeface="Arial" pitchFamily="34" charset="0"/>
              <a:buChar char="•"/>
            </a:pPr>
            <a:r>
              <a:rPr lang="en-US" sz="3200" dirty="0">
                <a:solidFill>
                  <a:srgbClr val="7030A0"/>
                </a:solidFill>
                <a:latin typeface="Times New Roman" pitchFamily="18" charset="0"/>
                <a:cs typeface="Times New Roman" pitchFamily="18" charset="0"/>
              </a:rPr>
              <a:t>The subject of </a:t>
            </a:r>
            <a:r>
              <a:rPr lang="en-US" sz="3200" b="1" dirty="0">
                <a:solidFill>
                  <a:srgbClr val="7030A0"/>
                </a:solidFill>
                <a:latin typeface="Times New Roman" pitchFamily="18" charset="0"/>
                <a:cs typeface="Times New Roman" pitchFamily="18" charset="0"/>
              </a:rPr>
              <a:t>differential equations</a:t>
            </a:r>
            <a:r>
              <a:rPr lang="en-US" sz="3200" dirty="0">
                <a:solidFill>
                  <a:srgbClr val="7030A0"/>
                </a:solidFill>
                <a:latin typeface="Times New Roman" pitchFamily="18" charset="0"/>
                <a:cs typeface="Times New Roman" pitchFamily="18" charset="0"/>
              </a:rPr>
              <a:t> is an extremely important one in mathematics and science, as well as many other branches of studies (engineering, economics, commerce) in which changes occur and in which predictions are desirable.</a:t>
            </a:r>
          </a:p>
          <a:p>
            <a:pPr marL="285750" indent="-285750" algn="just">
              <a:buFont typeface="Arial" pitchFamily="34" charset="0"/>
              <a:buChar char="•"/>
            </a:pPr>
            <a:endParaRPr lang="en-US" sz="3200" dirty="0">
              <a:latin typeface="Times New Roman" pitchFamily="18" charset="0"/>
              <a:cs typeface="Times New Roman" pitchFamily="18" charset="0"/>
            </a:endParaRPr>
          </a:p>
          <a:p>
            <a:pPr marL="285750" indent="-285750" algn="just">
              <a:buFont typeface="Arial" pitchFamily="34" charset="0"/>
              <a:buChar char="•"/>
            </a:pPr>
            <a:endParaRPr lang="en-US" sz="3200" dirty="0">
              <a:latin typeface="Times New Roman" pitchFamily="18" charset="0"/>
              <a:cs typeface="Times New Roman" pitchFamily="18" charset="0"/>
            </a:endParaRPr>
          </a:p>
          <a:p>
            <a:pPr marL="285750" indent="-285750" algn="just">
              <a:buFont typeface="Arial" pitchFamily="34" charset="0"/>
              <a:buChar char="•"/>
            </a:pPr>
            <a:r>
              <a:rPr lang="en-US" sz="3200" dirty="0">
                <a:solidFill>
                  <a:srgbClr val="002060"/>
                </a:solidFill>
                <a:latin typeface="Times New Roman" pitchFamily="18" charset="0"/>
                <a:cs typeface="Times New Roman" pitchFamily="18" charset="0"/>
              </a:rPr>
              <a:t>In most such circumstances, the systems studied come with some kind of "Natural Laws", or observations that, when translated into the language of mathematics, become differential equations.</a:t>
            </a:r>
          </a:p>
        </p:txBody>
      </p:sp>
      <mc:AlternateContent xmlns:mc="http://schemas.openxmlformats.org/markup-compatibility/2006" xmlns:p14="http://schemas.microsoft.com/office/powerpoint/2010/main">
        <mc:Choice Requires="p14">
          <p:contentPart p14:bwMode="auto" r:id="rId2">
            <p14:nvContentPartPr>
              <p14:cNvPr id="24577" name="Ink 1"/>
              <p14:cNvContentPartPr>
                <a14:cpLocks xmlns:a14="http://schemas.microsoft.com/office/drawing/2010/main" noRot="1" noChangeAspect="1" noEditPoints="1" noChangeArrowheads="1" noChangeShapeType="1"/>
              </p14:cNvContentPartPr>
              <p14:nvPr/>
            </p14:nvContentPartPr>
            <p14:xfrm>
              <a:off x="5302250" y="2352676"/>
              <a:ext cx="46038" cy="11113"/>
            </p14:xfrm>
          </p:contentPart>
        </mc:Choice>
        <mc:Fallback xmlns="">
          <p:pic>
            <p:nvPicPr>
              <p:cNvPr id="24577" name="Ink 1"/>
              <p:cNvPicPr>
                <a:picLocks noRot="1" noChangeAspect="1" noEditPoints="1" noChangeArrowheads="1" noChangeShapeType="1"/>
              </p:cNvPicPr>
              <p:nvPr/>
            </p:nvPicPr>
            <p:blipFill>
              <a:blip r:embed="rId3"/>
              <a:stretch>
                <a:fillRect/>
              </a:stretch>
            </p:blipFill>
            <p:spPr>
              <a:xfrm>
                <a:off x="5292825" y="2342713"/>
                <a:ext cx="64888" cy="31040"/>
              </a:xfrm>
              <a:prstGeom prst="rect">
                <a:avLst/>
              </a:prstGeom>
            </p:spPr>
          </p:pic>
        </mc:Fallback>
      </mc:AlternateContent>
    </p:spTree>
    <p:extLst>
      <p:ext uri="{BB962C8B-B14F-4D97-AF65-F5344CB8AC3E}">
        <p14:creationId xmlns:p14="http://schemas.microsoft.com/office/powerpoint/2010/main" val="286504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A58927-5D70-ADA3-1255-171A9AAEB951}"/>
              </a:ext>
            </a:extLst>
          </p:cNvPr>
          <p:cNvPicPr>
            <a:picLocks noChangeAspect="1"/>
          </p:cNvPicPr>
          <p:nvPr/>
        </p:nvPicPr>
        <p:blipFill>
          <a:blip r:embed="rId2"/>
          <a:stretch>
            <a:fillRect/>
          </a:stretch>
        </p:blipFill>
        <p:spPr>
          <a:xfrm>
            <a:off x="848139" y="517608"/>
            <a:ext cx="10137913" cy="6254986"/>
          </a:xfrm>
          <a:prstGeom prst="rect">
            <a:avLst/>
          </a:prstGeom>
        </p:spPr>
      </p:pic>
    </p:spTree>
    <p:extLst>
      <p:ext uri="{BB962C8B-B14F-4D97-AF65-F5344CB8AC3E}">
        <p14:creationId xmlns:p14="http://schemas.microsoft.com/office/powerpoint/2010/main" val="108490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57EC72-025B-7198-7A3E-79F508655C31}"/>
              </a:ext>
            </a:extLst>
          </p:cNvPr>
          <p:cNvSpPr txBox="1"/>
          <p:nvPr/>
        </p:nvSpPr>
        <p:spPr>
          <a:xfrm>
            <a:off x="424069" y="198782"/>
            <a:ext cx="11158331" cy="1815882"/>
          </a:xfrm>
          <a:prstGeom prst="rect">
            <a:avLst/>
          </a:prstGeom>
          <a:noFill/>
        </p:spPr>
        <p:txBody>
          <a:bodyPr wrap="square">
            <a:spAutoFit/>
          </a:bodyPr>
          <a:lstStyle/>
          <a:p>
            <a:pPr algn="just"/>
            <a:r>
              <a:rPr lang="en-US" sz="2800" b="1" i="0" dirty="0">
                <a:solidFill>
                  <a:srgbClr val="C00000"/>
                </a:solidFill>
                <a:effectLst/>
                <a:latin typeface="Cambria Math" panose="02040503050406030204" pitchFamily="18" charset="0"/>
                <a:ea typeface="Cambria Math" panose="02040503050406030204" pitchFamily="18" charset="0"/>
              </a:rPr>
              <a:t>Machine Learning</a:t>
            </a:r>
            <a:r>
              <a:rPr lang="en-US" sz="2800" b="0" i="0" dirty="0">
                <a:solidFill>
                  <a:srgbClr val="C00000"/>
                </a:solidFill>
                <a:effectLst/>
                <a:latin typeface="Cambria Math" panose="02040503050406030204" pitchFamily="18" charset="0"/>
                <a:ea typeface="Cambria Math" panose="02040503050406030204" pitchFamily="18" charset="0"/>
              </a:rPr>
              <a:t>:</a:t>
            </a:r>
            <a:r>
              <a:rPr lang="en-US" sz="2800" b="0" i="0" dirty="0">
                <a:solidFill>
                  <a:srgbClr val="374151"/>
                </a:solidFill>
                <a:effectLst/>
                <a:latin typeface="Cambria Math" panose="02040503050406030204" pitchFamily="18" charset="0"/>
                <a:ea typeface="Cambria Math" panose="02040503050406030204" pitchFamily="18" charset="0"/>
              </a:rPr>
              <a:t> ODEs have found applications in deep learning. Neural Ordinary Differential Equations (NODEs) and Continuous Normalizing Flows (CNFs) are concepts that involve the use of ODEs to model the continuous dynamics of data. </a:t>
            </a:r>
            <a:endParaRPr lang="en-US" sz="2800" dirty="0">
              <a:latin typeface="Cambria Math" panose="02040503050406030204" pitchFamily="18" charset="0"/>
              <a:ea typeface="Cambria Math" panose="02040503050406030204" pitchFamily="18" charset="0"/>
            </a:endParaRPr>
          </a:p>
        </p:txBody>
      </p:sp>
      <p:pic>
        <p:nvPicPr>
          <p:cNvPr id="7" name="Picture 6">
            <a:extLst>
              <a:ext uri="{FF2B5EF4-FFF2-40B4-BE49-F238E27FC236}">
                <a16:creationId xmlns:a16="http://schemas.microsoft.com/office/drawing/2014/main" id="{837E28B7-A2C8-5078-134C-519201438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38" y="2398977"/>
            <a:ext cx="11310405" cy="3895806"/>
          </a:xfrm>
          <a:prstGeom prst="rect">
            <a:avLst/>
          </a:prstGeom>
        </p:spPr>
      </p:pic>
    </p:spTree>
    <p:extLst>
      <p:ext uri="{BB962C8B-B14F-4D97-AF65-F5344CB8AC3E}">
        <p14:creationId xmlns:p14="http://schemas.microsoft.com/office/powerpoint/2010/main" val="200553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6EC396-61FB-5D5E-C193-B0A9E4C5C616}"/>
              </a:ext>
            </a:extLst>
          </p:cNvPr>
          <p:cNvSpPr txBox="1"/>
          <p:nvPr/>
        </p:nvSpPr>
        <p:spPr>
          <a:xfrm>
            <a:off x="291547" y="172278"/>
            <a:ext cx="11396869" cy="1815882"/>
          </a:xfrm>
          <a:prstGeom prst="rect">
            <a:avLst/>
          </a:prstGeom>
          <a:noFill/>
        </p:spPr>
        <p:txBody>
          <a:bodyPr wrap="square">
            <a:spAutoFit/>
          </a:bodyPr>
          <a:lstStyle/>
          <a:p>
            <a:pPr algn="just"/>
            <a:r>
              <a:rPr lang="en-US" sz="2800" b="1" i="0" dirty="0">
                <a:solidFill>
                  <a:srgbClr val="C00000"/>
                </a:solidFill>
                <a:effectLst/>
                <a:latin typeface="Cambria Math" panose="02040503050406030204" pitchFamily="18" charset="0"/>
                <a:ea typeface="Cambria Math" panose="02040503050406030204" pitchFamily="18" charset="0"/>
              </a:rPr>
              <a:t>Epidemiology</a:t>
            </a:r>
            <a:r>
              <a:rPr lang="en-US" sz="2800" b="0" i="0" dirty="0">
                <a:solidFill>
                  <a:srgbClr val="C00000"/>
                </a:solidFill>
                <a:effectLst/>
                <a:latin typeface="Cambria Math" panose="02040503050406030204" pitchFamily="18" charset="0"/>
                <a:ea typeface="Cambria Math" panose="02040503050406030204" pitchFamily="18" charset="0"/>
              </a:rPr>
              <a:t>:</a:t>
            </a:r>
            <a:r>
              <a:rPr lang="en-US" sz="2800" b="0" i="0" dirty="0">
                <a:solidFill>
                  <a:srgbClr val="374151"/>
                </a:solidFill>
                <a:effectLst/>
                <a:latin typeface="Cambria Math" panose="02040503050406030204" pitchFamily="18" charset="0"/>
                <a:ea typeface="Cambria Math" panose="02040503050406030204" pitchFamily="18" charset="0"/>
              </a:rPr>
              <a:t> ODEs are used in epidemiology to model the spread of diseases in populations. These models help in predicting the course of epidemics and designing effective intervention strategies, as seen in the SIR (Susceptible-Infectious-Recovered) model.</a:t>
            </a:r>
            <a:endParaRPr lang="en-US" sz="2800" dirty="0">
              <a:latin typeface="Cambria Math" panose="02040503050406030204" pitchFamily="18" charset="0"/>
              <a:ea typeface="Cambria Math" panose="02040503050406030204" pitchFamily="18" charset="0"/>
            </a:endParaRPr>
          </a:p>
        </p:txBody>
      </p:sp>
      <p:pic>
        <p:nvPicPr>
          <p:cNvPr id="7" name="Picture 6">
            <a:extLst>
              <a:ext uri="{FF2B5EF4-FFF2-40B4-BE49-F238E27FC236}">
                <a16:creationId xmlns:a16="http://schemas.microsoft.com/office/drawing/2014/main" id="{90D9D5A9-1A58-2A70-0026-44E7E34C0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3" y="2427334"/>
            <a:ext cx="4785694" cy="3960214"/>
          </a:xfrm>
          <a:prstGeom prst="rect">
            <a:avLst/>
          </a:prstGeom>
        </p:spPr>
      </p:pic>
      <p:pic>
        <p:nvPicPr>
          <p:cNvPr id="9" name="Picture 8">
            <a:extLst>
              <a:ext uri="{FF2B5EF4-FFF2-40B4-BE49-F238E27FC236}">
                <a16:creationId xmlns:a16="http://schemas.microsoft.com/office/drawing/2014/main" id="{C6F48D06-A45D-ACFC-8C1E-8D4C81B50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241" y="2442772"/>
            <a:ext cx="6877363" cy="3960215"/>
          </a:xfrm>
          <a:prstGeom prst="rect">
            <a:avLst/>
          </a:prstGeom>
        </p:spPr>
      </p:pic>
    </p:spTree>
    <p:extLst>
      <p:ext uri="{BB962C8B-B14F-4D97-AF65-F5344CB8AC3E}">
        <p14:creationId xmlns:p14="http://schemas.microsoft.com/office/powerpoint/2010/main" val="3550141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3423" y="152400"/>
            <a:ext cx="8925154" cy="584775"/>
          </a:xfrm>
          <a:prstGeom prst="rect">
            <a:avLst/>
          </a:prstGeom>
          <a:noFill/>
          <a:ln>
            <a:noFill/>
          </a:ln>
        </p:spPr>
        <p:txBody>
          <a:bodyPr wrap="square" rtlCol="0">
            <a:spAutoFit/>
          </a:bodyPr>
          <a:lstStyle/>
          <a:p>
            <a:pPr algn="ctr"/>
            <a:r>
              <a:rPr lang="en-US" sz="3200" b="1" dirty="0">
                <a:solidFill>
                  <a:srgbClr val="C00000"/>
                </a:solidFill>
                <a:latin typeface="Times New Roman" pitchFamily="18" charset="0"/>
                <a:cs typeface="Times New Roman" pitchFamily="18" charset="0"/>
              </a:rPr>
              <a:t>Classification by type</a:t>
            </a:r>
            <a:endParaRPr lang="en-US" sz="2800" b="1" dirty="0">
              <a:solidFill>
                <a:srgbClr val="C00000"/>
              </a:solidFill>
              <a:latin typeface="Times New Roman" pitchFamily="18" charset="0"/>
              <a:cs typeface="Times New Roman" pitchFamily="18" charset="0"/>
            </a:endParaRPr>
          </a:p>
        </p:txBody>
      </p:sp>
      <p:sp>
        <p:nvSpPr>
          <p:cNvPr id="4" name="TextBox 3"/>
          <p:cNvSpPr txBox="1"/>
          <p:nvPr/>
        </p:nvSpPr>
        <p:spPr>
          <a:xfrm>
            <a:off x="568141" y="737175"/>
            <a:ext cx="11055718" cy="1815882"/>
          </a:xfrm>
          <a:prstGeom prst="rect">
            <a:avLst/>
          </a:prstGeom>
          <a:noFill/>
          <a:ln>
            <a:noFill/>
          </a:ln>
        </p:spPr>
        <p:txBody>
          <a:bodyPr wrap="square" rtlCol="0">
            <a:spAutoFit/>
          </a:bodyPr>
          <a:lstStyle/>
          <a:p>
            <a:r>
              <a:rPr lang="en-US" sz="2800" b="1" dirty="0">
                <a:solidFill>
                  <a:srgbClr val="FF0000"/>
                </a:solidFill>
                <a:latin typeface="Times New Roman" pitchFamily="18" charset="0"/>
                <a:cs typeface="Times New Roman" pitchFamily="18" charset="0"/>
              </a:rPr>
              <a:t>Ordinary differential equation:</a:t>
            </a:r>
          </a:p>
          <a:p>
            <a:pPr algn="just"/>
            <a:r>
              <a:rPr lang="en-US" sz="2800" dirty="0">
                <a:solidFill>
                  <a:srgbClr val="7030A0"/>
                </a:solidFill>
                <a:latin typeface="Times New Roman" pitchFamily="18" charset="0"/>
                <a:cs typeface="Times New Roman" pitchFamily="18" charset="0"/>
              </a:rPr>
              <a:t>If an equation contains only ordinary derivatives of  one or more variables with respect to a single independent variable, it is said to be an ordinary differential equation (ODE).</a:t>
            </a:r>
            <a:endParaRPr lang="en-US" sz="2400" dirty="0">
              <a:solidFill>
                <a:srgbClr val="7030A0"/>
              </a:solidFill>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574822881"/>
              </p:ext>
            </p:extLst>
          </p:nvPr>
        </p:nvGraphicFramePr>
        <p:xfrm>
          <a:off x="3413918" y="2703858"/>
          <a:ext cx="5364163" cy="3819525"/>
        </p:xfrm>
        <a:graphic>
          <a:graphicData uri="http://schemas.openxmlformats.org/presentationml/2006/ole">
            <mc:AlternateContent xmlns:mc="http://schemas.openxmlformats.org/markup-compatibility/2006">
              <mc:Choice xmlns:v="urn:schemas-microsoft-com:vml" Requires="v">
                <p:oleObj name="Equation" r:id="rId2" imgW="1676400" imgH="1524000" progId="Equation.3">
                  <p:embed/>
                </p:oleObj>
              </mc:Choice>
              <mc:Fallback>
                <p:oleObj name="Equation" r:id="rId2" imgW="1676400" imgH="1524000" progId="Equation.3">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918" y="2703858"/>
                        <a:ext cx="5364163" cy="381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3084" name="Ink 12"/>
              <p14:cNvContentPartPr>
                <a14:cpLocks xmlns:a14="http://schemas.microsoft.com/office/drawing/2010/main" noRot="1" noChangeAspect="1" noEditPoints="1" noChangeArrowheads="1" noChangeShapeType="1"/>
              </p14:cNvContentPartPr>
              <p14:nvPr/>
            </p14:nvContentPartPr>
            <p14:xfrm>
              <a:off x="13408025" y="15340013"/>
              <a:ext cx="0" cy="0"/>
            </p14:xfrm>
          </p:contentPart>
        </mc:Choice>
        <mc:Fallback xmlns="">
          <p:pic>
            <p:nvPicPr>
              <p:cNvPr id="3084" name="Ink 12"/>
              <p:cNvPicPr>
                <a:picLocks noRot="1" noChangeAspect="1" noEditPoints="1" noChangeArrowheads="1" noChangeShapeType="1"/>
              </p:cNvPicPr>
              <p:nvPr/>
            </p:nvPicPr>
            <p:blipFill>
              <a:blip r:embed="rId6"/>
              <a:stretch>
                <a:fillRect/>
              </a:stretch>
            </p:blipFill>
            <p:spPr>
              <a:xfrm>
                <a:off x="13408025" y="15340013"/>
                <a:ext cx="0" cy="0"/>
              </a:xfrm>
              <a:prstGeom prst="rect">
                <a:avLst/>
              </a:prstGeom>
            </p:spPr>
          </p:pic>
        </mc:Fallback>
      </mc:AlternateContent>
    </p:spTree>
    <p:extLst>
      <p:ext uri="{BB962C8B-B14F-4D97-AF65-F5344CB8AC3E}">
        <p14:creationId xmlns:p14="http://schemas.microsoft.com/office/powerpoint/2010/main" val="40165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113" y="145774"/>
            <a:ext cx="10969487" cy="1815882"/>
          </a:xfrm>
          <a:prstGeom prst="rect">
            <a:avLst/>
          </a:prstGeom>
          <a:noFill/>
          <a:ln>
            <a:noFill/>
          </a:ln>
        </p:spPr>
        <p:txBody>
          <a:bodyPr wrap="square" rtlCol="0">
            <a:spAutoFit/>
          </a:bodyPr>
          <a:lstStyle/>
          <a:p>
            <a:r>
              <a:rPr lang="en-US" sz="2800" b="1" dirty="0">
                <a:solidFill>
                  <a:srgbClr val="FF0000"/>
                </a:solidFill>
                <a:latin typeface="Times New Roman" pitchFamily="18" charset="0"/>
                <a:cs typeface="Times New Roman" pitchFamily="18" charset="0"/>
              </a:rPr>
              <a:t>Partial differential equation:</a:t>
            </a:r>
          </a:p>
          <a:p>
            <a:pPr algn="just"/>
            <a:r>
              <a:rPr lang="en-US" sz="2800" dirty="0">
                <a:solidFill>
                  <a:srgbClr val="7030A0"/>
                </a:solidFill>
                <a:latin typeface="Times New Roman" pitchFamily="18" charset="0"/>
                <a:cs typeface="Times New Roman" pitchFamily="18" charset="0"/>
              </a:rPr>
              <a:t>An equation involving partial derivatives of one or more dependent variables with respect to two or more independent variables is called a partial differential equation (PDE).</a:t>
            </a:r>
            <a:endParaRPr lang="en-US" sz="2400" dirty="0">
              <a:solidFill>
                <a:srgbClr val="7030A0"/>
              </a:solidFill>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918086100"/>
              </p:ext>
            </p:extLst>
          </p:nvPr>
        </p:nvGraphicFramePr>
        <p:xfrm>
          <a:off x="2955235" y="2121762"/>
          <a:ext cx="4894468" cy="4684276"/>
        </p:xfrm>
        <a:graphic>
          <a:graphicData uri="http://schemas.openxmlformats.org/presentationml/2006/ole">
            <mc:AlternateContent xmlns:mc="http://schemas.openxmlformats.org/markup-compatibility/2006">
              <mc:Choice xmlns:v="urn:schemas-microsoft-com:vml" Requires="v">
                <p:oleObj name="Equation" r:id="rId2" imgW="1346200" imgH="1727200" progId="Equation.3">
                  <p:embed/>
                </p:oleObj>
              </mc:Choice>
              <mc:Fallback>
                <p:oleObj name="Equation" r:id="rId2" imgW="1346200" imgH="1727200" progId="Equation.3">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235" y="2121762"/>
                        <a:ext cx="4894468" cy="4684276"/>
                      </a:xfrm>
                      <a:prstGeom prst="rect">
                        <a:avLst/>
                      </a:prstGeom>
                      <a:noFill/>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4120" name="Ink 24"/>
              <p14:cNvContentPartPr>
                <a14:cpLocks xmlns:a14="http://schemas.microsoft.com/office/drawing/2010/main" noRot="1" noChangeAspect="1" noEditPoints="1" noChangeArrowheads="1" noChangeShapeType="1"/>
              </p14:cNvContentPartPr>
              <p14:nvPr/>
            </p14:nvContentPartPr>
            <p14:xfrm>
              <a:off x="3595688" y="5595938"/>
              <a:ext cx="120650" cy="17462"/>
            </p14:xfrm>
          </p:contentPart>
        </mc:Choice>
        <mc:Fallback xmlns="">
          <p:pic>
            <p:nvPicPr>
              <p:cNvPr id="4120" name="Ink 24"/>
              <p:cNvPicPr>
                <a:picLocks noRot="1" noChangeAspect="1" noEditPoints="1" noChangeArrowheads="1" noChangeShapeType="1"/>
              </p:cNvPicPr>
              <p:nvPr/>
            </p:nvPicPr>
            <p:blipFill>
              <a:blip r:embed="rId6"/>
              <a:stretch>
                <a:fillRect/>
              </a:stretch>
            </p:blipFill>
            <p:spPr>
              <a:xfrm>
                <a:off x="3586407" y="5586672"/>
                <a:ext cx="139212" cy="3599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121" name="Ink 25"/>
              <p14:cNvContentPartPr>
                <a14:cpLocks xmlns:a14="http://schemas.microsoft.com/office/drawing/2010/main" noRot="1" noChangeAspect="1" noEditPoints="1" noChangeArrowheads="1" noChangeShapeType="1"/>
              </p14:cNvContentPartPr>
              <p14:nvPr/>
            </p14:nvContentPartPr>
            <p14:xfrm>
              <a:off x="4965701" y="5618164"/>
              <a:ext cx="187325" cy="33337"/>
            </p14:xfrm>
          </p:contentPart>
        </mc:Choice>
        <mc:Fallback xmlns="">
          <p:pic>
            <p:nvPicPr>
              <p:cNvPr id="4121" name="Ink 25"/>
              <p:cNvPicPr>
                <a:picLocks noRot="1" noChangeAspect="1" noEditPoints="1" noChangeArrowheads="1" noChangeShapeType="1"/>
              </p:cNvPicPr>
              <p:nvPr/>
            </p:nvPicPr>
            <p:blipFill>
              <a:blip r:embed="rId8"/>
              <a:stretch>
                <a:fillRect/>
              </a:stretch>
            </p:blipFill>
            <p:spPr>
              <a:xfrm>
                <a:off x="4956335" y="5608844"/>
                <a:ext cx="206058" cy="51977"/>
              </a:xfrm>
              <a:prstGeom prst="rect">
                <a:avLst/>
              </a:prstGeom>
            </p:spPr>
          </p:pic>
        </mc:Fallback>
      </mc:AlternateContent>
    </p:spTree>
    <p:extLst>
      <p:ext uri="{BB962C8B-B14F-4D97-AF65-F5344CB8AC3E}">
        <p14:creationId xmlns:p14="http://schemas.microsoft.com/office/powerpoint/2010/main" val="425399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430" y="254281"/>
            <a:ext cx="6370752" cy="584775"/>
          </a:xfrm>
          <a:prstGeom prst="rect">
            <a:avLst/>
          </a:prstGeom>
          <a:noFill/>
          <a:ln>
            <a:noFill/>
          </a:ln>
        </p:spPr>
        <p:txBody>
          <a:bodyPr wrap="square" rtlCol="0">
            <a:spAutoFit/>
          </a:bodyPr>
          <a:lstStyle/>
          <a:p>
            <a:pPr algn="ctr"/>
            <a:r>
              <a:rPr lang="en-US" sz="3200" b="1" dirty="0">
                <a:solidFill>
                  <a:srgbClr val="C00000"/>
                </a:solidFill>
                <a:latin typeface="Times New Roman" pitchFamily="18" charset="0"/>
                <a:cs typeface="Times New Roman" pitchFamily="18" charset="0"/>
              </a:rPr>
              <a:t>Order of Differential Equation</a:t>
            </a:r>
          </a:p>
        </p:txBody>
      </p:sp>
      <p:sp>
        <p:nvSpPr>
          <p:cNvPr id="3" name="TextBox 2"/>
          <p:cNvSpPr txBox="1"/>
          <p:nvPr/>
        </p:nvSpPr>
        <p:spPr>
          <a:xfrm>
            <a:off x="262831" y="1069868"/>
            <a:ext cx="10875895" cy="954107"/>
          </a:xfrm>
          <a:prstGeom prst="rect">
            <a:avLst/>
          </a:prstGeom>
          <a:noFill/>
          <a:ln>
            <a:noFill/>
          </a:ln>
        </p:spPr>
        <p:txBody>
          <a:bodyPr wrap="square" rtlCol="0">
            <a:spAutoFit/>
          </a:bodyPr>
          <a:lstStyle/>
          <a:p>
            <a:pPr algn="just"/>
            <a:r>
              <a:rPr lang="en-US" sz="2800" dirty="0">
                <a:solidFill>
                  <a:srgbClr val="7030A0"/>
                </a:solidFill>
                <a:latin typeface="Times New Roman" pitchFamily="18" charset="0"/>
                <a:cs typeface="Times New Roman" pitchFamily="18" charset="0"/>
              </a:rPr>
              <a:t>The order of a differential equation (either ODE or PDE) is the order of the highest derivative in the equation.</a:t>
            </a:r>
            <a:endParaRPr lang="en-US" sz="2400" dirty="0">
              <a:solidFill>
                <a:srgbClr val="7030A0"/>
              </a:solidFill>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686539249"/>
              </p:ext>
            </p:extLst>
          </p:nvPr>
        </p:nvGraphicFramePr>
        <p:xfrm>
          <a:off x="1600430" y="3429000"/>
          <a:ext cx="7400880" cy="3085628"/>
        </p:xfrm>
        <a:graphic>
          <a:graphicData uri="http://schemas.openxmlformats.org/presentationml/2006/ole">
            <mc:AlternateContent xmlns:mc="http://schemas.openxmlformats.org/markup-compatibility/2006">
              <mc:Choice xmlns:v="urn:schemas-microsoft-com:vml" Requires="v">
                <p:oleObj name="Equation" r:id="rId2" imgW="3860800" imgH="1308100" progId="Equation.3">
                  <p:embed/>
                </p:oleObj>
              </mc:Choice>
              <mc:Fallback>
                <p:oleObj name="Equation" r:id="rId2" imgW="3860800" imgH="1308100" progId="Equation.3">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430" y="3429000"/>
                        <a:ext cx="7400880" cy="3085628"/>
                      </a:xfrm>
                      <a:prstGeom prst="rect">
                        <a:avLst/>
                      </a:prstGeom>
                      <a:noFill/>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5130" name="Ink 10"/>
              <p14:cNvContentPartPr>
                <a14:cpLocks xmlns:a14="http://schemas.microsoft.com/office/drawing/2010/main" noRot="1" noChangeAspect="1" noEditPoints="1" noChangeArrowheads="1" noChangeShapeType="1"/>
              </p14:cNvContentPartPr>
              <p14:nvPr/>
            </p14:nvContentPartPr>
            <p14:xfrm>
              <a:off x="4806951" y="2684463"/>
              <a:ext cx="3175" cy="4762"/>
            </p14:xfrm>
          </p:contentPart>
        </mc:Choice>
        <mc:Fallback xmlns="">
          <p:pic>
            <p:nvPicPr>
              <p:cNvPr id="5130" name="Ink 10"/>
              <p:cNvPicPr>
                <a:picLocks noRot="1" noChangeAspect="1" noEditPoints="1" noChangeArrowheads="1" noChangeShapeType="1"/>
              </p:cNvPicPr>
              <p:nvPr/>
            </p:nvPicPr>
            <p:blipFill>
              <a:blip r:embed="rId6"/>
              <a:stretch>
                <a:fillRect/>
              </a:stretch>
            </p:blipFill>
            <p:spPr>
              <a:xfrm>
                <a:off x="4797779" y="2673207"/>
                <a:ext cx="21519" cy="27273"/>
              </a:xfrm>
              <a:prstGeom prst="rect">
                <a:avLst/>
              </a:prstGeom>
            </p:spPr>
          </p:pic>
        </mc:Fallback>
      </mc:AlternateContent>
      <p:pic>
        <p:nvPicPr>
          <p:cNvPr id="5" name="Picture 4">
            <a:extLst>
              <a:ext uri="{FF2B5EF4-FFF2-40B4-BE49-F238E27FC236}">
                <a16:creationId xmlns:a16="http://schemas.microsoft.com/office/drawing/2014/main" id="{FB256B81-505E-49D5-AE8D-A8788A9846F8}"/>
              </a:ext>
            </a:extLst>
          </p:cNvPr>
          <p:cNvPicPr>
            <a:picLocks noChangeAspect="1"/>
          </p:cNvPicPr>
          <p:nvPr/>
        </p:nvPicPr>
        <p:blipFill>
          <a:blip r:embed="rId7"/>
          <a:stretch>
            <a:fillRect/>
          </a:stretch>
        </p:blipFill>
        <p:spPr>
          <a:xfrm>
            <a:off x="5724940" y="1804213"/>
            <a:ext cx="5657713" cy="1683844"/>
          </a:xfrm>
          <a:prstGeom prst="rect">
            <a:avLst/>
          </a:prstGeom>
        </p:spPr>
      </p:pic>
    </p:spTree>
    <p:extLst>
      <p:ext uri="{BB962C8B-B14F-4D97-AF65-F5344CB8AC3E}">
        <p14:creationId xmlns:p14="http://schemas.microsoft.com/office/powerpoint/2010/main" val="1703987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3866</TotalTime>
  <Words>422</Words>
  <Application>Microsoft Office PowerPoint</Application>
  <PresentationFormat>Widescreen</PresentationFormat>
  <Paragraphs>39</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pcc</dc:creator>
  <cp:lastModifiedBy>Adnan Rafiq Siddiqui</cp:lastModifiedBy>
  <cp:revision>390</cp:revision>
  <dcterms:created xsi:type="dcterms:W3CDTF">2014-09-15T06:03:28Z</dcterms:created>
  <dcterms:modified xsi:type="dcterms:W3CDTF">2023-10-13T06:40:55Z</dcterms:modified>
</cp:coreProperties>
</file>