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9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2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9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5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3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B2806-C5BE-4E0E-8680-1A757D4426D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7B4D-BD4B-44B4-BEC7-5EBE996A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EFE90-3109-4AAF-B5AE-883EF78FBF2D}"/>
              </a:ext>
            </a:extLst>
          </p:cNvPr>
          <p:cNvSpPr txBox="1"/>
          <p:nvPr/>
        </p:nvSpPr>
        <p:spPr>
          <a:xfrm>
            <a:off x="1143000" y="152400"/>
            <a:ext cx="6705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Solution of an 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1634B6-2C41-4D16-B7CE-2CC542B13B53}"/>
                  </a:ext>
                </a:extLst>
              </p:cNvPr>
              <p:cNvSpPr/>
              <p:nvPr/>
            </p:nvSpPr>
            <p:spPr>
              <a:xfrm>
                <a:off x="685799" y="4675267"/>
                <a:ext cx="930634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sz="32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However, for convenience we write solution 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1634B6-2C41-4D16-B7CE-2CC542B13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675267"/>
                <a:ext cx="9306340" cy="535531"/>
              </a:xfrm>
              <a:prstGeom prst="rect">
                <a:avLst/>
              </a:prstGeom>
              <a:blipFill>
                <a:blip r:embed="rId2"/>
                <a:stretch>
                  <a:fillRect l="-1637" t="-25000" b="-35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D0ACE9C-8AE6-48D6-A8F1-5C1168A04D77}"/>
              </a:ext>
            </a:extLst>
          </p:cNvPr>
          <p:cNvSpPr/>
          <p:nvPr/>
        </p:nvSpPr>
        <p:spPr>
          <a:xfrm>
            <a:off x="609600" y="5546568"/>
            <a:ext cx="79248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645AE3-8474-44EB-A4F6-976F062A8257}"/>
                  </a:ext>
                </a:extLst>
              </p:cNvPr>
              <p:cNvSpPr/>
              <p:nvPr/>
            </p:nvSpPr>
            <p:spPr>
              <a:xfrm>
                <a:off x="685799" y="1142999"/>
                <a:ext cx="10936358" cy="3137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Any function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∅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deﬁned on an interval </a:t>
                </a:r>
                <a:r>
                  <a:rPr lang="en-US" sz="3200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and possessing at least n derivatives that are continuous on </a:t>
                </a:r>
                <a:r>
                  <a:rPr lang="en-US" sz="3200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, which when substituted into an nth-order ordinary differential equation reduces the equation to an identity, is said to be a solution of the equation on the interval.</a:t>
                </a:r>
              </a:p>
              <a:p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That is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,∅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,⋯,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∅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for all </a:t>
                </a:r>
                <a:r>
                  <a:rPr lang="en-US" sz="2800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in </a:t>
                </a:r>
                <a:r>
                  <a:rPr lang="en-US" sz="2800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645AE3-8474-44EB-A4F6-976F062A8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142999"/>
                <a:ext cx="10936358" cy="3137847"/>
              </a:xfrm>
              <a:prstGeom prst="rect">
                <a:avLst/>
              </a:prstGeom>
              <a:blipFill>
                <a:blip r:embed="rId3"/>
                <a:stretch>
                  <a:fillRect l="-1393" t="-2524" r="-2173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76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1D6F3-1E61-427F-9024-D568CF53C290}"/>
                  </a:ext>
                </a:extLst>
              </p:cNvPr>
              <p:cNvSpPr txBox="1"/>
              <p:nvPr/>
            </p:nvSpPr>
            <p:spPr>
              <a:xfrm>
                <a:off x="380998" y="457200"/>
                <a:ext cx="11386931" cy="3187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Example:</a:t>
                </a:r>
                <a:r>
                  <a:rPr lang="en-US" sz="28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28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Verify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GB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𝑎𝑛𝑑</m:t>
                      </m:r>
                      <m:r>
                        <a:rPr lang="en-GB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	are the solutions of the differential equation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is an arbitrary constant.</a:t>
                </a:r>
                <a:endParaRPr lang="en-US" sz="28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1D6F3-1E61-427F-9024-D568CF53C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8" y="457200"/>
                <a:ext cx="11386931" cy="3187924"/>
              </a:xfrm>
              <a:prstGeom prst="rect">
                <a:avLst/>
              </a:prstGeom>
              <a:blipFill>
                <a:blip r:embed="rId2"/>
                <a:stretch>
                  <a:fillRect l="-1606" t="-3059" b="-43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03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79ECD-386E-4311-BB89-99D14466565B}"/>
              </a:ext>
            </a:extLst>
          </p:cNvPr>
          <p:cNvSpPr txBox="1"/>
          <p:nvPr/>
        </p:nvSpPr>
        <p:spPr>
          <a:xfrm>
            <a:off x="1143000" y="152400"/>
            <a:ext cx="6705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General Solution of an 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E59AC0-D0F4-4868-A468-B6016FED2CB9}"/>
              </a:ext>
            </a:extLst>
          </p:cNvPr>
          <p:cNvSpPr/>
          <p:nvPr/>
        </p:nvSpPr>
        <p:spPr>
          <a:xfrm>
            <a:off x="599660" y="964488"/>
            <a:ext cx="106779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solution of an nth-order ordinary differential equation which contains n essential arbitrary constants is called a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general solution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A93AB-D877-4035-8F6F-34A446723575}"/>
                  </a:ext>
                </a:extLst>
              </p:cNvPr>
              <p:cNvSpPr txBox="1"/>
              <p:nvPr/>
            </p:nvSpPr>
            <p:spPr>
              <a:xfrm>
                <a:off x="2329070" y="2199860"/>
                <a:ext cx="9263270" cy="4015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Examples</a:t>
                </a:r>
              </a:p>
              <a:p>
                <a:pPr algn="just"/>
                <a:endParaRPr lang="en-US" sz="32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3200" dirty="0">
                    <a:solidFill>
                      <a:srgbClr val="002060"/>
                    </a:solidFill>
                    <a:cs typeface="Times New Roman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is a general solution of ODE 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=2</m:t>
                      </m:r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AutoNum type="arabicPeriod"/>
                </a:pPr>
                <a:endParaRPr lang="en-US" sz="32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3200" b="0" dirty="0">
                    <a:solidFill>
                      <a:srgbClr val="002060"/>
                    </a:solidFill>
                    <a:cs typeface="Times New Roman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𝑐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−3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is a general solution of ODE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−3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=0.</m:t>
                      </m:r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A93AB-D877-4035-8F6F-34A446723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070" y="2199860"/>
                <a:ext cx="9263270" cy="4015409"/>
              </a:xfrm>
              <a:prstGeom prst="rect">
                <a:avLst/>
              </a:prstGeom>
              <a:blipFill>
                <a:blip r:embed="rId2"/>
                <a:stretch>
                  <a:fillRect l="-1645" t="-2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CE554F-2B73-430B-B9C1-4FE0F3F981B6}"/>
              </a:ext>
            </a:extLst>
          </p:cNvPr>
          <p:cNvSpPr/>
          <p:nvPr/>
        </p:nvSpPr>
        <p:spPr>
          <a:xfrm>
            <a:off x="533399" y="1066799"/>
            <a:ext cx="11367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Any solution obtained from the general solution by giving particular numerical values to the arbitrary constants is called a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particular solution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E4474-E1BD-474F-BAB1-973CB453FB60}"/>
              </a:ext>
            </a:extLst>
          </p:cNvPr>
          <p:cNvSpPr txBox="1"/>
          <p:nvPr/>
        </p:nvSpPr>
        <p:spPr>
          <a:xfrm>
            <a:off x="1143000" y="152400"/>
            <a:ext cx="6705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Particular Solution of an 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B6334E-B2A1-4195-8574-05187B81BE6E}"/>
                  </a:ext>
                </a:extLst>
              </p:cNvPr>
              <p:cNvSpPr txBox="1"/>
              <p:nvPr/>
            </p:nvSpPr>
            <p:spPr>
              <a:xfrm>
                <a:off x="1974573" y="2368140"/>
                <a:ext cx="10217427" cy="3756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</a:p>
              <a:p>
                <a:pPr algn="just"/>
                <a:endParaRPr lang="en-US" sz="32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+2 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is a particular solution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𝑑𝑥</m:t>
                        </m:r>
                      </m:den>
                    </m:f>
                    <m:r>
                      <a:rPr lang="en-US" sz="32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for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=2</m:t>
                    </m:r>
                  </m:oMath>
                </a14:m>
                <a:r>
                  <a:rPr lang="en-US" sz="3200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457200" indent="-457200" algn="just">
                  <a:buAutoNum type="arabicPeriod"/>
                </a:pPr>
                <a:endParaRPr lang="en-US" sz="3200" i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+3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−3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is a particular solution of</a:t>
                </a:r>
              </a:p>
              <a:p>
                <a:pPr algn="just"/>
                <a:r>
                  <a:rPr lang="en-US" sz="3200" dirty="0">
                    <a:solidFill>
                      <a:srgbClr val="002060"/>
                    </a:solidFill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−3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just"/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	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=1,  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=3.</m:t>
                    </m:r>
                  </m:oMath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B6334E-B2A1-4195-8574-05187B81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73" y="2368140"/>
                <a:ext cx="10217427" cy="3756285"/>
              </a:xfrm>
              <a:prstGeom prst="rect">
                <a:avLst/>
              </a:prstGeom>
              <a:blipFill>
                <a:blip r:embed="rId2"/>
                <a:stretch>
                  <a:fillRect l="-1551" t="-2269" r="-1313" b="-3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32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298A2-A938-45B0-B979-854796CDD210}"/>
              </a:ext>
            </a:extLst>
          </p:cNvPr>
          <p:cNvSpPr txBox="1"/>
          <p:nvPr/>
        </p:nvSpPr>
        <p:spPr>
          <a:xfrm>
            <a:off x="1143000" y="152400"/>
            <a:ext cx="6705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Families of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121230-B531-4BB3-A1B4-6772649E7306}"/>
                  </a:ext>
                </a:extLst>
              </p:cNvPr>
              <p:cNvSpPr/>
              <p:nvPr/>
            </p:nvSpPr>
            <p:spPr>
              <a:xfrm>
                <a:off x="381000" y="675621"/>
                <a:ext cx="10764078" cy="3633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 solution containing an arbitrary constant represents a set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x, y, c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0 of solutions called a one-parameter family of solutions. When solving an nth-order differential </a:t>
                </a:r>
                <a:r>
                  <a:rPr lang="es-ES" sz="24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equation</a:t>
                </a:r>
                <a:r>
                  <a:rPr lang="es-E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⋯,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, we seek an n-parameter family of solution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en-US" sz="24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Examples:</a:t>
                </a:r>
              </a:p>
              <a:p>
                <a:endParaRPr lang="en-US" sz="24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one-parameter family of solutions of ODE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.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−3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two-parameter family of solutions of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−3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=0.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121230-B531-4BB3-A1B4-6772649E7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75621"/>
                <a:ext cx="10764078" cy="3633559"/>
              </a:xfrm>
              <a:prstGeom prst="rect">
                <a:avLst/>
              </a:prstGeom>
              <a:blipFill>
                <a:blip r:embed="rId2"/>
                <a:stretch>
                  <a:fillRect l="-907" t="-1342" b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52A32AA-4353-434A-A6DA-2944D5970A98}"/>
              </a:ext>
            </a:extLst>
          </p:cNvPr>
          <p:cNvSpPr/>
          <p:nvPr/>
        </p:nvSpPr>
        <p:spPr>
          <a:xfrm>
            <a:off x="834887" y="4735829"/>
            <a:ext cx="10217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means that a single differential equation can possess an inﬁnite number of solutions corresponding to the unlimited number of choices for the parameter(s).</a:t>
            </a:r>
          </a:p>
        </p:txBody>
      </p:sp>
    </p:spTree>
    <p:extLst>
      <p:ext uri="{BB962C8B-B14F-4D97-AF65-F5344CB8AC3E}">
        <p14:creationId xmlns:p14="http://schemas.microsoft.com/office/powerpoint/2010/main" val="22187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CBF621-99EF-AD3A-953E-3E7131A8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41" y="503583"/>
            <a:ext cx="10300089" cy="44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6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169A1-677D-05F2-DD1F-CBADF6AA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9" y="22940"/>
            <a:ext cx="9892308" cy="3058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A8E1A3-747D-A6F6-28F4-41754362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09" y="2915481"/>
            <a:ext cx="3763055" cy="384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1F30AF-2916-8D05-4733-6110A2362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445" y="2779026"/>
            <a:ext cx="4214811" cy="2936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176F84-1168-6A29-03C4-0C1725DCF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857" y="2628076"/>
            <a:ext cx="3769935" cy="2089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3747ED-5B99-2C74-D99D-B3FB8AFD4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843" y="5621822"/>
            <a:ext cx="7190120" cy="111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BD57A4-77BB-F651-0BE1-A680A5FA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46407"/>
            <a:ext cx="7572583" cy="1677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193E0-EADE-7C43-AE0C-49E233E37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90" y="1675990"/>
            <a:ext cx="7443372" cy="775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2AF71-0FA5-FA1D-6575-5B754E9C9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61" y="3059742"/>
            <a:ext cx="8699017" cy="16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1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CAB2C1-BA6E-7CC8-07BA-8D81CC03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5" y="452231"/>
            <a:ext cx="9949898" cy="3466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0580CC-0F18-50DC-8D00-713885F9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71" y="4222681"/>
            <a:ext cx="5002903" cy="15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4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382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pcc</dc:creator>
  <cp:lastModifiedBy>Adnan Rafiq Siddiqui</cp:lastModifiedBy>
  <cp:revision>398</cp:revision>
  <dcterms:created xsi:type="dcterms:W3CDTF">2014-09-15T06:03:28Z</dcterms:created>
  <dcterms:modified xsi:type="dcterms:W3CDTF">2023-10-17T09:58:40Z</dcterms:modified>
</cp:coreProperties>
</file>