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94" r:id="rId4"/>
    <p:sldId id="325" r:id="rId5"/>
    <p:sldId id="326" r:id="rId6"/>
    <p:sldId id="327" r:id="rId7"/>
    <p:sldId id="328" r:id="rId8"/>
    <p:sldId id="300" r:id="rId9"/>
    <p:sldId id="301" r:id="rId10"/>
    <p:sldId id="329" r:id="rId11"/>
    <p:sldId id="330" r:id="rId12"/>
    <p:sldId id="331" r:id="rId13"/>
    <p:sldId id="332" r:id="rId14"/>
    <p:sldId id="334" r:id="rId15"/>
    <p:sldId id="335" r:id="rId16"/>
    <p:sldId id="336" r:id="rId17"/>
    <p:sldId id="337" r:id="rId18"/>
    <p:sldId id="338" r:id="rId19"/>
    <p:sldId id="339" r:id="rId20"/>
    <p:sldId id="342" r:id="rId21"/>
    <p:sldId id="34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6/16/2023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B8E-6917-420A-B355-F05C95E0B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EDEE7-0C4F-480B-AC28-AFBA5E6A2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40525"/>
            <a:ext cx="7891272" cy="1069848"/>
          </a:xfrm>
        </p:spPr>
        <p:txBody>
          <a:bodyPr>
            <a:normAutofit/>
          </a:bodyPr>
          <a:lstStyle/>
          <a:p>
            <a:r>
              <a:rPr lang="en-US" sz="4400" dirty="0"/>
              <a:t>Lecture 6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496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(2NF)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table is in 2NF if:</a:t>
            </a:r>
          </a:p>
          <a:p>
            <a:pPr lvl="1"/>
            <a:r>
              <a:rPr lang="en-US" sz="2200" dirty="0"/>
              <a:t>Fulfill the requirements of 1NF.</a:t>
            </a:r>
          </a:p>
          <a:p>
            <a:pPr lvl="1"/>
            <a:r>
              <a:rPr lang="en-US" sz="2200" dirty="0"/>
              <a:t>Each non-key attribute must be functionally dependent on primary key (No partial functional dependency)</a:t>
            </a:r>
          </a:p>
        </p:txBody>
      </p:sp>
    </p:spTree>
    <p:extLst>
      <p:ext uri="{BB962C8B-B14F-4D97-AF65-F5344CB8AC3E}">
        <p14:creationId xmlns:p14="http://schemas.microsoft.com/office/powerpoint/2010/main" val="317846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8265"/>
            <a:ext cx="10058400" cy="3038422"/>
          </a:xfrm>
        </p:spPr>
        <p:txBody>
          <a:bodyPr>
            <a:normAutofit/>
          </a:bodyPr>
          <a:lstStyle/>
          <a:p>
            <a:r>
              <a:rPr lang="en-US" sz="2200" dirty="0"/>
              <a:t>Student(</a:t>
            </a:r>
            <a:r>
              <a:rPr lang="en-US" sz="2200" u="sng" dirty="0"/>
              <a:t>Student ID</a:t>
            </a:r>
            <a:r>
              <a:rPr lang="en-US" sz="2200" dirty="0"/>
              <a:t>, Student Name, Fees Paid, Date of Birth, Address,      `	    Subject 1, Subject 2, Subject 3, Subject 4, Teacher Name, Teacher 	    Address, Course Name)</a:t>
            </a:r>
          </a:p>
          <a:p>
            <a:r>
              <a:rPr lang="en-US" sz="2200" dirty="0"/>
              <a:t>Lets look at each column:</a:t>
            </a:r>
          </a:p>
          <a:p>
            <a:pPr lvl="1"/>
            <a:r>
              <a:rPr lang="en-US" sz="2000" dirty="0"/>
              <a:t>Student ID -&gt; Student Name, Fees Paid, Date of Birth, Address (Valid FDs)</a:t>
            </a:r>
          </a:p>
          <a:p>
            <a:pPr lvl="1"/>
            <a:r>
              <a:rPr lang="en-US" sz="2000" dirty="0"/>
              <a:t>Student ID -&gt; Subject 1, Subject 2, Subject 3, Subject 4, Teacher Name, Teacher Address, Course Name (Invalid FDs)</a:t>
            </a:r>
          </a:p>
        </p:txBody>
      </p:sp>
    </p:spTree>
    <p:extLst>
      <p:ext uri="{BB962C8B-B14F-4D97-AF65-F5344CB8AC3E}">
        <p14:creationId xmlns:p14="http://schemas.microsoft.com/office/powerpoint/2010/main" val="243327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8265"/>
            <a:ext cx="10058400" cy="3038422"/>
          </a:xfrm>
        </p:spPr>
        <p:txBody>
          <a:bodyPr>
            <a:normAutofit/>
          </a:bodyPr>
          <a:lstStyle/>
          <a:p>
            <a:r>
              <a:rPr lang="en-US" sz="2200" dirty="0"/>
              <a:t>Subject (</a:t>
            </a:r>
            <a:r>
              <a:rPr lang="en-US" sz="2200" u="sng" dirty="0"/>
              <a:t>Subject ID</a:t>
            </a:r>
            <a:r>
              <a:rPr lang="en-US" sz="2200" dirty="0"/>
              <a:t>, Subject Name)</a:t>
            </a:r>
          </a:p>
          <a:p>
            <a:r>
              <a:rPr lang="en-US" sz="2200" dirty="0"/>
              <a:t>Teacher (</a:t>
            </a:r>
            <a:r>
              <a:rPr lang="en-US" sz="2200" u="sng" dirty="0"/>
              <a:t>Teacher ID</a:t>
            </a:r>
            <a:r>
              <a:rPr lang="en-US" sz="2200" dirty="0"/>
              <a:t>, Teacher Name, Teacher Address)</a:t>
            </a:r>
            <a:endParaRPr lang="en-US" b="1" dirty="0"/>
          </a:p>
          <a:p>
            <a:r>
              <a:rPr lang="en-US" sz="2200" dirty="0"/>
              <a:t>Course (</a:t>
            </a:r>
            <a:r>
              <a:rPr lang="en-US" sz="2200" u="sng" dirty="0"/>
              <a:t>Course ID</a:t>
            </a:r>
            <a:r>
              <a:rPr lang="en-US" sz="2200" dirty="0"/>
              <a:t>, Course Name)</a:t>
            </a:r>
          </a:p>
          <a:p>
            <a:r>
              <a:rPr lang="en-US" sz="2200" dirty="0"/>
              <a:t>Student (</a:t>
            </a:r>
            <a:r>
              <a:rPr lang="en-US" sz="2200" u="sng" dirty="0"/>
              <a:t>Student ID</a:t>
            </a:r>
            <a:r>
              <a:rPr lang="en-US" sz="2200" dirty="0"/>
              <a:t>, Student Name, Fees Paid, Date of Birth, Address)</a:t>
            </a:r>
          </a:p>
        </p:txBody>
      </p:sp>
    </p:spTree>
    <p:extLst>
      <p:ext uri="{BB962C8B-B14F-4D97-AF65-F5344CB8AC3E}">
        <p14:creationId xmlns:p14="http://schemas.microsoft.com/office/powerpoint/2010/main" val="416555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CD3E71-78EA-4484-A553-2DDC6377B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2" y="571499"/>
            <a:ext cx="6270169" cy="493122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AA5EF-658C-487B-866B-8E608F45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30" y="768123"/>
            <a:ext cx="5276168" cy="47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Foreign Key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Now we have to link tables through primary, foreign keys relationship.</a:t>
            </a:r>
          </a:p>
          <a:p>
            <a:r>
              <a:rPr lang="en-US" sz="2200" dirty="0"/>
              <a:t>The current view of database is:</a:t>
            </a:r>
          </a:p>
          <a:p>
            <a:pPr lvl="1"/>
            <a:r>
              <a:rPr lang="en-US" sz="2000" dirty="0"/>
              <a:t>Subject (</a:t>
            </a:r>
            <a:r>
              <a:rPr lang="en-US" sz="2000" u="sng" dirty="0"/>
              <a:t>Subject ID</a:t>
            </a:r>
            <a:r>
              <a:rPr lang="en-US" sz="2000" dirty="0"/>
              <a:t>, Subject Name)</a:t>
            </a:r>
          </a:p>
          <a:p>
            <a:pPr lvl="1"/>
            <a:r>
              <a:rPr lang="en-US" sz="2000" dirty="0"/>
              <a:t>Teacher (</a:t>
            </a:r>
            <a:r>
              <a:rPr lang="en-US" sz="2000" u="sng" dirty="0"/>
              <a:t>Teacher ID</a:t>
            </a:r>
            <a:r>
              <a:rPr lang="en-US" sz="2000" dirty="0"/>
              <a:t>, Teacher Name, Teacher Address)</a:t>
            </a:r>
            <a:endParaRPr lang="en-US" sz="2400" b="1" dirty="0"/>
          </a:p>
          <a:p>
            <a:pPr lvl="1"/>
            <a:r>
              <a:rPr lang="en-US" sz="2000" dirty="0"/>
              <a:t>Course (</a:t>
            </a:r>
            <a:r>
              <a:rPr lang="en-US" sz="2000" u="sng" dirty="0"/>
              <a:t>Course ID</a:t>
            </a:r>
            <a:r>
              <a:rPr lang="en-US" sz="2000" dirty="0"/>
              <a:t>, Course Name)</a:t>
            </a:r>
          </a:p>
          <a:p>
            <a:pPr lvl="1"/>
            <a:r>
              <a:rPr lang="en-US" sz="2000" dirty="0"/>
              <a:t>Student (</a:t>
            </a:r>
            <a:r>
              <a:rPr lang="en-US" sz="2000" u="sng" dirty="0"/>
              <a:t>Student ID</a:t>
            </a:r>
            <a:r>
              <a:rPr lang="en-US" sz="2000" dirty="0"/>
              <a:t>, Student Name, Fees Paid, Date of Birth, Address)</a:t>
            </a:r>
          </a:p>
          <a:p>
            <a:pPr marL="548640" lvl="2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574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and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course have many students, so Course ID will go in Student table</a:t>
            </a:r>
          </a:p>
          <a:p>
            <a:r>
              <a:rPr lang="en-US" sz="2200" dirty="0"/>
              <a:t>The current view of database is:</a:t>
            </a:r>
          </a:p>
          <a:p>
            <a:pPr lvl="1"/>
            <a:r>
              <a:rPr lang="en-US" sz="2000" dirty="0"/>
              <a:t>Subject (</a:t>
            </a:r>
            <a:r>
              <a:rPr lang="en-US" sz="2000" u="sng" dirty="0"/>
              <a:t>Subject</a:t>
            </a:r>
            <a:r>
              <a:rPr lang="en-US" sz="2000" dirty="0"/>
              <a:t> ID, Subject Name)</a:t>
            </a:r>
          </a:p>
          <a:p>
            <a:pPr lvl="1"/>
            <a:r>
              <a:rPr lang="en-US" sz="2000" dirty="0"/>
              <a:t>Teacher (</a:t>
            </a:r>
            <a:r>
              <a:rPr lang="en-US" sz="2000" u="sng" dirty="0"/>
              <a:t>Teacher ID</a:t>
            </a:r>
            <a:r>
              <a:rPr lang="en-US" sz="2000" dirty="0"/>
              <a:t>, Teacher Name, Teacher Address)</a:t>
            </a:r>
            <a:endParaRPr lang="en-US" sz="2400" b="1" dirty="0"/>
          </a:p>
          <a:p>
            <a:pPr lvl="1"/>
            <a:r>
              <a:rPr lang="en-US" sz="2000" dirty="0"/>
              <a:t>Course (</a:t>
            </a:r>
            <a:r>
              <a:rPr lang="en-US" sz="2000" u="sng" dirty="0"/>
              <a:t>Course ID</a:t>
            </a:r>
            <a:r>
              <a:rPr lang="en-US" sz="2000" dirty="0"/>
              <a:t>, Course Name)</a:t>
            </a:r>
          </a:p>
          <a:p>
            <a:pPr lvl="1"/>
            <a:r>
              <a:rPr lang="en-US" sz="2000" dirty="0"/>
              <a:t>Student (</a:t>
            </a:r>
            <a:r>
              <a:rPr lang="en-US" sz="2000" u="sng" dirty="0"/>
              <a:t>Student ID</a:t>
            </a:r>
            <a:r>
              <a:rPr lang="en-US" sz="2000" dirty="0"/>
              <a:t>, Course ID (FK), Student Name, Fees Paid, Date of Birth,     	       Address)</a:t>
            </a:r>
          </a:p>
          <a:p>
            <a:pPr marL="548640" lvl="2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598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and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teacher can teach many courses, so Teacher ID will go in Course table</a:t>
            </a:r>
          </a:p>
          <a:p>
            <a:r>
              <a:rPr lang="en-US" sz="2200" dirty="0"/>
              <a:t>The current view of database is:</a:t>
            </a:r>
          </a:p>
          <a:p>
            <a:pPr lvl="1"/>
            <a:r>
              <a:rPr lang="en-US" sz="2000" dirty="0"/>
              <a:t>Subject (</a:t>
            </a:r>
            <a:r>
              <a:rPr lang="en-US" sz="2000" u="sng" dirty="0"/>
              <a:t>Subject</a:t>
            </a:r>
            <a:r>
              <a:rPr lang="en-US" sz="2000" dirty="0"/>
              <a:t> ID, Subject Name)</a:t>
            </a:r>
          </a:p>
          <a:p>
            <a:pPr lvl="1"/>
            <a:r>
              <a:rPr lang="en-US" sz="2000" dirty="0"/>
              <a:t>Teacher (</a:t>
            </a:r>
            <a:r>
              <a:rPr lang="en-US" sz="2000" u="sng" dirty="0"/>
              <a:t>Teacher ID</a:t>
            </a:r>
            <a:r>
              <a:rPr lang="en-US" sz="2000" dirty="0"/>
              <a:t>, Teacher Name, Teacher Address)</a:t>
            </a:r>
            <a:endParaRPr lang="en-US" sz="2400" b="1" dirty="0"/>
          </a:p>
          <a:p>
            <a:pPr lvl="1"/>
            <a:r>
              <a:rPr lang="en-US" sz="2000" dirty="0"/>
              <a:t>Course (</a:t>
            </a:r>
            <a:r>
              <a:rPr lang="en-US" sz="2000" u="sng" dirty="0"/>
              <a:t>Course ID</a:t>
            </a:r>
            <a:r>
              <a:rPr lang="en-US" sz="2000" dirty="0"/>
              <a:t>, Teacher ID (FK), Course Name)</a:t>
            </a:r>
          </a:p>
          <a:p>
            <a:pPr lvl="1"/>
            <a:r>
              <a:rPr lang="en-US" sz="2000" dirty="0"/>
              <a:t>Student (</a:t>
            </a:r>
            <a:r>
              <a:rPr lang="en-US" sz="2000" u="sng" dirty="0"/>
              <a:t>Student ID</a:t>
            </a:r>
            <a:r>
              <a:rPr lang="en-US" sz="2000" dirty="0"/>
              <a:t>, Course ID (FK), Student Name, Fees Paid, Date of Birth,     	       Address)</a:t>
            </a:r>
          </a:p>
          <a:p>
            <a:pPr marL="548640" lvl="2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305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and Subject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student can take many subject, and similarly many students can be enrolled in a subject. Hence it is a many to many relationship, so we create a new table named Subject Enrollment.</a:t>
            </a:r>
          </a:p>
          <a:p>
            <a:r>
              <a:rPr lang="en-US" sz="2200" dirty="0"/>
              <a:t>The current view of database is:</a:t>
            </a:r>
          </a:p>
          <a:p>
            <a:pPr lvl="1"/>
            <a:r>
              <a:rPr lang="en-US" sz="2000" dirty="0"/>
              <a:t>Subject (</a:t>
            </a:r>
            <a:r>
              <a:rPr lang="en-US" sz="2000" u="sng" dirty="0"/>
              <a:t>Subject</a:t>
            </a:r>
            <a:r>
              <a:rPr lang="en-US" sz="2000" dirty="0"/>
              <a:t> ID, Subject Name)</a:t>
            </a:r>
          </a:p>
          <a:p>
            <a:pPr lvl="1"/>
            <a:r>
              <a:rPr lang="en-US" sz="2000" dirty="0"/>
              <a:t>Subject Enrollment (</a:t>
            </a:r>
            <a:r>
              <a:rPr lang="en-US" sz="2000" u="sng" dirty="0"/>
              <a:t>Student ID (FK)</a:t>
            </a:r>
            <a:r>
              <a:rPr lang="en-US" sz="2000" dirty="0"/>
              <a:t>, </a:t>
            </a:r>
            <a:r>
              <a:rPr lang="en-US" sz="2000" u="sng" dirty="0"/>
              <a:t>Subject ID (FK)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Teacher (</a:t>
            </a:r>
            <a:r>
              <a:rPr lang="en-US" sz="2000" u="sng" dirty="0"/>
              <a:t>Teacher ID</a:t>
            </a:r>
            <a:r>
              <a:rPr lang="en-US" sz="2000" dirty="0"/>
              <a:t>, Teacher Name, Teacher Address)</a:t>
            </a:r>
            <a:endParaRPr lang="en-US" sz="2400" b="1" dirty="0"/>
          </a:p>
          <a:p>
            <a:pPr lvl="1"/>
            <a:r>
              <a:rPr lang="en-US" sz="2000" dirty="0"/>
              <a:t>Course (</a:t>
            </a:r>
            <a:r>
              <a:rPr lang="en-US" sz="2000" u="sng" dirty="0"/>
              <a:t>Course ID</a:t>
            </a:r>
            <a:r>
              <a:rPr lang="en-US" sz="2000" dirty="0"/>
              <a:t>, Teacher ID (FK), Course Name)</a:t>
            </a:r>
          </a:p>
          <a:p>
            <a:pPr lvl="1"/>
            <a:r>
              <a:rPr lang="en-US" sz="2000" dirty="0"/>
              <a:t>Student (</a:t>
            </a:r>
            <a:r>
              <a:rPr lang="en-US" sz="2000" u="sng" dirty="0"/>
              <a:t>Student ID</a:t>
            </a:r>
            <a:r>
              <a:rPr lang="en-US" sz="2000" dirty="0"/>
              <a:t>, Course ID (FK), Student Name, Fees Paid, Date of Birth,     	       Address)</a:t>
            </a:r>
          </a:p>
          <a:p>
            <a:pPr marL="548640" lvl="2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491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60635E-A7E0-476E-9BC3-3078E7E8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3" y="457199"/>
            <a:ext cx="5886450" cy="282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814FF-C7B4-4436-82D3-8BA194BFD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12" y="3592288"/>
            <a:ext cx="3107873" cy="2416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B2871D-93AF-4FD8-AEDB-CF822DAE2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843" y="3575959"/>
            <a:ext cx="3807619" cy="2416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96F0F1-20BC-46B8-BB80-955C8E416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465" y="538839"/>
            <a:ext cx="4575403" cy="2171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4E4C16-90D7-468F-9A20-0B6756EDC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815" y="3094265"/>
            <a:ext cx="2388054" cy="28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88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table is in 3NF if:</a:t>
            </a:r>
          </a:p>
          <a:p>
            <a:pPr lvl="1"/>
            <a:r>
              <a:rPr lang="en-US" sz="2200" dirty="0"/>
              <a:t>Fulfill the requirements of 2NF.</a:t>
            </a:r>
          </a:p>
          <a:p>
            <a:pPr lvl="1"/>
            <a:r>
              <a:rPr lang="en-US" sz="2200" dirty="0"/>
              <a:t>Each non-key attribute must be functionally dependent only on primary key (No transitive functional dependency)</a:t>
            </a:r>
          </a:p>
          <a:p>
            <a:r>
              <a:rPr lang="en-US" sz="2400" dirty="0"/>
              <a:t>There is no such dependency exist in the current example, however the address is a composite attribute (state, city, zip code).</a:t>
            </a:r>
          </a:p>
          <a:p>
            <a:r>
              <a:rPr lang="en-US" sz="2400" dirty="0"/>
              <a:t>So transitive FD exist in Student table as:</a:t>
            </a:r>
          </a:p>
          <a:p>
            <a:pPr lvl="1"/>
            <a:r>
              <a:rPr lang="en-US" sz="2200" dirty="0"/>
              <a:t>Student ID -&gt; Zip Code</a:t>
            </a:r>
          </a:p>
          <a:p>
            <a:pPr lvl="1"/>
            <a:r>
              <a:rPr lang="en-US" sz="2200" dirty="0"/>
              <a:t>Zip Code -&gt; City</a:t>
            </a:r>
          </a:p>
        </p:txBody>
      </p:sp>
    </p:spTree>
    <p:extLst>
      <p:ext uri="{BB962C8B-B14F-4D97-AF65-F5344CB8AC3E}">
        <p14:creationId xmlns:p14="http://schemas.microsoft.com/office/powerpoint/2010/main" val="299970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FA46-9A25-431E-9D80-CAE97C47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FB87-F36D-4375-A9DA-37F53E18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3752239"/>
          </a:xfrm>
        </p:spPr>
        <p:txBody>
          <a:bodyPr>
            <a:normAutofit/>
          </a:bodyPr>
          <a:lstStyle/>
          <a:p>
            <a:r>
              <a:rPr lang="en-US" sz="2400" dirty="0"/>
              <a:t>A process used for data modelling to organize data for efficiently addition and updating.</a:t>
            </a:r>
          </a:p>
          <a:p>
            <a:r>
              <a:rPr lang="en-US" sz="2400" dirty="0"/>
              <a:t>It is done</a:t>
            </a:r>
          </a:p>
          <a:p>
            <a:pPr lvl="1"/>
            <a:r>
              <a:rPr lang="en-US" sz="2000" dirty="0"/>
              <a:t>To prevent anomalies (insert, delete, update)</a:t>
            </a:r>
          </a:p>
          <a:p>
            <a:pPr lvl="1"/>
            <a:r>
              <a:rPr lang="en-US" sz="2000" dirty="0"/>
              <a:t>To make database efficient and accurate data.</a:t>
            </a:r>
          </a:p>
          <a:p>
            <a:pPr lvl="1"/>
            <a:r>
              <a:rPr lang="en-US" sz="2000" dirty="0"/>
              <a:t>To reduce space storage</a:t>
            </a:r>
          </a:p>
        </p:txBody>
      </p:sp>
    </p:spTree>
    <p:extLst>
      <p:ext uri="{BB962C8B-B14F-4D97-AF65-F5344CB8AC3E}">
        <p14:creationId xmlns:p14="http://schemas.microsoft.com/office/powerpoint/2010/main" val="81548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 (4NF)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Also called BCNF. A table is in 4NF if:</a:t>
            </a:r>
          </a:p>
          <a:p>
            <a:pPr lvl="1"/>
            <a:r>
              <a:rPr lang="en-US" sz="2200" dirty="0"/>
              <a:t>Fulfill the requirements of 3NF.</a:t>
            </a:r>
          </a:p>
          <a:p>
            <a:pPr lvl="1"/>
            <a:r>
              <a:rPr lang="en-US" sz="2200" dirty="0"/>
              <a:t>There are no non-trivial multivalued dependencies other than candidate keys.</a:t>
            </a:r>
          </a:p>
          <a:p>
            <a:r>
              <a:rPr lang="en-US" sz="2400" dirty="0"/>
              <a:t>In our current view of database there are many questions:</a:t>
            </a:r>
          </a:p>
          <a:p>
            <a:pPr lvl="1"/>
            <a:r>
              <a:rPr lang="en-US" sz="2000" dirty="0"/>
              <a:t>Both student and teacher have street address and zip code</a:t>
            </a:r>
          </a:p>
          <a:p>
            <a:pPr lvl="1"/>
            <a:r>
              <a:rPr lang="en-US" sz="2000" dirty="0"/>
              <a:t>What of student/teacher have multiple addresses</a:t>
            </a:r>
          </a:p>
          <a:p>
            <a:pPr lvl="1"/>
            <a:r>
              <a:rPr lang="en-US" sz="2000" dirty="0"/>
              <a:t>What if both have same addresses</a:t>
            </a:r>
          </a:p>
          <a:p>
            <a:pPr lvl="1"/>
            <a:r>
              <a:rPr lang="en-US" sz="2000" dirty="0"/>
              <a:t>And many more. So it creates multivalued dependencies.</a:t>
            </a:r>
          </a:p>
          <a:p>
            <a:pPr lvl="1"/>
            <a:r>
              <a:rPr lang="en-US" sz="2000" dirty="0"/>
              <a:t>Hence moving the address to a separate table.</a:t>
            </a:r>
          </a:p>
        </p:txBody>
      </p:sp>
    </p:spTree>
    <p:extLst>
      <p:ext uri="{BB962C8B-B14F-4D97-AF65-F5344CB8AC3E}">
        <p14:creationId xmlns:p14="http://schemas.microsoft.com/office/powerpoint/2010/main" val="334685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8264"/>
            <a:ext cx="10058400" cy="4246735"/>
          </a:xfrm>
        </p:spPr>
        <p:txBody>
          <a:bodyPr>
            <a:normAutofit/>
          </a:bodyPr>
          <a:lstStyle/>
          <a:p>
            <a:r>
              <a:rPr lang="en-US" sz="2200" dirty="0"/>
              <a:t>Subject (</a:t>
            </a:r>
            <a:r>
              <a:rPr lang="en-US" sz="2200" u="sng" dirty="0"/>
              <a:t>Subject</a:t>
            </a:r>
            <a:r>
              <a:rPr lang="en-US" sz="2200" dirty="0"/>
              <a:t> ID, Subject Name)</a:t>
            </a:r>
          </a:p>
          <a:p>
            <a:r>
              <a:rPr lang="en-US" sz="2200" dirty="0"/>
              <a:t>Subject Enrollment (</a:t>
            </a:r>
            <a:r>
              <a:rPr lang="en-US" sz="2200" u="sng" dirty="0"/>
              <a:t>Student ID (FK)</a:t>
            </a:r>
            <a:r>
              <a:rPr lang="en-US" sz="2200" dirty="0"/>
              <a:t>, </a:t>
            </a:r>
            <a:r>
              <a:rPr lang="en-US" sz="2200" u="sng" dirty="0"/>
              <a:t>Subject ID (FK)</a:t>
            </a:r>
            <a:r>
              <a:rPr lang="en-US" sz="2200" dirty="0"/>
              <a:t>)</a:t>
            </a:r>
          </a:p>
          <a:p>
            <a:r>
              <a:rPr lang="en-US" sz="2200" dirty="0"/>
              <a:t>Teacher (</a:t>
            </a:r>
            <a:r>
              <a:rPr lang="en-US" sz="2200" u="sng" dirty="0"/>
              <a:t>Teacher ID</a:t>
            </a:r>
            <a:r>
              <a:rPr lang="en-US" sz="2200" dirty="0"/>
              <a:t>, Teacher Name)</a:t>
            </a:r>
            <a:endParaRPr lang="en-US" sz="2600" b="1" dirty="0"/>
          </a:p>
          <a:p>
            <a:r>
              <a:rPr lang="en-US" sz="2200" dirty="0"/>
              <a:t>Course (</a:t>
            </a:r>
            <a:r>
              <a:rPr lang="en-US" sz="2200" u="sng" dirty="0"/>
              <a:t>Course ID</a:t>
            </a:r>
            <a:r>
              <a:rPr lang="en-US" sz="2200" dirty="0"/>
              <a:t>, Teacher ID (FK), Course Name)</a:t>
            </a:r>
          </a:p>
          <a:p>
            <a:r>
              <a:rPr lang="en-US" sz="2200" dirty="0"/>
              <a:t>Student (</a:t>
            </a:r>
            <a:r>
              <a:rPr lang="en-US" sz="2200" u="sng" dirty="0"/>
              <a:t>Student ID</a:t>
            </a:r>
            <a:r>
              <a:rPr lang="en-US" sz="2200" dirty="0"/>
              <a:t>, Course ID (FK), Student Name, Fees Paid, Date of Birth)</a:t>
            </a:r>
          </a:p>
          <a:p>
            <a:r>
              <a:rPr lang="en-US" sz="2200" dirty="0"/>
              <a:t>Address Code (</a:t>
            </a:r>
            <a:r>
              <a:rPr lang="en-US" sz="2200" u="sng" dirty="0"/>
              <a:t>Zip Code</a:t>
            </a:r>
            <a:r>
              <a:rPr lang="en-US" sz="2200" dirty="0"/>
              <a:t>, City, State)</a:t>
            </a:r>
          </a:p>
          <a:p>
            <a:r>
              <a:rPr lang="en-US" sz="2200" dirty="0"/>
              <a:t>Address (</a:t>
            </a:r>
            <a:r>
              <a:rPr lang="en-US" sz="2200" u="sng" dirty="0"/>
              <a:t>Address ID</a:t>
            </a:r>
            <a:r>
              <a:rPr lang="en-US" sz="2200" dirty="0"/>
              <a:t>, Street Address, Zip Code (FK))</a:t>
            </a:r>
          </a:p>
          <a:p>
            <a:r>
              <a:rPr lang="en-US" sz="2200" dirty="0"/>
              <a:t>Student Address (</a:t>
            </a:r>
            <a:r>
              <a:rPr lang="en-US" sz="2200" u="sng" dirty="0"/>
              <a:t>Address ID (FK)</a:t>
            </a:r>
            <a:r>
              <a:rPr lang="en-US" sz="2200" dirty="0"/>
              <a:t>, </a:t>
            </a:r>
            <a:r>
              <a:rPr lang="en-US" sz="2200" u="sng" dirty="0"/>
              <a:t>Student ID (FK)</a:t>
            </a:r>
            <a:r>
              <a:rPr lang="en-US" sz="2200" dirty="0"/>
              <a:t>)</a:t>
            </a:r>
          </a:p>
          <a:p>
            <a:r>
              <a:rPr lang="en-US" sz="2200" dirty="0"/>
              <a:t>Teacher Address (</a:t>
            </a:r>
            <a:r>
              <a:rPr lang="en-US" sz="2200" u="sng" dirty="0"/>
              <a:t>Address ID (FK)</a:t>
            </a:r>
            <a:r>
              <a:rPr lang="en-US" sz="2200" dirty="0"/>
              <a:t>, </a:t>
            </a:r>
            <a:r>
              <a:rPr lang="en-US" sz="2200" u="sng" dirty="0"/>
              <a:t>Teacher ID (FK)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665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An issue in data when data in not normalized.</a:t>
            </a:r>
          </a:p>
          <a:p>
            <a:pPr marL="0" indent="0">
              <a:buNone/>
            </a:pPr>
            <a:endParaRPr lang="en-US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74F3A-0F61-49BA-A4E2-7213427D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6" y="3031067"/>
            <a:ext cx="10058399" cy="2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2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An issue when we try to insert a record without knowing all the data.</a:t>
            </a:r>
          </a:p>
          <a:p>
            <a:pPr marL="0" indent="0">
              <a:buNone/>
            </a:pPr>
            <a:endParaRPr lang="en-US" sz="2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A1E06-4BBB-43F1-B9F2-3E28EF08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2743200"/>
            <a:ext cx="10058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0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An issue when we try to update a record.</a:t>
            </a:r>
          </a:p>
          <a:p>
            <a:pPr marL="0" indent="0">
              <a:buNone/>
            </a:pPr>
            <a:endParaRPr lang="en-US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98255-3A13-4377-BD3B-97D981CF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3" y="2760134"/>
            <a:ext cx="10179980" cy="326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1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Anomaly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An issue when we try to delete a record.</a:t>
            </a:r>
          </a:p>
          <a:p>
            <a:pPr marL="0" indent="0">
              <a:buNone/>
            </a:pPr>
            <a:endParaRPr lang="en-US" sz="2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91252-E1B8-4FDB-B586-82A168D2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1" y="2844800"/>
            <a:ext cx="10349315" cy="31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E41D82-8300-4B30-8D1A-C4D710C69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5" y="424543"/>
            <a:ext cx="11381014" cy="6090557"/>
          </a:xfrm>
        </p:spPr>
      </p:pic>
    </p:spTree>
    <p:extLst>
      <p:ext uri="{BB962C8B-B14F-4D97-AF65-F5344CB8AC3E}">
        <p14:creationId xmlns:p14="http://schemas.microsoft.com/office/powerpoint/2010/main" val="388964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(1NF)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table is in 1NF if:</a:t>
            </a:r>
          </a:p>
          <a:p>
            <a:pPr lvl="1"/>
            <a:r>
              <a:rPr lang="en-US" sz="2200" dirty="0"/>
              <a:t>There are only single valued attributes.</a:t>
            </a:r>
          </a:p>
          <a:p>
            <a:pPr lvl="1"/>
            <a:r>
              <a:rPr lang="en-US" sz="2200" dirty="0"/>
              <a:t>Attribute domain does not change.</a:t>
            </a:r>
          </a:p>
          <a:p>
            <a:pPr lvl="1"/>
            <a:r>
              <a:rPr lang="en-US" sz="2200" dirty="0"/>
              <a:t>There is a unique name for every attribute.</a:t>
            </a:r>
          </a:p>
          <a:p>
            <a:r>
              <a:rPr lang="en-US" sz="2400" b="1" dirty="0"/>
              <a:t>Following questions are asked for it:</a:t>
            </a:r>
          </a:p>
          <a:p>
            <a:pPr lvl="1"/>
            <a:r>
              <a:rPr lang="en-US" sz="2200" dirty="0"/>
              <a:t>Does the combination of all columns make a unique row for every single time</a:t>
            </a:r>
          </a:p>
          <a:p>
            <a:pPr lvl="1"/>
            <a:r>
              <a:rPr lang="en-US" sz="2200" dirty="0"/>
              <a:t>What field can be used to uniquely identify the row? (If there no such column then make a new one)</a:t>
            </a:r>
          </a:p>
        </p:txBody>
      </p:sp>
    </p:spTree>
    <p:extLst>
      <p:ext uri="{BB962C8B-B14F-4D97-AF65-F5344CB8AC3E}">
        <p14:creationId xmlns:p14="http://schemas.microsoft.com/office/powerpoint/2010/main" val="246131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038422"/>
          </a:xfrm>
        </p:spPr>
        <p:txBody>
          <a:bodyPr>
            <a:normAutofit/>
          </a:bodyPr>
          <a:lstStyle/>
          <a:p>
            <a:r>
              <a:rPr lang="en-US" sz="2200" dirty="0"/>
              <a:t>In above table the first question hold true but there is no primary so add student id as a primary key which uniquely identifies all other attributes.</a:t>
            </a:r>
          </a:p>
          <a:p>
            <a:r>
              <a:rPr lang="en-US" sz="2200" dirty="0"/>
              <a:t>The new student table contains</a:t>
            </a:r>
          </a:p>
          <a:p>
            <a:pPr marL="0" indent="0">
              <a:buNone/>
            </a:pPr>
            <a:r>
              <a:rPr lang="en-US" sz="2200" dirty="0"/>
              <a:t>	Student(</a:t>
            </a:r>
            <a:r>
              <a:rPr lang="en-US" sz="2200" u="sng" dirty="0"/>
              <a:t>Student ID</a:t>
            </a:r>
            <a:r>
              <a:rPr lang="en-US" sz="2200" dirty="0"/>
              <a:t>, Student Name, Fees Paid, Date of Birth, Address, 		  Subject 1, Subject 2, Subject 3, Subject 4, Teacher Name, 		  Teacher Address, Course Name)</a:t>
            </a:r>
          </a:p>
        </p:txBody>
      </p:sp>
    </p:spTree>
    <p:extLst>
      <p:ext uri="{BB962C8B-B14F-4D97-AF65-F5344CB8AC3E}">
        <p14:creationId xmlns:p14="http://schemas.microsoft.com/office/powerpoint/2010/main" val="1079055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4739</TotalTime>
  <Words>1048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Georgia</vt:lpstr>
      <vt:lpstr>Trebuchet MS</vt:lpstr>
      <vt:lpstr>Wingdings</vt:lpstr>
      <vt:lpstr>Wood Type</vt:lpstr>
      <vt:lpstr>Introduction to Database</vt:lpstr>
      <vt:lpstr>Normalization</vt:lpstr>
      <vt:lpstr>Data Anomalies</vt:lpstr>
      <vt:lpstr>Insert Anomaly</vt:lpstr>
      <vt:lpstr>Update Anomaly</vt:lpstr>
      <vt:lpstr>Delete Anomaly</vt:lpstr>
      <vt:lpstr>PowerPoint Presentation</vt:lpstr>
      <vt:lpstr>First Normal Form (1NF)</vt:lpstr>
      <vt:lpstr>PowerPoint Presentation</vt:lpstr>
      <vt:lpstr>Second Normal Form (2NF)</vt:lpstr>
      <vt:lpstr>PowerPoint Presentation</vt:lpstr>
      <vt:lpstr>PowerPoint Presentation</vt:lpstr>
      <vt:lpstr>PowerPoint Presentation</vt:lpstr>
      <vt:lpstr>Add Foreign Key Relationship</vt:lpstr>
      <vt:lpstr>Student and Course</vt:lpstr>
      <vt:lpstr>Teacher and Course</vt:lpstr>
      <vt:lpstr>Student and Subject</vt:lpstr>
      <vt:lpstr>PowerPoint Presentation</vt:lpstr>
      <vt:lpstr>Third Normal Form (3NF)</vt:lpstr>
      <vt:lpstr>Fourth Normal Form (4NF)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Noor Ul Ain</dc:creator>
  <cp:lastModifiedBy>Noor Ul Ain</cp:lastModifiedBy>
  <cp:revision>65</cp:revision>
  <dcterms:created xsi:type="dcterms:W3CDTF">2023-03-11T18:15:04Z</dcterms:created>
  <dcterms:modified xsi:type="dcterms:W3CDTF">2023-06-15T20:36:34Z</dcterms:modified>
</cp:coreProperties>
</file>