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7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41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7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16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2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1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22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3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4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7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AB3C-2B8F-46DD-8347-0D764EC364D5}" type="datetimeFigureOut">
              <a:rPr lang="zh-TW" altLang="en-US" smtClean="0"/>
              <a:t>2022/2/27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2558-8E8F-4302-977D-D78242768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48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/>
              <a:t>[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2}, </a:t>
            </a:r>
          </a:p>
          <a:p>
            <a:r>
              <a:rPr lang="en-US" altLang="zh-TW" dirty="0" smtClean="0"/>
              <a:t>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2}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3},</a:t>
            </a:r>
          </a:p>
          <a:p>
            <a:r>
              <a:rPr lang="en-US" altLang="zh-TW" dirty="0" smtClean="0"/>
              <a:t>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4}  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</a:t>
            </a:r>
          </a:p>
          <a:p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上面是 物件陣列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物件陣列</a:t>
            </a:r>
            <a:r>
              <a:rPr lang="zh-TW" altLang="en-US" dirty="0" smtClean="0"/>
              <a:t>方式取得所需全部餐廳資料，</a:t>
            </a:r>
            <a:r>
              <a:rPr lang="zh-TW" alt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每家餐廳一個物件</a:t>
            </a:r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TableView</a:t>
            </a:r>
            <a:r>
              <a:rPr lang="zh-TW" altLang="en-US" dirty="0" smtClean="0"/>
              <a:t>以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indexPath.row</a:t>
            </a:r>
            <a:r>
              <a:rPr lang="zh-TW" altLang="en-US" dirty="0" smtClean="0"/>
              <a:t>當作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索引值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zh-TW" altLang="en-US" dirty="0" smtClean="0"/>
              <a:t>取得</a:t>
            </a:r>
            <a:r>
              <a:rPr lang="zh-TW" alt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餐廳物件</a:t>
            </a:r>
            <a:r>
              <a:rPr lang="zh-TW" altLang="en-US" dirty="0" smtClean="0"/>
              <a:t>，將餐廳物件屬性，例如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餐廳名稱、地點、</a:t>
            </a:r>
            <a:r>
              <a:rPr lang="en-US" altLang="zh-TW" dirty="0" smtClean="0"/>
              <a:t>...</a:t>
            </a:r>
            <a:r>
              <a:rPr lang="zh-TW" altLang="en-US" dirty="0" smtClean="0"/>
              <a:t>放入</a:t>
            </a:r>
            <a:r>
              <a:rPr lang="en-US" altLang="zh-TW" dirty="0" smtClean="0"/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0" y="28965"/>
            <a:ext cx="675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一個餐廳是一個物件，包括多個屬性，名稱、地點、</a:t>
            </a:r>
            <a:r>
              <a:rPr lang="en-US" altLang="zh-TW" dirty="0" smtClean="0"/>
              <a:t>......</a:t>
            </a:r>
          </a:p>
          <a:p>
            <a:r>
              <a:rPr lang="en-US" altLang="zh-TW" dirty="0" smtClean="0"/>
              <a:t>[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1},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2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3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/>
              <a:t>4</a:t>
            </a:r>
            <a:r>
              <a:rPr lang="en-US" altLang="zh-TW" dirty="0" smtClean="0"/>
              <a:t>}, {</a:t>
            </a:r>
            <a:r>
              <a:rPr lang="zh-TW" altLang="en-US" dirty="0" smtClean="0"/>
              <a:t>餐廳</a:t>
            </a:r>
            <a:r>
              <a:rPr lang="en-US" altLang="zh-TW" dirty="0" smtClean="0"/>
              <a:t>5},....]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8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975970"/>
            <a:ext cx="7573432" cy="490606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2409825" y="1476375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向右箭號 3"/>
          <p:cNvSpPr/>
          <p:nvPr/>
        </p:nvSpPr>
        <p:spPr>
          <a:xfrm>
            <a:off x="2409825" y="3717302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4114800" y="1657350"/>
            <a:ext cx="14859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H="1">
            <a:off x="4724400" y="2852737"/>
            <a:ext cx="1019176" cy="86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4343400" y="3993527"/>
            <a:ext cx="9524" cy="52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33675" y="3719853"/>
            <a:ext cx="2686050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43200" y="1458600"/>
            <a:ext cx="2276475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6124574" y="2286000"/>
            <a:ext cx="11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記得加</a:t>
            </a:r>
            <a:r>
              <a:rPr lang="en-US" altLang="zh-TW" dirty="0" smtClean="0">
                <a:solidFill>
                  <a:srgbClr val="FF0000"/>
                </a:solidFill>
              </a:rPr>
              <a:t>$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462586" y="3670748"/>
            <a:ext cx="1633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不要預先給值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82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456785"/>
            <a:ext cx="7506748" cy="59444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86074" y="687074"/>
            <a:ext cx="2295525" cy="1179825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3295650" y="2049563"/>
            <a:ext cx="2543175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95650" y="4316100"/>
            <a:ext cx="3076575" cy="273674"/>
          </a:xfrm>
          <a:prstGeom prst="rect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700587" y="5244357"/>
            <a:ext cx="1319213" cy="45719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00587" y="5463432"/>
            <a:ext cx="1319213" cy="45719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67262" y="5682507"/>
            <a:ext cx="1319213" cy="45719"/>
          </a:xfrm>
          <a:prstGeom prst="rect">
            <a:avLst/>
          </a:prstGeom>
          <a:noFill/>
          <a:ln w="190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519862" y="2001733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有括弧是建構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34187" y="4268271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沒括弧是宣告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11" name="向右箭號 10"/>
          <p:cNvSpPr/>
          <p:nvPr/>
        </p:nvSpPr>
        <p:spPr>
          <a:xfrm flipH="1">
            <a:off x="6196012" y="2048287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6510337" y="4303161"/>
            <a:ext cx="323850" cy="27622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4133850" y="885825"/>
            <a:ext cx="700087" cy="12113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602956" y="2279852"/>
            <a:ext cx="1776413" cy="4719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181599" y="3418494"/>
            <a:ext cx="952501" cy="1022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110163" y="4574838"/>
            <a:ext cx="71436" cy="533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473724" y="1049868"/>
            <a:ext cx="4935093" cy="4752622"/>
          </a:xfrm>
          <a:prstGeom prst="snip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6" y="4221487"/>
            <a:ext cx="4533781" cy="15754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/>
              </a:rPr>
              <a:t>手機端</a:t>
            </a:r>
            <a:r>
              <a:rPr lang="en-US" altLang="zh-TW" dirty="0" smtClean="0">
                <a:effectLst/>
              </a:rPr>
              <a:t/>
            </a:r>
            <a:br>
              <a:rPr lang="en-US" altLang="zh-TW" dirty="0" smtClean="0">
                <a:effectLst/>
              </a:rPr>
            </a:br>
            <a:r>
              <a:rPr lang="en-US" altLang="zh-TW" dirty="0" err="1" smtClean="0">
                <a:effectLst/>
              </a:rPr>
              <a:t>TableView</a:t>
            </a:r>
            <a:r>
              <a:rPr lang="zh-TW" altLang="en-US" dirty="0" smtClean="0">
                <a:effectLst/>
              </a:rPr>
              <a:t>以</a:t>
            </a:r>
            <a:r>
              <a:rPr lang="en-US" altLang="zh-TW" dirty="0" err="1" smtClean="0">
                <a:effectLst/>
              </a:rPr>
              <a:t>indexPath.row</a:t>
            </a:r>
            <a:endParaRPr lang="en-US" altLang="zh-TW" dirty="0" smtClean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當作這</a:t>
            </a:r>
            <a:r>
              <a:rPr lang="en-US" altLang="zh-TW" dirty="0" smtClean="0">
                <a:effectLst/>
              </a:rPr>
              <a:t>4</a:t>
            </a:r>
            <a:r>
              <a:rPr lang="zh-TW" altLang="en-US" dirty="0" smtClean="0">
                <a:effectLst/>
              </a:rPr>
              <a:t>個陣列索引</a:t>
            </a:r>
            <a:r>
              <a:rPr lang="zh-TW" altLang="en-US" dirty="0">
                <a:effectLst/>
              </a:rPr>
              <a:t>值</a:t>
            </a:r>
            <a:endParaRPr lang="en-US" altLang="zh-TW" dirty="0">
              <a:effectLst/>
            </a:endParaRPr>
          </a:p>
          <a:p>
            <a:pPr algn="ctr"/>
            <a:r>
              <a:rPr lang="zh-TW" altLang="en-US" dirty="0" smtClean="0">
                <a:effectLst/>
              </a:rPr>
              <a:t>取得餐廳 資料放入</a:t>
            </a:r>
            <a:r>
              <a:rPr lang="en-US" altLang="zh-TW" dirty="0" smtClean="0">
                <a:effectLst/>
              </a:rPr>
              <a:t>cell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408818" y="3554362"/>
            <a:ext cx="6783182" cy="91949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646967" y="2864372"/>
            <a:ext cx="4814371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個陣列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restaurantNames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餐廳名稱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restaurantImages</a:t>
            </a:r>
            <a:r>
              <a:rPr lang="en-US" altLang="zh-TW" dirty="0" smtClean="0"/>
              <a:t> :[String]    //</a:t>
            </a:r>
            <a:r>
              <a:rPr lang="zh-TW" altLang="en-US" dirty="0" smtClean="0"/>
              <a:t>餐廳影像檔名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restaurantLocations</a:t>
            </a:r>
            <a:r>
              <a:rPr lang="en-US" altLang="zh-TW" dirty="0" smtClean="0"/>
              <a:t> :[String] //</a:t>
            </a:r>
            <a:r>
              <a:rPr lang="zh-TW" altLang="en-US" dirty="0" smtClean="0"/>
              <a:t>餐廳地點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restaurantTypes</a:t>
            </a:r>
            <a:r>
              <a:rPr lang="en-US" altLang="zh-TW" dirty="0" smtClean="0"/>
              <a:t> :[String]     //</a:t>
            </a:r>
            <a:r>
              <a:rPr lang="zh-TW" altLang="en-US" dirty="0" smtClean="0"/>
              <a:t>餐廳形態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程序 1"/>
          <p:cNvSpPr/>
          <p:nvPr/>
        </p:nvSpPr>
        <p:spPr>
          <a:xfrm>
            <a:off x="4726232" y="1404650"/>
            <a:ext cx="283133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程序 2"/>
          <p:cNvSpPr/>
          <p:nvPr/>
        </p:nvSpPr>
        <p:spPr>
          <a:xfrm>
            <a:off x="4715216" y="2720477"/>
            <a:ext cx="2831338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麥当勞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8560107" y="1410157"/>
            <a:ext cx="2225407" cy="313980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流程圖: 程序 6"/>
          <p:cNvSpPr/>
          <p:nvPr/>
        </p:nvSpPr>
        <p:spPr>
          <a:xfrm>
            <a:off x="5849953" y="209319"/>
            <a:ext cx="1817787" cy="589923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view1=View1()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5541479" y="1382615"/>
            <a:ext cx="2005075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餐廳名稱</a:t>
            </a:r>
            <a:r>
              <a:rPr lang="en-US" altLang="zh-TW" dirty="0" smtClean="0">
                <a:solidFill>
                  <a:schemeClr val="tx1"/>
                </a:solidFill>
              </a:rPr>
              <a:t>=</a:t>
            </a:r>
            <a:r>
              <a:rPr lang="zh-TW" altLang="en-US" dirty="0" smtClean="0">
                <a:solidFill>
                  <a:schemeClr val="tx1"/>
                </a:solidFill>
              </a:rPr>
              <a:t>麥當勞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6599101" y="1862196"/>
            <a:ext cx="616945" cy="622453"/>
          </a:xfrm>
          <a:prstGeom prst="downArrow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bg1"/>
                </a:solidFill>
              </a:rPr>
              <a:t>改成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cxnSp>
        <p:nvCxnSpPr>
          <p:cNvPr id="11" name="直線單箭頭接點 10"/>
          <p:cNvCxnSpPr>
            <a:stCxn id="7" idx="2"/>
          </p:cNvCxnSpPr>
          <p:nvPr/>
        </p:nvCxnSpPr>
        <p:spPr>
          <a:xfrm flipH="1">
            <a:off x="6141901" y="799242"/>
            <a:ext cx="616946" cy="543957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4726232" y="3308502"/>
            <a:ext cx="2831337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12" idx="3"/>
            <a:endCxn id="4" idx="1"/>
          </p:cNvCxnSpPr>
          <p:nvPr/>
        </p:nvCxnSpPr>
        <p:spPr>
          <a:xfrm flipV="1">
            <a:off x="7557569" y="2980061"/>
            <a:ext cx="1002538" cy="510220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流程圖: 程序 18"/>
          <p:cNvSpPr/>
          <p:nvPr/>
        </p:nvSpPr>
        <p:spPr>
          <a:xfrm>
            <a:off x="4715216" y="1375042"/>
            <a:ext cx="815247" cy="363557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8571124" y="1399141"/>
            <a:ext cx="2071170" cy="36355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view2(                   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>
            <a:stCxn id="8" idx="2"/>
            <a:endCxn id="3" idx="0"/>
          </p:cNvCxnSpPr>
          <p:nvPr/>
        </p:nvCxnSpPr>
        <p:spPr>
          <a:xfrm flipH="1">
            <a:off x="6130885" y="1746172"/>
            <a:ext cx="413132" cy="974305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流程圖: 程序 39"/>
          <p:cNvSpPr/>
          <p:nvPr/>
        </p:nvSpPr>
        <p:spPr>
          <a:xfrm>
            <a:off x="8549090" y="3150823"/>
            <a:ext cx="2236424" cy="36355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                .</a:t>
            </a:r>
            <a:r>
              <a:rPr lang="zh-TW" altLang="en-US" dirty="0" smtClean="0">
                <a:solidFill>
                  <a:schemeClr val="tx1"/>
                </a:solidFill>
              </a:rPr>
              <a:t>印餐廳名稱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9491034" y="1461455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8658337" y="321313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5994091" y="3367717"/>
            <a:ext cx="815247" cy="2389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>
            <a:endCxn id="79" idx="0"/>
          </p:cNvCxnSpPr>
          <p:nvPr/>
        </p:nvCxnSpPr>
        <p:spPr>
          <a:xfrm>
            <a:off x="5122839" y="1746172"/>
            <a:ext cx="1278876" cy="162154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6676222" y="1671640"/>
            <a:ext cx="2930487" cy="1653388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H="1">
            <a:off x="9065960" y="1760634"/>
            <a:ext cx="672954" cy="139018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19" idx="1"/>
          </p:cNvCxnSpPr>
          <p:nvPr/>
        </p:nvCxnSpPr>
        <p:spPr>
          <a:xfrm flipV="1">
            <a:off x="3521282" y="1556821"/>
            <a:ext cx="1193934" cy="314781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1547679" y="1378138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這些</a:t>
            </a:r>
            <a:r>
              <a:rPr lang="en-US" altLang="zh-TW" dirty="0" smtClean="0">
                <a:solidFill>
                  <a:schemeClr val="tx1"/>
                </a:solidFill>
              </a:rPr>
              <a:t>view1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全部都是指向</a:t>
            </a:r>
            <a:r>
              <a:rPr lang="en-US" altLang="zh-TW" dirty="0" smtClean="0">
                <a:solidFill>
                  <a:schemeClr val="tx1"/>
                </a:solidFill>
              </a:rPr>
              <a:t/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dirty="0" smtClean="0">
                <a:solidFill>
                  <a:schemeClr val="tx1"/>
                </a:solidFill>
              </a:rPr>
              <a:t>同一個記憶體位置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也就是同一個物件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磁碟 3"/>
          <p:cNvSpPr/>
          <p:nvPr/>
        </p:nvSpPr>
        <p:spPr>
          <a:xfrm>
            <a:off x="10755184" y="2657233"/>
            <a:ext cx="1086453" cy="8073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10755182" y="958056"/>
            <a:ext cx="1026066" cy="10504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sp>
        <p:nvSpPr>
          <p:cNvPr id="7" name="左-右雙向箭號 6"/>
          <p:cNvSpPr/>
          <p:nvPr/>
        </p:nvSpPr>
        <p:spPr>
          <a:xfrm>
            <a:off x="9213911" y="1159625"/>
            <a:ext cx="1541273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網路存取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7283509" y="958056"/>
            <a:ext cx="1939921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網路存取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20" name="剪去並圓角化單一角落矩形 19"/>
          <p:cNvSpPr/>
          <p:nvPr/>
        </p:nvSpPr>
        <p:spPr>
          <a:xfrm>
            <a:off x="2991557" y="1049868"/>
            <a:ext cx="2522302" cy="4752622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restaurantNames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 err="1" smtClean="0"/>
              <a:t>restaurantImages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 smtClean="0"/>
              <a:t>restaurantLocations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 algn="ctr"/>
            <a:r>
              <a:rPr lang="en-US" altLang="zh-TW" dirty="0"/>
              <a:t> </a:t>
            </a:r>
            <a:r>
              <a:rPr lang="en-US" altLang="zh-TW" dirty="0" err="1"/>
              <a:t>restaurantTypes</a:t>
            </a:r>
            <a:endParaRPr lang="en-US" altLang="zh-TW" dirty="0"/>
          </a:p>
          <a:p>
            <a:pPr algn="ctr"/>
            <a:endParaRPr lang="zh-TW" altLang="en-US" dirty="0"/>
          </a:p>
        </p:txBody>
      </p:sp>
      <p:sp>
        <p:nvSpPr>
          <p:cNvPr id="22" name="左-右雙向箭號 21"/>
          <p:cNvSpPr/>
          <p:nvPr/>
        </p:nvSpPr>
        <p:spPr>
          <a:xfrm rot="5400000">
            <a:off x="10929075" y="2095477"/>
            <a:ext cx="678281" cy="445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7247467" y="4221487"/>
            <a:ext cx="1975963" cy="1575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手機端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顯示程式</a:t>
            </a:r>
            <a:endParaRPr lang="zh-TW" altLang="en-US" dirty="0"/>
          </a:p>
        </p:txBody>
      </p:sp>
      <p:sp>
        <p:nvSpPr>
          <p:cNvPr id="24" name="左-右雙向箭號 23"/>
          <p:cNvSpPr/>
          <p:nvPr/>
        </p:nvSpPr>
        <p:spPr>
          <a:xfrm>
            <a:off x="5513858" y="4596060"/>
            <a:ext cx="1733609" cy="82626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上-下雙向箭號 24"/>
          <p:cNvSpPr/>
          <p:nvPr/>
        </p:nvSpPr>
        <p:spPr>
          <a:xfrm rot="5400000">
            <a:off x="5970580" y="974021"/>
            <a:ext cx="767644" cy="17861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程序 25"/>
          <p:cNvSpPr/>
          <p:nvPr/>
        </p:nvSpPr>
        <p:spPr>
          <a:xfrm>
            <a:off x="5513858" y="3583877"/>
            <a:ext cx="6678141" cy="624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4933244" y="90311"/>
            <a:ext cx="5821938" cy="688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24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42763" y="397031"/>
            <a:ext cx="4343401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1 </a:t>
            </a:r>
            <a:r>
              <a:rPr lang="zh-TW" altLang="en-US" sz="2400" dirty="0" smtClean="0">
                <a:solidFill>
                  <a:schemeClr val="tx1"/>
                </a:solidFill>
              </a:rPr>
              <a:t>建立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7693278" y="120409"/>
            <a:ext cx="4200939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接收人造衛星的信號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計算出經緯度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06755" y="1227631"/>
            <a:ext cx="4844845" cy="44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 </a:t>
            </a:r>
            <a:r>
              <a:rPr lang="zh-TW" altLang="en-US" sz="2400" dirty="0" smtClean="0">
                <a:solidFill>
                  <a:schemeClr val="tx1"/>
                </a:solidFill>
              </a:rPr>
              <a:t>設定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的參數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5365" y="1761240"/>
            <a:ext cx="3737114" cy="675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3 </a:t>
            </a:r>
            <a:r>
              <a:rPr lang="zh-TW" altLang="en-US" sz="2400" dirty="0" smtClean="0">
                <a:solidFill>
                  <a:schemeClr val="tx1"/>
                </a:solidFill>
              </a:rPr>
              <a:t>啟動 </a:t>
            </a:r>
            <a:r>
              <a:rPr lang="en-US" altLang="zh-TW" sz="2400" dirty="0" err="1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51790" y="137667"/>
            <a:ext cx="2411897" cy="25731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706756" y="464039"/>
            <a:ext cx="4986522" cy="1796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706757" y="1157783"/>
            <a:ext cx="4986521" cy="22399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710071" y="1823375"/>
            <a:ext cx="4983207" cy="45795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816641" y="367444"/>
            <a:ext cx="3935899" cy="86018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9644" y="943584"/>
            <a:ext cx="2213119" cy="1144968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err="1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en-US" altLang="zh-TW" sz="3600" dirty="0" smtClean="0"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</a:t>
            </a:r>
            <a:endParaRPr lang="en-US" altLang="zh-TW" sz="3600" dirty="0"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6018" y="3843130"/>
            <a:ext cx="11788199" cy="2780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8625" y="3788912"/>
            <a:ext cx="971612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class ViewController: UIViewController,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{</a:t>
            </a: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直線單箭頭接點 20"/>
          <p:cNvCxnSpPr>
            <a:stCxn id="3" idx="2"/>
          </p:cNvCxnSpPr>
          <p:nvPr/>
        </p:nvCxnSpPr>
        <p:spPr>
          <a:xfrm flipH="1">
            <a:off x="9793747" y="2693556"/>
            <a:ext cx="1" cy="2689337"/>
          </a:xfrm>
          <a:prstGeom prst="straightConnector1">
            <a:avLst/>
          </a:prstGeom>
          <a:ln>
            <a:solidFill>
              <a:srgbClr val="FF0000"/>
            </a:solidFill>
            <a:headEnd type="diamond" w="med" len="me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198159" y="4195514"/>
            <a:ext cx="1705338" cy="1359897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27079" y="4325039"/>
            <a:ext cx="4630489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212529"/>
                </a:solidFill>
                <a:latin typeface="Arial Unicode MS" panose="020B0604020202020204" pitchFamily="34" charset="-120"/>
              </a:rPr>
              <a:t>因為類別有加</a:t>
            </a:r>
            <a:r>
              <a:rPr lang="en-US" altLang="zh-TW" dirty="0" err="1" smtClean="0">
                <a:solidFill>
                  <a:srgbClr val="212529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Arial Unicode MS" panose="020B0604020202020204" pitchFamily="34" charset="-120"/>
              </a:rPr>
              <a:t>CLLocationManagerdelegate</a:t>
            </a: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，</a:t>
            </a:r>
            <a: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/>
            </a:r>
            <a:br>
              <a:rPr lang="en-US" altLang="zh-TW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</a:br>
            <a:r>
              <a:rPr lang="zh-TW" altLang="en-US" dirty="0" smtClean="0">
                <a:solidFill>
                  <a:srgbClr val="212529"/>
                </a:solidFill>
                <a:effectLst/>
                <a:latin typeface="Arial Unicode MS" panose="020B0604020202020204" pitchFamily="34" charset="-120"/>
              </a:rPr>
              <a:t>所以類別內有這個方法</a:t>
            </a:r>
            <a:r>
              <a:rPr lang="en-US" altLang="zh-TW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因此可以被委派</a:t>
            </a:r>
            <a:endParaRPr lang="en-US" altLang="zh-TW" dirty="0" smtClean="0">
              <a:solidFill>
                <a:srgbClr val="212529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Arial Unicode MS" panose="020B060402020202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48432" y="2905592"/>
            <a:ext cx="9045785" cy="67585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err="1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CLLocation</a:t>
            </a:r>
            <a:r>
              <a:rPr lang="zh-TW" altLang="en-US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Manager </a:t>
            </a:r>
            <a:r>
              <a:rPr lang="zh-TW" altLang="en-US" sz="2400" dirty="0" smtClean="0">
                <a:solidFill>
                  <a:schemeClr val="tx1"/>
                </a:solidFill>
              </a:rPr>
              <a:t>一計算出來經緯度就呼叫 </a:t>
            </a:r>
            <a:r>
              <a:rPr lang="en-US" altLang="zh-TW" sz="2400" b="1" dirty="0" err="1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endParaRPr lang="en-US" altLang="zh-TW" sz="2400" dirty="0">
              <a:solidFill>
                <a:schemeClr val="tx1"/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89408" y="5382893"/>
            <a:ext cx="11463132" cy="109993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func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sz="20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locationManager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(_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manager: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CLLocationManager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 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didUpdateLocations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locations: [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CLLocation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]){</a:t>
            </a: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 locations</a:t>
            </a:r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裡面帶有經緯度，可以拿來定位手機</a:t>
            </a:r>
            <a:endParaRPr lang="en-US" altLang="zh-TW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en-US" altLang="zh-TW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00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圓角矩形 67"/>
          <p:cNvSpPr/>
          <p:nvPr/>
        </p:nvSpPr>
        <p:spPr>
          <a:xfrm>
            <a:off x="7936391" y="1939988"/>
            <a:ext cx="1437859" cy="354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經過網路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流程圖: 預設處理作業 1"/>
          <p:cNvSpPr/>
          <p:nvPr/>
        </p:nvSpPr>
        <p:spPr>
          <a:xfrm>
            <a:off x="2054086" y="6029739"/>
            <a:ext cx="7301947" cy="70236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Cell for row </a:t>
            </a:r>
            <a:br>
              <a:rPr lang="en-US" altLang="zh-TW" dirty="0" smtClean="0"/>
            </a:br>
            <a:r>
              <a:rPr lang="zh-TW" altLang="en-US" dirty="0" smtClean="0"/>
              <a:t>提供資料給 </a:t>
            </a:r>
            <a:r>
              <a:rPr lang="en-US" altLang="zh-TW" dirty="0" err="1" smtClean="0"/>
              <a:t>TableView</a:t>
            </a:r>
            <a:r>
              <a:rPr lang="en-US" altLang="zh-TW" dirty="0" smtClean="0"/>
              <a:t> 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5506279" y="5327374"/>
            <a:ext cx="4214189" cy="44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三個陣列（餐廳名稱、形態、地址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8971" y="4187687"/>
            <a:ext cx="4923181" cy="831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startParsing</a:t>
            </a:r>
            <a:r>
              <a:rPr lang="en-US" altLang="zh-TW" dirty="0"/>
              <a:t>(data :</a:t>
            </a:r>
            <a:r>
              <a:rPr lang="en-US" altLang="zh-TW" dirty="0" err="1"/>
              <a:t>NSData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927649" y="2286411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/>
              <a:t>jsonParsingFrom</a:t>
            </a:r>
            <a:r>
              <a:rPr lang="en-US" altLang="zh-TW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File</a:t>
            </a:r>
            <a:r>
              <a:rPr lang="en-US" altLang="zh-TW" dirty="0"/>
              <a:t>()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5506279" y="3679135"/>
            <a:ext cx="1437859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NSData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stCxn id="4" idx="2"/>
          </p:cNvCxnSpPr>
          <p:nvPr/>
        </p:nvCxnSpPr>
        <p:spPr>
          <a:xfrm flipH="1">
            <a:off x="5350561" y="5019260"/>
            <a:ext cx="1" cy="1010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1298711" y="1486736"/>
            <a:ext cx="2146851" cy="354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本地端</a:t>
            </a:r>
            <a:r>
              <a:rPr lang="zh-TW" altLang="en-US" dirty="0" smtClean="0"/>
              <a:t>的</a:t>
            </a:r>
            <a:r>
              <a:rPr lang="en-US" altLang="zh-TW" dirty="0" smtClean="0"/>
              <a:t>JSON 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  <p:cxnSp>
        <p:nvCxnSpPr>
          <p:cNvPr id="18" name="肘形接點 17"/>
          <p:cNvCxnSpPr>
            <a:stCxn id="7" idx="2"/>
            <a:endCxn id="4" idx="0"/>
          </p:cNvCxnSpPr>
          <p:nvPr/>
        </p:nvCxnSpPr>
        <p:spPr>
          <a:xfrm rot="16200000" flipH="1">
            <a:off x="3275146" y="2112270"/>
            <a:ext cx="1172407" cy="29784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6" idx="2"/>
            <a:endCxn id="7" idx="0"/>
          </p:cNvCxnSpPr>
          <p:nvPr/>
        </p:nvCxnSpPr>
        <p:spPr>
          <a:xfrm>
            <a:off x="2372137" y="1841231"/>
            <a:ext cx="0" cy="445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1083362" y="64087"/>
            <a:ext cx="2733263" cy="9626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從本地端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檔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抓餐廳資料放到手機顯</a:t>
            </a:r>
            <a:endParaRPr lang="zh-TW" altLang="en-US" dirty="0"/>
          </a:p>
        </p:txBody>
      </p:sp>
      <p:sp>
        <p:nvSpPr>
          <p:cNvPr id="31" name="圓角矩形 30"/>
          <p:cNvSpPr/>
          <p:nvPr/>
        </p:nvSpPr>
        <p:spPr>
          <a:xfrm>
            <a:off x="6752807" y="64508"/>
            <a:ext cx="3299792" cy="9468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從遠端伺服器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抓</a:t>
            </a:r>
            <a:r>
              <a:rPr lang="zh-TW" altLang="en-US" dirty="0"/>
              <a:t>餐廳資料放到手機</a:t>
            </a:r>
            <a:r>
              <a:rPr lang="zh-TW" altLang="en-US" dirty="0" smtClean="0"/>
              <a:t>顯示</a:t>
            </a:r>
            <a:endParaRPr lang="zh-TW" altLang="en-US" dirty="0"/>
          </a:p>
        </p:txBody>
      </p:sp>
      <p:sp>
        <p:nvSpPr>
          <p:cNvPr id="32" name="框架 31"/>
          <p:cNvSpPr/>
          <p:nvPr/>
        </p:nvSpPr>
        <p:spPr>
          <a:xfrm>
            <a:off x="7282065" y="1266825"/>
            <a:ext cx="1745973" cy="6543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遠端伺服器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圓柱 32"/>
          <p:cNvSpPr/>
          <p:nvPr/>
        </p:nvSpPr>
        <p:spPr>
          <a:xfrm>
            <a:off x="9592911" y="1156250"/>
            <a:ext cx="390946" cy="8825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資料庫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6710564" y="2300908"/>
            <a:ext cx="2888976" cy="728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err="1" smtClean="0"/>
              <a:t>jsonParsingFrom</a:t>
            </a:r>
            <a:r>
              <a:rPr lang="en-US" altLang="zh-TW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URl</a:t>
            </a:r>
            <a:r>
              <a:rPr lang="en-US" altLang="zh-TW" dirty="0" smtClean="0"/>
              <a:t>()</a:t>
            </a:r>
            <a:endParaRPr lang="en-US" altLang="zh-TW" dirty="0"/>
          </a:p>
        </p:txBody>
      </p:sp>
      <p:cxnSp>
        <p:nvCxnSpPr>
          <p:cNvPr id="41" name="肘形接點 40"/>
          <p:cNvCxnSpPr>
            <a:stCxn id="39" idx="2"/>
            <a:endCxn id="4" idx="0"/>
          </p:cNvCxnSpPr>
          <p:nvPr/>
        </p:nvCxnSpPr>
        <p:spPr>
          <a:xfrm rot="5400000">
            <a:off x="6173852" y="2206487"/>
            <a:ext cx="1157910" cy="28044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32" idx="2"/>
            <a:endCxn id="39" idx="0"/>
          </p:cNvCxnSpPr>
          <p:nvPr/>
        </p:nvCxnSpPr>
        <p:spPr>
          <a:xfrm>
            <a:off x="8155052" y="1921151"/>
            <a:ext cx="0" cy="379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33" idx="2"/>
            <a:endCxn id="32" idx="3"/>
          </p:cNvCxnSpPr>
          <p:nvPr/>
        </p:nvCxnSpPr>
        <p:spPr>
          <a:xfrm flipH="1" flipV="1">
            <a:off x="9028038" y="1593988"/>
            <a:ext cx="564873" cy="3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下面是某一段程式碼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83967" y="371061"/>
            <a:ext cx="2570921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 flipV="1">
            <a:off x="3458817" y="960783"/>
            <a:ext cx="2425150" cy="219323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458817" y="2491409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960783"/>
            <a:ext cx="2425150" cy="3279913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068955" y="1494182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05738" y="2593285"/>
            <a:ext cx="7540487" cy="403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C</a:t>
            </a:r>
            <a:r>
              <a:rPr lang="zh-TW" altLang="en-US" sz="2800" dirty="0" smtClean="0">
                <a:solidFill>
                  <a:srgbClr val="FF0000"/>
                </a:solidFill>
              </a:rPr>
              <a:t>步驟要不要等收到回應資料，再去執行步驟</a:t>
            </a:r>
            <a:r>
              <a:rPr lang="en-US" altLang="zh-TW" sz="2800" dirty="0" smtClean="0">
                <a:solidFill>
                  <a:srgbClr val="FF0000"/>
                </a:solidFill>
              </a:rPr>
              <a:t>D</a:t>
            </a:r>
            <a:r>
              <a:rPr lang="zh-TW" altLang="en-US" sz="2800" dirty="0" smtClean="0">
                <a:solidFill>
                  <a:srgbClr val="FF0000"/>
                </a:solidFill>
              </a:rPr>
              <a:t>印出來？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endParaRPr lang="en-US" altLang="zh-TW" sz="2800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不等→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非常有可能</a:t>
            </a:r>
            <a:r>
              <a:rPr lang="en-US" altLang="zh-TW" sz="2800" dirty="0" smtClean="0">
                <a:solidFill>
                  <a:schemeClr val="tx1"/>
                </a:solidFill>
              </a:rPr>
              <a:t>C</a:t>
            </a:r>
            <a:r>
              <a:rPr lang="zh-TW" altLang="en-US" sz="2800" dirty="0" smtClean="0">
                <a:solidFill>
                  <a:schemeClr val="tx1"/>
                </a:solidFill>
              </a:rPr>
              <a:t>還沒收到，就執行</a:t>
            </a:r>
            <a:r>
              <a:rPr lang="en-US" altLang="zh-TW" sz="2800" dirty="0" smtClean="0">
                <a:solidFill>
                  <a:schemeClr val="tx1"/>
                </a:solidFill>
              </a:rPr>
              <a:t>D</a:t>
            </a:r>
            <a:r>
              <a:rPr lang="zh-TW" altLang="en-US" sz="2800" dirty="0" smtClean="0">
                <a:solidFill>
                  <a:schemeClr val="tx1"/>
                </a:solidFill>
              </a:rPr>
              <a:t>要印出回應資料，當然是沒得印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800" dirty="0" smtClean="0">
                <a:solidFill>
                  <a:srgbClr val="FF0000"/>
                </a:solidFill>
              </a:rPr>
              <a:t>等→</a:t>
            </a:r>
            <a:r>
              <a:rPr lang="zh-TW" altLang="en-US" sz="2800" dirty="0" smtClean="0">
                <a:solidFill>
                  <a:schemeClr val="tx1"/>
                </a:solidFill>
              </a:rPr>
              <a:t>等多久？萬一回應資料必須查詢上億筆資料才能得到結果回傳總共花了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分鐘，這</a:t>
            </a:r>
            <a:r>
              <a:rPr lang="en-US" altLang="zh-TW" sz="2800" dirty="0" smtClean="0">
                <a:solidFill>
                  <a:schemeClr val="tx1"/>
                </a:solidFill>
              </a:rPr>
              <a:t>1</a:t>
            </a:r>
            <a:r>
              <a:rPr lang="zh-TW" altLang="en-US" sz="2800" dirty="0" smtClean="0">
                <a:solidFill>
                  <a:schemeClr val="tx1"/>
                </a:solidFill>
              </a:rPr>
              <a:t>分鐘，</a:t>
            </a:r>
            <a:r>
              <a:rPr lang="en-US" altLang="zh-TW" sz="2800" dirty="0" smtClean="0">
                <a:solidFill>
                  <a:schemeClr val="tx1"/>
                </a:solidFill>
              </a:rPr>
              <a:t>E</a:t>
            </a:r>
            <a:r>
              <a:rPr lang="zh-TW" altLang="en-US" sz="2800" dirty="0" smtClean="0">
                <a:solidFill>
                  <a:schemeClr val="tx1"/>
                </a:solidFill>
              </a:rPr>
              <a:t>步驟不會執行，所以使用者不管他怎麼點，手機都不會有回應，這樣好嗎？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4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843" y="174928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9843" y="282271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9843" y="3909391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9843" y="4996069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9843" y="371061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單一執行緒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" idx="2"/>
            <a:endCxn id="3" idx="0"/>
          </p:cNvCxnSpPr>
          <p:nvPr/>
        </p:nvCxnSpPr>
        <p:spPr>
          <a:xfrm>
            <a:off x="2014330" y="2411896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3" idx="2"/>
            <a:endCxn id="4" idx="0"/>
          </p:cNvCxnSpPr>
          <p:nvPr/>
        </p:nvCxnSpPr>
        <p:spPr>
          <a:xfrm>
            <a:off x="2014330" y="3485322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2"/>
            <a:endCxn id="5" idx="0"/>
          </p:cNvCxnSpPr>
          <p:nvPr/>
        </p:nvCxnSpPr>
        <p:spPr>
          <a:xfrm>
            <a:off x="2014330" y="4572000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54659" y="3650973"/>
            <a:ext cx="1469333" cy="1179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伺服器</a:t>
            </a:r>
            <a:endParaRPr lang="zh-TW" altLang="en-US" dirty="0"/>
          </a:p>
        </p:txBody>
      </p:sp>
      <p:cxnSp>
        <p:nvCxnSpPr>
          <p:cNvPr id="15" name="直線單箭頭接點 14"/>
          <p:cNvCxnSpPr>
            <a:stCxn id="3" idx="3"/>
            <a:endCxn id="13" idx="1"/>
          </p:cNvCxnSpPr>
          <p:nvPr/>
        </p:nvCxnSpPr>
        <p:spPr>
          <a:xfrm>
            <a:off x="3458817" y="3154018"/>
            <a:ext cx="1495842" cy="1086677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689076" y="3097695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>
            <a:stCxn id="13" idx="1"/>
            <a:endCxn id="4" idx="3"/>
          </p:cNvCxnSpPr>
          <p:nvPr/>
        </p:nvCxnSpPr>
        <p:spPr>
          <a:xfrm flipH="1">
            <a:off x="3458817" y="4240695"/>
            <a:ext cx="1495842" cy="1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0496549" y="315401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9843" y="608274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5" idx="2"/>
            <a:endCxn id="22" idx="0"/>
          </p:cNvCxnSpPr>
          <p:nvPr/>
        </p:nvCxnSpPr>
        <p:spPr>
          <a:xfrm>
            <a:off x="2014330" y="5658678"/>
            <a:ext cx="0" cy="424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197011" y="1212573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使用者點了功能</a:t>
            </a:r>
            <a:endParaRPr lang="en-US" altLang="zh-TW" dirty="0" smtClean="0"/>
          </a:p>
          <a:p>
            <a:r>
              <a:rPr lang="zh-TW" altLang="en-US" dirty="0" smtClean="0"/>
              <a:t>需要向伺服器要一點資料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9197011" y="2285999"/>
            <a:ext cx="288897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   </a:t>
            </a:r>
            <a:r>
              <a:rPr lang="en-US" altLang="zh-TW" dirty="0" smtClean="0"/>
              <a:t>Session </a:t>
            </a:r>
            <a:r>
              <a:rPr lang="zh-TW" altLang="en-US" dirty="0" smtClean="0"/>
              <a:t>發出 </a:t>
            </a:r>
            <a:r>
              <a:rPr lang="en-US" altLang="zh-TW" dirty="0"/>
              <a:t>R</a:t>
            </a:r>
            <a:r>
              <a:rPr lang="en-US" altLang="zh-TW" dirty="0" smtClean="0"/>
              <a:t>equest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99679" y="3419061"/>
            <a:ext cx="28210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   </a:t>
            </a:r>
            <a:r>
              <a:rPr lang="zh-TW" altLang="en-US" dirty="0" smtClean="0"/>
              <a:t>接收伺服器回應的資料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411279" y="4545493"/>
            <a:ext cx="2809462" cy="662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   </a:t>
            </a:r>
            <a:r>
              <a:rPr lang="zh-TW" altLang="en-US" dirty="0" smtClean="0">
                <a:effectLst/>
              </a:rPr>
              <a:t>印出回應資料</a:t>
            </a:r>
            <a:endParaRPr lang="zh-TW" altLang="en-US" dirty="0"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97010" y="298173"/>
            <a:ext cx="2888974" cy="6626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兩個執行緒</a:t>
            </a:r>
            <a:endParaRPr lang="zh-TW" altLang="en-US" dirty="0"/>
          </a:p>
        </p:txBody>
      </p:sp>
      <p:cxnSp>
        <p:nvCxnSpPr>
          <p:cNvPr id="28" name="直線單箭頭接點 27"/>
          <p:cNvCxnSpPr>
            <a:stCxn id="21" idx="2"/>
            <a:endCxn id="23" idx="0"/>
          </p:cNvCxnSpPr>
          <p:nvPr/>
        </p:nvCxnSpPr>
        <p:spPr>
          <a:xfrm>
            <a:off x="10641498" y="1875182"/>
            <a:ext cx="0" cy="4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3" idx="2"/>
            <a:endCxn id="25" idx="0"/>
          </p:cNvCxnSpPr>
          <p:nvPr/>
        </p:nvCxnSpPr>
        <p:spPr>
          <a:xfrm flipH="1">
            <a:off x="8810210" y="2948608"/>
            <a:ext cx="1831288" cy="4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25" idx="2"/>
            <a:endCxn id="26" idx="0"/>
          </p:cNvCxnSpPr>
          <p:nvPr/>
        </p:nvCxnSpPr>
        <p:spPr>
          <a:xfrm>
            <a:off x="8810210" y="4081670"/>
            <a:ext cx="5800" cy="46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197010" y="5539407"/>
            <a:ext cx="2888974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en-US" altLang="zh-TW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zh-TW" altLang="en-US" dirty="0" smtClean="0"/>
              <a:t>使用者繼續點其他功能</a:t>
            </a:r>
            <a:endParaRPr lang="zh-TW" altLang="en-US" dirty="0"/>
          </a:p>
        </p:txBody>
      </p:sp>
      <p:cxnSp>
        <p:nvCxnSpPr>
          <p:cNvPr id="32" name="直線單箭頭接點 31"/>
          <p:cNvCxnSpPr>
            <a:stCxn id="23" idx="2"/>
            <a:endCxn id="31" idx="0"/>
          </p:cNvCxnSpPr>
          <p:nvPr/>
        </p:nvCxnSpPr>
        <p:spPr>
          <a:xfrm flipH="1">
            <a:off x="10641497" y="2948608"/>
            <a:ext cx="1" cy="2590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25" idx="1"/>
            <a:endCxn id="13" idx="3"/>
          </p:cNvCxnSpPr>
          <p:nvPr/>
        </p:nvCxnSpPr>
        <p:spPr>
          <a:xfrm flipH="1">
            <a:off x="6423992" y="3750366"/>
            <a:ext cx="975687" cy="490329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13" idx="3"/>
            <a:endCxn id="26" idx="1"/>
          </p:cNvCxnSpPr>
          <p:nvPr/>
        </p:nvCxnSpPr>
        <p:spPr>
          <a:xfrm>
            <a:off x="6423992" y="4240695"/>
            <a:ext cx="987287" cy="636103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318802" y="3293168"/>
            <a:ext cx="1046922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Request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05330" y="475752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828223" y="4505736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回應資料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0641494" y="1775790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111990" y="284921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822437" y="4002156"/>
            <a:ext cx="1590670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新增的執行緒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529286" y="3631095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0568610" y="4485857"/>
            <a:ext cx="1278836" cy="510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accent1"/>
                </a:solidFill>
              </a:rPr>
              <a:t>主執行緒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35283" y="2213114"/>
            <a:ext cx="2835965" cy="874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UIImagePickerController</a:t>
            </a:r>
            <a:endParaRPr lang="en-US" altLang="zh-TW" dirty="0"/>
          </a:p>
        </p:txBody>
      </p:sp>
      <p:sp>
        <p:nvSpPr>
          <p:cNvPr id="3" name="圓角矩形 2"/>
          <p:cNvSpPr/>
          <p:nvPr/>
        </p:nvSpPr>
        <p:spPr>
          <a:xfrm>
            <a:off x="6149009" y="-26503"/>
            <a:ext cx="2173357" cy="106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相機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127512" y="39760"/>
            <a:ext cx="2173357" cy="993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9113" y="3723859"/>
            <a:ext cx="9409044" cy="283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499653" y="3896138"/>
            <a:ext cx="4333460" cy="21203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private </a:t>
            </a:r>
            <a:r>
              <a:rPr lang="en-US" altLang="zh-TW" dirty="0" err="1"/>
              <a:t>func</a:t>
            </a:r>
            <a:r>
              <a:rPr lang="en-US" altLang="zh-TW" dirty="0"/>
              <a:t> </a:t>
            </a:r>
            <a:r>
              <a:rPr lang="en-US" altLang="zh-TW" dirty="0" err="1"/>
              <a:t>imagePickerController</a:t>
            </a:r>
            <a:r>
              <a:rPr lang="en-US" altLang="zh-TW" dirty="0" smtClean="0"/>
              <a:t>(){</a:t>
            </a:r>
          </a:p>
          <a:p>
            <a:r>
              <a:rPr lang="zh-TW" altLang="en-US" dirty="0" smtClean="0"/>
              <a:t>  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UIImagePickerController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傳回來的影像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/>
              <a:t>}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821635" y="3856382"/>
            <a:ext cx="4134678" cy="161676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類別加上 </a:t>
            </a:r>
            <a:r>
              <a:rPr lang="en-US" altLang="zh-TW" dirty="0" err="1" smtClean="0"/>
              <a:t>UIImagePickerControllerDelegate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所以類別內有這個方法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所以具備當</a:t>
            </a:r>
            <a:r>
              <a:rPr lang="en-US" altLang="zh-TW" dirty="0" err="1"/>
              <a:t>UIImagePickerController</a:t>
            </a:r>
            <a:endParaRPr lang="en-US" altLang="zh-TW" dirty="0"/>
          </a:p>
          <a:p>
            <a:pPr algn="ctr"/>
            <a:r>
              <a:rPr lang="zh-TW" altLang="en-US" dirty="0" smtClean="0"/>
              <a:t>的</a:t>
            </a:r>
            <a:r>
              <a:rPr lang="en-US" altLang="zh-TW" dirty="0" smtClean="0"/>
              <a:t>delegate</a:t>
            </a:r>
            <a:r>
              <a:rPr lang="zh-TW" altLang="en-US" dirty="0" smtClean="0"/>
              <a:t>的資格</a:t>
            </a:r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041913" y="4174435"/>
            <a:ext cx="1630017" cy="53008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2" idx="2"/>
          </p:cNvCxnSpPr>
          <p:nvPr/>
        </p:nvCxnSpPr>
        <p:spPr>
          <a:xfrm flipH="1">
            <a:off x="4704522" y="3087757"/>
            <a:ext cx="748744" cy="8083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3531700" y="3112243"/>
            <a:ext cx="288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指定這個類別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為</a:t>
            </a:r>
            <a:r>
              <a:rPr lang="en-US" altLang="zh-TW" dirty="0" smtClean="0"/>
              <a:t>delegate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994450" y="2769706"/>
            <a:ext cx="2073967" cy="133098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2126964" y="3000752"/>
            <a:ext cx="1139686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 </a:t>
            </a:r>
            <a:r>
              <a:rPr lang="zh-TW" altLang="en-US" dirty="0" smtClean="0"/>
              <a:t>啟動他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992755" y="1205949"/>
            <a:ext cx="135834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dirty="0" smtClean="0"/>
              <a:t> </a:t>
            </a:r>
            <a:r>
              <a:rPr lang="zh-TW" altLang="en-US" dirty="0" smtClean="0"/>
              <a:t>指定來源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692341" y="1456588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latin typeface="Consolas" panose="020B0609020204030204" pitchFamily="49" charset="0"/>
              </a:rPr>
              <a:t>sourceType</a:t>
            </a:r>
            <a:r>
              <a:rPr lang="en-US" altLang="zh-TW" dirty="0">
                <a:latin typeface="Consolas" panose="020B0609020204030204" pitchFamily="49" charset="0"/>
              </a:rPr>
              <a:t> = .camera 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227" y="1557997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.</a:t>
            </a:r>
            <a:r>
              <a:rPr lang="en-US" altLang="zh-TW" dirty="0" err="1">
                <a:latin typeface="Consolas" panose="020B0609020204030204" pitchFamily="49" charset="0"/>
              </a:rPr>
              <a:t>sourceType</a:t>
            </a:r>
            <a:r>
              <a:rPr lang="en-US" altLang="zh-TW" dirty="0">
                <a:latin typeface="Consolas" panose="020B0609020204030204" pitchFamily="49" charset="0"/>
              </a:rPr>
              <a:t> = .</a:t>
            </a:r>
            <a:r>
              <a:rPr lang="en-US" altLang="zh-TW" dirty="0" err="1">
                <a:latin typeface="Consolas" panose="020B0609020204030204" pitchFamily="49" charset="0"/>
              </a:rPr>
              <a:t>photoLibrary</a:t>
            </a:r>
            <a:r>
              <a:rPr lang="en-US" altLang="zh-TW" dirty="0">
                <a:latin typeface="Consolas" panose="020B0609020204030204" pitchFamily="49" charset="0"/>
              </a:rPr>
              <a:t> 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6" name="直線單箭頭接點 15"/>
          <p:cNvCxnSpPr>
            <a:stCxn id="2" idx="0"/>
            <a:endCxn id="4" idx="2"/>
          </p:cNvCxnSpPr>
          <p:nvPr/>
        </p:nvCxnSpPr>
        <p:spPr>
          <a:xfrm flipH="1" flipV="1">
            <a:off x="4214191" y="1033670"/>
            <a:ext cx="1239075" cy="117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2" idx="0"/>
            <a:endCxn id="3" idx="2"/>
          </p:cNvCxnSpPr>
          <p:nvPr/>
        </p:nvCxnSpPr>
        <p:spPr>
          <a:xfrm flipV="1">
            <a:off x="5453266" y="1033670"/>
            <a:ext cx="1782422" cy="11794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457653" y="3036476"/>
            <a:ext cx="291880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3</a:t>
            </a:r>
            <a:r>
              <a:rPr lang="zh-TW" altLang="en-US" dirty="0" smtClean="0"/>
              <a:t> 取得影像之後 呼叫這個方法 來處理所取得的影像</a:t>
            </a:r>
            <a:endParaRPr lang="zh-TW" altLang="en-US" dirty="0"/>
          </a:p>
        </p:txBody>
      </p:sp>
      <p:cxnSp>
        <p:nvCxnSpPr>
          <p:cNvPr id="25" name="直線單箭頭接點 24"/>
          <p:cNvCxnSpPr>
            <a:stCxn id="2" idx="3"/>
          </p:cNvCxnSpPr>
          <p:nvPr/>
        </p:nvCxnSpPr>
        <p:spPr>
          <a:xfrm>
            <a:off x="6871248" y="2650436"/>
            <a:ext cx="801761" cy="12457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4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11235</TotalTime>
  <Words>509</Words>
  <Application>Microsoft Office PowerPoint</Application>
  <PresentationFormat>寬螢幕</PresentationFormat>
  <Paragraphs>140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Arial Unicode MS</vt:lpstr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紹國 戴</dc:creator>
  <cp:lastModifiedBy>Windows 使用者</cp:lastModifiedBy>
  <cp:revision>49</cp:revision>
  <dcterms:created xsi:type="dcterms:W3CDTF">2021-03-25T05:45:04Z</dcterms:created>
  <dcterms:modified xsi:type="dcterms:W3CDTF">2022-02-27T09:33:54Z</dcterms:modified>
</cp:coreProperties>
</file>