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課程簡介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91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</a:rPr>
              <a:t>上什麼？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本學期課程主要是在</a:t>
            </a:r>
            <a:r>
              <a:rPr lang="en-US" altLang="zh-TW" dirty="0"/>
              <a:t>MAC</a:t>
            </a:r>
            <a:r>
              <a:rPr lang="zh-TW" altLang="en-US" dirty="0"/>
              <a:t>環境中學習使用</a:t>
            </a:r>
            <a:r>
              <a:rPr lang="en-US" altLang="zh-TW" dirty="0"/>
              <a:t>Swift</a:t>
            </a:r>
            <a:r>
              <a:rPr lang="zh-TW" altLang="en-US" dirty="0"/>
              <a:t>語言製作</a:t>
            </a:r>
            <a:r>
              <a:rPr lang="en-US" altLang="zh-TW" dirty="0"/>
              <a:t>iOS App</a:t>
            </a:r>
          </a:p>
          <a:p>
            <a:r>
              <a:rPr lang="zh-TW" altLang="en-US" dirty="0"/>
              <a:t>上課方式是以一個行動商務實例，一面開發一面講解開發中會用到的</a:t>
            </a:r>
            <a:r>
              <a:rPr lang="en-US" altLang="zh-TW" dirty="0"/>
              <a:t>Swift</a:t>
            </a:r>
            <a:r>
              <a:rPr lang="zh-TW" altLang="en-US" dirty="0"/>
              <a:t>語言和</a:t>
            </a:r>
            <a:r>
              <a:rPr lang="en-US" altLang="zh-TW" dirty="0"/>
              <a:t>App</a:t>
            </a:r>
            <a:r>
              <a:rPr lang="zh-TW" altLang="en-US" dirty="0"/>
              <a:t>的製作技術。</a:t>
            </a:r>
          </a:p>
          <a:p>
            <a:r>
              <a:rPr lang="zh-TW" altLang="en-US" dirty="0"/>
              <a:t>作業很多，上課都是程式實作，沒有興趣，只想要學分的同學拜託請不要選。</a:t>
            </a:r>
          </a:p>
          <a:p>
            <a:r>
              <a:rPr lang="zh-TW" altLang="en-US" dirty="0"/>
              <a:t>如果你有興趣有熱誠，但是程式基礎還不夠穩固，那很適合你。</a:t>
            </a:r>
          </a:p>
          <a:p>
            <a:r>
              <a:rPr lang="zh-TW" altLang="en-US" dirty="0"/>
              <a:t>要真的有明確的進步，最好的方法就是實際做一個</a:t>
            </a:r>
            <a:r>
              <a:rPr lang="en-US" altLang="zh-TW" dirty="0"/>
              <a:t>case</a:t>
            </a:r>
            <a:r>
              <a:rPr lang="zh-TW" altLang="en-US" dirty="0"/>
              <a:t>，這門課就是帶大家實作一個系統， 但是如果你只是跟著課程跑，講義上有什麼你跟著打什麼， 這樣還是學不會，我希望課程能夠讓你有程度、有好奇心去多找一些資料來做一個你真正想做的東西， 這樣出去求職就可以在履歷表上面有底氣的填上會寫程式，有做過系統。</a:t>
            </a:r>
          </a:p>
        </p:txBody>
      </p:sp>
    </p:spTree>
    <p:extLst>
      <p:ext uri="{BB962C8B-B14F-4D97-AF65-F5344CB8AC3E}">
        <p14:creationId xmlns:p14="http://schemas.microsoft.com/office/powerpoint/2010/main" val="274082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上課方式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兩個人一組，所以一些作業和分數是以分組分數來計算，開學第二週加退選完成後，上課時完成</a:t>
            </a:r>
            <a:r>
              <a:rPr lang="en-US" altLang="zh-TW" dirty="0" err="1">
                <a:effectLst/>
              </a:rPr>
              <a:t>tronclass</a:t>
            </a:r>
            <a:r>
              <a:rPr lang="zh-TW" altLang="en-US" dirty="0">
                <a:effectLst/>
              </a:rPr>
              <a:t>分組。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>
                <a:effectLst/>
              </a:rPr>
              <a:t>強烈建議要找時間上能相互配合做課後指定作業的同學，以免無法完成指定作業被扣分數。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33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9905" y="0"/>
            <a:ext cx="10353761" cy="1326321"/>
          </a:xfrm>
        </p:spPr>
        <p:txBody>
          <a:bodyPr/>
          <a:lstStyle/>
          <a:p>
            <a:r>
              <a:rPr lang="zh-TW" altLang="en-US" dirty="0">
                <a:effectLst/>
              </a:rPr>
              <a:t>學期成績</a:t>
            </a:r>
            <a:r>
              <a:rPr lang="en-US" altLang="zh-TW" dirty="0">
                <a:effectLst/>
              </a:rPr>
              <a:t>=A+B+C+D+E+F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09725" y="1585519"/>
            <a:ext cx="6023295" cy="378623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zh-TW" altLang="en-US" sz="1600" dirty="0">
                <a:effectLst/>
              </a:rPr>
              <a:t>平時作業</a:t>
            </a:r>
            <a:r>
              <a:rPr lang="en-US" altLang="zh-TW" sz="1600" dirty="0">
                <a:effectLst/>
              </a:rPr>
              <a:t>:15% A=</a:t>
            </a:r>
            <a:r>
              <a:rPr lang="zh-TW" altLang="en-US" sz="1600" dirty="0">
                <a:effectLst/>
              </a:rPr>
              <a:t>平均*</a:t>
            </a:r>
            <a:r>
              <a:rPr lang="en-US" altLang="zh-TW" sz="1600" dirty="0">
                <a:effectLst/>
              </a:rPr>
              <a:t>0.15</a:t>
            </a:r>
            <a:br>
              <a:rPr lang="en-US" altLang="zh-TW" sz="1600" dirty="0">
                <a:effectLst/>
              </a:rPr>
            </a:br>
            <a:r>
              <a:rPr lang="zh-TW" altLang="en-US" sz="1600" dirty="0">
                <a:effectLst/>
              </a:rPr>
              <a:t>是上課時的練習，和出席綁在一起，沒出席就沒有該週平時作業分數。</a:t>
            </a:r>
            <a:br>
              <a:rPr lang="zh-TW" altLang="en-US" sz="1600" dirty="0">
                <a:effectLst/>
              </a:rPr>
            </a:br>
            <a:endParaRPr lang="zh-TW" altLang="en-US" sz="1600" dirty="0">
              <a:effectLst/>
            </a:endParaRPr>
          </a:p>
          <a:p>
            <a:pPr marL="457200" indent="-457200">
              <a:buFont typeface="+mj-lt"/>
              <a:buAutoNum type="alphaUcPeriod"/>
            </a:pPr>
            <a:r>
              <a:rPr lang="zh-TW" altLang="en-US" sz="1600" dirty="0">
                <a:effectLst/>
              </a:rPr>
              <a:t>課堂參與與出席</a:t>
            </a:r>
            <a:r>
              <a:rPr lang="en-US" altLang="zh-TW" sz="1600" dirty="0">
                <a:effectLst/>
              </a:rPr>
              <a:t>:10% B=(</a:t>
            </a:r>
            <a:r>
              <a:rPr lang="zh-TW" altLang="en-US" sz="1600" dirty="0">
                <a:effectLst/>
              </a:rPr>
              <a:t>出席次數</a:t>
            </a:r>
            <a:r>
              <a:rPr lang="en-US" altLang="zh-TW" sz="1600" dirty="0">
                <a:effectLst/>
              </a:rPr>
              <a:t>/</a:t>
            </a:r>
            <a:r>
              <a:rPr lang="zh-TW" altLang="en-US" sz="1600" dirty="0">
                <a:effectLst/>
              </a:rPr>
              <a:t>點名次數</a:t>
            </a:r>
            <a:r>
              <a:rPr lang="en-US" altLang="zh-TW" sz="1600" dirty="0">
                <a:effectLst/>
              </a:rPr>
              <a:t>)*0.1</a:t>
            </a:r>
            <a:br>
              <a:rPr lang="en-US" altLang="zh-TW" sz="1600" dirty="0">
                <a:effectLst/>
              </a:rPr>
            </a:br>
            <a:r>
              <a:rPr lang="zh-TW" altLang="en-US" sz="1600" dirty="0">
                <a:effectLst/>
              </a:rPr>
              <a:t>分母是點名次數，一個學期如果點</a:t>
            </a:r>
            <a:r>
              <a:rPr lang="en-US" altLang="zh-TW" sz="1600" dirty="0">
                <a:effectLst/>
              </a:rPr>
              <a:t>3</a:t>
            </a:r>
            <a:r>
              <a:rPr lang="zh-TW" altLang="en-US" sz="1600" dirty="0">
                <a:effectLst/>
              </a:rPr>
              <a:t>次，分母就是</a:t>
            </a:r>
            <a:r>
              <a:rPr lang="en-US" altLang="zh-TW" sz="1600" dirty="0">
                <a:effectLst/>
              </a:rPr>
              <a:t>3</a:t>
            </a:r>
            <a:r>
              <a:rPr lang="zh-TW" altLang="en-US" sz="1600" dirty="0">
                <a:effectLst/>
              </a:rPr>
              <a:t>，如果每週都點</a:t>
            </a:r>
            <a:r>
              <a:rPr lang="en-US" altLang="zh-TW" sz="1600" dirty="0">
                <a:effectLst/>
              </a:rPr>
              <a:t>2</a:t>
            </a:r>
            <a:r>
              <a:rPr lang="zh-TW" altLang="en-US" sz="1600" dirty="0">
                <a:effectLst/>
              </a:rPr>
              <a:t>次，</a:t>
            </a:r>
            <a:r>
              <a:rPr lang="en-US" altLang="zh-TW" sz="1600" dirty="0">
                <a:effectLst/>
              </a:rPr>
              <a:t>18</a:t>
            </a:r>
            <a:r>
              <a:rPr lang="zh-TW" altLang="en-US" sz="1600" dirty="0">
                <a:effectLst/>
              </a:rPr>
              <a:t>週分母就是</a:t>
            </a:r>
            <a:r>
              <a:rPr lang="en-US" altLang="zh-TW" sz="1600" dirty="0">
                <a:effectLst/>
              </a:rPr>
              <a:t>36</a:t>
            </a:r>
            <a:r>
              <a:rPr lang="zh-TW" altLang="en-US" sz="1600" dirty="0">
                <a:effectLst/>
              </a:rPr>
              <a:t>。</a:t>
            </a:r>
          </a:p>
          <a:p>
            <a:pPr marL="457200" indent="-457200">
              <a:buFont typeface="+mj-lt"/>
              <a:buAutoNum type="alphaUcPeriod"/>
            </a:pPr>
            <a:r>
              <a:rPr lang="zh-TW" altLang="en-US" sz="1600" dirty="0">
                <a:effectLst/>
              </a:rPr>
              <a:t>學習態度</a:t>
            </a:r>
            <a:r>
              <a:rPr lang="en-US" altLang="zh-TW" sz="1600" dirty="0">
                <a:effectLst/>
              </a:rPr>
              <a:t>:10% C=</a:t>
            </a:r>
            <a:r>
              <a:rPr lang="zh-TW" altLang="en-US" sz="1600" dirty="0">
                <a:effectLst/>
              </a:rPr>
              <a:t>主觀分數*</a:t>
            </a:r>
            <a:r>
              <a:rPr lang="en-US" altLang="zh-TW" sz="1600" dirty="0">
                <a:effectLst/>
              </a:rPr>
              <a:t>0.1</a:t>
            </a:r>
            <a:br>
              <a:rPr lang="en-US" altLang="zh-TW" sz="1600" dirty="0">
                <a:effectLst/>
              </a:rPr>
            </a:br>
            <a:r>
              <a:rPr lang="zh-TW" altLang="en-US" sz="1600" dirty="0">
                <a:effectLst/>
              </a:rPr>
              <a:t>上課同學並不多，我可以確實知道每個學習態度是否積極，我會給一個整體印象分數。</a:t>
            </a:r>
          </a:p>
          <a:p>
            <a:pPr marL="457200" indent="-457200">
              <a:buFont typeface="+mj-lt"/>
              <a:buAutoNum type="alphaUcPeriod"/>
            </a:pPr>
            <a:r>
              <a:rPr lang="zh-TW" altLang="en-US" sz="1600" dirty="0">
                <a:effectLst/>
              </a:rPr>
              <a:t>小考</a:t>
            </a:r>
            <a:r>
              <a:rPr lang="en-US" altLang="zh-TW" sz="1600" dirty="0">
                <a:effectLst/>
              </a:rPr>
              <a:t>:15% D=</a:t>
            </a:r>
            <a:r>
              <a:rPr lang="zh-TW" altLang="en-US" sz="1600" dirty="0">
                <a:effectLst/>
              </a:rPr>
              <a:t>平均*</a:t>
            </a:r>
            <a:r>
              <a:rPr lang="en-US" altLang="zh-TW" sz="1600" dirty="0">
                <a:effectLst/>
              </a:rPr>
              <a:t>0.15</a:t>
            </a:r>
            <a:br>
              <a:rPr lang="en-US" altLang="zh-TW" sz="1600" dirty="0">
                <a:effectLst/>
              </a:rPr>
            </a:br>
            <a:r>
              <a:rPr lang="zh-TW" altLang="en-US" sz="1600" dirty="0">
                <a:effectLst/>
              </a:rPr>
              <a:t>小考包括課堂小考和回家實作的</a:t>
            </a:r>
            <a:r>
              <a:rPr lang="zh-TW" altLang="en-US" sz="1600" dirty="0" smtClean="0">
                <a:effectLst/>
              </a:rPr>
              <a:t>作業</a:t>
            </a:r>
            <a:endParaRPr lang="en-US" altLang="zh-TW" sz="1600" dirty="0" smtClean="0">
              <a:effectLst/>
            </a:endParaRPr>
          </a:p>
          <a:p>
            <a:pPr marL="457200" indent="-457200">
              <a:buFont typeface="+mj-lt"/>
              <a:buAutoNum type="alphaUcPeriod"/>
            </a:pPr>
            <a:r>
              <a:rPr lang="zh-TW" altLang="en-US" sz="1600" dirty="0">
                <a:effectLst/>
              </a:rPr>
              <a:t>期中專案或者期中考試</a:t>
            </a:r>
            <a:r>
              <a:rPr lang="en-US" altLang="zh-TW" sz="1600" dirty="0">
                <a:effectLst/>
              </a:rPr>
              <a:t>:20% E=</a:t>
            </a:r>
            <a:r>
              <a:rPr lang="zh-TW" altLang="en-US" sz="1600" dirty="0">
                <a:effectLst/>
              </a:rPr>
              <a:t>分數*</a:t>
            </a:r>
            <a:r>
              <a:rPr lang="en-US" altLang="zh-TW" sz="1600" dirty="0">
                <a:effectLst/>
              </a:rPr>
              <a:t>0.2</a:t>
            </a:r>
            <a:br>
              <a:rPr lang="en-US" altLang="zh-TW" sz="1600" dirty="0">
                <a:effectLst/>
              </a:rPr>
            </a:br>
            <a:r>
              <a:rPr lang="zh-TW" altLang="en-US" sz="1600" dirty="0">
                <a:effectLst/>
              </a:rPr>
              <a:t>期中專案實施方式也有可能視上課學習狀態改以以考試方式進行。</a:t>
            </a:r>
          </a:p>
          <a:p>
            <a:pPr marL="457200" indent="-457200">
              <a:buFont typeface="+mj-lt"/>
              <a:buAutoNum type="alphaUcPeriod"/>
            </a:pPr>
            <a:endParaRPr lang="zh-TW" altLang="en-US" sz="1600" dirty="0">
              <a:effectLst/>
            </a:endParaRPr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233020" y="1677258"/>
            <a:ext cx="5596351" cy="40943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 startAt="6"/>
            </a:pPr>
            <a:r>
              <a:rPr lang="zh-TW" altLang="en-US" sz="1600" dirty="0" smtClean="0">
                <a:effectLst/>
              </a:rPr>
              <a:t>期末</a:t>
            </a:r>
            <a:r>
              <a:rPr lang="zh-TW" altLang="en-US" sz="1600" dirty="0">
                <a:effectLst/>
              </a:rPr>
              <a:t>專案</a:t>
            </a:r>
            <a:r>
              <a:rPr lang="en-US" altLang="zh-TW" sz="1600" dirty="0">
                <a:effectLst/>
              </a:rPr>
              <a:t>:30% F=</a:t>
            </a:r>
            <a:r>
              <a:rPr lang="zh-TW" altLang="en-US" sz="1600" dirty="0">
                <a:effectLst/>
              </a:rPr>
              <a:t>分數*</a:t>
            </a:r>
            <a:r>
              <a:rPr lang="en-US" altLang="zh-TW" sz="1600" dirty="0">
                <a:effectLst/>
              </a:rPr>
              <a:t>0.3</a:t>
            </a:r>
            <a:br>
              <a:rPr lang="en-US" altLang="zh-TW" sz="1600" dirty="0">
                <a:effectLst/>
              </a:rPr>
            </a:br>
            <a:r>
              <a:rPr lang="zh-TW" altLang="en-US" sz="1600" dirty="0">
                <a:effectLst/>
              </a:rPr>
              <a:t>期末專案給分有不同起點分數</a:t>
            </a:r>
            <a:r>
              <a:rPr lang="en-US" altLang="zh-TW" sz="1600" dirty="0">
                <a:effectLst/>
              </a:rPr>
              <a:t>:</a:t>
            </a:r>
            <a:r>
              <a:rPr lang="zh-TW" altLang="en-US" sz="1600" dirty="0">
                <a:effectLst/>
              </a:rPr>
              <a:t>由高至低包括</a:t>
            </a:r>
          </a:p>
          <a:p>
            <a:pPr lvl="1"/>
            <a:r>
              <a:rPr lang="en-US" altLang="zh-TW" sz="1600" dirty="0">
                <a:effectLst/>
              </a:rPr>
              <a:t>90:</a:t>
            </a:r>
            <a:r>
              <a:rPr lang="zh-TW" altLang="en-US" sz="1600" dirty="0">
                <a:effectLst/>
              </a:rPr>
              <a:t>畢業專題中會用到的專案</a:t>
            </a:r>
            <a:r>
              <a:rPr lang="en-US" altLang="zh-TW" sz="1600" dirty="0">
                <a:effectLst/>
              </a:rPr>
              <a:t>(</a:t>
            </a:r>
            <a:r>
              <a:rPr lang="zh-TW" altLang="en-US" sz="1600" dirty="0">
                <a:effectLst/>
              </a:rPr>
              <a:t>完成度不用</a:t>
            </a:r>
            <a:r>
              <a:rPr lang="en-US" altLang="zh-TW" sz="1600" dirty="0">
                <a:effectLst/>
              </a:rPr>
              <a:t>100%)</a:t>
            </a:r>
          </a:p>
          <a:p>
            <a:pPr lvl="1"/>
            <a:r>
              <a:rPr lang="en-US" altLang="zh-TW" sz="1600" dirty="0">
                <a:effectLst/>
              </a:rPr>
              <a:t>85:</a:t>
            </a:r>
            <a:r>
              <a:rPr lang="zh-TW" altLang="en-US" sz="1600" dirty="0">
                <a:effectLst/>
              </a:rPr>
              <a:t>從</a:t>
            </a:r>
            <a:r>
              <a:rPr lang="en-US" altLang="zh-TW" sz="1600" dirty="0">
                <a:effectLst/>
              </a:rPr>
              <a:t>0</a:t>
            </a:r>
            <a:r>
              <a:rPr lang="zh-TW" altLang="en-US" sz="1600" dirty="0">
                <a:effectLst/>
              </a:rPr>
              <a:t>開始的專案</a:t>
            </a:r>
            <a:r>
              <a:rPr lang="en-US" altLang="zh-TW" sz="1600" dirty="0">
                <a:effectLst/>
              </a:rPr>
              <a:t>(</a:t>
            </a:r>
            <a:r>
              <a:rPr lang="zh-TW" altLang="en-US" sz="1600" dirty="0">
                <a:effectLst/>
              </a:rPr>
              <a:t>強調原創，完成度不用</a:t>
            </a:r>
            <a:r>
              <a:rPr lang="en-US" altLang="zh-TW" sz="1600" dirty="0">
                <a:effectLst/>
              </a:rPr>
              <a:t>100%)</a:t>
            </a:r>
          </a:p>
          <a:p>
            <a:pPr lvl="1"/>
            <a:r>
              <a:rPr lang="en-US" altLang="zh-TW" sz="1600" dirty="0">
                <a:effectLst/>
              </a:rPr>
              <a:t>80:</a:t>
            </a:r>
            <a:r>
              <a:rPr lang="zh-TW" altLang="en-US" sz="1600" dirty="0">
                <a:effectLst/>
              </a:rPr>
              <a:t>去</a:t>
            </a:r>
            <a:r>
              <a:rPr lang="en-US" altLang="zh-TW" sz="1600" dirty="0" err="1">
                <a:effectLst/>
              </a:rPr>
              <a:t>github</a:t>
            </a:r>
            <a:r>
              <a:rPr lang="zh-TW" altLang="en-US" sz="1600" dirty="0">
                <a:effectLst/>
              </a:rPr>
              <a:t>修改後專案</a:t>
            </a:r>
            <a:r>
              <a:rPr lang="en-US" altLang="zh-TW" sz="1600" dirty="0">
                <a:effectLst/>
              </a:rPr>
              <a:t>(</a:t>
            </a:r>
            <a:r>
              <a:rPr lang="zh-TW" altLang="en-US" sz="1600" dirty="0">
                <a:effectLst/>
              </a:rPr>
              <a:t>能夠看懂別人的原始碼做出修改</a:t>
            </a:r>
            <a:r>
              <a:rPr lang="en-US" altLang="zh-TW" sz="1600" dirty="0">
                <a:effectLst/>
              </a:rPr>
              <a:t>)</a:t>
            </a:r>
          </a:p>
          <a:p>
            <a:pPr lvl="1"/>
            <a:r>
              <a:rPr lang="en-US" altLang="zh-TW" sz="1600" dirty="0">
                <a:effectLst/>
              </a:rPr>
              <a:t>50:</a:t>
            </a:r>
            <a:r>
              <a:rPr lang="zh-TW" altLang="en-US" sz="1600" dirty="0">
                <a:effectLst/>
              </a:rPr>
              <a:t>上課的範例專案做適當修改</a:t>
            </a:r>
            <a:r>
              <a:rPr lang="en-US" altLang="zh-TW" sz="1600" dirty="0">
                <a:effectLst/>
              </a:rPr>
              <a:t>(</a:t>
            </a:r>
            <a:r>
              <a:rPr lang="zh-TW" altLang="en-US" sz="1600" dirty="0">
                <a:effectLst/>
              </a:rPr>
              <a:t>最高</a:t>
            </a:r>
            <a:r>
              <a:rPr lang="en-US" altLang="zh-TW" sz="1600" dirty="0">
                <a:effectLst/>
              </a:rPr>
              <a:t>60))</a:t>
            </a:r>
          </a:p>
          <a:p>
            <a:pPr lvl="1"/>
            <a:r>
              <a:rPr lang="en-US" altLang="zh-TW" sz="1600" dirty="0">
                <a:effectLst/>
              </a:rPr>
              <a:t>0:</a:t>
            </a:r>
            <a:r>
              <a:rPr lang="zh-TW" altLang="en-US" sz="1600" dirty="0">
                <a:effectLst/>
              </a:rPr>
              <a:t>直接繳交上課範例無任何修改</a:t>
            </a:r>
          </a:p>
          <a:p>
            <a:pPr lvl="1"/>
            <a:r>
              <a:rPr lang="zh-TW" altLang="en-US" sz="1600" dirty="0">
                <a:effectLst/>
              </a:rPr>
              <a:t>期末專案分數</a:t>
            </a:r>
            <a:r>
              <a:rPr lang="en-US" altLang="zh-TW" sz="1600" dirty="0">
                <a:effectLst/>
              </a:rPr>
              <a:t>=</a:t>
            </a:r>
            <a:r>
              <a:rPr lang="zh-TW" altLang="en-US" sz="1600" dirty="0">
                <a:effectLst/>
              </a:rPr>
              <a:t>以上述起點分數為打分數基礎，再根據繳交專案的內容加減分數</a:t>
            </a:r>
            <a:br>
              <a:rPr lang="zh-TW" altLang="en-US" sz="1600" dirty="0">
                <a:effectLst/>
              </a:rPr>
            </a:br>
            <a:r>
              <a:rPr lang="zh-TW" altLang="en-US" sz="1600" dirty="0">
                <a:effectLst/>
              </a:rPr>
              <a:t>未必起點分數高的最後期末專案分數一定會高於起點分數低的</a:t>
            </a:r>
            <a:r>
              <a:rPr lang="zh-TW" altLang="en-US" sz="1600" dirty="0" smtClean="0">
                <a:effectLst/>
              </a:rPr>
              <a:t>。</a:t>
            </a:r>
            <a:endParaRPr lang="zh-TW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450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effectLst/>
              </a:rPr>
              <a:t>開發 </a:t>
            </a:r>
            <a:r>
              <a:rPr lang="en-US" altLang="zh-TW" b="0" dirty="0">
                <a:effectLst/>
              </a:rPr>
              <a:t>iOS APP </a:t>
            </a:r>
            <a:r>
              <a:rPr lang="zh-TW" altLang="en-US" b="0" dirty="0">
                <a:effectLst/>
              </a:rPr>
              <a:t>需要準備什麼</a:t>
            </a:r>
            <a:r>
              <a:rPr lang="en-US" altLang="zh-TW" b="0" dirty="0" smtClean="0">
                <a:effectLst/>
              </a:rPr>
              <a:t>?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380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9</TotalTime>
  <Words>251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Bookman Old Style</vt:lpstr>
      <vt:lpstr>Rockwell</vt:lpstr>
      <vt:lpstr>Damask</vt:lpstr>
      <vt:lpstr>課程簡介</vt:lpstr>
      <vt:lpstr>上什麼？</vt:lpstr>
      <vt:lpstr>上課方式</vt:lpstr>
      <vt:lpstr>學期成績=A+B+C+D+E+F</vt:lpstr>
      <vt:lpstr>開發 iOS APP 需要準備什麼?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課程簡介</dc:title>
  <dc:creator>Windows 使用者</dc:creator>
  <cp:lastModifiedBy>Windows 使用者</cp:lastModifiedBy>
  <cp:revision>1</cp:revision>
  <dcterms:created xsi:type="dcterms:W3CDTF">2022-02-16T15:01:02Z</dcterms:created>
  <dcterms:modified xsi:type="dcterms:W3CDTF">2022-02-16T15:10:24Z</dcterms:modified>
</cp:coreProperties>
</file>