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Proxima Nova"/>
      <p:regular r:id="rId17"/>
      <p:bold r:id="rId18"/>
      <p:italic r:id="rId19"/>
      <p:boldItalic r:id="rId20"/>
    </p:embeddedFon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regular.fntdata"/><Relationship Id="rId16" Type="http://schemas.openxmlformats.org/officeDocument/2006/relationships/slide" Target="slides/slide10.xml"/><Relationship Id="rId19" Type="http://schemas.openxmlformats.org/officeDocument/2006/relationships/font" Target="fonts/ProximaNova-italic.fntdata"/><Relationship Id="rId18"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fd896718e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fd896718e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fd896718e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fd896718e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fd896718e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fd896718e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fd896718e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fd896718e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fd896718e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fd896718e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fd896718e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fd896718e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fd896718e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fd896718e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fd896718e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fd896718e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fd896718e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fd896718e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9" name="Shape 59"/>
        <p:cNvGrpSpPr/>
        <p:nvPr/>
      </p:nvGrpSpPr>
      <p:grpSpPr>
        <a:xfrm>
          <a:off x="0" y="0"/>
          <a:ext cx="0" cy="0"/>
          <a:chOff x="0" y="0"/>
          <a:chExt cx="0" cy="0"/>
        </a:xfrm>
      </p:grpSpPr>
      <p:sp>
        <p:nvSpPr>
          <p:cNvPr id="60" name="Google Shape;60;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1" name="Google Shape;61;p1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2" name="Google Shape;62;p14"/>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64" name="Shape 64"/>
        <p:cNvGrpSpPr/>
        <p:nvPr/>
      </p:nvGrpSpPr>
      <p:grpSpPr>
        <a:xfrm>
          <a:off x="0" y="0"/>
          <a:ext cx="0" cy="0"/>
          <a:chOff x="0" y="0"/>
          <a:chExt cx="0" cy="0"/>
        </a:xfrm>
      </p:grpSpPr>
      <p:sp>
        <p:nvSpPr>
          <p:cNvPr id="65" name="Google Shape;65;p1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6" name="Google Shape;66;p1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67" name="Google Shape;67;p15"/>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72" name="Google Shape;72;p1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73" name="Google Shape;73;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4" name="Google Shape;74;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5" name="Google Shape;7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9" name="Google Shape;79;p1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0" name="Google Shape;80;p17"/>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1" name="Google Shape;8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2" name="Shape 82"/>
        <p:cNvGrpSpPr/>
        <p:nvPr/>
      </p:nvGrpSpPr>
      <p:grpSpPr>
        <a:xfrm>
          <a:off x="0" y="0"/>
          <a:ext cx="0" cy="0"/>
          <a:chOff x="0" y="0"/>
          <a:chExt cx="0" cy="0"/>
        </a:xfrm>
      </p:grpSpPr>
      <p:sp>
        <p:nvSpPr>
          <p:cNvPr id="83" name="Google Shape;83;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5" name="Google Shape;8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6" name="Shape 86"/>
        <p:cNvGrpSpPr/>
        <p:nvPr/>
      </p:nvGrpSpPr>
      <p:grpSpPr>
        <a:xfrm>
          <a:off x="0" y="0"/>
          <a:ext cx="0" cy="0"/>
          <a:chOff x="0" y="0"/>
          <a:chExt cx="0" cy="0"/>
        </a:xfrm>
      </p:grpSpPr>
      <p:sp>
        <p:nvSpPr>
          <p:cNvPr id="87" name="Google Shape;87;p19"/>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9"/>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9" name="Google Shape;89;p19"/>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90" name="Google Shape;9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91" name="Shape 91"/>
        <p:cNvGrpSpPr/>
        <p:nvPr/>
      </p:nvGrpSpPr>
      <p:grpSpPr>
        <a:xfrm>
          <a:off x="0" y="0"/>
          <a:ext cx="0" cy="0"/>
          <a:chOff x="0" y="0"/>
          <a:chExt cx="0" cy="0"/>
        </a:xfrm>
      </p:grpSpPr>
      <p:sp>
        <p:nvSpPr>
          <p:cNvPr id="92" name="Google Shape;92;p20"/>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3" name="Google Shape;9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4" name="Shape 94"/>
        <p:cNvGrpSpPr/>
        <p:nvPr/>
      </p:nvGrpSpPr>
      <p:grpSpPr>
        <a:xfrm>
          <a:off x="0" y="0"/>
          <a:ext cx="0" cy="0"/>
          <a:chOff x="0" y="0"/>
          <a:chExt cx="0" cy="0"/>
        </a:xfrm>
      </p:grpSpPr>
      <p:sp>
        <p:nvSpPr>
          <p:cNvPr id="95" name="Google Shape;95;p21"/>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1"/>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7" name="Google Shape;97;p21"/>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98" name="Google Shape;98;p21"/>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9" name="Google Shape;9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0" name="Shape 100"/>
        <p:cNvGrpSpPr/>
        <p:nvPr/>
      </p:nvGrpSpPr>
      <p:grpSpPr>
        <a:xfrm>
          <a:off x="0" y="0"/>
          <a:ext cx="0" cy="0"/>
          <a:chOff x="0" y="0"/>
          <a:chExt cx="0" cy="0"/>
        </a:xfrm>
      </p:grpSpPr>
      <p:sp>
        <p:nvSpPr>
          <p:cNvPr id="101" name="Google Shape;101;p2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2"/>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03" name="Google Shape;10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04" name="Shape 104"/>
        <p:cNvGrpSpPr/>
        <p:nvPr/>
      </p:nvGrpSpPr>
      <p:grpSpPr>
        <a:xfrm>
          <a:off x="0" y="0"/>
          <a:ext cx="0" cy="0"/>
          <a:chOff x="0" y="0"/>
          <a:chExt cx="0" cy="0"/>
        </a:xfrm>
      </p:grpSpPr>
      <p:sp>
        <p:nvSpPr>
          <p:cNvPr id="105" name="Google Shape;105;p23"/>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06" name="Google Shape;106;p23"/>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107" name="Google Shape;10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8" name="Shape 108"/>
        <p:cNvGrpSpPr/>
        <p:nvPr/>
      </p:nvGrpSpPr>
      <p:grpSpPr>
        <a:xfrm>
          <a:off x="0" y="0"/>
          <a:ext cx="0" cy="0"/>
          <a:chOff x="0" y="0"/>
          <a:chExt cx="0" cy="0"/>
        </a:xfrm>
      </p:grpSpPr>
      <p:sp>
        <p:nvSpPr>
          <p:cNvPr id="109" name="Google Shape;10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57" name="Google Shape;5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58" name="Google Shape;5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343D"/>
        </a:solidFill>
      </p:bgPr>
    </p:bg>
    <p:spTree>
      <p:nvGrpSpPr>
        <p:cNvPr id="113" name="Shape 113"/>
        <p:cNvGrpSpPr/>
        <p:nvPr/>
      </p:nvGrpSpPr>
      <p:grpSpPr>
        <a:xfrm>
          <a:off x="0" y="0"/>
          <a:ext cx="0" cy="0"/>
          <a:chOff x="0" y="0"/>
          <a:chExt cx="0" cy="0"/>
        </a:xfrm>
      </p:grpSpPr>
      <p:sp>
        <p:nvSpPr>
          <p:cNvPr id="114" name="Google Shape;114;p2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Derin öğrenme</a:t>
            </a:r>
            <a:endParaRPr/>
          </a:p>
          <a:p>
            <a:pPr indent="0" lvl="0" marL="0" rtl="0" algn="l">
              <a:spcBef>
                <a:spcPts val="0"/>
              </a:spcBef>
              <a:spcAft>
                <a:spcPts val="0"/>
              </a:spcAft>
              <a:buNone/>
            </a:pPr>
            <a:r>
              <a:rPr lang="en"/>
              <a:t>Aktivasyon Fonksiyonlar</a:t>
            </a:r>
            <a:endParaRPr/>
          </a:p>
        </p:txBody>
      </p:sp>
      <p:sp>
        <p:nvSpPr>
          <p:cNvPr id="115" name="Google Shape;115;p25"/>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Taalai Almasova</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34"/>
          <p:cNvPicPr preferRelativeResize="0"/>
          <p:nvPr/>
        </p:nvPicPr>
        <p:blipFill>
          <a:blip r:embed="rId3">
            <a:alphaModFix/>
          </a:blip>
          <a:stretch>
            <a:fillRect/>
          </a:stretch>
        </p:blipFill>
        <p:spPr>
          <a:xfrm>
            <a:off x="7" y="0"/>
            <a:ext cx="9316118" cy="5244976"/>
          </a:xfrm>
          <a:prstGeom prst="rect">
            <a:avLst/>
          </a:prstGeom>
          <a:noFill/>
          <a:ln cap="flat" cmpd="sng" w="9525">
            <a:solidFill>
              <a:srgbClr val="374970"/>
            </a:solidFill>
            <a:prstDash val="solid"/>
            <a:round/>
            <a:headEnd len="sm" w="sm" type="none"/>
            <a:tailEnd len="sm" w="sm" type="none"/>
          </a:ln>
        </p:spPr>
      </p:pic>
      <p:sp>
        <p:nvSpPr>
          <p:cNvPr id="191" name="Google Shape;191;p34"/>
          <p:cNvSpPr txBox="1"/>
          <p:nvPr/>
        </p:nvSpPr>
        <p:spPr>
          <a:xfrm>
            <a:off x="1445825" y="318450"/>
            <a:ext cx="945900" cy="45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9900"/>
                </a:solidFill>
                <a:latin typeface="Roboto"/>
                <a:ea typeface="Roboto"/>
                <a:cs typeface="Roboto"/>
                <a:sym typeface="Roboto"/>
              </a:rPr>
              <a:t>T</a:t>
            </a:r>
            <a:endParaRPr b="1" sz="3000">
              <a:solidFill>
                <a:srgbClr val="FF9900"/>
              </a:solidFill>
              <a:latin typeface="Roboto"/>
              <a:ea typeface="Roboto"/>
              <a:cs typeface="Roboto"/>
              <a:sym typeface="Roboto"/>
            </a:endParaRPr>
          </a:p>
          <a:p>
            <a:pPr indent="0" lvl="0" marL="0" rtl="0" algn="l">
              <a:spcBef>
                <a:spcPts val="0"/>
              </a:spcBef>
              <a:spcAft>
                <a:spcPts val="0"/>
              </a:spcAft>
              <a:buNone/>
            </a:pPr>
            <a:r>
              <a:rPr b="1" lang="en" sz="3000">
                <a:solidFill>
                  <a:srgbClr val="FF9900"/>
                </a:solidFill>
                <a:latin typeface="Roboto"/>
                <a:ea typeface="Roboto"/>
                <a:cs typeface="Roboto"/>
                <a:sym typeface="Roboto"/>
              </a:rPr>
              <a:t>N</a:t>
            </a:r>
            <a:endParaRPr b="1" sz="3000">
              <a:solidFill>
                <a:srgbClr val="FF9900"/>
              </a:solidFill>
              <a:latin typeface="Roboto"/>
              <a:ea typeface="Roboto"/>
              <a:cs typeface="Roboto"/>
              <a:sym typeface="Roboto"/>
            </a:endParaRPr>
          </a:p>
          <a:p>
            <a:pPr indent="0" lvl="0" marL="0" rtl="0" algn="l">
              <a:spcBef>
                <a:spcPts val="0"/>
              </a:spcBef>
              <a:spcAft>
                <a:spcPts val="0"/>
              </a:spcAft>
              <a:buNone/>
            </a:pPr>
            <a:r>
              <a:rPr b="1" lang="en" sz="3000">
                <a:solidFill>
                  <a:srgbClr val="FF9900"/>
                </a:solidFill>
                <a:latin typeface="Roboto"/>
                <a:ea typeface="Roboto"/>
                <a:cs typeface="Roboto"/>
                <a:sym typeface="Roboto"/>
              </a:rPr>
              <a:t>A</a:t>
            </a:r>
            <a:endParaRPr b="1" sz="3000">
              <a:solidFill>
                <a:srgbClr val="FF9900"/>
              </a:solidFill>
              <a:latin typeface="Roboto"/>
              <a:ea typeface="Roboto"/>
              <a:cs typeface="Roboto"/>
              <a:sym typeface="Roboto"/>
            </a:endParaRPr>
          </a:p>
          <a:p>
            <a:pPr indent="0" lvl="0" marL="0" rtl="0" algn="l">
              <a:spcBef>
                <a:spcPts val="0"/>
              </a:spcBef>
              <a:spcAft>
                <a:spcPts val="0"/>
              </a:spcAft>
              <a:buNone/>
            </a:pPr>
            <a:r>
              <a:rPr b="1" lang="en" sz="3000">
                <a:solidFill>
                  <a:srgbClr val="FF9900"/>
                </a:solidFill>
                <a:latin typeface="Roboto"/>
                <a:ea typeface="Roboto"/>
                <a:cs typeface="Roboto"/>
                <a:sym typeface="Roboto"/>
              </a:rPr>
              <a:t>N</a:t>
            </a:r>
            <a:endParaRPr b="1" sz="3000">
              <a:solidFill>
                <a:srgbClr val="FF9900"/>
              </a:solidFill>
              <a:latin typeface="Roboto"/>
              <a:ea typeface="Roboto"/>
              <a:cs typeface="Roboto"/>
              <a:sym typeface="Roboto"/>
            </a:endParaRPr>
          </a:p>
          <a:p>
            <a:pPr indent="0" lvl="0" marL="0" rtl="0" algn="l">
              <a:spcBef>
                <a:spcPts val="0"/>
              </a:spcBef>
              <a:spcAft>
                <a:spcPts val="0"/>
              </a:spcAft>
              <a:buNone/>
            </a:pPr>
            <a:r>
              <a:rPr b="1" lang="en" sz="3000">
                <a:solidFill>
                  <a:srgbClr val="FF9900"/>
                </a:solidFill>
                <a:latin typeface="Roboto"/>
                <a:ea typeface="Roboto"/>
                <a:cs typeface="Roboto"/>
                <a:sym typeface="Roboto"/>
              </a:rPr>
              <a:t>K</a:t>
            </a:r>
            <a:endParaRPr b="1" sz="3000">
              <a:solidFill>
                <a:srgbClr val="FF9900"/>
              </a:solidFill>
              <a:latin typeface="Roboto"/>
              <a:ea typeface="Roboto"/>
              <a:cs typeface="Roboto"/>
              <a:sym typeface="Roboto"/>
            </a:endParaRPr>
          </a:p>
          <a:p>
            <a:pPr indent="0" lvl="0" marL="0" rtl="0" algn="l">
              <a:spcBef>
                <a:spcPts val="0"/>
              </a:spcBef>
              <a:spcAft>
                <a:spcPts val="0"/>
              </a:spcAft>
              <a:buNone/>
            </a:pPr>
            <a:r>
              <a:t/>
            </a:r>
            <a:endParaRPr b="1" sz="3000">
              <a:solidFill>
                <a:srgbClr val="FF9900"/>
              </a:solidFill>
              <a:latin typeface="Roboto"/>
              <a:ea typeface="Roboto"/>
              <a:cs typeface="Roboto"/>
              <a:sym typeface="Roboto"/>
            </a:endParaRPr>
          </a:p>
          <a:p>
            <a:pPr indent="0" lvl="0" marL="0" rtl="0" algn="l">
              <a:spcBef>
                <a:spcPts val="0"/>
              </a:spcBef>
              <a:spcAft>
                <a:spcPts val="0"/>
              </a:spcAft>
              <a:buNone/>
            </a:pPr>
            <a:r>
              <a:rPr b="1" lang="en" sz="3000">
                <a:solidFill>
                  <a:srgbClr val="FF9900"/>
                </a:solidFill>
                <a:latin typeface="Roboto"/>
                <a:ea typeface="Roboto"/>
                <a:cs typeface="Roboto"/>
                <a:sym typeface="Roboto"/>
              </a:rPr>
              <a:t>Y</a:t>
            </a:r>
            <a:endParaRPr b="1" sz="3000">
              <a:solidFill>
                <a:srgbClr val="FF9900"/>
              </a:solidFill>
              <a:latin typeface="Roboto"/>
              <a:ea typeface="Roboto"/>
              <a:cs typeface="Roboto"/>
              <a:sym typeface="Roboto"/>
            </a:endParaRPr>
          </a:p>
          <a:p>
            <a:pPr indent="0" lvl="0" marL="0" rtl="0" algn="l">
              <a:spcBef>
                <a:spcPts val="0"/>
              </a:spcBef>
              <a:spcAft>
                <a:spcPts val="0"/>
              </a:spcAft>
              <a:buNone/>
            </a:pPr>
            <a:r>
              <a:rPr b="1" lang="en" sz="3000">
                <a:solidFill>
                  <a:srgbClr val="FF9900"/>
                </a:solidFill>
                <a:latin typeface="Roboto"/>
                <a:ea typeface="Roboto"/>
                <a:cs typeface="Roboto"/>
                <a:sym typeface="Roboto"/>
              </a:rPr>
              <a:t>O</a:t>
            </a:r>
            <a:endParaRPr b="1" sz="3000">
              <a:solidFill>
                <a:srgbClr val="FF9900"/>
              </a:solidFill>
              <a:latin typeface="Roboto"/>
              <a:ea typeface="Roboto"/>
              <a:cs typeface="Roboto"/>
              <a:sym typeface="Roboto"/>
            </a:endParaRPr>
          </a:p>
          <a:p>
            <a:pPr indent="0" lvl="0" marL="0" rtl="0" algn="l">
              <a:spcBef>
                <a:spcPts val="0"/>
              </a:spcBef>
              <a:spcAft>
                <a:spcPts val="0"/>
              </a:spcAft>
              <a:buNone/>
            </a:pPr>
            <a:r>
              <a:rPr b="1" lang="en" sz="3000">
                <a:solidFill>
                  <a:srgbClr val="FF9900"/>
                </a:solidFill>
                <a:latin typeface="Roboto"/>
                <a:ea typeface="Roboto"/>
                <a:cs typeface="Roboto"/>
                <a:sym typeface="Roboto"/>
              </a:rPr>
              <a:t>U</a:t>
            </a:r>
            <a:endParaRPr b="1" sz="3000">
              <a:solidFill>
                <a:srgbClr val="FF9900"/>
              </a:solidFill>
              <a:latin typeface="Roboto"/>
              <a:ea typeface="Roboto"/>
              <a:cs typeface="Roboto"/>
              <a:sym typeface="Roboto"/>
            </a:endParaRPr>
          </a:p>
        </p:txBody>
      </p:sp>
      <p:pic>
        <p:nvPicPr>
          <p:cNvPr id="192" name="Google Shape;192;p34"/>
          <p:cNvPicPr preferRelativeResize="0"/>
          <p:nvPr/>
        </p:nvPicPr>
        <p:blipFill>
          <a:blip r:embed="rId4">
            <a:alphaModFix/>
          </a:blip>
          <a:stretch>
            <a:fillRect/>
          </a:stretch>
        </p:blipFill>
        <p:spPr>
          <a:xfrm>
            <a:off x="7291200" y="2022450"/>
            <a:ext cx="1365800" cy="136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Neden ihtiyac duyarız?</a:t>
            </a:r>
            <a:endParaRPr/>
          </a:p>
        </p:txBody>
      </p:sp>
      <p:sp>
        <p:nvSpPr>
          <p:cNvPr id="121" name="Google Shape;121;p2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22" name="Google Shape;122;p26"/>
          <p:cNvSpPr txBox="1"/>
          <p:nvPr>
            <p:ph idx="2" type="body"/>
          </p:nvPr>
        </p:nvSpPr>
        <p:spPr>
          <a:xfrm>
            <a:off x="5168025" y="1578675"/>
            <a:ext cx="3487200" cy="2616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Yapay sinir ağlarına doğrusal olmayan gerçek dünya özelliklerini tanıtmak için aktivasyon fonksiyonuna ihtiyacımız var.</a:t>
            </a:r>
            <a:endParaRPr sz="1400">
              <a:solidFill>
                <a:schemeClr val="dk1"/>
              </a:solidFill>
            </a:endParaRPr>
          </a:p>
          <a:p>
            <a:pPr indent="-311150" lvl="0" marL="457200" rtl="0" algn="l">
              <a:spcBef>
                <a:spcPts val="0"/>
              </a:spcBef>
              <a:spcAft>
                <a:spcPts val="0"/>
              </a:spcAft>
              <a:buSzPts val="1300"/>
              <a:buFont typeface="Georgia"/>
              <a:buChar char="●"/>
            </a:pPr>
            <a:r>
              <a:rPr lang="en" sz="1400">
                <a:solidFill>
                  <a:schemeClr val="dk1"/>
                </a:solidFill>
                <a:highlight>
                  <a:srgbClr val="FFFFFF"/>
                </a:highlight>
                <a:latin typeface="Georgia"/>
                <a:ea typeface="Georgia"/>
                <a:cs typeface="Georgia"/>
                <a:sym typeface="Georgia"/>
              </a:rPr>
              <a:t>Aktivasyon fonksiyonu kullanılmayan bir sinir ağı sınırlı öğrenme gücüne sahip bir doğrusal bağlanım (linear regression) gibi davranacaktır.</a:t>
            </a:r>
            <a:r>
              <a:rPr lang="en" sz="1200">
                <a:solidFill>
                  <a:srgbClr val="000000"/>
                </a:solidFill>
                <a:highlight>
                  <a:srgbClr val="FFFFFF"/>
                </a:highlight>
                <a:latin typeface="Georgia"/>
                <a:ea typeface="Georgia"/>
                <a:cs typeface="Georgia"/>
                <a:sym typeface="Georgia"/>
              </a:rPr>
              <a:t> </a:t>
            </a:r>
            <a:endParaRPr sz="1200">
              <a:solidFill>
                <a:schemeClr val="dk1"/>
              </a:solidFill>
            </a:endParaRPr>
          </a:p>
        </p:txBody>
      </p:sp>
      <p:pic>
        <p:nvPicPr>
          <p:cNvPr id="123" name="Google Shape;123;p26"/>
          <p:cNvPicPr preferRelativeResize="0"/>
          <p:nvPr/>
        </p:nvPicPr>
        <p:blipFill>
          <a:blip r:embed="rId3">
            <a:alphaModFix/>
          </a:blip>
          <a:stretch>
            <a:fillRect/>
          </a:stretch>
        </p:blipFill>
        <p:spPr>
          <a:xfrm>
            <a:off x="265575" y="1505700"/>
            <a:ext cx="4762500" cy="2762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Calibri"/>
                <a:ea typeface="Calibri"/>
                <a:cs typeface="Calibri"/>
                <a:sym typeface="Calibri"/>
              </a:rPr>
              <a:t>Aktivasyon Fonksiyon</a:t>
            </a:r>
            <a:endParaRPr sz="3000"/>
          </a:p>
        </p:txBody>
      </p:sp>
      <p:sp>
        <p:nvSpPr>
          <p:cNvPr id="129" name="Google Shape;129;p2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Girişler</a:t>
            </a:r>
            <a:endParaRPr sz="1800"/>
          </a:p>
          <a:p>
            <a:pPr indent="-342900" lvl="0" marL="457200" rtl="0" algn="l">
              <a:spcBef>
                <a:spcPts val="0"/>
              </a:spcBef>
              <a:spcAft>
                <a:spcPts val="0"/>
              </a:spcAft>
              <a:buSzPts val="1800"/>
              <a:buChar char="❖"/>
            </a:pPr>
            <a:r>
              <a:rPr lang="en" sz="1800"/>
              <a:t>Bağlantıları. </a:t>
            </a:r>
            <a:endParaRPr sz="1800"/>
          </a:p>
          <a:p>
            <a:pPr indent="-342900" lvl="0" marL="457200" rtl="0" algn="l">
              <a:spcBef>
                <a:spcPts val="0"/>
              </a:spcBef>
              <a:spcAft>
                <a:spcPts val="0"/>
              </a:spcAft>
              <a:buSzPts val="1800"/>
              <a:buChar char="❖"/>
            </a:pPr>
            <a:r>
              <a:rPr lang="en" sz="1800"/>
              <a:t>y = f (∑Di = 1wi ∗ xi) </a:t>
            </a:r>
            <a:endParaRPr sz="1800"/>
          </a:p>
          <a:p>
            <a:pPr indent="-342900" lvl="0" marL="457200" rtl="0" algn="l">
              <a:spcBef>
                <a:spcPts val="0"/>
              </a:spcBef>
              <a:spcAft>
                <a:spcPts val="0"/>
              </a:spcAft>
              <a:buSzPts val="1800"/>
              <a:buChar char="❖"/>
            </a:pPr>
            <a:r>
              <a:rPr lang="en" sz="1800"/>
              <a:t>Aktivasyon fonksiyonu</a:t>
            </a:r>
            <a:endParaRPr sz="1800"/>
          </a:p>
          <a:p>
            <a:pPr indent="-342900" lvl="1" marL="914400" rtl="0" algn="l">
              <a:spcBef>
                <a:spcPts val="0"/>
              </a:spcBef>
              <a:spcAft>
                <a:spcPts val="0"/>
              </a:spcAft>
              <a:buSzPts val="1800"/>
              <a:buChar char="➢"/>
            </a:pPr>
            <a:r>
              <a:rPr lang="en" sz="1800"/>
              <a:t>f (x) = 0 eğer x &lt;0</a:t>
            </a:r>
            <a:endParaRPr sz="1800"/>
          </a:p>
          <a:p>
            <a:pPr indent="-342900" lvl="1" marL="914400" rtl="0" algn="l">
              <a:spcBef>
                <a:spcPts val="0"/>
              </a:spcBef>
              <a:spcAft>
                <a:spcPts val="0"/>
              </a:spcAft>
              <a:buSzPts val="1800"/>
              <a:buChar char="➢"/>
            </a:pPr>
            <a:r>
              <a:rPr lang="en" sz="1800"/>
              <a:t>f (x) = 0,5 eğer x = 0</a:t>
            </a:r>
            <a:endParaRPr sz="1800"/>
          </a:p>
          <a:p>
            <a:pPr indent="-342900" lvl="1" marL="914400" rtl="0" algn="l">
              <a:spcBef>
                <a:spcPts val="0"/>
              </a:spcBef>
              <a:spcAft>
                <a:spcPts val="0"/>
              </a:spcAft>
              <a:buSzPts val="1800"/>
              <a:buChar char="➢"/>
            </a:pPr>
            <a:r>
              <a:rPr lang="en" sz="1800"/>
              <a:t>f (x) = 1 eğer</a:t>
            </a:r>
            <a:r>
              <a:rPr lang="en" sz="1800"/>
              <a:t> </a:t>
            </a:r>
            <a:r>
              <a:rPr lang="en" sz="1800"/>
              <a:t>x&gt; 0 </a:t>
            </a:r>
            <a:endParaRPr sz="1800"/>
          </a:p>
          <a:p>
            <a:pPr indent="-342900" lvl="0" marL="457200" rtl="0" algn="l">
              <a:spcBef>
                <a:spcPts val="0"/>
              </a:spcBef>
              <a:spcAft>
                <a:spcPts val="0"/>
              </a:spcAft>
              <a:buSzPts val="1800"/>
              <a:buChar char="❖"/>
            </a:pPr>
            <a:r>
              <a:rPr lang="en" sz="1800"/>
              <a:t>Çıkış</a:t>
            </a:r>
            <a:endParaRPr sz="1800"/>
          </a:p>
        </p:txBody>
      </p:sp>
      <p:sp>
        <p:nvSpPr>
          <p:cNvPr id="130" name="Google Shape;130;p27"/>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1" name="Google Shape;131;p27"/>
          <p:cNvPicPr preferRelativeResize="0"/>
          <p:nvPr/>
        </p:nvPicPr>
        <p:blipFill>
          <a:blip r:embed="rId3">
            <a:alphaModFix/>
          </a:blip>
          <a:stretch>
            <a:fillRect/>
          </a:stretch>
        </p:blipFill>
        <p:spPr>
          <a:xfrm>
            <a:off x="4572000" y="1686625"/>
            <a:ext cx="3962400" cy="1924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8"/>
          <p:cNvSpPr txBox="1"/>
          <p:nvPr>
            <p:ph type="title"/>
          </p:nvPr>
        </p:nvSpPr>
        <p:spPr>
          <a:xfrm>
            <a:off x="311300" y="500925"/>
            <a:ext cx="3772200" cy="8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Doğrusal (Linear) Fonksiyon</a:t>
            </a:r>
            <a:endParaRPr/>
          </a:p>
        </p:txBody>
      </p:sp>
      <p:sp>
        <p:nvSpPr>
          <p:cNvPr id="137" name="Google Shape;137;p28"/>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8"/>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1C4587"/>
              </a:buClr>
              <a:buSzPts val="1600"/>
              <a:buFont typeface="Arial"/>
              <a:buChar char="●"/>
            </a:pPr>
            <a:r>
              <a:rPr b="1" lang="en" sz="1500">
                <a:solidFill>
                  <a:srgbClr val="374970"/>
                </a:solidFill>
                <a:highlight>
                  <a:srgbClr val="FFFFFF"/>
                </a:highlight>
              </a:rPr>
              <a:t>A = cx</a:t>
            </a:r>
            <a:endParaRPr b="1" sz="1500">
              <a:solidFill>
                <a:srgbClr val="374970"/>
              </a:solidFill>
              <a:highlight>
                <a:srgbClr val="FFFFFF"/>
              </a:highlight>
            </a:endParaRPr>
          </a:p>
          <a:p>
            <a:pPr indent="-323850" lvl="0" marL="457200" rtl="0" algn="l">
              <a:spcBef>
                <a:spcPts val="0"/>
              </a:spcBef>
              <a:spcAft>
                <a:spcPts val="0"/>
              </a:spcAft>
              <a:buClr>
                <a:srgbClr val="374970"/>
              </a:buClr>
              <a:buSzPts val="1500"/>
              <a:buChar char="●"/>
            </a:pPr>
            <a:r>
              <a:rPr b="1" lang="en" sz="1500">
                <a:solidFill>
                  <a:srgbClr val="374970"/>
                </a:solidFill>
                <a:highlight>
                  <a:srgbClr val="FFFFFF"/>
                </a:highlight>
              </a:rPr>
              <a:t>Modeli eğitmek için geri yayılım (gradyan iniş) kullanmak mümkün değildir - fonksiyonun türevi bir sabittir ve girdiyle hiçbir ilişkisi yoktur</a:t>
            </a:r>
            <a:endParaRPr b="1" sz="1500">
              <a:solidFill>
                <a:srgbClr val="374970"/>
              </a:solidFill>
              <a:highlight>
                <a:srgbClr val="FFFFFF"/>
              </a:highlight>
            </a:endParaRPr>
          </a:p>
          <a:p>
            <a:pPr indent="-330200" lvl="0" marL="457200" rtl="0" algn="l">
              <a:spcBef>
                <a:spcPts val="0"/>
              </a:spcBef>
              <a:spcAft>
                <a:spcPts val="0"/>
              </a:spcAft>
              <a:buClr>
                <a:srgbClr val="1C4587"/>
              </a:buClr>
              <a:buSzPts val="1600"/>
              <a:buFont typeface="Arial"/>
              <a:buChar char="●"/>
            </a:pPr>
            <a:r>
              <a:rPr lang="en" sz="1600">
                <a:solidFill>
                  <a:srgbClr val="1C4587"/>
                </a:solidFill>
                <a:highlight>
                  <a:srgbClr val="FFFFFF"/>
                </a:highlight>
                <a:latin typeface="Arial"/>
                <a:ea typeface="Arial"/>
                <a:cs typeface="Arial"/>
                <a:sym typeface="Arial"/>
              </a:rPr>
              <a:t>Tüm katmanlarda doğrusal fonksiyon kullanıldığında giriş katmanı ile çıkış katmanı arasında hep aynı doğrusal sonuca ulaşılır. </a:t>
            </a:r>
            <a:endParaRPr sz="1600">
              <a:solidFill>
                <a:srgbClr val="1C4587"/>
              </a:solidFill>
              <a:highlight>
                <a:srgbClr val="FFFFFF"/>
              </a:highlight>
              <a:latin typeface="Arial"/>
              <a:ea typeface="Arial"/>
              <a:cs typeface="Arial"/>
              <a:sym typeface="Arial"/>
            </a:endParaRPr>
          </a:p>
          <a:p>
            <a:pPr indent="-330200" lvl="0" marL="457200" rtl="0" algn="l">
              <a:spcBef>
                <a:spcPts val="0"/>
              </a:spcBef>
              <a:spcAft>
                <a:spcPts val="0"/>
              </a:spcAft>
              <a:buClr>
                <a:srgbClr val="1C4587"/>
              </a:buClr>
              <a:buSzPts val="1600"/>
              <a:buFont typeface="Arial"/>
              <a:buChar char="●"/>
            </a:pPr>
            <a:r>
              <a:rPr lang="en" sz="1600">
                <a:solidFill>
                  <a:srgbClr val="1C4587"/>
                </a:solidFill>
                <a:highlight>
                  <a:srgbClr val="FFFFFF"/>
                </a:highlight>
                <a:latin typeface="Arial"/>
                <a:ea typeface="Arial"/>
                <a:cs typeface="Arial"/>
                <a:sym typeface="Arial"/>
              </a:rPr>
              <a:t>Doğrusal fonksiyonların doğrusal bir şekilde birleşimi yine bir başka doğrusal fonksiyondur.</a:t>
            </a:r>
            <a:endParaRPr>
              <a:solidFill>
                <a:srgbClr val="1C4587"/>
              </a:solidFill>
              <a:latin typeface="Arial"/>
              <a:ea typeface="Arial"/>
              <a:cs typeface="Arial"/>
              <a:sym typeface="Arial"/>
            </a:endParaRPr>
          </a:p>
        </p:txBody>
      </p:sp>
      <p:pic>
        <p:nvPicPr>
          <p:cNvPr id="139" name="Google Shape;139;p28"/>
          <p:cNvPicPr preferRelativeResize="0"/>
          <p:nvPr/>
        </p:nvPicPr>
        <p:blipFill>
          <a:blip r:embed="rId3">
            <a:alphaModFix/>
          </a:blip>
          <a:stretch>
            <a:fillRect/>
          </a:stretch>
        </p:blipFill>
        <p:spPr>
          <a:xfrm>
            <a:off x="115475" y="2083225"/>
            <a:ext cx="4404375" cy="1885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9"/>
          <p:cNvSpPr txBox="1"/>
          <p:nvPr>
            <p:ph type="title"/>
          </p:nvPr>
        </p:nvSpPr>
        <p:spPr>
          <a:xfrm>
            <a:off x="311300" y="500925"/>
            <a:ext cx="3772200" cy="8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Sigmoid </a:t>
            </a:r>
            <a:r>
              <a:rPr lang="en"/>
              <a:t>Fonksiyon</a:t>
            </a:r>
            <a:endParaRPr/>
          </a:p>
        </p:txBody>
      </p:sp>
      <p:sp>
        <p:nvSpPr>
          <p:cNvPr id="145" name="Google Shape;145;p2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1C4587"/>
              </a:buClr>
              <a:buSzPts val="1600"/>
              <a:buFont typeface="Arial"/>
              <a:buChar char="●"/>
            </a:pPr>
            <a:r>
              <a:rPr b="1" lang="en" sz="1500">
                <a:solidFill>
                  <a:srgbClr val="374970"/>
                </a:solidFill>
                <a:highlight>
                  <a:srgbClr val="FFFFFF"/>
                </a:highlight>
              </a:rPr>
              <a:t>Çıkış değerleri, her bir nöronun çıkışını normalleştiren, 0 ile 1 arasında sınırlar.</a:t>
            </a:r>
            <a:endParaRPr b="1" sz="1500">
              <a:solidFill>
                <a:srgbClr val="374970"/>
              </a:solidFill>
              <a:highlight>
                <a:srgbClr val="FFFFFF"/>
              </a:highlight>
            </a:endParaRPr>
          </a:p>
          <a:p>
            <a:pPr indent="-330200" lvl="0" marL="457200" rtl="0" algn="l">
              <a:spcBef>
                <a:spcPts val="0"/>
              </a:spcBef>
              <a:spcAft>
                <a:spcPts val="0"/>
              </a:spcAft>
              <a:buClr>
                <a:srgbClr val="1C4587"/>
              </a:buClr>
              <a:buSzPts val="1600"/>
              <a:buFont typeface="Arial"/>
              <a:buChar char="●"/>
            </a:pPr>
            <a:r>
              <a:rPr lang="en" sz="1600">
                <a:solidFill>
                  <a:srgbClr val="1C4587"/>
                </a:solidFill>
                <a:highlight>
                  <a:srgbClr val="FFFFFF"/>
                </a:highlight>
                <a:latin typeface="Arial"/>
                <a:ea typeface="Arial"/>
                <a:cs typeface="Arial"/>
                <a:sym typeface="Arial"/>
              </a:rPr>
              <a:t>x, -2 ile +2 arasında iken y değerleri hızlı şekilde değişir. x’te yapılan küçük değişimler y’de büyük olacaktır. Bu, net tahminler sağlar.</a:t>
            </a:r>
            <a:endParaRPr sz="1600">
              <a:solidFill>
                <a:srgbClr val="1C4587"/>
              </a:solidFill>
              <a:highlight>
                <a:srgbClr val="FFFFFF"/>
              </a:highlight>
              <a:latin typeface="Arial"/>
              <a:ea typeface="Arial"/>
              <a:cs typeface="Arial"/>
              <a:sym typeface="Arial"/>
            </a:endParaRPr>
          </a:p>
          <a:p>
            <a:pPr indent="-330200" lvl="0" marL="457200" rtl="0" algn="l">
              <a:spcBef>
                <a:spcPts val="0"/>
              </a:spcBef>
              <a:spcAft>
                <a:spcPts val="0"/>
              </a:spcAft>
              <a:buClr>
                <a:srgbClr val="1C4587"/>
              </a:buClr>
              <a:buSzPts val="1600"/>
              <a:buFont typeface="Arial"/>
              <a:buChar char="●"/>
            </a:pPr>
            <a:r>
              <a:rPr lang="en" sz="1600">
                <a:solidFill>
                  <a:srgbClr val="1C4587"/>
                </a:solidFill>
                <a:highlight>
                  <a:srgbClr val="FFFFFF"/>
                </a:highlight>
                <a:latin typeface="Arial"/>
                <a:ea typeface="Arial"/>
                <a:cs typeface="Arial"/>
                <a:sym typeface="Arial"/>
              </a:rPr>
              <a:t>Dezavantajları</a:t>
            </a:r>
            <a:endParaRPr sz="1600">
              <a:solidFill>
                <a:srgbClr val="1C4587"/>
              </a:solidFill>
              <a:highlight>
                <a:srgbClr val="FFFFFF"/>
              </a:highlight>
              <a:latin typeface="Arial"/>
              <a:ea typeface="Arial"/>
              <a:cs typeface="Arial"/>
              <a:sym typeface="Arial"/>
            </a:endParaRPr>
          </a:p>
          <a:p>
            <a:pPr indent="-304800" lvl="1" marL="914400" rtl="0" algn="l">
              <a:spcBef>
                <a:spcPts val="0"/>
              </a:spcBef>
              <a:spcAft>
                <a:spcPts val="0"/>
              </a:spcAft>
              <a:buClr>
                <a:srgbClr val="1C4587"/>
              </a:buClr>
              <a:buSzPts val="1200"/>
              <a:buFont typeface="Arial"/>
              <a:buChar char="○"/>
            </a:pPr>
            <a:r>
              <a:rPr lang="en" sz="1200">
                <a:solidFill>
                  <a:srgbClr val="1C4587"/>
                </a:solidFill>
                <a:highlight>
                  <a:srgbClr val="FFFFFF"/>
                </a:highlight>
                <a:latin typeface="Arial"/>
                <a:ea typeface="Arial"/>
                <a:cs typeface="Arial"/>
                <a:sym typeface="Arial"/>
              </a:rPr>
              <a:t>çok yüksek veya çok düşük X değerleri için, tahminde neredeyse hiçbir değişiklik olmaz ve bu durum kaybolma gradyanı sorununa neden olur. Bu, ağın daha fazla öğrenmeyi reddetmesine veya doğru bir tahmine ulaşmak için çok yavaş olmasına neden olabilir.</a:t>
            </a:r>
            <a:endParaRPr sz="1200">
              <a:solidFill>
                <a:srgbClr val="1C4587"/>
              </a:solidFill>
              <a:highlight>
                <a:srgbClr val="FFFFFF"/>
              </a:highlight>
              <a:latin typeface="Arial"/>
              <a:ea typeface="Arial"/>
              <a:cs typeface="Arial"/>
              <a:sym typeface="Arial"/>
            </a:endParaRPr>
          </a:p>
          <a:p>
            <a:pPr indent="-304800" lvl="1" marL="914400" rtl="0" algn="l">
              <a:spcBef>
                <a:spcPts val="0"/>
              </a:spcBef>
              <a:spcAft>
                <a:spcPts val="0"/>
              </a:spcAft>
              <a:buClr>
                <a:srgbClr val="1C4587"/>
              </a:buClr>
              <a:buSzPts val="1200"/>
              <a:buFont typeface="Arial"/>
              <a:buChar char="○"/>
            </a:pPr>
            <a:r>
              <a:rPr lang="en" sz="1200">
                <a:solidFill>
                  <a:srgbClr val="1C4587"/>
                </a:solidFill>
                <a:highlight>
                  <a:srgbClr val="FFFFFF"/>
                </a:highlight>
                <a:latin typeface="Arial"/>
                <a:ea typeface="Arial"/>
                <a:cs typeface="Arial"/>
                <a:sym typeface="Arial"/>
              </a:rPr>
              <a:t>Hesaplamalı pahalı</a:t>
            </a:r>
            <a:endParaRPr sz="1200">
              <a:solidFill>
                <a:srgbClr val="1C4587"/>
              </a:solidFill>
              <a:highlight>
                <a:srgbClr val="FFFFFF"/>
              </a:highlight>
              <a:latin typeface="Arial"/>
              <a:ea typeface="Arial"/>
              <a:cs typeface="Arial"/>
              <a:sym typeface="Arial"/>
            </a:endParaRPr>
          </a:p>
          <a:p>
            <a:pPr indent="-330200" lvl="0" marL="457200" rtl="0" algn="l">
              <a:spcBef>
                <a:spcPts val="0"/>
              </a:spcBef>
              <a:spcAft>
                <a:spcPts val="0"/>
              </a:spcAft>
              <a:buClr>
                <a:srgbClr val="1C4587"/>
              </a:buClr>
              <a:buSzPts val="1600"/>
              <a:buFont typeface="Arial"/>
              <a:buChar char="●"/>
            </a:pPr>
            <a:r>
              <a:t/>
            </a:r>
            <a:endParaRPr sz="1600">
              <a:solidFill>
                <a:srgbClr val="1C4587"/>
              </a:solidFill>
              <a:highlight>
                <a:srgbClr val="FFFFFF"/>
              </a:highlight>
              <a:latin typeface="Arial"/>
              <a:ea typeface="Arial"/>
              <a:cs typeface="Arial"/>
              <a:sym typeface="Arial"/>
            </a:endParaRPr>
          </a:p>
        </p:txBody>
      </p:sp>
      <p:pic>
        <p:nvPicPr>
          <p:cNvPr id="147" name="Google Shape;147;p29"/>
          <p:cNvPicPr preferRelativeResize="0"/>
          <p:nvPr/>
        </p:nvPicPr>
        <p:blipFill>
          <a:blip r:embed="rId3">
            <a:alphaModFix/>
          </a:blip>
          <a:stretch>
            <a:fillRect/>
          </a:stretch>
        </p:blipFill>
        <p:spPr>
          <a:xfrm>
            <a:off x="170350" y="2306574"/>
            <a:ext cx="4337000" cy="2107775"/>
          </a:xfrm>
          <a:prstGeom prst="rect">
            <a:avLst/>
          </a:prstGeom>
          <a:noFill/>
          <a:ln>
            <a:noFill/>
          </a:ln>
        </p:spPr>
      </p:pic>
      <p:pic>
        <p:nvPicPr>
          <p:cNvPr id="148" name="Google Shape;148;p29"/>
          <p:cNvPicPr preferRelativeResize="0"/>
          <p:nvPr/>
        </p:nvPicPr>
        <p:blipFill>
          <a:blip r:embed="rId4">
            <a:alphaModFix/>
          </a:blip>
          <a:stretch>
            <a:fillRect/>
          </a:stretch>
        </p:blipFill>
        <p:spPr>
          <a:xfrm>
            <a:off x="1075275" y="1475025"/>
            <a:ext cx="1587313" cy="6791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04800" y="284675"/>
            <a:ext cx="3879900" cy="11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Hiperbolik Tanjant Fonksiyonu</a:t>
            </a:r>
            <a:endParaRPr/>
          </a:p>
        </p:txBody>
      </p:sp>
      <p:sp>
        <p:nvSpPr>
          <p:cNvPr id="154" name="Google Shape;154;p30"/>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0"/>
          <p:cNvSpPr txBox="1"/>
          <p:nvPr>
            <p:ph idx="2" type="body"/>
          </p:nvPr>
        </p:nvSpPr>
        <p:spPr>
          <a:xfrm>
            <a:off x="5001113" y="1138925"/>
            <a:ext cx="3954000" cy="4111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B5394"/>
              </a:buClr>
              <a:buSzPts val="1600"/>
              <a:buFont typeface="Calibri"/>
              <a:buChar char="●"/>
            </a:pPr>
            <a:r>
              <a:rPr lang="en" sz="1600">
                <a:solidFill>
                  <a:srgbClr val="0B5394"/>
                </a:solidFill>
                <a:highlight>
                  <a:srgbClr val="FFFFFF"/>
                </a:highlight>
                <a:latin typeface="Calibri"/>
                <a:ea typeface="Calibri"/>
                <a:cs typeface="Calibri"/>
                <a:sym typeface="Calibri"/>
              </a:rPr>
              <a:t>Sigmoid fonksiyonuna çok benzer bir yapıya sahiptir.</a:t>
            </a:r>
            <a:endParaRPr sz="1600">
              <a:solidFill>
                <a:srgbClr val="0B5394"/>
              </a:solidFill>
              <a:highlight>
                <a:srgbClr val="FFFFFF"/>
              </a:highlight>
              <a:latin typeface="Calibri"/>
              <a:ea typeface="Calibri"/>
              <a:cs typeface="Calibri"/>
              <a:sym typeface="Calibri"/>
            </a:endParaRPr>
          </a:p>
          <a:p>
            <a:pPr indent="-330200" lvl="0" marL="457200" rtl="0" algn="l">
              <a:spcBef>
                <a:spcPts val="0"/>
              </a:spcBef>
              <a:spcAft>
                <a:spcPts val="0"/>
              </a:spcAft>
              <a:buClr>
                <a:srgbClr val="0B5394"/>
              </a:buClr>
              <a:buSzPts val="1600"/>
              <a:buFont typeface="Calibri"/>
              <a:buChar char="●"/>
            </a:pPr>
            <a:r>
              <a:rPr lang="en" sz="1600">
                <a:solidFill>
                  <a:srgbClr val="0B5394"/>
                </a:solidFill>
                <a:highlight>
                  <a:srgbClr val="FFFFFF"/>
                </a:highlight>
                <a:latin typeface="Calibri"/>
                <a:ea typeface="Calibri"/>
                <a:cs typeface="Calibri"/>
                <a:sym typeface="Calibri"/>
              </a:rPr>
              <a:t>Fonksiyonun aralığı (-1,+1)</a:t>
            </a:r>
            <a:endParaRPr sz="1600">
              <a:solidFill>
                <a:srgbClr val="0B5394"/>
              </a:solidFill>
              <a:highlight>
                <a:srgbClr val="FFFFFF"/>
              </a:highlight>
              <a:latin typeface="Calibri"/>
              <a:ea typeface="Calibri"/>
              <a:cs typeface="Calibri"/>
              <a:sym typeface="Calibri"/>
            </a:endParaRPr>
          </a:p>
          <a:p>
            <a:pPr indent="-330200" lvl="0" marL="457200" rtl="0" algn="l">
              <a:spcBef>
                <a:spcPts val="0"/>
              </a:spcBef>
              <a:spcAft>
                <a:spcPts val="0"/>
              </a:spcAft>
              <a:buClr>
                <a:srgbClr val="0B5394"/>
              </a:buClr>
              <a:buSzPts val="1600"/>
              <a:buFont typeface="Calibri"/>
              <a:buChar char="●"/>
            </a:pPr>
            <a:r>
              <a:rPr lang="en" sz="1600">
                <a:solidFill>
                  <a:srgbClr val="0B5394"/>
                </a:solidFill>
                <a:highlight>
                  <a:srgbClr val="FFFFFF"/>
                </a:highlight>
                <a:latin typeface="Calibri"/>
                <a:ea typeface="Calibri"/>
                <a:cs typeface="Calibri"/>
                <a:sym typeface="Calibri"/>
              </a:rPr>
              <a:t>Sigmoid fonksiyonuna göre avantajı ise türevinin daha dik olması yani daha çok değer alabilmesidir. </a:t>
            </a:r>
            <a:endParaRPr sz="1600">
              <a:solidFill>
                <a:srgbClr val="0B5394"/>
              </a:solidFill>
              <a:highlight>
                <a:srgbClr val="FFFFFF"/>
              </a:highlight>
              <a:latin typeface="Calibri"/>
              <a:ea typeface="Calibri"/>
              <a:cs typeface="Calibri"/>
              <a:sym typeface="Calibri"/>
            </a:endParaRPr>
          </a:p>
          <a:p>
            <a:pPr indent="-330200" lvl="0" marL="457200" rtl="0" algn="l">
              <a:spcBef>
                <a:spcPts val="0"/>
              </a:spcBef>
              <a:spcAft>
                <a:spcPts val="0"/>
              </a:spcAft>
              <a:buClr>
                <a:srgbClr val="1C4587"/>
              </a:buClr>
              <a:buSzPts val="1600"/>
              <a:buFont typeface="Calibri"/>
              <a:buChar char="●"/>
            </a:pPr>
            <a:r>
              <a:rPr lang="en" sz="1600">
                <a:solidFill>
                  <a:srgbClr val="1C4587"/>
                </a:solidFill>
                <a:highlight>
                  <a:srgbClr val="FFFFFF"/>
                </a:highlight>
                <a:latin typeface="Calibri"/>
                <a:ea typeface="Calibri"/>
                <a:cs typeface="Calibri"/>
                <a:sym typeface="Calibri"/>
              </a:rPr>
              <a:t>Dezavantajları Sigmoid ile aynıdır.</a:t>
            </a:r>
            <a:endParaRPr sz="1600">
              <a:solidFill>
                <a:srgbClr val="0B5394"/>
              </a:solidFill>
              <a:highlight>
                <a:srgbClr val="FFFFFF"/>
              </a:highlight>
              <a:latin typeface="Calibri"/>
              <a:ea typeface="Calibri"/>
              <a:cs typeface="Calibri"/>
              <a:sym typeface="Calibri"/>
            </a:endParaRPr>
          </a:p>
        </p:txBody>
      </p:sp>
      <p:pic>
        <p:nvPicPr>
          <p:cNvPr id="156" name="Google Shape;156;p30"/>
          <p:cNvPicPr preferRelativeResize="0"/>
          <p:nvPr/>
        </p:nvPicPr>
        <p:blipFill>
          <a:blip r:embed="rId3">
            <a:alphaModFix/>
          </a:blip>
          <a:stretch>
            <a:fillRect/>
          </a:stretch>
        </p:blipFill>
        <p:spPr>
          <a:xfrm>
            <a:off x="537450" y="1514050"/>
            <a:ext cx="3239100" cy="602100"/>
          </a:xfrm>
          <a:prstGeom prst="rect">
            <a:avLst/>
          </a:prstGeom>
          <a:noFill/>
          <a:ln>
            <a:noFill/>
          </a:ln>
        </p:spPr>
      </p:pic>
      <p:pic>
        <p:nvPicPr>
          <p:cNvPr id="157" name="Google Shape;157;p30"/>
          <p:cNvPicPr preferRelativeResize="0"/>
          <p:nvPr/>
        </p:nvPicPr>
        <p:blipFill>
          <a:blip r:embed="rId4">
            <a:alphaModFix/>
          </a:blip>
          <a:stretch>
            <a:fillRect/>
          </a:stretch>
        </p:blipFill>
        <p:spPr>
          <a:xfrm>
            <a:off x="219649" y="3058200"/>
            <a:ext cx="4192750" cy="179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300" y="84600"/>
            <a:ext cx="4033800" cy="10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ReLU (Rectified Linear Unit) Fonksiyonu</a:t>
            </a:r>
            <a:endParaRPr sz="2400"/>
          </a:p>
        </p:txBody>
      </p:sp>
      <p:sp>
        <p:nvSpPr>
          <p:cNvPr id="163" name="Google Shape;163;p31"/>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1"/>
          <p:cNvSpPr txBox="1"/>
          <p:nvPr>
            <p:ph idx="2" type="body"/>
          </p:nvPr>
        </p:nvSpPr>
        <p:spPr>
          <a:xfrm>
            <a:off x="4572000" y="500925"/>
            <a:ext cx="4260900" cy="4111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374970"/>
              </a:buClr>
              <a:buSzPts val="1400"/>
              <a:buFont typeface="Calibri"/>
              <a:buChar char="●"/>
            </a:pPr>
            <a:r>
              <a:rPr lang="en" sz="1400">
                <a:solidFill>
                  <a:srgbClr val="374970"/>
                </a:solidFill>
                <a:latin typeface="Calibri"/>
                <a:ea typeface="Calibri"/>
                <a:cs typeface="Calibri"/>
                <a:sym typeface="Calibri"/>
              </a:rPr>
              <a:t>ReLU [0, +∞) aralığında değer alıyor.</a:t>
            </a:r>
            <a:endParaRPr sz="1400">
              <a:solidFill>
                <a:srgbClr val="374970"/>
              </a:solidFill>
              <a:latin typeface="Calibri"/>
              <a:ea typeface="Calibri"/>
              <a:cs typeface="Calibri"/>
              <a:sym typeface="Calibri"/>
            </a:endParaRPr>
          </a:p>
          <a:p>
            <a:pPr indent="-317500" lvl="0" marL="457200" rtl="0" algn="l">
              <a:spcBef>
                <a:spcPts val="0"/>
              </a:spcBef>
              <a:spcAft>
                <a:spcPts val="0"/>
              </a:spcAft>
              <a:buClr>
                <a:srgbClr val="374970"/>
              </a:buClr>
              <a:buSzPts val="1400"/>
              <a:buFont typeface="Calibri"/>
              <a:buChar char="●"/>
            </a:pPr>
            <a:r>
              <a:rPr lang="en" sz="1400">
                <a:solidFill>
                  <a:srgbClr val="374970"/>
                </a:solidFill>
                <a:latin typeface="Calibri"/>
                <a:ea typeface="Calibri"/>
                <a:cs typeface="Calibri"/>
                <a:sym typeface="Calibri"/>
              </a:rPr>
              <a:t>Hesaplamalı olarak verimli - ağın çok hızlı bir şekilde birleşmesini sağlar.</a:t>
            </a:r>
            <a:endParaRPr sz="1400">
              <a:solidFill>
                <a:srgbClr val="374970"/>
              </a:solidFill>
              <a:latin typeface="Calibri"/>
              <a:ea typeface="Calibri"/>
              <a:cs typeface="Calibri"/>
              <a:sym typeface="Calibri"/>
            </a:endParaRPr>
          </a:p>
          <a:p>
            <a:pPr indent="-317500" lvl="0" marL="457200" rtl="0" algn="l">
              <a:spcBef>
                <a:spcPts val="0"/>
              </a:spcBef>
              <a:spcAft>
                <a:spcPts val="0"/>
              </a:spcAft>
              <a:buClr>
                <a:srgbClr val="374970"/>
              </a:buClr>
              <a:buSzPts val="1400"/>
              <a:buFont typeface="Calibri"/>
              <a:buChar char="●"/>
            </a:pPr>
            <a:r>
              <a:rPr lang="en" sz="1400">
                <a:solidFill>
                  <a:srgbClr val="374970"/>
                </a:solidFill>
                <a:latin typeface="Calibri"/>
                <a:ea typeface="Calibri"/>
                <a:cs typeface="Calibri"/>
                <a:sym typeface="Calibri"/>
              </a:rPr>
              <a:t>Doğrusal olmayan - doğrusal bir işleve benzese de, ReLU türev bir işleve sahiptir ve geri yayılım yapılmasını sağlar.</a:t>
            </a:r>
            <a:endParaRPr sz="1400">
              <a:solidFill>
                <a:srgbClr val="374970"/>
              </a:solidFill>
              <a:latin typeface="Calibri"/>
              <a:ea typeface="Calibri"/>
              <a:cs typeface="Calibri"/>
              <a:sym typeface="Calibri"/>
            </a:endParaRPr>
          </a:p>
          <a:p>
            <a:pPr indent="-317500" lvl="0" marL="457200" rtl="0" algn="l">
              <a:spcBef>
                <a:spcPts val="0"/>
              </a:spcBef>
              <a:spcAft>
                <a:spcPts val="0"/>
              </a:spcAft>
              <a:buClr>
                <a:srgbClr val="374970"/>
              </a:buClr>
              <a:buSzPts val="1400"/>
              <a:buFont typeface="Calibri"/>
              <a:buChar char="●"/>
            </a:pPr>
            <a:r>
              <a:rPr lang="en" sz="1400">
                <a:solidFill>
                  <a:srgbClr val="374970"/>
                </a:solidFill>
                <a:highlight>
                  <a:srgbClr val="FFFFFF"/>
                </a:highlight>
                <a:latin typeface="Calibri"/>
                <a:ea typeface="Calibri"/>
                <a:cs typeface="Calibri"/>
                <a:sym typeface="Calibri"/>
              </a:rPr>
              <a:t>Negatif eksende 0 değerlerini alması ağın daha hızlı çalışacağı anlamına da gelmektedir. </a:t>
            </a:r>
            <a:endParaRPr sz="1400">
              <a:solidFill>
                <a:srgbClr val="374970"/>
              </a:solidFill>
              <a:highlight>
                <a:srgbClr val="FFFFFF"/>
              </a:highlight>
              <a:latin typeface="Calibri"/>
              <a:ea typeface="Calibri"/>
              <a:cs typeface="Calibri"/>
              <a:sym typeface="Calibri"/>
            </a:endParaRPr>
          </a:p>
          <a:p>
            <a:pPr indent="-317500" lvl="0" marL="457200" rtl="0" algn="l">
              <a:spcBef>
                <a:spcPts val="0"/>
              </a:spcBef>
              <a:spcAft>
                <a:spcPts val="0"/>
              </a:spcAft>
              <a:buClr>
                <a:srgbClr val="374970"/>
              </a:buClr>
              <a:buSzPts val="1400"/>
              <a:buFont typeface="Calibri"/>
              <a:buChar char="●"/>
            </a:pPr>
            <a:r>
              <a:rPr lang="en" sz="1400">
                <a:solidFill>
                  <a:srgbClr val="374970"/>
                </a:solidFill>
                <a:highlight>
                  <a:srgbClr val="FFFFFF"/>
                </a:highlight>
                <a:latin typeface="Calibri"/>
                <a:ea typeface="Calibri"/>
                <a:cs typeface="Calibri"/>
                <a:sym typeface="Calibri"/>
              </a:rPr>
              <a:t>Hesaplama yükünün sigmoid ve hiperbolik tanjant fonksiyonlarına göre az olması çok katmanlı ağlarda daha çok tercih edilmesine sebep olmuştur. </a:t>
            </a:r>
            <a:endParaRPr sz="1400">
              <a:solidFill>
                <a:srgbClr val="374970"/>
              </a:solidFill>
              <a:latin typeface="Calibri"/>
              <a:ea typeface="Calibri"/>
              <a:cs typeface="Calibri"/>
              <a:sym typeface="Calibri"/>
            </a:endParaRPr>
          </a:p>
          <a:p>
            <a:pPr indent="-317500" lvl="0" marL="457200" rtl="0" algn="l">
              <a:spcBef>
                <a:spcPts val="0"/>
              </a:spcBef>
              <a:spcAft>
                <a:spcPts val="0"/>
              </a:spcAft>
              <a:buClr>
                <a:srgbClr val="374970"/>
              </a:buClr>
              <a:buSzPts val="1400"/>
              <a:buFont typeface="Calibri"/>
              <a:buChar char="●"/>
            </a:pPr>
            <a:r>
              <a:rPr lang="en" sz="1400">
                <a:solidFill>
                  <a:srgbClr val="374970"/>
                </a:solidFill>
                <a:latin typeface="Calibri"/>
                <a:ea typeface="Calibri"/>
                <a:cs typeface="Calibri"/>
                <a:sym typeface="Calibri"/>
              </a:rPr>
              <a:t>Dezavantajları</a:t>
            </a:r>
            <a:endParaRPr sz="1400">
              <a:solidFill>
                <a:srgbClr val="374970"/>
              </a:solidFill>
              <a:latin typeface="Calibri"/>
              <a:ea typeface="Calibri"/>
              <a:cs typeface="Calibri"/>
              <a:sym typeface="Calibri"/>
            </a:endParaRPr>
          </a:p>
          <a:p>
            <a:pPr indent="-304800" lvl="1" marL="914400" rtl="0" algn="l">
              <a:spcBef>
                <a:spcPts val="0"/>
              </a:spcBef>
              <a:spcAft>
                <a:spcPts val="0"/>
              </a:spcAft>
              <a:buClr>
                <a:srgbClr val="374970"/>
              </a:buClr>
              <a:buSzPts val="1200"/>
              <a:buFont typeface="Calibri"/>
              <a:buChar char="○"/>
            </a:pPr>
            <a:r>
              <a:rPr lang="en" sz="1200">
                <a:solidFill>
                  <a:srgbClr val="374970"/>
                </a:solidFill>
                <a:latin typeface="Calibri"/>
                <a:ea typeface="Calibri"/>
                <a:cs typeface="Calibri"/>
                <a:sym typeface="Calibri"/>
              </a:rPr>
              <a:t>Ölmekte olan ReLU problemi - girişler sıfıra yaklaştığında veya negatif olduğunda, fonksiyonun derecesi sıfır olur, ağ geri yayını gerçekleştiremez ve öğrenemez.</a:t>
            </a:r>
            <a:endParaRPr sz="1200">
              <a:solidFill>
                <a:srgbClr val="374970"/>
              </a:solidFill>
              <a:latin typeface="Calibri"/>
              <a:ea typeface="Calibri"/>
              <a:cs typeface="Calibri"/>
              <a:sym typeface="Calibri"/>
            </a:endParaRPr>
          </a:p>
          <a:p>
            <a:pPr indent="0" lvl="0" marL="0" rtl="0" algn="l">
              <a:spcBef>
                <a:spcPts val="1600"/>
              </a:spcBef>
              <a:spcAft>
                <a:spcPts val="1600"/>
              </a:spcAft>
              <a:buNone/>
            </a:pPr>
            <a:r>
              <a:t/>
            </a:r>
            <a:endParaRPr/>
          </a:p>
        </p:txBody>
      </p:sp>
      <p:pic>
        <p:nvPicPr>
          <p:cNvPr id="165" name="Google Shape;165;p31"/>
          <p:cNvPicPr preferRelativeResize="0"/>
          <p:nvPr/>
        </p:nvPicPr>
        <p:blipFill>
          <a:blip r:embed="rId3">
            <a:alphaModFix/>
          </a:blip>
          <a:stretch>
            <a:fillRect/>
          </a:stretch>
        </p:blipFill>
        <p:spPr>
          <a:xfrm>
            <a:off x="859988" y="1053675"/>
            <a:ext cx="2594025" cy="833325"/>
          </a:xfrm>
          <a:prstGeom prst="rect">
            <a:avLst/>
          </a:prstGeom>
          <a:noFill/>
          <a:ln>
            <a:noFill/>
          </a:ln>
        </p:spPr>
      </p:pic>
      <p:pic>
        <p:nvPicPr>
          <p:cNvPr id="166" name="Google Shape;166;p31"/>
          <p:cNvPicPr preferRelativeResize="0"/>
          <p:nvPr/>
        </p:nvPicPr>
        <p:blipFill>
          <a:blip r:embed="rId4">
            <a:alphaModFix/>
          </a:blip>
          <a:stretch>
            <a:fillRect/>
          </a:stretch>
        </p:blipFill>
        <p:spPr>
          <a:xfrm>
            <a:off x="247275" y="2450975"/>
            <a:ext cx="4033800" cy="2038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300" y="84600"/>
            <a:ext cx="4033800" cy="10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Sızıntı (Leaky) ReLU Fonksiyonu</a:t>
            </a:r>
            <a:endParaRPr sz="2400"/>
          </a:p>
        </p:txBody>
      </p:sp>
      <p:sp>
        <p:nvSpPr>
          <p:cNvPr id="172" name="Google Shape;172;p32"/>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2"/>
          <p:cNvSpPr txBox="1"/>
          <p:nvPr>
            <p:ph idx="2" type="body"/>
          </p:nvPr>
        </p:nvSpPr>
        <p:spPr>
          <a:xfrm>
            <a:off x="4572000" y="500925"/>
            <a:ext cx="4260900" cy="41115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sz="1400">
              <a:solidFill>
                <a:srgbClr val="374970"/>
              </a:solidFill>
              <a:latin typeface="Calibri"/>
              <a:ea typeface="Calibri"/>
              <a:cs typeface="Calibri"/>
              <a:sym typeface="Calibri"/>
            </a:endParaRPr>
          </a:p>
          <a:p>
            <a:pPr indent="-317500" lvl="0" marL="457200" marR="0" rtl="0" algn="l">
              <a:lnSpc>
                <a:spcPct val="115000"/>
              </a:lnSpc>
              <a:spcBef>
                <a:spcPts val="1600"/>
              </a:spcBef>
              <a:spcAft>
                <a:spcPts val="0"/>
              </a:spcAft>
              <a:buClr>
                <a:srgbClr val="374970"/>
              </a:buClr>
              <a:buSzPts val="1400"/>
              <a:buFont typeface="Calibri"/>
              <a:buChar char="●"/>
            </a:pPr>
            <a:r>
              <a:rPr lang="en" sz="1400">
                <a:solidFill>
                  <a:srgbClr val="374970"/>
                </a:solidFill>
                <a:latin typeface="Calibri"/>
                <a:ea typeface="Calibri"/>
                <a:cs typeface="Calibri"/>
                <a:sym typeface="Calibri"/>
              </a:rPr>
              <a:t>Negatif alanda küçük bir pozitif eğime sahiptir, bu nedenle negatif girdi değerleri için bile geri yayılmayı mümkün kılar</a:t>
            </a:r>
            <a:endParaRPr sz="1400">
              <a:solidFill>
                <a:srgbClr val="374970"/>
              </a:solidFill>
              <a:latin typeface="Calibri"/>
              <a:ea typeface="Calibri"/>
              <a:cs typeface="Calibri"/>
              <a:sym typeface="Calibri"/>
            </a:endParaRPr>
          </a:p>
          <a:p>
            <a:pPr indent="-317500" lvl="0" marL="457200" marR="0" rtl="0" algn="l">
              <a:lnSpc>
                <a:spcPct val="115000"/>
              </a:lnSpc>
              <a:spcBef>
                <a:spcPts val="0"/>
              </a:spcBef>
              <a:spcAft>
                <a:spcPts val="0"/>
              </a:spcAft>
              <a:buClr>
                <a:srgbClr val="374970"/>
              </a:buClr>
              <a:buSzPts val="1400"/>
              <a:buFont typeface="Calibri"/>
              <a:buChar char="●"/>
            </a:pPr>
            <a:r>
              <a:rPr lang="en" sz="1400">
                <a:solidFill>
                  <a:srgbClr val="374970"/>
                </a:solidFill>
                <a:latin typeface="Calibri"/>
                <a:ea typeface="Calibri"/>
                <a:cs typeface="Calibri"/>
                <a:sym typeface="Calibri"/>
              </a:rPr>
              <a:t>Aksi halde ReLU gibi</a:t>
            </a:r>
            <a:endParaRPr sz="1400">
              <a:solidFill>
                <a:srgbClr val="374970"/>
              </a:solidFill>
              <a:latin typeface="Calibri"/>
              <a:ea typeface="Calibri"/>
              <a:cs typeface="Calibri"/>
              <a:sym typeface="Calibri"/>
            </a:endParaRPr>
          </a:p>
          <a:p>
            <a:pPr indent="-317500" lvl="0" marL="457200" marR="0" rtl="0" algn="l">
              <a:lnSpc>
                <a:spcPct val="115000"/>
              </a:lnSpc>
              <a:spcBef>
                <a:spcPts val="0"/>
              </a:spcBef>
              <a:spcAft>
                <a:spcPts val="0"/>
              </a:spcAft>
              <a:buClr>
                <a:srgbClr val="374970"/>
              </a:buClr>
              <a:buSzPts val="1400"/>
              <a:buFont typeface="Calibri"/>
              <a:buChar char="●"/>
            </a:pPr>
            <a:r>
              <a:rPr lang="en" sz="1400">
                <a:solidFill>
                  <a:srgbClr val="374970"/>
                </a:solidFill>
                <a:latin typeface="Calibri"/>
                <a:ea typeface="Calibri"/>
                <a:cs typeface="Calibri"/>
                <a:sym typeface="Calibri"/>
              </a:rPr>
              <a:t>Dezavantajları</a:t>
            </a:r>
            <a:endParaRPr sz="1400">
              <a:solidFill>
                <a:srgbClr val="374970"/>
              </a:solidFill>
              <a:latin typeface="Calibri"/>
              <a:ea typeface="Calibri"/>
              <a:cs typeface="Calibri"/>
              <a:sym typeface="Calibri"/>
            </a:endParaRPr>
          </a:p>
          <a:p>
            <a:pPr indent="-317500" lvl="1" marL="914400" marR="0" rtl="0" algn="l">
              <a:lnSpc>
                <a:spcPct val="115000"/>
              </a:lnSpc>
              <a:spcBef>
                <a:spcPts val="0"/>
              </a:spcBef>
              <a:spcAft>
                <a:spcPts val="0"/>
              </a:spcAft>
              <a:buClr>
                <a:srgbClr val="374970"/>
              </a:buClr>
              <a:buSzPts val="1400"/>
              <a:buFont typeface="Calibri"/>
              <a:buChar char="○"/>
            </a:pPr>
            <a:r>
              <a:rPr lang="en" sz="1400">
                <a:solidFill>
                  <a:srgbClr val="374970"/>
                </a:solidFill>
                <a:latin typeface="Calibri"/>
                <a:ea typeface="Calibri"/>
                <a:cs typeface="Calibri"/>
                <a:sym typeface="Calibri"/>
              </a:rPr>
              <a:t>Sonuçlar tutarlı değil - sızdıran ReLU, negatif girdi değerleri için tutarlı tahminler sağlamıyor.</a:t>
            </a:r>
            <a:endParaRPr sz="1400">
              <a:solidFill>
                <a:srgbClr val="374970"/>
              </a:solidFill>
              <a:latin typeface="Calibri"/>
              <a:ea typeface="Calibri"/>
              <a:cs typeface="Calibri"/>
              <a:sym typeface="Calibri"/>
            </a:endParaRPr>
          </a:p>
          <a:p>
            <a:pPr indent="0" lvl="0" marL="457200" marR="0" rtl="0" algn="l">
              <a:lnSpc>
                <a:spcPct val="115000"/>
              </a:lnSpc>
              <a:spcBef>
                <a:spcPts val="1600"/>
              </a:spcBef>
              <a:spcAft>
                <a:spcPts val="0"/>
              </a:spcAft>
              <a:buNone/>
            </a:pPr>
            <a:r>
              <a:t/>
            </a:r>
            <a:endParaRPr sz="1400">
              <a:solidFill>
                <a:srgbClr val="374970"/>
              </a:solidFill>
              <a:latin typeface="Calibri"/>
              <a:ea typeface="Calibri"/>
              <a:cs typeface="Calibri"/>
              <a:sym typeface="Calibri"/>
            </a:endParaRPr>
          </a:p>
          <a:p>
            <a:pPr indent="0" lvl="0" marL="0" rtl="0" algn="l">
              <a:spcBef>
                <a:spcPts val="1600"/>
              </a:spcBef>
              <a:spcAft>
                <a:spcPts val="1600"/>
              </a:spcAft>
              <a:buNone/>
            </a:pPr>
            <a:r>
              <a:t/>
            </a:r>
            <a:endParaRPr/>
          </a:p>
        </p:txBody>
      </p:sp>
      <p:pic>
        <p:nvPicPr>
          <p:cNvPr id="174" name="Google Shape;174;p32"/>
          <p:cNvPicPr preferRelativeResize="0"/>
          <p:nvPr/>
        </p:nvPicPr>
        <p:blipFill>
          <a:blip r:embed="rId3">
            <a:alphaModFix/>
          </a:blip>
          <a:stretch>
            <a:fillRect/>
          </a:stretch>
        </p:blipFill>
        <p:spPr>
          <a:xfrm>
            <a:off x="944525" y="1167625"/>
            <a:ext cx="2103398" cy="1023275"/>
          </a:xfrm>
          <a:prstGeom prst="rect">
            <a:avLst/>
          </a:prstGeom>
          <a:noFill/>
          <a:ln>
            <a:noFill/>
          </a:ln>
        </p:spPr>
      </p:pic>
      <p:pic>
        <p:nvPicPr>
          <p:cNvPr id="175" name="Google Shape;175;p32"/>
          <p:cNvPicPr preferRelativeResize="0"/>
          <p:nvPr/>
        </p:nvPicPr>
        <p:blipFill>
          <a:blip r:embed="rId4">
            <a:alphaModFix/>
          </a:blip>
          <a:stretch>
            <a:fillRect/>
          </a:stretch>
        </p:blipFill>
        <p:spPr>
          <a:xfrm>
            <a:off x="91250" y="2773500"/>
            <a:ext cx="4296550" cy="1838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300" y="84600"/>
            <a:ext cx="4033800" cy="10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Softmax Fonksiyonu</a:t>
            </a:r>
            <a:endParaRPr sz="2400"/>
          </a:p>
        </p:txBody>
      </p:sp>
      <p:sp>
        <p:nvSpPr>
          <p:cNvPr id="181" name="Google Shape;181;p33"/>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3"/>
          <p:cNvSpPr txBox="1"/>
          <p:nvPr>
            <p:ph idx="2" type="body"/>
          </p:nvPr>
        </p:nvSpPr>
        <p:spPr>
          <a:xfrm>
            <a:off x="4572000" y="500925"/>
            <a:ext cx="4260900" cy="41115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sz="1400">
              <a:solidFill>
                <a:srgbClr val="374970"/>
              </a:solidFill>
              <a:latin typeface="Calibri"/>
              <a:ea typeface="Calibri"/>
              <a:cs typeface="Calibri"/>
              <a:sym typeface="Calibri"/>
            </a:endParaRPr>
          </a:p>
          <a:p>
            <a:pPr indent="-317500" lvl="0" marL="457200" marR="0" rtl="0" algn="l">
              <a:lnSpc>
                <a:spcPct val="115000"/>
              </a:lnSpc>
              <a:spcBef>
                <a:spcPts val="1600"/>
              </a:spcBef>
              <a:spcAft>
                <a:spcPts val="0"/>
              </a:spcAft>
              <a:buClr>
                <a:srgbClr val="374970"/>
              </a:buClr>
              <a:buSzPts val="1400"/>
              <a:buFont typeface="Calibri"/>
              <a:buChar char="●"/>
            </a:pPr>
            <a:r>
              <a:rPr lang="en" sz="1400">
                <a:solidFill>
                  <a:srgbClr val="374970"/>
                </a:solidFill>
                <a:latin typeface="Calibri"/>
                <a:ea typeface="Calibri"/>
                <a:cs typeface="Calibri"/>
                <a:sym typeface="Calibri"/>
              </a:rPr>
              <a:t>Birden fazla sınıfı diğer aktivasyon fonksiyonlarında sadece bir sınıfla idare edebilme - her sınıfın çıkışlarını 0 ile 1 arasında normalleştirir ve giriş değerinin belirli bir sınıfta olma olasılığını vererek toplamlarına böler.</a:t>
            </a:r>
            <a:endParaRPr sz="1400">
              <a:solidFill>
                <a:srgbClr val="374970"/>
              </a:solidFill>
              <a:latin typeface="Calibri"/>
              <a:ea typeface="Calibri"/>
              <a:cs typeface="Calibri"/>
              <a:sym typeface="Calibri"/>
            </a:endParaRPr>
          </a:p>
          <a:p>
            <a:pPr indent="-317500" lvl="0" marL="457200" marR="0" rtl="0" algn="l">
              <a:lnSpc>
                <a:spcPct val="115000"/>
              </a:lnSpc>
              <a:spcBef>
                <a:spcPts val="0"/>
              </a:spcBef>
              <a:spcAft>
                <a:spcPts val="0"/>
              </a:spcAft>
              <a:buClr>
                <a:srgbClr val="374970"/>
              </a:buClr>
              <a:buSzPts val="1400"/>
              <a:buFont typeface="Calibri"/>
              <a:buChar char="●"/>
            </a:pPr>
            <a:r>
              <a:rPr lang="en" sz="1400">
                <a:solidFill>
                  <a:srgbClr val="374970"/>
                </a:solidFill>
                <a:latin typeface="Calibri"/>
                <a:ea typeface="Calibri"/>
                <a:cs typeface="Calibri"/>
                <a:sym typeface="Calibri"/>
              </a:rPr>
              <a:t>Çıkış nöronları için faydalıdır - tipik olarak Softmax, girişleri birden fazla kategoride sınıflandırması gereken sinir ağları için yalnızca çıkış katmanı için kullanılır.</a:t>
            </a:r>
            <a:endParaRPr sz="1400">
              <a:solidFill>
                <a:srgbClr val="374970"/>
              </a:solidFill>
              <a:latin typeface="Calibri"/>
              <a:ea typeface="Calibri"/>
              <a:cs typeface="Calibri"/>
              <a:sym typeface="Calibri"/>
            </a:endParaRPr>
          </a:p>
          <a:p>
            <a:pPr indent="0" lvl="0" marL="457200" marR="0" rtl="0" algn="l">
              <a:lnSpc>
                <a:spcPct val="115000"/>
              </a:lnSpc>
              <a:spcBef>
                <a:spcPts val="1600"/>
              </a:spcBef>
              <a:spcAft>
                <a:spcPts val="0"/>
              </a:spcAft>
              <a:buNone/>
            </a:pPr>
            <a:r>
              <a:t/>
            </a:r>
            <a:endParaRPr sz="1400">
              <a:solidFill>
                <a:srgbClr val="374970"/>
              </a:solidFill>
              <a:latin typeface="Calibri"/>
              <a:ea typeface="Calibri"/>
              <a:cs typeface="Calibri"/>
              <a:sym typeface="Calibri"/>
            </a:endParaRPr>
          </a:p>
          <a:p>
            <a:pPr indent="0" lvl="0" marL="457200" marR="0" rtl="0" algn="l">
              <a:lnSpc>
                <a:spcPct val="115000"/>
              </a:lnSpc>
              <a:spcBef>
                <a:spcPts val="1600"/>
              </a:spcBef>
              <a:spcAft>
                <a:spcPts val="0"/>
              </a:spcAft>
              <a:buNone/>
            </a:pPr>
            <a:r>
              <a:t/>
            </a:r>
            <a:endParaRPr sz="1400">
              <a:solidFill>
                <a:srgbClr val="374970"/>
              </a:solidFill>
              <a:latin typeface="Calibri"/>
              <a:ea typeface="Calibri"/>
              <a:cs typeface="Calibri"/>
              <a:sym typeface="Calibri"/>
            </a:endParaRPr>
          </a:p>
          <a:p>
            <a:pPr indent="0" lvl="0" marL="0" rtl="0" algn="l">
              <a:spcBef>
                <a:spcPts val="1600"/>
              </a:spcBef>
              <a:spcAft>
                <a:spcPts val="1600"/>
              </a:spcAft>
              <a:buNone/>
            </a:pPr>
            <a:r>
              <a:t/>
            </a:r>
            <a:endParaRPr/>
          </a:p>
        </p:txBody>
      </p:sp>
      <p:pic>
        <p:nvPicPr>
          <p:cNvPr id="183" name="Google Shape;183;p33"/>
          <p:cNvPicPr preferRelativeResize="0"/>
          <p:nvPr/>
        </p:nvPicPr>
        <p:blipFill>
          <a:blip r:embed="rId3">
            <a:alphaModFix/>
          </a:blip>
          <a:stretch>
            <a:fillRect/>
          </a:stretch>
        </p:blipFill>
        <p:spPr>
          <a:xfrm>
            <a:off x="944525" y="1167625"/>
            <a:ext cx="2103398" cy="1023275"/>
          </a:xfrm>
          <a:prstGeom prst="rect">
            <a:avLst/>
          </a:prstGeom>
          <a:noFill/>
          <a:ln>
            <a:noFill/>
          </a:ln>
        </p:spPr>
      </p:pic>
      <p:pic>
        <p:nvPicPr>
          <p:cNvPr id="184" name="Google Shape;184;p33"/>
          <p:cNvPicPr preferRelativeResize="0"/>
          <p:nvPr/>
        </p:nvPicPr>
        <p:blipFill>
          <a:blip r:embed="rId4">
            <a:alphaModFix/>
          </a:blip>
          <a:stretch>
            <a:fillRect/>
          </a:stretch>
        </p:blipFill>
        <p:spPr>
          <a:xfrm>
            <a:off x="807913" y="833023"/>
            <a:ext cx="2863225" cy="1357875"/>
          </a:xfrm>
          <a:prstGeom prst="rect">
            <a:avLst/>
          </a:prstGeom>
          <a:noFill/>
          <a:ln>
            <a:noFill/>
          </a:ln>
        </p:spPr>
      </p:pic>
      <p:pic>
        <p:nvPicPr>
          <p:cNvPr id="185" name="Google Shape;185;p33"/>
          <p:cNvPicPr preferRelativeResize="0"/>
          <p:nvPr/>
        </p:nvPicPr>
        <p:blipFill>
          <a:blip r:embed="rId5">
            <a:alphaModFix/>
          </a:blip>
          <a:stretch>
            <a:fillRect/>
          </a:stretch>
        </p:blipFill>
        <p:spPr>
          <a:xfrm>
            <a:off x="235000" y="2737224"/>
            <a:ext cx="4337000" cy="2107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