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8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8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5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0.png" ContentType="image/png"/>
  <Override PartName="/ppt/media/image123.png" ContentType="image/png"/>
  <Override PartName="/ppt/media/image119.png" ContentType="image/png"/>
  <Override PartName="/ppt/media/image116.png" ContentType="image/png"/>
  <Override PartName="/ppt/media/image127.png" ContentType="image/png"/>
  <Override PartName="/ppt/media/image125.png" ContentType="image/png"/>
  <Override PartName="/ppt/media/image113.png" ContentType="image/png"/>
  <Override PartName="/ppt/media/image112.png" ContentType="image/png"/>
  <Override PartName="/ppt/media/image108.png" ContentType="image/png"/>
  <Override PartName="/ppt/media/image107.png" ContentType="image/png"/>
  <Override PartName="/ppt/media/image105.png" ContentType="image/png"/>
  <Override PartName="/ppt/media/image102.png" ContentType="image/png"/>
  <Override PartName="/ppt/media/image100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106.png" ContentType="image/png"/>
  <Override PartName="/ppt/media/image80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118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115.png" ContentType="image/png"/>
  <Override PartName="/ppt/media/image66.png" ContentType="image/png"/>
  <Override PartName="/ppt/media/image122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97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128.png" ContentType="image/png"/>
  <Override PartName="/ppt/media/image89.png" ContentType="image/png"/>
  <Override PartName="/ppt/media/image49.png" ContentType="image/png"/>
  <Override PartName="/ppt/media/image111.png" ContentType="image/png"/>
  <Override PartName="/ppt/media/image43.png" ContentType="image/png"/>
  <Override PartName="/ppt/media/image124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1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21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110.png" ContentType="image/png"/>
  <Override PartName="/ppt/media/image94.png" ContentType="image/png"/>
  <Override PartName="/ppt/media/image35.png" ContentType="image/png"/>
  <Override PartName="/ppt/media/image10.png" ContentType="image/png"/>
  <Override PartName="/ppt/media/image117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5.png" ContentType="image/png"/>
  <Override PartName="/ppt/media/image114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79.png" ContentType="image/png"/>
  <Override PartName="/ppt/media/image3.jpeg" ContentType="image/jpeg"/>
  <Override PartName="/ppt/media/image47.png" ContentType="image/png"/>
  <Override PartName="/ppt/media/image104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5.png"/><Relationship Id="rId3" Type="http://schemas.openxmlformats.org/officeDocument/2006/relationships/image" Target="../media/image36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38.png"/><Relationship Id="rId3" Type="http://schemas.openxmlformats.org/officeDocument/2006/relationships/image" Target="../media/image39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47.png"/><Relationship Id="rId3" Type="http://schemas.openxmlformats.org/officeDocument/2006/relationships/image" Target="../media/image48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50.png"/><Relationship Id="rId3" Type="http://schemas.openxmlformats.org/officeDocument/2006/relationships/image" Target="../media/image51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2.png"/><Relationship Id="rId3" Type="http://schemas.openxmlformats.org/officeDocument/2006/relationships/image" Target="../media/image33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3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40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44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4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2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52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6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56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11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4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14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1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2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5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25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9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29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3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80" y="5283360"/>
            <a:ext cx="9360000" cy="1820880"/>
          </a:xfrm>
          <a:prstGeom prst="rect">
            <a:avLst/>
          </a:prstGeom>
          <a:ln>
            <a:noFill/>
          </a:ln>
        </p:spPr>
      </p:pic>
      <p:sp>
        <p:nvSpPr>
          <p:cNvPr id="333" name="CustomShape 1"/>
          <p:cNvSpPr/>
          <p:nvPr/>
        </p:nvSpPr>
        <p:spPr>
          <a:xfrm>
            <a:off x="8210520" y="282600"/>
            <a:ext cx="641520" cy="1600200"/>
          </a:xfrm>
          <a:prstGeom prst="rect">
            <a:avLst/>
          </a:prstGeom>
          <a:solidFill>
            <a:srgbClr val="6a0422"/>
          </a:solidFill>
          <a:ln>
            <a:noFill/>
          </a:ln>
        </p:spPr>
      </p:sp>
      <p:sp>
        <p:nvSpPr>
          <p:cNvPr id="334" name="CustomShape 2"/>
          <p:cNvSpPr/>
          <p:nvPr/>
        </p:nvSpPr>
        <p:spPr>
          <a:xfrm>
            <a:off x="8067600" y="282600"/>
            <a:ext cx="92160" cy="1600200"/>
          </a:xfrm>
          <a:prstGeom prst="rect">
            <a:avLst/>
          </a:prstGeom>
          <a:solidFill>
            <a:srgbClr val="a68721"/>
          </a:solidFill>
          <a:ln>
            <a:noFill/>
          </a:ln>
        </p:spPr>
      </p:sp>
      <p:sp>
        <p:nvSpPr>
          <p:cNvPr id="335" name="PlaceHolder 3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CD579AE8-52BC-4B78-9A17-A9540F44269D}" type="slidenum">
              <a:rPr lang="en-US">
                <a:latin typeface="Times New Roman"/>
              </a:rPr>
              <a:t>&lt;number&gt;</a:t>
            </a:fld>
            <a:endParaRPr/>
          </a:p>
        </p:txBody>
      </p:sp>
      <p:sp>
        <p:nvSpPr>
          <p:cNvPr id="33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80" y="5283360"/>
            <a:ext cx="9360000" cy="1820880"/>
          </a:xfrm>
          <a:prstGeom prst="rect">
            <a:avLst/>
          </a:prstGeom>
          <a:ln>
            <a:noFill/>
          </a:ln>
        </p:spPr>
      </p:pic>
      <p:sp>
        <p:nvSpPr>
          <p:cNvPr id="373" name="CustomShape 1"/>
          <p:cNvSpPr/>
          <p:nvPr/>
        </p:nvSpPr>
        <p:spPr>
          <a:xfrm>
            <a:off x="8210520" y="282600"/>
            <a:ext cx="641520" cy="1600200"/>
          </a:xfrm>
          <a:prstGeom prst="rect">
            <a:avLst/>
          </a:prstGeom>
          <a:solidFill>
            <a:srgbClr val="6a0422"/>
          </a:solidFill>
          <a:ln>
            <a:noFill/>
          </a:ln>
        </p:spPr>
      </p:sp>
      <p:sp>
        <p:nvSpPr>
          <p:cNvPr id="374" name="CustomShape 2"/>
          <p:cNvSpPr/>
          <p:nvPr/>
        </p:nvSpPr>
        <p:spPr>
          <a:xfrm>
            <a:off x="8067600" y="282600"/>
            <a:ext cx="92160" cy="1600200"/>
          </a:xfrm>
          <a:prstGeom prst="rect">
            <a:avLst/>
          </a:prstGeom>
          <a:solidFill>
            <a:srgbClr val="a68721"/>
          </a:solidFill>
          <a:ln>
            <a:noFill/>
          </a:ln>
        </p:spPr>
      </p:sp>
      <p:sp>
        <p:nvSpPr>
          <p:cNvPr id="375" name="PlaceHolder 3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B7C57FF7-F17F-40CE-9644-1C0120F8A03F}" type="slidenum">
              <a:rPr lang="en-US">
                <a:latin typeface="Times New Roman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1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80" y="5283360"/>
            <a:ext cx="9360000" cy="182088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8166240" y="282600"/>
            <a:ext cx="685800" cy="1600200"/>
          </a:xfrm>
          <a:prstGeom prst="rect">
            <a:avLst/>
          </a:prstGeom>
          <a:solidFill>
            <a:srgbClr val="6a0422"/>
          </a:solidFill>
          <a:ln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035B80EB-B18C-4104-B0E8-3365C0FA694B}" type="slidenum">
              <a:rPr lang="en-US">
                <a:latin typeface="Times New Roman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7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4120" y="5497560"/>
            <a:ext cx="8020080" cy="1690560"/>
          </a:xfrm>
          <a:prstGeom prst="rect">
            <a:avLst/>
          </a:prstGeom>
          <a:ln>
            <a:noFill/>
          </a:ln>
        </p:spPr>
      </p:pic>
      <p:sp>
        <p:nvSpPr>
          <p:cNvPr id="448" name="CustomShape 1"/>
          <p:cNvSpPr/>
          <p:nvPr/>
        </p:nvSpPr>
        <p:spPr>
          <a:xfrm>
            <a:off x="8166240" y="282600"/>
            <a:ext cx="685800" cy="1600200"/>
          </a:xfrm>
          <a:prstGeom prst="rect">
            <a:avLst/>
          </a:prstGeom>
          <a:solidFill>
            <a:srgbClr val="6a0422"/>
          </a:solidFill>
          <a:ln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3CBA8FA6-D7B6-4A20-AD8F-C9351F52A8BC}" type="slidenum">
              <a:rPr lang="en-US">
                <a:latin typeface="Times New Roman"/>
              </a:rPr>
              <a:t>&lt;number&gt;</a:t>
            </a:fld>
            <a:endParaRPr/>
          </a:p>
        </p:txBody>
      </p:sp>
      <p:sp>
        <p:nvSpPr>
          <p:cNvPr id="45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8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4120" y="5497560"/>
            <a:ext cx="8020080" cy="1690560"/>
          </a:xfrm>
          <a:prstGeom prst="rect">
            <a:avLst/>
          </a:prstGeom>
          <a:ln>
            <a:noFill/>
          </a:ln>
        </p:spPr>
      </p:pic>
      <p:sp>
        <p:nvSpPr>
          <p:cNvPr id="487" name="CustomShape 1"/>
          <p:cNvSpPr/>
          <p:nvPr/>
        </p:nvSpPr>
        <p:spPr>
          <a:xfrm>
            <a:off x="8166240" y="282600"/>
            <a:ext cx="685800" cy="1600200"/>
          </a:xfrm>
          <a:prstGeom prst="rect">
            <a:avLst/>
          </a:prstGeom>
          <a:solidFill>
            <a:srgbClr val="6a0422"/>
          </a:solidFill>
          <a:ln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72BFD7B7-5686-433C-99D2-BDEFBB828AFB}" type="slidenum">
              <a:rPr lang="en-US">
                <a:latin typeface="Times New Roman"/>
              </a:rPr>
              <a:t>&lt;number&gt;</a:t>
            </a:fld>
            <a:endParaRPr/>
          </a:p>
        </p:txBody>
      </p:sp>
      <p:sp>
        <p:nvSpPr>
          <p:cNvPr id="48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4120" y="5484960"/>
            <a:ext cx="8020080" cy="1690560"/>
          </a:xfrm>
          <a:prstGeom prst="rect">
            <a:avLst/>
          </a:prstGeom>
          <a:ln>
            <a:noFill/>
          </a:ln>
        </p:spPr>
      </p:pic>
      <p:sp>
        <p:nvSpPr>
          <p:cNvPr id="526" name="CustomShape 1"/>
          <p:cNvSpPr/>
          <p:nvPr/>
        </p:nvSpPr>
        <p:spPr>
          <a:xfrm>
            <a:off x="8166240" y="282600"/>
            <a:ext cx="685800" cy="1600200"/>
          </a:xfrm>
          <a:prstGeom prst="rect">
            <a:avLst/>
          </a:prstGeom>
          <a:solidFill>
            <a:srgbClr val="6a0422"/>
          </a:solidFill>
          <a:ln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84637186-D92F-4297-A112-1C9D3A9EBC99}" type="slidenum">
              <a:rPr lang="en-US">
                <a:latin typeface="Times New Roman"/>
              </a:rPr>
              <a:t>&lt;number&gt;</a:t>
            </a:fld>
            <a:endParaRPr/>
          </a:p>
        </p:txBody>
      </p:sp>
      <p:sp>
        <p:nvSpPr>
          <p:cNvPr id="5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81080" y="-12600"/>
            <a:ext cx="10325160" cy="6886440"/>
          </a:xfrm>
          <a:prstGeom prst="rect">
            <a:avLst/>
          </a:prstGeom>
          <a:ln>
            <a:noFill/>
          </a:ln>
        </p:spPr>
      </p:pic>
      <p:pic>
        <p:nvPicPr>
          <p:cNvPr descr="" id="3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967440" y="4991040"/>
            <a:ext cx="2530440" cy="1528920"/>
          </a:xfrm>
          <a:prstGeom prst="rect">
            <a:avLst/>
          </a:prstGeom>
          <a:ln>
            <a:noFill/>
          </a:ln>
        </p:spPr>
      </p:pic>
      <p:pic>
        <p:nvPicPr>
          <p:cNvPr descr="" id="3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927000" y="5559480"/>
            <a:ext cx="3382920" cy="750960"/>
          </a:xfrm>
          <a:prstGeom prst="rect">
            <a:avLst/>
          </a:prstGeom>
          <a:ln>
            <a:noFill/>
          </a:ln>
        </p:spPr>
      </p:pic>
      <p:pic>
        <p:nvPicPr>
          <p:cNvPr descr="" id="37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-193680" y="-12600"/>
            <a:ext cx="473040" cy="68864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" y="-42840"/>
            <a:ext cx="9171000" cy="7068960"/>
          </a:xfrm>
          <a:prstGeom prst="rect">
            <a:avLst/>
          </a:prstGeom>
          <a:ln>
            <a:noFill/>
          </a:ln>
        </p:spPr>
      </p:pic>
      <p:pic>
        <p:nvPicPr>
          <p:cNvPr descr="" id="75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70520" y="2838600"/>
            <a:ext cx="5416560" cy="3270240"/>
          </a:xfrm>
          <a:prstGeom prst="rect">
            <a:avLst/>
          </a:prstGeom>
          <a:ln>
            <a:noFill/>
          </a:ln>
        </p:spPr>
      </p:pic>
      <p:pic>
        <p:nvPicPr>
          <p:cNvPr descr="" id="76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-193680" y="-12600"/>
            <a:ext cx="473040" cy="6886440"/>
          </a:xfrm>
          <a:prstGeom prst="rect">
            <a:avLst/>
          </a:prstGeom>
          <a:ln>
            <a:noFill/>
          </a:ln>
        </p:spPr>
      </p:pic>
      <p:pic>
        <p:nvPicPr>
          <p:cNvPr descr="" id="77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990720" y="5746680"/>
            <a:ext cx="2400120" cy="53352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0" y="-33480"/>
            <a:ext cx="9171000" cy="7067520"/>
          </a:xfrm>
          <a:prstGeom prst="rect">
            <a:avLst/>
          </a:prstGeom>
          <a:ln>
            <a:noFill/>
          </a:ln>
        </p:spPr>
      </p:pic>
      <p:pic>
        <p:nvPicPr>
          <p:cNvPr descr="" id="11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70520" y="2838600"/>
            <a:ext cx="5416560" cy="3270240"/>
          </a:xfrm>
          <a:prstGeom prst="rect">
            <a:avLst/>
          </a:prstGeom>
          <a:ln>
            <a:noFill/>
          </a:ln>
        </p:spPr>
      </p:pic>
      <p:pic>
        <p:nvPicPr>
          <p:cNvPr descr="" id="11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-193680" y="-12600"/>
            <a:ext cx="473040" cy="6886440"/>
          </a:xfrm>
          <a:prstGeom prst="rect">
            <a:avLst/>
          </a:prstGeom>
          <a:ln>
            <a:noFill/>
          </a:ln>
        </p:spPr>
      </p:pic>
      <p:pic>
        <p:nvPicPr>
          <p:cNvPr descr="" id="11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990720" y="5746680"/>
            <a:ext cx="2400120" cy="53352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5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93680" y="-12600"/>
            <a:ext cx="473040" cy="6886440"/>
          </a:xfrm>
          <a:prstGeom prst="rect">
            <a:avLst/>
          </a:prstGeom>
          <a:ln>
            <a:noFill/>
          </a:ln>
        </p:spPr>
      </p:pic>
      <p:pic>
        <p:nvPicPr>
          <p:cNvPr descr="" id="15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88840" y="5746680"/>
            <a:ext cx="2400480" cy="53352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4120" y="5370480"/>
            <a:ext cx="8020080" cy="169056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21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4120" y="5370480"/>
            <a:ext cx="8020080" cy="1690560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5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127080" y="5283360"/>
            <a:ext cx="9360000" cy="1820880"/>
          </a:xfrm>
          <a:prstGeom prst="rect">
            <a:avLst/>
          </a:prstGeom>
          <a:ln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9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4120" y="5433840"/>
            <a:ext cx="8020080" cy="1690920"/>
          </a:xfrm>
          <a:prstGeom prst="rect">
            <a:avLst/>
          </a:prstGeom>
          <a:ln>
            <a:noFill/>
          </a:ln>
        </p:spPr>
      </p:pic>
      <p:sp>
        <p:nvSpPr>
          <p:cNvPr id="294" name="Line 1"/>
          <p:cNvSpPr/>
          <p:nvPr/>
        </p:nvSpPr>
        <p:spPr>
          <a:xfrm>
            <a:off x="474840" y="1322280"/>
            <a:ext cx="8211960" cy="1800"/>
          </a:xfrm>
          <a:prstGeom prst="line">
            <a:avLst/>
          </a:prstGeom>
          <a:ln w="12600">
            <a:solidFill>
              <a:srgbClr val="6a0422"/>
            </a:solidFill>
            <a:miter/>
          </a:ln>
        </p:spPr>
      </p:sp>
      <p:sp>
        <p:nvSpPr>
          <p:cNvPr id="295" name="PlaceHolder 2"/>
          <p:cNvSpPr>
            <a:spLocks noGrp="1"/>
          </p:cNvSpPr>
          <p:nvPr>
            <p:ph type="sldNum"/>
          </p:nvPr>
        </p:nvSpPr>
        <p:spPr>
          <a:xfrm>
            <a:off x="8305560" y="243000"/>
            <a:ext cx="554040" cy="3650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StarSymbol"/>
              <a:buChar char=""/>
            </a:pPr>
            <a:fld id="{E23C1187-E9B6-4B77-89B6-F924CCFA555B}" type="slidenum">
              <a:rPr lang="en-US">
                <a:latin typeface="Times New Roman"/>
              </a:rPr>
              <a:t>&lt;number&gt;</a:t>
            </a:fld>
            <a:endParaRPr/>
          </a:p>
        </p:txBody>
      </p:sp>
      <p:sp>
        <p:nvSpPr>
          <p:cNvPr id="29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charset="2" typeface="Wingdings"/>
              <a:buChar char="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charset="2" typeface="Wingdings"/>
              <a:buChar char="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charset="2" typeface="Wingdings"/>
              <a:buChar char="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charset="2" typeface="Wingdings"/>
              <a:buChar char="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charset="2" typeface="Wingdings"/>
              <a:buChar char="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charset="2" typeface="Wingdings"/>
              <a:buChar char="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1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slideLayout" Target="../slideLayouts/slideLayout1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slideLayout" Target="../slideLayouts/slideLayout1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1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1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slideLayout" Target="../slideLayouts/slideLayout1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slideLayout" Target="../slideLayouts/slideLayout1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slideLayout" Target="../slideLayouts/slideLayout1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4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slideLayout" Target="../slideLayouts/slideLayout1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1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slideLayout" Target="../slideLayouts/slideLayout1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slideLayout" Target="../slideLayouts/slideLayout1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slideLayout" Target="../slideLayouts/slideLayout1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slideLayout" Target="../slideLayouts/slideLayout1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slideLayout" Target="../slideLayouts/slideLayout14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slideLayout" Target="../slideLayouts/slideLayout1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slideLayout" Target="../slideLayouts/slideLayout1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slideLayout" Target="../slideLayouts/slideLayout1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slideLayout" Target="../slideLayouts/slideLayout1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slideLayout" Target="../slideLayouts/slideLayout1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60000" y="253080"/>
            <a:ext cx="8229240" cy="21949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 sz="3600"/>
              <a:t>Improving the Contrast of Neutron Interferometry Measurements With Bayesian Markov Chain Monte Carlo Methods</a:t>
            </a:r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2570760" y="32227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 sz="3600"/>
              <a:t>Thomas Alexander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Markov Chain Monte Carlo Methods</a:t>
            </a:r>
            <a:endParaRPr/>
          </a:p>
        </p:txBody>
      </p:sp>
      <p:pic>
        <p:nvPicPr>
          <p:cNvPr descr="" id="6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584000"/>
            <a:ext cx="3528000" cy="792000"/>
          </a:xfrm>
          <a:prstGeom prst="rect">
            <a:avLst/>
          </a:prstGeom>
          <a:ln>
            <a:noFill/>
          </a:ln>
        </p:spPr>
      </p:pic>
      <p:pic>
        <p:nvPicPr>
          <p:cNvPr descr="" id="6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36000" y="2592000"/>
            <a:ext cx="3672000" cy="815760"/>
          </a:xfrm>
          <a:prstGeom prst="rect">
            <a:avLst/>
          </a:prstGeom>
          <a:ln>
            <a:noFill/>
          </a:ln>
        </p:spPr>
      </p:pic>
      <p:pic>
        <p:nvPicPr>
          <p:cNvPr descr="" id="62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92440" y="3672000"/>
            <a:ext cx="3787560" cy="681120"/>
          </a:xfrm>
          <a:prstGeom prst="rect">
            <a:avLst/>
          </a:prstGeom>
          <a:ln>
            <a:noFill/>
          </a:ln>
        </p:spPr>
      </p:pic>
      <p:pic>
        <p:nvPicPr>
          <p:cNvPr descr="" id="622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664000" y="4554720"/>
            <a:ext cx="2736000" cy="5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Resampling</a:t>
            </a:r>
            <a:endParaRPr/>
          </a:p>
        </p:txBody>
      </p:sp>
      <p:pic>
        <p:nvPicPr>
          <p:cNvPr descr="" id="6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1512000"/>
            <a:ext cx="3240000" cy="1080000"/>
          </a:xfrm>
          <a:prstGeom prst="rect">
            <a:avLst/>
          </a:prstGeom>
          <a:ln>
            <a:noFill/>
          </a:ln>
        </p:spPr>
      </p:pic>
      <p:sp>
        <p:nvSpPr>
          <p:cNvPr id="625" name="TextShape 2"/>
          <p:cNvSpPr txBox="1"/>
          <p:nvPr/>
        </p:nvSpPr>
        <p:spPr>
          <a:xfrm>
            <a:off x="864720" y="1847880"/>
            <a:ext cx="237528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Particle Weights</a:t>
            </a:r>
            <a:endParaRPr/>
          </a:p>
        </p:txBody>
      </p:sp>
      <p:pic>
        <p:nvPicPr>
          <p:cNvPr descr="" id="6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0" y="2713320"/>
            <a:ext cx="2800080" cy="742680"/>
          </a:xfrm>
          <a:prstGeom prst="rect">
            <a:avLst/>
          </a:prstGeom>
          <a:ln>
            <a:noFill/>
          </a:ln>
        </p:spPr>
      </p:pic>
      <p:sp>
        <p:nvSpPr>
          <p:cNvPr id="627" name="TextShape 3"/>
          <p:cNvSpPr txBox="1"/>
          <p:nvPr/>
        </p:nvSpPr>
        <p:spPr>
          <a:xfrm>
            <a:off x="792000" y="2880000"/>
            <a:ext cx="226260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Particle Update</a:t>
            </a:r>
            <a:endParaRPr/>
          </a:p>
        </p:txBody>
      </p:sp>
      <p:pic>
        <p:nvPicPr>
          <p:cNvPr descr="" id="62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48000" y="4049280"/>
            <a:ext cx="1512000" cy="558720"/>
          </a:xfrm>
          <a:prstGeom prst="rect">
            <a:avLst/>
          </a:prstGeom>
          <a:ln>
            <a:noFill/>
          </a:ln>
        </p:spPr>
      </p:pic>
      <p:sp>
        <p:nvSpPr>
          <p:cNvPr id="629" name="TextShape 4"/>
          <p:cNvSpPr txBox="1"/>
          <p:nvPr/>
        </p:nvSpPr>
        <p:spPr>
          <a:xfrm>
            <a:off x="792000" y="4032000"/>
            <a:ext cx="321948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Resampling Threshold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 sz="2800"/>
              <a:t>Experimental Neutron Interferometry Model</a:t>
            </a:r>
            <a:endParaRPr/>
          </a:p>
        </p:txBody>
      </p:sp>
      <p:pic>
        <p:nvPicPr>
          <p:cNvPr descr="" id="6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6000" y="2016000"/>
            <a:ext cx="4032000" cy="864000"/>
          </a:xfrm>
          <a:prstGeom prst="rect">
            <a:avLst/>
          </a:prstGeom>
          <a:ln>
            <a:noFill/>
          </a:ln>
        </p:spPr>
      </p:pic>
      <p:pic>
        <p:nvPicPr>
          <p:cNvPr descr="" id="63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40960" y="3270240"/>
            <a:ext cx="4775040" cy="905760"/>
          </a:xfrm>
          <a:prstGeom prst="rect">
            <a:avLst/>
          </a:prstGeom>
          <a:ln>
            <a:noFill/>
          </a:ln>
        </p:spPr>
      </p:pic>
      <p:sp>
        <p:nvSpPr>
          <p:cNvPr id="633" name="TextShape 2"/>
          <p:cNvSpPr txBox="1"/>
          <p:nvPr/>
        </p:nvSpPr>
        <p:spPr>
          <a:xfrm>
            <a:off x="858600" y="1631880"/>
            <a:ext cx="209340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Fittable Model</a:t>
            </a:r>
            <a:endParaRPr/>
          </a:p>
        </p:txBody>
      </p:sp>
      <p:sp>
        <p:nvSpPr>
          <p:cNvPr id="634" name="TextShape 3"/>
          <p:cNvSpPr txBox="1"/>
          <p:nvPr/>
        </p:nvSpPr>
        <p:spPr>
          <a:xfrm>
            <a:off x="792000" y="2664000"/>
            <a:ext cx="478332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Water Vapour Phase Dependence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Phase Shift Due to Water Vapour</a:t>
            </a:r>
            <a:endParaRPr/>
          </a:p>
        </p:txBody>
      </p:sp>
      <p:pic>
        <p:nvPicPr>
          <p:cNvPr descr="" id="6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000" y="1330560"/>
            <a:ext cx="1942920" cy="685440"/>
          </a:xfrm>
          <a:prstGeom prst="rect">
            <a:avLst/>
          </a:prstGeom>
          <a:ln>
            <a:noFill/>
          </a:ln>
        </p:spPr>
      </p:pic>
      <p:pic>
        <p:nvPicPr>
          <p:cNvPr descr="" id="6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96000" y="2236680"/>
            <a:ext cx="2619000" cy="571320"/>
          </a:xfrm>
          <a:prstGeom prst="rect">
            <a:avLst/>
          </a:prstGeom>
          <a:ln>
            <a:noFill/>
          </a:ln>
        </p:spPr>
      </p:pic>
      <p:pic>
        <p:nvPicPr>
          <p:cNvPr descr="" id="6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8000" y="3728520"/>
            <a:ext cx="2009520" cy="447480"/>
          </a:xfrm>
          <a:prstGeom prst="rect">
            <a:avLst/>
          </a:prstGeom>
          <a:ln>
            <a:noFill/>
          </a:ln>
        </p:spPr>
      </p:pic>
      <p:pic>
        <p:nvPicPr>
          <p:cNvPr descr="" id="63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243600" y="3657960"/>
            <a:ext cx="4676400" cy="590040"/>
          </a:xfrm>
          <a:prstGeom prst="rect">
            <a:avLst/>
          </a:prstGeom>
          <a:ln>
            <a:noFill/>
          </a:ln>
        </p:spPr>
      </p:pic>
      <p:pic>
        <p:nvPicPr>
          <p:cNvPr descr="" id="640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4248000" y="4684680"/>
            <a:ext cx="2532600" cy="643320"/>
          </a:xfrm>
          <a:prstGeom prst="rect">
            <a:avLst/>
          </a:prstGeom>
          <a:ln>
            <a:noFill/>
          </a:ln>
        </p:spPr>
      </p:pic>
      <p:sp>
        <p:nvSpPr>
          <p:cNvPr id="641" name="TextShape 2"/>
          <p:cNvSpPr txBox="1"/>
          <p:nvPr/>
        </p:nvSpPr>
        <p:spPr>
          <a:xfrm>
            <a:off x="597240" y="1415880"/>
            <a:ext cx="249876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Antoine Equation</a:t>
            </a:r>
            <a:endParaRPr/>
          </a:p>
        </p:txBody>
      </p:sp>
      <p:sp>
        <p:nvSpPr>
          <p:cNvPr id="642" name="TextShape 3"/>
          <p:cNvSpPr txBox="1"/>
          <p:nvPr/>
        </p:nvSpPr>
        <p:spPr>
          <a:xfrm>
            <a:off x="576000" y="2088000"/>
            <a:ext cx="2466720" cy="821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Phase Shift Due </a:t>
            </a:r>
            <a:endParaRPr/>
          </a:p>
          <a:p>
            <a:r>
              <a:rPr lang="en-CA"/>
              <a:t>Water Vapour </a:t>
            </a:r>
            <a:endParaRPr/>
          </a:p>
        </p:txBody>
      </p:sp>
      <p:sp>
        <p:nvSpPr>
          <p:cNvPr id="643" name="TextShape 4"/>
          <p:cNvSpPr txBox="1"/>
          <p:nvPr/>
        </p:nvSpPr>
        <p:spPr>
          <a:xfrm>
            <a:off x="576000" y="3071880"/>
            <a:ext cx="361584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Final Experimental Model</a:t>
            </a:r>
            <a:endParaRPr/>
          </a:p>
        </p:txBody>
      </p:sp>
      <p:sp>
        <p:nvSpPr>
          <p:cNvPr id="644" name="TextShape 5"/>
          <p:cNvSpPr txBox="1"/>
          <p:nvPr/>
        </p:nvSpPr>
        <p:spPr>
          <a:xfrm>
            <a:off x="660960" y="4680000"/>
            <a:ext cx="322704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For Full Phase Control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 sz="3200"/>
              <a:t>Simulating Experiment – True Parameters</a:t>
            </a:r>
            <a:endParaRPr/>
          </a:p>
        </p:txBody>
      </p:sp>
      <p:pic>
        <p:nvPicPr>
          <p:cNvPr descr="" id="6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60000" y="2520000"/>
            <a:ext cx="4752000" cy="1224000"/>
          </a:xfrm>
          <a:prstGeom prst="rect">
            <a:avLst/>
          </a:prstGeom>
          <a:ln>
            <a:noFill/>
          </a:ln>
        </p:spPr>
      </p:pic>
      <p:pic>
        <p:nvPicPr>
          <p:cNvPr descr="" id="6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" y="1080000"/>
            <a:ext cx="396000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Simulating Experiment – Initial Risk</a:t>
            </a:r>
            <a:endParaRPr/>
          </a:p>
        </p:txBody>
      </p:sp>
      <p:pic>
        <p:nvPicPr>
          <p:cNvPr descr="" id="6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6120" y="1296000"/>
            <a:ext cx="6347880" cy="461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 sz="2800"/>
              <a:t>Simulating Experiment – Naive </a:t>
            </a:r>
            <a:endParaRPr/>
          </a:p>
        </p:txBody>
      </p:sp>
      <p:pic>
        <p:nvPicPr>
          <p:cNvPr descr="" id="6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1040" y="1080000"/>
            <a:ext cx="6057720" cy="445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 sz="2800"/>
              <a:t>Simulating Experiment – Naive </a:t>
            </a:r>
            <a:endParaRPr/>
          </a:p>
        </p:txBody>
      </p:sp>
      <p:pic>
        <p:nvPicPr>
          <p:cNvPr descr="" id="6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2520000"/>
            <a:ext cx="6649920" cy="13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Simulating Experiment - Adaptive</a:t>
            </a:r>
            <a:endParaRPr/>
          </a:p>
        </p:txBody>
      </p:sp>
      <p:pic>
        <p:nvPicPr>
          <p:cNvPr descr="" id="6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00" y="1418400"/>
            <a:ext cx="6336000" cy="470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Simulating Experiment - Adaptive</a:t>
            </a:r>
            <a:endParaRPr/>
          </a:p>
        </p:txBody>
      </p:sp>
      <p:pic>
        <p:nvPicPr>
          <p:cNvPr descr="" id="6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2762640"/>
            <a:ext cx="5688000" cy="10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Neutron Interferometry</a:t>
            </a:r>
            <a:endParaRPr/>
          </a:p>
        </p:txBody>
      </p:sp>
      <p:pic>
        <p:nvPicPr>
          <p:cNvPr descr="" id="5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9760" y="1656000"/>
            <a:ext cx="667224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Simulating Experiment – Mean Error</a:t>
            </a:r>
            <a:endParaRPr/>
          </a:p>
        </p:txBody>
      </p:sp>
      <p:pic>
        <p:nvPicPr>
          <p:cNvPr descr="" id="6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1728000"/>
            <a:ext cx="5688000" cy="316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 sz="2800"/>
              <a:t>The Cost of Adaptive Experimental Design</a:t>
            </a:r>
            <a:endParaRPr/>
          </a:p>
        </p:txBody>
      </p:sp>
      <p:pic>
        <p:nvPicPr>
          <p:cNvPr descr="" id="6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85600" y="1580400"/>
            <a:ext cx="5628960" cy="37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Q-Infer  - GPU Likelihood Acceleration</a:t>
            </a:r>
            <a:endParaRPr/>
          </a:p>
        </p:txBody>
      </p:sp>
      <p:pic>
        <p:nvPicPr>
          <p:cNvPr descr="" id="6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00" y="3030120"/>
            <a:ext cx="3672000" cy="785880"/>
          </a:xfrm>
          <a:prstGeom prst="rect">
            <a:avLst/>
          </a:prstGeom>
          <a:ln>
            <a:noFill/>
          </a:ln>
        </p:spPr>
      </p:pic>
      <p:pic>
        <p:nvPicPr>
          <p:cNvPr descr="" id="66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98520" y="4104000"/>
            <a:ext cx="2445480" cy="504000"/>
          </a:xfrm>
          <a:prstGeom prst="rect">
            <a:avLst/>
          </a:prstGeom>
          <a:ln>
            <a:noFill/>
          </a:ln>
        </p:spPr>
      </p:pic>
      <p:sp>
        <p:nvSpPr>
          <p:cNvPr id="665" name="TextShape 2"/>
          <p:cNvSpPr txBox="1"/>
          <p:nvPr/>
        </p:nvSpPr>
        <p:spPr>
          <a:xfrm>
            <a:off x="2160000" y="1418400"/>
            <a:ext cx="252000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Likelihood calls</a:t>
            </a:r>
            <a:endParaRPr/>
          </a:p>
        </p:txBody>
      </p:sp>
      <p:pic>
        <p:nvPicPr>
          <p:cNvPr descr="" id="66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30720" y="1418400"/>
            <a:ext cx="845280" cy="432000"/>
          </a:xfrm>
          <a:prstGeom prst="rect">
            <a:avLst/>
          </a:prstGeom>
          <a:ln>
            <a:noFill/>
          </a:ln>
        </p:spPr>
      </p:pic>
      <p:sp>
        <p:nvSpPr>
          <p:cNvPr id="667" name="TextShape 3"/>
          <p:cNvSpPr txBox="1"/>
          <p:nvPr/>
        </p:nvSpPr>
        <p:spPr>
          <a:xfrm>
            <a:off x="2023560" y="1872000"/>
            <a:ext cx="4960440" cy="637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1200"/>
              <a:t>Where m is number of minimization algorithim iterations, p is the number of experimental parameters and n is the number of Monte Carlo particles. 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Ni-Engine – Design Requirements</a:t>
            </a:r>
            <a:endParaRPr/>
          </a:p>
        </p:txBody>
      </p:sp>
      <p:sp>
        <p:nvSpPr>
          <p:cNvPr id="669" name="TextShape 2"/>
          <p:cNvSpPr txBox="1"/>
          <p:nvPr/>
        </p:nvSpPr>
        <p:spPr>
          <a:xfrm>
            <a:off x="1224000" y="1368000"/>
            <a:ext cx="7709040" cy="3382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Communicate with a variety of hardware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Handle all configuration and setup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Measure and Store big datasets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Fast execution and threaded interaction with hardware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Consistent memory use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Stored data should contain all metadata required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Must be modular and extensible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Easy to use 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Documentation   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Ni-Engine – Why Python?</a:t>
            </a:r>
            <a:endParaRPr/>
          </a:p>
        </p:txBody>
      </p:sp>
      <p:sp>
        <p:nvSpPr>
          <p:cNvPr id="671" name="TextShape 2"/>
          <p:cNvSpPr txBox="1"/>
          <p:nvPr/>
        </p:nvSpPr>
        <p:spPr>
          <a:xfrm>
            <a:off x="1152000" y="1418400"/>
            <a:ext cx="6222960" cy="228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Python is easy to use and learn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Easy to read code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Lots of libraries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Community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Interface with C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Q-Infer is written in python (biggest reason)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Ni-Engine - Architecture</a:t>
            </a:r>
            <a:endParaRPr/>
          </a:p>
        </p:txBody>
      </p:sp>
      <p:sp>
        <p:nvSpPr>
          <p:cNvPr id="673" name="TextShape 2"/>
          <p:cNvSpPr txBox="1"/>
          <p:nvPr/>
        </p:nvSpPr>
        <p:spPr>
          <a:xfrm>
            <a:off x="1008000" y="1512000"/>
            <a:ext cx="3644640" cy="33822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Object-Oriented Design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Chain of Responsibility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Ni-Engine Object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Hardware  Objects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Controller Objects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Sensor Objects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DataHandler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Configuration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CA"/>
              <a:t> </a:t>
            </a:r>
            <a:r>
              <a:rPr lang="en-CA"/>
              <a:t>Factory objects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Ni-Engine – Architecture </a:t>
            </a:r>
            <a:endParaRPr/>
          </a:p>
        </p:txBody>
      </p:sp>
      <p:pic>
        <p:nvPicPr>
          <p:cNvPr descr="" id="6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1470600"/>
            <a:ext cx="5829120" cy="38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Ni-Engine  - Program Flow </a:t>
            </a:r>
            <a:endParaRPr/>
          </a:p>
        </p:txBody>
      </p:sp>
      <p:pic>
        <p:nvPicPr>
          <p:cNvPr descr="" id="6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24000" y="1368000"/>
            <a:ext cx="3404520" cy="515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Shape 1"/>
          <p:cNvSpPr txBox="1"/>
          <p:nvPr/>
        </p:nvSpPr>
        <p:spPr>
          <a:xfrm>
            <a:off x="288000" y="288000"/>
            <a:ext cx="2350800" cy="16462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Ni-Engine -</a:t>
            </a:r>
            <a:r>
              <a:rPr lang="en-CA"/>
              <a:t>
</a:t>
            </a:r>
            <a:r>
              <a:rPr lang="en-CA"/>
              <a:t>Sample Experiment </a:t>
            </a:r>
            <a:endParaRPr/>
          </a:p>
        </p:txBody>
      </p:sp>
      <p:pic>
        <p:nvPicPr>
          <p:cNvPr descr="" id="6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8000" y="273600"/>
            <a:ext cx="5184000" cy="6253200"/>
          </a:xfrm>
          <a:prstGeom prst="rect">
            <a:avLst/>
          </a:prstGeom>
          <a:ln>
            <a:noFill/>
          </a:ln>
        </p:spPr>
      </p:pic>
      <p:sp>
        <p:nvSpPr>
          <p:cNvPr id="680" name="TextShape 2"/>
          <p:cNvSpPr txBox="1"/>
          <p:nvPr/>
        </p:nvSpPr>
        <p:spPr>
          <a:xfrm>
            <a:off x="432000" y="2318040"/>
            <a:ext cx="2088000" cy="3441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200"/>
              <a:t>Experiment initializes all hardware. Then sweeps through a range of phase flag measurements and stores data. 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TextShape 1"/>
          <p:cNvSpPr txBox="1"/>
          <p:nvPr/>
        </p:nvSpPr>
        <p:spPr>
          <a:xfrm>
            <a:off x="1130760" y="479160"/>
            <a:ext cx="8229240" cy="38408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Thank you very  much for your time!</a:t>
            </a:r>
            <a:r>
              <a:rPr lang="en-CA"/>
              <a:t>
</a:t>
            </a:r>
            <a:r>
              <a:rPr lang="en-CA"/>
              <a:t>
</a:t>
            </a:r>
            <a:r>
              <a:rPr lang="en-CA"/>
              <a:t>
</a:t>
            </a:r>
            <a:r>
              <a:rPr lang="en-CA"/>
              <a:t>
</a:t>
            </a:r>
            <a:r>
              <a:rPr lang="en-CA"/>
              <a:t>
</a:t>
            </a:r>
            <a:r>
              <a:rPr lang="en-CA"/>
              <a:t>                  </a:t>
            </a:r>
            <a:r>
              <a:rPr lang="en-CA"/>
              <a:t>
</a:t>
            </a:r>
            <a:r>
              <a:rPr lang="en-CA"/>
              <a:t>                 Questions?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Quantum Scattering</a:t>
            </a:r>
            <a:endParaRPr/>
          </a:p>
        </p:txBody>
      </p:sp>
      <p:pic>
        <p:nvPicPr>
          <p:cNvPr descr="" id="5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2000" y="1296000"/>
            <a:ext cx="4968000" cy="2376000"/>
          </a:xfrm>
          <a:prstGeom prst="rect">
            <a:avLst/>
          </a:prstGeom>
          <a:ln>
            <a:noFill/>
          </a:ln>
        </p:spPr>
      </p:pic>
      <p:pic>
        <p:nvPicPr>
          <p:cNvPr descr="" id="5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20280" y="3672000"/>
            <a:ext cx="4779720" cy="1728000"/>
          </a:xfrm>
          <a:prstGeom prst="rect">
            <a:avLst/>
          </a:prstGeom>
          <a:ln>
            <a:noFill/>
          </a:ln>
        </p:spPr>
      </p:pic>
      <p:pic>
        <p:nvPicPr>
          <p:cNvPr descr="" id="5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40000" y="5544000"/>
            <a:ext cx="3276720" cy="1008000"/>
          </a:xfrm>
          <a:prstGeom prst="rect">
            <a:avLst/>
          </a:prstGeom>
          <a:ln>
            <a:noFill/>
          </a:ln>
        </p:spPr>
      </p:pic>
      <p:pic>
        <p:nvPicPr>
          <p:cNvPr descr="" id="572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088000" y="4176000"/>
            <a:ext cx="1184040" cy="969120"/>
          </a:xfrm>
          <a:prstGeom prst="rect">
            <a:avLst/>
          </a:prstGeom>
          <a:ln>
            <a:noFill/>
          </a:ln>
        </p:spPr>
      </p:pic>
      <p:pic>
        <p:nvPicPr>
          <p:cNvPr descr="" id="573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80000" y="4248000"/>
            <a:ext cx="955440" cy="606240"/>
          </a:xfrm>
          <a:prstGeom prst="rect">
            <a:avLst/>
          </a:prstGeom>
          <a:ln>
            <a:noFill/>
          </a:ln>
        </p:spPr>
      </p:pic>
      <p:sp>
        <p:nvSpPr>
          <p:cNvPr id="574" name="TextShape 2"/>
          <p:cNvSpPr txBox="1"/>
          <p:nvPr/>
        </p:nvSpPr>
        <p:spPr>
          <a:xfrm>
            <a:off x="1224000" y="3215880"/>
            <a:ext cx="209952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Incident Wave</a:t>
            </a:r>
            <a:endParaRPr/>
          </a:p>
        </p:txBody>
      </p:sp>
      <p:sp>
        <p:nvSpPr>
          <p:cNvPr id="575" name="TextShape 3"/>
          <p:cNvSpPr txBox="1"/>
          <p:nvPr/>
        </p:nvSpPr>
        <p:spPr>
          <a:xfrm>
            <a:off x="5616000" y="3240000"/>
            <a:ext cx="226872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Outgoing Wave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Cramer-Rao Lower Bound</a:t>
            </a:r>
            <a:endParaRPr/>
          </a:p>
        </p:txBody>
      </p:sp>
      <p:pic>
        <p:nvPicPr>
          <p:cNvPr descr="" id="6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56920" y="1418400"/>
            <a:ext cx="4267080" cy="743760"/>
          </a:xfrm>
          <a:prstGeom prst="rect">
            <a:avLst/>
          </a:prstGeom>
          <a:ln>
            <a:noFill/>
          </a:ln>
        </p:spPr>
      </p:pic>
      <p:pic>
        <p:nvPicPr>
          <p:cNvPr descr="" id="6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44000" y="2255760"/>
            <a:ext cx="1512000" cy="768240"/>
          </a:xfrm>
          <a:prstGeom prst="rect">
            <a:avLst/>
          </a:prstGeom>
          <a:ln>
            <a:noFill/>
          </a:ln>
        </p:spPr>
      </p:pic>
      <p:pic>
        <p:nvPicPr>
          <p:cNvPr descr="" id="6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3181320"/>
            <a:ext cx="5386680" cy="1210680"/>
          </a:xfrm>
          <a:prstGeom prst="rect">
            <a:avLst/>
          </a:prstGeom>
          <a:ln>
            <a:noFill/>
          </a:ln>
        </p:spPr>
      </p:pic>
      <p:pic>
        <p:nvPicPr>
          <p:cNvPr descr="" id="68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664000" y="4378680"/>
            <a:ext cx="4107600" cy="7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9" nodeType="tmRoot" restart="never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Robust Online Hamiltonian Learning</a:t>
            </a:r>
            <a:endParaRPr/>
          </a:p>
        </p:txBody>
      </p:sp>
      <p:pic>
        <p:nvPicPr>
          <p:cNvPr descr="" id="6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000" y="2160000"/>
            <a:ext cx="4248000" cy="720000"/>
          </a:xfrm>
          <a:prstGeom prst="rect">
            <a:avLst/>
          </a:prstGeom>
          <a:ln>
            <a:noFill/>
          </a:ln>
        </p:spPr>
      </p:pic>
      <p:pic>
        <p:nvPicPr>
          <p:cNvPr descr="" id="68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000" y="2880000"/>
            <a:ext cx="3142800" cy="447480"/>
          </a:xfrm>
          <a:prstGeom prst="rect">
            <a:avLst/>
          </a:prstGeom>
          <a:ln>
            <a:noFill/>
          </a:ln>
        </p:spPr>
      </p:pic>
      <p:sp>
        <p:nvSpPr>
          <p:cNvPr id="690" name="TextShape 2"/>
          <p:cNvSpPr txBox="1"/>
          <p:nvPr/>
        </p:nvSpPr>
        <p:spPr>
          <a:xfrm>
            <a:off x="864000" y="2232000"/>
            <a:ext cx="243468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Information Gain</a:t>
            </a:r>
            <a:endParaRPr/>
          </a:p>
        </p:txBody>
      </p:sp>
      <p:sp>
        <p:nvSpPr>
          <p:cNvPr id="691" name="TextShape 3"/>
          <p:cNvSpPr txBox="1"/>
          <p:nvPr/>
        </p:nvSpPr>
        <p:spPr>
          <a:xfrm>
            <a:off x="865440" y="2783880"/>
            <a:ext cx="223056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Quadratic Loss</a:t>
            </a:r>
            <a:endParaRPr/>
          </a:p>
        </p:txBody>
      </p:sp>
      <p:sp>
        <p:nvSpPr>
          <p:cNvPr id="692" name="TextShape 4"/>
          <p:cNvSpPr txBox="1"/>
          <p:nvPr/>
        </p:nvSpPr>
        <p:spPr>
          <a:xfrm>
            <a:off x="864000" y="3384000"/>
            <a:ext cx="176112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Bayes' Risk</a:t>
            </a:r>
            <a:endParaRPr/>
          </a:p>
        </p:txBody>
      </p:sp>
      <p:pic>
        <p:nvPicPr>
          <p:cNvPr descr="" id="69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0240" y="3456000"/>
            <a:ext cx="3047760" cy="371160"/>
          </a:xfrm>
          <a:prstGeom prst="rect">
            <a:avLst/>
          </a:prstGeom>
          <a:ln>
            <a:noFill/>
          </a:ln>
        </p:spPr>
      </p:pic>
      <p:sp>
        <p:nvSpPr>
          <p:cNvPr id="694" name="TextShape 5"/>
          <p:cNvSpPr txBox="1"/>
          <p:nvPr/>
        </p:nvSpPr>
        <p:spPr>
          <a:xfrm>
            <a:off x="2343240" y="4176000"/>
            <a:ext cx="507276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Bayesian Cramer-Rao Lower Bound</a:t>
            </a:r>
            <a:endParaRPr/>
          </a:p>
        </p:txBody>
      </p:sp>
      <p:pic>
        <p:nvPicPr>
          <p:cNvPr descr="" id="695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60000" y="4752000"/>
            <a:ext cx="1872000" cy="7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61" nodeType="tmRoot" restart="never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Neutron-Nucleus Scattering </a:t>
            </a:r>
            <a:endParaRPr/>
          </a:p>
        </p:txBody>
      </p:sp>
      <p:pic>
        <p:nvPicPr>
          <p:cNvPr descr="" id="5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1867320"/>
            <a:ext cx="3240000" cy="940680"/>
          </a:xfrm>
          <a:prstGeom prst="rect">
            <a:avLst/>
          </a:prstGeom>
          <a:ln>
            <a:noFill/>
          </a:ln>
        </p:spPr>
      </p:pic>
      <p:pic>
        <p:nvPicPr>
          <p:cNvPr descr="" id="5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3162240"/>
            <a:ext cx="1224000" cy="725760"/>
          </a:xfrm>
          <a:prstGeom prst="rect">
            <a:avLst/>
          </a:prstGeom>
          <a:ln>
            <a:noFill/>
          </a:ln>
        </p:spPr>
      </p:pic>
      <p:pic>
        <p:nvPicPr>
          <p:cNvPr descr="" id="5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000" y="3312000"/>
            <a:ext cx="1789560" cy="648000"/>
          </a:xfrm>
          <a:prstGeom prst="rect">
            <a:avLst/>
          </a:prstGeom>
          <a:ln>
            <a:noFill/>
          </a:ln>
        </p:spPr>
      </p:pic>
      <p:pic>
        <p:nvPicPr>
          <p:cNvPr descr="" id="58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4241520"/>
            <a:ext cx="3476160" cy="942480"/>
          </a:xfrm>
          <a:prstGeom prst="rect">
            <a:avLst/>
          </a:prstGeom>
          <a:ln>
            <a:noFill/>
          </a:ln>
        </p:spPr>
      </p:pic>
      <p:pic>
        <p:nvPicPr>
          <p:cNvPr descr="" id="581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772080" y="2016000"/>
            <a:ext cx="5371920" cy="3209400"/>
          </a:xfrm>
          <a:prstGeom prst="rect">
            <a:avLst/>
          </a:prstGeom>
          <a:ln>
            <a:noFill/>
          </a:ln>
        </p:spPr>
      </p:pic>
      <p:pic>
        <p:nvPicPr>
          <p:cNvPr descr="" id="582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4608000" y="5472000"/>
            <a:ext cx="3528000" cy="74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Bragg Scattering </a:t>
            </a:r>
            <a:endParaRPr/>
          </a:p>
        </p:txBody>
      </p:sp>
      <p:pic>
        <p:nvPicPr>
          <p:cNvPr descr="" id="5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1152000"/>
            <a:ext cx="6611400" cy="4032000"/>
          </a:xfrm>
          <a:prstGeom prst="rect">
            <a:avLst/>
          </a:prstGeom>
          <a:ln>
            <a:noFill/>
          </a:ln>
        </p:spPr>
      </p:pic>
      <p:pic>
        <p:nvPicPr>
          <p:cNvPr descr="" id="5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90280" y="5232600"/>
            <a:ext cx="2097720" cy="7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The Neutron Interferometer</a:t>
            </a:r>
            <a:endParaRPr/>
          </a:p>
        </p:txBody>
      </p:sp>
      <p:pic>
        <p:nvPicPr>
          <p:cNvPr descr="" id="58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4000" y="2801160"/>
            <a:ext cx="4464000" cy="3390840"/>
          </a:xfrm>
          <a:prstGeom prst="rect">
            <a:avLst/>
          </a:prstGeom>
          <a:ln>
            <a:noFill/>
          </a:ln>
        </p:spPr>
      </p:pic>
      <p:pic>
        <p:nvPicPr>
          <p:cNvPr descr="" id="5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68000" y="1533600"/>
            <a:ext cx="432000" cy="410400"/>
          </a:xfrm>
          <a:prstGeom prst="rect">
            <a:avLst/>
          </a:prstGeom>
          <a:ln>
            <a:noFill/>
          </a:ln>
        </p:spPr>
      </p:pic>
      <p:sp>
        <p:nvSpPr>
          <p:cNvPr id="589" name="TextShape 2"/>
          <p:cNvSpPr txBox="1"/>
          <p:nvPr/>
        </p:nvSpPr>
        <p:spPr>
          <a:xfrm>
            <a:off x="636480" y="1415880"/>
            <a:ext cx="209952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Incident Wave</a:t>
            </a:r>
            <a:endParaRPr/>
          </a:p>
        </p:txBody>
      </p:sp>
      <p:sp>
        <p:nvSpPr>
          <p:cNvPr id="590" name="TextShape 3"/>
          <p:cNvSpPr txBox="1"/>
          <p:nvPr/>
        </p:nvSpPr>
        <p:spPr>
          <a:xfrm>
            <a:off x="720000" y="2088000"/>
            <a:ext cx="236628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After First Blade</a:t>
            </a:r>
            <a:endParaRPr/>
          </a:p>
        </p:txBody>
      </p:sp>
      <p:sp>
        <p:nvSpPr>
          <p:cNvPr id="591" name="TextShape 4"/>
          <p:cNvSpPr txBox="1"/>
          <p:nvPr/>
        </p:nvSpPr>
        <p:spPr>
          <a:xfrm>
            <a:off x="732960" y="2736000"/>
            <a:ext cx="207504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Second Blade</a:t>
            </a:r>
            <a:endParaRPr/>
          </a:p>
        </p:txBody>
      </p:sp>
      <p:pic>
        <p:nvPicPr>
          <p:cNvPr descr="" id="59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04480" y="2664000"/>
            <a:ext cx="2207520" cy="576000"/>
          </a:xfrm>
          <a:prstGeom prst="rect">
            <a:avLst/>
          </a:prstGeom>
          <a:ln>
            <a:noFill/>
          </a:ln>
        </p:spPr>
      </p:pic>
      <p:pic>
        <p:nvPicPr>
          <p:cNvPr descr="" id="59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68000" y="2160000"/>
            <a:ext cx="1944000" cy="399600"/>
          </a:xfrm>
          <a:prstGeom prst="rect">
            <a:avLst/>
          </a:prstGeom>
          <a:ln>
            <a:noFill/>
          </a:ln>
        </p:spPr>
      </p:pic>
      <p:sp>
        <p:nvSpPr>
          <p:cNvPr id="594" name="TextShape 5"/>
          <p:cNvSpPr txBox="1"/>
          <p:nvPr/>
        </p:nvSpPr>
        <p:spPr>
          <a:xfrm>
            <a:off x="775440" y="3431880"/>
            <a:ext cx="167256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O-Detector</a:t>
            </a:r>
            <a:endParaRPr/>
          </a:p>
        </p:txBody>
      </p:sp>
      <p:pic>
        <p:nvPicPr>
          <p:cNvPr descr="" id="595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096000" y="3454920"/>
            <a:ext cx="1944000" cy="433080"/>
          </a:xfrm>
          <a:prstGeom prst="rect">
            <a:avLst/>
          </a:prstGeom>
          <a:ln>
            <a:noFill/>
          </a:ln>
        </p:spPr>
      </p:pic>
      <p:sp>
        <p:nvSpPr>
          <p:cNvPr id="596" name="TextShape 6"/>
          <p:cNvSpPr txBox="1"/>
          <p:nvPr/>
        </p:nvSpPr>
        <p:spPr>
          <a:xfrm>
            <a:off x="793440" y="4151880"/>
            <a:ext cx="1654560" cy="4561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/>
              <a:t>H-Detector</a:t>
            </a:r>
            <a:endParaRPr/>
          </a:p>
        </p:txBody>
      </p:sp>
      <p:pic>
        <p:nvPicPr>
          <p:cNvPr descr="" id="597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3204000" y="4104000"/>
            <a:ext cx="1836000" cy="504000"/>
          </a:xfrm>
          <a:prstGeom prst="rect">
            <a:avLst/>
          </a:prstGeom>
          <a:ln>
            <a:noFill/>
          </a:ln>
        </p:spPr>
      </p:pic>
      <p:pic>
        <p:nvPicPr>
          <p:cNvPr descr="" id="598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2664000" y="5400000"/>
            <a:ext cx="1296000" cy="419760"/>
          </a:xfrm>
          <a:prstGeom prst="rect">
            <a:avLst/>
          </a:prstGeom>
          <a:ln>
            <a:noFill/>
          </a:ln>
        </p:spPr>
      </p:pic>
      <p:pic>
        <p:nvPicPr>
          <p:cNvPr descr="" id="599" name=""/>
          <p:cNvPicPr/>
          <p:nvPr/>
        </p:nvPicPr>
        <p:blipFill>
          <a:blip r:embed="rId8"/>
          <a:stretch>
            <a:fillRect/>
          </a:stretch>
        </p:blipFill>
        <p:spPr>
          <a:xfrm>
            <a:off x="1152000" y="4824000"/>
            <a:ext cx="1314000" cy="399600"/>
          </a:xfrm>
          <a:prstGeom prst="rect">
            <a:avLst/>
          </a:prstGeom>
          <a:ln>
            <a:noFill/>
          </a:ln>
        </p:spPr>
      </p:pic>
      <p:pic>
        <p:nvPicPr>
          <p:cNvPr descr="" id="600" name=""/>
          <p:cNvPicPr/>
          <p:nvPr/>
        </p:nvPicPr>
        <p:blipFill>
          <a:blip r:embed="rId9"/>
          <a:stretch>
            <a:fillRect/>
          </a:stretch>
        </p:blipFill>
        <p:spPr>
          <a:xfrm>
            <a:off x="2376000" y="4752000"/>
            <a:ext cx="1445400" cy="504000"/>
          </a:xfrm>
          <a:prstGeom prst="rect">
            <a:avLst/>
          </a:prstGeom>
          <a:ln>
            <a:noFill/>
          </a:ln>
        </p:spPr>
      </p:pic>
      <p:pic>
        <p:nvPicPr>
          <p:cNvPr descr="" id="601" name=""/>
          <p:cNvPicPr/>
          <p:nvPr/>
        </p:nvPicPr>
        <p:blipFill>
          <a:blip r:embed="rId10"/>
          <a:stretch>
            <a:fillRect/>
          </a:stretch>
        </p:blipFill>
        <p:spPr>
          <a:xfrm>
            <a:off x="1238760" y="5400000"/>
            <a:ext cx="1353240" cy="432000"/>
          </a:xfrm>
          <a:prstGeom prst="rect">
            <a:avLst/>
          </a:prstGeom>
          <a:ln>
            <a:noFill/>
          </a:ln>
        </p:spPr>
      </p:pic>
      <p:pic>
        <p:nvPicPr>
          <p:cNvPr descr="" id="602" name=""/>
          <p:cNvPicPr/>
          <p:nvPr/>
        </p:nvPicPr>
        <p:blipFill>
          <a:blip r:embed="rId11"/>
          <a:stretch>
            <a:fillRect/>
          </a:stretch>
        </p:blipFill>
        <p:spPr>
          <a:xfrm>
            <a:off x="6820920" y="6012360"/>
            <a:ext cx="1459080" cy="539640"/>
          </a:xfrm>
          <a:prstGeom prst="rect">
            <a:avLst/>
          </a:prstGeom>
          <a:ln>
            <a:noFill/>
          </a:ln>
        </p:spPr>
      </p:pic>
      <p:pic>
        <p:nvPicPr>
          <p:cNvPr descr="" id="603" name=""/>
          <p:cNvPicPr/>
          <p:nvPr/>
        </p:nvPicPr>
        <p:blipFill>
          <a:blip r:embed="rId12"/>
          <a:stretch>
            <a:fillRect/>
          </a:stretch>
        </p:blipFill>
        <p:spPr>
          <a:xfrm>
            <a:off x="5347080" y="6120000"/>
            <a:ext cx="1132920" cy="4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The Phase Flag</a:t>
            </a:r>
            <a:endParaRPr/>
          </a:p>
        </p:txBody>
      </p:sp>
      <p:pic>
        <p:nvPicPr>
          <p:cNvPr descr="" id="60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418400"/>
            <a:ext cx="1440000" cy="648000"/>
          </a:xfrm>
          <a:prstGeom prst="rect">
            <a:avLst/>
          </a:prstGeom>
          <a:ln>
            <a:noFill/>
          </a:ln>
        </p:spPr>
      </p:pic>
      <p:pic>
        <p:nvPicPr>
          <p:cNvPr descr="" id="6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16000" y="1346400"/>
            <a:ext cx="1512000" cy="792000"/>
          </a:xfrm>
          <a:prstGeom prst="rect">
            <a:avLst/>
          </a:prstGeom>
          <a:ln>
            <a:noFill/>
          </a:ln>
        </p:spPr>
      </p:pic>
      <p:pic>
        <p:nvPicPr>
          <p:cNvPr descr="" id="6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8000" y="1346400"/>
            <a:ext cx="1728000" cy="885600"/>
          </a:xfrm>
          <a:prstGeom prst="rect">
            <a:avLst/>
          </a:prstGeom>
          <a:ln>
            <a:noFill/>
          </a:ln>
        </p:spPr>
      </p:pic>
      <p:pic>
        <p:nvPicPr>
          <p:cNvPr descr="" id="60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36000" y="2160000"/>
            <a:ext cx="3024000" cy="1022040"/>
          </a:xfrm>
          <a:prstGeom prst="rect">
            <a:avLst/>
          </a:prstGeom>
          <a:ln>
            <a:noFill/>
          </a:ln>
        </p:spPr>
      </p:pic>
      <p:pic>
        <p:nvPicPr>
          <p:cNvPr descr="" id="609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816000" y="2297160"/>
            <a:ext cx="5256000" cy="3462840"/>
          </a:xfrm>
          <a:prstGeom prst="rect">
            <a:avLst/>
          </a:prstGeom>
          <a:ln>
            <a:noFill/>
          </a:ln>
        </p:spPr>
      </p:pic>
      <p:pic>
        <p:nvPicPr>
          <p:cNvPr descr="" id="610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2000" y="3288240"/>
            <a:ext cx="4428720" cy="599760"/>
          </a:xfrm>
          <a:prstGeom prst="rect">
            <a:avLst/>
          </a:prstGeom>
          <a:ln>
            <a:noFill/>
          </a:ln>
        </p:spPr>
      </p:pic>
      <p:pic>
        <p:nvPicPr>
          <p:cNvPr descr="" id="611" name=""/>
          <p:cNvPicPr/>
          <p:nvPr/>
        </p:nvPicPr>
        <p:blipFill>
          <a:blip r:embed="rId7"/>
          <a:stretch>
            <a:fillRect/>
          </a:stretch>
        </p:blipFill>
        <p:spPr>
          <a:xfrm>
            <a:off x="648000" y="3340080"/>
            <a:ext cx="542520" cy="4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Interferometer Contrast </a:t>
            </a:r>
            <a:endParaRPr/>
          </a:p>
        </p:txBody>
      </p:sp>
      <p:pic>
        <p:nvPicPr>
          <p:cNvPr descr="" id="6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0160" y="1423080"/>
            <a:ext cx="2355840" cy="736920"/>
          </a:xfrm>
          <a:prstGeom prst="rect">
            <a:avLst/>
          </a:prstGeom>
          <a:ln>
            <a:noFill/>
          </a:ln>
        </p:spPr>
      </p:pic>
      <p:pic>
        <p:nvPicPr>
          <p:cNvPr descr="" id="6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2000" y="2448000"/>
            <a:ext cx="2448000" cy="792000"/>
          </a:xfrm>
          <a:prstGeom prst="rect">
            <a:avLst/>
          </a:prstGeom>
          <a:ln>
            <a:noFill/>
          </a:ln>
        </p:spPr>
      </p:pic>
      <p:pic>
        <p:nvPicPr>
          <p:cNvPr descr="" id="61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56000" y="3600000"/>
            <a:ext cx="2448000" cy="84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Bayes Thereom</a:t>
            </a:r>
            <a:endParaRPr/>
          </a:p>
        </p:txBody>
      </p:sp>
      <p:pic>
        <p:nvPicPr>
          <p:cNvPr descr="" id="6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6000" y="1944000"/>
            <a:ext cx="4248000" cy="349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