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Vibe Vault - Legion Pitch Deck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9: Why This Works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Three Convergent Trends Enable Vibe Vault</a:t>
            </a:r>
          </a:p>
          <a:p>
            <a:pPr lvl="0" indent="0" marL="0">
              <a:buNone/>
            </a:pPr>
            <a:r>
              <a:rPr b="1"/>
              <a:t>1. AI Code Generation Maturity</a:t>
            </a:r>
            <a:r>
              <a:rPr/>
              <a:t> - GPT-4/Claude can write production Solidity - Security validation models are proven - Pattern recognition for DeFi protocols</a:t>
            </a:r>
          </a:p>
          <a:p>
            <a:pPr lvl="0" indent="0" marL="0">
              <a:buNone/>
            </a:pPr>
            <a:r>
              <a:rPr b="1"/>
              <a:t>2. Cross-Chain Infrastructure Ready</a:t>
            </a:r>
            <a:r>
              <a:rPr/>
              <a:t> - Paloma Chain validator network operational - LayerZero/Wormhole bridging mature - Multi-chain deployment solved</a:t>
            </a:r>
          </a:p>
          <a:p>
            <a:pPr lvl="0" indent="0" marL="0">
              <a:buNone/>
            </a:pPr>
            <a:r>
              <a:rPr b="1"/>
              <a:t>3. DeFi Composability Peak</a:t>
            </a:r>
            <a:r>
              <a:rPr/>
              <a:t> - 100+ battle-tested protocols to integrate - Standard interfaces (ERC-4626, ERC-20) - Proven vault patterns to template</a:t>
            </a:r>
          </a:p>
          <a:p>
            <a:pPr lvl="0" indent="0" marL="0">
              <a:buNone/>
            </a:pPr>
            <a:r>
              <a:rPr i="1"/>
              <a:t>The technology stack is ready. The market is waiting.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10: Strategic Partnership - Yearn 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Vibe Vault × Yearn × Kalani: Democratizing Yearn Vault Creation</a:t>
            </a:r>
          </a:p>
          <a:p>
            <a:pPr lvl="0" indent="0" marL="0">
              <a:buNone/>
            </a:pPr>
            <a:r>
              <a:rPr b="1"/>
              <a:t>Partnership Announcement</a:t>
            </a:r>
          </a:p>
          <a:p>
            <a:pPr lvl="0" indent="0" marL="0">
              <a:buNone/>
            </a:pPr>
            <a:r>
              <a:rPr/>
              <a:t>Vibe Vault has partnered with </a:t>
            </a:r>
            <a:r>
              <a:rPr b="1"/>
              <a:t>Yearn Finance</a:t>
            </a:r>
            <a:r>
              <a:rPr/>
              <a:t> ($804M+ TVL) and </a:t>
            </a:r>
            <a:r>
              <a:rPr b="1"/>
              <a:t>Kalani</a:t>
            </a:r>
            <a:r>
              <a:rPr/>
              <a:t> (Yearn’s vault management platform) to enable AI-powered creation of custom Yearn strategies.</a:t>
            </a:r>
          </a:p>
          <a:p>
            <a:pPr lvl="0" indent="0" marL="0">
              <a:buNone/>
            </a:pPr>
            <a:r>
              <a:rPr b="1"/>
              <a:t>What This Means:</a:t>
            </a:r>
          </a:p>
          <a:p>
            <a:pPr lvl="0" indent="0" marL="0">
              <a:buNone/>
            </a:pPr>
            <a:r>
              <a:rPr/>
              <a:t>🤖 </a:t>
            </a:r>
            <a:r>
              <a:rPr b="1"/>
              <a:t>AI-Generated Yearn Vaults</a:t>
            </a:r>
            <a:r>
              <a:rPr/>
              <a:t> - Users can “Vibe Code” custom Yearn V3 vault combinations using natural language - Generate ERC-4626 strategies based on Kalani’s battle-tested specifications - Compose existing Yearn strategies into new custom allocations</a:t>
            </a:r>
          </a:p>
          <a:p>
            <a:pPr lvl="0" indent="0" marL="0">
              <a:buNone/>
            </a:pPr>
            <a:r>
              <a:rPr/>
              <a:t>⚡ </a:t>
            </a:r>
            <a:r>
              <a:rPr b="1"/>
              <a:t>Seamless Deployment &amp; Execution</a:t>
            </a:r>
            <a:r>
              <a:rPr/>
              <a:t> - Deploy custom vaults to Ethereum, Polygon, Arbitrum, Base via Paloma - Paloma Chain executes all deposits, withdrawals, and rebalancing - No RPC infrastructure required - validators handle everything</a:t>
            </a:r>
          </a:p>
          <a:p>
            <a:pPr lvl="0" indent="0" marL="0">
              <a:buNone/>
            </a:pPr>
            <a:r>
              <a:rPr/>
              <a:t>🗄️ </a:t>
            </a:r>
            <a:r>
              <a:rPr b="1"/>
              <a:t>Secure Data Management</a:t>
            </a:r>
            <a:r>
              <a:rPr/>
              <a:t> - All vault configurations stored in SerenDB - Real-time performance tracking and analytics - AI learns from successful strategies to improve recommendations</a:t>
            </a:r>
          </a:p>
          <a:p>
            <a:pPr lvl="0" indent="0" marL="0">
              <a:buNone/>
            </a:pPr>
            <a:r>
              <a:rPr b="1"/>
              <a:t>Partnership Benefits:</a:t>
            </a:r>
          </a:p>
          <a:p>
            <a:pPr lvl="0" indent="0" marL="0">
              <a:buNone/>
            </a:pPr>
            <a:r>
              <a:rPr b="1"/>
              <a:t>For Users:</a:t>
            </a:r>
            <a:r>
              <a:rPr/>
              <a:t> - Create custom Yearn strategies without coding - Charge your own management fees (you become the vault operator) - Access $804M+ Yearn ecosystem TVL and proven strategies - Deploy in minutes vs. months of traditional development</a:t>
            </a:r>
          </a:p>
          <a:p>
            <a:pPr lvl="0" indent="0" marL="0">
              <a:buNone/>
            </a:pPr>
            <a:r>
              <a:rPr b="1"/>
              <a:t>For Yearn:</a:t>
            </a:r>
            <a:r>
              <a:rPr/>
              <a:t> - Dramatically expands vault creator base from ~20 core developers to thousands - Increases protocol innovation velocity - New revenue streams from user-deployed vaults - Strengthens ecosystem through AI-powered composability</a:t>
            </a:r>
          </a:p>
          <a:p>
            <a:pPr lvl="0" indent="0" marL="0">
              <a:buNone/>
            </a:pPr>
            <a:r>
              <a:rPr b="1"/>
              <a:t>For Vibe Vault:</a:t>
            </a:r>
            <a:r>
              <a:rPr/>
              <a:t> - </a:t>
            </a:r>
            <a:r>
              <a:rPr b="1"/>
              <a:t>Day-1 Integration:</a:t>
            </a:r>
            <a:r>
              <a:rPr/>
              <a:t> Immediate access to Yearn’s proven vault infrastructure - </a:t>
            </a:r>
            <a:r>
              <a:rPr b="1"/>
              <a:t>Validation:</a:t>
            </a:r>
            <a:r>
              <a:rPr/>
              <a:t> Partnership with #1 DeFi yield aggregator ($804M+ TVL) - </a:t>
            </a:r>
            <a:r>
              <a:rPr b="1"/>
              <a:t>Network Effects:</a:t>
            </a:r>
            <a:r>
              <a:rPr/>
              <a:t> Every Yearn user becomes potential Vibe Vault creator - </a:t>
            </a:r>
            <a:r>
              <a:rPr b="1"/>
              <a:t>Proven Strategies:</a:t>
            </a:r>
            <a:r>
              <a:rPr/>
              <a:t> 18 battle-tested vaults to template and compose</a:t>
            </a:r>
          </a:p>
          <a:p>
            <a:pPr lvl="0" indent="0" marL="0">
              <a:buNone/>
            </a:pPr>
            <a:r>
              <a:rPr b="1"/>
              <a:t>Example Use Case:</a:t>
            </a:r>
          </a:p>
          <a:p>
            <a:pPr lvl="0" indent="0">
              <a:buNone/>
            </a:pPr>
            <a:r>
              <a:rPr>
                <a:latin typeface="Courier"/>
              </a:rPr>
              <a:t>User prompt: "Create a Yearn vault that allocates 50% to Morpho Gauntlet
WETH (0.99% APY) and 50% to vbETH yVault (2.25% APY) with automatic
rebalancing when spread &gt; 1%"
↓ Vibe Vault AI generates ERC-4626 allocator vault
↓ Deploys via Paloma to Ethereum mainnet
↓ User sets 0.3% management fee
↓ Strategy goes live in &lt; 10 minutes</a:t>
            </a:r>
          </a:p>
          <a:p>
            <a:pPr lvl="0" indent="0" marL="0">
              <a:buNone/>
            </a:pPr>
            <a:r>
              <a:rPr b="1"/>
              <a:t>Launch Metrics:</a:t>
            </a:r>
            <a:r>
              <a:rPr/>
              <a:t> - </a:t>
            </a:r>
            <a:r>
              <a:rPr b="1"/>
              <a:t>18 Yearn Vaults</a:t>
            </a:r>
            <a:r>
              <a:rPr/>
              <a:t> ready for AI composition at launch - </a:t>
            </a:r>
            <a:r>
              <a:rPr b="1"/>
              <a:t>$804.21M TVL</a:t>
            </a:r>
            <a:r>
              <a:rPr/>
              <a:t> across Yearn ecosystem (potential market) - </a:t>
            </a:r>
            <a:r>
              <a:rPr b="1"/>
              <a:t>3 Vault Types:</a:t>
            </a:r>
            <a:r>
              <a:rPr/>
              <a:t> Allocator, Strategy, and Legacy vaults supported - </a:t>
            </a:r>
            <a:r>
              <a:rPr b="1"/>
              <a:t>4 Chains:</a:t>
            </a:r>
            <a:r>
              <a:rPr/>
              <a:t> Ethereum, Katana, Polygon, Arbitrum support</a:t>
            </a:r>
          </a:p>
          <a:p>
            <a:pPr lvl="0" indent="0" marL="0">
              <a:buNone/>
            </a:pPr>
            <a:r>
              <a:rPr i="1"/>
              <a:t>The Yearn partnership transforms Vibe Vault from concept to production-ready platform with battle-tested infrastructure from day one.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11: Competition &amp; Differentiation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First Mover in AI-Powered Vault Creation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700"/>
                <a:gridCol w="1104900"/>
                <a:gridCol w="698500"/>
                <a:gridCol w="6985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Vibe Vault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Yearn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Beefy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Traditional Dev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No-Code Creation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AI-powered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Multi-Chain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10+ chains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⚠️ Limited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20+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 Expensive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Time to Deploy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Minutes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N/A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N/A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3-6 months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Cost to Deploy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$500-$5K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N/A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N/A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$50K-$200K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Custom Strategies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Unlimited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 Curated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 Curated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Expensive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Infrastructure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Paloma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Centralized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Centralized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Self-managed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Differentiators:</a:t>
            </a:r>
            <a:r>
              <a:rPr/>
              <a:t> - </a:t>
            </a:r>
            <a:r>
              <a:rPr b="1"/>
              <a:t>Only platform</a:t>
            </a:r>
            <a:r>
              <a:rPr/>
              <a:t> enabling user-generated vault strategies via AI - </a:t>
            </a:r>
            <a:r>
              <a:rPr b="1"/>
              <a:t>Decentralized deployment</a:t>
            </a:r>
            <a:r>
              <a:rPr/>
              <a:t> through Paloma validators (no RPC costs) - </a:t>
            </a:r>
            <a:r>
              <a:rPr b="1"/>
              <a:t>AI safety validation</a:t>
            </a:r>
            <a:r>
              <a:rPr/>
              <a:t> built-in (not just code generation) - </a:t>
            </a:r>
            <a:r>
              <a:rPr b="1"/>
              <a:t>SerenDB intelligence</a:t>
            </a:r>
            <a:r>
              <a:rPr/>
              <a:t> layer for continuous learning</a:t>
            </a:r>
          </a:p>
          <a:p>
            <a:pPr lvl="0" indent="0" marL="0">
              <a:buNone/>
            </a:pPr>
            <a:r>
              <a:rPr i="1"/>
              <a:t>We’re not competing with vault aggregators. We’re empowering vault creators.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11: Roadmap &amp;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6 Months to TGE | Aggressive Development Sprints</a:t>
            </a:r>
          </a:p>
          <a:p>
            <a:pPr lvl="0" indent="0" marL="0">
              <a:buNone/>
            </a:pPr>
            <a:r>
              <a:rPr b="1"/>
              <a:t>Month 1: Foundation</a:t>
            </a:r>
            <a:r>
              <a:rPr/>
              <a:t> ✅ (If started) - Engineering team onboarding - SerenDB production deployment - Paloma LightNode integration - AI contract generation pipeline (Vyper templates)</a:t>
            </a:r>
          </a:p>
          <a:p>
            <a:pPr lvl="0" indent="0" marL="0">
              <a:buNone/>
            </a:pPr>
            <a:r>
              <a:rPr b="1"/>
              <a:t>Month 2: Core Development</a:t>
            </a:r>
            <a:r>
              <a:rPr/>
              <a:t> - Simple strategy AI generation (single-protocol vaults) - Decentralized front-end MVP - Deploy to 3-5 chains - </a:t>
            </a:r>
            <a:r>
              <a:rPr b="1"/>
              <a:t>Milestone: Cross-chain perpetual vault proof-of-concept</a:t>
            </a:r>
          </a:p>
          <a:p>
            <a:pPr lvl="0" indent="0" marL="0">
              <a:buNone/>
            </a:pPr>
            <a:r>
              <a:rPr b="1"/>
              <a:t>Month 3: Advanced Features</a:t>
            </a:r>
            <a:r>
              <a:rPr/>
              <a:t> - Multi-step strategy generation - AI security audit system - Compass EVM cross-chain execution - User dashboard and management interface</a:t>
            </a:r>
          </a:p>
          <a:p>
            <a:pPr lvl="0" indent="0" marL="0">
              <a:buNone/>
            </a:pPr>
            <a:r>
              <a:rPr b="1"/>
              <a:t>Months 4-6: Launch Preparation</a:t>
            </a:r>
            <a:r>
              <a:rPr/>
              <a:t> - Comprehensive security audits - Expand to 10+ chains - CEX listing negotiations - Marketing campaigns - </a:t>
            </a:r>
            <a:r>
              <a:rPr b="1"/>
              <a:t>TGE: CEX + DEX listings with full liquidity</a:t>
            </a:r>
          </a:p>
          <a:p>
            <a:pPr lvl="0" indent="0" marL="0">
              <a:buNone/>
            </a:pPr>
            <a:r>
              <a:rPr b="1"/>
              <a:t>Post-TGE Goal:</a:t>
            </a:r>
            <a:r>
              <a:rPr/>
              <a:t> 100+ community-deployed vaults in first 30 days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12: Tokenomics &amp;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$3M Raise | 10M VVAULT Tokens | All Unlocked at TGE</a:t>
            </a:r>
          </a:p>
          <a:p>
            <a:pPr lvl="0" indent="0" marL="0">
              <a:buNone/>
            </a:pPr>
            <a:r>
              <a:rPr b="1"/>
              <a:t>Token Distribution:</a:t>
            </a:r>
            <a:r>
              <a:rPr/>
              <a:t> - </a:t>
            </a:r>
            <a:r>
              <a:rPr b="1"/>
              <a:t>80% (8M VVAULT)</a:t>
            </a:r>
            <a:r>
              <a:rPr/>
              <a:t> → Legion ICO participants (merit-based) - </a:t>
            </a:r>
            <a:r>
              <a:rPr b="1"/>
              <a:t>18% (1.8M VVAULT)</a:t>
            </a:r>
            <a:r>
              <a:rPr/>
              <a:t> + $600K USDC �� DEX liquidity pools - </a:t>
            </a:r>
            <a:r>
              <a:rPr b="1"/>
              <a:t>2% (200K VVAULT)</a:t>
            </a:r>
            <a:r>
              <a:rPr/>
              <a:t> → CEX listing reserves &amp; market making - </a:t>
            </a:r>
            <a:r>
              <a:rPr b="1"/>
              <a:t>Remaining $2.4M USDC</a:t>
            </a:r>
            <a:r>
              <a:rPr/>
              <a:t> → Paloma Foundation Treasury</a:t>
            </a:r>
          </a:p>
          <a:p>
            <a:pPr lvl="0" indent="0" marL="0">
              <a:buNone/>
            </a:pPr>
            <a:r>
              <a:rPr b="1"/>
              <a:t>Token Generation Event (6 months):</a:t>
            </a:r>
            <a:r>
              <a:rPr/>
              <a:t> - All tokens fully unlocked at TGE - Simultaneous CEX + DEX listings - Initial liquidity: $600K + 1.8M VVAULT - No vesting, no cliffs</a:t>
            </a:r>
          </a:p>
          <a:p>
            <a:pPr lvl="0" indent="0" marL="0">
              <a:buNone/>
            </a:pPr>
            <a:r>
              <a:rPr b="1"/>
              <a:t>Token Utility:</a:t>
            </a:r>
            <a:r>
              <a:rPr/>
              <a:t> - </a:t>
            </a:r>
            <a:r>
              <a:rPr b="1"/>
              <a:t>Governance:</a:t>
            </a:r>
            <a:r>
              <a:rPr/>
              <a:t> Vote on platform fee parameters - </a:t>
            </a:r>
            <a:r>
              <a:rPr b="1"/>
              <a:t>Revenue:</a:t>
            </a:r>
            <a:r>
              <a:rPr/>
              <a:t> 100% of fees flow to stakers - </a:t>
            </a:r>
            <a:r>
              <a:rPr b="1"/>
              <a:t>Access:</a:t>
            </a:r>
            <a:r>
              <a:rPr/>
              <a:t> Priority features and vault templates (future)</a:t>
            </a:r>
          </a:p>
          <a:p>
            <a:pPr lvl="0" indent="0" marL="0">
              <a:buNone/>
            </a:pPr>
            <a:r>
              <a:rPr b="1"/>
              <a:t>Listing Strategy:</a:t>
            </a:r>
            <a:r>
              <a:rPr/>
              <a:t> - CEX partnerships with 200K VVAULT reserve - Multi-chain DEX liquidity (Uniswap, PancakeSwap, etc.) - Market maker agreements for liquidity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13: Use of Funds - $3M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Capital-Efficient Deployment Across 5 Categories</a:t>
            </a:r>
          </a:p>
          <a:p>
            <a:pPr lvl="0" indent="0" marL="0">
              <a:buNone/>
            </a:pPr>
            <a:r>
              <a:rPr b="1"/>
              <a:t>50% - Product Development ($1.5M)</a:t>
            </a:r>
            <a:r>
              <a:rPr/>
              <a:t> - Core platform engineering (AI generation, deployment engine) - Paloma LightNode decentralized front-end - Multi-chain integration (Compass EVM Actions) - Security audits (contract templates + AI systems) - Backend infrastructure and APIs</a:t>
            </a:r>
          </a:p>
          <a:p>
            <a:pPr lvl="0" indent="0" marL="0">
              <a:buNone/>
            </a:pPr>
            <a:r>
              <a:rPr b="1"/>
              <a:t>20% - Marketing &amp; CEX Partnerships ($600K)</a:t>
            </a:r>
            <a:r>
              <a:rPr/>
              <a:t> - Centralized exchange listing campaigns - Market maker agreements - Community building &amp; social campaigns - Influencer/KOL engagement - Conference presence &amp; partnerships - Developer relations</a:t>
            </a:r>
          </a:p>
          <a:p>
            <a:pPr lvl="0" indent="0" marL="0">
              <a:buNone/>
            </a:pPr>
            <a:r>
              <a:rPr b="1"/>
              <a:t>15% - SerenDB Deployment ($450K)</a:t>
            </a:r>
            <a:r>
              <a:rPr/>
              <a:t> - Production infrastructure scaling - AI-native database optimization - Real-time blockchain indexing (all chains) - Global hosting infrastructure</a:t>
            </a:r>
          </a:p>
          <a:p>
            <a:pPr lvl="0" indent="0" marL="0">
              <a:buNone/>
            </a:pPr>
            <a:r>
              <a:rPr b="1"/>
              <a:t>10% - Multi-Chain Infrastructure ($300K)</a:t>
            </a:r>
            <a:r>
              <a:rPr/>
              <a:t> - Paloma validator network integration - Compass EVM deployment across chains - Testing &amp; validation infrastructure - Legal &amp; compliance</a:t>
            </a:r>
          </a:p>
          <a:p>
            <a:pPr lvl="0" indent="0" marL="0">
              <a:buNone/>
            </a:pPr>
            <a:r>
              <a:rPr b="1"/>
              <a:t>5% - Community Incentives ($150K)</a:t>
            </a:r>
            <a:r>
              <a:rPr/>
              <a:t> - Early adopter rewards - Vault creator grants - Bug bounties - Ecosystem development fund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14: Why Legion?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Perfect Alignment with Merit-Based Fundraising</a:t>
            </a:r>
          </a:p>
          <a:p>
            <a:pPr lvl="0" indent="0" marL="0">
              <a:buNone/>
            </a:pPr>
            <a:r>
              <a:rPr b="1"/>
              <a:t>Merit-Based Distribution</a:t>
            </a:r>
            <a:r>
              <a:rPr/>
              <a:t> - Legion Scores ensure tokens go to genuine contributors - Developers, creators, engaged DeFi users (not just whales) - Creates aligned, active community</a:t>
            </a:r>
          </a:p>
          <a:p>
            <a:pPr lvl="0" indent="0" marL="0">
              <a:buNone/>
            </a:pPr>
            <a:r>
              <a:rPr b="1"/>
              <a:t>MiCA Compliance</a:t>
            </a:r>
            <a:r>
              <a:rPr/>
              <a:t> - EU-compliant framework reduces regulatory risk - Robust KYC/AML infrastructure built-in - Accelerates time to market</a:t>
            </a:r>
          </a:p>
          <a:p>
            <a:pPr lvl="0" indent="0" marL="0">
              <a:buNone/>
            </a:pPr>
            <a:r>
              <a:rPr b="1"/>
              <a:t>Quality Curation</a:t>
            </a:r>
            <a:r>
              <a:rPr/>
              <a:t> - Rigorous vetting process = credibility - Association with other vetted projects - Access to Delphi Labs &amp; partner VC networks</a:t>
            </a:r>
          </a:p>
          <a:p>
            <a:pPr lvl="0" indent="0" marL="0">
              <a:buNone/>
            </a:pPr>
            <a:r>
              <a:rPr b="1"/>
              <a:t>CEX Access</a:t>
            </a:r>
            <a:r>
              <a:rPr/>
              <a:t> - Professional infrastructure facilitates exchange listings - 2% liquidity reserve demonstrates commitment - Broader distribution and tradability</a:t>
            </a:r>
          </a:p>
          <a:p>
            <a:pPr lvl="0" indent="0" marL="0">
              <a:buNone/>
            </a:pPr>
            <a:r>
              <a:rPr b="1"/>
              <a:t>Long-Term Alignment</a:t>
            </a:r>
            <a:r>
              <a:rPr/>
              <a:t> - Multi-round game theory approach - Token holders who earn through merit contribute meaningfully - Network effects essential for DeFi success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15: Team &amp; Advisors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Project Lead: Taariq Lewis</a:t>
            </a:r>
            <a:r>
              <a:rPr/>
              <a:t> - [Include relevant background, experience, and credibility] - [Prior projects, exits, or notable achievements] - [Link to LinkedIn, Twitter, or GitHub]</a:t>
            </a:r>
          </a:p>
          <a:p>
            <a:pPr lvl="0" indent="0" marL="0">
              <a:buNone/>
            </a:pPr>
            <a:r>
              <a:rPr b="1"/>
              <a:t>Core Contributors:</a:t>
            </a:r>
            <a:r>
              <a:rPr/>
              <a:t> - Engineering team with expertise in: - Smart contract development (Solidity, Vyper, CosmWasm) - AI/ML systems and LLM integration - Cross-chain protocols and DeFi composability</a:t>
            </a:r>
          </a:p>
          <a:p>
            <a:pPr lvl="0" indent="0" marL="0">
              <a:buNone/>
            </a:pPr>
            <a:r>
              <a:rPr b="1"/>
              <a:t>Strategic Partners:</a:t>
            </a:r>
            <a:r>
              <a:rPr/>
              <a:t> - </a:t>
            </a:r>
            <a:r>
              <a:rPr b="1"/>
              <a:t>Paloma Chain</a:t>
            </a:r>
            <a:r>
              <a:rPr/>
              <a:t> - Cross-chain infrastructure provider - </a:t>
            </a:r>
            <a:r>
              <a:rPr b="1"/>
              <a:t>SerenDB</a:t>
            </a:r>
            <a:r>
              <a:rPr/>
              <a:t> - AI-native database integration partner - </a:t>
            </a:r>
            <a:r>
              <a:rPr b="1"/>
              <a:t>Legion</a:t>
            </a:r>
            <a:r>
              <a:rPr/>
              <a:t> - Fundraising platform and community</a:t>
            </a:r>
          </a:p>
          <a:p>
            <a:pPr lvl="0" indent="0" marL="0">
              <a:buNone/>
            </a:pPr>
            <a:r>
              <a:rPr b="1"/>
              <a:t>Advisors:</a:t>
            </a:r>
            <a:r>
              <a:rPr/>
              <a:t> - [To be added based on actual advisory relationships]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16: Traction &amp;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Current Status:</a:t>
            </a:r>
            <a:r>
              <a:rPr/>
              <a:t> - ✅ Comprehensive technical specifications completed - ✅ Sample vault architecture designed (cross-chain perpetual) - ✅ Paloma Chain partnership established - ✅ SerenDB integration partnership confirmed - ✅ Open source project (Apache 2.0 license)</a:t>
            </a:r>
          </a:p>
          <a:p>
            <a:pPr lvl="0" indent="0" marL="0">
              <a:buNone/>
            </a:pPr>
            <a:r>
              <a:rPr b="1"/>
              <a:t>Community Interest:</a:t>
            </a:r>
            <a:r>
              <a:rPr/>
              <a:t> - GitHub repository: https://github.com/serenorg/vibe-vault - [Add metrics: stars, forks, contributors if available]</a:t>
            </a:r>
          </a:p>
          <a:p>
            <a:pPr lvl="0" indent="0" marL="0">
              <a:buNone/>
            </a:pPr>
            <a:r>
              <a:rPr b="1"/>
              <a:t>Technical Validation:</a:t>
            </a:r>
            <a:r>
              <a:rPr/>
              <a:t> - Cross-chain vault specification demonstrates feasibility - Paloma Chain infrastructure battle-tested - SerenDB production-ready</a:t>
            </a:r>
          </a:p>
          <a:p>
            <a:pPr lvl="0" indent="0" marL="0">
              <a:buNone/>
            </a:pPr>
            <a:r>
              <a:rPr b="1"/>
              <a:t>Market Validation:</a:t>
            </a:r>
            <a:r>
              <a:rPr/>
              <a:t> - DeFi users consistently request simpler vault creation - Multi-chain deployment remains major pain point - AI code generation proven in adjacent markets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1: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VIBE VAULT</a:t>
            </a:r>
          </a:p>
          <a:p>
            <a:pPr lvl="0" indent="0" marL="0">
              <a:buNone/>
            </a:pPr>
            <a:r>
              <a:rPr i="1"/>
              <a:t>No-Code DeFi Vaults. Powered by AI.</a:t>
            </a:r>
          </a:p>
          <a:p>
            <a:pPr lvl="0" indent="0" marL="0">
              <a:buNone/>
            </a:pPr>
            <a:r>
              <a:rPr b="1"/>
              <a:t>Raising:</a:t>
            </a:r>
            <a:r>
              <a:rPr/>
              <a:t> $3,000,000 </a:t>
            </a:r>
            <a:r>
              <a:rPr b="1"/>
              <a:t>Token:</a:t>
            </a:r>
            <a:r>
              <a:rPr/>
              <a:t> VVAULT (10M supply) </a:t>
            </a:r>
            <a:r>
              <a:rPr b="1"/>
              <a:t>Platform:</a:t>
            </a:r>
            <a:r>
              <a:rPr/>
              <a:t> Legion </a:t>
            </a:r>
            <a:r>
              <a:rPr b="1"/>
              <a:t>TGE:</a:t>
            </a:r>
            <a:r>
              <a:rPr/>
              <a:t> 6 months (all tokens unlocked)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17: Risk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We Address Key Risks</a:t>
            </a:r>
          </a:p>
          <a:p>
            <a:pPr lvl="0" indent="0" marL="0">
              <a:buNone/>
            </a:pPr>
            <a:r>
              <a:rPr b="1"/>
              <a:t>Technical Risks:</a:t>
            </a:r>
            <a:r>
              <a:rPr/>
              <a:t> - ❌ Risk: AI generates insecure code - ✅ Mitigation: Multi-layer security validation, audited templates, AI rejects unsafe patterns</a:t>
            </a:r>
          </a:p>
          <a:p>
            <a:pPr lvl="0" indent="0" marL="0">
              <a:buNone/>
            </a:pPr>
            <a:r>
              <a:rPr b="1"/>
              <a:t>Market Risks:</a:t>
            </a:r>
            <a:r>
              <a:rPr/>
              <a:t> - ❌ Risk: Low vault creator adoption - ✅ Mitigation: Free tier for experimentation, vault grants program, extensive documentation</a:t>
            </a:r>
          </a:p>
          <a:p>
            <a:pPr lvl="0" indent="0" marL="0">
              <a:buNone/>
            </a:pPr>
            <a:r>
              <a:rPr b="1"/>
              <a:t>Regulatory Risks:</a:t>
            </a:r>
            <a:r>
              <a:rPr/>
              <a:t> - ❌ Risk: Compliance issues across jurisdictions - ✅ Mitigation: Legion MiCA framework, legal fund in budget, geographic restrictions</a:t>
            </a:r>
          </a:p>
          <a:p>
            <a:pPr lvl="0" indent="0" marL="0">
              <a:buNone/>
            </a:pPr>
            <a:r>
              <a:rPr b="1"/>
              <a:t>Competition Risks:</a:t>
            </a:r>
            <a:r>
              <a:rPr/>
              <a:t> - ❌ Risk: Established players copy approach - ✅ Mitigation: First-mover advantage, Paloma infrastructure moat, continuous AI improvement</a:t>
            </a:r>
          </a:p>
          <a:p>
            <a:pPr lvl="0" indent="0" marL="0">
              <a:buNone/>
            </a:pPr>
            <a:r>
              <a:rPr b="1"/>
              <a:t>Smart Contract Risks:</a:t>
            </a:r>
            <a:r>
              <a:rPr/>
              <a:t> - ❌ Risk: Deployed vaults have vulnerabilities - ✅ Mitigation: Comprehensive audits, bug bounty program, emergency pause mechanisms</a:t>
            </a:r>
          </a:p>
          <a:p>
            <a:pPr lvl="0" indent="0" marL="0">
              <a:buNone/>
            </a:pPr>
            <a:r>
              <a:rPr b="1"/>
              <a:t>Liquidity Risks:</a:t>
            </a:r>
            <a:r>
              <a:rPr/>
              <a:t> - ❌ Risk: Token price volatility at TGE - ✅ Mitigation: $600K + 1.8M tokens initial liquidity, CEX market makers, all tokens unlocked (no cliff dumps)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18: Success Metrics (6-12 Months Post-TGE)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Clear KPIs for Platform Growth</a:t>
            </a:r>
          </a:p>
          <a:p>
            <a:pPr lvl="0" indent="0" marL="0">
              <a:buNone/>
            </a:pPr>
            <a:r>
              <a:rPr b="1"/>
              <a:t>Adoption Metrics:</a:t>
            </a:r>
            <a:r>
              <a:rPr/>
              <a:t> - </a:t>
            </a:r>
            <a:r>
              <a:rPr b="1"/>
              <a:t>100+ vaults deployed</a:t>
            </a:r>
            <a:r>
              <a:rPr/>
              <a:t> in first 30 days - </a:t>
            </a:r>
            <a:r>
              <a:rPr b="1"/>
              <a:t>1,000+ total vaults</a:t>
            </a:r>
            <a:r>
              <a:rPr/>
              <a:t> within 6 months - </a:t>
            </a:r>
            <a:r>
              <a:rPr b="1"/>
              <a:t>10,000+ users</a:t>
            </a:r>
            <a:r>
              <a:rPr/>
              <a:t> across platform - </a:t>
            </a:r>
            <a:r>
              <a:rPr b="1"/>
              <a:t>50+ active vault creators</a:t>
            </a:r>
            <a:r>
              <a:rPr/>
              <a:t> deploying multiple strategies</a:t>
            </a:r>
          </a:p>
          <a:p>
            <a:pPr lvl="0" indent="0" marL="0">
              <a:buNone/>
            </a:pPr>
            <a:r>
              <a:rPr b="1"/>
              <a:t>Financial Metrics:</a:t>
            </a:r>
            <a:r>
              <a:rPr/>
              <a:t> - </a:t>
            </a:r>
            <a:r>
              <a:rPr b="1"/>
              <a:t>$50M+ aggregate TVL</a:t>
            </a:r>
            <a:r>
              <a:rPr/>
              <a:t> across deployed vaults - </a:t>
            </a:r>
            <a:r>
              <a:rPr b="1"/>
              <a:t>$1M+ annual recurring revenue</a:t>
            </a:r>
            <a:r>
              <a:rPr/>
              <a:t> from platform fees - </a:t>
            </a:r>
            <a:r>
              <a:rPr b="1"/>
              <a:t>$10M+ token market cap</a:t>
            </a:r>
            <a:r>
              <a:rPr/>
              <a:t> sustained for 90 days</a:t>
            </a:r>
          </a:p>
          <a:p>
            <a:pPr lvl="0" indent="0" marL="0">
              <a:buNone/>
            </a:pPr>
            <a:r>
              <a:rPr b="1"/>
              <a:t>Technical Metrics:</a:t>
            </a:r>
            <a:r>
              <a:rPr/>
              <a:t> - </a:t>
            </a:r>
            <a:r>
              <a:rPr b="1"/>
              <a:t>10+ blockchain integrations</a:t>
            </a:r>
            <a:r>
              <a:rPr/>
              <a:t> live - </a:t>
            </a:r>
            <a:r>
              <a:rPr b="1"/>
              <a:t>99.9% uptime</a:t>
            </a:r>
            <a:r>
              <a:rPr/>
              <a:t> for platform infrastructure - </a:t>
            </a:r>
            <a:r>
              <a:rPr b="1"/>
              <a:t>Zero critical security incidents</a:t>
            </a:r>
            <a:r>
              <a:rPr/>
              <a:t> in deployed vaults</a:t>
            </a:r>
          </a:p>
          <a:p>
            <a:pPr lvl="0" indent="0" marL="0">
              <a:buNone/>
            </a:pPr>
            <a:r>
              <a:rPr b="1"/>
              <a:t>Community Metrics:</a:t>
            </a:r>
            <a:r>
              <a:rPr/>
              <a:t> - </a:t>
            </a:r>
            <a:r>
              <a:rPr b="1"/>
              <a:t>5,000+ Discord/Telegram members</a:t>
            </a:r>
            <a:r>
              <a:rPr/>
              <a:t> - </a:t>
            </a:r>
            <a:r>
              <a:rPr b="1"/>
              <a:t>50+ active contributors</a:t>
            </a:r>
            <a:r>
              <a:rPr/>
              <a:t> to open source repo - </a:t>
            </a:r>
            <a:r>
              <a:rPr b="1"/>
              <a:t>10+ DeFi protocol partnerships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19: The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$3M Raise on Legion Platform</a:t>
            </a:r>
          </a:p>
          <a:p>
            <a:pPr lvl="0" indent="0" marL="0">
              <a:buNone/>
            </a:pPr>
            <a:r>
              <a:rPr b="1"/>
              <a:t>Terms:</a:t>
            </a:r>
            <a:r>
              <a:rPr/>
              <a:t> - </a:t>
            </a:r>
            <a:r>
              <a:rPr b="1"/>
              <a:t>Raise Amount:</a:t>
            </a:r>
            <a:r>
              <a:rPr/>
              <a:t> $3,000,000 USDC - </a:t>
            </a:r>
            <a:r>
              <a:rPr b="1"/>
              <a:t>Token Supply:</a:t>
            </a:r>
            <a:r>
              <a:rPr/>
              <a:t> 10,000,000 VVAULT - </a:t>
            </a:r>
            <a:r>
              <a:rPr b="1"/>
              <a:t>Contributor Allocation:</a:t>
            </a:r>
            <a:r>
              <a:rPr/>
              <a:t> 80% (8,000,000 VVAULT) - </a:t>
            </a:r>
            <a:r>
              <a:rPr b="1"/>
              <a:t>Token Generation Event:</a:t>
            </a:r>
            <a:r>
              <a:rPr/>
              <a:t> 6 months from close - </a:t>
            </a:r>
            <a:r>
              <a:rPr b="1"/>
              <a:t>Vesting:</a:t>
            </a:r>
            <a:r>
              <a:rPr/>
              <a:t> None - all tokens unlocked at TGE - </a:t>
            </a:r>
            <a:r>
              <a:rPr b="1"/>
              <a:t>Platform:</a:t>
            </a:r>
            <a:r>
              <a:rPr/>
              <a:t> Legion (merit-based, MiCA-compliant)</a:t>
            </a:r>
          </a:p>
          <a:p>
            <a:pPr lvl="0" indent="0" marL="0">
              <a:buNone/>
            </a:pPr>
            <a:r>
              <a:rPr b="1"/>
              <a:t>What You’re Buying:</a:t>
            </a:r>
            <a:r>
              <a:rPr/>
              <a:t> - Governance rights over platform economics - 100% of platform fees flow to stakers - Exposure to DeFi infrastructure growth - Early access to vault creation platform</a:t>
            </a:r>
          </a:p>
          <a:p>
            <a:pPr lvl="0" indent="0" marL="0">
              <a:buNone/>
            </a:pPr>
            <a:r>
              <a:rPr b="1"/>
              <a:t>Use of Funds:</a:t>
            </a:r>
            <a:r>
              <a:rPr/>
              <a:t> - 50% Product Development - 20% Marketing &amp; CEX Listings - 15% SerenDB Infrastructure - 10% Multi-Chain Operations - 5% Community Incentives</a:t>
            </a:r>
          </a:p>
          <a:p>
            <a:pPr lvl="0" indent="0" marL="0">
              <a:buNone/>
            </a:pPr>
            <a:r>
              <a:rPr b="1"/>
              <a:t>Timeline:</a:t>
            </a:r>
            <a:r>
              <a:rPr/>
              <a:t> - Months 1-3: Core development - Months 4-6: Launch preparation &amp; audits - Month 6: TGE with CEX + DEX listings - Post-TGE: 100+ vaults deployed in 30 days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20: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Democratizing DeFi Infrastructure</a:t>
            </a:r>
          </a:p>
          <a:p>
            <a:pPr lvl="0" indent="0" marL="0">
              <a:buNone/>
            </a:pPr>
            <a:r>
              <a:rPr b="1"/>
              <a:t>Today:</a:t>
            </a:r>
            <a:r>
              <a:rPr/>
              <a:t> 200 vault protocols built by elite teams</a:t>
            </a:r>
          </a:p>
          <a:p>
            <a:pPr lvl="0" indent="0" marL="0">
              <a:buNone/>
            </a:pPr>
            <a:r>
              <a:rPr b="1"/>
              <a:t>Tomorrow:</a:t>
            </a:r>
            <a:r>
              <a:rPr/>
              <a:t> 10,000+ vaults built by the community</a:t>
            </a:r>
          </a:p>
          <a:p>
            <a:pPr lvl="0" indent="0" marL="0">
              <a:buNone/>
            </a:pPr>
            <a:r>
              <a:rPr b="1"/>
              <a:t>Vibe Vault enables:</a:t>
            </a:r>
            <a:r>
              <a:rPr/>
              <a:t> - Every DeFi user to become a protocol founder - Every strategy idea to become deployable - Every blockchain to access DeFi innovation - Every yield opportunity to be captured</a:t>
            </a:r>
          </a:p>
          <a:p>
            <a:pPr lvl="0" indent="0" marL="0">
              <a:buNone/>
            </a:pPr>
            <a:r>
              <a:rPr b="1"/>
              <a:t>We’re not building another vault.</a:t>
            </a:r>
            <a:r>
              <a:rPr/>
              <a:t> </a:t>
            </a:r>
            <a:r>
              <a:rPr b="1"/>
              <a:t>We’re building the infrastructure for 10,000 vaults.</a:t>
            </a:r>
          </a:p>
          <a:p>
            <a:pPr lvl="0" indent="0" marL="0">
              <a:buNone/>
            </a:pPr>
            <a:r>
              <a:rPr i="1"/>
              <a:t>Natural language → Production vaults → Any blockchain</a:t>
            </a:r>
          </a:p>
          <a:p>
            <a:pPr lvl="0" indent="0" marL="0">
              <a:buNone/>
            </a:pPr>
            <a:r>
              <a:rPr b="1"/>
              <a:t>Join us in democratizing DeFi.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21: Contact &amp;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Project Lead:</a:t>
            </a:r>
            <a:r>
              <a:rPr/>
              <a:t> Taariq Lewis</a:t>
            </a:r>
          </a:p>
          <a:p>
            <a:pPr lvl="0" indent="0" marL="0">
              <a:buNone/>
            </a:pPr>
            <a:r>
              <a:rPr b="1"/>
              <a:t>Links:</a:t>
            </a:r>
            <a:r>
              <a:rPr/>
              <a:t> - </a:t>
            </a:r>
            <a:r>
              <a:rPr b="1"/>
              <a:t>Website:</a:t>
            </a:r>
            <a:r>
              <a:rPr/>
              <a:t> [To be launched] - </a:t>
            </a:r>
            <a:r>
              <a:rPr b="1"/>
              <a:t>GitHub:</a:t>
            </a:r>
            <a:r>
              <a:rPr/>
              <a:t> https://github.com/serenorg/vibe-vault - </a:t>
            </a:r>
            <a:r>
              <a:rPr b="1"/>
              <a:t>Documentation:</a:t>
            </a:r>
            <a:r>
              <a:rPr/>
              <a:t> See </a:t>
            </a:r>
            <a:r>
              <a:rPr>
                <a:latin typeface="Courier"/>
              </a:rPr>
              <a:t>/docs</a:t>
            </a:r>
            <a:r>
              <a:rPr/>
              <a:t> folder - </a:t>
            </a:r>
            <a:r>
              <a:rPr b="1"/>
              <a:t>Paloma Chain:</a:t>
            </a:r>
            <a:r>
              <a:rPr/>
              <a:t> https://palomachain.com - </a:t>
            </a:r>
            <a:r>
              <a:rPr b="1"/>
              <a:t>SerenDB:</a:t>
            </a:r>
            <a:r>
              <a:rPr/>
              <a:t> https://serendb.com - </a:t>
            </a:r>
            <a:r>
              <a:rPr b="1"/>
              <a:t>Legion Platform:</a:t>
            </a:r>
            <a:r>
              <a:rPr/>
              <a:t> https://legion.cc</a:t>
            </a:r>
          </a:p>
          <a:p>
            <a:pPr lvl="0" indent="0" marL="0">
              <a:buNone/>
            </a:pPr>
            <a:r>
              <a:rPr b="1"/>
              <a:t>Proposal Documents:</a:t>
            </a:r>
            <a:r>
              <a:rPr/>
              <a:t> - Legion ICO Proposal: </a:t>
            </a:r>
            <a:r>
              <a:rPr>
                <a:latin typeface="Courier"/>
              </a:rPr>
              <a:t>/docs/Legion_ICO_Proposal_Vibe_Vault.md</a:t>
            </a:r>
            <a:r>
              <a:rPr/>
              <a:t> - Sample Vault Spec: </a:t>
            </a:r>
            <a:r>
              <a:rPr>
                <a:latin typeface="Courier"/>
              </a:rPr>
              <a:t>/docs/Cross-Chain Leveraged Perpetual Vault.md</a:t>
            </a:r>
            <a:r>
              <a:rPr/>
              <a:t> - Technical Architecture: </a:t>
            </a:r>
            <a:r>
              <a:rPr>
                <a:latin typeface="Courier"/>
              </a:rPr>
              <a:t>CLAUDE.md</a:t>
            </a:r>
          </a:p>
          <a:p>
            <a:pPr lvl="0" indent="0" marL="0">
              <a:buNone/>
            </a:pPr>
            <a:r>
              <a:rPr b="1"/>
              <a:t>For Inquiries:</a:t>
            </a:r>
            <a:r>
              <a:rPr/>
              <a:t> - [Email/Telegram/Discord to be added]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Appendix: Technical Deep Dive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AI Contract Generation Process (For Technical Audience)</a:t>
            </a:r>
          </a:p>
          <a:p>
            <a:pPr lvl="0" indent="0" marL="0">
              <a:buNone/>
            </a:pPr>
            <a:r>
              <a:rPr b="1"/>
              <a:t>Step 1: Natural Language Parsing</a:t>
            </a:r>
            <a:r>
              <a:rPr/>
              <a:t> - LLM extracts: asset types, protocols, LTV ratios, rebalancing rules - Validates parameters against safety bounds - Identifies required protocol integrations</a:t>
            </a:r>
          </a:p>
          <a:p>
            <a:pPr lvl="0" indent="0" marL="0">
              <a:buNone/>
            </a:pPr>
            <a:r>
              <a:rPr b="1"/>
              <a:t>Step 2: Contract Templating</a:t>
            </a:r>
            <a:r>
              <a:rPr/>
              <a:t> - Selects audited ERC-4626 base template - Injects strategy-specific logic - Generates harvest functions, rebalancing mechanisms - Adds emergency exit and pause functionality</a:t>
            </a:r>
          </a:p>
          <a:p>
            <a:pPr lvl="0" indent="0" marL="0">
              <a:buNone/>
            </a:pPr>
            <a:r>
              <a:rPr b="1"/>
              <a:t>Step 3: Security Validation</a:t>
            </a:r>
            <a:r>
              <a:rPr/>
              <a:t> - Checks for reentrancy vulnerabilities - Validates access control patterns - Ensures proper decimal handling - Flags unsafe protocol interactions - Rejects strategies with risk parameters above thresholds</a:t>
            </a:r>
          </a:p>
          <a:p>
            <a:pPr lvl="0" indent="0" marL="0">
              <a:buNone/>
            </a:pPr>
            <a:r>
              <a:rPr b="1"/>
              <a:t>Step 4: Gas Optimization</a:t>
            </a:r>
            <a:r>
              <a:rPr/>
              <a:t> - Optimizes storage patterns - Batches external calls - Minimizes SLOAD/SSTORE operations - Calculates estimated gas costs</a:t>
            </a:r>
          </a:p>
          <a:p>
            <a:pPr lvl="0" indent="0" marL="0">
              <a:buNone/>
            </a:pPr>
            <a:r>
              <a:rPr b="1"/>
              <a:t>Step 5: Multi-Language Generation</a:t>
            </a:r>
            <a:r>
              <a:rPr/>
              <a:t> - </a:t>
            </a:r>
            <a:r>
              <a:rPr b="1"/>
              <a:t>Solidity:</a:t>
            </a:r>
            <a:r>
              <a:rPr/>
              <a:t> ERC-4626 vault + strategy contracts - </a:t>
            </a:r>
            <a:r>
              <a:rPr b="1"/>
              <a:t>Vyper:</a:t>
            </a:r>
            <a:r>
              <a:rPr/>
              <a:t> Safety-focused alternative implementation - </a:t>
            </a:r>
            <a:r>
              <a:rPr b="1"/>
              <a:t>CosmWasm:</a:t>
            </a:r>
            <a:r>
              <a:rPr/>
              <a:t> Paloma Chain job management - </a:t>
            </a:r>
            <a:r>
              <a:rPr b="1"/>
              <a:t>Python/JS:</a:t>
            </a:r>
            <a:r>
              <a:rPr/>
              <a:t> Off-chain monitoring and rebalancing scripts</a:t>
            </a:r>
          </a:p>
          <a:p>
            <a:pPr lvl="0" indent="0" marL="0">
              <a:buNone/>
            </a:pPr>
            <a:r>
              <a:rPr b="1"/>
              <a:t>Step 6: Testing &amp; Deployment</a:t>
            </a:r>
            <a:r>
              <a:rPr/>
              <a:t> - Generates Foundry/Hardhat test suite - Simulates deposits, withdrawals, harvests - Deploys via Paloma Chain to target blockchains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Appendix: SerenDB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AI-Native Database for Vault Intelligence</a:t>
            </a:r>
          </a:p>
          <a:p>
            <a:pPr lvl="0" indent="0" marL="0">
              <a:buNone/>
            </a:pPr>
            <a:r>
              <a:rPr b="1"/>
              <a:t>Core Capabilities:</a:t>
            </a:r>
            <a:r>
              <a:rPr/>
              <a:t> - Vector embeddings for semantic vault search - Real-time blockchain state indexing - Historical performance analytics - Context management for AI recommendations</a:t>
            </a:r>
          </a:p>
          <a:p>
            <a:pPr lvl="0" indent="0" marL="0">
              <a:buNone/>
            </a:pPr>
            <a:r>
              <a:rPr b="1"/>
              <a:t>Data Stored:</a:t>
            </a:r>
            <a:r>
              <a:rPr/>
              <a:t> - Vault configurations and deployment history - Performance metrics (TVL, APY, fees collected) - Strategy patterns and success rates - User preferences and vault templates - Protocol integration parameters</a:t>
            </a:r>
          </a:p>
          <a:p>
            <a:pPr lvl="0" indent="0" marL="0">
              <a:buNone/>
            </a:pPr>
            <a:r>
              <a:rPr b="1"/>
              <a:t>AI Integration:</a:t>
            </a:r>
            <a:r>
              <a:rPr/>
              <a:t> - Provides context for contract generation - Learns from successful vault patterns - Recommends optimal protocol combinations - Predicts yield opportunities based on historical data</a:t>
            </a:r>
          </a:p>
          <a:p>
            <a:pPr lvl="0" indent="0" marL="0">
              <a:buNone/>
            </a:pPr>
            <a:r>
              <a:rPr b="1"/>
              <a:t>Infrastructure:</a:t>
            </a:r>
            <a:r>
              <a:rPr/>
              <a:t> - Production-ready, globally distributed - Sub-100ms query latency - Handles real-time blockchain data ingestion - Scales to 10,000+ vaults without performance degradation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Appendix: Competitive Analysis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Market Positioning vs. Existing Solutions</a:t>
            </a:r>
          </a:p>
          <a:p>
            <a:pPr lvl="0" indent="0" marL="0">
              <a:buNone/>
            </a:pPr>
            <a:r>
              <a:rPr b="1"/>
              <a:t>vs. Yearn Finance:</a:t>
            </a:r>
            <a:r>
              <a:rPr/>
              <a:t> - Yearn: Curated vaults by core team - Vibe Vault: Permissionless vault creation by anyone - Advantage: 100x more strategies, faster innovation</a:t>
            </a:r>
          </a:p>
          <a:p>
            <a:pPr lvl="0" indent="0" marL="0">
              <a:buNone/>
            </a:pPr>
            <a:r>
              <a:rPr b="1"/>
              <a:t>vs. Beefy Finance:</a:t>
            </a:r>
            <a:r>
              <a:rPr/>
              <a:t> - Beefy: Manual multi-chain deployment by team - Vibe Vault: Automated AI-powered multi-chain deployment - Advantage: Lower cost, faster time to market</a:t>
            </a:r>
          </a:p>
          <a:p>
            <a:pPr lvl="0" indent="0" marL="0">
              <a:buNone/>
            </a:pPr>
            <a:r>
              <a:rPr b="1"/>
              <a:t>vs. Traditional Development:</a:t>
            </a:r>
            <a:r>
              <a:rPr/>
              <a:t> - Traditional: $50K-$200K, 3-6 months, requires team - Vibe Vault: $500-$5K, minutes, solo creator - Advantage: 10-100x cost reduction, 1000x time reduction</a:t>
            </a:r>
          </a:p>
          <a:p>
            <a:pPr lvl="0" indent="0" marL="0">
              <a:buNone/>
            </a:pPr>
            <a:r>
              <a:rPr b="1"/>
              <a:t>vs. No-Code DeFi Tools (e.g., DeFi Saver):</a:t>
            </a:r>
            <a:r>
              <a:rPr/>
              <a:t> - Existing: Personal automation, no vault creation - Vibe Vault: Protocol-level vault deployment - Advantage: Build actual protocols, not just personal strategies</a:t>
            </a:r>
          </a:p>
          <a:p>
            <a:pPr lvl="0" indent="0" marL="0">
              <a:buNone/>
            </a:pPr>
            <a:r>
              <a:rPr b="1"/>
              <a:t>Why We Win:</a:t>
            </a:r>
            <a:r>
              <a:rPr/>
              <a:t> - First mover in AI vault generation - Paloma infrastructure moat (decentralized deployment) - Network effects (more vaults = more data = better AI) - Open source (community contributions accelerate development)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Appendix: Regulatory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Compliance Strategy</a:t>
            </a:r>
          </a:p>
          <a:p>
            <a:pPr lvl="0" indent="0" marL="0">
              <a:buNone/>
            </a:pPr>
            <a:r>
              <a:rPr b="1"/>
              <a:t>MiCA Framework (via Legion):</a:t>
            </a:r>
            <a:r>
              <a:rPr/>
              <a:t> - EU-compliant token sale structure - KYC/AML procedures handled by Legion - Restricted to approved jurisdictions - Excludes US persons and sanctioned countries</a:t>
            </a:r>
          </a:p>
          <a:p>
            <a:pPr lvl="0" indent="0" marL="0">
              <a:buNone/>
            </a:pPr>
            <a:r>
              <a:rPr b="1"/>
              <a:t>Platform Liability:</a:t>
            </a:r>
            <a:r>
              <a:rPr/>
              <a:t> - Vibe Vault is infrastructure, not a financial service - Users deploy their own contracts (like AWS or GitHub) - Terms of Service clarify user responsibility - AI-generated code comes with security disclaimers</a:t>
            </a:r>
          </a:p>
          <a:p>
            <a:pPr lvl="0" indent="0" marL="0">
              <a:buNone/>
            </a:pPr>
            <a:r>
              <a:rPr b="1"/>
              <a:t>Securities Considerations:</a:t>
            </a:r>
            <a:r>
              <a:rPr/>
              <a:t> - VVAULT is a governance token, not a security - No profit-sharing or equity claims - Utility: governance rights, fee parameter voting - Staking rewards from protocol fees (not token inflation)</a:t>
            </a:r>
          </a:p>
          <a:p>
            <a:pPr lvl="0" indent="0" marL="0">
              <a:buNone/>
            </a:pPr>
            <a:r>
              <a:rPr b="1"/>
              <a:t>Geographic Restrictions:</a:t>
            </a:r>
            <a:r>
              <a:rPr/>
              <a:t> - US persons excluded from ICO - Platform accessible globally (users verify own compliance) - Terms of Service restricts sanctioned jurisdictions</a:t>
            </a:r>
          </a:p>
          <a:p>
            <a:pPr lvl="0" indent="0" marL="0">
              <a:buNone/>
            </a:pPr>
            <a:r>
              <a:rPr b="1"/>
              <a:t>Legal Budget:</a:t>
            </a:r>
            <a:r>
              <a:rPr/>
              <a:t> - $30K allocated in Multi-Chain Infrastructure budget - Covers ongoing compliance counsel - Entity formation (DAO LLC or equivalent) - Terms of Service and legal documentation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End of Pitch Deck</a:t>
            </a:r>
          </a:p>
          <a:p>
            <a:pPr lvl="0" indent="0" marL="0">
              <a:buNone/>
            </a:pPr>
            <a:r>
              <a:rPr b="1"/>
              <a:t>Total Slides:</a:t>
            </a:r>
            <a:r>
              <a:rPr/>
              <a:t> 21 core + 4 appendix = 25 slides</a:t>
            </a:r>
          </a:p>
          <a:p>
            <a:pPr lvl="0" indent="0" marL="0">
              <a:buNone/>
            </a:pPr>
            <a:r>
              <a:rPr b="1"/>
              <a:t>Recommended Presentation Time:</a:t>
            </a:r>
            <a:r>
              <a:rPr/>
              <a:t> 15-20 minutes for core slides, appendix for Q&amp;A</a:t>
            </a:r>
          </a:p>
          <a:p>
            <a:pPr lvl="0" indent="0" marL="0">
              <a:buNone/>
            </a:pPr>
            <a:r>
              <a:rPr b="1"/>
              <a:t>Visual Design Notes:</a:t>
            </a:r>
            <a:r>
              <a:rPr/>
              <a:t> - Use Vibe Vault brand colors (to be defined) - Include diagrams for: Architecture (Slide 6), Vault Lifecycle (Slide 5), Token Distribution (Slide 12) - Charts for: Market Opportunity (Slide 7), Use of Funds pie chart (Slide 13) - Screenshots of sample vault interface (when available) - Logos: Paloma Chain, SerenDB, Legion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2: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DeFi Innovation is Bottlenecked by Technical Complexity</a:t>
            </a:r>
          </a:p>
          <a:p>
            <a:pPr lvl="0" indent="0" marL="0">
              <a:buNone/>
            </a:pPr>
            <a:r>
              <a:rPr b="1"/>
              <a:t>Today, creating a DeFi vault requires:</a:t>
            </a:r>
            <a:r>
              <a:rPr/>
              <a:t> - $50K-$200K in development and audit costs - 3-6 months of engineering time - Deep smart contract expertise (Solidity/Vyper) - Expensive RPC infrastructure for each blockchain - Separate deployments for every chain</a:t>
            </a:r>
          </a:p>
          <a:p>
            <a:pPr lvl="0" indent="0" marL="0">
              <a:buNone/>
            </a:pPr>
            <a:r>
              <a:rPr b="1"/>
              <a:t>The Result:</a:t>
            </a:r>
            <a:r>
              <a:rPr/>
              <a:t> - 99% of potential vault creators are locked out - Great strategies never get built - Innovation concentrated in well-funded teams - Multi-chain deployment is prohibitively expensive</a:t>
            </a:r>
          </a:p>
          <a:p>
            <a:pPr lvl="0" indent="0" marL="0">
              <a:buNone/>
            </a:pPr>
            <a:r>
              <a:rPr i="1"/>
              <a:t>Thousands know WHAT to build. Few can build it.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3: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Describe Your Strategy. AI Builds It. Deploy Anywhere.</a:t>
            </a:r>
          </a:p>
          <a:p>
            <a:pPr lvl="0" indent="0" marL="0">
              <a:buNone/>
            </a:pPr>
            <a:r>
              <a:rPr b="1"/>
              <a:t>Vibe Vault = Natural Language → Production-Ready Vaults</a:t>
            </a:r>
          </a:p>
          <a:p>
            <a:pPr lvl="0" indent="0" marL="0">
              <a:buNone/>
            </a:pPr>
            <a:r>
              <a:rPr/>
              <a:t>“I want to deposit USDC into Aave, borrow ETH at 60% LTV, swap for stETH, and auto-compound weekly.”</a:t>
            </a:r>
          </a:p>
          <a:p>
            <a:pPr lvl="0" indent="0" marL="0">
              <a:buNone/>
            </a:pPr>
            <a:r>
              <a:rPr/>
              <a:t>↓</a:t>
            </a:r>
          </a:p>
          <a:p>
            <a:pPr lvl="0" indent="0" marL="0">
              <a:buNone/>
            </a:pPr>
            <a:r>
              <a:rPr i="1"/>
              <a:t>AI generates complete smart contracts in minutes</a:t>
            </a:r>
          </a:p>
          <a:p>
            <a:pPr lvl="0" indent="0" marL="0">
              <a:buNone/>
            </a:pPr>
            <a:r>
              <a:rPr/>
              <a:t>↓</a:t>
            </a:r>
          </a:p>
          <a:p>
            <a:pPr lvl="0" indent="0" marL="0">
              <a:buNone/>
            </a:pPr>
            <a:r>
              <a:rPr/>
              <a:t>Deploy to any Paloma-supported chain with one click</a:t>
            </a:r>
          </a:p>
          <a:p>
            <a:pPr lvl="0" indent="0" marL="0">
              <a:buNone/>
            </a:pPr>
            <a:r>
              <a:rPr b="1"/>
              <a:t>No coding. No audits. No RPC infrastructure.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4: Product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Four Core Components</a:t>
            </a:r>
          </a:p>
          <a:p>
            <a:pPr lvl="0" indent="0" marL="0">
              <a:buNone/>
            </a:pPr>
            <a:r>
              <a:rPr b="1"/>
              <a:t>1. AI Strategy Generator</a:t>
            </a:r>
            <a:r>
              <a:rPr/>
              <a:t> - Translates natural language → Solidity/Vyper code - ERC-4626 standard with safety checks - Emergency exits, rebalancing, access controls</a:t>
            </a:r>
          </a:p>
          <a:p>
            <a:pPr lvl="0" indent="0" marL="0">
              <a:buNone/>
            </a:pPr>
            <a:r>
              <a:rPr b="1"/>
              <a:t>2. Multi-Chain Deployment Engine</a:t>
            </a:r>
            <a:r>
              <a:rPr/>
              <a:t> - Powered by Paloma Chain validators - One-click deploy to 10+ blockchains - No RPC endpoints, no infrastructure management</a:t>
            </a:r>
          </a:p>
          <a:p>
            <a:pPr lvl="0" indent="0" marL="0">
              <a:buNone/>
            </a:pPr>
            <a:r>
              <a:rPr b="1"/>
              <a:t>3. SerenDB Intelligence Layer</a:t>
            </a:r>
            <a:r>
              <a:rPr/>
              <a:t> - AI-native database for vault configurations - Real-time performance analytics - Historical data for AI learning</a:t>
            </a:r>
          </a:p>
          <a:p>
            <a:pPr lvl="0" indent="0" marL="0">
              <a:buNone/>
            </a:pPr>
            <a:r>
              <a:rPr b="1"/>
              <a:t>4. Safety &amp; Risk Management</a:t>
            </a:r>
            <a:r>
              <a:rPr/>
              <a:t> - Automated LTV monitoring - Slippage protection - Emergency pause functions - AI rejects unsafe parameters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5: Sample Vault - Cross-Chain Perpetual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Flagship Example: Demonstrating Full Platform Capabilities</a:t>
            </a:r>
          </a:p>
          <a:p>
            <a:pPr lvl="0" indent="0" marL="0">
              <a:buNone/>
            </a:pPr>
            <a:r>
              <a:rPr b="1"/>
              <a:t>Cross-Chain Leveraged Perpetual Vault</a:t>
            </a:r>
          </a:p>
          <a:p>
            <a:pPr lvl="0" indent="-342900" marL="342900">
              <a:buAutoNum type="arabicPeriod"/>
            </a:pPr>
            <a:r>
              <a:rPr/>
              <a:t>Users propose vault (asset, leverage, AUM threshold)</a:t>
            </a:r>
          </a:p>
          <a:p>
            <a:pPr lvl="0" indent="-342900" marL="342900">
              <a:buAutoNum type="arabicPeriod"/>
            </a:pPr>
            <a:r>
              <a:rPr/>
              <a:t>USDC deposits aggregated across multiple chains</a:t>
            </a:r>
          </a:p>
          <a:p>
            <a:pPr lvl="0" indent="-342900" marL="342900">
              <a:buAutoNum type="arabicPeriod"/>
            </a:pPr>
            <a:r>
              <a:rPr/>
              <a:t>When threshold reached:</a:t>
            </a:r>
          </a:p>
          <a:p>
            <a:pPr lvl="1"/>
            <a:r>
              <a:rPr/>
              <a:t>90% → Hyperliquid perpetual position</a:t>
            </a:r>
          </a:p>
          <a:p>
            <a:pPr lvl="1"/>
            <a:r>
              <a:rPr/>
              <a:t>10% → Paloma DEX liquidity pool</a:t>
            </a:r>
          </a:p>
          <a:p>
            <a:pPr lvl="0" indent="-342900" marL="342900">
              <a:buAutoNum type="arabicPeriod"/>
            </a:pPr>
            <a:r>
              <a:rPr/>
              <a:t>Users receive ERC-20 vault tokens (tradable)</a:t>
            </a:r>
          </a:p>
          <a:p>
            <a:pPr lvl="0" indent="-342900" marL="342900">
              <a:buAutoNum type="arabicPeriod"/>
            </a:pPr>
            <a:r>
              <a:rPr/>
              <a:t>At maturity/liquidation: burn tokens → redeem USDC</a:t>
            </a:r>
          </a:p>
          <a:p>
            <a:pPr lvl="0" indent="0" marL="0">
              <a:buNone/>
            </a:pPr>
            <a:r>
              <a:rPr b="1"/>
              <a:t>Complexity handled:</a:t>
            </a:r>
            <a:r>
              <a:rPr/>
              <a:t> - Multi-chain coordination (LayerZero/Wormhole) - Hyperliquid API integration - Automated market making - Tokenized claim systems</a:t>
            </a:r>
          </a:p>
          <a:p>
            <a:pPr lvl="0" indent="0" marL="0">
              <a:buNone/>
            </a:pPr>
            <a:r>
              <a:rPr i="1"/>
              <a:t>If the AI can build THIS, it can build ANY vault strategy.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6: Technology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Built on Production-Grade Infrastructure</a:t>
            </a:r>
          </a:p>
          <a:p>
            <a:pPr lvl="0" indent="0" marL="0">
              <a:buNone/>
            </a:pPr>
            <a:r>
              <a:rPr b="1"/>
              <a:t>Paloma Chain</a:t>
            </a:r>
            <a:r>
              <a:rPr/>
              <a:t> (Cross-Chain Execution) - Cosmos-based blockchain for multi-chain deployment - Validator network handles transaction signing - No centralized RPC providers - Trustless, decentralized infrastructure</a:t>
            </a:r>
          </a:p>
          <a:p>
            <a:pPr lvl="0" indent="0" marL="0">
              <a:buNone/>
            </a:pPr>
            <a:r>
              <a:rPr b="1"/>
              <a:t>SerenDB</a:t>
            </a:r>
            <a:r>
              <a:rPr/>
              <a:t> (AI Intelligence Layer) - Production-ready AI-native database - Vault configuration storage - Performance analytics engine - Context for AI recommendations</a:t>
            </a:r>
          </a:p>
          <a:p>
            <a:pPr lvl="0" indent="0" marL="0">
              <a:buNone/>
            </a:pPr>
            <a:r>
              <a:rPr b="1"/>
              <a:t>AI Contract Generation Pipeline</a:t>
            </a:r>
            <a:r>
              <a:rPr/>
              <a:t> 1. Natural language parsing 2. Contract templating (audited ERC-4626 patterns) 3. Security validation 4. Gas optimization 5. Multi-language output (Solidity, Vyper, CosmWasm)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7: 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$100B+ DeFi TVL + Democratized Access</a:t>
            </a:r>
          </a:p>
          <a:p>
            <a:pPr lvl="0" indent="0" marL="0">
              <a:buNone/>
            </a:pPr>
            <a:r>
              <a:rPr b="1"/>
              <a:t>Current DeFi Landscape:</a:t>
            </a:r>
            <a:r>
              <a:rPr/>
              <a:t> - $100B+ Total Value Locked across protocols - Only ~200 major vault protocols exist - Each required $100K+ and expert teams</a:t>
            </a:r>
          </a:p>
          <a:p>
            <a:pPr lvl="0" indent="0" marL="0">
              <a:buNone/>
            </a:pPr>
            <a:r>
              <a:rPr b="1"/>
              <a:t>Vibe Vault Unlocks:</a:t>
            </a:r>
            <a:r>
              <a:rPr/>
              <a:t> - </a:t>
            </a:r>
            <a:r>
              <a:rPr b="1"/>
              <a:t>10,000+ potential vault creators</a:t>
            </a:r>
            <a:r>
              <a:rPr/>
              <a:t> currently locked out - </a:t>
            </a:r>
            <a:r>
              <a:rPr b="1"/>
              <a:t>Every DeFi power user</a:t>
            </a:r>
            <a:r>
              <a:rPr/>
              <a:t> becomes a protocol founder - </a:t>
            </a:r>
            <a:r>
              <a:rPr b="1"/>
              <a:t>Multi-chain expansion</a:t>
            </a:r>
            <a:r>
              <a:rPr/>
              <a:t> (10+ chains vs. single chain deployments) - </a:t>
            </a:r>
            <a:r>
              <a:rPr b="1"/>
              <a:t>Niche strategies</a:t>
            </a:r>
            <a:r>
              <a:rPr/>
              <a:t> that teams won’t build but users want</a:t>
            </a:r>
          </a:p>
          <a:p>
            <a:pPr lvl="0" indent="0" marL="0">
              <a:buNone/>
            </a:pPr>
            <a:r>
              <a:rPr b="1"/>
              <a:t>Comparable Markets:</a:t>
            </a:r>
            <a:r>
              <a:rPr/>
              <a:t> - Yearn Finance: $300M+ TVL, established vault aggregator - Beefy Finance: $200M+ TVL across 20+ chains - </a:t>
            </a:r>
            <a:r>
              <a:rPr b="1"/>
              <a:t>Vibe Vault TAM:</a:t>
            </a:r>
            <a:r>
              <a:rPr/>
              <a:t> Every vault + every chain + every strategy</a:t>
            </a:r>
          </a:p>
          <a:p>
            <a:pPr lvl="0" indent="0" marL="0">
              <a:buNone/>
            </a:pPr>
            <a:r>
              <a:rPr i="1"/>
              <a:t>No-code tools democratized web development. We’re doing it for DeFi.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8: Business Model &amp;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Multiple Revenue Streams Governed by VVAULT Holders</a:t>
            </a:r>
          </a:p>
          <a:p>
            <a:pPr lvl="0" indent="0" marL="0">
              <a:buNone/>
            </a:pPr>
            <a:r>
              <a:rPr b="1"/>
              <a:t>Platform Fees (Community-Governed):</a:t>
            </a:r>
            <a:r>
              <a:rPr/>
              <a:t> 1. </a:t>
            </a:r>
            <a:r>
              <a:rPr b="1"/>
              <a:t>Vault Creation Fee</a:t>
            </a:r>
            <a:r>
              <a:rPr/>
              <a:t> - One-time charge to deploy new vault 2. </a:t>
            </a:r>
            <a:r>
              <a:rPr b="1"/>
              <a:t>Performance Fee</a:t>
            </a:r>
            <a:r>
              <a:rPr/>
              <a:t> - % of profits from deployed vaults 3. </a:t>
            </a:r>
            <a:r>
              <a:rPr b="1"/>
              <a:t>Management Fee</a:t>
            </a:r>
            <a:r>
              <a:rPr/>
              <a:t> - Annual % of assets under management</a:t>
            </a:r>
          </a:p>
          <a:p>
            <a:pPr lvl="0" indent="0" marL="0">
              <a:buNone/>
            </a:pPr>
            <a:r>
              <a:rPr b="1"/>
              <a:t>Revenue Distribution:</a:t>
            </a:r>
            <a:r>
              <a:rPr/>
              <a:t> - </a:t>
            </a:r>
            <a:r>
              <a:rPr b="1"/>
              <a:t>100% to VVAULT stakers</a:t>
            </a:r>
            <a:r>
              <a:rPr/>
              <a:t> - Token holders vote on fee parameters via governance - Direct alignment: More vaults = More TVL = More revenue</a:t>
            </a:r>
          </a:p>
          <a:p>
            <a:pPr lvl="0" indent="0" marL="0">
              <a:buNone/>
            </a:pPr>
            <a:r>
              <a:rPr b="1"/>
              <a:t>Example Economics (Conservative):</a:t>
            </a:r>
            <a:r>
              <a:rPr/>
              <a:t> - 1,000 vaults deployed @ $500 creation fee = $500K - $50M aggregate TVL × 2% management fee = $1M/year - $5M annual profits × 10% performance fee = $500K/year - </a:t>
            </a:r>
            <a:r>
              <a:rPr b="1"/>
              <a:t>Total:</a:t>
            </a:r>
            <a:r>
              <a:rPr/>
              <a:t> $2M+ annual recurring revenue at modest scale</a:t>
            </a:r>
          </a:p>
          <a:p>
            <a:pPr lvl="0" indent="0" marL="0">
              <a:buNone/>
            </a:pPr>
            <a:r>
              <a:rPr i="1"/>
              <a:t>Platform success = Token holder value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2025-10-24T06:40:09Z</dcterms:created>
  <dcterms:modified xsi:type="dcterms:W3CDTF">2025-10-24T06:40:09Z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