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5" r:id="rId5"/>
  </p:sldMasterIdLst>
  <p:notesMasterIdLst>
    <p:notesMasterId r:id="rId32"/>
  </p:notesMasterIdLst>
  <p:sldIdLst>
    <p:sldId id="267" r:id="rId6"/>
    <p:sldId id="309" r:id="rId7"/>
    <p:sldId id="261" r:id="rId8"/>
    <p:sldId id="271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304" r:id="rId20"/>
    <p:sldId id="273" r:id="rId21"/>
    <p:sldId id="298" r:id="rId22"/>
    <p:sldId id="300" r:id="rId23"/>
    <p:sldId id="301" r:id="rId24"/>
    <p:sldId id="306" r:id="rId25"/>
    <p:sldId id="302" r:id="rId26"/>
    <p:sldId id="303" r:id="rId27"/>
    <p:sldId id="305" r:id="rId28"/>
    <p:sldId id="307" r:id="rId29"/>
    <p:sldId id="308" r:id="rId30"/>
    <p:sldId id="268" r:id="rId3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71913" autoAdjust="0"/>
  </p:normalViewPr>
  <p:slideViewPr>
    <p:cSldViewPr snapToGrid="0">
      <p:cViewPr varScale="1">
        <p:scale>
          <a:sx n="79" d="100"/>
          <a:sy n="79" d="100"/>
        </p:scale>
        <p:origin x="103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E4D1A-04BD-C641-9499-3D8E00A015E9}" type="datetimeFigureOut">
              <a:rPr lang="fi-FI" smtClean="0"/>
              <a:t>29.4.2024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DA67C-5201-BB44-9041-FA521B0921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7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1606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Best </a:t>
            </a:r>
            <a:r>
              <a:rPr lang="fi-FI" dirty="0" err="1"/>
              <a:t>models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saved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universal</a:t>
            </a:r>
            <a:r>
              <a:rPr lang="fi-FI" dirty="0"/>
              <a:t> </a:t>
            </a:r>
            <a:r>
              <a:rPr lang="fi-FI" dirty="0" err="1"/>
              <a:t>naming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evaluation</a:t>
            </a:r>
            <a:r>
              <a:rPr lang="fi-FI" dirty="0"/>
              <a:t> and </a:t>
            </a:r>
            <a:r>
              <a:rPr lang="fi-FI" dirty="0" err="1"/>
              <a:t>testing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done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actual</a:t>
            </a:r>
            <a:r>
              <a:rPr lang="fi-FI" dirty="0"/>
              <a:t> </a:t>
            </a:r>
            <a:r>
              <a:rPr lang="fi-FI" dirty="0" err="1"/>
              <a:t>best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.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3957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MSE and MAE </a:t>
            </a:r>
            <a:r>
              <a:rPr lang="fi-FI" dirty="0" err="1"/>
              <a:t>training</a:t>
            </a:r>
            <a:r>
              <a:rPr lang="fi-FI" dirty="0"/>
              <a:t> </a:t>
            </a:r>
            <a:r>
              <a:rPr lang="fi-FI" dirty="0" err="1"/>
              <a:t>curves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primary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 of </a:t>
            </a:r>
            <a:r>
              <a:rPr lang="fi-FI" dirty="0" err="1"/>
              <a:t>evaluation</a:t>
            </a:r>
            <a:r>
              <a:rPr lang="fi-FI" dirty="0"/>
              <a:t> </a:t>
            </a:r>
            <a:r>
              <a:rPr lang="fi-FI" dirty="0" err="1"/>
              <a:t>during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</a:t>
            </a:r>
            <a:r>
              <a:rPr lang="fi-FI" dirty="0" err="1"/>
              <a:t>phases</a:t>
            </a:r>
            <a:r>
              <a:rPr lang="fi-FI" dirty="0"/>
              <a:t>. </a:t>
            </a:r>
            <a:r>
              <a:rPr lang="fi-FI" dirty="0" err="1"/>
              <a:t>Basically</a:t>
            </a:r>
            <a:r>
              <a:rPr lang="fi-FI" dirty="0"/>
              <a:t> just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looking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curve</a:t>
            </a:r>
            <a:r>
              <a:rPr lang="fi-FI" dirty="0"/>
              <a:t>,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tell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it’s</a:t>
            </a:r>
            <a:r>
              <a:rPr lang="fi-FI" dirty="0"/>
              <a:t> </a:t>
            </a:r>
            <a:r>
              <a:rPr lang="fi-FI" dirty="0" err="1"/>
              <a:t>worthwhile</a:t>
            </a:r>
            <a:r>
              <a:rPr lang="fi-FI" dirty="0"/>
              <a:t> to </a:t>
            </a:r>
            <a:r>
              <a:rPr lang="fi-FI" dirty="0" err="1"/>
              <a:t>continue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hyperparameters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.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1689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 err="1"/>
              <a:t>Primary</a:t>
            </a:r>
            <a:r>
              <a:rPr lang="fi-FI" sz="1200" dirty="0"/>
              <a:t> </a:t>
            </a:r>
            <a:r>
              <a:rPr lang="fi-FI" sz="1200" dirty="0" err="1"/>
              <a:t>metrics</a:t>
            </a:r>
            <a:r>
              <a:rPr lang="fi-FI" sz="1200" dirty="0"/>
              <a:t> </a:t>
            </a:r>
            <a:r>
              <a:rPr lang="fi-FI" sz="1200" dirty="0" err="1"/>
              <a:t>used</a:t>
            </a:r>
            <a:r>
              <a:rPr lang="fi-FI" sz="1200" dirty="0"/>
              <a:t> </a:t>
            </a:r>
            <a:r>
              <a:rPr lang="fi-FI" sz="1200" dirty="0" err="1"/>
              <a:t>during</a:t>
            </a:r>
            <a:r>
              <a:rPr lang="fi-FI" sz="1200" dirty="0"/>
              <a:t> </a:t>
            </a:r>
            <a:r>
              <a:rPr lang="fi-FI" sz="1200" dirty="0" err="1"/>
              <a:t>training</a:t>
            </a:r>
            <a:br>
              <a:rPr lang="fi-FI" sz="1200" dirty="0"/>
            </a:br>
            <a:r>
              <a:rPr lang="fi-FI" sz="1200" dirty="0" err="1"/>
              <a:t>were</a:t>
            </a:r>
            <a:r>
              <a:rPr lang="fi-FI" sz="1200" dirty="0"/>
              <a:t> MSE, MAE and R2.</a:t>
            </a:r>
          </a:p>
          <a:p>
            <a:endParaRPr lang="fi-FI" dirty="0"/>
          </a:p>
          <a:p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metrics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as </a:t>
            </a:r>
            <a:r>
              <a:rPr lang="fi-FI" dirty="0" err="1"/>
              <a:t>numerical</a:t>
            </a:r>
            <a:r>
              <a:rPr lang="fi-FI" dirty="0"/>
              <a:t> </a:t>
            </a:r>
            <a:r>
              <a:rPr lang="fi-FI" dirty="0" err="1"/>
              <a:t>evaluation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for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session and </a:t>
            </a:r>
            <a:r>
              <a:rPr lang="fi-FI" dirty="0" err="1"/>
              <a:t>hyperparameter</a:t>
            </a:r>
            <a:r>
              <a:rPr lang="fi-FI" dirty="0"/>
              <a:t> </a:t>
            </a:r>
            <a:r>
              <a:rPr lang="fi-FI" dirty="0" err="1"/>
              <a:t>setup</a:t>
            </a:r>
            <a:r>
              <a:rPr lang="fi-FI" dirty="0"/>
              <a:t>.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3170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6064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15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1307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16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6670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7485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presents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range</a:t>
            </a:r>
            <a:r>
              <a:rPr lang="fi-FI" dirty="0"/>
              <a:t> of </a:t>
            </a:r>
            <a:r>
              <a:rPr lang="fi-FI" dirty="0" err="1"/>
              <a:t>of</a:t>
            </a:r>
            <a:r>
              <a:rPr lang="fi-FI" dirty="0"/>
              <a:t> </a:t>
            </a:r>
            <a:r>
              <a:rPr lang="fi-FI" dirty="0" err="1"/>
              <a:t>predicted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</a:t>
            </a:r>
            <a:r>
              <a:rPr lang="fi-FI" dirty="0" err="1"/>
              <a:t>agains</a:t>
            </a:r>
            <a:r>
              <a:rPr lang="fi-FI" dirty="0"/>
              <a:t> </a:t>
            </a:r>
            <a:r>
              <a:rPr lang="fi-FI" dirty="0" err="1"/>
              <a:t>tthe</a:t>
            </a:r>
            <a:r>
              <a:rPr lang="fi-FI" dirty="0"/>
              <a:t> </a:t>
            </a:r>
            <a:r>
              <a:rPr lang="fi-FI" dirty="0" err="1"/>
              <a:t>actual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 err="1"/>
              <a:t>XGBoost</a:t>
            </a:r>
            <a:r>
              <a:rPr lang="fi-FI" dirty="0"/>
              <a:t> </a:t>
            </a:r>
            <a:r>
              <a:rPr lang="fi-FI" dirty="0" err="1"/>
              <a:t>shows</a:t>
            </a:r>
            <a:r>
              <a:rPr lang="fi-FI" dirty="0"/>
              <a:t> </a:t>
            </a:r>
            <a:r>
              <a:rPr lang="fi-FI" dirty="0" err="1"/>
              <a:t>nice</a:t>
            </a:r>
            <a:r>
              <a:rPr lang="fi-FI" dirty="0"/>
              <a:t> </a:t>
            </a:r>
            <a:r>
              <a:rPr lang="fi-FI" dirty="0" err="1"/>
              <a:t>tight</a:t>
            </a:r>
            <a:r>
              <a:rPr lang="fi-FI" dirty="0"/>
              <a:t> </a:t>
            </a:r>
            <a:r>
              <a:rPr lang="fi-FI" dirty="0" err="1"/>
              <a:t>pack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as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saw</a:t>
            </a:r>
            <a:r>
              <a:rPr lang="fi-FI" dirty="0"/>
              <a:t> </a:t>
            </a:r>
            <a:r>
              <a:rPr lang="fi-FI" dirty="0" err="1"/>
              <a:t>earlier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predictions</a:t>
            </a:r>
            <a:r>
              <a:rPr lang="fi-FI" dirty="0"/>
              <a:t> </a:t>
            </a:r>
            <a:r>
              <a:rPr lang="fi-FI" dirty="0" err="1"/>
              <a:t>line</a:t>
            </a:r>
            <a:r>
              <a:rPr lang="fi-FI" dirty="0"/>
              <a:t> </a:t>
            </a:r>
            <a:r>
              <a:rPr lang="fi-FI" dirty="0" err="1"/>
              <a:t>against</a:t>
            </a:r>
            <a:r>
              <a:rPr lang="fi-FI" dirty="0"/>
              <a:t> </a:t>
            </a:r>
            <a:r>
              <a:rPr lang="fi-FI" dirty="0" err="1"/>
              <a:t>target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quite</a:t>
            </a:r>
            <a:r>
              <a:rPr lang="fi-FI" dirty="0"/>
              <a:t> in </a:t>
            </a:r>
            <a:r>
              <a:rPr lang="fi-FI" dirty="0" err="1"/>
              <a:t>small</a:t>
            </a:r>
            <a:r>
              <a:rPr lang="fi-FI" dirty="0"/>
              <a:t> </a:t>
            </a:r>
            <a:r>
              <a:rPr lang="fi-FI" dirty="0" err="1"/>
              <a:t>range</a:t>
            </a:r>
            <a:r>
              <a:rPr lang="fi-FI" dirty="0"/>
              <a:t>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19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448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20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855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Here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residuals</a:t>
            </a:r>
            <a:r>
              <a:rPr lang="fi-FI" dirty="0"/>
              <a:t> of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 err="1"/>
              <a:t>Residuals</a:t>
            </a:r>
            <a:r>
              <a:rPr lang="fi-FI" dirty="0"/>
              <a:t> </a:t>
            </a:r>
            <a:r>
              <a:rPr lang="fi-FI" dirty="0" err="1"/>
              <a:t>generally</a:t>
            </a:r>
            <a:r>
              <a:rPr lang="fi-FI" dirty="0"/>
              <a:t> </a:t>
            </a:r>
            <a:r>
              <a:rPr lang="fi-FI" dirty="0" err="1"/>
              <a:t>refer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difference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actual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and </a:t>
            </a:r>
            <a:r>
              <a:rPr lang="fi-FI" dirty="0" err="1"/>
              <a:t>predicted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/>
              <a:t>And as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range</a:t>
            </a:r>
            <a:r>
              <a:rPr lang="fi-FI" dirty="0"/>
              <a:t> of </a:t>
            </a:r>
            <a:r>
              <a:rPr lang="fi-FI" dirty="0" err="1"/>
              <a:t>residuals</a:t>
            </a:r>
            <a:r>
              <a:rPr lang="fi-FI" dirty="0"/>
              <a:t> is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higher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LSTM, </a:t>
            </a:r>
            <a:r>
              <a:rPr lang="fi-FI" dirty="0" err="1"/>
              <a:t>but</a:t>
            </a:r>
            <a:r>
              <a:rPr lang="fi-FI" dirty="0"/>
              <a:t> as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saw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,</a:t>
            </a:r>
          </a:p>
          <a:p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range</a:t>
            </a:r>
            <a:r>
              <a:rPr lang="fi-FI" dirty="0"/>
              <a:t> of </a:t>
            </a:r>
            <a:r>
              <a:rPr lang="fi-FI" dirty="0" err="1"/>
              <a:t>predicted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XGBoost</a:t>
            </a:r>
            <a:r>
              <a:rPr lang="fi-FI" dirty="0"/>
              <a:t> is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shorter</a:t>
            </a:r>
            <a:r>
              <a:rPr lang="fi-FI" dirty="0"/>
              <a:t>, </a:t>
            </a:r>
            <a:r>
              <a:rPr lang="fi-FI" dirty="0" err="1"/>
              <a:t>therefore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residuals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scattered</a:t>
            </a:r>
            <a:r>
              <a:rPr lang="fi-FI" dirty="0"/>
              <a:t> as </a:t>
            </a:r>
            <a:r>
              <a:rPr lang="fi-FI" dirty="0" err="1"/>
              <a:t>much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range</a:t>
            </a:r>
            <a:r>
              <a:rPr lang="fi-FI" dirty="0"/>
              <a:t> of LSTM </a:t>
            </a:r>
            <a:r>
              <a:rPr lang="fi-FI" dirty="0" err="1"/>
              <a:t>looks</a:t>
            </a:r>
            <a:r>
              <a:rPr lang="fi-FI" dirty="0"/>
              <a:t> </a:t>
            </a:r>
            <a:r>
              <a:rPr lang="fi-FI" dirty="0" err="1"/>
              <a:t>quite</a:t>
            </a:r>
            <a:r>
              <a:rPr lang="fi-FI" dirty="0"/>
              <a:t> </a:t>
            </a:r>
            <a:r>
              <a:rPr lang="fi-FI" dirty="0" err="1"/>
              <a:t>promising</a:t>
            </a:r>
            <a:r>
              <a:rPr lang="fi-FI" dirty="0"/>
              <a:t> </a:t>
            </a:r>
            <a:r>
              <a:rPr lang="fi-FI" dirty="0" err="1"/>
              <a:t>here</a:t>
            </a:r>
            <a:r>
              <a:rPr lang="fi-FI" dirty="0"/>
              <a:t> as </a:t>
            </a:r>
            <a:r>
              <a:rPr lang="fi-FI" dirty="0" err="1"/>
              <a:t>well</a:t>
            </a:r>
            <a:r>
              <a:rPr lang="fi-FI" dirty="0"/>
              <a:t> as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talking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minus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6 to </a:t>
            </a:r>
            <a:r>
              <a:rPr lang="fi-FI" dirty="0" err="1"/>
              <a:t>point</a:t>
            </a:r>
            <a:r>
              <a:rPr lang="fi-FI" dirty="0"/>
              <a:t> 4 </a:t>
            </a:r>
            <a:r>
              <a:rPr lang="fi-FI" dirty="0" err="1"/>
              <a:t>residuals</a:t>
            </a:r>
            <a:r>
              <a:rPr lang="fi-FI" dirty="0"/>
              <a:t> </a:t>
            </a:r>
            <a:r>
              <a:rPr lang="fi-FI" dirty="0" err="1"/>
              <a:t>ranges</a:t>
            </a:r>
            <a:r>
              <a:rPr lang="fi-FI" dirty="0"/>
              <a:t>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21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145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341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23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117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24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5752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25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311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724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 err="1"/>
              <a:t>After</a:t>
            </a:r>
            <a:r>
              <a:rPr lang="fi-FI" sz="1200" dirty="0"/>
              <a:t> </a:t>
            </a:r>
            <a:r>
              <a:rPr lang="fi-FI" sz="1200" dirty="0" err="1"/>
              <a:t>try</a:t>
            </a:r>
            <a:r>
              <a:rPr lang="fi-FI" sz="1200" dirty="0"/>
              <a:t> and </a:t>
            </a:r>
            <a:r>
              <a:rPr lang="fi-FI" sz="1200" dirty="0" err="1"/>
              <a:t>error</a:t>
            </a:r>
            <a:r>
              <a:rPr lang="fi-FI" sz="1200" dirty="0"/>
              <a:t>,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original</a:t>
            </a:r>
            <a:r>
              <a:rPr lang="fi-FI" sz="1200" dirty="0"/>
              <a:t> data of</a:t>
            </a:r>
            <a:br>
              <a:rPr lang="fi-FI" sz="1200" dirty="0"/>
            </a:br>
            <a:r>
              <a:rPr lang="fi-FI" sz="1200" dirty="0" err="1"/>
              <a:t>over</a:t>
            </a:r>
            <a:r>
              <a:rPr lang="fi-FI" sz="1200" dirty="0"/>
              <a:t> 3,5 </a:t>
            </a:r>
            <a:r>
              <a:rPr lang="fi-FI" sz="1200" dirty="0" err="1"/>
              <a:t>million</a:t>
            </a:r>
            <a:r>
              <a:rPr lang="fi-FI" sz="1200" dirty="0"/>
              <a:t> </a:t>
            </a:r>
            <a:r>
              <a:rPr lang="fi-FI" sz="1200" dirty="0" err="1"/>
              <a:t>rows</a:t>
            </a:r>
            <a:r>
              <a:rPr lang="fi-FI" sz="1200" dirty="0"/>
              <a:t> </a:t>
            </a:r>
            <a:r>
              <a:rPr lang="fi-FI" sz="1200" dirty="0" err="1"/>
              <a:t>was</a:t>
            </a:r>
            <a:r>
              <a:rPr lang="fi-FI" sz="1200" dirty="0"/>
              <a:t> </a:t>
            </a:r>
            <a:r>
              <a:rPr lang="fi-FI" sz="1200" dirty="0" err="1"/>
              <a:t>squeezed</a:t>
            </a:r>
            <a:br>
              <a:rPr lang="fi-FI" sz="1200" dirty="0"/>
            </a:br>
            <a:r>
              <a:rPr lang="fi-FI" sz="1200" dirty="0" err="1"/>
              <a:t>down</a:t>
            </a:r>
            <a:r>
              <a:rPr lang="fi-FI" sz="1200" dirty="0"/>
              <a:t> to </a:t>
            </a:r>
            <a:r>
              <a:rPr lang="fi-FI" sz="1200" dirty="0" err="1"/>
              <a:t>roughly</a:t>
            </a:r>
            <a:r>
              <a:rPr lang="fi-FI" sz="1200" dirty="0"/>
              <a:t> 800+ </a:t>
            </a:r>
            <a:r>
              <a:rPr lang="fi-FI" sz="1200" dirty="0" err="1"/>
              <a:t>rows</a:t>
            </a:r>
            <a:r>
              <a:rPr lang="fi-FI" sz="1200" dirty="0"/>
              <a:t> </a:t>
            </a:r>
            <a:r>
              <a:rPr lang="fi-FI" sz="1200" dirty="0" err="1"/>
              <a:t>by</a:t>
            </a:r>
            <a:br>
              <a:rPr lang="fi-FI" sz="1200" dirty="0"/>
            </a:br>
            <a:r>
              <a:rPr lang="fi-FI" sz="1200" dirty="0" err="1"/>
              <a:t>calculating</a:t>
            </a:r>
            <a:r>
              <a:rPr lang="fi-FI" sz="1200" dirty="0"/>
              <a:t> </a:t>
            </a:r>
            <a:r>
              <a:rPr lang="fi-FI" sz="1200" dirty="0" err="1"/>
              <a:t>average</a:t>
            </a:r>
            <a:r>
              <a:rPr lang="fi-FI" sz="1200" dirty="0"/>
              <a:t> </a:t>
            </a:r>
            <a:r>
              <a:rPr lang="fi-FI" sz="1200" dirty="0" err="1"/>
              <a:t>energy</a:t>
            </a:r>
            <a:r>
              <a:rPr lang="fi-FI" sz="1200" dirty="0"/>
              <a:t> </a:t>
            </a:r>
            <a:r>
              <a:rPr lang="fi-FI" sz="1200" dirty="0" err="1"/>
              <a:t>consumptions</a:t>
            </a:r>
            <a:br>
              <a:rPr lang="fi-FI" sz="1200" dirty="0"/>
            </a:br>
            <a:r>
              <a:rPr lang="fi-FI" sz="1200" dirty="0"/>
              <a:t>and </a:t>
            </a:r>
            <a:r>
              <a:rPr lang="fi-FI" sz="1200" dirty="0" err="1"/>
              <a:t>grouping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data </a:t>
            </a:r>
            <a:r>
              <a:rPr lang="fi-FI" sz="1200" dirty="0" err="1"/>
              <a:t>by</a:t>
            </a:r>
            <a:r>
              <a:rPr lang="fi-FI" sz="1200" dirty="0"/>
              <a:t> </a:t>
            </a:r>
            <a:r>
              <a:rPr lang="fi-FI" sz="1200" dirty="0" err="1"/>
              <a:t>households</a:t>
            </a:r>
            <a:r>
              <a:rPr lang="fi-FI" sz="1200" dirty="0"/>
              <a:t>.</a:t>
            </a:r>
            <a:br>
              <a:rPr lang="fi-FI" sz="1200" dirty="0"/>
            </a:br>
            <a:r>
              <a:rPr lang="fi-FI" sz="1200" dirty="0" err="1"/>
              <a:t>This</a:t>
            </a:r>
            <a:r>
              <a:rPr lang="fi-FI" sz="1200" dirty="0"/>
              <a:t> </a:t>
            </a:r>
            <a:r>
              <a:rPr lang="fi-FI" sz="1200" dirty="0" err="1"/>
              <a:t>lead</a:t>
            </a:r>
            <a:r>
              <a:rPr lang="fi-FI" sz="1200" dirty="0"/>
              <a:t> to </a:t>
            </a:r>
            <a:r>
              <a:rPr lang="fi-FI" sz="1200" dirty="0" err="1"/>
              <a:t>lightning</a:t>
            </a:r>
            <a:r>
              <a:rPr lang="fi-FI" sz="1200" dirty="0"/>
              <a:t> </a:t>
            </a:r>
            <a:r>
              <a:rPr lang="fi-FI" sz="1200" dirty="0" err="1"/>
              <a:t>fast</a:t>
            </a:r>
            <a:r>
              <a:rPr lang="fi-FI" sz="1200" dirty="0"/>
              <a:t> </a:t>
            </a:r>
            <a:r>
              <a:rPr lang="fi-FI" sz="1200" dirty="0" err="1"/>
              <a:t>training</a:t>
            </a:r>
            <a:r>
              <a:rPr lang="fi-FI" sz="1200" dirty="0"/>
              <a:t> and</a:t>
            </a:r>
            <a:br>
              <a:rPr lang="fi-FI" sz="1200" dirty="0"/>
            </a:br>
            <a:r>
              <a:rPr lang="fi-FI" sz="1200" dirty="0" err="1"/>
              <a:t>reduced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dimensionality</a:t>
            </a:r>
            <a:r>
              <a:rPr lang="fi-FI" sz="1200" dirty="0"/>
              <a:t> of </a:t>
            </a:r>
            <a:r>
              <a:rPr lang="fi-FI" sz="1200" dirty="0" err="1"/>
              <a:t>the</a:t>
            </a:r>
            <a:r>
              <a:rPr lang="fi-FI" sz="1200" dirty="0"/>
              <a:t> data</a:t>
            </a:r>
            <a:br>
              <a:rPr lang="fi-FI" sz="1200" dirty="0"/>
            </a:br>
            <a:r>
              <a:rPr lang="fi-FI" sz="1200" dirty="0" err="1"/>
              <a:t>making</a:t>
            </a:r>
            <a:r>
              <a:rPr lang="fi-FI" sz="1200" dirty="0"/>
              <a:t> it </a:t>
            </a:r>
            <a:r>
              <a:rPr lang="fi-FI" sz="1200" dirty="0" err="1"/>
              <a:t>easier</a:t>
            </a:r>
            <a:r>
              <a:rPr lang="fi-FI" sz="1200" dirty="0"/>
              <a:t> for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model</a:t>
            </a:r>
            <a:r>
              <a:rPr lang="fi-FI" sz="1200" dirty="0"/>
              <a:t> to</a:t>
            </a:r>
            <a:br>
              <a:rPr lang="fi-FI" sz="1200" dirty="0"/>
            </a:br>
            <a:r>
              <a:rPr lang="fi-FI" sz="1200" dirty="0" err="1"/>
              <a:t>learn</a:t>
            </a:r>
            <a:r>
              <a:rPr lang="fi-FI" sz="1200" dirty="0"/>
              <a:t> </a:t>
            </a:r>
            <a:r>
              <a:rPr lang="fi-FI" sz="1200" dirty="0" err="1"/>
              <a:t>patterns</a:t>
            </a:r>
            <a:r>
              <a:rPr lang="fi-FI" sz="1200" dirty="0"/>
              <a:t>.</a:t>
            </a:r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2845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/>
              <a:t>At </a:t>
            </a:r>
            <a:r>
              <a:rPr lang="fi-FI" sz="1200" dirty="0" err="1"/>
              <a:t>first</a:t>
            </a:r>
            <a:r>
              <a:rPr lang="fi-FI" sz="1200" dirty="0"/>
              <a:t>,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features</a:t>
            </a:r>
            <a:r>
              <a:rPr lang="fi-FI" sz="1200" dirty="0"/>
              <a:t> </a:t>
            </a:r>
            <a:r>
              <a:rPr lang="fi-FI" sz="1200" dirty="0" err="1"/>
              <a:t>selected</a:t>
            </a:r>
            <a:r>
              <a:rPr lang="fi-FI" sz="1200" dirty="0"/>
              <a:t> for </a:t>
            </a:r>
            <a:r>
              <a:rPr lang="fi-FI" sz="1200" dirty="0" err="1"/>
              <a:t>training</a:t>
            </a:r>
            <a:br>
              <a:rPr lang="fi-FI" sz="1200" dirty="0"/>
            </a:br>
            <a:r>
              <a:rPr lang="fi-FI" sz="1200" dirty="0" err="1"/>
              <a:t>were</a:t>
            </a:r>
            <a:r>
              <a:rPr lang="fi-FI" sz="1200" dirty="0"/>
              <a:t> </a:t>
            </a:r>
            <a:r>
              <a:rPr lang="fi-FI" sz="1200" dirty="0" err="1"/>
              <a:t>chosen</a:t>
            </a:r>
            <a:r>
              <a:rPr lang="fi-FI" sz="1200" dirty="0"/>
              <a:t> </a:t>
            </a:r>
            <a:r>
              <a:rPr lang="fi-FI" sz="1200" dirty="0" err="1"/>
              <a:t>by</a:t>
            </a:r>
            <a:r>
              <a:rPr lang="fi-FI" sz="1200" dirty="0"/>
              <a:t> </a:t>
            </a:r>
            <a:r>
              <a:rPr lang="fi-FI" sz="1200" dirty="0" err="1"/>
              <a:t>correlation</a:t>
            </a:r>
            <a:r>
              <a:rPr lang="fi-FI" sz="1200" dirty="0"/>
              <a:t> of </a:t>
            </a:r>
            <a:r>
              <a:rPr lang="fi-FI" sz="1200" dirty="0" err="1"/>
              <a:t>over</a:t>
            </a:r>
            <a:r>
              <a:rPr lang="fi-FI" sz="1200" dirty="0"/>
              <a:t> 0.3,</a:t>
            </a:r>
            <a:br>
              <a:rPr lang="fi-FI" sz="1200" dirty="0"/>
            </a:br>
            <a:r>
              <a:rPr lang="fi-FI" sz="1200" dirty="0" err="1"/>
              <a:t>but</a:t>
            </a:r>
            <a:r>
              <a:rPr lang="fi-FI" sz="1200" dirty="0"/>
              <a:t> </a:t>
            </a:r>
            <a:r>
              <a:rPr lang="fi-FI" sz="1200" dirty="0" err="1"/>
              <a:t>eventually</a:t>
            </a:r>
            <a:r>
              <a:rPr lang="fi-FI" sz="1200" dirty="0"/>
              <a:t>, </a:t>
            </a:r>
            <a:r>
              <a:rPr lang="fi-FI" sz="1200" dirty="0" err="1"/>
              <a:t>probably</a:t>
            </a:r>
            <a:r>
              <a:rPr lang="fi-FI" sz="1200" dirty="0"/>
              <a:t> </a:t>
            </a:r>
            <a:r>
              <a:rPr lang="fi-FI" sz="1200" dirty="0" err="1"/>
              <a:t>all</a:t>
            </a:r>
            <a:r>
              <a:rPr lang="fi-FI" sz="1200" dirty="0"/>
              <a:t> </a:t>
            </a:r>
            <a:r>
              <a:rPr lang="fi-FI" sz="1200" dirty="0" err="1"/>
              <a:t>features</a:t>
            </a:r>
            <a:r>
              <a:rPr lang="fi-FI" sz="1200" dirty="0"/>
              <a:t> </a:t>
            </a:r>
            <a:r>
              <a:rPr lang="fi-FI" sz="1200" dirty="0" err="1"/>
              <a:t>were</a:t>
            </a:r>
            <a:br>
              <a:rPr lang="fi-FI" sz="1200" dirty="0"/>
            </a:br>
            <a:r>
              <a:rPr lang="fi-FI" sz="1200" dirty="0" err="1"/>
              <a:t>atleast</a:t>
            </a:r>
            <a:r>
              <a:rPr lang="fi-FI" sz="1200" dirty="0"/>
              <a:t> </a:t>
            </a:r>
            <a:r>
              <a:rPr lang="fi-FI" sz="1200" dirty="0" err="1"/>
              <a:t>tried</a:t>
            </a:r>
            <a:r>
              <a:rPr lang="fi-FI" sz="1200" dirty="0"/>
              <a:t> in </a:t>
            </a:r>
            <a:r>
              <a:rPr lang="fi-FI" sz="1200" dirty="0" err="1"/>
              <a:t>training</a:t>
            </a:r>
            <a:r>
              <a:rPr lang="fi-FI" sz="1200" dirty="0"/>
              <a:t> to </a:t>
            </a:r>
            <a:r>
              <a:rPr lang="fi-FI" sz="1200" dirty="0" err="1"/>
              <a:t>find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most</a:t>
            </a:r>
            <a:br>
              <a:rPr lang="fi-FI" sz="1200" dirty="0"/>
            </a:br>
            <a:r>
              <a:rPr lang="fi-FI" sz="1200" dirty="0" err="1"/>
              <a:t>suitable</a:t>
            </a:r>
            <a:r>
              <a:rPr lang="fi-FI" sz="1200" dirty="0"/>
              <a:t> </a:t>
            </a:r>
            <a:r>
              <a:rPr lang="fi-FI" sz="1200" dirty="0" err="1"/>
              <a:t>combination</a:t>
            </a:r>
            <a:r>
              <a:rPr lang="fi-FI" sz="1200" dirty="0"/>
              <a:t>.</a:t>
            </a:r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6107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 err="1"/>
              <a:t>Features</a:t>
            </a:r>
            <a:r>
              <a:rPr lang="fi-FI" sz="1200" dirty="0"/>
              <a:t> </a:t>
            </a:r>
            <a:r>
              <a:rPr lang="fi-FI" sz="1200" dirty="0" err="1"/>
              <a:t>shown</a:t>
            </a:r>
            <a:r>
              <a:rPr lang="fi-FI" sz="1200" dirty="0"/>
              <a:t> in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picture</a:t>
            </a:r>
            <a:r>
              <a:rPr lang="fi-FI" sz="1200" dirty="0"/>
              <a:t> </a:t>
            </a:r>
            <a:r>
              <a:rPr lang="fi-FI" sz="1200" dirty="0" err="1"/>
              <a:t>present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br>
              <a:rPr lang="fi-FI" sz="1200" dirty="0"/>
            </a:br>
            <a:r>
              <a:rPr lang="fi-FI" sz="1200" dirty="0"/>
              <a:t>&gt; 0.2 </a:t>
            </a:r>
            <a:r>
              <a:rPr lang="fi-FI" sz="1200" dirty="0" err="1"/>
              <a:t>correlation</a:t>
            </a:r>
            <a:r>
              <a:rPr lang="fi-FI" sz="1200" dirty="0"/>
              <a:t> </a:t>
            </a:r>
            <a:r>
              <a:rPr lang="fi-FI" sz="1200" dirty="0" err="1"/>
              <a:t>with</a:t>
            </a:r>
            <a:r>
              <a:rPr lang="fi-FI" sz="1200" dirty="0"/>
              <a:t> ’</a:t>
            </a:r>
            <a:r>
              <a:rPr lang="fi-FI" sz="1200" dirty="0" err="1"/>
              <a:t>day</a:t>
            </a:r>
            <a:r>
              <a:rPr lang="fi-FI" sz="1200" dirty="0"/>
              <a:t>’ </a:t>
            </a:r>
            <a:r>
              <a:rPr lang="fi-FI" sz="1200" dirty="0" err="1"/>
              <a:t>column</a:t>
            </a:r>
            <a:r>
              <a:rPr lang="fi-FI" sz="1200" dirty="0"/>
              <a:t> </a:t>
            </a:r>
            <a:r>
              <a:rPr lang="fi-FI" sz="1200" dirty="0" err="1"/>
              <a:t>kept</a:t>
            </a:r>
            <a:r>
              <a:rPr lang="fi-FI" sz="1200" dirty="0"/>
              <a:t> as </a:t>
            </a:r>
            <a:r>
              <a:rPr lang="fi-FI" sz="1200" dirty="0" err="1"/>
              <a:t>index</a:t>
            </a:r>
            <a:r>
              <a:rPr lang="fi-FI" sz="1200" dirty="0"/>
              <a:t>.</a:t>
            </a:r>
            <a:br>
              <a:rPr lang="fi-FI" sz="1200" dirty="0"/>
            </a:br>
            <a:r>
              <a:rPr lang="fi-FI" sz="1200" dirty="0"/>
              <a:t>’</a:t>
            </a:r>
            <a:r>
              <a:rPr lang="fi-FI" sz="1200" dirty="0" err="1"/>
              <a:t>features_to_drop</a:t>
            </a:r>
            <a:r>
              <a:rPr lang="fi-FI" sz="1200" dirty="0"/>
              <a:t>’ and ’</a:t>
            </a:r>
            <a:r>
              <a:rPr lang="fi-FI" sz="1200" dirty="0" err="1"/>
              <a:t>features_to_keep</a:t>
            </a:r>
            <a:r>
              <a:rPr lang="fi-FI" sz="1200" dirty="0"/>
              <a:t>’ </a:t>
            </a:r>
            <a:r>
              <a:rPr lang="fi-FI" sz="1200" dirty="0" err="1"/>
              <a:t>were</a:t>
            </a:r>
            <a:br>
              <a:rPr lang="fi-FI" sz="1200" dirty="0"/>
            </a:br>
            <a:r>
              <a:rPr lang="fi-FI" sz="1200" dirty="0" err="1"/>
              <a:t>used</a:t>
            </a:r>
            <a:r>
              <a:rPr lang="fi-FI" sz="1200" dirty="0"/>
              <a:t> to </a:t>
            </a:r>
            <a:r>
              <a:rPr lang="fi-FI" sz="1200" dirty="0" err="1"/>
              <a:t>try</a:t>
            </a:r>
            <a:r>
              <a:rPr lang="fi-FI" sz="1200" dirty="0"/>
              <a:t> out </a:t>
            </a:r>
            <a:r>
              <a:rPr lang="fi-FI" sz="1200" dirty="0" err="1"/>
              <a:t>different</a:t>
            </a:r>
            <a:r>
              <a:rPr lang="fi-FI" sz="1200" dirty="0"/>
              <a:t> </a:t>
            </a:r>
            <a:r>
              <a:rPr lang="fi-FI" sz="1200" dirty="0" err="1"/>
              <a:t>combinations</a:t>
            </a:r>
            <a:r>
              <a:rPr lang="fi-FI" sz="1200" dirty="0"/>
              <a:t> </a:t>
            </a:r>
            <a:r>
              <a:rPr lang="fi-FI" sz="1200" dirty="0" err="1"/>
              <a:t>by</a:t>
            </a:r>
            <a:r>
              <a:rPr lang="fi-FI" sz="1200" dirty="0"/>
              <a:t> </a:t>
            </a:r>
            <a:r>
              <a:rPr lang="fi-FI" sz="1200" dirty="0" err="1"/>
              <a:t>forcing</a:t>
            </a:r>
            <a:br>
              <a:rPr lang="fi-FI" sz="1200" dirty="0"/>
            </a:br>
            <a:r>
              <a:rPr lang="fi-FI" sz="1200" dirty="0" err="1"/>
              <a:t>different</a:t>
            </a:r>
            <a:r>
              <a:rPr lang="fi-FI" sz="1200" dirty="0"/>
              <a:t> </a:t>
            </a:r>
            <a:r>
              <a:rPr lang="fi-FI" sz="1200" dirty="0" err="1"/>
              <a:t>features</a:t>
            </a:r>
            <a:r>
              <a:rPr lang="fi-FI" sz="1200" dirty="0"/>
              <a:t> to </a:t>
            </a:r>
            <a:r>
              <a:rPr lang="fi-FI" sz="1200" dirty="0" err="1"/>
              <a:t>the</a:t>
            </a:r>
            <a:r>
              <a:rPr lang="fi-FI" sz="1200" dirty="0"/>
              <a:t> data </a:t>
            </a:r>
            <a:r>
              <a:rPr lang="fi-FI" sz="1200" dirty="0" err="1"/>
              <a:t>or</a:t>
            </a:r>
            <a:r>
              <a:rPr lang="fi-FI" sz="1200" dirty="0"/>
              <a:t> out of </a:t>
            </a:r>
            <a:r>
              <a:rPr lang="fi-FI" sz="1200" dirty="0" err="1"/>
              <a:t>the</a:t>
            </a:r>
            <a:r>
              <a:rPr lang="fi-FI" sz="1200" dirty="0"/>
              <a:t> data.</a:t>
            </a:r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8454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/>
              <a:t>Some </a:t>
            </a:r>
            <a:r>
              <a:rPr lang="fi-FI" sz="1200" dirty="0" err="1"/>
              <a:t>models</a:t>
            </a:r>
            <a:r>
              <a:rPr lang="fi-FI" sz="1200" dirty="0"/>
              <a:t> </a:t>
            </a:r>
            <a:r>
              <a:rPr lang="fi-FI" sz="1200" dirty="0" err="1"/>
              <a:t>were</a:t>
            </a:r>
            <a:r>
              <a:rPr lang="fi-FI" sz="1200" dirty="0"/>
              <a:t> </a:t>
            </a:r>
            <a:r>
              <a:rPr lang="fi-FI" sz="1200" dirty="0" err="1"/>
              <a:t>trained</a:t>
            </a:r>
            <a:r>
              <a:rPr lang="fi-FI" sz="1200" dirty="0"/>
              <a:t> </a:t>
            </a:r>
            <a:r>
              <a:rPr lang="fi-FI" sz="1200" dirty="0" err="1"/>
              <a:t>with</a:t>
            </a:r>
            <a:r>
              <a:rPr lang="fi-FI" sz="1200" dirty="0"/>
              <a:t> </a:t>
            </a:r>
            <a:r>
              <a:rPr lang="fi-FI" sz="1200" dirty="0" err="1"/>
              <a:t>sklearn’s</a:t>
            </a:r>
            <a:r>
              <a:rPr lang="fi-FI" sz="1200" dirty="0"/>
              <a:t> ’</a:t>
            </a:r>
            <a:r>
              <a:rPr lang="fi-FI" sz="1200" dirty="0" err="1"/>
              <a:t>train_test_split</a:t>
            </a:r>
            <a:r>
              <a:rPr lang="fi-FI" sz="1200" dirty="0"/>
              <a:t>()’, </a:t>
            </a:r>
            <a:r>
              <a:rPr lang="fi-FI" sz="1200" dirty="0" err="1"/>
              <a:t>but</a:t>
            </a:r>
            <a:r>
              <a:rPr lang="fi-FI" sz="1200" dirty="0"/>
              <a:t> </a:t>
            </a:r>
            <a:r>
              <a:rPr lang="fi-FI" sz="1200" dirty="0" err="1"/>
              <a:t>most</a:t>
            </a:r>
            <a:r>
              <a:rPr lang="fi-FI" sz="1200" dirty="0"/>
              <a:t> of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models</a:t>
            </a:r>
            <a:r>
              <a:rPr lang="fi-FI" sz="1200" dirty="0"/>
              <a:t> </a:t>
            </a:r>
            <a:r>
              <a:rPr lang="fi-FI" sz="1200" dirty="0" err="1"/>
              <a:t>were</a:t>
            </a:r>
            <a:r>
              <a:rPr lang="fi-FI" sz="1200" dirty="0"/>
              <a:t> </a:t>
            </a:r>
            <a:r>
              <a:rPr lang="fi-FI" sz="1200" dirty="0" err="1"/>
              <a:t>trained</a:t>
            </a:r>
            <a:r>
              <a:rPr lang="fi-FI" sz="1200" dirty="0"/>
              <a:t> </a:t>
            </a:r>
            <a:r>
              <a:rPr lang="fi-FI" sz="1200" dirty="0" err="1"/>
              <a:t>by</a:t>
            </a:r>
            <a:r>
              <a:rPr lang="fi-FI" sz="1200" dirty="0"/>
              <a:t> </a:t>
            </a:r>
            <a:r>
              <a:rPr lang="fi-FI" sz="1200" dirty="0" err="1"/>
              <a:t>slicing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data to </a:t>
            </a:r>
            <a:r>
              <a:rPr lang="fi-FI" sz="1200" dirty="0" err="1"/>
              <a:t>hold</a:t>
            </a:r>
            <a:r>
              <a:rPr lang="fi-FI" sz="1200" dirty="0"/>
              <a:t> </a:t>
            </a:r>
            <a:r>
              <a:rPr lang="fi-FI" sz="1200" dirty="0" err="1"/>
              <a:t>one</a:t>
            </a:r>
            <a:r>
              <a:rPr lang="fi-FI" sz="1200" dirty="0"/>
              <a:t> </a:t>
            </a:r>
            <a:r>
              <a:rPr lang="fi-FI" sz="1200" dirty="0" err="1"/>
              <a:t>full</a:t>
            </a:r>
            <a:r>
              <a:rPr lang="fi-FI" sz="1200" dirty="0"/>
              <a:t> </a:t>
            </a:r>
            <a:r>
              <a:rPr lang="fi-FI" sz="1200" dirty="0" err="1"/>
              <a:t>month</a:t>
            </a:r>
            <a:r>
              <a:rPr lang="fi-FI" sz="1200" dirty="0"/>
              <a:t> as </a:t>
            </a:r>
            <a:r>
              <a:rPr lang="fi-FI" sz="1200" dirty="0" err="1"/>
              <a:t>test</a:t>
            </a:r>
            <a:r>
              <a:rPr lang="fi-FI" sz="1200" dirty="0"/>
              <a:t> data to </a:t>
            </a:r>
            <a:r>
              <a:rPr lang="fi-FI" sz="1200" dirty="0" err="1"/>
              <a:t>observe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capabilities</a:t>
            </a:r>
            <a:r>
              <a:rPr lang="fi-FI" sz="1200" dirty="0"/>
              <a:t> to </a:t>
            </a:r>
            <a:r>
              <a:rPr lang="fi-FI" sz="1200" dirty="0" err="1"/>
              <a:t>predict</a:t>
            </a:r>
            <a:r>
              <a:rPr lang="fi-FI" sz="1200" dirty="0"/>
              <a:t> </a:t>
            </a:r>
            <a:r>
              <a:rPr lang="fi-FI" sz="1200" dirty="0" err="1"/>
              <a:t>actual</a:t>
            </a:r>
            <a:r>
              <a:rPr lang="fi-FI" sz="1200" dirty="0"/>
              <a:t> </a:t>
            </a:r>
            <a:r>
              <a:rPr lang="fi-FI" sz="1200" dirty="0" err="1"/>
              <a:t>time-series</a:t>
            </a:r>
            <a:r>
              <a:rPr lang="fi-FI" sz="1200" dirty="0"/>
              <a:t> data.</a:t>
            </a:r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1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/>
              <a:t>Architecture of LSTM.</a:t>
            </a:r>
            <a:br>
              <a:rPr lang="fi-FI" sz="1200" dirty="0"/>
            </a:br>
            <a:r>
              <a:rPr lang="fi-FI" sz="1200" dirty="0" err="1"/>
              <a:t>Assigning</a:t>
            </a:r>
            <a:r>
              <a:rPr lang="fi-FI" sz="1200" dirty="0"/>
              <a:t> </a:t>
            </a:r>
            <a:r>
              <a:rPr lang="fi-FI" sz="1200" dirty="0" err="1"/>
              <a:t>hyperparameters</a:t>
            </a:r>
            <a:r>
              <a:rPr lang="fi-FI" sz="1200" dirty="0"/>
              <a:t> to </a:t>
            </a:r>
            <a:br>
              <a:rPr lang="fi-FI" sz="1200" dirty="0"/>
            </a:br>
            <a:r>
              <a:rPr lang="fi-FI" sz="1200" dirty="0" err="1"/>
              <a:t>variables</a:t>
            </a:r>
            <a:r>
              <a:rPr lang="fi-FI" sz="1200" dirty="0"/>
              <a:t> </a:t>
            </a:r>
            <a:r>
              <a:rPr lang="fi-FI" sz="1200" dirty="0" err="1"/>
              <a:t>allowed</a:t>
            </a:r>
            <a:r>
              <a:rPr lang="fi-FI" sz="1200" dirty="0"/>
              <a:t> </a:t>
            </a:r>
            <a:r>
              <a:rPr lang="fi-FI" sz="1200" dirty="0" err="1"/>
              <a:t>easier</a:t>
            </a:r>
            <a:r>
              <a:rPr lang="fi-FI" sz="1200" dirty="0"/>
              <a:t> </a:t>
            </a:r>
            <a:r>
              <a:rPr lang="fi-FI" sz="1200" dirty="0" err="1"/>
              <a:t>tuning</a:t>
            </a:r>
            <a:br>
              <a:rPr lang="fi-FI" sz="1200" dirty="0"/>
            </a:br>
            <a:r>
              <a:rPr lang="fi-FI" sz="1200" dirty="0" err="1"/>
              <a:t>but</a:t>
            </a:r>
            <a:r>
              <a:rPr lang="fi-FI" sz="1200" dirty="0"/>
              <a:t> </a:t>
            </a:r>
            <a:r>
              <a:rPr lang="fi-FI" sz="1200" dirty="0" err="1"/>
              <a:t>also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ability</a:t>
            </a:r>
            <a:r>
              <a:rPr lang="fi-FI" sz="1200" dirty="0"/>
              <a:t> to </a:t>
            </a:r>
            <a:r>
              <a:rPr lang="fi-FI" sz="1200" dirty="0" err="1"/>
              <a:t>store</a:t>
            </a:r>
            <a:br>
              <a:rPr lang="fi-FI" sz="1200" dirty="0"/>
            </a:br>
            <a:r>
              <a:rPr lang="fi-FI" sz="1200" dirty="0" err="1"/>
              <a:t>each</a:t>
            </a:r>
            <a:r>
              <a:rPr lang="fi-FI" sz="1200" dirty="0"/>
              <a:t> </a:t>
            </a:r>
            <a:r>
              <a:rPr lang="fi-FI" sz="1200" dirty="0" err="1"/>
              <a:t>architecture</a:t>
            </a:r>
            <a:r>
              <a:rPr lang="fi-FI" sz="1200" dirty="0"/>
              <a:t> </a:t>
            </a:r>
            <a:r>
              <a:rPr lang="fi-FI" sz="1200" dirty="0" err="1"/>
              <a:t>parameters</a:t>
            </a:r>
            <a:br>
              <a:rPr lang="fi-FI" sz="1200" dirty="0"/>
            </a:br>
            <a:r>
              <a:rPr lang="fi-FI" sz="1200" dirty="0"/>
              <a:t>to a file to </a:t>
            </a:r>
            <a:r>
              <a:rPr lang="fi-FI" sz="1200" dirty="0" err="1"/>
              <a:t>maintain</a:t>
            </a:r>
            <a:r>
              <a:rPr lang="fi-FI" sz="1200" dirty="0"/>
              <a:t> </a:t>
            </a:r>
            <a:r>
              <a:rPr lang="fi-FI" sz="1200" dirty="0" err="1"/>
              <a:t>replicability</a:t>
            </a:r>
            <a:r>
              <a:rPr lang="fi-FI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i-FI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/>
              <a:t>In </a:t>
            </a:r>
            <a:r>
              <a:rPr lang="fi-FI" sz="1200" dirty="0" err="1"/>
              <a:t>this</a:t>
            </a:r>
            <a:r>
              <a:rPr lang="fi-FI" sz="1200" dirty="0"/>
              <a:t> </a:t>
            </a:r>
            <a:r>
              <a:rPr lang="fi-FI" sz="1200" dirty="0" err="1"/>
              <a:t>part</a:t>
            </a:r>
            <a:r>
              <a:rPr lang="fi-FI" sz="1200" dirty="0"/>
              <a:t> of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workflow</a:t>
            </a:r>
            <a:r>
              <a:rPr lang="fi-FI" sz="1200" dirty="0"/>
              <a:t> </a:t>
            </a:r>
            <a:r>
              <a:rPr lang="fi-FI" sz="1200" dirty="0" err="1"/>
              <a:t>we</a:t>
            </a:r>
            <a:r>
              <a:rPr lang="fi-FI" sz="1200" dirty="0"/>
              <a:t> </a:t>
            </a:r>
            <a:r>
              <a:rPr lang="fi-FI" sz="1200" dirty="0" err="1"/>
              <a:t>had</a:t>
            </a:r>
            <a:r>
              <a:rPr lang="fi-FI" sz="1200" dirty="0"/>
              <a:t> to </a:t>
            </a:r>
            <a:r>
              <a:rPr lang="fi-FI" sz="1200" dirty="0" err="1"/>
              <a:t>think</a:t>
            </a:r>
            <a:r>
              <a:rPr lang="fi-FI" sz="1200" dirty="0"/>
              <a:t> </a:t>
            </a:r>
            <a:r>
              <a:rPr lang="fi-FI" sz="1200" dirty="0" err="1"/>
              <a:t>about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data </a:t>
            </a:r>
            <a:r>
              <a:rPr lang="fi-FI" sz="1200" dirty="0" err="1"/>
              <a:t>preprocessing</a:t>
            </a:r>
            <a:r>
              <a:rPr lang="fi-FI" sz="1200" dirty="0"/>
              <a:t> </a:t>
            </a:r>
            <a:r>
              <a:rPr lang="fi-FI" sz="1200" dirty="0" err="1"/>
              <a:t>all</a:t>
            </a:r>
            <a:r>
              <a:rPr lang="fi-FI" sz="1200" dirty="0"/>
              <a:t> </a:t>
            </a:r>
            <a:r>
              <a:rPr lang="fi-FI" sz="1200" dirty="0" err="1"/>
              <a:t>over</a:t>
            </a:r>
            <a:r>
              <a:rPr lang="fi-FI" sz="1200" dirty="0"/>
              <a:t> </a:t>
            </a:r>
            <a:r>
              <a:rPr lang="fi-FI" sz="1200" dirty="0" err="1"/>
              <a:t>again</a:t>
            </a:r>
            <a:r>
              <a:rPr lang="fi-FI" sz="1200" dirty="0"/>
              <a:t> to </a:t>
            </a:r>
            <a:r>
              <a:rPr lang="fi-FI" sz="1200" dirty="0" err="1"/>
              <a:t>make</a:t>
            </a:r>
            <a:r>
              <a:rPr lang="fi-FI" sz="1200" dirty="0"/>
              <a:t> it </a:t>
            </a:r>
            <a:r>
              <a:rPr lang="fi-FI" sz="1200" dirty="0" err="1"/>
              <a:t>suitable</a:t>
            </a:r>
            <a:r>
              <a:rPr lang="fi-FI" sz="1200" dirty="0"/>
              <a:t> for </a:t>
            </a:r>
            <a:r>
              <a:rPr lang="fi-FI" sz="1200" dirty="0" err="1"/>
              <a:t>deep</a:t>
            </a:r>
            <a:r>
              <a:rPr lang="fi-FI" sz="1200" dirty="0"/>
              <a:t> </a:t>
            </a:r>
            <a:r>
              <a:rPr lang="fi-FI" sz="1200" dirty="0" err="1"/>
              <a:t>learning</a:t>
            </a:r>
            <a:r>
              <a:rPr lang="fi-FI" sz="1200" dirty="0"/>
              <a:t> </a:t>
            </a:r>
            <a:r>
              <a:rPr lang="fi-FI" sz="1200" dirty="0" err="1"/>
              <a:t>models</a:t>
            </a:r>
            <a:r>
              <a:rPr lang="fi-FI" sz="1200" dirty="0"/>
              <a:t> </a:t>
            </a:r>
            <a:r>
              <a:rPr lang="fi-FI" sz="1200" dirty="0" err="1"/>
              <a:t>like</a:t>
            </a:r>
            <a:r>
              <a:rPr lang="fi-FI" sz="1200" dirty="0"/>
              <a:t> </a:t>
            </a:r>
            <a:r>
              <a:rPr lang="fi-FI" sz="1200" dirty="0" err="1"/>
              <a:t>this</a:t>
            </a:r>
            <a:r>
              <a:rPr lang="fi-FI" sz="1200" dirty="0"/>
              <a:t> LSTM.</a:t>
            </a:r>
            <a:endParaRPr lang="fi-FI" sz="1600" dirty="0"/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2875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much</a:t>
            </a:r>
            <a:r>
              <a:rPr lang="fi-FI" dirty="0"/>
              <a:t> to </a:t>
            </a:r>
            <a:r>
              <a:rPr lang="fi-FI" dirty="0" err="1"/>
              <a:t>say</a:t>
            </a:r>
            <a:r>
              <a:rPr lang="fi-FI" dirty="0"/>
              <a:t> </a:t>
            </a:r>
            <a:r>
              <a:rPr lang="fi-FI" dirty="0" err="1"/>
              <a:t>here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callbacks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early</a:t>
            </a:r>
            <a:r>
              <a:rPr lang="fi-FI" dirty="0"/>
              <a:t> </a:t>
            </a:r>
            <a:r>
              <a:rPr lang="fi-FI" dirty="0" err="1"/>
              <a:t>stopping</a:t>
            </a:r>
            <a:r>
              <a:rPr lang="fi-FI" dirty="0"/>
              <a:t> and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rate</a:t>
            </a:r>
            <a:r>
              <a:rPr lang="fi-FI" dirty="0"/>
              <a:t> </a:t>
            </a:r>
            <a:r>
              <a:rPr lang="fi-FI" dirty="0" err="1"/>
              <a:t>scheduler</a:t>
            </a:r>
            <a:r>
              <a:rPr lang="fi-FI" dirty="0"/>
              <a:t> and </a:t>
            </a:r>
            <a:r>
              <a:rPr lang="fi-FI" dirty="0" err="1"/>
              <a:t>used</a:t>
            </a:r>
            <a:r>
              <a:rPr lang="fi-FI" dirty="0"/>
              <a:t> some proportion of </a:t>
            </a:r>
            <a:r>
              <a:rPr lang="fi-FI" dirty="0" err="1"/>
              <a:t>the</a:t>
            </a:r>
            <a:r>
              <a:rPr lang="fi-FI" dirty="0"/>
              <a:t> data as </a:t>
            </a:r>
            <a:r>
              <a:rPr lang="fi-FI" dirty="0" err="1"/>
              <a:t>validation</a:t>
            </a:r>
            <a:r>
              <a:rPr lang="fi-FI" dirty="0"/>
              <a:t> data.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4610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dia pinkit element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49" y="2921553"/>
            <a:ext cx="5841152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24" name="Tekstin paikkamerkki 2">
            <a:extLst>
              <a:ext uri="{FF2B5EF4-FFF2-40B4-BE49-F238E27FC236}">
                <a16:creationId xmlns:a16="http://schemas.microsoft.com/office/drawing/2014/main" id="{F90B7C52-D3D4-3342-BC45-8BF2A7CB7B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77149" y="3705783"/>
            <a:ext cx="5841152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9C661-85FC-2C46-B6C7-3C02B0141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2" r="11764" b="4762"/>
          <a:stretch/>
        </p:blipFill>
        <p:spPr>
          <a:xfrm>
            <a:off x="7982519" y="0"/>
            <a:ext cx="4209482" cy="6858000"/>
          </a:xfrm>
          <a:prstGeom prst="rect">
            <a:avLst/>
          </a:prstGeom>
        </p:spPr>
      </p:pic>
      <p:pic>
        <p:nvPicPr>
          <p:cNvPr id="7" name="Picture 6" descr="Jyväskylän ammattikorkeakoulu, JAMK University of Applied Sciences logo">
            <a:extLst>
              <a:ext uri="{FF2B5EF4-FFF2-40B4-BE49-F238E27FC236}">
                <a16:creationId xmlns:a16="http://schemas.microsoft.com/office/drawing/2014/main" id="{1CBA9F32-B77B-C643-8CC6-703410AA62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8" y="5564519"/>
            <a:ext cx="3544951" cy="4497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EE14A13-5EB7-0947-9E1C-749F46F7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49" y="1097081"/>
            <a:ext cx="5841152" cy="1325563"/>
          </a:xfrm>
          <a:prstGeom prst="rect">
            <a:avLst/>
          </a:prstGeom>
        </p:spPr>
        <p:txBody>
          <a:bodyPr/>
          <a:lstStyle>
            <a:lvl1pPr algn="l">
              <a:defRPr sz="5800" b="1" i="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8689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kautettu sisältödia 2 vihreä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9">
            <a:extLst>
              <a:ext uri="{FF2B5EF4-FFF2-40B4-BE49-F238E27FC236}">
                <a16:creationId xmlns:a16="http://schemas.microsoft.com/office/drawing/2014/main" id="{F5C230DF-81C0-7B4D-818E-B322AA1F2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057" y="414067"/>
            <a:ext cx="11455879" cy="60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65" y="906356"/>
            <a:ext cx="10511286" cy="818927"/>
          </a:xfrm>
          <a:prstGeom prst="rect">
            <a:avLst/>
          </a:prstGeom>
        </p:spPr>
        <p:txBody>
          <a:bodyPr/>
          <a:lstStyle>
            <a:lvl1pPr>
              <a:defRPr sz="5400" b="1" i="0" baseline="0"/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C406-DC64-DB46-A3A3-7FF97868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101" y="5926762"/>
            <a:ext cx="1453952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A3D7A-E702-484C-AE34-D3F55E78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2061" y="5926762"/>
            <a:ext cx="5570240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738262"/>
            <a:ext cx="105112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9F37ACCC-1AD2-894A-B6CB-EDDCA451677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2602513"/>
            <a:ext cx="10514802" cy="28031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10" name="Picture 3" descr="JAMK logo">
            <a:extLst>
              <a:ext uri="{FF2B5EF4-FFF2-40B4-BE49-F238E27FC236}">
                <a16:creationId xmlns:a16="http://schemas.microsoft.com/office/drawing/2014/main" id="{DCA86940-471A-214E-A720-28BB258C97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0" y="5694902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n paikkamerkki 2"/>
          <p:cNvSpPr>
            <a:spLocks noGrp="1"/>
          </p:cNvSpPr>
          <p:nvPr>
            <p:ph type="body" idx="10"/>
          </p:nvPr>
        </p:nvSpPr>
        <p:spPr>
          <a:xfrm>
            <a:off x="803055" y="2471099"/>
            <a:ext cx="10512645" cy="32947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0" name="Alaotsikko 2"/>
          <p:cNvSpPr>
            <a:spLocks noGrp="1"/>
          </p:cNvSpPr>
          <p:nvPr>
            <p:ph type="subTitle" idx="1"/>
          </p:nvPr>
        </p:nvSpPr>
        <p:spPr>
          <a:xfrm>
            <a:off x="803055" y="1586260"/>
            <a:ext cx="10512645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803055" y="734521"/>
            <a:ext cx="10512645" cy="7920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12" name="Päivämäärän paikkamerkki 3">
            <a:extLst>
              <a:ext uri="{FF2B5EF4-FFF2-40B4-BE49-F238E27FC236}">
                <a16:creationId xmlns:a16="http://schemas.microsoft.com/office/drawing/2014/main" id="{283D7883-CE26-A84C-8BC9-C8CCFC3F0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355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3" name="Alatunnisteen paikkamerkki 4">
            <a:extLst>
              <a:ext uri="{FF2B5EF4-FFF2-40B4-BE49-F238E27FC236}">
                <a16:creationId xmlns:a16="http://schemas.microsoft.com/office/drawing/2014/main" id="{CA4EC108-BA92-6442-8755-E117D714B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6315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461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in paikkamerkki 2"/>
          <p:cNvSpPr>
            <a:spLocks noGrp="1"/>
          </p:cNvSpPr>
          <p:nvPr>
            <p:ph type="body" idx="10"/>
          </p:nvPr>
        </p:nvSpPr>
        <p:spPr>
          <a:xfrm>
            <a:off x="815412" y="1797968"/>
            <a:ext cx="10512988" cy="39678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803055" y="745087"/>
            <a:ext cx="10525316" cy="792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9" name="Päivämäärän paikkamerkki 3">
            <a:extLst>
              <a:ext uri="{FF2B5EF4-FFF2-40B4-BE49-F238E27FC236}">
                <a16:creationId xmlns:a16="http://schemas.microsoft.com/office/drawing/2014/main" id="{E24697D7-EBCE-E441-8DE0-59AA8587F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054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0" name="Alatunnisteen paikkamerkki 4">
            <a:extLst>
              <a:ext uri="{FF2B5EF4-FFF2-40B4-BE49-F238E27FC236}">
                <a16:creationId xmlns:a16="http://schemas.microsoft.com/office/drawing/2014/main" id="{DBFCED60-2B25-614B-8139-3642749E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29014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05789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bullet-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n paikkamerkki 2"/>
          <p:cNvSpPr>
            <a:spLocks noGrp="1"/>
          </p:cNvSpPr>
          <p:nvPr>
            <p:ph idx="1"/>
          </p:nvPr>
        </p:nvSpPr>
        <p:spPr bwMode="auto">
          <a:xfrm>
            <a:off x="803056" y="2471440"/>
            <a:ext cx="10512644" cy="32308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 marL="12001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7" name="Alaotsikko 2">
            <a:extLst>
              <a:ext uri="{FF2B5EF4-FFF2-40B4-BE49-F238E27FC236}">
                <a16:creationId xmlns:a16="http://schemas.microsoft.com/office/drawing/2014/main" id="{AF145E5D-E5AC-6746-8C43-54171074E24D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803055" y="1611660"/>
            <a:ext cx="10512645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13" name="Otsikko 1">
            <a:extLst>
              <a:ext uri="{FF2B5EF4-FFF2-40B4-BE49-F238E27FC236}">
                <a16:creationId xmlns:a16="http://schemas.microsoft.com/office/drawing/2014/main" id="{A816A9B5-5722-4444-8409-AD6530953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055" y="759921"/>
            <a:ext cx="10512645" cy="7920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14" name="Päivämäärän paikkamerkki 3">
            <a:extLst>
              <a:ext uri="{FF2B5EF4-FFF2-40B4-BE49-F238E27FC236}">
                <a16:creationId xmlns:a16="http://schemas.microsoft.com/office/drawing/2014/main" id="{AB9D5E66-12AA-D144-A1C7-B039E5725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055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5" name="Alatunnisteen paikkamerkki 4">
            <a:extLst>
              <a:ext uri="{FF2B5EF4-FFF2-40B4-BE49-F238E27FC236}">
                <a16:creationId xmlns:a16="http://schemas.microsoft.com/office/drawing/2014/main" id="{B5915956-69E9-1F44-94B4-13F0249DA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29015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78553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isällön paikkamerkki 3"/>
          <p:cNvSpPr>
            <a:spLocks noGrp="1"/>
          </p:cNvSpPr>
          <p:nvPr>
            <p:ph sz="half" idx="2"/>
          </p:nvPr>
        </p:nvSpPr>
        <p:spPr>
          <a:xfrm>
            <a:off x="6179410" y="2331740"/>
            <a:ext cx="5123590" cy="3459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sz="half" idx="1"/>
          </p:nvPr>
        </p:nvSpPr>
        <p:spPr>
          <a:xfrm>
            <a:off x="792122" y="2331740"/>
            <a:ext cx="5092659" cy="3459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13" name="Alaotsikko 2">
            <a:extLst>
              <a:ext uri="{FF2B5EF4-FFF2-40B4-BE49-F238E27FC236}">
                <a16:creationId xmlns:a16="http://schemas.microsoft.com/office/drawing/2014/main" id="{D3B85546-B3F2-7241-A601-16265374137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03055" y="1611660"/>
            <a:ext cx="10499945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14" name="Otsikko 1">
            <a:extLst>
              <a:ext uri="{FF2B5EF4-FFF2-40B4-BE49-F238E27FC236}">
                <a16:creationId xmlns:a16="http://schemas.microsoft.com/office/drawing/2014/main" id="{50BF326E-66F7-3748-B519-45FEFCD2D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055" y="759921"/>
            <a:ext cx="10499945" cy="7920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17" name="Päivämäärän paikkamerkki 3">
            <a:extLst>
              <a:ext uri="{FF2B5EF4-FFF2-40B4-BE49-F238E27FC236}">
                <a16:creationId xmlns:a16="http://schemas.microsoft.com/office/drawing/2014/main" id="{E0F015C5-516E-6B40-9FBA-B8C6F1D6D58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03055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8" name="Alatunnisteen paikkamerkki 4">
            <a:extLst>
              <a:ext uri="{FF2B5EF4-FFF2-40B4-BE49-F238E27FC236}">
                <a16:creationId xmlns:a16="http://schemas.microsoft.com/office/drawing/2014/main" id="{4F144793-6417-3A42-AEF0-3E329877F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29015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27232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uva/kaaviodia 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9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petus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Jyväskylän ammattikorkeakoulu, JAMK University of Applied Sciences logo">
            <a:extLst>
              <a:ext uri="{FF2B5EF4-FFF2-40B4-BE49-F238E27FC236}">
                <a16:creationId xmlns:a16="http://schemas.microsoft.com/office/drawing/2014/main" id="{10948E7E-E4CB-E34E-8863-0DD568F778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44" y="4980104"/>
            <a:ext cx="5391520" cy="6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37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- ja sisältödia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169244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9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15292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1" name="Tekstin paikkamerkki 2"/>
          <p:cNvSpPr>
            <a:spLocks noGrp="1"/>
          </p:cNvSpPr>
          <p:nvPr>
            <p:ph type="body" idx="10"/>
          </p:nvPr>
        </p:nvSpPr>
        <p:spPr>
          <a:xfrm>
            <a:off x="719402" y="2556149"/>
            <a:ext cx="10705189" cy="31050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Muokkaa tekstin perustyylejä</a:t>
            </a:r>
          </a:p>
          <a:p>
            <a:pPr marL="1200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i-FI" dirty="0"/>
              <a:t>Muokkaa tekstin perustyylejä</a:t>
            </a:r>
          </a:p>
          <a:p>
            <a:pPr marL="165735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i-FI" dirty="0"/>
              <a:t>Muokkaa tekstin perustyylejä</a:t>
            </a:r>
          </a:p>
          <a:p>
            <a:pPr marL="1828800" marR="0" lvl="4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i-FI" dirty="0"/>
              <a:t>Muokkaa tekstin perustyylejä</a:t>
            </a:r>
          </a:p>
        </p:txBody>
      </p:sp>
      <p:sp>
        <p:nvSpPr>
          <p:cNvPr id="8" name="Alaotsikko 2"/>
          <p:cNvSpPr>
            <a:spLocks noGrp="1"/>
          </p:cNvSpPr>
          <p:nvPr>
            <p:ph type="subTitle" idx="1"/>
          </p:nvPr>
        </p:nvSpPr>
        <p:spPr>
          <a:xfrm>
            <a:off x="725355" y="1742976"/>
            <a:ext cx="1069904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naps.</a:t>
            </a:r>
          </a:p>
        </p:txBody>
      </p:sp>
      <p:sp>
        <p:nvSpPr>
          <p:cNvPr id="7" name="Otsikko 1"/>
          <p:cNvSpPr>
            <a:spLocks noGrp="1"/>
          </p:cNvSpPr>
          <p:nvPr>
            <p:ph type="ctrTitle"/>
          </p:nvPr>
        </p:nvSpPr>
        <p:spPr>
          <a:xfrm>
            <a:off x="725355" y="878880"/>
            <a:ext cx="10699044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i-FI" dirty="0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2520809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petusdia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yväskylän ammattikorkeakoulu, JAMK University of Applied Sciences logo">
            <a:extLst>
              <a:ext uri="{FF2B5EF4-FFF2-40B4-BE49-F238E27FC236}">
                <a16:creationId xmlns:a16="http://schemas.microsoft.com/office/drawing/2014/main" id="{1DB01C81-6570-3E45-83E2-290FDFDD2B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50" y="4934383"/>
            <a:ext cx="5519057" cy="7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26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petusdia hankkee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orakulmio 9">
            <a:extLst>
              <a:ext uri="{FF2B5EF4-FFF2-40B4-BE49-F238E27FC236}">
                <a16:creationId xmlns:a16="http://schemas.microsoft.com/office/drawing/2014/main" id="{67B2CF02-4D71-0347-9CDA-0D0EB679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55589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F4603F-69DF-2741-B0CC-E1814F6B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74" y="1029227"/>
            <a:ext cx="9520686" cy="1325563"/>
          </a:xfrm>
          <a:prstGeom prst="rect">
            <a:avLst/>
          </a:prstGeom>
        </p:spPr>
        <p:txBody>
          <a:bodyPr/>
          <a:lstStyle>
            <a:lvl1pPr algn="ctr">
              <a:defRPr sz="7400" b="1" i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fi-FI" dirty="0"/>
          </a:p>
        </p:txBody>
      </p:sp>
      <p:sp>
        <p:nvSpPr>
          <p:cNvPr id="7" name="Alaotsikko 2">
            <a:extLst>
              <a:ext uri="{FF2B5EF4-FFF2-40B4-BE49-F238E27FC236}">
                <a16:creationId xmlns:a16="http://schemas.microsoft.com/office/drawing/2014/main" id="{7168FB69-F858-1D4A-BCF1-3B50CCE86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574" y="3374399"/>
            <a:ext cx="95206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fi-FI" dirty="0"/>
          </a:p>
        </p:txBody>
      </p:sp>
      <p:pic>
        <p:nvPicPr>
          <p:cNvPr id="8" name="Picture 3" descr="JAMK logo">
            <a:extLst>
              <a:ext uri="{FF2B5EF4-FFF2-40B4-BE49-F238E27FC236}">
                <a16:creationId xmlns:a16="http://schemas.microsoft.com/office/drawing/2014/main" id="{2A2DD9A2-02AD-8148-8D40-A98B0C7B8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860310"/>
            <a:ext cx="1445406" cy="7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dia sinipinkki">
    <p:bg>
      <p:bgPr>
        <a:gradFill flip="none" rotWithShape="1">
          <a:gsLst>
            <a:gs pos="0">
              <a:schemeClr val="tx1"/>
            </a:gs>
            <a:gs pos="40000">
              <a:schemeClr val="tx1"/>
            </a:gs>
            <a:gs pos="83000">
              <a:schemeClr val="accent1"/>
            </a:gs>
            <a:gs pos="9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74" y="1348535"/>
            <a:ext cx="9520686" cy="1325563"/>
          </a:xfrm>
          <a:prstGeom prst="rect">
            <a:avLst/>
          </a:prstGeom>
        </p:spPr>
        <p:txBody>
          <a:bodyPr/>
          <a:lstStyle>
            <a:lvl1pPr algn="ctr">
              <a:defRPr sz="7400" b="1" i="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574" y="3693707"/>
            <a:ext cx="95206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24" name="Tekstin paikkamerkki 2">
            <a:extLst>
              <a:ext uri="{FF2B5EF4-FFF2-40B4-BE49-F238E27FC236}">
                <a16:creationId xmlns:a16="http://schemas.microsoft.com/office/drawing/2014/main" id="{F90B7C52-D3D4-3342-BC45-8BF2A7CB7B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10574" y="4847399"/>
            <a:ext cx="9520686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pic>
        <p:nvPicPr>
          <p:cNvPr id="8" name="Picture 3" descr="JAMK logo">
            <a:extLst>
              <a:ext uri="{FF2B5EF4-FFF2-40B4-BE49-F238E27FC236}">
                <a16:creationId xmlns:a16="http://schemas.microsoft.com/office/drawing/2014/main" id="{571F97DD-0BDA-774B-8B17-636487A9D7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26" y="5874575"/>
            <a:ext cx="1543399" cy="7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0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dia hankkeelle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9">
            <a:extLst>
              <a:ext uri="{FF2B5EF4-FFF2-40B4-BE49-F238E27FC236}">
                <a16:creationId xmlns:a16="http://schemas.microsoft.com/office/drawing/2014/main" id="{929867C7-70E4-524F-8F04-75E75A71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5558971"/>
          </a:xfrm>
          <a:prstGeom prst="rect">
            <a:avLst/>
          </a:prstGeom>
          <a:gradFill>
            <a:gsLst>
              <a:gs pos="0">
                <a:schemeClr val="tx1"/>
              </a:gs>
              <a:gs pos="40000">
                <a:schemeClr val="tx1"/>
              </a:gs>
              <a:gs pos="83000">
                <a:schemeClr val="accent1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74" y="1029227"/>
            <a:ext cx="9520686" cy="1325563"/>
          </a:xfrm>
          <a:prstGeom prst="rect">
            <a:avLst/>
          </a:prstGeom>
        </p:spPr>
        <p:txBody>
          <a:bodyPr/>
          <a:lstStyle>
            <a:lvl1pPr algn="ctr">
              <a:defRPr sz="7400" b="1" i="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574" y="3374399"/>
            <a:ext cx="95206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24" name="Tekstin paikkamerkki 2">
            <a:extLst>
              <a:ext uri="{FF2B5EF4-FFF2-40B4-BE49-F238E27FC236}">
                <a16:creationId xmlns:a16="http://schemas.microsoft.com/office/drawing/2014/main" id="{F90B7C52-D3D4-3342-BC45-8BF2A7CB7B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10574" y="4528091"/>
            <a:ext cx="9520686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pic>
        <p:nvPicPr>
          <p:cNvPr id="9" name="Picture 3" descr="JAMK logo">
            <a:extLst>
              <a:ext uri="{FF2B5EF4-FFF2-40B4-BE49-F238E27FC236}">
                <a16:creationId xmlns:a16="http://schemas.microsoft.com/office/drawing/2014/main" id="{C1E15A88-7779-0C4E-9684-E5AA42180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5889340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kautettu sisältödia 1 pinkki">
    <p:bg>
      <p:bgPr>
        <a:gradFill>
          <a:gsLst>
            <a:gs pos="0">
              <a:schemeClr val="tx1"/>
            </a:gs>
            <a:gs pos="41000">
              <a:schemeClr val="tx1"/>
            </a:gs>
            <a:gs pos="83000">
              <a:schemeClr val="accent1"/>
            </a:gs>
            <a:gs pos="99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9">
            <a:extLst>
              <a:ext uri="{FF2B5EF4-FFF2-40B4-BE49-F238E27FC236}">
                <a16:creationId xmlns:a16="http://schemas.microsoft.com/office/drawing/2014/main" id="{F5C230DF-81C0-7B4D-818E-B322AA1F2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057" y="414067"/>
            <a:ext cx="11455879" cy="60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65" y="906356"/>
            <a:ext cx="10511286" cy="818927"/>
          </a:xfrm>
          <a:prstGeom prst="rect">
            <a:avLst/>
          </a:prstGeom>
        </p:spPr>
        <p:txBody>
          <a:bodyPr/>
          <a:lstStyle>
            <a:lvl1pPr>
              <a:defRPr sz="5400" b="1" i="0" baseline="0"/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C406-DC64-DB46-A3A3-7FF97868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101" y="5926762"/>
            <a:ext cx="1453952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A3D7A-E702-484C-AE34-D3F55E78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2061" y="5926762"/>
            <a:ext cx="5570240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738262"/>
            <a:ext cx="105112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9F37ACCC-1AD2-894A-B6CB-EDDCA451677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2602513"/>
            <a:ext cx="10514802" cy="28031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9" name="Picture 3" descr="JAMK logo">
            <a:extLst>
              <a:ext uri="{FF2B5EF4-FFF2-40B4-BE49-F238E27FC236}">
                <a16:creationId xmlns:a16="http://schemas.microsoft.com/office/drawing/2014/main" id="{D8A8063F-7A17-E847-82FE-D6CC314F7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0" y="5694902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0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kautettu sisältödia 2 pinkk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9">
            <a:extLst>
              <a:ext uri="{FF2B5EF4-FFF2-40B4-BE49-F238E27FC236}">
                <a16:creationId xmlns:a16="http://schemas.microsoft.com/office/drawing/2014/main" id="{F5C230DF-81C0-7B4D-818E-B322AA1F2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057" y="414067"/>
            <a:ext cx="11455879" cy="60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65" y="906356"/>
            <a:ext cx="10511286" cy="818927"/>
          </a:xfrm>
          <a:prstGeom prst="rect">
            <a:avLst/>
          </a:prstGeom>
        </p:spPr>
        <p:txBody>
          <a:bodyPr/>
          <a:lstStyle>
            <a:lvl1pPr>
              <a:defRPr sz="5400" b="1" i="0" baseline="0"/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C406-DC64-DB46-A3A3-7FF97868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101" y="5926762"/>
            <a:ext cx="1453952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A3D7A-E702-484C-AE34-D3F55E78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2061" y="5926762"/>
            <a:ext cx="5570240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738262"/>
            <a:ext cx="105112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9F37ACCC-1AD2-894A-B6CB-EDDCA451677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2589813"/>
            <a:ext cx="10514802" cy="28031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10" name="Picture 3" descr="JAMK logo">
            <a:extLst>
              <a:ext uri="{FF2B5EF4-FFF2-40B4-BE49-F238E27FC236}">
                <a16:creationId xmlns:a16="http://schemas.microsoft.com/office/drawing/2014/main" id="{EC307230-6FA4-424E-BFCD-A7155CCA9A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0" y="5694902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8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dia vihreät element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F9C661-85FC-2C46-B6C7-3C02B0141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7" r="11764" b="4599"/>
          <a:stretch/>
        </p:blipFill>
        <p:spPr>
          <a:xfrm>
            <a:off x="7982519" y="-1"/>
            <a:ext cx="4209482" cy="685800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92E7A09-25E3-ED44-823F-AB6958F7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49" y="1097081"/>
            <a:ext cx="5841152" cy="1325563"/>
          </a:xfrm>
          <a:prstGeom prst="rect">
            <a:avLst/>
          </a:prstGeom>
        </p:spPr>
        <p:txBody>
          <a:bodyPr/>
          <a:lstStyle>
            <a:lvl1pPr algn="l">
              <a:defRPr sz="5800" b="1" i="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13" name="Alaotsikko 2">
            <a:extLst>
              <a:ext uri="{FF2B5EF4-FFF2-40B4-BE49-F238E27FC236}">
                <a16:creationId xmlns:a16="http://schemas.microsoft.com/office/drawing/2014/main" id="{E74052FB-1624-FE48-98E7-FEFB00A6C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49" y="2921553"/>
            <a:ext cx="5841152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14" name="Tekstin paikkamerkki 2">
            <a:extLst>
              <a:ext uri="{FF2B5EF4-FFF2-40B4-BE49-F238E27FC236}">
                <a16:creationId xmlns:a16="http://schemas.microsoft.com/office/drawing/2014/main" id="{90E19B32-2364-234E-A420-95315E24696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77149" y="3705783"/>
            <a:ext cx="5841152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pic>
        <p:nvPicPr>
          <p:cNvPr id="15" name="Picture 14" descr="Jyväskylän ammattikorkeakoulu, JAMK University of Applied Sciences logo">
            <a:extLst>
              <a:ext uri="{FF2B5EF4-FFF2-40B4-BE49-F238E27FC236}">
                <a16:creationId xmlns:a16="http://schemas.microsoft.com/office/drawing/2014/main" id="{EFE23272-400E-5F44-AF29-8062EEE41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8" y="5564519"/>
            <a:ext cx="3544951" cy="4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2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dia sinivihreä">
    <p:bg>
      <p:bgPr>
        <a:gradFill flip="none" rotWithShape="1">
          <a:gsLst>
            <a:gs pos="0">
              <a:schemeClr val="tx1"/>
            </a:gs>
            <a:gs pos="37000">
              <a:schemeClr val="tx1"/>
            </a:gs>
            <a:gs pos="83000">
              <a:schemeClr val="accent3"/>
            </a:gs>
            <a:gs pos="99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E5AD52F-2AB4-7C43-A9BD-390EF633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74" y="1348535"/>
            <a:ext cx="9520686" cy="1325563"/>
          </a:xfrm>
          <a:prstGeom prst="rect">
            <a:avLst/>
          </a:prstGeom>
        </p:spPr>
        <p:txBody>
          <a:bodyPr/>
          <a:lstStyle>
            <a:lvl1pPr algn="ctr">
              <a:defRPr sz="7400" b="1" i="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7" name="Alaotsikko 2">
            <a:extLst>
              <a:ext uri="{FF2B5EF4-FFF2-40B4-BE49-F238E27FC236}">
                <a16:creationId xmlns:a16="http://schemas.microsoft.com/office/drawing/2014/main" id="{8F968CFA-EDB4-EE4E-A52B-C136D1AC7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574" y="3693707"/>
            <a:ext cx="95206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pic>
        <p:nvPicPr>
          <p:cNvPr id="6" name="Picture 3" descr="JAMK logo">
            <a:extLst>
              <a:ext uri="{FF2B5EF4-FFF2-40B4-BE49-F238E27FC236}">
                <a16:creationId xmlns:a16="http://schemas.microsoft.com/office/drawing/2014/main" id="{B80BB0DA-8924-BD4F-8DA9-86C5DE159F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26" y="5874575"/>
            <a:ext cx="1543399" cy="771699"/>
          </a:xfrm>
          <a:prstGeom prst="rect">
            <a:avLst/>
          </a:prstGeom>
        </p:spPr>
      </p:pic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143FF6FB-AD0E-7D47-B01F-AE492FB3226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10574" y="4847399"/>
            <a:ext cx="9520686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31982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9">
            <a:extLst>
              <a:ext uri="{FF2B5EF4-FFF2-40B4-BE49-F238E27FC236}">
                <a16:creationId xmlns:a16="http://schemas.microsoft.com/office/drawing/2014/main" id="{929867C7-70E4-524F-8F04-75E75A71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5558970"/>
          </a:xfrm>
          <a:prstGeom prst="rect">
            <a:avLst/>
          </a:prstGeom>
          <a:gradFill>
            <a:gsLst>
              <a:gs pos="0">
                <a:schemeClr val="tx1"/>
              </a:gs>
              <a:gs pos="40000">
                <a:schemeClr val="tx1"/>
              </a:gs>
              <a:gs pos="83000">
                <a:schemeClr val="accent3"/>
              </a:gs>
              <a:gs pos="99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74" y="1029227"/>
            <a:ext cx="9520686" cy="1325563"/>
          </a:xfrm>
          <a:prstGeom prst="rect">
            <a:avLst/>
          </a:prstGeom>
        </p:spPr>
        <p:txBody>
          <a:bodyPr/>
          <a:lstStyle>
            <a:lvl1pPr algn="ctr">
              <a:defRPr sz="7400" b="1" i="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574" y="3374399"/>
            <a:ext cx="95206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24" name="Tekstin paikkamerkki 2">
            <a:extLst>
              <a:ext uri="{FF2B5EF4-FFF2-40B4-BE49-F238E27FC236}">
                <a16:creationId xmlns:a16="http://schemas.microsoft.com/office/drawing/2014/main" id="{F90B7C52-D3D4-3342-BC45-8BF2A7CB7B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10574" y="4528091"/>
            <a:ext cx="9520686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pic>
        <p:nvPicPr>
          <p:cNvPr id="9" name="Picture 3" descr="JAMK logo">
            <a:extLst>
              <a:ext uri="{FF2B5EF4-FFF2-40B4-BE49-F238E27FC236}">
                <a16:creationId xmlns:a16="http://schemas.microsoft.com/office/drawing/2014/main" id="{4A364B59-3F1C-0A4C-9413-6F7BBBDCA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5889340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4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kautettu sisältödia 1 vihreä">
    <p:bg>
      <p:bgPr>
        <a:gradFill>
          <a:gsLst>
            <a:gs pos="0">
              <a:schemeClr val="tx1"/>
            </a:gs>
            <a:gs pos="41000">
              <a:schemeClr val="tx1"/>
            </a:gs>
            <a:gs pos="83000">
              <a:schemeClr val="accent3"/>
            </a:gs>
            <a:gs pos="99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9">
            <a:extLst>
              <a:ext uri="{FF2B5EF4-FFF2-40B4-BE49-F238E27FC236}">
                <a16:creationId xmlns:a16="http://schemas.microsoft.com/office/drawing/2014/main" id="{F5C230DF-81C0-7B4D-818E-B322AA1F2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057" y="414067"/>
            <a:ext cx="11455879" cy="60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65" y="906356"/>
            <a:ext cx="10511286" cy="818927"/>
          </a:xfrm>
          <a:prstGeom prst="rect">
            <a:avLst/>
          </a:prstGeom>
        </p:spPr>
        <p:txBody>
          <a:bodyPr/>
          <a:lstStyle>
            <a:lvl1pPr>
              <a:defRPr sz="5400" b="1" i="0" baseline="0"/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C406-DC64-DB46-A3A3-7FF97868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101" y="5926762"/>
            <a:ext cx="1453952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A3D7A-E702-484C-AE34-D3F55E78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2061" y="5926762"/>
            <a:ext cx="5570240" cy="404664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738262"/>
            <a:ext cx="105112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9F37ACCC-1AD2-894A-B6CB-EDDCA451677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2615213"/>
            <a:ext cx="10514802" cy="28031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10" name="Picture 3" descr="JAMK logo">
            <a:extLst>
              <a:ext uri="{FF2B5EF4-FFF2-40B4-BE49-F238E27FC236}">
                <a16:creationId xmlns:a16="http://schemas.microsoft.com/office/drawing/2014/main" id="{F01650AF-5566-7C4B-8FD1-C7AB19C63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0" y="5694902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1690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342861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pic>
        <p:nvPicPr>
          <p:cNvPr id="11" name="Picture 3" descr="JAMK logo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6005452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2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5" r:id="rId2"/>
    <p:sldLayoutId id="2147483680" r:id="rId3"/>
    <p:sldLayoutId id="2147483672" r:id="rId4"/>
    <p:sldLayoutId id="2147483669" r:id="rId5"/>
    <p:sldLayoutId id="2147483679" r:id="rId6"/>
    <p:sldLayoutId id="2147483671" r:id="rId7"/>
    <p:sldLayoutId id="2147483681" r:id="rId8"/>
    <p:sldLayoutId id="2147483673" r:id="rId9"/>
    <p:sldLayoutId id="2147483677" r:id="rId10"/>
    <p:sldLayoutId id="2147483650" r:id="rId11"/>
    <p:sldLayoutId id="2147483655" r:id="rId12"/>
    <p:sldLayoutId id="2147483656" r:id="rId13"/>
    <p:sldLayoutId id="2147483658" r:id="rId14"/>
    <p:sldLayoutId id="2147483664" r:id="rId15"/>
    <p:sldLayoutId id="2147483663" r:id="rId16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53952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27992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 dirty="0"/>
          </a:p>
        </p:txBody>
      </p:sp>
      <p:pic>
        <p:nvPicPr>
          <p:cNvPr id="6" name="Picture 3" descr="JAMK logo">
            <a:extLst>
              <a:ext uri="{FF2B5EF4-FFF2-40B4-BE49-F238E27FC236}">
                <a16:creationId xmlns:a16="http://schemas.microsoft.com/office/drawing/2014/main" id="{D23D67F7-17C9-DF4B-B0AB-2240EFA39E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6" y="5883215"/>
            <a:ext cx="1517521" cy="7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2" r:id="rId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7EC3EB8-8F2A-3244-97E9-C5A7C6DA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49" y="1097081"/>
            <a:ext cx="5841152" cy="1325563"/>
          </a:xfrm>
          <a:prstGeom prst="rect">
            <a:avLst/>
          </a:prstGeom>
        </p:spPr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br>
              <a:rPr lang="fi-FI" dirty="0"/>
            </a:br>
            <a:r>
              <a:rPr lang="fi-FI" dirty="0"/>
              <a:t>Group 5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F4553363-EEDF-D74D-9053-B362C8B5C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London Smart </a:t>
            </a:r>
            <a:r>
              <a:rPr lang="fi-FI" dirty="0" err="1"/>
              <a:t>Meter</a:t>
            </a:r>
            <a:r>
              <a:rPr lang="fi-FI" dirty="0"/>
              <a:t> – </a:t>
            </a:r>
            <a:r>
              <a:rPr lang="fi-FI" dirty="0" err="1"/>
              <a:t>Phases</a:t>
            </a:r>
            <a:r>
              <a:rPr lang="fi-FI" dirty="0"/>
              <a:t> 4-6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E3E0113-B3B3-794E-8224-670DA8522AE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Olli Korvala</a:t>
            </a:r>
            <a:br>
              <a:rPr lang="fi-FI" dirty="0"/>
            </a:br>
            <a:r>
              <a:rPr lang="fi-FI" dirty="0"/>
              <a:t>Taavi Kuuluvainen</a:t>
            </a:r>
            <a:br>
              <a:rPr lang="fi-FI" dirty="0"/>
            </a:br>
            <a:r>
              <a:rPr lang="fi-FI" dirty="0"/>
              <a:t>Janne Arkko</a:t>
            </a:r>
            <a:br>
              <a:rPr lang="fi-FI" dirty="0"/>
            </a:br>
            <a:r>
              <a:rPr lang="fi-FI" dirty="0"/>
              <a:t>Suvi Kenttälä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4346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E6E70B-95AD-614D-93D2-2E283501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72065" y="794582"/>
            <a:ext cx="10511286" cy="111773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9120116-F47E-1C48-B4A4-E36A5813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103441"/>
            <a:ext cx="10511286" cy="648072"/>
          </a:xfrm>
        </p:spPr>
        <p:txBody>
          <a:bodyPr/>
          <a:lstStyle/>
          <a:p>
            <a:r>
              <a:rPr lang="fi-FI" dirty="0" err="1"/>
              <a:t>Workflow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C2D975-8B2F-DD4C-BFDD-86D9F302095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1895012"/>
            <a:ext cx="10514802" cy="4031749"/>
          </a:xfrm>
        </p:spPr>
        <p:txBody>
          <a:bodyPr/>
          <a:lstStyle/>
          <a:p>
            <a:pPr lvl="3"/>
            <a:endParaRPr lang="fi-FI" dirty="0"/>
          </a:p>
          <a:p>
            <a:pPr lvl="4"/>
            <a:endParaRPr lang="fi-FI" sz="2000" dirty="0"/>
          </a:p>
          <a:p>
            <a:pPr lvl="4"/>
            <a:endParaRPr lang="fi-FI" sz="2000" dirty="0"/>
          </a:p>
          <a:p>
            <a:pPr lvl="4"/>
            <a:r>
              <a:rPr lang="fi-FI" sz="2000" dirty="0"/>
              <a:t>Training -&gt;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B081-AF52-E64A-9D76-8A2449B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6B40D-25D1-5A44-814F-01E7E45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9E0CE8A-0402-905B-1170-343CDE5C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30" y="1897413"/>
            <a:ext cx="1118623" cy="558101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A867E988-B5D5-0087-BF02-B3149D61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36" y="2869266"/>
            <a:ext cx="1138217" cy="794642"/>
          </a:xfrm>
          <a:prstGeom prst="rect">
            <a:avLst/>
          </a:prstGeom>
        </p:spPr>
      </p:pic>
      <p:sp>
        <p:nvSpPr>
          <p:cNvPr id="2" name="Nuoli: Alas 1">
            <a:extLst>
              <a:ext uri="{FF2B5EF4-FFF2-40B4-BE49-F238E27FC236}">
                <a16:creationId xmlns:a16="http://schemas.microsoft.com/office/drawing/2014/main" id="{871A71A3-6C74-666D-2418-49F21A22A75D}"/>
              </a:ext>
            </a:extLst>
          </p:cNvPr>
          <p:cNvSpPr/>
          <p:nvPr/>
        </p:nvSpPr>
        <p:spPr>
          <a:xfrm>
            <a:off x="1601777" y="252248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B6D66312-D04D-7886-9E55-377D02341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577" y="4077660"/>
            <a:ext cx="866733" cy="767711"/>
          </a:xfrm>
          <a:prstGeom prst="rect">
            <a:avLst/>
          </a:prstGeom>
        </p:spPr>
      </p:pic>
      <p:sp>
        <p:nvSpPr>
          <p:cNvPr id="6" name="Nuoli: Alas 5">
            <a:extLst>
              <a:ext uri="{FF2B5EF4-FFF2-40B4-BE49-F238E27FC236}">
                <a16:creationId xmlns:a16="http://schemas.microsoft.com/office/drawing/2014/main" id="{F75C6CCC-925A-BA94-C551-837706118F37}"/>
              </a:ext>
            </a:extLst>
          </p:cNvPr>
          <p:cNvSpPr/>
          <p:nvPr/>
        </p:nvSpPr>
        <p:spPr>
          <a:xfrm>
            <a:off x="1601777" y="373225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3" name="Kuva 12">
            <a:extLst>
              <a:ext uri="{FF2B5EF4-FFF2-40B4-BE49-F238E27FC236}">
                <a16:creationId xmlns:a16="http://schemas.microsoft.com/office/drawing/2014/main" id="{02FBDD5A-BF75-29EB-890F-7BDC1CF20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177" y="5357565"/>
            <a:ext cx="1367128" cy="444938"/>
          </a:xfrm>
          <a:prstGeom prst="rect">
            <a:avLst/>
          </a:prstGeom>
        </p:spPr>
      </p:pic>
      <p:sp>
        <p:nvSpPr>
          <p:cNvPr id="12" name="Nuoli: Alas 11">
            <a:extLst>
              <a:ext uri="{FF2B5EF4-FFF2-40B4-BE49-F238E27FC236}">
                <a16:creationId xmlns:a16="http://schemas.microsoft.com/office/drawing/2014/main" id="{3D077E94-9E9F-31EF-0798-17F837024E19}"/>
              </a:ext>
            </a:extLst>
          </p:cNvPr>
          <p:cNvSpPr/>
          <p:nvPr/>
        </p:nvSpPr>
        <p:spPr>
          <a:xfrm>
            <a:off x="1601777" y="494381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5" name="Kuva 14">
            <a:extLst>
              <a:ext uri="{FF2B5EF4-FFF2-40B4-BE49-F238E27FC236}">
                <a16:creationId xmlns:a16="http://schemas.microsoft.com/office/drawing/2014/main" id="{67B519AF-1D14-46F0-9DE4-CC0BF0BEA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9711" y="5024507"/>
            <a:ext cx="1267811" cy="794643"/>
          </a:xfrm>
          <a:prstGeom prst="rect">
            <a:avLst/>
          </a:prstGeom>
        </p:spPr>
      </p:pic>
      <p:sp>
        <p:nvSpPr>
          <p:cNvPr id="14" name="Nuoli: Alas 13">
            <a:extLst>
              <a:ext uri="{FF2B5EF4-FFF2-40B4-BE49-F238E27FC236}">
                <a16:creationId xmlns:a16="http://schemas.microsoft.com/office/drawing/2014/main" id="{166B4DFA-08E8-6D47-3193-2F011D652B89}"/>
              </a:ext>
            </a:extLst>
          </p:cNvPr>
          <p:cNvSpPr/>
          <p:nvPr/>
        </p:nvSpPr>
        <p:spPr>
          <a:xfrm rot="16200000">
            <a:off x="2602802" y="5422378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7" name="Kuva 16">
            <a:extLst>
              <a:ext uri="{FF2B5EF4-FFF2-40B4-BE49-F238E27FC236}">
                <a16:creationId xmlns:a16="http://schemas.microsoft.com/office/drawing/2014/main" id="{1AB5542B-7CED-6FD2-3C61-092F4ADAD6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9291" y="2502785"/>
            <a:ext cx="5097038" cy="23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9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E6E70B-95AD-614D-93D2-2E283501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72065" y="794582"/>
            <a:ext cx="10511286" cy="111773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9120116-F47E-1C48-B4A4-E36A5813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103441"/>
            <a:ext cx="10511286" cy="648072"/>
          </a:xfrm>
        </p:spPr>
        <p:txBody>
          <a:bodyPr/>
          <a:lstStyle/>
          <a:p>
            <a:r>
              <a:rPr lang="fi-FI" dirty="0" err="1"/>
              <a:t>Workflow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C2D975-8B2F-DD4C-BFDD-86D9F302095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1895012"/>
            <a:ext cx="10514802" cy="4031749"/>
          </a:xfrm>
        </p:spPr>
        <p:txBody>
          <a:bodyPr/>
          <a:lstStyle/>
          <a:p>
            <a:pPr lvl="3"/>
            <a:endParaRPr lang="fi-FI" dirty="0"/>
          </a:p>
          <a:p>
            <a:pPr lvl="4"/>
            <a:r>
              <a:rPr lang="fi-FI" sz="2000" dirty="0" err="1"/>
              <a:t>Saving</a:t>
            </a:r>
            <a:r>
              <a:rPr lang="fi-FI" sz="2000" dirty="0"/>
              <a:t> </a:t>
            </a:r>
            <a:r>
              <a:rPr lang="fi-FI" sz="2000" dirty="0" err="1"/>
              <a:t>model</a:t>
            </a:r>
            <a:r>
              <a:rPr lang="fi-FI" sz="2000" dirty="0"/>
              <a:t>(s) -&gt; </a:t>
            </a:r>
          </a:p>
          <a:p>
            <a:pPr lvl="4"/>
            <a:endParaRPr lang="fi-FI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B081-AF52-E64A-9D76-8A2449B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6B40D-25D1-5A44-814F-01E7E45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9E0CE8A-0402-905B-1170-343CDE5C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30" y="1897413"/>
            <a:ext cx="1118623" cy="558101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A867E988-B5D5-0087-BF02-B3149D61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36" y="2869266"/>
            <a:ext cx="1138217" cy="794642"/>
          </a:xfrm>
          <a:prstGeom prst="rect">
            <a:avLst/>
          </a:prstGeom>
        </p:spPr>
      </p:pic>
      <p:sp>
        <p:nvSpPr>
          <p:cNvPr id="2" name="Nuoli: Alas 1">
            <a:extLst>
              <a:ext uri="{FF2B5EF4-FFF2-40B4-BE49-F238E27FC236}">
                <a16:creationId xmlns:a16="http://schemas.microsoft.com/office/drawing/2014/main" id="{871A71A3-6C74-666D-2418-49F21A22A75D}"/>
              </a:ext>
            </a:extLst>
          </p:cNvPr>
          <p:cNvSpPr/>
          <p:nvPr/>
        </p:nvSpPr>
        <p:spPr>
          <a:xfrm>
            <a:off x="1601777" y="252248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B6D66312-D04D-7886-9E55-377D02341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577" y="4077660"/>
            <a:ext cx="866733" cy="767711"/>
          </a:xfrm>
          <a:prstGeom prst="rect">
            <a:avLst/>
          </a:prstGeom>
        </p:spPr>
      </p:pic>
      <p:sp>
        <p:nvSpPr>
          <p:cNvPr id="6" name="Nuoli: Alas 5">
            <a:extLst>
              <a:ext uri="{FF2B5EF4-FFF2-40B4-BE49-F238E27FC236}">
                <a16:creationId xmlns:a16="http://schemas.microsoft.com/office/drawing/2014/main" id="{F75C6CCC-925A-BA94-C551-837706118F37}"/>
              </a:ext>
            </a:extLst>
          </p:cNvPr>
          <p:cNvSpPr/>
          <p:nvPr/>
        </p:nvSpPr>
        <p:spPr>
          <a:xfrm>
            <a:off x="1601777" y="373225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3" name="Kuva 12">
            <a:extLst>
              <a:ext uri="{FF2B5EF4-FFF2-40B4-BE49-F238E27FC236}">
                <a16:creationId xmlns:a16="http://schemas.microsoft.com/office/drawing/2014/main" id="{02FBDD5A-BF75-29EB-890F-7BDC1CF20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177" y="5357565"/>
            <a:ext cx="1367128" cy="444938"/>
          </a:xfrm>
          <a:prstGeom prst="rect">
            <a:avLst/>
          </a:prstGeom>
        </p:spPr>
      </p:pic>
      <p:sp>
        <p:nvSpPr>
          <p:cNvPr id="12" name="Nuoli: Alas 11">
            <a:extLst>
              <a:ext uri="{FF2B5EF4-FFF2-40B4-BE49-F238E27FC236}">
                <a16:creationId xmlns:a16="http://schemas.microsoft.com/office/drawing/2014/main" id="{3D077E94-9E9F-31EF-0798-17F837024E19}"/>
              </a:ext>
            </a:extLst>
          </p:cNvPr>
          <p:cNvSpPr/>
          <p:nvPr/>
        </p:nvSpPr>
        <p:spPr>
          <a:xfrm>
            <a:off x="1601777" y="494381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5" name="Kuva 14">
            <a:extLst>
              <a:ext uri="{FF2B5EF4-FFF2-40B4-BE49-F238E27FC236}">
                <a16:creationId xmlns:a16="http://schemas.microsoft.com/office/drawing/2014/main" id="{67B519AF-1D14-46F0-9DE4-CC0BF0BEA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9711" y="5024507"/>
            <a:ext cx="1267811" cy="794643"/>
          </a:xfrm>
          <a:prstGeom prst="rect">
            <a:avLst/>
          </a:prstGeom>
        </p:spPr>
      </p:pic>
      <p:sp>
        <p:nvSpPr>
          <p:cNvPr id="14" name="Nuoli: Alas 13">
            <a:extLst>
              <a:ext uri="{FF2B5EF4-FFF2-40B4-BE49-F238E27FC236}">
                <a16:creationId xmlns:a16="http://schemas.microsoft.com/office/drawing/2014/main" id="{166B4DFA-08E8-6D47-3193-2F011D652B89}"/>
              </a:ext>
            </a:extLst>
          </p:cNvPr>
          <p:cNvSpPr/>
          <p:nvPr/>
        </p:nvSpPr>
        <p:spPr>
          <a:xfrm rot="16200000">
            <a:off x="2602802" y="5422378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7" name="Kuva 16">
            <a:extLst>
              <a:ext uri="{FF2B5EF4-FFF2-40B4-BE49-F238E27FC236}">
                <a16:creationId xmlns:a16="http://schemas.microsoft.com/office/drawing/2014/main" id="{1AB5542B-7CED-6FD2-3C61-092F4ADAD6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251" y="3814153"/>
            <a:ext cx="1579622" cy="719687"/>
          </a:xfrm>
          <a:prstGeom prst="rect">
            <a:avLst/>
          </a:prstGeom>
        </p:spPr>
      </p:pic>
      <p:sp>
        <p:nvSpPr>
          <p:cNvPr id="16" name="Nuoli: Alas 15">
            <a:extLst>
              <a:ext uri="{FF2B5EF4-FFF2-40B4-BE49-F238E27FC236}">
                <a16:creationId xmlns:a16="http://schemas.microsoft.com/office/drawing/2014/main" id="{AB0ECCEB-45A8-071B-B9D5-2D603C43E1BF}"/>
              </a:ext>
            </a:extLst>
          </p:cNvPr>
          <p:cNvSpPr/>
          <p:nvPr/>
        </p:nvSpPr>
        <p:spPr>
          <a:xfrm rot="10800000">
            <a:off x="3461498" y="4637266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9" name="Kuva 18">
            <a:extLst>
              <a:ext uri="{FF2B5EF4-FFF2-40B4-BE49-F238E27FC236}">
                <a16:creationId xmlns:a16="http://schemas.microsoft.com/office/drawing/2014/main" id="{4DF1AE87-74DC-AC60-A7C8-4FC6146BC6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7202" y="1519125"/>
            <a:ext cx="4143021" cy="339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2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E6E70B-95AD-614D-93D2-2E283501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72065" y="794582"/>
            <a:ext cx="10511286" cy="111773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9120116-F47E-1C48-B4A4-E36A5813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103441"/>
            <a:ext cx="10511286" cy="648072"/>
          </a:xfrm>
        </p:spPr>
        <p:txBody>
          <a:bodyPr/>
          <a:lstStyle/>
          <a:p>
            <a:r>
              <a:rPr lang="fi-FI" dirty="0" err="1"/>
              <a:t>Workflow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C2D975-8B2F-DD4C-BFDD-86D9F302095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1895012"/>
            <a:ext cx="10514802" cy="4031749"/>
          </a:xfrm>
        </p:spPr>
        <p:txBody>
          <a:bodyPr/>
          <a:lstStyle/>
          <a:p>
            <a:pPr marL="1371600" lvl="3" indent="0">
              <a:buNone/>
            </a:pPr>
            <a:r>
              <a:rPr lang="fi-FI" sz="2000" dirty="0"/>
              <a:t>			</a:t>
            </a:r>
          </a:p>
          <a:p>
            <a:pPr marL="1371600" lvl="3" indent="0">
              <a:buNone/>
            </a:pPr>
            <a:r>
              <a:rPr lang="fi-FI" sz="2000" dirty="0"/>
              <a:t>			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B081-AF52-E64A-9D76-8A2449B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6B40D-25D1-5A44-814F-01E7E45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9E0CE8A-0402-905B-1170-343CDE5C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30" y="1897413"/>
            <a:ext cx="1118623" cy="558101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A867E988-B5D5-0087-BF02-B3149D61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36" y="2869266"/>
            <a:ext cx="1138217" cy="794642"/>
          </a:xfrm>
          <a:prstGeom prst="rect">
            <a:avLst/>
          </a:prstGeom>
        </p:spPr>
      </p:pic>
      <p:sp>
        <p:nvSpPr>
          <p:cNvPr id="2" name="Nuoli: Alas 1">
            <a:extLst>
              <a:ext uri="{FF2B5EF4-FFF2-40B4-BE49-F238E27FC236}">
                <a16:creationId xmlns:a16="http://schemas.microsoft.com/office/drawing/2014/main" id="{871A71A3-6C74-666D-2418-49F21A22A75D}"/>
              </a:ext>
            </a:extLst>
          </p:cNvPr>
          <p:cNvSpPr/>
          <p:nvPr/>
        </p:nvSpPr>
        <p:spPr>
          <a:xfrm>
            <a:off x="1601777" y="252248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B6D66312-D04D-7886-9E55-377D02341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577" y="4077660"/>
            <a:ext cx="866733" cy="767711"/>
          </a:xfrm>
          <a:prstGeom prst="rect">
            <a:avLst/>
          </a:prstGeom>
        </p:spPr>
      </p:pic>
      <p:sp>
        <p:nvSpPr>
          <p:cNvPr id="6" name="Nuoli: Alas 5">
            <a:extLst>
              <a:ext uri="{FF2B5EF4-FFF2-40B4-BE49-F238E27FC236}">
                <a16:creationId xmlns:a16="http://schemas.microsoft.com/office/drawing/2014/main" id="{F75C6CCC-925A-BA94-C551-837706118F37}"/>
              </a:ext>
            </a:extLst>
          </p:cNvPr>
          <p:cNvSpPr/>
          <p:nvPr/>
        </p:nvSpPr>
        <p:spPr>
          <a:xfrm>
            <a:off x="1601777" y="373225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3" name="Kuva 12">
            <a:extLst>
              <a:ext uri="{FF2B5EF4-FFF2-40B4-BE49-F238E27FC236}">
                <a16:creationId xmlns:a16="http://schemas.microsoft.com/office/drawing/2014/main" id="{02FBDD5A-BF75-29EB-890F-7BDC1CF20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177" y="5357565"/>
            <a:ext cx="1367128" cy="444938"/>
          </a:xfrm>
          <a:prstGeom prst="rect">
            <a:avLst/>
          </a:prstGeom>
        </p:spPr>
      </p:pic>
      <p:sp>
        <p:nvSpPr>
          <p:cNvPr id="12" name="Nuoli: Alas 11">
            <a:extLst>
              <a:ext uri="{FF2B5EF4-FFF2-40B4-BE49-F238E27FC236}">
                <a16:creationId xmlns:a16="http://schemas.microsoft.com/office/drawing/2014/main" id="{3D077E94-9E9F-31EF-0798-17F837024E19}"/>
              </a:ext>
            </a:extLst>
          </p:cNvPr>
          <p:cNvSpPr/>
          <p:nvPr/>
        </p:nvSpPr>
        <p:spPr>
          <a:xfrm>
            <a:off x="1601777" y="494381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5" name="Kuva 14">
            <a:extLst>
              <a:ext uri="{FF2B5EF4-FFF2-40B4-BE49-F238E27FC236}">
                <a16:creationId xmlns:a16="http://schemas.microsoft.com/office/drawing/2014/main" id="{67B519AF-1D14-46F0-9DE4-CC0BF0BEA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9711" y="5024507"/>
            <a:ext cx="1267811" cy="794643"/>
          </a:xfrm>
          <a:prstGeom prst="rect">
            <a:avLst/>
          </a:prstGeom>
        </p:spPr>
      </p:pic>
      <p:sp>
        <p:nvSpPr>
          <p:cNvPr id="14" name="Nuoli: Alas 13">
            <a:extLst>
              <a:ext uri="{FF2B5EF4-FFF2-40B4-BE49-F238E27FC236}">
                <a16:creationId xmlns:a16="http://schemas.microsoft.com/office/drawing/2014/main" id="{166B4DFA-08E8-6D47-3193-2F011D652B89}"/>
              </a:ext>
            </a:extLst>
          </p:cNvPr>
          <p:cNvSpPr/>
          <p:nvPr/>
        </p:nvSpPr>
        <p:spPr>
          <a:xfrm rot="16200000">
            <a:off x="2602802" y="5422378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7" name="Kuva 16">
            <a:extLst>
              <a:ext uri="{FF2B5EF4-FFF2-40B4-BE49-F238E27FC236}">
                <a16:creationId xmlns:a16="http://schemas.microsoft.com/office/drawing/2014/main" id="{1AB5542B-7CED-6FD2-3C61-092F4ADAD6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251" y="3814153"/>
            <a:ext cx="1579622" cy="719687"/>
          </a:xfrm>
          <a:prstGeom prst="rect">
            <a:avLst/>
          </a:prstGeom>
        </p:spPr>
      </p:pic>
      <p:sp>
        <p:nvSpPr>
          <p:cNvPr id="16" name="Nuoli: Alas 15">
            <a:extLst>
              <a:ext uri="{FF2B5EF4-FFF2-40B4-BE49-F238E27FC236}">
                <a16:creationId xmlns:a16="http://schemas.microsoft.com/office/drawing/2014/main" id="{AB0ECCEB-45A8-071B-B9D5-2D603C43E1BF}"/>
              </a:ext>
            </a:extLst>
          </p:cNvPr>
          <p:cNvSpPr/>
          <p:nvPr/>
        </p:nvSpPr>
        <p:spPr>
          <a:xfrm rot="10800000">
            <a:off x="3461498" y="4637266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9" name="Kuva 18">
            <a:extLst>
              <a:ext uri="{FF2B5EF4-FFF2-40B4-BE49-F238E27FC236}">
                <a16:creationId xmlns:a16="http://schemas.microsoft.com/office/drawing/2014/main" id="{4DF1AE87-74DC-AC60-A7C8-4FC6146BC6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9154" y="2129184"/>
            <a:ext cx="1314200" cy="1078038"/>
          </a:xfrm>
          <a:prstGeom prst="rect">
            <a:avLst/>
          </a:prstGeom>
        </p:spPr>
      </p:pic>
      <p:sp>
        <p:nvSpPr>
          <p:cNvPr id="18" name="Nuoli: Alas 17">
            <a:extLst>
              <a:ext uri="{FF2B5EF4-FFF2-40B4-BE49-F238E27FC236}">
                <a16:creationId xmlns:a16="http://schemas.microsoft.com/office/drawing/2014/main" id="{E1D301B6-02ED-CA23-4D92-44627653342B}"/>
              </a:ext>
            </a:extLst>
          </p:cNvPr>
          <p:cNvSpPr/>
          <p:nvPr/>
        </p:nvSpPr>
        <p:spPr>
          <a:xfrm rot="10800000">
            <a:off x="3461497" y="3381937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1" name="Kuva 20">
            <a:extLst>
              <a:ext uri="{FF2B5EF4-FFF2-40B4-BE49-F238E27FC236}">
                <a16:creationId xmlns:a16="http://schemas.microsoft.com/office/drawing/2014/main" id="{0700468D-D3BE-9184-A5E4-EBA933F8BE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2542" y="1706338"/>
            <a:ext cx="3937681" cy="3139033"/>
          </a:xfrm>
          <a:prstGeom prst="rect">
            <a:avLst/>
          </a:prstGeom>
        </p:spPr>
      </p:pic>
      <p:sp>
        <p:nvSpPr>
          <p:cNvPr id="23" name="Tekstiruutu 22">
            <a:extLst>
              <a:ext uri="{FF2B5EF4-FFF2-40B4-BE49-F238E27FC236}">
                <a16:creationId xmlns:a16="http://schemas.microsoft.com/office/drawing/2014/main" id="{8AEFD0A8-F99E-DAF6-4089-8869DD6B1871}"/>
              </a:ext>
            </a:extLst>
          </p:cNvPr>
          <p:cNvSpPr txBox="1"/>
          <p:nvPr/>
        </p:nvSpPr>
        <p:spPr>
          <a:xfrm>
            <a:off x="2526434" y="2129183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/>
            <a:r>
              <a:rPr lang="fi-FI" dirty="0" err="1"/>
              <a:t>Plotting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</a:t>
            </a:r>
            <a:r>
              <a:rPr lang="fi-FI" dirty="0" err="1"/>
              <a:t>curves</a:t>
            </a:r>
            <a:r>
              <a:rPr lang="fi-FI" sz="1800" dirty="0"/>
              <a:t> -&gt; </a:t>
            </a:r>
          </a:p>
        </p:txBody>
      </p:sp>
    </p:spTree>
    <p:extLst>
      <p:ext uri="{BB962C8B-B14F-4D97-AF65-F5344CB8AC3E}">
        <p14:creationId xmlns:p14="http://schemas.microsoft.com/office/powerpoint/2010/main" val="167377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E6E70B-95AD-614D-93D2-2E283501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72065" y="794582"/>
            <a:ext cx="10511286" cy="111773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9120116-F47E-1C48-B4A4-E36A5813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103441"/>
            <a:ext cx="10511286" cy="648072"/>
          </a:xfrm>
        </p:spPr>
        <p:txBody>
          <a:bodyPr/>
          <a:lstStyle/>
          <a:p>
            <a:r>
              <a:rPr lang="fi-FI" dirty="0" err="1"/>
              <a:t>Workflow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C2D975-8B2F-DD4C-BFDD-86D9F302095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1895012"/>
            <a:ext cx="10514802" cy="4031749"/>
          </a:xfrm>
        </p:spPr>
        <p:txBody>
          <a:bodyPr/>
          <a:lstStyle/>
          <a:p>
            <a:pPr marL="1371600" lvl="3" indent="0">
              <a:buNone/>
            </a:pPr>
            <a:r>
              <a:rPr lang="fi-FI" sz="2000" dirty="0"/>
              <a:t>			</a:t>
            </a:r>
          </a:p>
          <a:p>
            <a:pPr marL="1371600" lvl="3" indent="0">
              <a:buNone/>
            </a:pPr>
            <a:r>
              <a:rPr lang="fi-FI" sz="2000" dirty="0"/>
              <a:t>			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B081-AF52-E64A-9D76-8A2449B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6B40D-25D1-5A44-814F-01E7E45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9E0CE8A-0402-905B-1170-343CDE5C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30" y="1897413"/>
            <a:ext cx="1118623" cy="558101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A867E988-B5D5-0087-BF02-B3149D61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36" y="2869266"/>
            <a:ext cx="1138217" cy="794642"/>
          </a:xfrm>
          <a:prstGeom prst="rect">
            <a:avLst/>
          </a:prstGeom>
        </p:spPr>
      </p:pic>
      <p:sp>
        <p:nvSpPr>
          <p:cNvPr id="2" name="Nuoli: Alas 1">
            <a:extLst>
              <a:ext uri="{FF2B5EF4-FFF2-40B4-BE49-F238E27FC236}">
                <a16:creationId xmlns:a16="http://schemas.microsoft.com/office/drawing/2014/main" id="{871A71A3-6C74-666D-2418-49F21A22A75D}"/>
              </a:ext>
            </a:extLst>
          </p:cNvPr>
          <p:cNvSpPr/>
          <p:nvPr/>
        </p:nvSpPr>
        <p:spPr>
          <a:xfrm>
            <a:off x="1601777" y="252248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B6D66312-D04D-7886-9E55-377D02341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577" y="4077660"/>
            <a:ext cx="866733" cy="767711"/>
          </a:xfrm>
          <a:prstGeom prst="rect">
            <a:avLst/>
          </a:prstGeom>
        </p:spPr>
      </p:pic>
      <p:sp>
        <p:nvSpPr>
          <p:cNvPr id="6" name="Nuoli: Alas 5">
            <a:extLst>
              <a:ext uri="{FF2B5EF4-FFF2-40B4-BE49-F238E27FC236}">
                <a16:creationId xmlns:a16="http://schemas.microsoft.com/office/drawing/2014/main" id="{F75C6CCC-925A-BA94-C551-837706118F37}"/>
              </a:ext>
            </a:extLst>
          </p:cNvPr>
          <p:cNvSpPr/>
          <p:nvPr/>
        </p:nvSpPr>
        <p:spPr>
          <a:xfrm>
            <a:off x="1601777" y="373225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3" name="Kuva 12">
            <a:extLst>
              <a:ext uri="{FF2B5EF4-FFF2-40B4-BE49-F238E27FC236}">
                <a16:creationId xmlns:a16="http://schemas.microsoft.com/office/drawing/2014/main" id="{02FBDD5A-BF75-29EB-890F-7BDC1CF20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177" y="5357565"/>
            <a:ext cx="1367128" cy="444938"/>
          </a:xfrm>
          <a:prstGeom prst="rect">
            <a:avLst/>
          </a:prstGeom>
        </p:spPr>
      </p:pic>
      <p:sp>
        <p:nvSpPr>
          <p:cNvPr id="12" name="Nuoli: Alas 11">
            <a:extLst>
              <a:ext uri="{FF2B5EF4-FFF2-40B4-BE49-F238E27FC236}">
                <a16:creationId xmlns:a16="http://schemas.microsoft.com/office/drawing/2014/main" id="{3D077E94-9E9F-31EF-0798-17F837024E19}"/>
              </a:ext>
            </a:extLst>
          </p:cNvPr>
          <p:cNvSpPr/>
          <p:nvPr/>
        </p:nvSpPr>
        <p:spPr>
          <a:xfrm>
            <a:off x="1601777" y="494381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5" name="Kuva 14">
            <a:extLst>
              <a:ext uri="{FF2B5EF4-FFF2-40B4-BE49-F238E27FC236}">
                <a16:creationId xmlns:a16="http://schemas.microsoft.com/office/drawing/2014/main" id="{67B519AF-1D14-46F0-9DE4-CC0BF0BEA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9711" y="5024507"/>
            <a:ext cx="1267811" cy="794643"/>
          </a:xfrm>
          <a:prstGeom prst="rect">
            <a:avLst/>
          </a:prstGeom>
        </p:spPr>
      </p:pic>
      <p:sp>
        <p:nvSpPr>
          <p:cNvPr id="14" name="Nuoli: Alas 13">
            <a:extLst>
              <a:ext uri="{FF2B5EF4-FFF2-40B4-BE49-F238E27FC236}">
                <a16:creationId xmlns:a16="http://schemas.microsoft.com/office/drawing/2014/main" id="{166B4DFA-08E8-6D47-3193-2F011D652B89}"/>
              </a:ext>
            </a:extLst>
          </p:cNvPr>
          <p:cNvSpPr/>
          <p:nvPr/>
        </p:nvSpPr>
        <p:spPr>
          <a:xfrm rot="16200000">
            <a:off x="2602802" y="5422378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7" name="Kuva 16">
            <a:extLst>
              <a:ext uri="{FF2B5EF4-FFF2-40B4-BE49-F238E27FC236}">
                <a16:creationId xmlns:a16="http://schemas.microsoft.com/office/drawing/2014/main" id="{1AB5542B-7CED-6FD2-3C61-092F4ADAD6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251" y="3814153"/>
            <a:ext cx="1579622" cy="719687"/>
          </a:xfrm>
          <a:prstGeom prst="rect">
            <a:avLst/>
          </a:prstGeom>
        </p:spPr>
      </p:pic>
      <p:sp>
        <p:nvSpPr>
          <p:cNvPr id="16" name="Nuoli: Alas 15">
            <a:extLst>
              <a:ext uri="{FF2B5EF4-FFF2-40B4-BE49-F238E27FC236}">
                <a16:creationId xmlns:a16="http://schemas.microsoft.com/office/drawing/2014/main" id="{AB0ECCEB-45A8-071B-B9D5-2D603C43E1BF}"/>
              </a:ext>
            </a:extLst>
          </p:cNvPr>
          <p:cNvSpPr/>
          <p:nvPr/>
        </p:nvSpPr>
        <p:spPr>
          <a:xfrm rot="10800000">
            <a:off x="3461498" y="4637266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9" name="Kuva 18">
            <a:extLst>
              <a:ext uri="{FF2B5EF4-FFF2-40B4-BE49-F238E27FC236}">
                <a16:creationId xmlns:a16="http://schemas.microsoft.com/office/drawing/2014/main" id="{4DF1AE87-74DC-AC60-A7C8-4FC6146BC6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9154" y="2129184"/>
            <a:ext cx="1314200" cy="1078038"/>
          </a:xfrm>
          <a:prstGeom prst="rect">
            <a:avLst/>
          </a:prstGeom>
        </p:spPr>
      </p:pic>
      <p:sp>
        <p:nvSpPr>
          <p:cNvPr id="18" name="Nuoli: Alas 17">
            <a:extLst>
              <a:ext uri="{FF2B5EF4-FFF2-40B4-BE49-F238E27FC236}">
                <a16:creationId xmlns:a16="http://schemas.microsoft.com/office/drawing/2014/main" id="{E1D301B6-02ED-CA23-4D92-44627653342B}"/>
              </a:ext>
            </a:extLst>
          </p:cNvPr>
          <p:cNvSpPr/>
          <p:nvPr/>
        </p:nvSpPr>
        <p:spPr>
          <a:xfrm rot="10800000">
            <a:off x="3461497" y="3381937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1" name="Kuva 20">
            <a:extLst>
              <a:ext uri="{FF2B5EF4-FFF2-40B4-BE49-F238E27FC236}">
                <a16:creationId xmlns:a16="http://schemas.microsoft.com/office/drawing/2014/main" id="{0700468D-D3BE-9184-A5E4-EBA933F8BE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455" y="2018159"/>
            <a:ext cx="1627508" cy="1297414"/>
          </a:xfrm>
          <a:prstGeom prst="rect">
            <a:avLst/>
          </a:prstGeom>
        </p:spPr>
      </p:pic>
      <p:sp>
        <p:nvSpPr>
          <p:cNvPr id="23" name="Tekstiruutu 22">
            <a:extLst>
              <a:ext uri="{FF2B5EF4-FFF2-40B4-BE49-F238E27FC236}">
                <a16:creationId xmlns:a16="http://schemas.microsoft.com/office/drawing/2014/main" id="{8AEFD0A8-F99E-DAF6-4089-8869DD6B1871}"/>
              </a:ext>
            </a:extLst>
          </p:cNvPr>
          <p:cNvSpPr txBox="1"/>
          <p:nvPr/>
        </p:nvSpPr>
        <p:spPr>
          <a:xfrm>
            <a:off x="2495596" y="4031555"/>
            <a:ext cx="5788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/>
            <a:r>
              <a:rPr lang="fi-FI" dirty="0"/>
              <a:t>Printing and </a:t>
            </a:r>
            <a:r>
              <a:rPr lang="fi-FI" dirty="0" err="1"/>
              <a:t>evaluating</a:t>
            </a:r>
            <a:r>
              <a:rPr lang="fi-FI" dirty="0"/>
              <a:t> </a:t>
            </a:r>
            <a:r>
              <a:rPr lang="fi-FI" dirty="0" err="1"/>
              <a:t>metrics</a:t>
            </a:r>
            <a:r>
              <a:rPr lang="fi-FI" sz="1800" dirty="0"/>
              <a:t> -&gt; </a:t>
            </a:r>
          </a:p>
          <a:p>
            <a:pPr lvl="4"/>
            <a:endParaRPr lang="fi-FI" dirty="0"/>
          </a:p>
        </p:txBody>
      </p:sp>
      <p:sp>
        <p:nvSpPr>
          <p:cNvPr id="20" name="Nuoli: Alas 19">
            <a:extLst>
              <a:ext uri="{FF2B5EF4-FFF2-40B4-BE49-F238E27FC236}">
                <a16:creationId xmlns:a16="http://schemas.microsoft.com/office/drawing/2014/main" id="{D884555A-2FB2-390C-345A-372E99BD4725}"/>
              </a:ext>
            </a:extLst>
          </p:cNvPr>
          <p:cNvSpPr/>
          <p:nvPr/>
        </p:nvSpPr>
        <p:spPr>
          <a:xfrm rot="16200000">
            <a:off x="4284147" y="2474168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4" name="Kuva 23">
            <a:extLst>
              <a:ext uri="{FF2B5EF4-FFF2-40B4-BE49-F238E27FC236}">
                <a16:creationId xmlns:a16="http://schemas.microsoft.com/office/drawing/2014/main" id="{EF347DDF-06DC-01B3-4A31-EDF0543DEB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7302" y="2778469"/>
            <a:ext cx="2763582" cy="279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2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E6E70B-95AD-614D-93D2-2E283501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72065" y="794582"/>
            <a:ext cx="10511286" cy="111773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9120116-F47E-1C48-B4A4-E36A5813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103441"/>
            <a:ext cx="10511286" cy="648072"/>
          </a:xfrm>
        </p:spPr>
        <p:txBody>
          <a:bodyPr/>
          <a:lstStyle/>
          <a:p>
            <a:r>
              <a:rPr lang="fi-FI" dirty="0" err="1"/>
              <a:t>Workflow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C2D975-8B2F-DD4C-BFDD-86D9F302095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1895012"/>
            <a:ext cx="10514802" cy="4031749"/>
          </a:xfrm>
        </p:spPr>
        <p:txBody>
          <a:bodyPr/>
          <a:lstStyle/>
          <a:p>
            <a:pPr marL="1371600" lvl="3" indent="0">
              <a:buNone/>
            </a:pPr>
            <a:r>
              <a:rPr lang="fi-FI" sz="2000" dirty="0"/>
              <a:t>			</a:t>
            </a:r>
          </a:p>
          <a:p>
            <a:pPr marL="1371600" lvl="3" indent="0">
              <a:buNone/>
            </a:pPr>
            <a:r>
              <a:rPr lang="fi-FI" sz="2000" dirty="0"/>
              <a:t>			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B081-AF52-E64A-9D76-8A2449B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6B40D-25D1-5A44-814F-01E7E45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9E0CE8A-0402-905B-1170-343CDE5C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30" y="1897413"/>
            <a:ext cx="1118623" cy="558101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A867E988-B5D5-0087-BF02-B3149D61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36" y="2869266"/>
            <a:ext cx="1138217" cy="794642"/>
          </a:xfrm>
          <a:prstGeom prst="rect">
            <a:avLst/>
          </a:prstGeom>
        </p:spPr>
      </p:pic>
      <p:sp>
        <p:nvSpPr>
          <p:cNvPr id="2" name="Nuoli: Alas 1">
            <a:extLst>
              <a:ext uri="{FF2B5EF4-FFF2-40B4-BE49-F238E27FC236}">
                <a16:creationId xmlns:a16="http://schemas.microsoft.com/office/drawing/2014/main" id="{871A71A3-6C74-666D-2418-49F21A22A75D}"/>
              </a:ext>
            </a:extLst>
          </p:cNvPr>
          <p:cNvSpPr/>
          <p:nvPr/>
        </p:nvSpPr>
        <p:spPr>
          <a:xfrm>
            <a:off x="1601777" y="252248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B6D66312-D04D-7886-9E55-377D02341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577" y="4077660"/>
            <a:ext cx="866733" cy="767711"/>
          </a:xfrm>
          <a:prstGeom prst="rect">
            <a:avLst/>
          </a:prstGeom>
        </p:spPr>
      </p:pic>
      <p:sp>
        <p:nvSpPr>
          <p:cNvPr id="6" name="Nuoli: Alas 5">
            <a:extLst>
              <a:ext uri="{FF2B5EF4-FFF2-40B4-BE49-F238E27FC236}">
                <a16:creationId xmlns:a16="http://schemas.microsoft.com/office/drawing/2014/main" id="{F75C6CCC-925A-BA94-C551-837706118F37}"/>
              </a:ext>
            </a:extLst>
          </p:cNvPr>
          <p:cNvSpPr/>
          <p:nvPr/>
        </p:nvSpPr>
        <p:spPr>
          <a:xfrm>
            <a:off x="1601777" y="373225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3" name="Kuva 12">
            <a:extLst>
              <a:ext uri="{FF2B5EF4-FFF2-40B4-BE49-F238E27FC236}">
                <a16:creationId xmlns:a16="http://schemas.microsoft.com/office/drawing/2014/main" id="{02FBDD5A-BF75-29EB-890F-7BDC1CF20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177" y="5357565"/>
            <a:ext cx="1367128" cy="444938"/>
          </a:xfrm>
          <a:prstGeom prst="rect">
            <a:avLst/>
          </a:prstGeom>
        </p:spPr>
      </p:pic>
      <p:sp>
        <p:nvSpPr>
          <p:cNvPr id="12" name="Nuoli: Alas 11">
            <a:extLst>
              <a:ext uri="{FF2B5EF4-FFF2-40B4-BE49-F238E27FC236}">
                <a16:creationId xmlns:a16="http://schemas.microsoft.com/office/drawing/2014/main" id="{3D077E94-9E9F-31EF-0798-17F837024E19}"/>
              </a:ext>
            </a:extLst>
          </p:cNvPr>
          <p:cNvSpPr/>
          <p:nvPr/>
        </p:nvSpPr>
        <p:spPr>
          <a:xfrm>
            <a:off x="1601777" y="494381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5" name="Kuva 14">
            <a:extLst>
              <a:ext uri="{FF2B5EF4-FFF2-40B4-BE49-F238E27FC236}">
                <a16:creationId xmlns:a16="http://schemas.microsoft.com/office/drawing/2014/main" id="{67B519AF-1D14-46F0-9DE4-CC0BF0BEA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9711" y="5024507"/>
            <a:ext cx="1267811" cy="794643"/>
          </a:xfrm>
          <a:prstGeom prst="rect">
            <a:avLst/>
          </a:prstGeom>
        </p:spPr>
      </p:pic>
      <p:sp>
        <p:nvSpPr>
          <p:cNvPr id="14" name="Nuoli: Alas 13">
            <a:extLst>
              <a:ext uri="{FF2B5EF4-FFF2-40B4-BE49-F238E27FC236}">
                <a16:creationId xmlns:a16="http://schemas.microsoft.com/office/drawing/2014/main" id="{166B4DFA-08E8-6D47-3193-2F011D652B89}"/>
              </a:ext>
            </a:extLst>
          </p:cNvPr>
          <p:cNvSpPr/>
          <p:nvPr/>
        </p:nvSpPr>
        <p:spPr>
          <a:xfrm rot="16200000">
            <a:off x="2602802" y="5422378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7" name="Kuva 16">
            <a:extLst>
              <a:ext uri="{FF2B5EF4-FFF2-40B4-BE49-F238E27FC236}">
                <a16:creationId xmlns:a16="http://schemas.microsoft.com/office/drawing/2014/main" id="{1AB5542B-7CED-6FD2-3C61-092F4ADAD6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251" y="3814153"/>
            <a:ext cx="1579622" cy="719687"/>
          </a:xfrm>
          <a:prstGeom prst="rect">
            <a:avLst/>
          </a:prstGeom>
        </p:spPr>
      </p:pic>
      <p:sp>
        <p:nvSpPr>
          <p:cNvPr id="16" name="Nuoli: Alas 15">
            <a:extLst>
              <a:ext uri="{FF2B5EF4-FFF2-40B4-BE49-F238E27FC236}">
                <a16:creationId xmlns:a16="http://schemas.microsoft.com/office/drawing/2014/main" id="{AB0ECCEB-45A8-071B-B9D5-2D603C43E1BF}"/>
              </a:ext>
            </a:extLst>
          </p:cNvPr>
          <p:cNvSpPr/>
          <p:nvPr/>
        </p:nvSpPr>
        <p:spPr>
          <a:xfrm rot="10800000">
            <a:off x="3461498" y="4637266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9" name="Kuva 18">
            <a:extLst>
              <a:ext uri="{FF2B5EF4-FFF2-40B4-BE49-F238E27FC236}">
                <a16:creationId xmlns:a16="http://schemas.microsoft.com/office/drawing/2014/main" id="{4DF1AE87-74DC-AC60-A7C8-4FC6146BC6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9154" y="2129184"/>
            <a:ext cx="1314200" cy="1078038"/>
          </a:xfrm>
          <a:prstGeom prst="rect">
            <a:avLst/>
          </a:prstGeom>
        </p:spPr>
      </p:pic>
      <p:sp>
        <p:nvSpPr>
          <p:cNvPr id="18" name="Nuoli: Alas 17">
            <a:extLst>
              <a:ext uri="{FF2B5EF4-FFF2-40B4-BE49-F238E27FC236}">
                <a16:creationId xmlns:a16="http://schemas.microsoft.com/office/drawing/2014/main" id="{E1D301B6-02ED-CA23-4D92-44627653342B}"/>
              </a:ext>
            </a:extLst>
          </p:cNvPr>
          <p:cNvSpPr/>
          <p:nvPr/>
        </p:nvSpPr>
        <p:spPr>
          <a:xfrm rot="10800000">
            <a:off x="3461497" y="3381937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1" name="Kuva 20">
            <a:extLst>
              <a:ext uri="{FF2B5EF4-FFF2-40B4-BE49-F238E27FC236}">
                <a16:creationId xmlns:a16="http://schemas.microsoft.com/office/drawing/2014/main" id="{0700468D-D3BE-9184-A5E4-EBA933F8BE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455" y="2018159"/>
            <a:ext cx="1627508" cy="1297414"/>
          </a:xfrm>
          <a:prstGeom prst="rect">
            <a:avLst/>
          </a:prstGeom>
        </p:spPr>
      </p:pic>
      <p:sp>
        <p:nvSpPr>
          <p:cNvPr id="23" name="Tekstiruutu 22">
            <a:extLst>
              <a:ext uri="{FF2B5EF4-FFF2-40B4-BE49-F238E27FC236}">
                <a16:creationId xmlns:a16="http://schemas.microsoft.com/office/drawing/2014/main" id="{8AEFD0A8-F99E-DAF6-4089-8869DD6B1871}"/>
              </a:ext>
            </a:extLst>
          </p:cNvPr>
          <p:cNvSpPr txBox="1"/>
          <p:nvPr/>
        </p:nvSpPr>
        <p:spPr>
          <a:xfrm>
            <a:off x="4758451" y="2043738"/>
            <a:ext cx="57881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/>
            <a:r>
              <a:rPr lang="fi-FI" sz="1800" dirty="0"/>
              <a:t>In </a:t>
            </a:r>
            <a:r>
              <a:rPr lang="fi-FI" sz="1800" dirty="0" err="1"/>
              <a:t>between</a:t>
            </a:r>
            <a:r>
              <a:rPr lang="fi-FI" sz="1800" dirty="0"/>
              <a:t> </a:t>
            </a:r>
            <a:r>
              <a:rPr lang="fi-FI" sz="1800" dirty="0" err="1"/>
              <a:t>each</a:t>
            </a:r>
            <a:r>
              <a:rPr lang="fi-FI" sz="1800" dirty="0"/>
              <a:t> </a:t>
            </a:r>
            <a:r>
              <a:rPr lang="fi-FI" sz="1800" dirty="0" err="1"/>
              <a:t>run</a:t>
            </a:r>
            <a:r>
              <a:rPr lang="fi-FI" sz="1800" dirty="0"/>
              <a:t>, </a:t>
            </a:r>
            <a:r>
              <a:rPr lang="fi-FI" sz="1800" dirty="0" err="1"/>
              <a:t>hyperparameters</a:t>
            </a:r>
            <a:r>
              <a:rPr lang="fi-FI" sz="1800" dirty="0"/>
              <a:t> </a:t>
            </a:r>
            <a:r>
              <a:rPr lang="fi-FI" sz="1800" dirty="0" err="1"/>
              <a:t>were</a:t>
            </a:r>
            <a:r>
              <a:rPr lang="fi-FI" sz="1800" dirty="0"/>
              <a:t> </a:t>
            </a:r>
            <a:r>
              <a:rPr lang="fi-FI" sz="1800" dirty="0" err="1"/>
              <a:t>tuned</a:t>
            </a:r>
            <a:r>
              <a:rPr lang="fi-FI" dirty="0"/>
              <a:t> and </a:t>
            </a:r>
            <a:r>
              <a:rPr lang="fi-FI" dirty="0" err="1"/>
              <a:t>best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saved</a:t>
            </a:r>
            <a:r>
              <a:rPr lang="fi-FI" dirty="0"/>
              <a:t>. </a:t>
            </a:r>
            <a:r>
              <a:rPr lang="fi-FI" dirty="0" err="1"/>
              <a:t>Results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saved</a:t>
            </a:r>
            <a:r>
              <a:rPr lang="fi-FI" dirty="0"/>
              <a:t> to a </a:t>
            </a:r>
            <a:r>
              <a:rPr lang="fi-FI" dirty="0" err="1"/>
              <a:t>csv</a:t>
            </a:r>
            <a:r>
              <a:rPr lang="fi-FI" dirty="0"/>
              <a:t> file for </a:t>
            </a:r>
            <a:r>
              <a:rPr lang="fi-FI" dirty="0" err="1"/>
              <a:t>thorough</a:t>
            </a:r>
            <a:r>
              <a:rPr lang="fi-FI" dirty="0"/>
              <a:t> </a:t>
            </a:r>
            <a:r>
              <a:rPr lang="fi-FI" dirty="0" err="1"/>
              <a:t>evaluation</a:t>
            </a:r>
            <a:r>
              <a:rPr lang="fi-FI" dirty="0"/>
              <a:t> and </a:t>
            </a:r>
            <a:r>
              <a:rPr lang="fi-FI" dirty="0" err="1"/>
              <a:t>comparison</a:t>
            </a:r>
            <a:r>
              <a:rPr lang="fi-FI" dirty="0"/>
              <a:t> of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 </a:t>
            </a:r>
            <a:r>
              <a:rPr lang="fi-FI" dirty="0" err="1"/>
              <a:t>across</a:t>
            </a:r>
            <a:r>
              <a:rPr lang="fi-FI" dirty="0"/>
              <a:t>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data.</a:t>
            </a:r>
          </a:p>
          <a:p>
            <a:pPr lvl="4"/>
            <a:endParaRPr lang="fi-FI" sz="1800" dirty="0"/>
          </a:p>
          <a:p>
            <a:pPr lvl="4"/>
            <a:r>
              <a:rPr lang="fi-FI" dirty="0" err="1"/>
              <a:t>Initialization</a:t>
            </a:r>
            <a:r>
              <a:rPr lang="fi-FI" dirty="0"/>
              <a:t> of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 for ensemble-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predictions</a:t>
            </a:r>
            <a:r>
              <a:rPr lang="fi-FI" dirty="0"/>
              <a:t> in </a:t>
            </a:r>
            <a:r>
              <a:rPr lang="fi-FI" dirty="0" err="1"/>
              <a:t>implementation</a:t>
            </a:r>
            <a:r>
              <a:rPr lang="fi-FI" dirty="0"/>
              <a:t> </a:t>
            </a:r>
            <a:r>
              <a:rPr lang="fi-FI" dirty="0" err="1"/>
              <a:t>phase</a:t>
            </a:r>
            <a:r>
              <a:rPr lang="fi-FI" dirty="0"/>
              <a:t> </a:t>
            </a:r>
            <a:r>
              <a:rPr lang="fi-FI" dirty="0" err="1"/>
              <a:t>would’ve</a:t>
            </a:r>
            <a:r>
              <a:rPr lang="fi-FI" dirty="0"/>
              <a:t> </a:t>
            </a:r>
            <a:r>
              <a:rPr lang="fi-FI" dirty="0" err="1"/>
              <a:t>been</a:t>
            </a:r>
            <a:r>
              <a:rPr lang="fi-FI" dirty="0"/>
              <a:t> </a:t>
            </a:r>
            <a:r>
              <a:rPr lang="fi-FI" dirty="0" err="1"/>
              <a:t>easier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universal</a:t>
            </a:r>
            <a:r>
              <a:rPr lang="fi-FI" dirty="0"/>
              <a:t> </a:t>
            </a:r>
            <a:r>
              <a:rPr lang="fi-FI" dirty="0" err="1"/>
              <a:t>naming</a:t>
            </a:r>
            <a:r>
              <a:rPr lang="fi-FI" dirty="0"/>
              <a:t> </a:t>
            </a:r>
            <a:r>
              <a:rPr lang="fi-FI" dirty="0" err="1"/>
              <a:t>policy</a:t>
            </a:r>
            <a:r>
              <a:rPr lang="fi-FI" dirty="0"/>
              <a:t> and </a:t>
            </a:r>
            <a:r>
              <a:rPr lang="fi-FI" dirty="0" err="1"/>
              <a:t>documentation</a:t>
            </a:r>
            <a:r>
              <a:rPr lang="fi-FI" dirty="0"/>
              <a:t> of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architectures</a:t>
            </a:r>
            <a:r>
              <a:rPr lang="fi-FI" dirty="0"/>
              <a:t>.</a:t>
            </a:r>
            <a:endParaRPr lang="fi-FI" sz="1800" dirty="0"/>
          </a:p>
        </p:txBody>
      </p:sp>
      <p:sp>
        <p:nvSpPr>
          <p:cNvPr id="20" name="Nuoli: Alas 19">
            <a:extLst>
              <a:ext uri="{FF2B5EF4-FFF2-40B4-BE49-F238E27FC236}">
                <a16:creationId xmlns:a16="http://schemas.microsoft.com/office/drawing/2014/main" id="{D884555A-2FB2-390C-345A-372E99BD4725}"/>
              </a:ext>
            </a:extLst>
          </p:cNvPr>
          <p:cNvSpPr/>
          <p:nvPr/>
        </p:nvSpPr>
        <p:spPr>
          <a:xfrm rot="16200000">
            <a:off x="4284147" y="2474168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4" name="Kuva 23">
            <a:extLst>
              <a:ext uri="{FF2B5EF4-FFF2-40B4-BE49-F238E27FC236}">
                <a16:creationId xmlns:a16="http://schemas.microsoft.com/office/drawing/2014/main" id="{EF347DDF-06DC-01B3-4A31-EDF0543DEB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3846" y="3977130"/>
            <a:ext cx="1222154" cy="1234303"/>
          </a:xfrm>
          <a:prstGeom prst="rect">
            <a:avLst/>
          </a:prstGeom>
        </p:spPr>
      </p:pic>
      <p:sp>
        <p:nvSpPr>
          <p:cNvPr id="22" name="Nuoli: Alas 21">
            <a:extLst>
              <a:ext uri="{FF2B5EF4-FFF2-40B4-BE49-F238E27FC236}">
                <a16:creationId xmlns:a16="http://schemas.microsoft.com/office/drawing/2014/main" id="{1F1F7E82-6F80-90F8-CE58-3A52701114CD}"/>
              </a:ext>
            </a:extLst>
          </p:cNvPr>
          <p:cNvSpPr/>
          <p:nvPr/>
        </p:nvSpPr>
        <p:spPr>
          <a:xfrm>
            <a:off x="5411805" y="3449246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383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7C8B-6FE2-FE47-A5B5-D78BD4B9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Phase</a:t>
            </a:r>
            <a:r>
              <a:rPr lang="fi-FI" dirty="0"/>
              <a:t> 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87491B-9FB5-0741-B2FF-7DA6FA260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Analysis and </a:t>
            </a:r>
            <a:r>
              <a:rPr lang="fi-FI" dirty="0" err="1"/>
              <a:t>evaluation</a:t>
            </a:r>
            <a:r>
              <a:rPr lang="fi-FI" dirty="0"/>
              <a:t> of </a:t>
            </a:r>
            <a:r>
              <a:rPr lang="fi-FI" dirty="0" err="1"/>
              <a:t>models</a:t>
            </a:r>
            <a:endParaRPr lang="fi-FI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F642C-C041-5446-B085-7B2F0B5FA9E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Cornerstone</a:t>
            </a:r>
            <a:r>
              <a:rPr lang="fi-FI" dirty="0"/>
              <a:t> of </a:t>
            </a:r>
            <a:r>
              <a:rPr lang="fi-FI" dirty="0" err="1"/>
              <a:t>evaluation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metrics</a:t>
            </a:r>
            <a:r>
              <a:rPr lang="fi-FI" dirty="0"/>
              <a:t> and </a:t>
            </a:r>
            <a:r>
              <a:rPr lang="fi-FI" dirty="0" err="1"/>
              <a:t>calculations</a:t>
            </a:r>
            <a:r>
              <a:rPr lang="fi-FI" dirty="0"/>
              <a:t> </a:t>
            </a:r>
            <a:r>
              <a:rPr lang="fi-FI" dirty="0" err="1"/>
              <a:t>against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actual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.</a:t>
            </a:r>
          </a:p>
          <a:p>
            <a:r>
              <a:rPr lang="fi-FI" dirty="0" err="1"/>
              <a:t>Visualizing</a:t>
            </a:r>
            <a:r>
              <a:rPr lang="fi-FI" dirty="0"/>
              <a:t> </a:t>
            </a:r>
            <a:r>
              <a:rPr lang="fi-FI" dirty="0" err="1"/>
              <a:t>predictions</a:t>
            </a:r>
            <a:r>
              <a:rPr lang="fi-FI" dirty="0"/>
              <a:t> </a:t>
            </a:r>
            <a:r>
              <a:rPr lang="fi-FI" dirty="0" err="1"/>
              <a:t>against</a:t>
            </a:r>
            <a:r>
              <a:rPr lang="fi-FI" dirty="0"/>
              <a:t> </a:t>
            </a:r>
            <a:r>
              <a:rPr lang="fi-FI" dirty="0" err="1"/>
              <a:t>actual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.</a:t>
            </a:r>
          </a:p>
          <a:p>
            <a:r>
              <a:rPr lang="fi-FI" dirty="0" err="1"/>
              <a:t>Choosing</a:t>
            </a:r>
            <a:r>
              <a:rPr lang="fi-FI" dirty="0"/>
              <a:t> top </a:t>
            </a:r>
            <a:r>
              <a:rPr lang="fi-FI" dirty="0" err="1"/>
              <a:t>performing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 and </a:t>
            </a:r>
            <a:r>
              <a:rPr lang="fi-FI" dirty="0" err="1"/>
              <a:t>deepening</a:t>
            </a:r>
            <a:r>
              <a:rPr lang="fi-FI" dirty="0"/>
              <a:t> </a:t>
            </a:r>
            <a:r>
              <a:rPr lang="fi-FI" dirty="0" err="1"/>
              <a:t>evaluation</a:t>
            </a:r>
            <a:r>
              <a:rPr lang="fi-FI" dirty="0"/>
              <a:t> on </a:t>
            </a:r>
            <a:r>
              <a:rPr lang="fi-FI" dirty="0" err="1"/>
              <a:t>those</a:t>
            </a:r>
            <a:r>
              <a:rPr lang="fi-FI" dirty="0"/>
              <a:t>.</a:t>
            </a:r>
          </a:p>
          <a:p>
            <a:r>
              <a:rPr lang="fi-FI" dirty="0" err="1"/>
              <a:t>Analysing</a:t>
            </a:r>
            <a:r>
              <a:rPr lang="fi-FI" dirty="0"/>
              <a:t> </a:t>
            </a:r>
            <a:r>
              <a:rPr lang="fi-FI" dirty="0" err="1"/>
              <a:t>performance</a:t>
            </a:r>
            <a:r>
              <a:rPr lang="fi-FI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8BD59-48B0-3548-A98E-86254C6A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5126A-D363-F84F-B0E6-1F8CC4FC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1014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E84C9E-6519-DF48-9C66-B6848F93C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803055" y="580171"/>
            <a:ext cx="10512645" cy="154350"/>
          </a:xfrm>
        </p:spPr>
        <p:txBody>
          <a:bodyPr>
            <a:normAutofit fontScale="90000"/>
          </a:bodyPr>
          <a:lstStyle/>
          <a:p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A26B-6314-3E45-85FF-7EFB13D8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55" y="881997"/>
            <a:ext cx="10512645" cy="648072"/>
          </a:xfrm>
        </p:spPr>
        <p:txBody>
          <a:bodyPr/>
          <a:lstStyle/>
          <a:p>
            <a:r>
              <a:rPr lang="fi-FI" dirty="0" err="1"/>
              <a:t>Results</a:t>
            </a:r>
            <a:endParaRPr lang="fi-FI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FBE83-5C7E-E34B-8D51-2CF7273E5B1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03055" y="1530069"/>
            <a:ext cx="10512645" cy="4235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1100" b="1" dirty="0">
                <a:solidFill>
                  <a:schemeClr val="tx1"/>
                </a:solidFill>
              </a:rPr>
              <a:t>’Target </a:t>
            </a:r>
            <a:r>
              <a:rPr lang="fi-FI" sz="1100" b="1" dirty="0" err="1">
                <a:solidFill>
                  <a:schemeClr val="tx1"/>
                </a:solidFill>
              </a:rPr>
              <a:t>mean</a:t>
            </a:r>
            <a:r>
              <a:rPr lang="fi-FI" sz="1100" b="1" dirty="0">
                <a:solidFill>
                  <a:schemeClr val="tx1"/>
                </a:solidFill>
              </a:rPr>
              <a:t>’: </a:t>
            </a:r>
            <a:r>
              <a:rPr lang="fi-FI" sz="1100" dirty="0">
                <a:solidFill>
                  <a:schemeClr val="tx1"/>
                </a:solidFill>
              </a:rPr>
              <a:t>Mean of </a:t>
            </a:r>
            <a:r>
              <a:rPr lang="fi-FI" sz="1100" dirty="0" err="1">
                <a:solidFill>
                  <a:schemeClr val="tx1"/>
                </a:solidFill>
              </a:rPr>
              <a:t>the</a:t>
            </a:r>
            <a:r>
              <a:rPr lang="fi-FI" sz="1100" dirty="0">
                <a:solidFill>
                  <a:schemeClr val="tx1"/>
                </a:solidFill>
              </a:rPr>
              <a:t> ’</a:t>
            </a:r>
            <a:r>
              <a:rPr lang="fi-FI" sz="1100" dirty="0" err="1">
                <a:solidFill>
                  <a:schemeClr val="tx1"/>
                </a:solidFill>
              </a:rPr>
              <a:t>target</a:t>
            </a:r>
            <a:r>
              <a:rPr lang="fi-FI" sz="1100" dirty="0">
                <a:solidFill>
                  <a:schemeClr val="tx1"/>
                </a:solidFill>
              </a:rPr>
              <a:t>’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br>
              <a:rPr lang="fi-FI" sz="1100" dirty="0">
                <a:solidFill>
                  <a:schemeClr val="tx1"/>
                </a:solidFill>
              </a:rPr>
            </a:br>
            <a:r>
              <a:rPr lang="fi-FI" sz="1100" b="1" dirty="0">
                <a:solidFill>
                  <a:schemeClr val="tx1"/>
                </a:solidFill>
              </a:rPr>
              <a:t>’</a:t>
            </a:r>
            <a:r>
              <a:rPr lang="fi-FI" sz="1100" b="1" dirty="0" err="1">
                <a:solidFill>
                  <a:schemeClr val="tx1"/>
                </a:solidFill>
              </a:rPr>
              <a:t>Pred</a:t>
            </a:r>
            <a:r>
              <a:rPr lang="fi-FI" sz="1100" b="1" dirty="0">
                <a:solidFill>
                  <a:schemeClr val="tx1"/>
                </a:solidFill>
              </a:rPr>
              <a:t> </a:t>
            </a:r>
            <a:r>
              <a:rPr lang="fi-FI" sz="1100" b="1" dirty="0" err="1">
                <a:solidFill>
                  <a:schemeClr val="tx1"/>
                </a:solidFill>
              </a:rPr>
              <a:t>mean</a:t>
            </a:r>
            <a:r>
              <a:rPr lang="fi-FI" sz="1100" b="1" dirty="0">
                <a:solidFill>
                  <a:schemeClr val="tx1"/>
                </a:solidFill>
              </a:rPr>
              <a:t>’: </a:t>
            </a:r>
            <a:r>
              <a:rPr lang="fi-FI" sz="1100" dirty="0">
                <a:solidFill>
                  <a:schemeClr val="tx1"/>
                </a:solidFill>
              </a:rPr>
              <a:t>Mean of </a:t>
            </a:r>
            <a:r>
              <a:rPr lang="fi-FI" sz="1100" dirty="0" err="1">
                <a:solidFill>
                  <a:schemeClr val="tx1"/>
                </a:solidFill>
              </a:rPr>
              <a:t>the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prediction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with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each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model</a:t>
            </a:r>
            <a:br>
              <a:rPr lang="fi-FI" sz="1100" dirty="0">
                <a:solidFill>
                  <a:schemeClr val="tx1"/>
                </a:solidFill>
              </a:rPr>
            </a:br>
            <a:r>
              <a:rPr lang="fi-FI" sz="1100" b="1" dirty="0">
                <a:solidFill>
                  <a:schemeClr val="tx1"/>
                </a:solidFill>
              </a:rPr>
              <a:t>’</a:t>
            </a:r>
            <a:r>
              <a:rPr lang="fi-FI" sz="1100" b="1" dirty="0" err="1">
                <a:solidFill>
                  <a:schemeClr val="tx1"/>
                </a:solidFill>
              </a:rPr>
              <a:t>Difference</a:t>
            </a:r>
            <a:r>
              <a:rPr lang="fi-FI" sz="1100" b="1" dirty="0">
                <a:solidFill>
                  <a:schemeClr val="tx1"/>
                </a:solidFill>
              </a:rPr>
              <a:t>’: </a:t>
            </a:r>
            <a:r>
              <a:rPr lang="fi-FI" sz="1100" dirty="0" err="1">
                <a:solidFill>
                  <a:schemeClr val="tx1"/>
                </a:solidFill>
              </a:rPr>
              <a:t>Difference</a:t>
            </a:r>
            <a:r>
              <a:rPr lang="fi-FI" sz="1100" dirty="0">
                <a:solidFill>
                  <a:schemeClr val="tx1"/>
                </a:solidFill>
              </a:rPr>
              <a:t> of </a:t>
            </a:r>
            <a:r>
              <a:rPr lang="fi-FI" sz="1100" dirty="0" err="1">
                <a:solidFill>
                  <a:schemeClr val="tx1"/>
                </a:solidFill>
              </a:rPr>
              <a:t>the</a:t>
            </a:r>
            <a:r>
              <a:rPr lang="fi-FI" sz="1100" dirty="0">
                <a:solidFill>
                  <a:schemeClr val="tx1"/>
                </a:solidFill>
              </a:rPr>
              <a:t> ’Target </a:t>
            </a:r>
            <a:r>
              <a:rPr lang="fi-FI" sz="1100" dirty="0" err="1">
                <a:solidFill>
                  <a:schemeClr val="tx1"/>
                </a:solidFill>
              </a:rPr>
              <a:t>mean</a:t>
            </a:r>
            <a:r>
              <a:rPr lang="fi-FI" sz="1100" dirty="0">
                <a:solidFill>
                  <a:schemeClr val="tx1"/>
                </a:solidFill>
              </a:rPr>
              <a:t>’ </a:t>
            </a:r>
            <a:r>
              <a:rPr lang="fi-FI" sz="1100" dirty="0" err="1">
                <a:solidFill>
                  <a:schemeClr val="tx1"/>
                </a:solidFill>
              </a:rPr>
              <a:t>against</a:t>
            </a:r>
            <a:r>
              <a:rPr lang="fi-FI" sz="1100" dirty="0">
                <a:solidFill>
                  <a:schemeClr val="tx1"/>
                </a:solidFill>
              </a:rPr>
              <a:t> ’</a:t>
            </a:r>
            <a:r>
              <a:rPr lang="fi-FI" sz="1100" dirty="0" err="1">
                <a:solidFill>
                  <a:schemeClr val="tx1"/>
                </a:solidFill>
              </a:rPr>
              <a:t>Pred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mean</a:t>
            </a:r>
            <a:r>
              <a:rPr lang="fi-FI" sz="1100" dirty="0">
                <a:solidFill>
                  <a:schemeClr val="tx1"/>
                </a:solidFill>
              </a:rPr>
              <a:t>’</a:t>
            </a:r>
            <a:br>
              <a:rPr lang="fi-FI" sz="1100" dirty="0">
                <a:solidFill>
                  <a:schemeClr val="tx1"/>
                </a:solidFill>
              </a:rPr>
            </a:br>
            <a:r>
              <a:rPr lang="fi-FI" sz="1100" b="1" dirty="0">
                <a:solidFill>
                  <a:schemeClr val="tx1"/>
                </a:solidFill>
              </a:rPr>
              <a:t>’Abs-</a:t>
            </a:r>
            <a:r>
              <a:rPr lang="fi-FI" sz="1100" b="1" dirty="0" err="1">
                <a:solidFill>
                  <a:schemeClr val="tx1"/>
                </a:solidFill>
              </a:rPr>
              <a:t>mean</a:t>
            </a:r>
            <a:r>
              <a:rPr lang="fi-FI" sz="1100" b="1" dirty="0">
                <a:solidFill>
                  <a:schemeClr val="tx1"/>
                </a:solidFill>
              </a:rPr>
              <a:t>’: </a:t>
            </a:r>
            <a:r>
              <a:rPr lang="fi-FI" sz="1100" dirty="0" err="1">
                <a:solidFill>
                  <a:schemeClr val="tx1"/>
                </a:solidFill>
              </a:rPr>
              <a:t>Absolute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mean</a:t>
            </a:r>
            <a:r>
              <a:rPr lang="fi-FI" sz="1100" dirty="0">
                <a:solidFill>
                  <a:schemeClr val="tx1"/>
                </a:solidFill>
              </a:rPr>
              <a:t> of </a:t>
            </a:r>
            <a:r>
              <a:rPr lang="fi-FI" sz="1100" dirty="0" err="1">
                <a:solidFill>
                  <a:schemeClr val="tx1"/>
                </a:solidFill>
              </a:rPr>
              <a:t>predictions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against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target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br>
              <a:rPr lang="fi-FI" sz="1100" dirty="0">
                <a:solidFill>
                  <a:schemeClr val="tx1"/>
                </a:solidFill>
              </a:rPr>
            </a:br>
            <a:r>
              <a:rPr lang="fi-FI" sz="1100" b="1" dirty="0">
                <a:solidFill>
                  <a:schemeClr val="tx1"/>
                </a:solidFill>
              </a:rPr>
              <a:t>’</a:t>
            </a:r>
            <a:r>
              <a:rPr lang="fi-FI" sz="1100" b="1" dirty="0" err="1">
                <a:solidFill>
                  <a:schemeClr val="tx1"/>
                </a:solidFill>
              </a:rPr>
              <a:t>Sq-mean</a:t>
            </a:r>
            <a:r>
              <a:rPr lang="fi-FI" sz="1100" b="1" dirty="0">
                <a:solidFill>
                  <a:schemeClr val="tx1"/>
                </a:solidFill>
              </a:rPr>
              <a:t>’: </a:t>
            </a:r>
            <a:r>
              <a:rPr lang="fi-FI" sz="1100" dirty="0" err="1">
                <a:solidFill>
                  <a:schemeClr val="tx1"/>
                </a:solidFill>
              </a:rPr>
              <a:t>Squared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mean</a:t>
            </a:r>
            <a:r>
              <a:rPr lang="fi-FI" sz="1100" dirty="0">
                <a:solidFill>
                  <a:schemeClr val="tx1"/>
                </a:solidFill>
              </a:rPr>
              <a:t> of </a:t>
            </a:r>
            <a:r>
              <a:rPr lang="fi-FI" sz="1100" dirty="0" err="1">
                <a:solidFill>
                  <a:schemeClr val="tx1"/>
                </a:solidFill>
              </a:rPr>
              <a:t>predictions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against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target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br>
              <a:rPr lang="fi-FI" sz="1100" dirty="0">
                <a:solidFill>
                  <a:schemeClr val="tx1"/>
                </a:solidFill>
              </a:rPr>
            </a:br>
            <a:r>
              <a:rPr lang="fi-FI" sz="1100" b="1" dirty="0">
                <a:solidFill>
                  <a:schemeClr val="tx1"/>
                </a:solidFill>
              </a:rPr>
              <a:t>’STD’: </a:t>
            </a:r>
            <a:r>
              <a:rPr lang="fi-FI" sz="1100" dirty="0">
                <a:solidFill>
                  <a:schemeClr val="tx1"/>
                </a:solidFill>
              </a:rPr>
              <a:t>Standard </a:t>
            </a:r>
            <a:r>
              <a:rPr lang="fi-FI" sz="1100" dirty="0" err="1">
                <a:solidFill>
                  <a:schemeClr val="tx1"/>
                </a:solidFill>
              </a:rPr>
              <a:t>deviation</a:t>
            </a:r>
            <a:r>
              <a:rPr lang="fi-FI" sz="1100" dirty="0">
                <a:solidFill>
                  <a:schemeClr val="tx1"/>
                </a:solidFill>
              </a:rPr>
              <a:t> of </a:t>
            </a:r>
            <a:r>
              <a:rPr lang="fi-FI" sz="1100" dirty="0" err="1">
                <a:solidFill>
                  <a:schemeClr val="tx1"/>
                </a:solidFill>
              </a:rPr>
              <a:t>predicted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br>
              <a:rPr lang="fi-FI" sz="1100" dirty="0">
                <a:solidFill>
                  <a:schemeClr val="tx1"/>
                </a:solidFill>
              </a:rPr>
            </a:br>
            <a:r>
              <a:rPr lang="fi-FI" sz="1100" b="1" dirty="0">
                <a:solidFill>
                  <a:schemeClr val="tx1"/>
                </a:solidFill>
              </a:rPr>
              <a:t>’</a:t>
            </a:r>
            <a:r>
              <a:rPr lang="fi-FI" sz="1100" b="1" dirty="0" err="1">
                <a:solidFill>
                  <a:schemeClr val="tx1"/>
                </a:solidFill>
              </a:rPr>
              <a:t>Range</a:t>
            </a:r>
            <a:r>
              <a:rPr lang="fi-FI" sz="1100" b="1" dirty="0">
                <a:solidFill>
                  <a:schemeClr val="tx1"/>
                </a:solidFill>
              </a:rPr>
              <a:t>’: </a:t>
            </a:r>
            <a:r>
              <a:rPr lang="fi-FI" sz="1100" dirty="0" err="1">
                <a:solidFill>
                  <a:schemeClr val="tx1"/>
                </a:solidFill>
              </a:rPr>
              <a:t>The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range</a:t>
            </a:r>
            <a:r>
              <a:rPr lang="fi-FI" sz="1100" dirty="0">
                <a:solidFill>
                  <a:schemeClr val="tx1"/>
                </a:solidFill>
              </a:rPr>
              <a:t> of </a:t>
            </a:r>
            <a:r>
              <a:rPr lang="fi-FI" sz="1100" dirty="0" err="1">
                <a:solidFill>
                  <a:schemeClr val="tx1"/>
                </a:solidFill>
              </a:rPr>
              <a:t>predicted</a:t>
            </a:r>
            <a:r>
              <a:rPr lang="fi-FI" sz="1100" dirty="0">
                <a:solidFill>
                  <a:schemeClr val="tx1"/>
                </a:solidFill>
              </a:rPr>
              <a:t> </a:t>
            </a:r>
            <a:r>
              <a:rPr lang="fi-FI" sz="1100" dirty="0" err="1">
                <a:solidFill>
                  <a:schemeClr val="tx1"/>
                </a:solidFill>
              </a:rPr>
              <a:t>values</a:t>
            </a:r>
            <a:r>
              <a:rPr lang="fi-FI" sz="1100" dirty="0">
                <a:solidFill>
                  <a:schemeClr val="tx1"/>
                </a:solidFill>
              </a:rPr>
              <a:t> (</a:t>
            </a:r>
            <a:r>
              <a:rPr lang="fi-FI" sz="1100" dirty="0" err="1">
                <a:solidFill>
                  <a:schemeClr val="tx1"/>
                </a:solidFill>
              </a:rPr>
              <a:t>max</a:t>
            </a:r>
            <a:r>
              <a:rPr lang="fi-FI" sz="1100" dirty="0">
                <a:solidFill>
                  <a:schemeClr val="tx1"/>
                </a:solidFill>
              </a:rPr>
              <a:t> – min)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7044C-B22E-1147-8EA7-9B926EAC55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8F529-BDFE-0E44-92C1-DA656E6B9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graphicFrame>
        <p:nvGraphicFramePr>
          <p:cNvPr id="13" name="Taulukko 12">
            <a:extLst>
              <a:ext uri="{FF2B5EF4-FFF2-40B4-BE49-F238E27FC236}">
                <a16:creationId xmlns:a16="http://schemas.microsoft.com/office/drawing/2014/main" id="{456C78D4-4D6C-B7C8-0A3D-D9D0BA96D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11725"/>
              </p:ext>
            </p:extLst>
          </p:nvPr>
        </p:nvGraphicFramePr>
        <p:xfrm>
          <a:off x="803055" y="2875696"/>
          <a:ext cx="1036766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58">
                  <a:extLst>
                    <a:ext uri="{9D8B030D-6E8A-4147-A177-3AD203B41FA5}">
                      <a16:colId xmlns:a16="http://schemas.microsoft.com/office/drawing/2014/main" val="1916011009"/>
                    </a:ext>
                  </a:extLst>
                </a:gridCol>
                <a:gridCol w="1295958">
                  <a:extLst>
                    <a:ext uri="{9D8B030D-6E8A-4147-A177-3AD203B41FA5}">
                      <a16:colId xmlns:a16="http://schemas.microsoft.com/office/drawing/2014/main" val="4185249552"/>
                    </a:ext>
                  </a:extLst>
                </a:gridCol>
                <a:gridCol w="1295958">
                  <a:extLst>
                    <a:ext uri="{9D8B030D-6E8A-4147-A177-3AD203B41FA5}">
                      <a16:colId xmlns:a16="http://schemas.microsoft.com/office/drawing/2014/main" val="467543257"/>
                    </a:ext>
                  </a:extLst>
                </a:gridCol>
                <a:gridCol w="1295958">
                  <a:extLst>
                    <a:ext uri="{9D8B030D-6E8A-4147-A177-3AD203B41FA5}">
                      <a16:colId xmlns:a16="http://schemas.microsoft.com/office/drawing/2014/main" val="1847609"/>
                    </a:ext>
                  </a:extLst>
                </a:gridCol>
                <a:gridCol w="1295958">
                  <a:extLst>
                    <a:ext uri="{9D8B030D-6E8A-4147-A177-3AD203B41FA5}">
                      <a16:colId xmlns:a16="http://schemas.microsoft.com/office/drawing/2014/main" val="4245733767"/>
                    </a:ext>
                  </a:extLst>
                </a:gridCol>
                <a:gridCol w="1295958">
                  <a:extLst>
                    <a:ext uri="{9D8B030D-6E8A-4147-A177-3AD203B41FA5}">
                      <a16:colId xmlns:a16="http://schemas.microsoft.com/office/drawing/2014/main" val="2562059807"/>
                    </a:ext>
                  </a:extLst>
                </a:gridCol>
                <a:gridCol w="1295958">
                  <a:extLst>
                    <a:ext uri="{9D8B030D-6E8A-4147-A177-3AD203B41FA5}">
                      <a16:colId xmlns:a16="http://schemas.microsoft.com/office/drawing/2014/main" val="2349811843"/>
                    </a:ext>
                  </a:extLst>
                </a:gridCol>
                <a:gridCol w="1295958">
                  <a:extLst>
                    <a:ext uri="{9D8B030D-6E8A-4147-A177-3AD203B41FA5}">
                      <a16:colId xmlns:a16="http://schemas.microsoft.com/office/drawing/2014/main" val="3607186337"/>
                    </a:ext>
                  </a:extLst>
                </a:gridCol>
              </a:tblGrid>
              <a:tr h="297124">
                <a:tc>
                  <a:txBody>
                    <a:bodyPr/>
                    <a:lstStyle/>
                    <a:p>
                      <a:r>
                        <a:rPr lang="fi-FI" sz="1600" dirty="0" err="1"/>
                        <a:t>Model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/>
                        <a:t>Target </a:t>
                      </a:r>
                      <a:r>
                        <a:rPr lang="fi-FI" sz="1600" dirty="0" err="1"/>
                        <a:t>mean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600" dirty="0" err="1"/>
                        <a:t>Pred</a:t>
                      </a:r>
                      <a:r>
                        <a:rPr lang="fi-FI" sz="1600" dirty="0"/>
                        <a:t> </a:t>
                      </a:r>
                      <a:r>
                        <a:rPr lang="fi-FI" sz="1600" dirty="0" err="1"/>
                        <a:t>mean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600" dirty="0" err="1"/>
                        <a:t>Difference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/>
                        <a:t>Abs-</a:t>
                      </a:r>
                      <a:r>
                        <a:rPr lang="fi-FI" sz="1600" dirty="0" err="1"/>
                        <a:t>mean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err="1"/>
                        <a:t>Sq-mean</a:t>
                      </a:r>
                      <a:endParaRPr lang="fi-FI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err="1"/>
                        <a:t>Range</a:t>
                      </a:r>
                      <a:endParaRPr lang="fi-FI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76523"/>
                  </a:ext>
                </a:extLst>
              </a:tr>
              <a:tr h="324135">
                <a:tc>
                  <a:txBody>
                    <a:bodyPr/>
                    <a:lstStyle/>
                    <a:p>
                      <a:r>
                        <a:rPr lang="fi-FI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11.19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33920"/>
                  </a:ext>
                </a:extLst>
              </a:tr>
              <a:tr h="324135">
                <a:tc>
                  <a:txBody>
                    <a:bodyPr/>
                    <a:lstStyle/>
                    <a:p>
                      <a:r>
                        <a:rPr lang="fi-FI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11.16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11.42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80174"/>
                  </a:ext>
                </a:extLst>
              </a:tr>
              <a:tr h="324135">
                <a:tc>
                  <a:txBody>
                    <a:bodyPr/>
                    <a:lstStyle/>
                    <a:p>
                      <a:r>
                        <a:rPr lang="fi-FI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11.16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12.36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48040"/>
                  </a:ext>
                </a:extLst>
              </a:tr>
              <a:tr h="324135">
                <a:tc>
                  <a:txBody>
                    <a:bodyPr/>
                    <a:lstStyle/>
                    <a:p>
                      <a:r>
                        <a:rPr lang="fi-FI" dirty="0"/>
                        <a:t>RFR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11.16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12.31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55824"/>
                  </a:ext>
                </a:extLst>
              </a:tr>
              <a:tr h="324135">
                <a:tc>
                  <a:txBody>
                    <a:bodyPr/>
                    <a:lstStyle/>
                    <a:p>
                      <a:r>
                        <a:rPr lang="fi-FI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11.16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12.11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71282"/>
                  </a:ext>
                </a:extLst>
              </a:tr>
              <a:tr h="324135">
                <a:tc>
                  <a:txBody>
                    <a:bodyPr/>
                    <a:lstStyle/>
                    <a:p>
                      <a:r>
                        <a:rPr lang="fi-FI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11.16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12.38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86193"/>
                  </a:ext>
                </a:extLst>
              </a:tr>
              <a:tr h="324135">
                <a:tc>
                  <a:txBody>
                    <a:bodyPr/>
                    <a:lstStyle/>
                    <a:p>
                      <a:r>
                        <a:rPr lang="fi-FI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11.16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12.23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68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83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E84C9E-6519-DF48-9C66-B6848F93C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803055" y="529721"/>
            <a:ext cx="10512645" cy="204800"/>
          </a:xfrm>
        </p:spPr>
        <p:txBody>
          <a:bodyPr>
            <a:normAutofit fontScale="90000"/>
          </a:bodyPr>
          <a:lstStyle/>
          <a:p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A26B-6314-3E45-85FF-7EFB13D8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5" y="768164"/>
            <a:ext cx="10512645" cy="648072"/>
          </a:xfrm>
        </p:spPr>
        <p:txBody>
          <a:bodyPr/>
          <a:lstStyle/>
          <a:p>
            <a:r>
              <a:rPr lang="fi-FI" dirty="0" err="1"/>
              <a:t>Visualizing</a:t>
            </a:r>
            <a:r>
              <a:rPr lang="fi-FI" dirty="0"/>
              <a:t> </a:t>
            </a:r>
            <a:r>
              <a:rPr lang="fi-FI" dirty="0" err="1"/>
              <a:t>results</a:t>
            </a:r>
            <a:endParaRPr lang="fi-FI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FBE83-5C7E-E34B-8D51-2CF7273E5B1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03055" y="1526103"/>
            <a:ext cx="10512645" cy="4239698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7044C-B22E-1147-8EA7-9B926EAC55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8F529-BDFE-0E44-92C1-DA656E6B9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02B040C5-CD34-121B-9EB7-66EE2A605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66" y="1313508"/>
            <a:ext cx="9192221" cy="49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4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E84C9E-6519-DF48-9C66-B6848F93C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803055" y="529721"/>
            <a:ext cx="10512645" cy="204800"/>
          </a:xfrm>
        </p:spPr>
        <p:txBody>
          <a:bodyPr>
            <a:normAutofit fontScale="90000"/>
          </a:bodyPr>
          <a:lstStyle/>
          <a:p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A26B-6314-3E45-85FF-7EFB13D8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5" y="768164"/>
            <a:ext cx="10512645" cy="648072"/>
          </a:xfrm>
        </p:spPr>
        <p:txBody>
          <a:bodyPr/>
          <a:lstStyle/>
          <a:p>
            <a:r>
              <a:rPr lang="fi-FI" dirty="0" err="1"/>
              <a:t>Visualizing</a:t>
            </a:r>
            <a:r>
              <a:rPr lang="fi-FI" dirty="0"/>
              <a:t> top </a:t>
            </a:r>
            <a:r>
              <a:rPr lang="fi-FI" dirty="0" err="1"/>
              <a:t>models</a:t>
            </a:r>
            <a:endParaRPr lang="fi-FI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FBE83-5C7E-E34B-8D51-2CF7273E5B1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03055" y="1526103"/>
            <a:ext cx="10512645" cy="4239698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7044C-B22E-1147-8EA7-9B926EAC55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8F529-BDFE-0E44-92C1-DA656E6B9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CD8561C4-A0FD-3BF2-7137-120D6EDD3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831" y="1526103"/>
            <a:ext cx="9473092" cy="373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5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E84C9E-6519-DF48-9C66-B6848F93C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803055" y="529721"/>
            <a:ext cx="10512645" cy="204800"/>
          </a:xfrm>
        </p:spPr>
        <p:txBody>
          <a:bodyPr>
            <a:normAutofit fontScale="90000"/>
          </a:bodyPr>
          <a:lstStyle/>
          <a:p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A26B-6314-3E45-85FF-7EFB13D8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5" y="768164"/>
            <a:ext cx="10512645" cy="648072"/>
          </a:xfrm>
        </p:spPr>
        <p:txBody>
          <a:bodyPr/>
          <a:lstStyle/>
          <a:p>
            <a:r>
              <a:rPr lang="fi-FI" dirty="0" err="1"/>
              <a:t>Scattering</a:t>
            </a:r>
            <a:r>
              <a:rPr lang="fi-FI" dirty="0"/>
              <a:t> LSTM and XGB </a:t>
            </a:r>
            <a:r>
              <a:rPr lang="fi-FI" dirty="0" err="1"/>
              <a:t>predictions</a:t>
            </a:r>
            <a:r>
              <a:rPr lang="fi-FI" dirty="0"/>
              <a:t> vs. </a:t>
            </a:r>
            <a:r>
              <a:rPr lang="fi-FI" dirty="0" err="1"/>
              <a:t>Actual</a:t>
            </a:r>
            <a:r>
              <a:rPr lang="fi-FI" dirty="0"/>
              <a:t> </a:t>
            </a:r>
            <a:r>
              <a:rPr lang="fi-FI" dirty="0" err="1"/>
              <a:t>values</a:t>
            </a:r>
            <a:endParaRPr lang="fi-FI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FBE83-5C7E-E34B-8D51-2CF7273E5B1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03055" y="1526103"/>
            <a:ext cx="10512645" cy="4239698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7044C-B22E-1147-8EA7-9B926EAC55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8F529-BDFE-0E44-92C1-DA656E6B9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6E0D5016-5180-0EDD-3B55-C31B6725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10" y="1479833"/>
            <a:ext cx="9157333" cy="4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0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7C8B-6FE2-FE47-A5B5-D78BD4B9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Recap</a:t>
            </a:r>
            <a:r>
              <a:rPr lang="fi-FI" dirty="0"/>
              <a:t> to </a:t>
            </a:r>
            <a:r>
              <a:rPr lang="fi-FI" dirty="0" err="1"/>
              <a:t>phases</a:t>
            </a:r>
            <a:r>
              <a:rPr lang="fi-FI" dirty="0"/>
              <a:t> 1-3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87491B-9FB5-0741-B2FF-7DA6FA260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772065" y="1692543"/>
            <a:ext cx="10511286" cy="45719"/>
          </a:xfrm>
        </p:spPr>
        <p:txBody>
          <a:bodyPr>
            <a:normAutofit fontScale="25000" lnSpcReduction="20000"/>
          </a:bodyPr>
          <a:lstStyle/>
          <a:p>
            <a:endParaRPr lang="fi-FI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F642C-C041-5446-B085-7B2F0B5FA9E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2201089"/>
            <a:ext cx="10514802" cy="3191851"/>
          </a:xfrm>
        </p:spPr>
        <p:txBody>
          <a:bodyPr>
            <a:normAutofit/>
          </a:bodyPr>
          <a:lstStyle/>
          <a:p>
            <a:r>
              <a:rPr lang="fi-FI" dirty="0"/>
              <a:t>London Smart </a:t>
            </a:r>
            <a:r>
              <a:rPr lang="fi-FI" dirty="0" err="1"/>
              <a:t>Meter</a:t>
            </a:r>
            <a:r>
              <a:rPr lang="fi-FI" dirty="0"/>
              <a:t> dataset </a:t>
            </a:r>
            <a:r>
              <a:rPr lang="fi-FI" dirty="0" err="1"/>
              <a:t>with</a:t>
            </a:r>
            <a:r>
              <a:rPr lang="fi-FI" dirty="0"/>
              <a:t> Acorn </a:t>
            </a:r>
            <a:r>
              <a:rPr lang="fi-FI" dirty="0" err="1"/>
              <a:t>categorization</a:t>
            </a:r>
            <a:r>
              <a:rPr lang="fi-FI" dirty="0"/>
              <a:t>, </a:t>
            </a:r>
            <a:r>
              <a:rPr lang="fi-FI" dirty="0" err="1"/>
              <a:t>weather</a:t>
            </a:r>
            <a:r>
              <a:rPr lang="fi-FI" dirty="0"/>
              <a:t> data and </a:t>
            </a:r>
            <a:r>
              <a:rPr lang="fi-FI" dirty="0" err="1"/>
              <a:t>holiday</a:t>
            </a:r>
            <a:r>
              <a:rPr lang="fi-FI" dirty="0"/>
              <a:t> </a:t>
            </a:r>
            <a:r>
              <a:rPr lang="fi-FI" dirty="0" err="1"/>
              <a:t>categories</a:t>
            </a:r>
            <a:r>
              <a:rPr lang="fi-FI" dirty="0"/>
              <a:t> for </a:t>
            </a:r>
            <a:r>
              <a:rPr lang="fi-FI" dirty="0" err="1"/>
              <a:t>corresponding</a:t>
            </a:r>
            <a:r>
              <a:rPr lang="fi-FI" dirty="0"/>
              <a:t> </a:t>
            </a:r>
            <a:r>
              <a:rPr lang="fi-FI" dirty="0" err="1"/>
              <a:t>energy</a:t>
            </a:r>
            <a:r>
              <a:rPr lang="fi-FI" dirty="0"/>
              <a:t> </a:t>
            </a:r>
            <a:r>
              <a:rPr lang="fi-FI" dirty="0" err="1"/>
              <a:t>measurements</a:t>
            </a:r>
            <a:r>
              <a:rPr lang="fi-FI" dirty="0"/>
              <a:t>.</a:t>
            </a:r>
          </a:p>
          <a:p>
            <a:r>
              <a:rPr lang="fi-FI" dirty="0" err="1"/>
              <a:t>Roughly</a:t>
            </a:r>
            <a:r>
              <a:rPr lang="fi-FI" dirty="0"/>
              <a:t> 3.5+ </a:t>
            </a:r>
            <a:r>
              <a:rPr lang="fi-FI" dirty="0" err="1"/>
              <a:t>million</a:t>
            </a:r>
            <a:r>
              <a:rPr lang="fi-FI" dirty="0"/>
              <a:t> </a:t>
            </a:r>
            <a:r>
              <a:rPr lang="fi-FI" dirty="0" err="1"/>
              <a:t>rows</a:t>
            </a:r>
            <a:r>
              <a:rPr lang="fi-FI" dirty="0"/>
              <a:t> in 4 </a:t>
            </a:r>
            <a:r>
              <a:rPr lang="fi-FI" dirty="0" err="1"/>
              <a:t>datasets</a:t>
            </a:r>
            <a:r>
              <a:rPr lang="fi-FI" dirty="0"/>
              <a:t> </a:t>
            </a:r>
            <a:r>
              <a:rPr lang="fi-FI" dirty="0" err="1"/>
              <a:t>total</a:t>
            </a:r>
            <a:r>
              <a:rPr lang="fi-FI" dirty="0"/>
              <a:t>.</a:t>
            </a:r>
          </a:p>
          <a:p>
            <a:r>
              <a:rPr lang="fi-FI" dirty="0"/>
              <a:t>Time-</a:t>
            </a:r>
            <a:r>
              <a:rPr lang="fi-FI" dirty="0" err="1"/>
              <a:t>series</a:t>
            </a:r>
            <a:r>
              <a:rPr lang="fi-FI" dirty="0"/>
              <a:t> data.</a:t>
            </a:r>
          </a:p>
          <a:p>
            <a:r>
              <a:rPr lang="fi-FI" dirty="0" err="1"/>
              <a:t>High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of </a:t>
            </a:r>
            <a:r>
              <a:rPr lang="fi-FI" dirty="0" err="1"/>
              <a:t>dimensions</a:t>
            </a:r>
            <a:r>
              <a:rPr lang="fi-FI" dirty="0"/>
              <a:t> in </a:t>
            </a:r>
            <a:r>
              <a:rPr lang="fi-FI" dirty="0" err="1"/>
              <a:t>raw</a:t>
            </a:r>
            <a:r>
              <a:rPr lang="fi-FI" dirty="0"/>
              <a:t>, </a:t>
            </a:r>
            <a:r>
              <a:rPr lang="fi-FI" dirty="0" err="1"/>
              <a:t>grouped</a:t>
            </a:r>
            <a:r>
              <a:rPr lang="fi-FI" dirty="0"/>
              <a:t> data.</a:t>
            </a:r>
          </a:p>
          <a:p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phases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revisiting</a:t>
            </a:r>
            <a:r>
              <a:rPr lang="fi-FI" dirty="0"/>
              <a:t> </a:t>
            </a:r>
            <a:r>
              <a:rPr lang="fi-FI" dirty="0" err="1"/>
              <a:t>according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CRISP-DM –</a:t>
            </a:r>
            <a:r>
              <a:rPr lang="fi-FI" dirty="0" err="1"/>
              <a:t>method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times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 </a:t>
            </a:r>
            <a:r>
              <a:rPr lang="fi-FI" dirty="0" err="1"/>
              <a:t>suitable</a:t>
            </a:r>
            <a:r>
              <a:rPr lang="fi-FI" dirty="0"/>
              <a:t> for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/>
              <a:t>.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8BD59-48B0-3548-A98E-86254C6A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5126A-D363-F84F-B0E6-1F8CC4FC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127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E84C9E-6519-DF48-9C66-B6848F93C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803055" y="529721"/>
            <a:ext cx="10512645" cy="204800"/>
          </a:xfrm>
        </p:spPr>
        <p:txBody>
          <a:bodyPr>
            <a:normAutofit fontScale="90000"/>
          </a:bodyPr>
          <a:lstStyle/>
          <a:p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A26B-6314-3E45-85FF-7EFB13D8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5" y="768164"/>
            <a:ext cx="10512645" cy="648072"/>
          </a:xfrm>
        </p:spPr>
        <p:txBody>
          <a:bodyPr/>
          <a:lstStyle/>
          <a:p>
            <a:r>
              <a:rPr lang="fi-FI" dirty="0" err="1"/>
              <a:t>XGBoost</a:t>
            </a:r>
            <a:r>
              <a:rPr lang="fi-FI" dirty="0"/>
              <a:t> vs. </a:t>
            </a:r>
            <a:r>
              <a:rPr lang="fi-FI" dirty="0" err="1"/>
              <a:t>Actual</a:t>
            </a:r>
            <a:endParaRPr lang="fi-FI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FBE83-5C7E-E34B-8D51-2CF7273E5B1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03055" y="1526103"/>
            <a:ext cx="10512645" cy="4239698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7044C-B22E-1147-8EA7-9B926EAC55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8F529-BDFE-0E44-92C1-DA656E6B9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B99CECD1-5B2A-C0B4-217D-AB1DAE53C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15" y="1526103"/>
            <a:ext cx="8116433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50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E84C9E-6519-DF48-9C66-B6848F93C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803055" y="529721"/>
            <a:ext cx="10512645" cy="204800"/>
          </a:xfrm>
        </p:spPr>
        <p:txBody>
          <a:bodyPr>
            <a:normAutofit fontScale="90000"/>
          </a:bodyPr>
          <a:lstStyle/>
          <a:p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A26B-6314-3E45-85FF-7EFB13D8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5" y="768164"/>
            <a:ext cx="10512645" cy="648072"/>
          </a:xfrm>
        </p:spPr>
        <p:txBody>
          <a:bodyPr/>
          <a:lstStyle/>
          <a:p>
            <a:r>
              <a:rPr lang="fi-FI" dirty="0" err="1"/>
              <a:t>Residuals</a:t>
            </a:r>
            <a:endParaRPr lang="fi-FI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FBE83-5C7E-E34B-8D51-2CF7273E5B1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03055" y="1526103"/>
            <a:ext cx="10512645" cy="4239698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7044C-B22E-1147-8EA7-9B926EAC55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8F529-BDFE-0E44-92C1-DA656E6B9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4CA408D7-4041-5AD4-E3E0-ADCC56270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049" y="1588736"/>
            <a:ext cx="8698656" cy="42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1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E84C9E-6519-DF48-9C66-B6848F93C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803055" y="529721"/>
            <a:ext cx="10512645" cy="204800"/>
          </a:xfrm>
        </p:spPr>
        <p:txBody>
          <a:bodyPr>
            <a:normAutofit fontScale="90000"/>
          </a:bodyPr>
          <a:lstStyle/>
          <a:p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A26B-6314-3E45-85FF-7EFB13D8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5" y="768164"/>
            <a:ext cx="10512645" cy="648072"/>
          </a:xfrm>
        </p:spPr>
        <p:txBody>
          <a:bodyPr/>
          <a:lstStyle/>
          <a:p>
            <a:r>
              <a:rPr lang="fi-FI" dirty="0" err="1"/>
              <a:t>Distribution</a:t>
            </a:r>
            <a:r>
              <a:rPr lang="fi-FI" dirty="0"/>
              <a:t> of </a:t>
            </a:r>
            <a:r>
              <a:rPr lang="fi-FI" dirty="0" err="1"/>
              <a:t>errors</a:t>
            </a:r>
            <a:endParaRPr lang="fi-FI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5FBE83-5C7E-E34B-8D51-2CF7273E5B1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03055" y="1526103"/>
            <a:ext cx="10512645" cy="4239698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7044C-B22E-1147-8EA7-9B926EAC55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8F529-BDFE-0E44-92C1-DA656E6B9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225C5BC7-A0B0-A7E8-828D-FCA778EC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03" y="1526103"/>
            <a:ext cx="9135194" cy="45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7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7C8B-6FE2-FE47-A5B5-D78BD4B9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72065" y="832419"/>
            <a:ext cx="10511286" cy="73937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87491B-9FB5-0741-B2FF-7DA6FA260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013049"/>
            <a:ext cx="10511286" cy="648072"/>
          </a:xfrm>
        </p:spPr>
        <p:txBody>
          <a:bodyPr/>
          <a:lstStyle/>
          <a:p>
            <a:r>
              <a:rPr lang="fi-FI" dirty="0"/>
              <a:t>Analysis and </a:t>
            </a:r>
            <a:r>
              <a:rPr lang="fi-FI" dirty="0" err="1"/>
              <a:t>comparison</a:t>
            </a:r>
            <a:endParaRPr lang="fi-FI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F642C-C041-5446-B085-7B2F0B5FA9E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1606345"/>
            <a:ext cx="10514802" cy="3786596"/>
          </a:xfrm>
        </p:spPr>
        <p:txBody>
          <a:bodyPr>
            <a:normAutofit lnSpcReduction="10000"/>
          </a:bodyPr>
          <a:lstStyle/>
          <a:p>
            <a:r>
              <a:rPr lang="fi-FI" dirty="0"/>
              <a:t>LSTM:</a:t>
            </a:r>
          </a:p>
          <a:p>
            <a:pPr lvl="1"/>
            <a:r>
              <a:rPr lang="fi-FI" dirty="0" err="1"/>
              <a:t>Shows</a:t>
            </a:r>
            <a:r>
              <a:rPr lang="fi-FI" dirty="0"/>
              <a:t> </a:t>
            </a:r>
            <a:r>
              <a:rPr lang="fi-FI" dirty="0" err="1"/>
              <a:t>great</a:t>
            </a:r>
            <a:r>
              <a:rPr lang="fi-FI" dirty="0"/>
              <a:t> </a:t>
            </a:r>
            <a:r>
              <a:rPr lang="fi-FI" dirty="0" err="1"/>
              <a:t>promise</a:t>
            </a:r>
            <a:r>
              <a:rPr lang="fi-FI" dirty="0"/>
              <a:t> for </a:t>
            </a:r>
            <a:r>
              <a:rPr lang="fi-FI" dirty="0" err="1"/>
              <a:t>future</a:t>
            </a:r>
            <a:r>
              <a:rPr lang="fi-FI" dirty="0"/>
              <a:t> </a:t>
            </a:r>
            <a:r>
              <a:rPr lang="fi-FI" dirty="0" err="1"/>
              <a:t>predictions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Needs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research</a:t>
            </a:r>
            <a:r>
              <a:rPr lang="fi-FI" dirty="0"/>
              <a:t> and </a:t>
            </a:r>
            <a:r>
              <a:rPr lang="fi-FI" dirty="0" err="1"/>
              <a:t>practice</a:t>
            </a:r>
            <a:r>
              <a:rPr lang="fi-FI" dirty="0"/>
              <a:t> to </a:t>
            </a:r>
            <a:r>
              <a:rPr lang="fi-FI" dirty="0" err="1"/>
              <a:t>narrow</a:t>
            </a:r>
            <a:r>
              <a:rPr lang="fi-FI" dirty="0"/>
              <a:t> </a:t>
            </a:r>
            <a:r>
              <a:rPr lang="fi-FI" dirty="0" err="1"/>
              <a:t>down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range</a:t>
            </a:r>
            <a:r>
              <a:rPr lang="fi-FI" dirty="0"/>
              <a:t> of </a:t>
            </a:r>
            <a:r>
              <a:rPr lang="fi-FI" dirty="0" err="1"/>
              <a:t>errors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Overall</a:t>
            </a:r>
            <a:r>
              <a:rPr lang="fi-FI" dirty="0"/>
              <a:t> </a:t>
            </a:r>
            <a:r>
              <a:rPr lang="fi-FI" dirty="0" err="1"/>
              <a:t>performance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quite</a:t>
            </a:r>
            <a:r>
              <a:rPr lang="fi-FI" dirty="0"/>
              <a:t> </a:t>
            </a:r>
            <a:r>
              <a:rPr lang="fi-FI" dirty="0" err="1"/>
              <a:t>good</a:t>
            </a:r>
            <a:r>
              <a:rPr lang="fi-FI" dirty="0"/>
              <a:t> and </a:t>
            </a:r>
            <a:r>
              <a:rPr lang="fi-FI" dirty="0" err="1"/>
              <a:t>possibly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robust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out of all.</a:t>
            </a:r>
          </a:p>
          <a:p>
            <a:pPr lvl="1"/>
            <a:r>
              <a:rPr lang="fi-FI" dirty="0" err="1"/>
              <a:t>Slower</a:t>
            </a:r>
            <a:r>
              <a:rPr lang="fi-FI" dirty="0"/>
              <a:t> to </a:t>
            </a:r>
            <a:r>
              <a:rPr lang="fi-FI" dirty="0" err="1"/>
              <a:t>train</a:t>
            </a:r>
            <a:r>
              <a:rPr lang="fi-FI" dirty="0"/>
              <a:t> </a:t>
            </a:r>
            <a:r>
              <a:rPr lang="fi-FI" dirty="0" err="1"/>
              <a:t>compared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others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Received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most</a:t>
            </a:r>
            <a:r>
              <a:rPr lang="fi-FI" dirty="0"/>
              <a:t> </a:t>
            </a:r>
            <a:r>
              <a:rPr lang="fi-FI" dirty="0" err="1"/>
              <a:t>attention</a:t>
            </a:r>
            <a:r>
              <a:rPr lang="fi-FI" dirty="0"/>
              <a:t> and </a:t>
            </a:r>
            <a:r>
              <a:rPr lang="fi-FI" dirty="0" err="1"/>
              <a:t>training</a:t>
            </a:r>
            <a:r>
              <a:rPr lang="fi-FI" dirty="0"/>
              <a:t> out of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.</a:t>
            </a:r>
          </a:p>
          <a:p>
            <a:r>
              <a:rPr lang="fi-FI" dirty="0" err="1"/>
              <a:t>XGBoost</a:t>
            </a:r>
            <a:endParaRPr lang="fi-FI" dirty="0"/>
          </a:p>
          <a:p>
            <a:pPr lvl="1"/>
            <a:r>
              <a:rPr lang="fi-FI" dirty="0" err="1"/>
              <a:t>Solid</a:t>
            </a:r>
            <a:r>
              <a:rPr lang="fi-FI" dirty="0"/>
              <a:t> </a:t>
            </a:r>
            <a:r>
              <a:rPr lang="fi-FI" dirty="0" err="1"/>
              <a:t>foundation</a:t>
            </a:r>
            <a:r>
              <a:rPr lang="fi-FI" dirty="0"/>
              <a:t> of </a:t>
            </a:r>
            <a:r>
              <a:rPr lang="fi-FI" dirty="0" err="1"/>
              <a:t>performance</a:t>
            </a:r>
            <a:r>
              <a:rPr lang="fi-FI" dirty="0"/>
              <a:t>. </a:t>
            </a:r>
          </a:p>
          <a:p>
            <a:pPr lvl="1"/>
            <a:r>
              <a:rPr lang="fi-FI" dirty="0" err="1"/>
              <a:t>Range</a:t>
            </a:r>
            <a:r>
              <a:rPr lang="fi-FI" dirty="0"/>
              <a:t> of </a:t>
            </a:r>
            <a:r>
              <a:rPr lang="fi-FI" dirty="0" err="1"/>
              <a:t>predicted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</a:t>
            </a:r>
            <a:r>
              <a:rPr lang="fi-FI" dirty="0" err="1"/>
              <a:t>needs</a:t>
            </a:r>
            <a:r>
              <a:rPr lang="fi-FI" dirty="0"/>
              <a:t> </a:t>
            </a:r>
            <a:r>
              <a:rPr lang="fi-FI" dirty="0" err="1"/>
              <a:t>attention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Did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see</a:t>
            </a:r>
            <a:r>
              <a:rPr lang="fi-FI" dirty="0"/>
              <a:t> as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attention</a:t>
            </a:r>
            <a:r>
              <a:rPr lang="fi-FI" dirty="0"/>
              <a:t> and </a:t>
            </a:r>
            <a:r>
              <a:rPr lang="fi-FI" dirty="0" err="1"/>
              <a:t>tuning</a:t>
            </a:r>
            <a:r>
              <a:rPr lang="fi-FI" dirty="0"/>
              <a:t> as LSTM.</a:t>
            </a:r>
          </a:p>
          <a:p>
            <a:pPr lvl="1"/>
            <a:r>
              <a:rPr lang="fi-FI" dirty="0" err="1"/>
              <a:t>Fast</a:t>
            </a:r>
            <a:r>
              <a:rPr lang="fi-FI" dirty="0"/>
              <a:t> to </a:t>
            </a:r>
            <a:r>
              <a:rPr lang="fi-FI" dirty="0" err="1"/>
              <a:t>train</a:t>
            </a:r>
            <a:r>
              <a:rPr lang="fi-FI" dirty="0"/>
              <a:t> and </a:t>
            </a:r>
            <a:r>
              <a:rPr lang="fi-FI" dirty="0" err="1"/>
              <a:t>potential</a:t>
            </a:r>
            <a:r>
              <a:rPr lang="fi-FI" dirty="0"/>
              <a:t> to </a:t>
            </a:r>
            <a:r>
              <a:rPr lang="fi-FI" dirty="0" err="1"/>
              <a:t>surpass</a:t>
            </a:r>
            <a:r>
              <a:rPr lang="fi-FI" dirty="0"/>
              <a:t> LSTM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proper</a:t>
            </a:r>
            <a:r>
              <a:rPr lang="fi-FI" dirty="0"/>
              <a:t> </a:t>
            </a:r>
            <a:r>
              <a:rPr lang="fi-FI" dirty="0" err="1"/>
              <a:t>tuning</a:t>
            </a:r>
            <a:r>
              <a:rPr lang="fi-FI" dirty="0"/>
              <a:t>.</a:t>
            </a:r>
          </a:p>
          <a:p>
            <a:pPr marL="457200" lvl="1" indent="0">
              <a:buNone/>
            </a:pPr>
            <a:endParaRPr lang="fi-FI" dirty="0"/>
          </a:p>
          <a:p>
            <a:pPr marL="457200" lvl="1" indent="0">
              <a:buNone/>
            </a:pPr>
            <a:endParaRPr lang="fi-FI" dirty="0"/>
          </a:p>
          <a:p>
            <a:pPr lvl="1"/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8BD59-48B0-3548-A98E-86254C6A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5126A-D363-F84F-B0E6-1F8CC4FC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128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7C8B-6FE2-FE47-A5B5-D78BD4B9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Phase</a:t>
            </a:r>
            <a:r>
              <a:rPr lang="fi-FI" dirty="0"/>
              <a:t> 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87491B-9FB5-0741-B2FF-7DA6FA260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Implementation</a:t>
            </a:r>
            <a:endParaRPr lang="fi-FI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F642C-C041-5446-B085-7B2F0B5FA9E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/>
          </a:bodyPr>
          <a:lstStyle/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did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involve</a:t>
            </a:r>
            <a:r>
              <a:rPr lang="fi-FI" dirty="0"/>
              <a:t> </a:t>
            </a:r>
            <a:r>
              <a:rPr lang="fi-FI" dirty="0" err="1"/>
              <a:t>implementation</a:t>
            </a:r>
            <a:r>
              <a:rPr lang="fi-FI" dirty="0"/>
              <a:t> </a:t>
            </a:r>
            <a:r>
              <a:rPr lang="fi-FI" dirty="0" err="1"/>
              <a:t>due</a:t>
            </a:r>
            <a:r>
              <a:rPr lang="fi-FI" dirty="0"/>
              <a:t> to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running</a:t>
            </a:r>
            <a:r>
              <a:rPr lang="fi-FI" dirty="0"/>
              <a:t> out.</a:t>
            </a:r>
          </a:p>
          <a:p>
            <a:r>
              <a:rPr lang="fi-FI" dirty="0"/>
              <a:t>Plan </a:t>
            </a:r>
            <a:r>
              <a:rPr lang="fi-FI" dirty="0" err="1"/>
              <a:t>was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a web </a:t>
            </a:r>
            <a:r>
              <a:rPr lang="fi-FI" dirty="0" err="1"/>
              <a:t>server</a:t>
            </a:r>
            <a:r>
              <a:rPr lang="fi-FI" dirty="0"/>
              <a:t> to </a:t>
            </a:r>
            <a:r>
              <a:rPr lang="fi-FI" dirty="0" err="1"/>
              <a:t>host</a:t>
            </a:r>
            <a:r>
              <a:rPr lang="fi-FI" dirty="0"/>
              <a:t> an API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.</a:t>
            </a:r>
          </a:p>
          <a:p>
            <a:r>
              <a:rPr lang="fi-FI" dirty="0"/>
              <a:t>UI </a:t>
            </a:r>
            <a:r>
              <a:rPr lang="fi-FI" dirty="0" err="1"/>
              <a:t>would’ve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roughly</a:t>
            </a:r>
            <a:r>
              <a:rPr lang="fi-FI" dirty="0"/>
              <a:t> a </a:t>
            </a:r>
            <a:r>
              <a:rPr lang="fi-FI" dirty="0" err="1"/>
              <a:t>calendar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to </a:t>
            </a:r>
            <a:r>
              <a:rPr lang="fi-FI" dirty="0" err="1"/>
              <a:t>mark</a:t>
            </a:r>
            <a:r>
              <a:rPr lang="fi-FI" dirty="0"/>
              <a:t> </a:t>
            </a:r>
            <a:r>
              <a:rPr lang="fi-FI" dirty="0" err="1"/>
              <a:t>days</a:t>
            </a:r>
            <a:r>
              <a:rPr lang="fi-FI" dirty="0"/>
              <a:t> for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energy</a:t>
            </a:r>
            <a:r>
              <a:rPr lang="fi-FI" dirty="0"/>
              <a:t> </a:t>
            </a:r>
            <a:r>
              <a:rPr lang="fi-FI" dirty="0" err="1"/>
              <a:t>consumption</a:t>
            </a:r>
            <a:r>
              <a:rPr lang="fi-FI" dirty="0"/>
              <a:t> </a:t>
            </a:r>
            <a:r>
              <a:rPr lang="fi-FI" dirty="0" err="1"/>
              <a:t>would’ve</a:t>
            </a:r>
            <a:r>
              <a:rPr lang="fi-FI" dirty="0"/>
              <a:t> </a:t>
            </a:r>
            <a:r>
              <a:rPr lang="fi-FI" dirty="0" err="1"/>
              <a:t>been</a:t>
            </a:r>
            <a:r>
              <a:rPr lang="fi-FI" dirty="0"/>
              <a:t> </a:t>
            </a:r>
            <a:r>
              <a:rPr lang="fi-FI" dirty="0" err="1"/>
              <a:t>predicted</a:t>
            </a:r>
            <a:r>
              <a:rPr lang="fi-FI" dirty="0"/>
              <a:t> as </a:t>
            </a:r>
            <a:r>
              <a:rPr lang="fi-FI" dirty="0" err="1"/>
              <a:t>well</a:t>
            </a:r>
            <a:r>
              <a:rPr lang="fi-FI" dirty="0"/>
              <a:t> as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expected</a:t>
            </a:r>
            <a:r>
              <a:rPr lang="fi-FI" dirty="0"/>
              <a:t> </a:t>
            </a:r>
            <a:r>
              <a:rPr lang="fi-FI" dirty="0" err="1"/>
              <a:t>inputs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.</a:t>
            </a:r>
          </a:p>
          <a:p>
            <a:r>
              <a:rPr lang="fi-FI" dirty="0" err="1"/>
              <a:t>Due</a:t>
            </a:r>
            <a:r>
              <a:rPr lang="fi-FI" dirty="0"/>
              <a:t> to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architecture</a:t>
            </a:r>
            <a:r>
              <a:rPr lang="fi-FI" dirty="0"/>
              <a:t> and </a:t>
            </a:r>
            <a:r>
              <a:rPr lang="fi-FI" dirty="0" err="1"/>
              <a:t>expected</a:t>
            </a:r>
            <a:r>
              <a:rPr lang="fi-FI" dirty="0"/>
              <a:t> input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(s), </a:t>
            </a:r>
            <a:r>
              <a:rPr lang="fi-FI" dirty="0" err="1"/>
              <a:t>the</a:t>
            </a:r>
            <a:r>
              <a:rPr lang="fi-FI" dirty="0"/>
              <a:t> API </a:t>
            </a:r>
            <a:r>
              <a:rPr lang="fi-FI" dirty="0" err="1"/>
              <a:t>would’ve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 </a:t>
            </a:r>
            <a:r>
              <a:rPr lang="fi-FI" dirty="0" err="1"/>
              <a:t>fetched</a:t>
            </a:r>
            <a:r>
              <a:rPr lang="fi-FI" dirty="0"/>
              <a:t> </a:t>
            </a:r>
            <a:r>
              <a:rPr lang="fi-FI" dirty="0" err="1"/>
              <a:t>weather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open </a:t>
            </a:r>
            <a:r>
              <a:rPr lang="fi-FI" dirty="0" err="1"/>
              <a:t>APIs</a:t>
            </a:r>
            <a:r>
              <a:rPr lang="fi-FI" dirty="0"/>
              <a:t> to </a:t>
            </a:r>
            <a:r>
              <a:rPr lang="fi-FI" dirty="0" err="1"/>
              <a:t>fill</a:t>
            </a:r>
            <a:r>
              <a:rPr lang="fi-FI" dirty="0"/>
              <a:t> in input </a:t>
            </a:r>
            <a:r>
              <a:rPr lang="fi-FI" dirty="0" err="1"/>
              <a:t>slots</a:t>
            </a:r>
            <a:r>
              <a:rPr lang="fi-FI" dirty="0"/>
              <a:t> for </a:t>
            </a:r>
            <a:r>
              <a:rPr lang="fi-FI" dirty="0" err="1"/>
              <a:t>dates</a:t>
            </a:r>
            <a:r>
              <a:rPr lang="fi-FI" dirty="0"/>
              <a:t> </a:t>
            </a:r>
            <a:r>
              <a:rPr lang="fi-FI" dirty="0" err="1"/>
              <a:t>selected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.</a:t>
            </a:r>
          </a:p>
          <a:p>
            <a:r>
              <a:rPr lang="fi-FI" dirty="0" err="1"/>
              <a:t>Predictions</a:t>
            </a:r>
            <a:r>
              <a:rPr lang="fi-FI" dirty="0"/>
              <a:t> made </a:t>
            </a:r>
            <a:r>
              <a:rPr lang="fi-FI" dirty="0" err="1"/>
              <a:t>through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API </a:t>
            </a:r>
            <a:r>
              <a:rPr lang="fi-FI" dirty="0" err="1"/>
              <a:t>would’ve</a:t>
            </a:r>
            <a:r>
              <a:rPr lang="fi-FI" dirty="0"/>
              <a:t> </a:t>
            </a:r>
            <a:r>
              <a:rPr lang="fi-FI" dirty="0" err="1"/>
              <a:t>been</a:t>
            </a:r>
            <a:r>
              <a:rPr lang="fi-FI" dirty="0"/>
              <a:t> </a:t>
            </a:r>
            <a:r>
              <a:rPr lang="fi-FI" dirty="0" err="1"/>
              <a:t>stored</a:t>
            </a:r>
            <a:r>
              <a:rPr lang="fi-FI" dirty="0"/>
              <a:t> to a </a:t>
            </a:r>
            <a:r>
              <a:rPr lang="fi-FI" dirty="0" err="1"/>
              <a:t>database</a:t>
            </a:r>
            <a:r>
              <a:rPr lang="fi-FI" dirty="0"/>
              <a:t> for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and </a:t>
            </a:r>
            <a:r>
              <a:rPr lang="fi-FI" dirty="0" err="1"/>
              <a:t>polishing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(s).</a:t>
            </a:r>
          </a:p>
          <a:p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8BD59-48B0-3548-A98E-86254C6A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5126A-D363-F84F-B0E6-1F8CC4FC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59590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7C8B-6FE2-FE47-A5B5-D78BD4B9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Conclusion</a:t>
            </a:r>
            <a:endParaRPr lang="fi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87491B-9FB5-0741-B2FF-7DA6FA260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3077" y="384431"/>
            <a:ext cx="10511286" cy="204050"/>
          </a:xfrm>
        </p:spPr>
        <p:txBody>
          <a:bodyPr>
            <a:normAutofit fontScale="25000" lnSpcReduction="20000"/>
          </a:bodyPr>
          <a:lstStyle/>
          <a:p>
            <a:endParaRPr lang="fi-FI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F642C-C041-5446-B085-7B2F0B5FA9E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1784657"/>
            <a:ext cx="10514802" cy="3608284"/>
          </a:xfrm>
        </p:spPr>
        <p:txBody>
          <a:bodyPr>
            <a:normAutofit lnSpcReduction="10000"/>
          </a:bodyPr>
          <a:lstStyle/>
          <a:p>
            <a:r>
              <a:rPr lang="fi-FI" dirty="0"/>
              <a:t>Regression </a:t>
            </a:r>
            <a:r>
              <a:rPr lang="fi-FI" dirty="0" err="1"/>
              <a:t>tasks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time-series</a:t>
            </a:r>
            <a:r>
              <a:rPr lang="fi-FI" dirty="0"/>
              <a:t> data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difficult</a:t>
            </a:r>
            <a:r>
              <a:rPr lang="fi-FI" dirty="0"/>
              <a:t>, </a:t>
            </a:r>
            <a:r>
              <a:rPr lang="fi-FI" dirty="0" err="1"/>
              <a:t>especially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dataset as </a:t>
            </a:r>
            <a:r>
              <a:rPr lang="fi-FI" dirty="0" err="1"/>
              <a:t>the</a:t>
            </a:r>
            <a:r>
              <a:rPr lang="fi-FI" dirty="0"/>
              <a:t> data is multi-</a:t>
            </a:r>
            <a:r>
              <a:rPr lang="fi-FI" dirty="0" err="1"/>
              <a:t>dimensional</a:t>
            </a:r>
            <a:r>
              <a:rPr lang="fi-FI" dirty="0"/>
              <a:t> and </a:t>
            </a:r>
            <a:r>
              <a:rPr lang="fi-FI" dirty="0" err="1"/>
              <a:t>reducing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dimensionality</a:t>
            </a:r>
            <a:r>
              <a:rPr lang="fi-FI" dirty="0"/>
              <a:t> is </a:t>
            </a:r>
            <a:r>
              <a:rPr lang="fi-FI" dirty="0" err="1"/>
              <a:t>crucial</a:t>
            </a:r>
            <a:r>
              <a:rPr lang="fi-FI" dirty="0"/>
              <a:t> in </a:t>
            </a:r>
            <a:r>
              <a:rPr lang="fi-FI" dirty="0" err="1"/>
              <a:t>getting</a:t>
            </a:r>
            <a:r>
              <a:rPr lang="fi-FI" dirty="0"/>
              <a:t>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results</a:t>
            </a:r>
            <a:r>
              <a:rPr lang="fi-FI" dirty="0"/>
              <a:t>.</a:t>
            </a:r>
          </a:p>
          <a:p>
            <a:r>
              <a:rPr lang="fi-FI" dirty="0"/>
              <a:t>More data </a:t>
            </a:r>
            <a:r>
              <a:rPr lang="fi-FI" dirty="0" err="1"/>
              <a:t>transformation</a:t>
            </a:r>
            <a:r>
              <a:rPr lang="fi-FI" dirty="0"/>
              <a:t> and feature engineering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definitely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 in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evaluation</a:t>
            </a:r>
            <a:r>
              <a:rPr lang="fi-FI" dirty="0"/>
              <a:t>, </a:t>
            </a:r>
            <a:r>
              <a:rPr lang="fi-FI" dirty="0" err="1"/>
              <a:t>training</a:t>
            </a:r>
            <a:r>
              <a:rPr lang="fi-FI" dirty="0"/>
              <a:t> and </a:t>
            </a:r>
            <a:r>
              <a:rPr lang="fi-FI" dirty="0" err="1"/>
              <a:t>optimization</a:t>
            </a:r>
            <a:r>
              <a:rPr lang="fi-FI" dirty="0"/>
              <a:t> of </a:t>
            </a:r>
            <a:r>
              <a:rPr lang="fi-FI" dirty="0" err="1"/>
              <a:t>models</a:t>
            </a:r>
            <a:r>
              <a:rPr lang="fi-FI" dirty="0"/>
              <a:t>.</a:t>
            </a:r>
          </a:p>
          <a:p>
            <a:r>
              <a:rPr lang="fi-FI" dirty="0"/>
              <a:t>Some </a:t>
            </a:r>
            <a:r>
              <a:rPr lang="fi-FI" dirty="0" err="1"/>
              <a:t>models</a:t>
            </a:r>
            <a:r>
              <a:rPr lang="fi-FI" dirty="0"/>
              <a:t> </a:t>
            </a:r>
            <a:r>
              <a:rPr lang="fi-FI" dirty="0" err="1"/>
              <a:t>performed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in some </a:t>
            </a:r>
            <a:r>
              <a:rPr lang="fi-FI" dirty="0" err="1"/>
              <a:t>range</a:t>
            </a:r>
            <a:r>
              <a:rPr lang="fi-FI" dirty="0"/>
              <a:t> of </a:t>
            </a:r>
            <a:r>
              <a:rPr lang="fi-FI" dirty="0" err="1"/>
              <a:t>target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and some in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ranges</a:t>
            </a:r>
            <a:r>
              <a:rPr lang="fi-FI" dirty="0"/>
              <a:t>, </a:t>
            </a:r>
            <a:r>
              <a:rPr lang="fi-FI" dirty="0" err="1"/>
              <a:t>therefore</a:t>
            </a:r>
            <a:r>
              <a:rPr lang="fi-FI" dirty="0"/>
              <a:t> </a:t>
            </a:r>
            <a:r>
              <a:rPr lang="fi-FI" dirty="0" err="1"/>
              <a:t>creating</a:t>
            </a:r>
            <a:r>
              <a:rPr lang="fi-FI" dirty="0"/>
              <a:t> an ensemble-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,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atleast</a:t>
            </a:r>
            <a:r>
              <a:rPr lang="fi-FI" dirty="0"/>
              <a:t> </a:t>
            </a:r>
            <a:r>
              <a:rPr lang="fi-FI" dirty="0" err="1"/>
              <a:t>predicting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input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, and </a:t>
            </a:r>
            <a:r>
              <a:rPr lang="fi-FI" dirty="0" err="1"/>
              <a:t>combining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results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necessary</a:t>
            </a:r>
            <a:r>
              <a:rPr lang="fi-FI" dirty="0"/>
              <a:t> for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robust</a:t>
            </a:r>
            <a:r>
              <a:rPr lang="fi-FI" dirty="0"/>
              <a:t> </a:t>
            </a:r>
            <a:r>
              <a:rPr lang="fi-FI" dirty="0" err="1"/>
              <a:t>predictions</a:t>
            </a:r>
            <a:r>
              <a:rPr lang="fi-FI" dirty="0"/>
              <a:t>.</a:t>
            </a:r>
          </a:p>
          <a:p>
            <a:r>
              <a:rPr lang="fi-FI" dirty="0" err="1"/>
              <a:t>Overall</a:t>
            </a:r>
            <a:r>
              <a:rPr lang="fi-FI" dirty="0"/>
              <a:t> a 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comprehensive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taught</a:t>
            </a:r>
            <a:r>
              <a:rPr lang="fi-FI" dirty="0"/>
              <a:t> us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hard</a:t>
            </a:r>
            <a:r>
              <a:rPr lang="fi-FI" dirty="0"/>
              <a:t> </a:t>
            </a:r>
            <a:r>
              <a:rPr lang="fi-FI" dirty="0" err="1"/>
              <a:t>labor</a:t>
            </a:r>
            <a:r>
              <a:rPr lang="fi-FI" dirty="0"/>
              <a:t> and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research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yield</a:t>
            </a:r>
            <a:r>
              <a:rPr lang="fi-FI" dirty="0"/>
              <a:t> </a:t>
            </a:r>
            <a:r>
              <a:rPr lang="fi-FI" dirty="0" err="1"/>
              <a:t>adequate</a:t>
            </a:r>
            <a:r>
              <a:rPr lang="fi-FI" dirty="0"/>
              <a:t> </a:t>
            </a:r>
            <a:r>
              <a:rPr lang="fi-FI" dirty="0" err="1"/>
              <a:t>results</a:t>
            </a:r>
            <a:r>
              <a:rPr lang="fi-FI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8BD59-48B0-3548-A98E-86254C6A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5126A-D363-F84F-B0E6-1F8CC4FC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1270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ruutu 4">
            <a:extLst>
              <a:ext uri="{FF2B5EF4-FFF2-40B4-BE49-F238E27FC236}">
                <a16:creationId xmlns:a16="http://schemas.microsoft.com/office/drawing/2014/main" id="{827EF162-91FB-AC61-2A42-99ECCCFBF9D8}"/>
              </a:ext>
            </a:extLst>
          </p:cNvPr>
          <p:cNvSpPr txBox="1"/>
          <p:nvPr/>
        </p:nvSpPr>
        <p:spPr>
          <a:xfrm>
            <a:off x="3039592" y="2228671"/>
            <a:ext cx="611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7200" dirty="0">
                <a:solidFill>
                  <a:schemeClr val="bg1"/>
                </a:solidFill>
                <a:latin typeface="AniMe Matrix - MB_EN" panose="00000500000000000000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36582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7C8B-6FE2-FE47-A5B5-D78BD4B9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Phase</a:t>
            </a:r>
            <a:r>
              <a:rPr lang="fi-FI" dirty="0"/>
              <a:t>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87491B-9FB5-0741-B2FF-7DA6FA260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Modeling</a:t>
            </a:r>
            <a:r>
              <a:rPr lang="fi-FI" dirty="0"/>
              <a:t> </a:t>
            </a:r>
            <a:r>
              <a:rPr lang="fi-FI" dirty="0" err="1"/>
              <a:t>Techniques</a:t>
            </a:r>
            <a:endParaRPr lang="fi-FI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F642C-C041-5446-B085-7B2F0B5FA9E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Decided</a:t>
            </a:r>
            <a:r>
              <a:rPr lang="fi-FI" dirty="0"/>
              <a:t> to </a:t>
            </a:r>
            <a:r>
              <a:rPr lang="fi-FI" dirty="0" err="1"/>
              <a:t>proceed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several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Machine Learning </a:t>
            </a:r>
            <a:r>
              <a:rPr lang="fi-FI" dirty="0" err="1"/>
              <a:t>algorithms</a:t>
            </a:r>
            <a:r>
              <a:rPr lang="fi-FI" dirty="0"/>
              <a:t>:</a:t>
            </a:r>
            <a:br>
              <a:rPr lang="fi-FI" dirty="0"/>
            </a:br>
            <a:r>
              <a:rPr lang="fi-FI" dirty="0"/>
              <a:t>- LSTM</a:t>
            </a:r>
            <a:br>
              <a:rPr lang="fi-FI" dirty="0"/>
            </a:br>
            <a:r>
              <a:rPr lang="fi-FI" dirty="0"/>
              <a:t>- </a:t>
            </a:r>
            <a:r>
              <a:rPr lang="fi-FI" dirty="0" err="1"/>
              <a:t>Gradient</a:t>
            </a:r>
            <a:r>
              <a:rPr lang="fi-FI" dirty="0"/>
              <a:t> </a:t>
            </a:r>
            <a:r>
              <a:rPr lang="fi-FI" dirty="0" err="1"/>
              <a:t>Boosting</a:t>
            </a:r>
            <a:br>
              <a:rPr lang="fi-FI" dirty="0"/>
            </a:br>
            <a:r>
              <a:rPr lang="fi-FI" dirty="0"/>
              <a:t>- Random </a:t>
            </a:r>
            <a:r>
              <a:rPr lang="fi-FI" dirty="0" err="1"/>
              <a:t>Forest</a:t>
            </a:r>
            <a:r>
              <a:rPr lang="fi-FI" dirty="0"/>
              <a:t> Regression</a:t>
            </a:r>
            <a:br>
              <a:rPr lang="fi-FI" dirty="0"/>
            </a:br>
            <a:r>
              <a:rPr lang="fi-FI" dirty="0"/>
              <a:t>-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Vector</a:t>
            </a:r>
            <a:r>
              <a:rPr lang="fi-FI" dirty="0"/>
              <a:t> Machine</a:t>
            </a:r>
            <a:br>
              <a:rPr lang="fi-FI" dirty="0"/>
            </a:br>
            <a:r>
              <a:rPr lang="fi-FI" dirty="0"/>
              <a:t>- </a:t>
            </a:r>
            <a:r>
              <a:rPr lang="fi-FI" dirty="0" err="1"/>
              <a:t>Linear</a:t>
            </a:r>
            <a:r>
              <a:rPr lang="fi-FI" dirty="0"/>
              <a:t> Regression</a:t>
            </a:r>
            <a:br>
              <a:rPr lang="fi-FI" dirty="0"/>
            </a:br>
            <a:r>
              <a:rPr lang="fi-FI" dirty="0"/>
              <a:t>- K-</a:t>
            </a:r>
            <a:r>
              <a:rPr lang="fi-FI" dirty="0" err="1"/>
              <a:t>Nearest</a:t>
            </a:r>
            <a:r>
              <a:rPr lang="fi-FI" dirty="0"/>
              <a:t> </a:t>
            </a:r>
            <a:r>
              <a:rPr lang="fi-FI" dirty="0" err="1"/>
              <a:t>Neighbors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8BD59-48B0-3548-A98E-86254C6A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5126A-D363-F84F-B0E6-1F8CC4FC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4389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E6E70B-95AD-614D-93D2-2E283501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72065" y="794582"/>
            <a:ext cx="10511286" cy="111773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9120116-F47E-1C48-B4A4-E36A5813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103441"/>
            <a:ext cx="10511286" cy="648072"/>
          </a:xfrm>
        </p:spPr>
        <p:txBody>
          <a:bodyPr/>
          <a:lstStyle/>
          <a:p>
            <a:r>
              <a:rPr lang="fi-FI" dirty="0"/>
              <a:t>Building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models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C2D975-8B2F-DD4C-BFDD-86D9F302095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1895013"/>
            <a:ext cx="10514802" cy="3510628"/>
          </a:xfrm>
        </p:spPr>
        <p:txBody>
          <a:bodyPr/>
          <a:lstStyle/>
          <a:p>
            <a:r>
              <a:rPr lang="fi-FI" dirty="0" err="1"/>
              <a:t>Workflow</a:t>
            </a:r>
            <a:r>
              <a:rPr lang="fi-FI" dirty="0"/>
              <a:t> </a:t>
            </a:r>
            <a:r>
              <a:rPr lang="fi-FI" dirty="0" err="1"/>
              <a:t>consisted</a:t>
            </a:r>
            <a:r>
              <a:rPr lang="fi-FI" dirty="0"/>
              <a:t> of </a:t>
            </a:r>
            <a:r>
              <a:rPr lang="fi-FI" dirty="0" err="1"/>
              <a:t>hard-coded</a:t>
            </a:r>
            <a:r>
              <a:rPr lang="fi-FI" dirty="0"/>
              <a:t> </a:t>
            </a:r>
            <a:r>
              <a:rPr lang="fi-FI" dirty="0" err="1"/>
              <a:t>universal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mostly</a:t>
            </a:r>
            <a:r>
              <a:rPr lang="fi-FI" dirty="0"/>
              <a:t> </a:t>
            </a:r>
            <a:r>
              <a:rPr lang="fi-FI" dirty="0" err="1"/>
              <a:t>compatible</a:t>
            </a:r>
            <a:r>
              <a:rPr lang="fi-FI" dirty="0"/>
              <a:t> </a:t>
            </a:r>
            <a:r>
              <a:rPr lang="fi-FI" dirty="0" err="1"/>
              <a:t>across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. </a:t>
            </a:r>
            <a:r>
              <a:rPr lang="fi-FI" dirty="0" err="1"/>
              <a:t>Making</a:t>
            </a:r>
            <a:r>
              <a:rPr lang="fi-FI" dirty="0"/>
              <a:t> </a:t>
            </a:r>
            <a:r>
              <a:rPr lang="fi-FI" dirty="0" err="1"/>
              <a:t>workflow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maintainable</a:t>
            </a:r>
            <a:r>
              <a:rPr lang="fi-FI" dirty="0"/>
              <a:t> and to </a:t>
            </a:r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easier</a:t>
            </a:r>
            <a:r>
              <a:rPr lang="fi-FI" dirty="0"/>
              <a:t> </a:t>
            </a:r>
            <a:r>
              <a:rPr lang="fi-FI" dirty="0" err="1"/>
              <a:t>hyperparameter</a:t>
            </a:r>
            <a:r>
              <a:rPr lang="fi-FI" dirty="0"/>
              <a:t> </a:t>
            </a:r>
            <a:r>
              <a:rPr lang="fi-FI" dirty="0" err="1"/>
              <a:t>tuning</a:t>
            </a:r>
            <a:r>
              <a:rPr lang="fi-FI" dirty="0"/>
              <a:t>,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applicable</a:t>
            </a:r>
            <a:r>
              <a:rPr lang="fi-FI" dirty="0"/>
              <a:t>.</a:t>
            </a:r>
          </a:p>
          <a:p>
            <a:r>
              <a:rPr lang="fi-FI" dirty="0" err="1"/>
              <a:t>According</a:t>
            </a:r>
            <a:r>
              <a:rPr lang="fi-FI" dirty="0"/>
              <a:t> to CRISP-DM, </a:t>
            </a:r>
            <a:r>
              <a:rPr lang="fi-FI" dirty="0" err="1"/>
              <a:t>previous</a:t>
            </a:r>
            <a:r>
              <a:rPr lang="fi-FI" dirty="0"/>
              <a:t> </a:t>
            </a:r>
            <a:r>
              <a:rPr lang="fi-FI" dirty="0" err="1"/>
              <a:t>phases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revisited</a:t>
            </a:r>
            <a:r>
              <a:rPr lang="fi-FI" dirty="0"/>
              <a:t> and data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reorganized</a:t>
            </a:r>
            <a:r>
              <a:rPr lang="fi-FI" dirty="0"/>
              <a:t> and </a:t>
            </a:r>
            <a:r>
              <a:rPr lang="fi-FI" dirty="0" err="1"/>
              <a:t>reprocessed</a:t>
            </a:r>
            <a:r>
              <a:rPr lang="fi-FI" dirty="0"/>
              <a:t> to </a:t>
            </a:r>
            <a:r>
              <a:rPr lang="fi-FI" dirty="0" err="1"/>
              <a:t>fit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and to </a:t>
            </a:r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robust</a:t>
            </a:r>
            <a:r>
              <a:rPr lang="fi-FI" dirty="0"/>
              <a:t> </a:t>
            </a:r>
            <a:r>
              <a:rPr lang="fi-FI" dirty="0" err="1"/>
              <a:t>models</a:t>
            </a:r>
            <a:r>
              <a:rPr lang="fi-FI" dirty="0"/>
              <a:t>.</a:t>
            </a:r>
          </a:p>
          <a:p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evaluated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error</a:t>
            </a:r>
            <a:r>
              <a:rPr lang="fi-FI" dirty="0"/>
              <a:t> </a:t>
            </a:r>
            <a:r>
              <a:rPr lang="fi-FI" dirty="0" err="1"/>
              <a:t>metrics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MAE, MSE and R2 </a:t>
            </a:r>
            <a:r>
              <a:rPr lang="fi-FI" dirty="0" err="1"/>
              <a:t>during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workflow</a:t>
            </a:r>
            <a:r>
              <a:rPr lang="fi-FI" dirty="0"/>
              <a:t> </a:t>
            </a:r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training</a:t>
            </a:r>
            <a:r>
              <a:rPr lang="fi-FI" dirty="0"/>
              <a:t> session.</a:t>
            </a:r>
          </a:p>
          <a:p>
            <a:r>
              <a:rPr lang="fi-FI" dirty="0"/>
              <a:t>Some </a:t>
            </a:r>
            <a:r>
              <a:rPr lang="fi-FI" dirty="0" err="1"/>
              <a:t>models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trained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sklearn</a:t>
            </a:r>
            <a:r>
              <a:rPr lang="fi-FI" dirty="0"/>
              <a:t> </a:t>
            </a:r>
            <a:r>
              <a:rPr lang="fi-FI" dirty="0" err="1"/>
              <a:t>train_test_split</a:t>
            </a:r>
            <a:r>
              <a:rPr lang="fi-FI" dirty="0"/>
              <a:t>() –</a:t>
            </a:r>
            <a:r>
              <a:rPr lang="fi-FI" dirty="0" err="1"/>
              <a:t>splitting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, and some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trained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sliced</a:t>
            </a:r>
            <a:r>
              <a:rPr lang="fi-FI" dirty="0"/>
              <a:t> data to </a:t>
            </a:r>
            <a:r>
              <a:rPr lang="fi-FI" dirty="0" err="1"/>
              <a:t>predict</a:t>
            </a:r>
            <a:r>
              <a:rPr lang="fi-FI" dirty="0"/>
              <a:t> a </a:t>
            </a:r>
            <a:r>
              <a:rPr lang="fi-FI" dirty="0" err="1"/>
              <a:t>full</a:t>
            </a:r>
            <a:r>
              <a:rPr lang="fi-FI" dirty="0"/>
              <a:t> </a:t>
            </a:r>
            <a:r>
              <a:rPr lang="fi-FI" dirty="0" err="1"/>
              <a:t>month</a:t>
            </a:r>
            <a:r>
              <a:rPr lang="fi-FI" dirty="0"/>
              <a:t>.</a:t>
            </a:r>
          </a:p>
          <a:p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B081-AF52-E64A-9D76-8A2449B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6B40D-25D1-5A44-814F-01E7E45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3698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E6E70B-95AD-614D-93D2-2E283501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72065" y="794582"/>
            <a:ext cx="10511286" cy="111773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9120116-F47E-1C48-B4A4-E36A5813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103441"/>
            <a:ext cx="10511286" cy="648072"/>
          </a:xfrm>
        </p:spPr>
        <p:txBody>
          <a:bodyPr/>
          <a:lstStyle/>
          <a:p>
            <a:r>
              <a:rPr lang="fi-FI" dirty="0" err="1"/>
              <a:t>Workflow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C2D975-8B2F-DD4C-BFDD-86D9F302095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1895013"/>
            <a:ext cx="10514802" cy="3510628"/>
          </a:xfrm>
        </p:spPr>
        <p:txBody>
          <a:bodyPr/>
          <a:lstStyle/>
          <a:p>
            <a:r>
              <a:rPr lang="fi-FI" dirty="0"/>
              <a:t>Reading </a:t>
            </a:r>
            <a:r>
              <a:rPr lang="fi-FI" dirty="0" err="1"/>
              <a:t>the</a:t>
            </a:r>
            <a:r>
              <a:rPr lang="fi-FI" dirty="0"/>
              <a:t> data ----&gt;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B081-AF52-E64A-9D76-8A2449B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6B40D-25D1-5A44-814F-01E7E45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9E0CE8A-0402-905B-1170-343CDE5C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94" y="1995913"/>
            <a:ext cx="4983438" cy="24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E6E70B-95AD-614D-93D2-2E283501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72065" y="794582"/>
            <a:ext cx="10511286" cy="111773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9120116-F47E-1C48-B4A4-E36A5813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103441"/>
            <a:ext cx="10511286" cy="648072"/>
          </a:xfrm>
        </p:spPr>
        <p:txBody>
          <a:bodyPr/>
          <a:lstStyle/>
          <a:p>
            <a:r>
              <a:rPr lang="fi-FI" dirty="0" err="1"/>
              <a:t>Workflow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C2D975-8B2F-DD4C-BFDD-86D9F302095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1895013"/>
            <a:ext cx="10514802" cy="3510628"/>
          </a:xfrm>
        </p:spPr>
        <p:txBody>
          <a:bodyPr/>
          <a:lstStyle/>
          <a:p>
            <a:endParaRPr lang="fi-FI" dirty="0"/>
          </a:p>
          <a:p>
            <a:endParaRPr lang="fi-FI" dirty="0"/>
          </a:p>
          <a:p>
            <a:r>
              <a:rPr lang="fi-FI" dirty="0" err="1"/>
              <a:t>Calculating</a:t>
            </a:r>
            <a:r>
              <a:rPr lang="fi-FI" dirty="0"/>
              <a:t> and </a:t>
            </a:r>
            <a:r>
              <a:rPr lang="fi-FI" dirty="0" err="1"/>
              <a:t>visualizing</a:t>
            </a:r>
            <a:br>
              <a:rPr lang="fi-FI" dirty="0"/>
            </a:br>
            <a:r>
              <a:rPr lang="fi-FI" dirty="0" err="1"/>
              <a:t>correlations</a:t>
            </a:r>
            <a:r>
              <a:rPr lang="fi-FI" dirty="0"/>
              <a:t> -&gt;</a:t>
            </a:r>
          </a:p>
          <a:p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B081-AF52-E64A-9D76-8A2449B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6B40D-25D1-5A44-814F-01E7E45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9E0CE8A-0402-905B-1170-343CDE5C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30" y="1897413"/>
            <a:ext cx="1118623" cy="558101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A867E988-B5D5-0087-BF02-B3149D61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923" y="2026418"/>
            <a:ext cx="4368822" cy="30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5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E6E70B-95AD-614D-93D2-2E283501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72065" y="794582"/>
            <a:ext cx="10511286" cy="111773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9120116-F47E-1C48-B4A4-E36A5813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103441"/>
            <a:ext cx="10511286" cy="648072"/>
          </a:xfrm>
        </p:spPr>
        <p:txBody>
          <a:bodyPr/>
          <a:lstStyle/>
          <a:p>
            <a:r>
              <a:rPr lang="fi-FI" dirty="0" err="1"/>
              <a:t>Workflow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C2D975-8B2F-DD4C-BFDD-86D9F302095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1895013"/>
            <a:ext cx="10514802" cy="3510628"/>
          </a:xfrm>
        </p:spPr>
        <p:txBody>
          <a:bodyPr/>
          <a:lstStyle/>
          <a:p>
            <a:pPr lvl="3"/>
            <a:endParaRPr lang="fi-FI" dirty="0"/>
          </a:p>
          <a:p>
            <a:pPr lvl="3"/>
            <a:endParaRPr lang="fi-FI" dirty="0"/>
          </a:p>
          <a:p>
            <a:pPr lvl="4"/>
            <a:r>
              <a:rPr lang="fi-FI" sz="2200" dirty="0" err="1"/>
              <a:t>Choosing</a:t>
            </a:r>
            <a:r>
              <a:rPr lang="fi-FI" sz="2200" dirty="0"/>
              <a:t> </a:t>
            </a:r>
            <a:r>
              <a:rPr lang="fi-FI" sz="2200" dirty="0" err="1"/>
              <a:t>features</a:t>
            </a:r>
            <a:r>
              <a:rPr lang="fi-FI" sz="2200" dirty="0"/>
              <a:t> for </a:t>
            </a:r>
            <a:r>
              <a:rPr lang="fi-FI" sz="2200" dirty="0" err="1"/>
              <a:t>modeling</a:t>
            </a:r>
            <a:r>
              <a:rPr lang="fi-FI" sz="2200" dirty="0"/>
              <a:t> -&gt;</a:t>
            </a:r>
          </a:p>
          <a:p>
            <a:pPr marL="1828800" lvl="4" indent="0">
              <a:buNone/>
            </a:pPr>
            <a:endParaRPr lang="fi-FI" sz="2200" dirty="0"/>
          </a:p>
          <a:p>
            <a:pPr lvl="3"/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B081-AF52-E64A-9D76-8A2449B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6B40D-25D1-5A44-814F-01E7E45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9E0CE8A-0402-905B-1170-343CDE5C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30" y="1897413"/>
            <a:ext cx="1118623" cy="558101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A867E988-B5D5-0087-BF02-B3149D61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36" y="2869266"/>
            <a:ext cx="1138217" cy="794642"/>
          </a:xfrm>
          <a:prstGeom prst="rect">
            <a:avLst/>
          </a:prstGeom>
        </p:spPr>
      </p:pic>
      <p:sp>
        <p:nvSpPr>
          <p:cNvPr id="2" name="Nuoli: Alas 1">
            <a:extLst>
              <a:ext uri="{FF2B5EF4-FFF2-40B4-BE49-F238E27FC236}">
                <a16:creationId xmlns:a16="http://schemas.microsoft.com/office/drawing/2014/main" id="{871A71A3-6C74-666D-2418-49F21A22A75D}"/>
              </a:ext>
            </a:extLst>
          </p:cNvPr>
          <p:cNvSpPr/>
          <p:nvPr/>
        </p:nvSpPr>
        <p:spPr>
          <a:xfrm>
            <a:off x="1601777" y="2455514"/>
            <a:ext cx="113511" cy="3822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B6D66312-D04D-7886-9E55-377D02341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886" y="1948599"/>
            <a:ext cx="3543795" cy="31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3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E6E70B-95AD-614D-93D2-2E283501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72065" y="794582"/>
            <a:ext cx="10511286" cy="111773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9120116-F47E-1C48-B4A4-E36A5813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103441"/>
            <a:ext cx="10511286" cy="648072"/>
          </a:xfrm>
        </p:spPr>
        <p:txBody>
          <a:bodyPr/>
          <a:lstStyle/>
          <a:p>
            <a:r>
              <a:rPr lang="fi-FI" dirty="0" err="1"/>
              <a:t>Workflow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C2D975-8B2F-DD4C-BFDD-86D9F302095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1895012"/>
            <a:ext cx="10514802" cy="4031749"/>
          </a:xfrm>
        </p:spPr>
        <p:txBody>
          <a:bodyPr/>
          <a:lstStyle/>
          <a:p>
            <a:pPr lvl="3"/>
            <a:endParaRPr lang="fi-FI" dirty="0"/>
          </a:p>
          <a:p>
            <a:pPr lvl="3"/>
            <a:endParaRPr lang="fi-FI" dirty="0"/>
          </a:p>
          <a:p>
            <a:pPr lvl="3"/>
            <a:r>
              <a:rPr lang="fi-FI" sz="2200" dirty="0" err="1"/>
              <a:t>Splitting</a:t>
            </a:r>
            <a:r>
              <a:rPr lang="fi-FI" sz="2200" dirty="0"/>
              <a:t> </a:t>
            </a:r>
            <a:r>
              <a:rPr lang="fi-FI" sz="2200" dirty="0" err="1"/>
              <a:t>the</a:t>
            </a:r>
            <a:r>
              <a:rPr lang="fi-FI" sz="2200" dirty="0"/>
              <a:t> data (</a:t>
            </a:r>
            <a:r>
              <a:rPr lang="fi-FI" sz="2200" dirty="0" err="1"/>
              <a:t>slicing</a:t>
            </a:r>
            <a:r>
              <a:rPr lang="fi-FI" sz="2200" dirty="0"/>
              <a:t>) -&gt;</a:t>
            </a:r>
          </a:p>
          <a:p>
            <a:pPr lvl="3"/>
            <a:endParaRPr lang="fi-FI" sz="2200" dirty="0"/>
          </a:p>
          <a:p>
            <a:pPr lvl="3"/>
            <a:endParaRPr lang="fi-FI" sz="2200" dirty="0"/>
          </a:p>
          <a:p>
            <a:pPr lvl="3"/>
            <a:endParaRPr lang="fi-FI" sz="2200" dirty="0"/>
          </a:p>
          <a:p>
            <a:pPr lvl="3"/>
            <a:endParaRPr lang="fi-FI" sz="2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B081-AF52-E64A-9D76-8A2449B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6B40D-25D1-5A44-814F-01E7E45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9E0CE8A-0402-905B-1170-343CDE5C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30" y="1897413"/>
            <a:ext cx="1118623" cy="558101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A867E988-B5D5-0087-BF02-B3149D61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36" y="2869266"/>
            <a:ext cx="1138217" cy="794642"/>
          </a:xfrm>
          <a:prstGeom prst="rect">
            <a:avLst/>
          </a:prstGeom>
        </p:spPr>
      </p:pic>
      <p:sp>
        <p:nvSpPr>
          <p:cNvPr id="2" name="Nuoli: Alas 1">
            <a:extLst>
              <a:ext uri="{FF2B5EF4-FFF2-40B4-BE49-F238E27FC236}">
                <a16:creationId xmlns:a16="http://schemas.microsoft.com/office/drawing/2014/main" id="{871A71A3-6C74-666D-2418-49F21A22A75D}"/>
              </a:ext>
            </a:extLst>
          </p:cNvPr>
          <p:cNvSpPr/>
          <p:nvPr/>
        </p:nvSpPr>
        <p:spPr>
          <a:xfrm>
            <a:off x="1601777" y="252248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B6D66312-D04D-7886-9E55-377D02341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577" y="4077660"/>
            <a:ext cx="866733" cy="767711"/>
          </a:xfrm>
          <a:prstGeom prst="rect">
            <a:avLst/>
          </a:prstGeom>
        </p:spPr>
      </p:pic>
      <p:sp>
        <p:nvSpPr>
          <p:cNvPr id="6" name="Nuoli: Alas 5">
            <a:extLst>
              <a:ext uri="{FF2B5EF4-FFF2-40B4-BE49-F238E27FC236}">
                <a16:creationId xmlns:a16="http://schemas.microsoft.com/office/drawing/2014/main" id="{F75C6CCC-925A-BA94-C551-837706118F37}"/>
              </a:ext>
            </a:extLst>
          </p:cNvPr>
          <p:cNvSpPr/>
          <p:nvPr/>
        </p:nvSpPr>
        <p:spPr>
          <a:xfrm>
            <a:off x="1601777" y="373225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3" name="Kuva 12">
            <a:extLst>
              <a:ext uri="{FF2B5EF4-FFF2-40B4-BE49-F238E27FC236}">
                <a16:creationId xmlns:a16="http://schemas.microsoft.com/office/drawing/2014/main" id="{02FBDD5A-BF75-29EB-890F-7BDC1CF20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683" y="1945114"/>
            <a:ext cx="523948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2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E6E70B-95AD-614D-93D2-2E283501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72065" y="794582"/>
            <a:ext cx="10511286" cy="111773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9120116-F47E-1C48-B4A4-E36A58137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103441"/>
            <a:ext cx="10511286" cy="648072"/>
          </a:xfrm>
        </p:spPr>
        <p:txBody>
          <a:bodyPr/>
          <a:lstStyle/>
          <a:p>
            <a:r>
              <a:rPr lang="fi-FI" dirty="0" err="1"/>
              <a:t>Workflow</a:t>
            </a:r>
            <a:endParaRPr lang="fi-FI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C2D975-8B2F-DD4C-BFDD-86D9F302095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1895012"/>
            <a:ext cx="10514802" cy="4031749"/>
          </a:xfrm>
        </p:spPr>
        <p:txBody>
          <a:bodyPr/>
          <a:lstStyle/>
          <a:p>
            <a:pPr lvl="3"/>
            <a:endParaRPr lang="fi-FI" dirty="0"/>
          </a:p>
          <a:p>
            <a:pPr lvl="4"/>
            <a:r>
              <a:rPr lang="fi-FI" sz="2000" dirty="0" err="1"/>
              <a:t>Model</a:t>
            </a:r>
            <a:r>
              <a:rPr lang="fi-FI" sz="2000" dirty="0"/>
              <a:t> </a:t>
            </a:r>
            <a:r>
              <a:rPr lang="fi-FI" sz="2000" dirty="0" err="1"/>
              <a:t>architecture</a:t>
            </a:r>
            <a:r>
              <a:rPr lang="fi-FI" sz="2000" dirty="0"/>
              <a:t>(s) -&gt;</a:t>
            </a:r>
          </a:p>
          <a:p>
            <a:pPr lvl="4"/>
            <a:endParaRPr lang="fi-FI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B081-AF52-E64A-9D76-8A2449B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dirty="0"/>
              <a:t>25.4.2024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6B40D-25D1-5A44-814F-01E7E45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AIDA-</a:t>
            </a:r>
            <a:r>
              <a:rPr lang="fi-FI" dirty="0" err="1"/>
              <a:t>project</a:t>
            </a:r>
            <a:r>
              <a:rPr lang="fi-FI" dirty="0"/>
              <a:t> Group 5 London Smart </a:t>
            </a:r>
            <a:r>
              <a:rPr lang="fi-FI" dirty="0" err="1"/>
              <a:t>Meter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9E0CE8A-0402-905B-1170-343CDE5C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30" y="1897413"/>
            <a:ext cx="1118623" cy="558101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A867E988-B5D5-0087-BF02-B3149D61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36" y="2869266"/>
            <a:ext cx="1138217" cy="794642"/>
          </a:xfrm>
          <a:prstGeom prst="rect">
            <a:avLst/>
          </a:prstGeom>
        </p:spPr>
      </p:pic>
      <p:sp>
        <p:nvSpPr>
          <p:cNvPr id="2" name="Nuoli: Alas 1">
            <a:extLst>
              <a:ext uri="{FF2B5EF4-FFF2-40B4-BE49-F238E27FC236}">
                <a16:creationId xmlns:a16="http://schemas.microsoft.com/office/drawing/2014/main" id="{871A71A3-6C74-666D-2418-49F21A22A75D}"/>
              </a:ext>
            </a:extLst>
          </p:cNvPr>
          <p:cNvSpPr/>
          <p:nvPr/>
        </p:nvSpPr>
        <p:spPr>
          <a:xfrm>
            <a:off x="1601777" y="252248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B6D66312-D04D-7886-9E55-377D02341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577" y="4077660"/>
            <a:ext cx="866733" cy="767711"/>
          </a:xfrm>
          <a:prstGeom prst="rect">
            <a:avLst/>
          </a:prstGeom>
        </p:spPr>
      </p:pic>
      <p:sp>
        <p:nvSpPr>
          <p:cNvPr id="6" name="Nuoli: Alas 5">
            <a:extLst>
              <a:ext uri="{FF2B5EF4-FFF2-40B4-BE49-F238E27FC236}">
                <a16:creationId xmlns:a16="http://schemas.microsoft.com/office/drawing/2014/main" id="{F75C6CCC-925A-BA94-C551-837706118F37}"/>
              </a:ext>
            </a:extLst>
          </p:cNvPr>
          <p:cNvSpPr/>
          <p:nvPr/>
        </p:nvSpPr>
        <p:spPr>
          <a:xfrm>
            <a:off x="1601777" y="373225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3" name="Kuva 12">
            <a:extLst>
              <a:ext uri="{FF2B5EF4-FFF2-40B4-BE49-F238E27FC236}">
                <a16:creationId xmlns:a16="http://schemas.microsoft.com/office/drawing/2014/main" id="{02FBDD5A-BF75-29EB-890F-7BDC1CF20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177" y="5357565"/>
            <a:ext cx="1367128" cy="444938"/>
          </a:xfrm>
          <a:prstGeom prst="rect">
            <a:avLst/>
          </a:prstGeom>
        </p:spPr>
      </p:pic>
      <p:sp>
        <p:nvSpPr>
          <p:cNvPr id="12" name="Nuoli: Alas 11">
            <a:extLst>
              <a:ext uri="{FF2B5EF4-FFF2-40B4-BE49-F238E27FC236}">
                <a16:creationId xmlns:a16="http://schemas.microsoft.com/office/drawing/2014/main" id="{3D077E94-9E9F-31EF-0798-17F837024E19}"/>
              </a:ext>
            </a:extLst>
          </p:cNvPr>
          <p:cNvSpPr/>
          <p:nvPr/>
        </p:nvSpPr>
        <p:spPr>
          <a:xfrm>
            <a:off x="1601777" y="4943813"/>
            <a:ext cx="100899" cy="315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5" name="Kuva 14">
            <a:extLst>
              <a:ext uri="{FF2B5EF4-FFF2-40B4-BE49-F238E27FC236}">
                <a16:creationId xmlns:a16="http://schemas.microsoft.com/office/drawing/2014/main" id="{67B519AF-1D14-46F0-9DE4-CC0BF0BEA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2729" y="2163851"/>
            <a:ext cx="3964460" cy="24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96955"/>
      </p:ext>
    </p:extLst>
  </p:cSld>
  <p:clrMapOvr>
    <a:masterClrMapping/>
  </p:clrMapOvr>
</p:sld>
</file>

<file path=ppt/theme/theme1.xml><?xml version="1.0" encoding="utf-8"?>
<a:theme xmlns:a="http://schemas.openxmlformats.org/drawingml/2006/main" name="Jamk PowerPoint-teema">
  <a:themeElements>
    <a:clrScheme name="JAMK">
      <a:dk1>
        <a:srgbClr val="0D004B"/>
      </a:dk1>
      <a:lt1>
        <a:srgbClr val="FFFFFF"/>
      </a:lt1>
      <a:dk2>
        <a:srgbClr val="0D004C"/>
      </a:dk2>
      <a:lt2>
        <a:srgbClr val="E7E6E6"/>
      </a:lt2>
      <a:accent1>
        <a:srgbClr val="E2066E"/>
      </a:accent1>
      <a:accent2>
        <a:srgbClr val="FDB913"/>
      </a:accent2>
      <a:accent3>
        <a:srgbClr val="00B39C"/>
      </a:accent3>
      <a:accent4>
        <a:srgbClr val="EA590C"/>
      </a:accent4>
      <a:accent5>
        <a:srgbClr val="3FB8E2"/>
      </a:accent5>
      <a:accent6>
        <a:srgbClr val="A5A5A5"/>
      </a:accent6>
      <a:hlink>
        <a:srgbClr val="3FB9E3"/>
      </a:hlink>
      <a:folHlink>
        <a:srgbClr val="7861A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3408AA4-9652-F744-B906-FE783B7202B9}" vid="{623382B2-7C78-A94B-A3E8-2EC7675DCC43}"/>
    </a:ext>
  </a:extLst>
</a:theme>
</file>

<file path=ppt/theme/theme2.xml><?xml version="1.0" encoding="utf-8"?>
<a:theme xmlns:a="http://schemas.openxmlformats.org/drawingml/2006/main" name="Sininen teema">
  <a:themeElements>
    <a:clrScheme name="JAMK">
      <a:dk1>
        <a:srgbClr val="0D004B"/>
      </a:dk1>
      <a:lt1>
        <a:srgbClr val="FFFFFF"/>
      </a:lt1>
      <a:dk2>
        <a:srgbClr val="0D004C"/>
      </a:dk2>
      <a:lt2>
        <a:srgbClr val="E7E6E6"/>
      </a:lt2>
      <a:accent1>
        <a:srgbClr val="E2066E"/>
      </a:accent1>
      <a:accent2>
        <a:srgbClr val="FDB913"/>
      </a:accent2>
      <a:accent3>
        <a:srgbClr val="00B39C"/>
      </a:accent3>
      <a:accent4>
        <a:srgbClr val="EA590C"/>
      </a:accent4>
      <a:accent5>
        <a:srgbClr val="3FB8E2"/>
      </a:accent5>
      <a:accent6>
        <a:srgbClr val="A5A5A5"/>
      </a:accent6>
      <a:hlink>
        <a:srgbClr val="3FB9E3"/>
      </a:hlink>
      <a:folHlink>
        <a:srgbClr val="7861A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3408AA4-9652-F744-B906-FE783B7202B9}" vid="{37072B2B-0C08-BE4D-9DB4-8FF2A5C0D08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146359b-a332-499e-9f49-8bb0ff81f917">
      <Value>15</Value>
      <Value>12</Value>
    </TaxCatchAll>
    <l7bc4729bde1438b8df4870b8884575c xmlns="5dad6104-dd62-4be5-a5fd-22e2654912ea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 template</TermName>
          <TermId xmlns="http://schemas.microsoft.com/office/infopath/2007/PartnerControls">2ad3c496-72aa-4cb3-ad79-cc4c29aaedb8</TermId>
        </TermInfo>
        <TermInfo xmlns="http://schemas.microsoft.com/office/infopath/2007/PartnerControls">
          <TermName xmlns="http://schemas.microsoft.com/office/infopath/2007/PartnerControls">student</TermName>
          <TermId xmlns="http://schemas.microsoft.com/office/infopath/2007/PartnerControls">f081d421-8f2c-4375-8b1d-896cf9b395f8</TermId>
        </TermInfo>
      </Terms>
    </l7bc4729bde1438b8df4870b8884575c>
    <Kieli xmlns="5dad6104-dd62-4be5-a5fd-22e2654912ea">suomi</Kieli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AE868020BF753547A35DDAB5E74E808E" ma:contentTypeVersion="11" ma:contentTypeDescription="Luo uusi asiakirja." ma:contentTypeScope="" ma:versionID="b57f07dca7b164c42bd72081abc1645f">
  <xsd:schema xmlns:xsd="http://www.w3.org/2001/XMLSchema" xmlns:xs="http://www.w3.org/2001/XMLSchema" xmlns:p="http://schemas.microsoft.com/office/2006/metadata/properties" xmlns:ns2="5dad6104-dd62-4be5-a5fd-22e2654912ea" xmlns:ns3="7146359b-a332-499e-9f49-8bb0ff81f917" targetNamespace="http://schemas.microsoft.com/office/2006/metadata/properties" ma:root="true" ma:fieldsID="3fae4df031e41586fe02e944333fd997" ns2:_="" ns3:_="">
    <xsd:import namespace="5dad6104-dd62-4be5-a5fd-22e2654912ea"/>
    <xsd:import namespace="7146359b-a332-499e-9f49-8bb0ff81f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7bc4729bde1438b8df4870b8884575c" minOccurs="0"/>
                <xsd:element ref="ns3:TaxCatchAll" minOccurs="0"/>
                <xsd:element ref="ns2:Kieli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d6104-dd62-4be5-a5fd-22e2654912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7bc4729bde1438b8df4870b8884575c" ma:index="11" nillable="true" ma:taxonomy="true" ma:internalName="l7bc4729bde1438b8df4870b8884575c" ma:taxonomyFieldName="Avainsanat" ma:displayName="Avainsanat - Keywords" ma:readOnly="false" ma:default="" ma:fieldId="{57bc4729-bde1-438b-8df4-870b8884575c}" ma:taxonomyMulti="true" ma:sspId="16af2609-c3e5-4c49-b9fa-7b01c8d29870" ma:termSetId="f6a126a0-4a3b-4014-983d-476411e6878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Kieli" ma:index="13" nillable="true" ma:displayName="Kieli" ma:format="Dropdown" ma:internalName="Kieli">
      <xsd:simpleType>
        <xsd:restriction base="dms:Text">
          <xsd:maxLength value="255"/>
        </xsd:restriction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6359b-a332-499e-9f49-8bb0ff81f91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4590b7a-8251-4b6d-9d13-44e229877a85}" ma:internalName="TaxCatchAll" ma:showField="CatchAllData" ma:web="7146359b-a332-499e-9f49-8bb0ff81f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CA9715-8278-442E-AE17-A3101D734460}">
  <ds:schemaRefs>
    <ds:schemaRef ds:uri="http://schemas.microsoft.com/office/2006/metadata/properties"/>
    <ds:schemaRef ds:uri="http://schemas.microsoft.com/office/infopath/2007/PartnerControls"/>
    <ds:schemaRef ds:uri="7146359b-a332-499e-9f49-8bb0ff81f917"/>
    <ds:schemaRef ds:uri="5dad6104-dd62-4be5-a5fd-22e2654912ea"/>
  </ds:schemaRefs>
</ds:datastoreItem>
</file>

<file path=customXml/itemProps2.xml><?xml version="1.0" encoding="utf-8"?>
<ds:datastoreItem xmlns:ds="http://schemas.openxmlformats.org/officeDocument/2006/customXml" ds:itemID="{FF045FCF-8990-4842-A4CC-32E5A960E4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244019-3E41-4E4F-9B82-1F66EB8ABF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ad6104-dd62-4be5-a5fd-22e2654912ea"/>
    <ds:schemaRef ds:uri="7146359b-a332-499e-9f49-8bb0ff81f9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Powerpoint_esitysmalli (1)</Template>
  <TotalTime>492</TotalTime>
  <Words>1584</Words>
  <Application>Microsoft Office PowerPoint</Application>
  <PresentationFormat>Laajakuva</PresentationFormat>
  <Paragraphs>257</Paragraphs>
  <Slides>26</Slides>
  <Notes>22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2</vt:i4>
      </vt:variant>
      <vt:variant>
        <vt:lpstr>Dian otsikot</vt:lpstr>
      </vt:variant>
      <vt:variant>
        <vt:i4>26</vt:i4>
      </vt:variant>
    </vt:vector>
  </HeadingPairs>
  <TitlesOfParts>
    <vt:vector size="31" baseType="lpstr">
      <vt:lpstr>AniMe Matrix - MB_EN</vt:lpstr>
      <vt:lpstr>Arial</vt:lpstr>
      <vt:lpstr>Calibri</vt:lpstr>
      <vt:lpstr>Jamk PowerPoint-teema</vt:lpstr>
      <vt:lpstr>Sininen teema</vt:lpstr>
      <vt:lpstr>AIDA-project Group 5</vt:lpstr>
      <vt:lpstr>Recap to phases 1-3</vt:lpstr>
      <vt:lpstr>Phase 4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Phase 5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Phase 6</vt:lpstr>
      <vt:lpstr>Conclusion</vt:lpstr>
      <vt:lpstr>PowerPoint-esitys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AIDA-project Group 5</dc:title>
  <dc:subject/>
  <dc:creator>Arkko Janne</dc:creator>
  <cp:keywords/>
  <dc:description/>
  <cp:lastModifiedBy>Arkko Janne</cp:lastModifiedBy>
  <cp:revision>48</cp:revision>
  <dcterms:created xsi:type="dcterms:W3CDTF">2024-04-25T08:06:35Z</dcterms:created>
  <dcterms:modified xsi:type="dcterms:W3CDTF">2024-04-29T14:34:17Z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0x010100AE868020BF753547A35DDAB5E74E808E</vt:lpwstr>
  </property>
  <property fmtid="{D5CDD505-2E9C-101B-9397-08002B2CF9AE}" pid="3" name="Avainsanat">
    <vt:lpwstr>12;#presentation template|2ad3c496-72aa-4cb3-ad79-cc4c29aaedb8;#15;#student|f081d421-8f2c-4375-8b1d-896cf9b395f8</vt:lpwstr>
  </property>
</Properties>
</file>