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theme/theme1.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 Hi, my name is Casey and I’m the group leader of group 5 and our project is called eDocent. We are creating an open source framework for museums to take advantage of mobile technologies to engage with their visitors.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a:spcBef>
                <a:spcPts val="0"/>
              </a:spcBef>
              <a:buNone/>
            </a:pPr>
            <a:r>
              <a:rPr lang="en"/>
              <a:t>Ashley museums that want to make their information available on the app will be able to interact with a user friendly interface to upload their content into our database, this will be possible through a Django admin interface </a:t>
            </a:r>
          </a:p>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1" name="Shape 91"/>
        <p:cNvGrpSpPr/>
        <p:nvPr/>
      </p:nvGrpSpPr>
      <p:grpSpPr>
        <a:xfrm>
          <a:off y="0" x="0"/>
          <a:ext cy="0" cx="0"/>
          <a:chOff y="0" x="0"/>
          <a:chExt cy="0" cx="0"/>
        </a:xfrm>
      </p:grpSpPr>
      <p:sp>
        <p:nvSpPr>
          <p:cNvPr id="92" name="Shape 9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3" name="Shape 9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Ashley we will set them up with a username and password so they can login and add new information anytime they like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7" name="Shape 97"/>
        <p:cNvGrpSpPr/>
        <p:nvPr/>
      </p:nvGrpSpPr>
      <p:grpSpPr>
        <a:xfrm>
          <a:off y="0" x="0"/>
          <a:ext cy="0" cx="0"/>
          <a:chOff y="0" x="0"/>
          <a:chExt cy="0" cx="0"/>
        </a:xfrm>
      </p:grpSpPr>
      <p:sp>
        <p:nvSpPr>
          <p:cNvPr id="98" name="Shape 9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9" name="Shape 9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Ashey museums can add the display name of the museum, the location, the hours they are open, their website url, tour times, and information about current collections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3" name="Shape 103"/>
        <p:cNvGrpSpPr/>
        <p:nvPr/>
      </p:nvGrpSpPr>
      <p:grpSpPr>
        <a:xfrm>
          <a:off y="0" x="0"/>
          <a:ext cy="0" cx="0"/>
          <a:chOff y="0" x="0"/>
          <a:chExt cy="0" cx="0"/>
        </a:xfrm>
      </p:grpSpPr>
      <p:sp>
        <p:nvSpPr>
          <p:cNvPr id="104" name="Shape 10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5" name="Shape 10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Ashley they can then associate art with their museum. museum curators can fill this form with the art’s title, artist, year created, artistic movement, and a description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the mobile android application will be able to send a GET request to our web application to get museum information in the form of a JSON file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5" name="Shape 115"/>
        <p:cNvGrpSpPr/>
        <p:nvPr/>
      </p:nvGrpSpPr>
      <p:grpSpPr>
        <a:xfrm>
          <a:off y="0" x="0"/>
          <a:ext cy="0" cx="0"/>
          <a:chOff y="0" x="0"/>
          <a:chExt cy="0" cx="0"/>
        </a:xfrm>
      </p:grpSpPr>
      <p:sp>
        <p:nvSpPr>
          <p:cNvPr id="116" name="Shape 11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7" name="Shape 11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Chethan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Chethan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4" name="Shape 134"/>
        <p:cNvGrpSpPr/>
        <p:nvPr/>
      </p:nvGrpSpPr>
      <p:grpSpPr>
        <a:xfrm>
          <a:off y="0" x="0"/>
          <a:ext cy="0" cx="0"/>
          <a:chOff y="0" x="0"/>
          <a:chExt cy="0" cx="0"/>
        </a:xfrm>
      </p:grpSpPr>
      <p:sp>
        <p:nvSpPr>
          <p:cNvPr id="135" name="Shape 13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6" name="Shape 13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Each museum has several art objects, which includes a picture and a description (which may go beyond what is displayed in the museum paragraph).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0" name="Shape 140"/>
        <p:cNvGrpSpPr/>
        <p:nvPr/>
      </p:nvGrpSpPr>
      <p:grpSpPr>
        <a:xfrm>
          <a:off y="0" x="0"/>
          <a:ext cy="0" cx="0"/>
          <a:chOff y="0" x="0"/>
          <a:chExt cy="0" cx="0"/>
        </a:xfrm>
      </p:grpSpPr>
      <p:sp>
        <p:nvSpPr>
          <p:cNvPr id="141" name="Shape 14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2" name="Shape 14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 In our group, we have...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8" name="Shape 158"/>
        <p:cNvGrpSpPr/>
        <p:nvPr/>
      </p:nvGrpSpPr>
      <p:grpSpPr>
        <a:xfrm>
          <a:off y="0" x="0"/>
          <a:ext cy="0" cx="0"/>
          <a:chOff y="0" x="0"/>
          <a:chExt cy="0" cx="0"/>
        </a:xfrm>
      </p:grpSpPr>
      <p:sp>
        <p:nvSpPr>
          <p:cNvPr id="159" name="Shape 15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0" name="Shape 16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 A quick overview. Museums are very enthusiastic about using mobile technologies to engage with their visitors, but they often lack the the technical and/or financial resources to do so on their own. What we are hoping to accomplish is to help museums overcome these hurdles by providing an open source framework and mobile application that museums can use to host and disseminate materials.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 Our motivation was that we wanted to find something that would be both interesting to us, but potentially serve a public need. As you can see many museums do not offer any sort of mobile technology to visitor. To see what that actually means, we can take a look at the next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For many museums, mobile means a museum-provided device. Only 5% have a mobile app.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0" name="Shape 60"/>
        <p:cNvGrpSpPr/>
        <p:nvPr/>
      </p:nvGrpSpPr>
      <p:grpSpPr>
        <a:xfrm>
          <a:off y="0" x="0"/>
          <a:ext cy="0" cx="0"/>
          <a:chOff y="0" x="0"/>
          <a:chExt cy="0" cx="0"/>
        </a:xfrm>
      </p:grpSpPr>
      <p:sp>
        <p:nvSpPr>
          <p:cNvPr id="61" name="Shape 6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2" name="Shape 6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8" name="Shape 6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3" name="Shape 73"/>
        <p:cNvGrpSpPr/>
        <p:nvPr/>
      </p:nvGrpSpPr>
      <p:grpSpPr>
        <a:xfrm>
          <a:off y="0" x="0"/>
          <a:ext cy="0" cx="0"/>
          <a:chOff y="0" x="0"/>
          <a:chExt cy="0" cx="0"/>
        </a:xfrm>
      </p:grpSpPr>
      <p:sp>
        <p:nvSpPr>
          <p:cNvPr id="74" name="Shape 7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5" name="Shape 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 Joke about email and miscommunication. Mention that other groups use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9" name="Shape 79"/>
        <p:cNvGrpSpPr/>
        <p:nvPr/>
      </p:nvGrpSpPr>
      <p:grpSpPr>
        <a:xfrm>
          <a:off y="0" x="0"/>
          <a:ext cy="0" cx="0"/>
          <a:chOff y="0" x="0"/>
          <a:chExt cy="0" cx="0"/>
        </a:xfrm>
      </p:grpSpPr>
      <p:sp>
        <p:nvSpPr>
          <p:cNvPr id="80" name="Shape 8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1" name="Shape 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rPr lang="en"/>
              <a:t>Casey</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a:noFill/>
          <a:ln>
            <a:noFill/>
          </a:ln>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a:noFill/>
          <a:ln>
            <a:noFill/>
          </a:ln>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5.xml" Type="http://schemas.openxmlformats.org/officeDocument/2006/relationships/slideLayout" Id="rId1"/><Relationship Target="../media/image02.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5.xml" Type="http://schemas.openxmlformats.org/officeDocument/2006/relationships/slideLayout" Id="rId1"/><Relationship Target="../media/image08.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5.xml" Type="http://schemas.openxmlformats.org/officeDocument/2006/relationships/slideLayout" Id="rId1"/><Relationship Target="../media/image07.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5.xml" Type="http://schemas.openxmlformats.org/officeDocument/2006/relationships/slideLayout" Id="rId1"/><Relationship Target="../media/image01.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5.xml" Type="http://schemas.openxmlformats.org/officeDocument/2006/relationships/slideLayout" Id="rId1"/><Relationship Target="../media/image09.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4"/><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lang="en"/>
              <a:t>eDocent </a:t>
            </a:r>
          </a:p>
        </p:txBody>
      </p:sp>
      <p:sp>
        <p:nvSpPr>
          <p:cNvPr id="29" name="Shape 29"/>
          <p:cNvSpPr txBox="1"/>
          <p:nvPr>
            <p:ph idx="1" type="subTitle"/>
          </p:nvPr>
        </p:nvSpPr>
        <p:spPr>
          <a:xfrm>
            <a:off y="3093357" x="685800"/>
            <a:ext cy="712499" cx="7772400"/>
          </a:xfrm>
          <a:prstGeom prst="rect">
            <a:avLst/>
          </a:prstGeom>
        </p:spPr>
        <p:txBody>
          <a:bodyPr bIns="91425" rIns="91425" lIns="91425" tIns="91425" anchor="ctr" anchorCtr="0">
            <a:noAutofit/>
          </a:bodyPr>
          <a:lstStyle/>
          <a:p>
            <a:pPr>
              <a:spcBef>
                <a:spcPts val="0"/>
              </a:spcBef>
              <a:buNone/>
            </a:pPr>
            <a:r>
              <a:rPr lang="en"/>
              <a:t>a museum guide for your Android device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y="0" x="0"/>
          <a:ext cy="0" cx="0"/>
          <a:chOff y="0" x="0"/>
          <a:chExt cy="0" cx="0"/>
        </a:xfrm>
      </p:grpSpPr>
      <p:sp>
        <p:nvSpPr>
          <p:cNvPr id="83" name="Shape 8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3600" lang="en"/>
              <a:t>Interface for museum curators</a:t>
            </a:r>
          </a:p>
        </p:txBody>
      </p:sp>
      <p:sp>
        <p:nvSpPr>
          <p:cNvPr id="84" name="Shape 8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Django admin interface </a:t>
            </a:r>
          </a:p>
          <a:p>
            <a:pPr rtl="0" lvl="0" indent="-419100" marL="457200">
              <a:spcBef>
                <a:spcPts val="0"/>
              </a:spcBef>
              <a:buClr>
                <a:schemeClr val="dk2"/>
              </a:buClr>
              <a:buSzPct val="100000"/>
              <a:buFont typeface="Arial"/>
              <a:buChar char="●"/>
            </a:pPr>
            <a:r>
              <a:rPr lang="en"/>
              <a:t>museums can logon </a:t>
            </a:r>
          </a:p>
          <a:p>
            <a:pPr rtl="0" lvl="0" indent="-419100" marL="457200">
              <a:spcBef>
                <a:spcPts val="0"/>
              </a:spcBef>
              <a:buClr>
                <a:schemeClr val="dk2"/>
              </a:buClr>
              <a:buSzPct val="100000"/>
              <a:buFont typeface="Arial"/>
              <a:buChar char="●"/>
            </a:pPr>
            <a:r>
              <a:rPr lang="en"/>
              <a:t>ability to add information about museum </a:t>
            </a:r>
          </a:p>
          <a:p>
            <a:pPr rtl="0" lvl="0" indent="-419100" marL="457200">
              <a:spcBef>
                <a:spcPts val="0"/>
              </a:spcBef>
              <a:buClr>
                <a:schemeClr val="dk2"/>
              </a:buClr>
              <a:buSzPct val="100000"/>
              <a:buFont typeface="Arial"/>
              <a:buChar char="●"/>
            </a:pPr>
            <a:r>
              <a:rPr lang="en"/>
              <a:t>ability to add information about art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Login page </a:t>
            </a:r>
          </a:p>
        </p:txBody>
      </p:sp>
      <p:pic>
        <p:nvPicPr>
          <p:cNvPr id="90" name="Shape 90"/>
          <p:cNvPicPr preferRelativeResize="0"/>
          <p:nvPr/>
        </p:nvPicPr>
        <p:blipFill>
          <a:blip r:embed="rId3">
            <a:alphaModFix/>
          </a:blip>
          <a:stretch>
            <a:fillRect/>
          </a:stretch>
        </p:blipFill>
        <p:spPr>
          <a:xfrm>
            <a:off y="412325" x="1739000"/>
            <a:ext cy="3631275" cx="5069124"/>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y="0" x="0"/>
          <a:ext cy="0" cx="0"/>
          <a:chOff y="0" x="0"/>
          <a:chExt cy="0" cx="0"/>
        </a:xfrm>
      </p:grpSpPr>
      <p:sp>
        <p:nvSpPr>
          <p:cNvPr id="95" name="Shape 95"/>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Add and edit museum information</a:t>
            </a:r>
          </a:p>
        </p:txBody>
      </p:sp>
      <p:pic>
        <p:nvPicPr>
          <p:cNvPr id="96" name="Shape 96"/>
          <p:cNvPicPr preferRelativeResize="0"/>
          <p:nvPr/>
        </p:nvPicPr>
        <p:blipFill>
          <a:blip r:embed="rId3">
            <a:alphaModFix/>
          </a:blip>
          <a:stretch>
            <a:fillRect/>
          </a:stretch>
        </p:blipFill>
        <p:spPr>
          <a:xfrm>
            <a:off y="202899" x="1212749"/>
            <a:ext cy="3936449" cx="6099673"/>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y="0" x="0"/>
          <a:ext cy="0" cx="0"/>
          <a:chOff y="0" x="0"/>
          <a:chExt cy="0" cx="0"/>
        </a:xfrm>
      </p:grpSpPr>
      <p:sp>
        <p:nvSpPr>
          <p:cNvPr id="101" name="Shape 101"/>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Add and edit art associated with museum </a:t>
            </a:r>
          </a:p>
        </p:txBody>
      </p:sp>
      <p:pic>
        <p:nvPicPr>
          <p:cNvPr id="102" name="Shape 102"/>
          <p:cNvPicPr preferRelativeResize="0"/>
          <p:nvPr/>
        </p:nvPicPr>
        <p:blipFill>
          <a:blip r:embed="rId3">
            <a:alphaModFix/>
          </a:blip>
          <a:stretch>
            <a:fillRect/>
          </a:stretch>
        </p:blipFill>
        <p:spPr>
          <a:xfrm>
            <a:off y="273624" x="727624"/>
            <a:ext cy="3836299" cx="7357472"/>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y="0" x="0"/>
          <a:ext cy="0" cx="0"/>
          <a:chOff y="0" x="0"/>
          <a:chExt cy="0" cx="0"/>
        </a:xfrm>
      </p:grpSpPr>
      <p:sp>
        <p:nvSpPr>
          <p:cNvPr id="107" name="Shape 107"/>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Web Service</a:t>
            </a:r>
          </a:p>
        </p:txBody>
      </p:sp>
      <p:pic>
        <p:nvPicPr>
          <p:cNvPr id="108" name="Shape 108"/>
          <p:cNvPicPr preferRelativeResize="0"/>
          <p:nvPr/>
        </p:nvPicPr>
        <p:blipFill>
          <a:blip r:embed="rId3">
            <a:alphaModFix/>
          </a:blip>
          <a:stretch>
            <a:fillRect/>
          </a:stretch>
        </p:blipFill>
        <p:spPr>
          <a:xfrm>
            <a:off y="1319212" x="2709862"/>
            <a:ext cy="2505075" cx="3724275"/>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3600" lang="en"/>
              <a:t>Interface for museum patrons</a:t>
            </a:r>
          </a:p>
        </p:txBody>
      </p:sp>
      <p:sp>
        <p:nvSpPr>
          <p:cNvPr id="114" name="Shape 114"/>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AutoNum type="arabicParenR"/>
            </a:pPr>
            <a:r>
              <a:rPr lang="en"/>
              <a:t>The front end will have a QR code scanner to look up information.</a:t>
            </a:r>
          </a:p>
          <a:p>
            <a:pPr rtl="0" lvl="0">
              <a:spcBef>
                <a:spcPts val="0"/>
              </a:spcBef>
              <a:buNone/>
            </a:pPr>
            <a:r>
              <a:t/>
            </a:r>
            <a:endParaRPr/>
          </a:p>
          <a:p>
            <a:pPr rtl="0" lvl="0" indent="-419100" marL="457200">
              <a:spcBef>
                <a:spcPts val="0"/>
              </a:spcBef>
              <a:buClr>
                <a:schemeClr val="dk2"/>
              </a:buClr>
              <a:buSzPct val="100000"/>
              <a:buFont typeface="Arial"/>
              <a:buAutoNum type="arabicParenR"/>
            </a:pPr>
            <a:r>
              <a:rPr lang="en"/>
              <a:t>Will also have list of Collections, Events, Tours, Spotlight.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y="0" x="0"/>
          <a:ext cy="0" cx="0"/>
          <a:chOff y="0" x="0"/>
          <a:chExt cy="0" cx="0"/>
        </a:xfrm>
      </p:grpSpPr>
      <p:sp>
        <p:nvSpPr>
          <p:cNvPr id="119" name="Shape 119"/>
          <p:cNvSpPr txBox="1"/>
          <p:nvPr>
            <p:ph idx="1" type="body"/>
          </p:nvPr>
        </p:nvSpPr>
        <p:spPr>
          <a:xfrm>
            <a:off y="4406309" x="457200"/>
            <a:ext cy="519599" cx="8229600"/>
          </a:xfrm>
          <a:prstGeom prst="rect">
            <a:avLst/>
          </a:prstGeom>
        </p:spPr>
        <p:txBody>
          <a:bodyPr bIns="91425" rIns="91425" lIns="91425" tIns="91425" anchor="ctr" anchorCtr="0">
            <a:noAutofit/>
          </a:bodyPr>
          <a:lstStyle/>
          <a:p>
            <a:pPr>
              <a:spcBef>
                <a:spcPts val="0"/>
              </a:spcBef>
              <a:buNone/>
            </a:pPr>
            <a:r>
              <a:rPr lang="en"/>
              <a:t>            Prototype of the Front page Activity</a:t>
            </a:r>
          </a:p>
        </p:txBody>
      </p:sp>
      <p:sp>
        <p:nvSpPr>
          <p:cNvPr id="120" name="Shape 120"/>
          <p:cNvSpPr txBox="1"/>
          <p:nvPr/>
        </p:nvSpPr>
        <p:spPr>
          <a:xfrm>
            <a:off y="0" x="0"/>
            <a:ext cy="3000000" cx="3000000"/>
          </a:xfrm>
          <a:prstGeom prst="rect">
            <a:avLst/>
          </a:prstGeom>
          <a:noFill/>
          <a:ln>
            <a:noFill/>
          </a:ln>
        </p:spPr>
        <p:txBody>
          <a:bodyPr bIns="91425" rIns="91425" lIns="91425" tIns="91425" anchor="ctr" anchorCtr="0">
            <a:noAutofit/>
          </a:bodyPr>
          <a:lstStyle/>
          <a:p>
            <a:pPr rtl="0" lvl="0">
              <a:spcBef>
                <a:spcPts val="0"/>
              </a:spcBef>
              <a:buNone/>
            </a:pPr>
            <a:r>
              <a:t/>
            </a:r>
            <a:endParaRPr/>
          </a:p>
        </p:txBody>
      </p:sp>
      <p:pic>
        <p:nvPicPr>
          <p:cNvPr id="121" name="Shape 121"/>
          <p:cNvPicPr preferRelativeResize="0"/>
          <p:nvPr/>
        </p:nvPicPr>
        <p:blipFill>
          <a:blip r:embed="rId3">
            <a:alphaModFix/>
          </a:blip>
          <a:stretch>
            <a:fillRect/>
          </a:stretch>
        </p:blipFill>
        <p:spPr>
          <a:xfrm>
            <a:off y="0" x="1006950"/>
            <a:ext cy="4456300" cx="71300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Timeline</a:t>
            </a:r>
          </a:p>
        </p:txBody>
      </p:sp>
      <p:sp>
        <p:nvSpPr>
          <p:cNvPr id="127" name="Shape 12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None/>
            </a:pPr>
            <a:r>
              <a:rPr lang="en"/>
              <a:t>Iteration 1</a:t>
            </a:r>
          </a:p>
          <a:p>
            <a:pPr rtl="0" lvl="1" indent="-381000" marL="914400">
              <a:spcBef>
                <a:spcPts val="0"/>
              </a:spcBef>
              <a:buClr>
                <a:schemeClr val="dk2"/>
              </a:buClr>
              <a:buSzPct val="80000"/>
              <a:buFont typeface="Arial"/>
              <a:buChar char="○"/>
            </a:pPr>
            <a:r>
              <a:rPr lang="en"/>
              <a:t>Models for database</a:t>
            </a:r>
          </a:p>
          <a:p>
            <a:pPr rtl="0" lvl="1" indent="-381000" marL="914400">
              <a:spcBef>
                <a:spcPts val="0"/>
              </a:spcBef>
              <a:buClr>
                <a:schemeClr val="dk2"/>
              </a:buClr>
              <a:buSzPct val="80000"/>
              <a:buFont typeface="Arial"/>
              <a:buChar char="○"/>
            </a:pPr>
            <a:r>
              <a:rPr lang="en"/>
              <a:t>Museums can add all their information</a:t>
            </a:r>
          </a:p>
          <a:p>
            <a:pPr rtl="0" lvl="1" indent="-381000" marL="914400">
              <a:spcBef>
                <a:spcPts val="0"/>
              </a:spcBef>
              <a:buClr>
                <a:schemeClr val="dk2"/>
              </a:buClr>
              <a:buSzPct val="80000"/>
              <a:buFont typeface="Arial"/>
              <a:buChar char="○"/>
            </a:pPr>
            <a:r>
              <a:rPr lang="en"/>
              <a:t>REST protocol for communicating with Android application</a:t>
            </a:r>
          </a:p>
          <a:p>
            <a:pPr rtl="0" lvl="1" indent="-381000" marL="914400">
              <a:spcBef>
                <a:spcPts val="0"/>
              </a:spcBef>
              <a:buClr>
                <a:schemeClr val="dk2"/>
              </a:buClr>
              <a:buSzPct val="80000"/>
              <a:buFont typeface="Arial"/>
              <a:buChar char="○"/>
            </a:pPr>
            <a:r>
              <a:rPr lang="en"/>
              <a:t>Android visual of museum information and ability to select museum on the app and see the museum info</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Timeline</a:t>
            </a:r>
          </a:p>
        </p:txBody>
      </p:sp>
      <p:sp>
        <p:nvSpPr>
          <p:cNvPr id="133" name="Shape 13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3600" lang="en"/>
              <a:t>Iteration 2 </a:t>
            </a:r>
          </a:p>
          <a:p>
            <a:pPr rtl="0" lvl="0" indent="-419100" marL="914400">
              <a:spcBef>
                <a:spcPts val="0"/>
              </a:spcBef>
              <a:buClr>
                <a:schemeClr val="dk2"/>
              </a:buClr>
              <a:buSzPct val="100000"/>
              <a:buFont typeface="Arial"/>
              <a:buChar char="●"/>
            </a:pPr>
            <a:r>
              <a:rPr lang="en"/>
              <a:t>Museum can upload art objects</a:t>
            </a:r>
          </a:p>
          <a:p>
            <a:pPr rtl="0" lvl="0" indent="-419100" marL="914400">
              <a:spcBef>
                <a:spcPts val="0"/>
              </a:spcBef>
              <a:buClr>
                <a:schemeClr val="dk2"/>
              </a:buClr>
              <a:buSzPct val="100000"/>
              <a:buFont typeface="Arial"/>
              <a:buChar char="●"/>
            </a:pPr>
            <a:r>
              <a:rPr lang="en"/>
              <a:t>Mobile application has access to these objects through search or browse. </a:t>
            </a:r>
          </a:p>
          <a:p>
            <a:pPr rtl="0" lvl="0" indent="-228600" marL="91440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y="0" x="0"/>
          <a:ext cy="0" cx="0"/>
          <a:chOff y="0" x="0"/>
          <a:chExt cy="0" cx="0"/>
        </a:xfrm>
      </p:grpSpPr>
      <p:sp>
        <p:nvSpPr>
          <p:cNvPr id="138" name="Shape 13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Timeline</a:t>
            </a:r>
          </a:p>
        </p:txBody>
      </p:sp>
      <p:sp>
        <p:nvSpPr>
          <p:cNvPr id="139" name="Shape 139"/>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30555"/>
              <a:buFont typeface="Arial"/>
              <a:buNone/>
            </a:pPr>
            <a:r>
              <a:rPr sz="3600" lang="en"/>
              <a:t>Iteration 3 </a:t>
            </a:r>
          </a:p>
          <a:p>
            <a:pPr rtl="0" lvl="0" indent="-419100" marL="457200">
              <a:spcBef>
                <a:spcPts val="0"/>
              </a:spcBef>
              <a:buClr>
                <a:schemeClr val="dk2"/>
              </a:buClr>
              <a:buSzPct val="100000"/>
              <a:buFont typeface="Arial"/>
              <a:buChar char="●"/>
            </a:pPr>
            <a:r>
              <a:rPr lang="en"/>
              <a:t>Add QR/bar code to directly look up objects in mobile application.</a:t>
            </a:r>
          </a:p>
          <a:p>
            <a:pPr rtl="0" lvl="0" indent="-419100" marL="457200">
              <a:spcBef>
                <a:spcPts val="0"/>
              </a:spcBef>
              <a:buClr>
                <a:schemeClr val="dk2"/>
              </a:buClr>
              <a:buSzPct val="100000"/>
              <a:buFont typeface="Arial"/>
              <a:buChar char="●"/>
            </a:pPr>
            <a:r>
              <a:rPr lang="en"/>
              <a:t>The mobile application will be able to play audio files about each art objects.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Group</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lnSpc>
                <a:spcPct val="115000"/>
              </a:lnSpc>
              <a:spcBef>
                <a:spcPts val="0"/>
              </a:spcBef>
              <a:buClr>
                <a:schemeClr val="dk1"/>
              </a:buClr>
              <a:buSzPct val="100000"/>
              <a:buFont typeface="Arial"/>
              <a:buChar char="●"/>
            </a:pPr>
            <a:r>
              <a:rPr lang="en">
                <a:solidFill>
                  <a:schemeClr val="dk1"/>
                </a:solidFill>
              </a:rPr>
              <a:t>Casey</a:t>
            </a:r>
          </a:p>
          <a:p>
            <a:pPr rtl="0" lvl="0" indent="-419100" marL="457200">
              <a:lnSpc>
                <a:spcPct val="115000"/>
              </a:lnSpc>
              <a:spcBef>
                <a:spcPts val="0"/>
              </a:spcBef>
              <a:buClr>
                <a:schemeClr val="dk1"/>
              </a:buClr>
              <a:buSzPct val="100000"/>
              <a:buFont typeface="Arial"/>
              <a:buChar char="●"/>
            </a:pPr>
            <a:r>
              <a:rPr lang="en">
                <a:solidFill>
                  <a:schemeClr val="dk1"/>
                </a:solidFill>
              </a:rPr>
              <a:t>Ashley</a:t>
            </a:r>
          </a:p>
          <a:p>
            <a:pPr rtl="0" lvl="0" indent="-419100" marL="457200">
              <a:lnSpc>
                <a:spcPct val="115000"/>
              </a:lnSpc>
              <a:spcBef>
                <a:spcPts val="0"/>
              </a:spcBef>
              <a:buClr>
                <a:schemeClr val="dk1"/>
              </a:buClr>
              <a:buSzPct val="100000"/>
              <a:buFont typeface="Arial"/>
              <a:buChar char="●"/>
            </a:pPr>
            <a:r>
              <a:rPr lang="en">
                <a:solidFill>
                  <a:schemeClr val="dk1"/>
                </a:solidFill>
              </a:rPr>
              <a:t>Kritika</a:t>
            </a:r>
          </a:p>
          <a:p>
            <a:pPr rtl="0" lvl="0" indent="-419100" marL="457200">
              <a:lnSpc>
                <a:spcPct val="115000"/>
              </a:lnSpc>
              <a:spcBef>
                <a:spcPts val="0"/>
              </a:spcBef>
              <a:buClr>
                <a:schemeClr val="dk1"/>
              </a:buClr>
              <a:buSzPct val="100000"/>
              <a:buFont typeface="Arial"/>
              <a:buChar char="●"/>
            </a:pPr>
            <a:r>
              <a:rPr lang="en">
                <a:solidFill>
                  <a:schemeClr val="dk1"/>
                </a:solidFill>
              </a:rPr>
              <a:t>Sukaynah</a:t>
            </a:r>
          </a:p>
          <a:p>
            <a:pPr rtl="0" lvl="0" indent="-419100" marL="457200">
              <a:lnSpc>
                <a:spcPct val="115000"/>
              </a:lnSpc>
              <a:spcBef>
                <a:spcPts val="0"/>
              </a:spcBef>
              <a:buClr>
                <a:schemeClr val="dk1"/>
              </a:buClr>
              <a:buSzPct val="100000"/>
              <a:buFont typeface="Arial"/>
              <a:buChar char="●"/>
            </a:pPr>
            <a:r>
              <a:rPr lang="en">
                <a:solidFill>
                  <a:schemeClr val="dk1"/>
                </a:solidFill>
              </a:rPr>
              <a:t>Nisreen</a:t>
            </a:r>
          </a:p>
          <a:p>
            <a:pPr rtl="0" lvl="0" indent="-419100" marL="457200">
              <a:lnSpc>
                <a:spcPct val="115000"/>
              </a:lnSpc>
              <a:spcBef>
                <a:spcPts val="0"/>
              </a:spcBef>
              <a:buClr>
                <a:schemeClr val="dk1"/>
              </a:buClr>
              <a:buSzPct val="100000"/>
              <a:buFont typeface="Arial"/>
              <a:buChar char="●"/>
            </a:pPr>
            <a:r>
              <a:rPr lang="en">
                <a:solidFill>
                  <a:schemeClr val="dk1"/>
                </a:solidFill>
              </a:rPr>
              <a:t>Chethan</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y="0" x="0"/>
          <a:ext cy="0" cx="0"/>
          <a:chOff y="0" x="0"/>
          <a:chExt cy="0" cx="0"/>
        </a:xfrm>
      </p:grpSpPr>
      <p:sp>
        <p:nvSpPr>
          <p:cNvPr id="144" name="Shape 14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Quality Assurance </a:t>
            </a:r>
          </a:p>
        </p:txBody>
      </p:sp>
      <p:sp>
        <p:nvSpPr>
          <p:cNvPr id="145" name="Shape 14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en"/>
              <a:t>Metrics</a:t>
            </a:r>
          </a:p>
          <a:p>
            <a:pPr rtl="0" lvl="1" indent="-317500" marL="914400">
              <a:spcBef>
                <a:spcPts val="0"/>
              </a:spcBef>
              <a:buClr>
                <a:schemeClr val="dk2"/>
              </a:buClr>
              <a:buSzPct val="100000"/>
              <a:buFont typeface="Courier New"/>
              <a:buChar char="o"/>
            </a:pPr>
            <a:r>
              <a:rPr sz="1400" lang="en"/>
              <a:t>Fault Profile</a:t>
            </a:r>
          </a:p>
          <a:p>
            <a:pPr rtl="0" lvl="1" indent="-317500" marL="914400">
              <a:spcBef>
                <a:spcPts val="0"/>
              </a:spcBef>
              <a:buClr>
                <a:schemeClr val="dk2"/>
              </a:buClr>
              <a:buSzPct val="100000"/>
              <a:buFont typeface="Courier New"/>
              <a:buChar char="o"/>
            </a:pPr>
            <a:r>
              <a:rPr sz="1400" lang="en"/>
              <a:t>Breadth Testing</a:t>
            </a:r>
          </a:p>
          <a:p>
            <a:pPr rtl="0" lvl="0" indent="-381000" marL="457200">
              <a:spcBef>
                <a:spcPts val="0"/>
              </a:spcBef>
              <a:buClr>
                <a:schemeClr val="dk2"/>
              </a:buClr>
              <a:buSzPct val="100000"/>
              <a:buFont typeface="Arial"/>
              <a:buChar char="●"/>
            </a:pPr>
            <a:r>
              <a:rPr sz="2400" lang="en"/>
              <a:t>Standards</a:t>
            </a:r>
          </a:p>
          <a:p>
            <a:pPr rtl="0" lvl="1" indent="-317500" marL="914400">
              <a:spcBef>
                <a:spcPts val="0"/>
              </a:spcBef>
              <a:buClr>
                <a:schemeClr val="dk2"/>
              </a:buClr>
              <a:buSzPct val="100000"/>
              <a:buFont typeface="Courier New"/>
              <a:buChar char="o"/>
            </a:pPr>
            <a:r>
              <a:rPr sz="1400" lang="en"/>
              <a:t>Documentation</a:t>
            </a:r>
          </a:p>
          <a:p>
            <a:pPr rtl="0" lvl="1" indent="-317500" marL="914400">
              <a:spcBef>
                <a:spcPts val="0"/>
              </a:spcBef>
              <a:buClr>
                <a:schemeClr val="dk2"/>
              </a:buClr>
              <a:buSzPct val="100000"/>
              <a:buFont typeface="Courier New"/>
              <a:buChar char="o"/>
            </a:pPr>
            <a:r>
              <a:rPr sz="1400" lang="en"/>
              <a:t>Coding</a:t>
            </a:r>
          </a:p>
          <a:p>
            <a:pPr rtl="0" lvl="1" indent="-317500" marL="914400">
              <a:spcBef>
                <a:spcPts val="0"/>
              </a:spcBef>
              <a:buClr>
                <a:schemeClr val="dk2"/>
              </a:buClr>
              <a:buSzPct val="100000"/>
              <a:buFont typeface="Courier New"/>
              <a:buChar char="o"/>
            </a:pPr>
            <a:r>
              <a:rPr sz="1400" lang="en"/>
              <a:t>Comments</a:t>
            </a:r>
          </a:p>
          <a:p>
            <a:pPr rtl="0" lvl="0" indent="-381000" marL="457200">
              <a:spcBef>
                <a:spcPts val="0"/>
              </a:spcBef>
              <a:buClr>
                <a:schemeClr val="dk2"/>
              </a:buClr>
              <a:buSzPct val="100000"/>
              <a:buFont typeface="Arial"/>
              <a:buChar char="●"/>
            </a:pPr>
            <a:r>
              <a:rPr sz="2400" lang="en"/>
              <a:t>Inspection</a:t>
            </a:r>
          </a:p>
          <a:p>
            <a:pPr rtl="0" lvl="0" indent="-381000" marL="457200">
              <a:spcBef>
                <a:spcPts val="0"/>
              </a:spcBef>
              <a:buClr>
                <a:schemeClr val="dk2"/>
              </a:buClr>
              <a:buSzPct val="100000"/>
              <a:buFont typeface="Arial"/>
              <a:buChar char="●"/>
            </a:pPr>
            <a:r>
              <a:rPr sz="2400" lang="en"/>
              <a:t>Testing</a:t>
            </a:r>
          </a:p>
          <a:p>
            <a:pPr rtl="0" lvl="1" indent="-317500" marL="914400">
              <a:spcBef>
                <a:spcPts val="0"/>
              </a:spcBef>
              <a:buClr>
                <a:schemeClr val="dk2"/>
              </a:buClr>
              <a:buSzPct val="100000"/>
              <a:buFont typeface="Courier New"/>
              <a:buChar char="o"/>
            </a:pPr>
            <a:r>
              <a:rPr sz="1400" lang="en"/>
              <a:t>Unit Testing</a:t>
            </a:r>
          </a:p>
          <a:p>
            <a:pPr rtl="0" lvl="1" indent="-317500" marL="914400">
              <a:spcBef>
                <a:spcPts val="0"/>
              </a:spcBef>
              <a:buClr>
                <a:schemeClr val="dk2"/>
              </a:buClr>
              <a:buSzPct val="100000"/>
              <a:buFont typeface="Courier New"/>
              <a:buChar char="o"/>
            </a:pPr>
            <a:r>
              <a:rPr sz="1400" lang="en"/>
              <a:t>System Testing</a:t>
            </a:r>
          </a:p>
          <a:p>
            <a:pPr rtl="0" lvl="1" indent="-317500" marL="914400">
              <a:spcBef>
                <a:spcPts val="0"/>
              </a:spcBef>
              <a:buClr>
                <a:schemeClr val="dk2"/>
              </a:buClr>
              <a:buSzPct val="100000"/>
              <a:buFont typeface="Courier New"/>
              <a:buChar char="o"/>
            </a:pPr>
            <a:r>
              <a:rPr sz="1400" lang="en"/>
              <a:t>Integration Testing</a:t>
            </a:r>
          </a:p>
          <a:p>
            <a:pPr lvl="0" indent="-381000" marL="457200">
              <a:spcBef>
                <a:spcPts val="0"/>
              </a:spcBef>
              <a:buClr>
                <a:schemeClr val="dk2"/>
              </a:buClr>
              <a:buSzPct val="100000"/>
              <a:buFont typeface="Arial"/>
              <a:buChar char="●"/>
            </a:pPr>
            <a:r>
              <a:rPr sz="2400" lang="en"/>
              <a:t>Defect Management</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sz="3600" lang="en"/>
              <a:t>Configuration Management</a:t>
            </a:r>
          </a:p>
        </p:txBody>
      </p:sp>
      <p:sp>
        <p:nvSpPr>
          <p:cNvPr id="151" name="Shape 15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GitHub repository </a:t>
            </a:r>
          </a:p>
          <a:p>
            <a:pPr rtl="0" lvl="0" indent="-419100" marL="457200">
              <a:spcBef>
                <a:spcPts val="0"/>
              </a:spcBef>
              <a:buClr>
                <a:schemeClr val="dk2"/>
              </a:buClr>
              <a:buSzPct val="100000"/>
              <a:buFont typeface="Arial"/>
              <a:buChar char="●"/>
            </a:pPr>
            <a:r>
              <a:rPr lang="en"/>
              <a:t>Main branches: front end and back end </a:t>
            </a:r>
          </a:p>
          <a:p>
            <a:pPr lvl="0" indent="-419100" marL="457200">
              <a:spcBef>
                <a:spcPts val="0"/>
              </a:spcBef>
              <a:buClr>
                <a:schemeClr val="dk2"/>
              </a:buClr>
              <a:buSzPct val="100000"/>
              <a:buFont typeface="Arial"/>
              <a:buChar char="●"/>
            </a:pPr>
            <a:r>
              <a:rPr lang="en"/>
              <a:t>New features will be tested in branches off of the two main branches</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Questions?</a:t>
            </a:r>
          </a:p>
        </p:txBody>
      </p:sp>
      <p:sp>
        <p:nvSpPr>
          <p:cNvPr id="157" name="Shape 157"/>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Overview</a:t>
            </a:r>
          </a:p>
        </p:txBody>
      </p:sp>
      <p:sp>
        <p:nvSpPr>
          <p:cNvPr id="41" name="Shape 4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Museums are enthusiastic about using mobile technology</a:t>
            </a:r>
          </a:p>
          <a:p>
            <a:pPr rtl="0" lvl="0" indent="-419100" marL="457200">
              <a:spcBef>
                <a:spcPts val="0"/>
              </a:spcBef>
              <a:buClr>
                <a:schemeClr val="dk2"/>
              </a:buClr>
              <a:buSzPct val="100000"/>
              <a:buFont typeface="Arial"/>
              <a:buChar char="●"/>
            </a:pPr>
            <a:r>
              <a:rPr lang="en"/>
              <a:t>Lack the technical and financial resources to do so on their own</a:t>
            </a:r>
          </a:p>
          <a:p>
            <a:pPr lvl="0" indent="-419100" marL="457200">
              <a:spcBef>
                <a:spcPts val="0"/>
              </a:spcBef>
              <a:buClr>
                <a:schemeClr val="dk2"/>
              </a:buClr>
              <a:buSzPct val="100000"/>
              <a:buFont typeface="Arial"/>
              <a:buChar char="●"/>
            </a:pPr>
            <a:r>
              <a:rPr lang="en"/>
              <a:t>Providing museums with an open source solution to engage visitors through mobile applications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Motivation</a:t>
            </a:r>
          </a:p>
        </p:txBody>
      </p:sp>
      <p:pic>
        <p:nvPicPr>
          <p:cNvPr id="47" name="Shape 47"/>
          <p:cNvPicPr preferRelativeResize="0"/>
          <p:nvPr/>
        </p:nvPicPr>
        <p:blipFill>
          <a:blip r:embed="rId3">
            <a:alphaModFix/>
          </a:blip>
          <a:stretch>
            <a:fillRect/>
          </a:stretch>
        </p:blipFill>
        <p:spPr>
          <a:xfrm>
            <a:off y="1524650" x="773300"/>
            <a:ext cy="3618850" cx="726962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Motivation</a:t>
            </a:r>
          </a:p>
        </p:txBody>
      </p:sp>
      <p:pic>
        <p:nvPicPr>
          <p:cNvPr id="53" name="Shape 53"/>
          <p:cNvPicPr preferRelativeResize="0"/>
          <p:nvPr/>
        </p:nvPicPr>
        <p:blipFill>
          <a:blip r:embed="rId3">
            <a:alphaModFix/>
          </a:blip>
          <a:stretch>
            <a:fillRect/>
          </a:stretch>
        </p:blipFill>
        <p:spPr>
          <a:xfrm>
            <a:off y="1432862" x="1635825"/>
            <a:ext cy="3520574" cx="58723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sp>
        <p:nvSpPr>
          <p:cNvPr id="58" name="Shape 5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Two Components</a:t>
            </a:r>
          </a:p>
        </p:txBody>
      </p:sp>
      <p:sp>
        <p:nvSpPr>
          <p:cNvPr id="59" name="Shape 59"/>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AutoNum type="arabicPeriod"/>
            </a:pPr>
            <a:r>
              <a:rPr lang="en"/>
              <a:t>Web application and service for hosting and pushing material</a:t>
            </a:r>
          </a:p>
          <a:p>
            <a:pPr lvl="0" indent="-419100" marL="457200">
              <a:spcBef>
                <a:spcPts val="0"/>
              </a:spcBef>
              <a:buClr>
                <a:schemeClr val="dk2"/>
              </a:buClr>
              <a:buSzPct val="100000"/>
              <a:buFont typeface="Arial"/>
              <a:buAutoNum type="arabicPeriod"/>
            </a:pPr>
            <a:r>
              <a:rPr lang="en"/>
              <a:t>Android application for viewing material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y="0" x="0"/>
          <a:ext cy="0" cx="0"/>
          <a:chOff y="0" x="0"/>
          <a:chExt cy="0" cx="0"/>
        </a:xfrm>
      </p:grpSpPr>
      <p:sp>
        <p:nvSpPr>
          <p:cNvPr id="64" name="Shape 6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Management Plan</a:t>
            </a:r>
          </a:p>
        </p:txBody>
      </p:sp>
      <p:sp>
        <p:nvSpPr>
          <p:cNvPr id="65" name="Shape 6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en"/>
              <a:t>Two teams</a:t>
            </a:r>
          </a:p>
          <a:p>
            <a:pPr rtl="0" lvl="1" indent="-381000" marL="914400">
              <a:spcBef>
                <a:spcPts val="0"/>
              </a:spcBef>
              <a:buClr>
                <a:schemeClr val="dk2"/>
              </a:buClr>
              <a:buSzPct val="80000"/>
              <a:buFont typeface="Courier New"/>
              <a:buChar char="o"/>
            </a:pPr>
            <a:r>
              <a:rPr lang="en"/>
              <a:t>Web Application and Service</a:t>
            </a:r>
          </a:p>
          <a:p>
            <a:pPr rtl="0" lvl="1" indent="-381000" marL="914400">
              <a:spcBef>
                <a:spcPts val="0"/>
              </a:spcBef>
              <a:buClr>
                <a:schemeClr val="dk2"/>
              </a:buClr>
              <a:buSzPct val="80000"/>
              <a:buFont typeface="Courier New"/>
              <a:buChar char="o"/>
            </a:pPr>
            <a:r>
              <a:rPr lang="en"/>
              <a:t>Android application</a:t>
            </a:r>
          </a:p>
          <a:p>
            <a:pPr rtl="0" lvl="0" indent="-419100" marL="457200">
              <a:spcBef>
                <a:spcPts val="0"/>
              </a:spcBef>
              <a:buClr>
                <a:schemeClr val="dk2"/>
              </a:buClr>
              <a:buSzPct val="100000"/>
              <a:buFont typeface="Arial"/>
              <a:buChar char="●"/>
            </a:pPr>
            <a:r>
              <a:rPr lang="en"/>
              <a:t>Process Model</a:t>
            </a:r>
          </a:p>
          <a:p>
            <a:pPr rtl="0" lvl="1" indent="-381000" marL="914400">
              <a:spcBef>
                <a:spcPts val="0"/>
              </a:spcBef>
              <a:buClr>
                <a:schemeClr val="dk2"/>
              </a:buClr>
              <a:buSzPct val="100000"/>
              <a:buFont typeface="Courier New"/>
              <a:buChar char="o"/>
            </a:pPr>
            <a:r>
              <a:rPr sz="2400" lang="en"/>
              <a:t>Agile Approach</a:t>
            </a:r>
          </a:p>
          <a:p>
            <a:pPr rtl="0" lvl="1" indent="-381000" marL="914400">
              <a:spcBef>
                <a:spcPts val="0"/>
              </a:spcBef>
              <a:buClr>
                <a:schemeClr val="dk2"/>
              </a:buClr>
              <a:buSzPct val="100000"/>
              <a:buFont typeface="Courier New"/>
              <a:buChar char="o"/>
            </a:pPr>
            <a:r>
              <a:rPr sz="2400" lang="en"/>
              <a:t>Two development teams</a:t>
            </a:r>
          </a:p>
          <a:p>
            <a:pPr rtl="0" lvl="2" indent="-381000" marL="1371600">
              <a:spcBef>
                <a:spcPts val="0"/>
              </a:spcBef>
              <a:buClr>
                <a:schemeClr val="dk2"/>
              </a:buClr>
              <a:buSzPct val="80000"/>
              <a:buFont typeface="Wingdings"/>
              <a:buChar char="§"/>
            </a:pPr>
            <a:r>
              <a:rPr lang="en"/>
              <a:t>Scrum approach</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Communication</a:t>
            </a:r>
          </a:p>
        </p:txBody>
      </p:sp>
      <p:pic>
        <p:nvPicPr>
          <p:cNvPr id="71" name="Shape 71"/>
          <p:cNvPicPr preferRelativeResize="0"/>
          <p:nvPr/>
        </p:nvPicPr>
        <p:blipFill>
          <a:blip r:embed="rId3">
            <a:alphaModFix/>
          </a:blip>
          <a:stretch>
            <a:fillRect/>
          </a:stretch>
        </p:blipFill>
        <p:spPr>
          <a:xfrm>
            <a:off y="1425537" x="457200"/>
            <a:ext cy="3372675" cx="1637074"/>
          </a:xfrm>
          <a:prstGeom prst="rect">
            <a:avLst/>
          </a:prstGeom>
          <a:noFill/>
          <a:ln>
            <a:noFill/>
          </a:ln>
        </p:spPr>
      </p:pic>
      <p:pic>
        <p:nvPicPr>
          <p:cNvPr id="72" name="Shape 72"/>
          <p:cNvPicPr preferRelativeResize="0"/>
          <p:nvPr/>
        </p:nvPicPr>
        <p:blipFill>
          <a:blip r:embed="rId4">
            <a:alphaModFix/>
          </a:blip>
          <a:stretch>
            <a:fillRect/>
          </a:stretch>
        </p:blipFill>
        <p:spPr>
          <a:xfrm>
            <a:off y="1574050" x="2094275"/>
            <a:ext cy="2852744" cx="626562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y="0" x="0"/>
          <a:ext cy="0" cx="0"/>
          <a:chOff y="0" x="0"/>
          <a:chExt cy="0" cx="0"/>
        </a:xfrm>
      </p:grpSpPr>
      <p:sp>
        <p:nvSpPr>
          <p:cNvPr id="77" name="Shape 77"/>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en"/>
              <a:t>Architecture</a:t>
            </a:r>
          </a:p>
        </p:txBody>
      </p:sp>
      <p:pic>
        <p:nvPicPr>
          <p:cNvPr id="78" name="Shape 78"/>
          <p:cNvPicPr preferRelativeResize="0"/>
          <p:nvPr/>
        </p:nvPicPr>
        <p:blipFill>
          <a:blip r:embed="rId3">
            <a:alphaModFix/>
          </a:blip>
          <a:stretch>
            <a:fillRect/>
          </a:stretch>
        </p:blipFill>
        <p:spPr>
          <a:xfrm>
            <a:off y="1450425" x="71437"/>
            <a:ext cy="3733800" cx="900112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