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4" r:id="rId9"/>
    <p:sldId id="266" r:id="rId10"/>
    <p:sldId id="267" r:id="rId11"/>
    <p:sldId id="268" r:id="rId12"/>
    <p:sldId id="270" r:id="rId13"/>
    <p:sldId id="269" r:id="rId14"/>
    <p:sldId id="272" r:id="rId15"/>
    <p:sldId id="271"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684" y="-7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E9E1953F-94DF-45B0-846F-141BE4A071B0}" type="datetimeFigureOut">
              <a:rPr lang="ru-RU" smtClean="0"/>
              <a:pPr/>
              <a:t>10.12.2018</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36BE0D67-8FCB-4399-ABB4-607475574942}"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9E1953F-94DF-45B0-846F-141BE4A071B0}" type="datetimeFigureOut">
              <a:rPr lang="ru-RU" smtClean="0"/>
              <a:pPr/>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6BE0D67-8FCB-4399-ABB4-607475574942}"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9E1953F-94DF-45B0-846F-141BE4A071B0}" type="datetimeFigureOut">
              <a:rPr lang="ru-RU" smtClean="0"/>
              <a:pPr/>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6BE0D67-8FCB-4399-ABB4-607475574942}"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Содержимое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E9E1953F-94DF-45B0-846F-141BE4A071B0}" type="datetimeFigureOut">
              <a:rPr lang="ru-RU" smtClean="0"/>
              <a:pPr/>
              <a:t>10.12.2018</a:t>
            </a:fld>
            <a:endParaRPr lang="ru-RU"/>
          </a:p>
        </p:txBody>
      </p:sp>
      <p:sp>
        <p:nvSpPr>
          <p:cNvPr id="9" name="Номер слайда 8"/>
          <p:cNvSpPr>
            <a:spLocks noGrp="1"/>
          </p:cNvSpPr>
          <p:nvPr>
            <p:ph type="sldNum" sz="quarter" idx="15"/>
          </p:nvPr>
        </p:nvSpPr>
        <p:spPr/>
        <p:txBody>
          <a:bodyPr rtlCol="0"/>
          <a:lstStyle/>
          <a:p>
            <a:fld id="{36BE0D67-8FCB-4399-ABB4-607475574942}" type="slidenum">
              <a:rPr lang="ru-RU" smtClean="0"/>
              <a:pPr/>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E9E1953F-94DF-45B0-846F-141BE4A071B0}" type="datetimeFigureOut">
              <a:rPr lang="ru-RU" smtClean="0"/>
              <a:pPr/>
              <a:t>10.12.2018</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36BE0D67-8FCB-4399-ABB4-607475574942}"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E9E1953F-94DF-45B0-846F-141BE4A071B0}" type="datetimeFigureOut">
              <a:rPr lang="ru-RU" smtClean="0"/>
              <a:pPr/>
              <a:t>10.12.2018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6BE0D67-8FCB-4399-ABB4-607475574942}" type="slidenum">
              <a:rPr lang="ru-RU" smtClean="0"/>
              <a:pPr/>
              <a:t>‹#›</a:t>
            </a:fld>
            <a:endParaRPr lang="ru-RU"/>
          </a:p>
        </p:txBody>
      </p:sp>
      <p:sp>
        <p:nvSpPr>
          <p:cNvPr id="9" name="Содержимое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E9E1953F-94DF-45B0-846F-141BE4A071B0}" type="datetimeFigureOut">
              <a:rPr lang="ru-RU" smtClean="0"/>
              <a:pPr/>
              <a:t>10.12.2018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6BE0D67-8FCB-4399-ABB4-607475574942}" type="slidenum">
              <a:rPr lang="ru-RU" smtClean="0"/>
              <a:pPr/>
              <a:t>‹#›</a:t>
            </a:fld>
            <a:endParaRPr lang="ru-RU"/>
          </a:p>
        </p:txBody>
      </p:sp>
      <p:sp>
        <p:nvSpPr>
          <p:cNvPr id="11" name="Содержимое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E9E1953F-94DF-45B0-846F-141BE4A071B0}" type="datetimeFigureOut">
              <a:rPr lang="ru-RU" smtClean="0"/>
              <a:pPr/>
              <a:t>10.12.2018</a:t>
            </a:fld>
            <a:endParaRPr lang="ru-RU"/>
          </a:p>
        </p:txBody>
      </p:sp>
      <p:sp>
        <p:nvSpPr>
          <p:cNvPr id="7" name="Номер слайда 6"/>
          <p:cNvSpPr>
            <a:spLocks noGrp="1"/>
          </p:cNvSpPr>
          <p:nvPr>
            <p:ph type="sldNum" sz="quarter" idx="11"/>
          </p:nvPr>
        </p:nvSpPr>
        <p:spPr/>
        <p:txBody>
          <a:bodyPr rtlCol="0"/>
          <a:lstStyle/>
          <a:p>
            <a:fld id="{36BE0D67-8FCB-4399-ABB4-607475574942}" type="slidenum">
              <a:rPr lang="ru-RU" smtClean="0"/>
              <a:pPr/>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9E1953F-94DF-45B0-846F-141BE4A071B0}" type="datetimeFigureOut">
              <a:rPr lang="ru-RU" smtClean="0"/>
              <a:pPr/>
              <a:t>10.12.2018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6BE0D67-8FCB-4399-ABB4-607475574942}"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Содержимое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E9E1953F-94DF-45B0-846F-141BE4A071B0}" type="datetimeFigureOut">
              <a:rPr lang="ru-RU" smtClean="0"/>
              <a:pPr/>
              <a:t>10.12.2018</a:t>
            </a:fld>
            <a:endParaRPr lang="ru-RU"/>
          </a:p>
        </p:txBody>
      </p:sp>
      <p:sp>
        <p:nvSpPr>
          <p:cNvPr id="22" name="Номер слайда 21"/>
          <p:cNvSpPr>
            <a:spLocks noGrp="1"/>
          </p:cNvSpPr>
          <p:nvPr>
            <p:ph type="sldNum" sz="quarter" idx="15"/>
          </p:nvPr>
        </p:nvSpPr>
        <p:spPr/>
        <p:txBody>
          <a:bodyPr rtlCol="0"/>
          <a:lstStyle/>
          <a:p>
            <a:fld id="{36BE0D67-8FCB-4399-ABB4-607475574942}" type="slidenum">
              <a:rPr lang="ru-RU" smtClean="0"/>
              <a:pPr/>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E9E1953F-94DF-45B0-846F-141BE4A071B0}" type="datetimeFigureOut">
              <a:rPr lang="ru-RU" smtClean="0"/>
              <a:pPr/>
              <a:t>10.12.2018</a:t>
            </a:fld>
            <a:endParaRPr lang="ru-RU"/>
          </a:p>
        </p:txBody>
      </p:sp>
      <p:sp>
        <p:nvSpPr>
          <p:cNvPr id="18" name="Номер слайда 17"/>
          <p:cNvSpPr>
            <a:spLocks noGrp="1"/>
          </p:cNvSpPr>
          <p:nvPr>
            <p:ph type="sldNum" sz="quarter" idx="11"/>
          </p:nvPr>
        </p:nvSpPr>
        <p:spPr/>
        <p:txBody>
          <a:bodyPr rtlCol="0"/>
          <a:lstStyle/>
          <a:p>
            <a:fld id="{36BE0D67-8FCB-4399-ABB4-607475574942}" type="slidenum">
              <a:rPr lang="ru-RU" smtClean="0"/>
              <a:pPr/>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9E1953F-94DF-45B0-846F-141BE4A071B0}" type="datetimeFigureOut">
              <a:rPr lang="ru-RU" smtClean="0"/>
              <a:pPr/>
              <a:t>10.12.2018</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6BE0D67-8FCB-4399-ABB4-607475574942}"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b-gbc.blackboard.com/webapps/blackboard/execute/launcher?type=Course&amp;id=_151970_1&amp;ur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28728" y="285728"/>
            <a:ext cx="7029472" cy="3518388"/>
          </a:xfrm>
        </p:spPr>
        <p:txBody>
          <a:bodyPr/>
          <a:lstStyle/>
          <a:p>
            <a:pPr algn="ctr"/>
            <a:r>
              <a:rPr lang="en-US" sz="1600" dirty="0" smtClean="0">
                <a:latin typeface="Times New Roman" pitchFamily="18" charset="0"/>
                <a:ea typeface="Tahoma" pitchFamily="34" charset="0"/>
                <a:cs typeface="Times New Roman" pitchFamily="18" charset="0"/>
              </a:rPr>
              <a:t>Agile Software Development</a:t>
            </a:r>
            <a:r>
              <a:rPr lang="ru-RU" sz="1600" dirty="0" smtClean="0">
                <a:latin typeface="Times New Roman" pitchFamily="18" charset="0"/>
                <a:ea typeface="Tahoma" pitchFamily="34" charset="0"/>
                <a:cs typeface="Times New Roman" pitchFamily="18" charset="0"/>
              </a:rPr>
              <a:t/>
            </a:r>
            <a:br>
              <a:rPr lang="ru-RU" sz="1600" dirty="0" smtClean="0">
                <a:latin typeface="Times New Roman" pitchFamily="18" charset="0"/>
                <a:ea typeface="Tahoma" pitchFamily="34" charset="0"/>
                <a:cs typeface="Times New Roman" pitchFamily="18" charset="0"/>
              </a:rPr>
            </a:br>
            <a:r>
              <a:rPr lang="en-US" sz="1600" b="0" dirty="0" smtClean="0">
                <a:latin typeface="Times New Roman" pitchFamily="18" charset="0"/>
                <a:ea typeface="Tahoma" pitchFamily="34" charset="0"/>
                <a:cs typeface="Times New Roman" pitchFamily="18" charset="0"/>
                <a:hlinkClick r:id="rId2"/>
              </a:rPr>
              <a:t>CRN-14532-201801</a:t>
            </a:r>
            <a:r>
              <a:rPr lang="ru-RU" dirty="0" smtClean="0">
                <a:latin typeface="Times New Roman" pitchFamily="18" charset="0"/>
                <a:ea typeface="Tahoma" pitchFamily="34" charset="0"/>
                <a:cs typeface="Times New Roman" pitchFamily="18" charset="0"/>
              </a:rPr>
              <a:t/>
            </a:r>
            <a:br>
              <a:rPr lang="ru-RU" dirty="0" smtClean="0">
                <a:latin typeface="Times New Roman" pitchFamily="18" charset="0"/>
                <a:ea typeface="Tahoma" pitchFamily="34" charset="0"/>
                <a:cs typeface="Times New Roman" pitchFamily="18" charset="0"/>
              </a:rPr>
            </a:br>
            <a:r>
              <a:rPr lang="en-US" dirty="0" smtClean="0">
                <a:latin typeface="Times New Roman" pitchFamily="18" charset="0"/>
                <a:ea typeface="Tahoma" pitchFamily="34" charset="0"/>
                <a:cs typeface="Times New Roman" pitchFamily="18" charset="0"/>
              </a:rPr>
              <a:t> </a:t>
            </a:r>
            <a:r>
              <a:rPr lang="ru-RU" dirty="0" smtClean="0"/>
              <a:t/>
            </a:r>
            <a:br>
              <a:rPr lang="ru-RU" dirty="0" smtClean="0"/>
            </a:br>
            <a:r>
              <a:rPr lang="en-US" dirty="0" smtClean="0"/>
              <a:t>  </a:t>
            </a: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Management System</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Sprint II</a:t>
            </a:r>
            <a:r>
              <a:rPr lang="ru-RU" dirty="0" smtClean="0"/>
              <a:t/>
            </a:r>
            <a:br>
              <a:rPr lang="ru-RU" dirty="0" smtClean="0"/>
            </a:br>
            <a:endParaRPr lang="ru-RU" dirty="0"/>
          </a:p>
        </p:txBody>
      </p:sp>
      <p:sp>
        <p:nvSpPr>
          <p:cNvPr id="3" name="Подзаголовок 2"/>
          <p:cNvSpPr>
            <a:spLocks noGrp="1"/>
          </p:cNvSpPr>
          <p:nvPr>
            <p:ph type="subTitle" idx="1"/>
          </p:nvPr>
        </p:nvSpPr>
        <p:spPr>
          <a:xfrm>
            <a:off x="1357290" y="4500570"/>
            <a:ext cx="7100910" cy="1874352"/>
          </a:xfrm>
        </p:spPr>
        <p:txBody>
          <a:bodyPr>
            <a:normAutofit fontScale="92500" lnSpcReduction="10000"/>
          </a:bodyPr>
          <a:lstStyle/>
          <a:p>
            <a:r>
              <a:rPr lang="en-US" dirty="0" smtClean="0">
                <a:latin typeface="Times New Roman" pitchFamily="18" charset="0"/>
                <a:cs typeface="Times New Roman" pitchFamily="18" charset="0"/>
              </a:rPr>
              <a:t>Team members:</a:t>
            </a:r>
            <a:endParaRPr lang="ru-RU"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endParaRPr lang="ru-RU"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David </a:t>
            </a:r>
            <a:r>
              <a:rPr lang="en-US" dirty="0" err="1" smtClean="0">
                <a:latin typeface="Times New Roman" pitchFamily="18" charset="0"/>
                <a:cs typeface="Times New Roman" pitchFamily="18" charset="0"/>
              </a:rPr>
              <a:t>Wieczorek</a:t>
            </a:r>
            <a:r>
              <a:rPr lang="en-US" dirty="0" smtClean="0">
                <a:latin typeface="Times New Roman" pitchFamily="18" charset="0"/>
                <a:cs typeface="Times New Roman" pitchFamily="18" charset="0"/>
              </a:rPr>
              <a:t>                             101148080</a:t>
            </a:r>
            <a:endParaRPr lang="ru-RU"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Allissa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Dela</a:t>
            </a:r>
            <a:r>
              <a:rPr lang="en-US" dirty="0" smtClean="0">
                <a:latin typeface="Times New Roman" pitchFamily="18" charset="0"/>
                <a:cs typeface="Times New Roman" pitchFamily="18" charset="0"/>
              </a:rPr>
              <a:t> Cruz                            101019054</a:t>
            </a:r>
            <a:endParaRPr lang="ru-RU"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Hristo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Tsvetkov</a:t>
            </a:r>
            <a:r>
              <a:rPr lang="en-US" dirty="0" smtClean="0">
                <a:latin typeface="Times New Roman" pitchFamily="18" charset="0"/>
                <a:cs typeface="Times New Roman" pitchFamily="18" charset="0"/>
              </a:rPr>
              <a:t>		      100719969</a:t>
            </a:r>
            <a:endParaRPr lang="ru-RU"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Viacheslav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Nepomniashchyi</a:t>
            </a:r>
            <a:r>
              <a:rPr lang="en-US" dirty="0" smtClean="0">
                <a:latin typeface="Times New Roman" pitchFamily="18" charset="0"/>
                <a:cs typeface="Times New Roman" pitchFamily="18" charset="0"/>
              </a:rPr>
              <a:t>         101184699</a:t>
            </a:r>
            <a:endParaRPr lang="ru-RU"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57290" y="1000108"/>
            <a:ext cx="7100910" cy="5929354"/>
          </a:xfrm>
        </p:spPr>
        <p:txBody>
          <a:bodyPr>
            <a:normAutofit/>
          </a:bodyPr>
          <a:lstStyle/>
          <a:p>
            <a:r>
              <a:rPr lang="en-US" u="sng" dirty="0" smtClean="0"/>
              <a:t>Business Case 1.</a:t>
            </a:r>
            <a:endParaRPr lang="ru-RU" dirty="0" smtClean="0"/>
          </a:p>
          <a:p>
            <a:r>
              <a:rPr lang="en-US" u="sng" dirty="0" smtClean="0"/>
              <a:t>Patient comes to the clinic.</a:t>
            </a:r>
          </a:p>
          <a:p>
            <a:endParaRPr lang="ru-RU" u="sng" dirty="0" smtClean="0"/>
          </a:p>
          <a:p>
            <a:pPr lvl="0"/>
            <a:r>
              <a:rPr lang="en-US" dirty="0" smtClean="0"/>
              <a:t>e) Fees for a Sick Note ($10) or for a Missed Appointment ($30) charged by Receptionist at this time if it is a case.</a:t>
            </a:r>
            <a:endParaRPr lang="ru-RU" dirty="0" smtClean="0"/>
          </a:p>
          <a:p>
            <a:endParaRPr lang="ru-RU" dirty="0" smtClean="0"/>
          </a:p>
          <a:p>
            <a:pPr lvl="0"/>
            <a:endParaRPr lang="ru-RU" dirty="0" smtClean="0"/>
          </a:p>
          <a:p>
            <a:pPr lvl="0"/>
            <a:endParaRPr lang="ru-RU" dirty="0" smtClean="0"/>
          </a:p>
          <a:p>
            <a:endParaRPr lang="ru-RU" u="sng" dirty="0" smtClean="0"/>
          </a:p>
        </p:txBody>
      </p:sp>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4578" name="Picture 2" descr="receptionistfeatures2 (1)"/>
          <p:cNvPicPr>
            <a:picLocks noChangeAspect="1" noChangeArrowheads="1"/>
          </p:cNvPicPr>
          <p:nvPr/>
        </p:nvPicPr>
        <p:blipFill>
          <a:blip r:embed="rId2"/>
          <a:srcRect r="21438" b="6716"/>
          <a:stretch>
            <a:fillRect/>
          </a:stretch>
        </p:blipFill>
        <p:spPr bwMode="auto">
          <a:xfrm>
            <a:off x="1714480" y="2833683"/>
            <a:ext cx="5715040" cy="38100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57290" y="1000108"/>
            <a:ext cx="7100910" cy="5929354"/>
          </a:xfrm>
        </p:spPr>
        <p:txBody>
          <a:bodyPr>
            <a:normAutofit/>
          </a:bodyPr>
          <a:lstStyle/>
          <a:p>
            <a:r>
              <a:rPr lang="en-US" u="sng" dirty="0" smtClean="0"/>
              <a:t>Business Case 1.</a:t>
            </a:r>
            <a:endParaRPr lang="ru-RU" dirty="0" smtClean="0"/>
          </a:p>
          <a:p>
            <a:r>
              <a:rPr lang="en-US" u="sng" dirty="0" smtClean="0"/>
              <a:t>Patient comes to the clinic.</a:t>
            </a:r>
          </a:p>
          <a:p>
            <a:pPr lvl="0"/>
            <a:r>
              <a:rPr lang="en-US" dirty="0" smtClean="0"/>
              <a:t>f) Patient placed in a queue by Receptionist depends on: </a:t>
            </a:r>
            <a:endParaRPr lang="ru-RU" dirty="0" smtClean="0"/>
          </a:p>
          <a:p>
            <a:r>
              <a:rPr lang="en-US" dirty="0" smtClean="0"/>
              <a:t> * family doctor room or walk in case;</a:t>
            </a:r>
            <a:endParaRPr lang="ru-RU" dirty="0" smtClean="0"/>
          </a:p>
          <a:p>
            <a:pPr lvl="0"/>
            <a:r>
              <a:rPr lang="en-US" dirty="0" smtClean="0"/>
              <a:t>* one or two 15-minute slots are needed;</a:t>
            </a:r>
            <a:endParaRPr lang="ru-RU" dirty="0" smtClean="0"/>
          </a:p>
          <a:p>
            <a:pPr lvl="0"/>
            <a:r>
              <a:rPr lang="en-US" dirty="0" smtClean="0"/>
              <a:t>* general case or an emergency.</a:t>
            </a:r>
          </a:p>
          <a:p>
            <a:pPr lvl="0"/>
            <a:endParaRPr lang="ru-RU" dirty="0" smtClean="0"/>
          </a:p>
          <a:p>
            <a:endParaRPr lang="ru-RU" dirty="0" smtClean="0"/>
          </a:p>
          <a:p>
            <a:pPr lvl="0"/>
            <a:endParaRPr lang="ru-RU" dirty="0" smtClean="0"/>
          </a:p>
          <a:p>
            <a:pPr lvl="0"/>
            <a:endParaRPr lang="ru-RU" dirty="0" smtClean="0"/>
          </a:p>
          <a:p>
            <a:endParaRPr lang="ru-RU" u="sng" dirty="0" smtClean="0"/>
          </a:p>
        </p:txBody>
      </p:sp>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 name="Рисунок 6" descr="F:\Agile\Sprint II\Scheduler1.gif"/>
          <p:cNvPicPr>
            <a:picLocks noChangeAspect="1"/>
          </p:cNvPicPr>
          <p:nvPr/>
        </p:nvPicPr>
        <p:blipFill>
          <a:blip r:embed="rId2"/>
          <a:srcRect/>
          <a:stretch>
            <a:fillRect/>
          </a:stretch>
        </p:blipFill>
        <p:spPr bwMode="auto">
          <a:xfrm>
            <a:off x="1357289" y="3221378"/>
            <a:ext cx="6514148" cy="34937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descr="VitalsPopUp"/>
          <p:cNvPicPr>
            <a:picLocks noChangeAspect="1"/>
          </p:cNvPicPr>
          <p:nvPr/>
        </p:nvPicPr>
        <p:blipFill>
          <a:blip r:embed="rId2"/>
          <a:srcRect/>
          <a:stretch>
            <a:fillRect/>
          </a:stretch>
        </p:blipFill>
        <p:spPr bwMode="auto">
          <a:xfrm>
            <a:off x="1214414" y="3071810"/>
            <a:ext cx="6786610" cy="3646848"/>
          </a:xfrm>
          <a:prstGeom prst="rect">
            <a:avLst/>
          </a:prstGeom>
          <a:noFill/>
          <a:ln w="9525">
            <a:noFill/>
            <a:miter lim="800000"/>
            <a:headEnd/>
            <a:tailEnd/>
          </a:ln>
        </p:spPr>
      </p:pic>
      <p:sp>
        <p:nvSpPr>
          <p:cNvPr id="3" name="Подзаголовок 2"/>
          <p:cNvSpPr>
            <a:spLocks noGrp="1"/>
          </p:cNvSpPr>
          <p:nvPr>
            <p:ph type="subTitle" idx="1"/>
          </p:nvPr>
        </p:nvSpPr>
        <p:spPr>
          <a:xfrm>
            <a:off x="1214414" y="928670"/>
            <a:ext cx="7358114" cy="2643206"/>
          </a:xfrm>
        </p:spPr>
        <p:txBody>
          <a:bodyPr>
            <a:normAutofit lnSpcReduction="10000"/>
          </a:bodyPr>
          <a:lstStyle/>
          <a:p>
            <a:r>
              <a:rPr lang="en-US" u="sng" dirty="0" smtClean="0"/>
              <a:t>Business Case 1.  Patient comes to the clinic.</a:t>
            </a:r>
          </a:p>
          <a:p>
            <a:endParaRPr lang="en-US" sz="900" u="sng" dirty="0" smtClean="0"/>
          </a:p>
          <a:p>
            <a:r>
              <a:rPr lang="en-US" dirty="0" smtClean="0"/>
              <a:t>g) Receptionist assigns a room for Patient, so Nurse sees pop up forms to take Patient’s vitals, complaints etc.</a:t>
            </a:r>
          </a:p>
          <a:p>
            <a:pPr lvl="0"/>
            <a:r>
              <a:rPr lang="en-US" dirty="0" smtClean="0"/>
              <a:t>h) Doctor switches to the diagnosis Form and picks standardized phrases from the template or may add own. Doctor chooses Tabs below to review passed tests and letters from other doctors specialists or assigns new tests, </a:t>
            </a:r>
            <a:r>
              <a:rPr lang="en-US" dirty="0" smtClean="0">
                <a:solidFill>
                  <a:schemeClr val="bg1"/>
                </a:solidFill>
              </a:rPr>
              <a:t>referrals and  types a prescription:</a:t>
            </a:r>
            <a:endParaRPr lang="ru-RU" dirty="0" smtClean="0">
              <a:solidFill>
                <a:schemeClr val="bg1"/>
              </a:solidFill>
            </a:endParaRPr>
          </a:p>
          <a:p>
            <a:pPr lvl="0"/>
            <a:endParaRPr lang="ru-RU" dirty="0" smtClean="0"/>
          </a:p>
          <a:p>
            <a:pPr lvl="0"/>
            <a:endParaRPr lang="ru-RU" dirty="0" smtClean="0"/>
          </a:p>
          <a:p>
            <a:endParaRPr lang="ru-RU" u="sng" dirty="0" smtClean="0"/>
          </a:p>
        </p:txBody>
      </p:sp>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214414" y="1214422"/>
            <a:ext cx="7358114" cy="1357322"/>
          </a:xfrm>
        </p:spPr>
        <p:txBody>
          <a:bodyPr>
            <a:normAutofit/>
          </a:bodyPr>
          <a:lstStyle/>
          <a:p>
            <a:r>
              <a:rPr lang="en-US" u="sng" dirty="0" smtClean="0"/>
              <a:t>Business Case 1.  Patient comes to the clinic.</a:t>
            </a:r>
          </a:p>
          <a:p>
            <a:endParaRPr lang="en-US" sz="900" u="sng" dirty="0" smtClean="0"/>
          </a:p>
          <a:p>
            <a:pPr lvl="0"/>
            <a:r>
              <a:rPr lang="en-US" dirty="0" smtClean="0"/>
              <a:t>i) Receptionist checks Patient out. Follow up visit can be booked at this time if needed.</a:t>
            </a:r>
            <a:endParaRPr lang="ru-RU" dirty="0" smtClean="0"/>
          </a:p>
          <a:p>
            <a:pPr lvl="0"/>
            <a:endParaRPr lang="ru-RU" dirty="0" smtClean="0"/>
          </a:p>
          <a:p>
            <a:pPr lvl="0"/>
            <a:endParaRPr lang="ru-RU" dirty="0" smtClean="0"/>
          </a:p>
          <a:p>
            <a:endParaRPr lang="ru-RU" u="sng" dirty="0" smtClean="0"/>
          </a:p>
        </p:txBody>
      </p:sp>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9" name="Рисунок 8" descr="receptionistfeatures (2)"/>
          <p:cNvPicPr/>
          <p:nvPr/>
        </p:nvPicPr>
        <p:blipFill>
          <a:blip r:embed="rId2"/>
          <a:srcRect/>
          <a:stretch>
            <a:fillRect/>
          </a:stretch>
        </p:blipFill>
        <p:spPr bwMode="auto">
          <a:xfrm>
            <a:off x="1771672" y="2824177"/>
            <a:ext cx="5943600" cy="267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ctrTitle"/>
          </p:nvPr>
        </p:nvSpPr>
        <p:spPr>
          <a:xfrm>
            <a:off x="1357290" y="92867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Reflections</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8" name="TextBox 7"/>
          <p:cNvSpPr txBox="1"/>
          <p:nvPr/>
        </p:nvSpPr>
        <p:spPr>
          <a:xfrm>
            <a:off x="2285984" y="2071678"/>
            <a:ext cx="5572164" cy="3416320"/>
          </a:xfrm>
          <a:prstGeom prst="rect">
            <a:avLst/>
          </a:prstGeom>
          <a:noFill/>
        </p:spPr>
        <p:txBody>
          <a:bodyPr wrap="square" rtlCol="0">
            <a:spAutoFit/>
          </a:bodyPr>
          <a:lstStyle/>
          <a:p>
            <a:r>
              <a:rPr lang="en-US" b="1" dirty="0" smtClean="0"/>
              <a:t>We did many types of research:</a:t>
            </a:r>
          </a:p>
          <a:p>
            <a:pPr>
              <a:buFont typeface="Arial" pitchFamily="34" charset="0"/>
              <a:buChar char="•"/>
            </a:pPr>
            <a:r>
              <a:rPr lang="en-US" dirty="0" smtClean="0"/>
              <a:t> Personal experience when visiting a clinic.</a:t>
            </a:r>
          </a:p>
          <a:p>
            <a:pPr>
              <a:buFont typeface="Arial" pitchFamily="34" charset="0"/>
              <a:buChar char="•"/>
            </a:pPr>
            <a:r>
              <a:rPr lang="en-US" dirty="0" smtClean="0"/>
              <a:t> Interview with a nurse.</a:t>
            </a:r>
          </a:p>
          <a:p>
            <a:pPr>
              <a:buFont typeface="Arial" pitchFamily="34" charset="0"/>
              <a:buChar char="•"/>
            </a:pPr>
            <a:r>
              <a:rPr lang="en-US" dirty="0" smtClean="0"/>
              <a:t> </a:t>
            </a:r>
            <a:r>
              <a:rPr lang="en-US" dirty="0" smtClean="0"/>
              <a:t>Healthcare section</a:t>
            </a:r>
          </a:p>
          <a:p>
            <a:pPr>
              <a:buFont typeface="Arial" pitchFamily="34" charset="0"/>
              <a:buChar char="•"/>
            </a:pPr>
            <a:endParaRPr lang="en-US" dirty="0" smtClean="0"/>
          </a:p>
          <a:p>
            <a:r>
              <a:rPr lang="en-US" b="1" dirty="0" smtClean="0"/>
              <a:t>We enjoyed designing this application due to the immense amount of skills required to complete it.</a:t>
            </a:r>
          </a:p>
          <a:p>
            <a:pPr>
              <a:buFont typeface="Arial" pitchFamily="34" charset="0"/>
              <a:buChar char="•"/>
            </a:pPr>
            <a:endParaRPr lang="en-US" dirty="0" smtClean="0"/>
          </a:p>
          <a:p>
            <a:r>
              <a:rPr lang="en-US" b="1" dirty="0" smtClean="0"/>
              <a:t>We should have communicated more effectively using real time messaging instead of </a:t>
            </a:r>
            <a:r>
              <a:rPr lang="en-US" b="1" smtClean="0"/>
              <a:t>email only.</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214414" y="1214422"/>
            <a:ext cx="7358114" cy="1357322"/>
          </a:xfrm>
        </p:spPr>
        <p:txBody>
          <a:bodyPr>
            <a:normAutofit/>
          </a:bodyPr>
          <a:lstStyle/>
          <a:p>
            <a:pPr lvl="0"/>
            <a:endParaRPr lang="ru-RU" dirty="0" smtClean="0"/>
          </a:p>
          <a:p>
            <a:pPr lvl="0"/>
            <a:endParaRPr lang="ru-RU" dirty="0" smtClean="0"/>
          </a:p>
          <a:p>
            <a:endParaRPr lang="ru-RU" u="sng" dirty="0" smtClean="0"/>
          </a:p>
        </p:txBody>
      </p:sp>
      <p:sp>
        <p:nvSpPr>
          <p:cNvPr id="6" name="Заголовок 1"/>
          <p:cNvSpPr>
            <a:spLocks noGrp="1"/>
          </p:cNvSpPr>
          <p:nvPr>
            <p:ph type="ctrTitle"/>
          </p:nvPr>
        </p:nvSpPr>
        <p:spPr>
          <a:xfrm>
            <a:off x="1357290" y="142852"/>
            <a:ext cx="7029472" cy="3857652"/>
          </a:xfrm>
        </p:spPr>
        <p:txBody>
          <a:bodyPr>
            <a:normAutofit fontScale="90000"/>
          </a:bodyPr>
          <a:lstStyle/>
          <a:p>
            <a:pPr algn="ctr"/>
            <a:r>
              <a:rPr lang="ru-RU" dirty="0" smtClean="0"/>
              <a:t/>
            </a:r>
            <a:br>
              <a:rPr lang="ru-RU"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700" dirty="0" smtClean="0">
                <a:latin typeface="Times New Roman" pitchFamily="18" charset="0"/>
                <a:cs typeface="Times New Roman" pitchFamily="18" charset="0"/>
              </a:rPr>
              <a:t>Northern Lights Walk in Clinic</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&amp;</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Agile Software Developers Team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HOPE  YOU  HAVING  WONDEFUL  DAY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 name="Подзаголовок 2"/>
          <p:cNvSpPr txBox="1">
            <a:spLocks/>
          </p:cNvSpPr>
          <p:nvPr/>
        </p:nvSpPr>
        <p:spPr>
          <a:xfrm>
            <a:off x="1571604" y="5500702"/>
            <a:ext cx="7358114" cy="1000132"/>
          </a:xfrm>
          <a:prstGeom prst="rect">
            <a:avLst/>
          </a:prstGeom>
        </p:spPr>
        <p:txBody>
          <a:bodyPr vert="horz">
            <a:normAutofit/>
          </a:bodyPr>
          <a:lstStyle/>
          <a:p>
            <a:r>
              <a:rPr lang="en-US" sz="1600" b="1" dirty="0"/>
              <a:t> </a:t>
            </a:r>
            <a:endParaRPr lang="ru-RU" sz="1600" dirty="0"/>
          </a:p>
          <a:p>
            <a:r>
              <a:rPr lang="en-US" sz="1600" b="1" dirty="0"/>
              <a:t>(C) Copyright George Brown College, A. </a:t>
            </a:r>
            <a:r>
              <a:rPr lang="en-US" sz="1600" b="1" dirty="0" err="1" smtClean="0"/>
              <a:t>Rana</a:t>
            </a:r>
            <a:r>
              <a:rPr lang="en-US" sz="1600" b="1" dirty="0" smtClean="0"/>
              <a:t> &amp; Agile </a:t>
            </a:r>
            <a:r>
              <a:rPr lang="en-US" sz="1600" b="1" dirty="0"/>
              <a:t>Team I, 2018</a:t>
            </a:r>
            <a:r>
              <a:rPr lang="en-US" sz="1600" b="1" dirty="0" smtClean="0"/>
              <a:t>.</a:t>
            </a:r>
            <a:endParaRPr kumimoji="0" lang="ru-RU" sz="1800" b="1" i="0" u="sng" strike="noStrike" kern="1200" cap="none" spc="0" normalizeH="0" baseline="0" noProof="0" dirty="0" smtClean="0">
              <a:ln>
                <a:noFill/>
              </a:ln>
              <a:solidFill>
                <a:schemeClr val="tx2"/>
              </a:solidFill>
              <a:effectLst/>
              <a:uLnTx/>
              <a:uFillTx/>
              <a:latin typeface="+mn-lt"/>
              <a:ea typeface="+mn-ea"/>
              <a:cs typeface="+mn-cs"/>
            </a:endParaRPr>
          </a:p>
        </p:txBody>
      </p:sp>
      <p:pic>
        <p:nvPicPr>
          <p:cNvPr id="8" name="Рисунок 7" descr="happy-team-faces-collaborates-54092108.jpg"/>
          <p:cNvPicPr>
            <a:picLocks noChangeAspect="1"/>
          </p:cNvPicPr>
          <p:nvPr/>
        </p:nvPicPr>
        <p:blipFill>
          <a:blip r:embed="rId2"/>
          <a:srcRect b="6250"/>
          <a:stretch>
            <a:fillRect/>
          </a:stretch>
        </p:blipFill>
        <p:spPr>
          <a:xfrm>
            <a:off x="3294179" y="2428868"/>
            <a:ext cx="3349523" cy="335758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57290" y="357166"/>
            <a:ext cx="7100910" cy="6017756"/>
          </a:xfrm>
        </p:spPr>
        <p:txBody>
          <a:bodyPr>
            <a:normAutofit/>
          </a:bodyPr>
          <a:lstStyle/>
          <a:p>
            <a:endParaRPr lang="en-US" u="sng" dirty="0" smtClean="0">
              <a:latin typeface="Times New Roman" pitchFamily="18" charset="0"/>
              <a:cs typeface="Times New Roman" pitchFamily="18" charset="0"/>
            </a:endParaRPr>
          </a:p>
          <a:p>
            <a:endParaRPr lang="en-US" u="sng"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Vision:  </a:t>
            </a:r>
            <a:r>
              <a:rPr lang="en-US" b="0" dirty="0" smtClean="0">
                <a:latin typeface="Times New Roman" pitchFamily="18" charset="0"/>
                <a:cs typeface="Times New Roman" pitchFamily="18" charset="0"/>
              </a:rPr>
              <a:t>For a busy clinic in a small city who needs to switch to a software system that stores all information electronically. The Clinical Management System is a Web-based service that aides with booking appointments, charging fees, and keeps patients' files up to date. Unlike other services, our clinical management software system provides very capable services that will meet your needs at a reasonable cost.</a:t>
            </a:r>
          </a:p>
          <a:p>
            <a:endParaRPr lang="ru-RU" b="0"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Mission: </a:t>
            </a:r>
            <a:r>
              <a:rPr lang="en-US" b="0" dirty="0" smtClean="0">
                <a:latin typeface="Times New Roman" pitchFamily="18" charset="0"/>
                <a:cs typeface="Times New Roman" pitchFamily="18" charset="0"/>
              </a:rPr>
              <a:t>Create a clinical management system that enables booking appointments, creating the work schedule, calculating payrolls and deposits, and managing patient files.</a:t>
            </a:r>
            <a:endParaRPr lang="ru-RU" b="0" dirty="0" smtClean="0">
              <a:latin typeface="Times New Roman" pitchFamily="18" charset="0"/>
              <a:cs typeface="Times New Roman" pitchFamily="18" charset="0"/>
            </a:endParaRPr>
          </a:p>
          <a:p>
            <a:endParaRPr lang="en-US" dirty="0" smtClean="0"/>
          </a:p>
          <a:p>
            <a:r>
              <a:rPr lang="en-US" u="sng" dirty="0" smtClean="0"/>
              <a:t>Identification of parts completed.</a:t>
            </a:r>
          </a:p>
          <a:p>
            <a:r>
              <a:rPr lang="en-US" dirty="0" err="1" smtClean="0">
                <a:latin typeface="Times New Roman" pitchFamily="18" charset="0"/>
                <a:cs typeface="Times New Roman" pitchFamily="18" charset="0"/>
              </a:rPr>
              <a:t>Allissa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Dela</a:t>
            </a:r>
            <a:r>
              <a:rPr lang="en-US" dirty="0" smtClean="0">
                <a:latin typeface="Times New Roman" pitchFamily="18" charset="0"/>
                <a:cs typeface="Times New Roman" pitchFamily="18" charset="0"/>
              </a:rPr>
              <a:t> Cruz: </a:t>
            </a:r>
            <a:r>
              <a:rPr lang="en-US" b="0" dirty="0" smtClean="0">
                <a:latin typeface="Times New Roman" pitchFamily="18" charset="0"/>
                <a:cs typeface="Times New Roman" pitchFamily="18" charset="0"/>
              </a:rPr>
              <a:t>Vision, Mission,  User Stories, Registration Forms.</a:t>
            </a:r>
            <a:endParaRPr lang="en-US" b="0" dirty="0" smtClean="0"/>
          </a:p>
          <a:p>
            <a:r>
              <a:rPr lang="en-US" dirty="0" smtClean="0">
                <a:latin typeface="Times New Roman" pitchFamily="18" charset="0"/>
                <a:cs typeface="Times New Roman" pitchFamily="18" charset="0"/>
              </a:rPr>
              <a:t>David </a:t>
            </a:r>
            <a:r>
              <a:rPr lang="en-US" dirty="0" err="1" smtClean="0">
                <a:latin typeface="Times New Roman" pitchFamily="18" charset="0"/>
                <a:cs typeface="Times New Roman" pitchFamily="18" charset="0"/>
              </a:rPr>
              <a:t>Wieczorek</a:t>
            </a:r>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Agile Chart, Personas, Doctor’s and Nurse’s  Forms.</a:t>
            </a:r>
            <a:endParaRPr lang="ru-RU" b="0"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Hristo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Tsvetkov</a:t>
            </a:r>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Additional User Stories, Clinic Manager’s Forms.</a:t>
            </a:r>
            <a:r>
              <a:rPr lang="en-US" dirty="0" smtClean="0">
                <a:latin typeface="Times New Roman" pitchFamily="18" charset="0"/>
                <a:cs typeface="Times New Roman" pitchFamily="18" charset="0"/>
              </a:rPr>
              <a:t>	</a:t>
            </a:r>
            <a:endParaRPr lang="ru-RU"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Viacheslav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Nepomniashchyi</a:t>
            </a:r>
            <a:r>
              <a:rPr lang="en-US"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MsProject</a:t>
            </a:r>
            <a:r>
              <a:rPr lang="en-US" b="0" dirty="0" smtClean="0">
                <a:latin typeface="Times New Roman" pitchFamily="18" charset="0"/>
                <a:cs typeface="Times New Roman" pitchFamily="18" charset="0"/>
              </a:rPr>
              <a:t> , Booking forms, integration .</a:t>
            </a:r>
            <a:endParaRPr lang="ru-RU" b="0" dirty="0" smtClean="0">
              <a:latin typeface="Times New Roman" pitchFamily="18" charset="0"/>
              <a:cs typeface="Times New Roman" pitchFamily="18" charset="0"/>
            </a:endParaRPr>
          </a:p>
          <a:p>
            <a:endParaRPr lang="en-US" dirty="0" smtClean="0"/>
          </a:p>
          <a:p>
            <a:endParaRPr lang="ru-RU" dirty="0"/>
          </a:p>
        </p:txBody>
      </p:sp>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57290" y="714356"/>
            <a:ext cx="7100910" cy="5929354"/>
          </a:xfrm>
        </p:spPr>
        <p:txBody>
          <a:bodyPr>
            <a:normAutofit fontScale="92500" lnSpcReduction="20000"/>
          </a:bodyPr>
          <a:lstStyle/>
          <a:p>
            <a:endParaRPr lang="en-US" u="sng" dirty="0" smtClean="0">
              <a:latin typeface="Times New Roman" pitchFamily="18" charset="0"/>
              <a:cs typeface="Times New Roman" pitchFamily="18" charset="0"/>
            </a:endParaRPr>
          </a:p>
          <a:p>
            <a:endParaRPr lang="en-US" u="sng" dirty="0" smtClean="0">
              <a:latin typeface="Times New Roman" pitchFamily="18" charset="0"/>
              <a:cs typeface="Times New Roman" pitchFamily="18" charset="0"/>
            </a:endParaRPr>
          </a:p>
          <a:p>
            <a:pPr algn="ctr"/>
            <a:r>
              <a:rPr lang="en-US" u="sng" dirty="0" smtClean="0"/>
              <a:t>User Stories.</a:t>
            </a:r>
            <a:endParaRPr lang="ru-RU" dirty="0" smtClean="0"/>
          </a:p>
          <a:p>
            <a:pPr algn="ctr"/>
            <a:r>
              <a:rPr lang="en-US" dirty="0" smtClean="0"/>
              <a:t>Clinic Manager.</a:t>
            </a:r>
          </a:p>
          <a:p>
            <a:pPr algn="ctr"/>
            <a:endParaRPr lang="en-US" dirty="0" smtClean="0"/>
          </a:p>
          <a:p>
            <a:r>
              <a:rPr lang="en-US" dirty="0" smtClean="0"/>
              <a:t>Has a personal goal to be able to make the work schedule according to the staff’s availability so that everyone knows what days and shifts they will be working. </a:t>
            </a:r>
          </a:p>
          <a:p>
            <a:pPr algn="ctr"/>
            <a:r>
              <a:rPr lang="en-US" dirty="0" smtClean="0"/>
              <a:t>***</a:t>
            </a:r>
            <a:endParaRPr lang="ru-RU" dirty="0" smtClean="0"/>
          </a:p>
          <a:p>
            <a:r>
              <a:rPr lang="en-US" dirty="0" smtClean="0"/>
              <a:t> I need to be able to calculate the total fee payable to each doctor (based on sick notes, etc.) and give it to the concerned doctor, so that they can sign a receipt and I can keep it in the clinic records. </a:t>
            </a:r>
          </a:p>
          <a:p>
            <a:pPr algn="ctr"/>
            <a:r>
              <a:rPr lang="en-US" dirty="0" smtClean="0"/>
              <a:t>***</a:t>
            </a:r>
            <a:endParaRPr lang="ru-RU" dirty="0" smtClean="0"/>
          </a:p>
          <a:p>
            <a:r>
              <a:rPr lang="en-US" dirty="0" smtClean="0"/>
              <a:t>I would like to be able to fill a form that adds the amounts of fee money at the end of every month and deposit the total amount in the clinic’s bank account so that I will no longer have to manually add the numbers myself. </a:t>
            </a:r>
          </a:p>
          <a:p>
            <a:pPr algn="ctr"/>
            <a:r>
              <a:rPr lang="en-US" dirty="0" smtClean="0"/>
              <a:t>***</a:t>
            </a:r>
            <a:endParaRPr lang="ru-RU" dirty="0" smtClean="0"/>
          </a:p>
          <a:p>
            <a:r>
              <a:rPr lang="en-US" dirty="0" smtClean="0"/>
              <a:t>I would like to be able to calculate the number of hours worked for each person so that I can provide this information to our accountant and they can take care of the payroll and salaries.</a:t>
            </a:r>
            <a:endParaRPr lang="ru-RU" dirty="0"/>
          </a:p>
        </p:txBody>
      </p:sp>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pic>
        <p:nvPicPr>
          <p:cNvPr id="5" name="Picture 2" descr="Image result for clinic manager image Jenny Staples 36 years"/>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642910" y="785794"/>
            <a:ext cx="1357322" cy="142876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57290" y="857232"/>
            <a:ext cx="7100910" cy="5929354"/>
          </a:xfrm>
        </p:spPr>
        <p:txBody>
          <a:bodyPr>
            <a:normAutofit/>
          </a:bodyPr>
          <a:lstStyle/>
          <a:p>
            <a:endParaRPr lang="en-US" u="sng" dirty="0" smtClean="0">
              <a:latin typeface="Times New Roman" pitchFamily="18" charset="0"/>
              <a:cs typeface="Times New Roman" pitchFamily="18" charset="0"/>
            </a:endParaRPr>
          </a:p>
          <a:p>
            <a:endParaRPr lang="en-US" u="sng" dirty="0" smtClean="0">
              <a:latin typeface="Times New Roman" pitchFamily="18" charset="0"/>
              <a:cs typeface="Times New Roman" pitchFamily="18" charset="0"/>
            </a:endParaRPr>
          </a:p>
          <a:p>
            <a:pPr algn="ctr"/>
            <a:r>
              <a:rPr lang="en-US" u="sng" dirty="0" smtClean="0"/>
              <a:t>User Stories.</a:t>
            </a:r>
            <a:endParaRPr lang="ru-RU" dirty="0" smtClean="0"/>
          </a:p>
          <a:p>
            <a:pPr algn="ctr"/>
            <a:r>
              <a:rPr lang="en-US" dirty="0" smtClean="0"/>
              <a:t>Doctor.</a:t>
            </a:r>
            <a:endParaRPr lang="ru-RU" dirty="0" smtClean="0"/>
          </a:p>
          <a:p>
            <a:r>
              <a:rPr lang="en-US" dirty="0" smtClean="0"/>
              <a:t> </a:t>
            </a:r>
            <a:r>
              <a:rPr lang="ru-RU" dirty="0" smtClean="0"/>
              <a:t> </a:t>
            </a:r>
          </a:p>
          <a:p>
            <a:r>
              <a:rPr lang="en-US" dirty="0" smtClean="0"/>
              <a:t>I need to be able to record the patient’s symptoms, diagnosis, medications, and lab tests prescribed to the patient so that I can keep track of their medical history.  Especially now since I have been mandated by law to do this electronically.</a:t>
            </a:r>
          </a:p>
          <a:p>
            <a:pPr algn="ctr"/>
            <a:r>
              <a:rPr lang="en-US" dirty="0" smtClean="0"/>
              <a:t>***</a:t>
            </a:r>
            <a:endParaRPr lang="ru-RU" dirty="0" smtClean="0"/>
          </a:p>
          <a:p>
            <a:r>
              <a:rPr lang="en-US" dirty="0" smtClean="0"/>
              <a:t>My personal goal is to be able to refer patients to a specialist doctor and enter this information in the file so that I can keep track of other doctors the patient sees.</a:t>
            </a:r>
          </a:p>
          <a:p>
            <a:pPr algn="ctr"/>
            <a:r>
              <a:rPr lang="en-US" dirty="0" smtClean="0"/>
              <a:t>***</a:t>
            </a:r>
            <a:endParaRPr lang="ru-RU" dirty="0" smtClean="0"/>
          </a:p>
          <a:p>
            <a:r>
              <a:rPr lang="en-US" dirty="0" smtClean="0"/>
              <a:t>I would like to be able to keep the letter written by specialist doctors in the patient’s file so that I am aware of the specialist’s assessment of the patient.</a:t>
            </a:r>
            <a:endParaRPr lang="ru-RU" dirty="0"/>
          </a:p>
        </p:txBody>
      </p:sp>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pic>
        <p:nvPicPr>
          <p:cNvPr id="7" name="Picture 3" descr="Image result for doctor image 54 years"/>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28597" y="428604"/>
            <a:ext cx="1428760" cy="214314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57290" y="2000240"/>
            <a:ext cx="7100910" cy="3143272"/>
          </a:xfrm>
        </p:spPr>
        <p:txBody>
          <a:bodyPr>
            <a:normAutofit/>
          </a:bodyPr>
          <a:lstStyle/>
          <a:p>
            <a:endParaRPr lang="en-US" u="sng" dirty="0" smtClean="0">
              <a:latin typeface="Times New Roman" pitchFamily="18" charset="0"/>
              <a:cs typeface="Times New Roman" pitchFamily="18" charset="0"/>
            </a:endParaRPr>
          </a:p>
          <a:p>
            <a:endParaRPr lang="en-US" u="sng" dirty="0" smtClean="0">
              <a:latin typeface="Times New Roman" pitchFamily="18" charset="0"/>
              <a:cs typeface="Times New Roman" pitchFamily="18" charset="0"/>
            </a:endParaRPr>
          </a:p>
          <a:p>
            <a:pPr algn="ctr"/>
            <a:r>
              <a:rPr lang="en-US" u="sng" dirty="0" smtClean="0"/>
              <a:t>User Stories.</a:t>
            </a:r>
            <a:endParaRPr lang="ru-RU" dirty="0" smtClean="0"/>
          </a:p>
          <a:p>
            <a:pPr algn="ctr"/>
            <a:r>
              <a:rPr lang="en-US" dirty="0" smtClean="0"/>
              <a:t>Nurse.</a:t>
            </a:r>
          </a:p>
          <a:p>
            <a:pPr algn="ctr"/>
            <a:endParaRPr lang="ru-RU" dirty="0" smtClean="0"/>
          </a:p>
          <a:p>
            <a:r>
              <a:rPr lang="en-US" dirty="0" smtClean="0"/>
              <a:t>I need to be able to note the patient’s vitals and brief history of problems/symptoms in their file so that we have a written record of their current state.  </a:t>
            </a:r>
            <a:endParaRPr lang="ru-RU" dirty="0"/>
          </a:p>
        </p:txBody>
      </p:sp>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pic>
        <p:nvPicPr>
          <p:cNvPr id="5" name="Picture 4" descr="Image result for nurse image 32 years male"/>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10323" r="10342" b="36504"/>
          <a:stretch>
            <a:fillRect/>
          </a:stretch>
        </p:blipFill>
        <p:spPr bwMode="auto">
          <a:xfrm>
            <a:off x="642910" y="857232"/>
            <a:ext cx="2104416" cy="244795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285852" y="1071546"/>
            <a:ext cx="7643866" cy="5786478"/>
          </a:xfrm>
        </p:spPr>
        <p:txBody>
          <a:bodyPr>
            <a:normAutofit fontScale="70000" lnSpcReduction="20000"/>
          </a:bodyPr>
          <a:lstStyle/>
          <a:p>
            <a:endParaRPr lang="en-US" u="sng" dirty="0" smtClean="0">
              <a:latin typeface="Times New Roman" pitchFamily="18" charset="0"/>
              <a:cs typeface="Times New Roman" pitchFamily="18" charset="0"/>
            </a:endParaRPr>
          </a:p>
          <a:p>
            <a:endParaRPr lang="en-US" u="sng" dirty="0" smtClean="0">
              <a:latin typeface="Times New Roman" pitchFamily="18" charset="0"/>
              <a:cs typeface="Times New Roman" pitchFamily="18" charset="0"/>
            </a:endParaRPr>
          </a:p>
          <a:p>
            <a:pPr algn="ctr"/>
            <a:r>
              <a:rPr lang="en-US" u="sng" dirty="0" smtClean="0"/>
              <a:t>User Stories.</a:t>
            </a:r>
          </a:p>
          <a:p>
            <a:pPr algn="ctr"/>
            <a:r>
              <a:rPr lang="en-US" dirty="0" smtClean="0"/>
              <a:t>Receptionist.</a:t>
            </a:r>
          </a:p>
          <a:p>
            <a:pPr algn="ctr"/>
            <a:endParaRPr lang="ru-RU" sz="1100" dirty="0" smtClean="0"/>
          </a:p>
          <a:p>
            <a:pPr>
              <a:lnSpc>
                <a:spcPct val="120000"/>
              </a:lnSpc>
              <a:spcBef>
                <a:spcPts val="0"/>
              </a:spcBef>
            </a:pPr>
            <a:r>
              <a:rPr lang="en-US" dirty="0" smtClean="0"/>
              <a:t>I would like to be able to book appointments for patients who have a permanent family doctor so that they are able to see their doctor at their preferred time.</a:t>
            </a:r>
          </a:p>
          <a:p>
            <a:pPr algn="ctr">
              <a:lnSpc>
                <a:spcPct val="120000"/>
              </a:lnSpc>
              <a:spcBef>
                <a:spcPts val="0"/>
              </a:spcBef>
            </a:pPr>
            <a:r>
              <a:rPr lang="en-US" sz="900" dirty="0" smtClean="0"/>
              <a:t>***</a:t>
            </a:r>
            <a:endParaRPr lang="ru-RU" sz="900" dirty="0" smtClean="0"/>
          </a:p>
          <a:p>
            <a:pPr>
              <a:lnSpc>
                <a:spcPct val="120000"/>
              </a:lnSpc>
              <a:spcBef>
                <a:spcPts val="0"/>
              </a:spcBef>
            </a:pPr>
            <a:r>
              <a:rPr lang="en-US" dirty="0" smtClean="0"/>
              <a:t>I would like to be able to cancel or reschedule booked appointments so that I can make adjustments if a patient is unable to come at their scheduled time.</a:t>
            </a:r>
          </a:p>
          <a:p>
            <a:pPr algn="ctr">
              <a:lnSpc>
                <a:spcPct val="120000"/>
              </a:lnSpc>
              <a:spcBef>
                <a:spcPts val="0"/>
              </a:spcBef>
            </a:pPr>
            <a:r>
              <a:rPr lang="en-US" sz="1100" dirty="0" smtClean="0"/>
              <a:t>***</a:t>
            </a:r>
            <a:endParaRPr lang="ru-RU" sz="1100" dirty="0" smtClean="0"/>
          </a:p>
          <a:p>
            <a:pPr>
              <a:lnSpc>
                <a:spcPct val="120000"/>
              </a:lnSpc>
              <a:spcBef>
                <a:spcPts val="0"/>
              </a:spcBef>
            </a:pPr>
            <a:r>
              <a:rPr lang="en-US" dirty="0" smtClean="0"/>
              <a:t>I would like to be able to charge $30 to patients that missed their appointment so that they will know to cancel their appointment in the future if they are unable to make it.</a:t>
            </a:r>
          </a:p>
          <a:p>
            <a:pPr algn="ctr">
              <a:lnSpc>
                <a:spcPct val="120000"/>
              </a:lnSpc>
              <a:spcBef>
                <a:spcPts val="0"/>
              </a:spcBef>
            </a:pPr>
            <a:r>
              <a:rPr lang="en-US" sz="900" dirty="0" smtClean="0"/>
              <a:t>***</a:t>
            </a:r>
            <a:endParaRPr lang="ru-RU" sz="900" dirty="0" smtClean="0"/>
          </a:p>
          <a:p>
            <a:r>
              <a:rPr lang="en-US" dirty="0" smtClean="0"/>
              <a:t>I would like to be able to check in walk in patients so that they can be placed in a queue and be seen by the next available doctor. </a:t>
            </a:r>
            <a:endParaRPr lang="ru-RU" dirty="0" smtClean="0"/>
          </a:p>
          <a:p>
            <a:pPr algn="ctr">
              <a:lnSpc>
                <a:spcPct val="120000"/>
              </a:lnSpc>
              <a:spcBef>
                <a:spcPts val="0"/>
              </a:spcBef>
            </a:pPr>
            <a:r>
              <a:rPr lang="en-US" sz="900" dirty="0" smtClean="0"/>
              <a:t>***</a:t>
            </a:r>
          </a:p>
          <a:p>
            <a:r>
              <a:rPr lang="en-US" dirty="0" smtClean="0"/>
              <a:t>I would like to be able to set a default time slot for a patient appointment with a doctor for 15 minutes, or 30 minutes for patients with special circumstances, so that I can see where other patients can be scheduled in for the day.</a:t>
            </a:r>
            <a:endParaRPr lang="ru-RU" dirty="0" smtClean="0"/>
          </a:p>
          <a:p>
            <a:pPr algn="ctr">
              <a:lnSpc>
                <a:spcPct val="120000"/>
              </a:lnSpc>
              <a:spcBef>
                <a:spcPts val="0"/>
              </a:spcBef>
            </a:pPr>
            <a:r>
              <a:rPr lang="en-US" sz="900" dirty="0" smtClean="0"/>
              <a:t>***</a:t>
            </a:r>
            <a:endParaRPr lang="ru-RU" sz="900" dirty="0" smtClean="0"/>
          </a:p>
          <a:p>
            <a:r>
              <a:rPr lang="en-US" dirty="0" smtClean="0"/>
              <a:t>I would like to be able to verify the patient’s health card, address, and contact details upon arrival, so that the clinic is up to date with the patient’s information.</a:t>
            </a:r>
          </a:p>
          <a:p>
            <a:pPr algn="ctr">
              <a:lnSpc>
                <a:spcPct val="120000"/>
              </a:lnSpc>
              <a:spcBef>
                <a:spcPts val="0"/>
              </a:spcBef>
            </a:pPr>
            <a:r>
              <a:rPr lang="en-US" sz="900" dirty="0" smtClean="0"/>
              <a:t>***</a:t>
            </a:r>
          </a:p>
          <a:p>
            <a:r>
              <a:rPr lang="en-US" dirty="0" smtClean="0"/>
              <a:t>I would like to be able to mark “check in” status for a patient upon arrival and mark “check out” status at the end of the appointment so that I can make sure that the patient has completed their appointment.</a:t>
            </a:r>
          </a:p>
          <a:p>
            <a:pPr algn="ctr">
              <a:lnSpc>
                <a:spcPct val="120000"/>
              </a:lnSpc>
              <a:spcBef>
                <a:spcPts val="0"/>
              </a:spcBef>
            </a:pPr>
            <a:r>
              <a:rPr lang="en-US" sz="900" dirty="0" smtClean="0"/>
              <a:t>***</a:t>
            </a:r>
            <a:endParaRPr lang="ru-RU" sz="900" dirty="0" smtClean="0"/>
          </a:p>
          <a:p>
            <a:r>
              <a:rPr lang="en-US" dirty="0" smtClean="0"/>
              <a:t>I would like to be able to charge fees for services such as sick notes and keep information about the fees and payment status in the patient’s file, so that I can collect the money needed and note what the service was. </a:t>
            </a:r>
            <a:endParaRPr lang="ru-RU" dirty="0" smtClean="0"/>
          </a:p>
          <a:p>
            <a:pPr algn="ctr"/>
            <a:endParaRPr lang="en-US" dirty="0" smtClean="0"/>
          </a:p>
        </p:txBody>
      </p:sp>
      <p:pic>
        <p:nvPicPr>
          <p:cNvPr id="7" name="Picture 5" descr="Image result for receptionist image 32 years male"/>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928662" y="421624"/>
            <a:ext cx="2099282" cy="1507178"/>
          </a:xfrm>
          <a:prstGeom prst="rect">
            <a:avLst/>
          </a:prstGeom>
          <a:noFill/>
          <a:ln>
            <a:noFill/>
          </a:ln>
        </p:spPr>
      </p:pic>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solidFill>
                  <a:schemeClr val="bg1"/>
                </a:solidFill>
                <a:latin typeface="Times New Roman" pitchFamily="18" charset="0"/>
                <a:cs typeface="Times New Roman" pitchFamily="18" charset="0"/>
              </a:rPr>
              <a:t>Nort</a:t>
            </a:r>
            <a:r>
              <a:rPr lang="en-US" dirty="0" smtClean="0">
                <a:latin typeface="Times New Roman" pitchFamily="18" charset="0"/>
                <a:cs typeface="Times New Roman" pitchFamily="18" charset="0"/>
              </a:rPr>
              <a: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57290" y="857232"/>
            <a:ext cx="7100910" cy="5929354"/>
          </a:xfrm>
        </p:spPr>
        <p:txBody>
          <a:bodyPr>
            <a:normAutofit/>
          </a:bodyPr>
          <a:lstStyle/>
          <a:p>
            <a:endParaRPr lang="en-US" u="sng" dirty="0" smtClean="0">
              <a:latin typeface="Times New Roman" pitchFamily="18" charset="0"/>
              <a:cs typeface="Times New Roman" pitchFamily="18" charset="0"/>
            </a:endParaRPr>
          </a:p>
          <a:p>
            <a:endParaRPr lang="en-US" u="sng" dirty="0" smtClean="0">
              <a:latin typeface="Times New Roman" pitchFamily="18" charset="0"/>
              <a:cs typeface="Times New Roman" pitchFamily="18" charset="0"/>
            </a:endParaRPr>
          </a:p>
          <a:p>
            <a:pPr algn="ctr"/>
            <a:r>
              <a:rPr lang="en-US" u="sng" dirty="0" smtClean="0"/>
              <a:t>User Stories.</a:t>
            </a:r>
            <a:endParaRPr lang="ru-RU" dirty="0" smtClean="0"/>
          </a:p>
          <a:p>
            <a:pPr algn="ctr"/>
            <a:r>
              <a:rPr lang="en-US" dirty="0" smtClean="0"/>
              <a:t>Patient.</a:t>
            </a:r>
            <a:endParaRPr lang="ru-RU" dirty="0" smtClean="0"/>
          </a:p>
          <a:p>
            <a:r>
              <a:rPr lang="en-US" dirty="0" smtClean="0"/>
              <a:t> </a:t>
            </a:r>
            <a:r>
              <a:rPr lang="ru-RU" dirty="0" smtClean="0"/>
              <a:t> </a:t>
            </a:r>
          </a:p>
          <a:p>
            <a:r>
              <a:rPr lang="en-US" dirty="0" smtClean="0"/>
              <a:t> I would like to be able to fill out a registration form that contains my basic information so that the clinic can keep a personal file that will include my information and medical history. </a:t>
            </a:r>
          </a:p>
          <a:p>
            <a:pPr algn="ctr"/>
            <a:r>
              <a:rPr lang="en-US" dirty="0" smtClean="0"/>
              <a:t>***</a:t>
            </a:r>
            <a:endParaRPr lang="ru-RU" dirty="0" smtClean="0"/>
          </a:p>
          <a:p>
            <a:r>
              <a:rPr lang="en-US" dirty="0" smtClean="0"/>
              <a:t>I would prefer to be able to book an appointment with my family doctor on-line so that I do not need to call to the clinic and wait.</a:t>
            </a:r>
          </a:p>
          <a:p>
            <a:pPr algn="ctr"/>
            <a:r>
              <a:rPr lang="en-US" dirty="0" smtClean="0"/>
              <a:t>***</a:t>
            </a:r>
            <a:endParaRPr lang="ru-RU" dirty="0" smtClean="0"/>
          </a:p>
          <a:p>
            <a:r>
              <a:rPr lang="en-US" dirty="0" smtClean="0"/>
              <a:t>I would like to be able to skip a queue in some cases, so I do not need to wait for a doctor when I have an emergency case. </a:t>
            </a:r>
            <a:endParaRPr lang="ru-RU" dirty="0"/>
          </a:p>
        </p:txBody>
      </p:sp>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pic>
        <p:nvPicPr>
          <p:cNvPr id="5" name="Picture 6" descr="Image result for patient image 39 years european male"/>
          <p:cNvPicPr>
            <a:picLocks noChangeAspect="1"/>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857224" y="857232"/>
            <a:ext cx="2417341" cy="1612669"/>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57290" y="857232"/>
            <a:ext cx="7100910" cy="5929354"/>
          </a:xfrm>
        </p:spPr>
        <p:txBody>
          <a:bodyPr>
            <a:normAutofit/>
          </a:bodyPr>
          <a:lstStyle/>
          <a:p>
            <a:r>
              <a:rPr lang="en-US" u="sng" dirty="0" smtClean="0"/>
              <a:t>Business Case 1.</a:t>
            </a:r>
            <a:endParaRPr lang="ru-RU" dirty="0" smtClean="0"/>
          </a:p>
          <a:p>
            <a:r>
              <a:rPr lang="en-US" u="sng" dirty="0" smtClean="0"/>
              <a:t>Patient comes to the clinic.</a:t>
            </a:r>
            <a:endParaRPr lang="ru-RU" u="sng" dirty="0" smtClean="0"/>
          </a:p>
          <a:p>
            <a:r>
              <a:rPr lang="en-US" dirty="0" smtClean="0"/>
              <a:t>a) Patient fills in Health Card#, DOB and code on-line</a:t>
            </a:r>
            <a:endParaRPr lang="ru-RU" u="sng" dirty="0" smtClean="0"/>
          </a:p>
          <a:p>
            <a:r>
              <a:rPr lang="en-US" dirty="0" smtClean="0"/>
              <a:t>b</a:t>
            </a:r>
            <a:r>
              <a:rPr lang="ru-RU" dirty="0" smtClean="0"/>
              <a:t>) </a:t>
            </a:r>
            <a:r>
              <a:rPr lang="en-US" dirty="0" smtClean="0"/>
              <a:t>New patient fills out additional form with contact info.</a:t>
            </a:r>
          </a:p>
          <a:p>
            <a:pPr lvl="0"/>
            <a:r>
              <a:rPr lang="en-US" dirty="0" smtClean="0"/>
              <a:t>c) Patient may choose preferred date and time for the visit:</a:t>
            </a:r>
            <a:endParaRPr lang="ru-RU" dirty="0" smtClean="0"/>
          </a:p>
          <a:p>
            <a:endParaRPr lang="ru-RU" dirty="0" smtClean="0"/>
          </a:p>
          <a:p>
            <a:pPr lvl="0"/>
            <a:endParaRPr lang="ru-RU" dirty="0" smtClean="0"/>
          </a:p>
          <a:p>
            <a:endParaRPr lang="ru-RU" u="sng" dirty="0" smtClean="0"/>
          </a:p>
        </p:txBody>
      </p:sp>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pic>
        <p:nvPicPr>
          <p:cNvPr id="2050" name="Picture 2" descr="Scheduler02"/>
          <p:cNvPicPr>
            <a:picLocks noChangeAspect="1" noChangeArrowheads="1"/>
          </p:cNvPicPr>
          <p:nvPr/>
        </p:nvPicPr>
        <p:blipFill>
          <a:blip r:embed="rId2"/>
          <a:srcRect/>
          <a:stretch>
            <a:fillRect/>
          </a:stretch>
        </p:blipFill>
        <p:spPr bwMode="auto">
          <a:xfrm>
            <a:off x="1285852" y="2928934"/>
            <a:ext cx="7280961" cy="3500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57290" y="1000108"/>
            <a:ext cx="7100910" cy="5929354"/>
          </a:xfrm>
        </p:spPr>
        <p:txBody>
          <a:bodyPr>
            <a:normAutofit/>
          </a:bodyPr>
          <a:lstStyle/>
          <a:p>
            <a:r>
              <a:rPr lang="en-US" u="sng" dirty="0" smtClean="0"/>
              <a:t>Business Case 1.</a:t>
            </a:r>
            <a:endParaRPr lang="ru-RU" dirty="0" smtClean="0"/>
          </a:p>
          <a:p>
            <a:r>
              <a:rPr lang="en-US" u="sng" dirty="0" smtClean="0"/>
              <a:t>Patient comes to the clinic.</a:t>
            </a:r>
          </a:p>
          <a:p>
            <a:endParaRPr lang="en-US" u="sng" dirty="0" smtClean="0"/>
          </a:p>
          <a:p>
            <a:pPr lvl="0"/>
            <a:r>
              <a:rPr lang="en-US" dirty="0" smtClean="0"/>
              <a:t>d) Registration form filled out by Receptionist for every new patient. Receptionist can Check Patient In and verify contact information of a returning Patient. </a:t>
            </a:r>
            <a:endParaRPr lang="ru-RU" dirty="0" smtClean="0"/>
          </a:p>
          <a:p>
            <a:pPr lvl="0"/>
            <a:endParaRPr lang="ru-RU" dirty="0" smtClean="0"/>
          </a:p>
          <a:p>
            <a:pPr lvl="0"/>
            <a:endParaRPr lang="ru-RU" dirty="0" smtClean="0"/>
          </a:p>
          <a:p>
            <a:endParaRPr lang="ru-RU" u="sng" dirty="0" smtClean="0"/>
          </a:p>
        </p:txBody>
      </p:sp>
      <p:sp>
        <p:nvSpPr>
          <p:cNvPr id="6" name="Заголовок 1"/>
          <p:cNvSpPr>
            <a:spLocks noGrp="1"/>
          </p:cNvSpPr>
          <p:nvPr>
            <p:ph type="ctrTitle"/>
          </p:nvPr>
        </p:nvSpPr>
        <p:spPr>
          <a:xfrm>
            <a:off x="1357290" y="214290"/>
            <a:ext cx="7029472" cy="1000132"/>
          </a:xfrm>
        </p:spPr>
        <p:txBody>
          <a:bodyPr>
            <a:normAutofit fontScale="90000"/>
          </a:bodyPr>
          <a:lstStyle/>
          <a:p>
            <a:pPr algn="ctr"/>
            <a:r>
              <a:rPr lang="ru-RU" dirty="0" smtClean="0"/>
              <a:t/>
            </a:r>
            <a:br>
              <a:rPr lang="ru-RU" dirty="0" smtClean="0"/>
            </a:br>
            <a:r>
              <a:rPr lang="en-US" dirty="0" smtClean="0">
                <a:latin typeface="Times New Roman" pitchFamily="18" charset="0"/>
                <a:cs typeface="Times New Roman" pitchFamily="18" charset="0"/>
              </a:rPr>
              <a:t>Northern Lights Walk in Clinic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 name="Рисунок 6" descr="receptionistfeatures (2)"/>
          <p:cNvPicPr>
            <a:picLocks noChangeAspect="1"/>
          </p:cNvPicPr>
          <p:nvPr/>
        </p:nvPicPr>
        <p:blipFill>
          <a:blip r:embed="rId2"/>
          <a:srcRect/>
          <a:stretch>
            <a:fillRect/>
          </a:stretch>
        </p:blipFill>
        <p:spPr bwMode="auto">
          <a:xfrm>
            <a:off x="1214414" y="3143248"/>
            <a:ext cx="7345680" cy="3307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93</TotalTime>
  <Words>1208</Words>
  <Application>Microsoft Office PowerPoint</Application>
  <PresentationFormat>On-screen Show (4:3)</PresentationFormat>
  <Paragraphs>136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Эркер</vt:lpstr>
      <vt:lpstr>Agile Software Development CRN-14532-201801      Northern Lights Walk in Clinic  Management System Sprint II </vt:lpstr>
      <vt:lpstr> Northern Lights Walk in Clinic  </vt:lpstr>
      <vt:lpstr> Northern Lights Walk in Clinic  </vt:lpstr>
      <vt:lpstr> Northern Lights Walk in Clinic  </vt:lpstr>
      <vt:lpstr> Northern Lights Walk in Clinic  </vt:lpstr>
      <vt:lpstr> Northern Lights Walk in Clinic  </vt:lpstr>
      <vt:lpstr> Northern Lights Walk in Clinic  </vt:lpstr>
      <vt:lpstr> Northern Lights Walk in Clinic  </vt:lpstr>
      <vt:lpstr> Northern Lights Walk in Clinic  </vt:lpstr>
      <vt:lpstr> Northern Lights Walk in Clinic  </vt:lpstr>
      <vt:lpstr> Northern Lights Walk in Clinic  </vt:lpstr>
      <vt:lpstr> Northern Lights Walk in Clinic  </vt:lpstr>
      <vt:lpstr> Northern Lights Walk in Clinic  </vt:lpstr>
      <vt:lpstr> Northern Lights Walk in Clinic Reflections </vt:lpstr>
      <vt:lpstr>     Northern Lights Walk in Clinic &amp;  Agile Software Developers Team  HOPE  YOU  HAVING  WONDEFUL  DAY    </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 CRN-14532-201801      Northern Lights Walk in Clinic  Management System Sprint II</dc:title>
  <dc:creator>1</dc:creator>
  <cp:lastModifiedBy>Xris</cp:lastModifiedBy>
  <cp:revision>15</cp:revision>
  <dcterms:created xsi:type="dcterms:W3CDTF">2018-12-10T04:58:03Z</dcterms:created>
  <dcterms:modified xsi:type="dcterms:W3CDTF">2018-12-10T14:05:48Z</dcterms:modified>
</cp:coreProperties>
</file>