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oppins" charset="1" panose="00000500000000000000"/>
      <p:regular r:id="rId17"/>
    </p:embeddedFont>
    <p:embeddedFont>
      <p:font typeface="Poppins Bold" charset="1" panose="00000800000000000000"/>
      <p:regular r:id="rId18"/>
    </p:embeddedFont>
    <p:embeddedFont>
      <p:font typeface="Canva Sans Bold" charset="1" panose="020B0803030501040103"/>
      <p:regular r:id="rId19"/>
    </p:embeddedFont>
    <p:embeddedFont>
      <p:font typeface="Canva Sans" charset="1" panose="020B0503030501040103"/>
      <p:regular r:id="rId20"/>
    </p:embeddedFont>
    <p:embeddedFont>
      <p:font typeface="Canva Sans Medium" charset="1" panose="020B0603030501040103"/>
      <p:regular r:id="rId21"/>
    </p:embeddedFont>
    <p:embeddedFont>
      <p:font typeface="Poppins Medium" charset="1" panose="00000600000000000000"/>
      <p:regular r:id="rId23"/>
    </p:embeddedFont>
    <p:embeddedFont>
      <p:font typeface="Poppins Italics"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fonts/font23.fntdata" Type="http://schemas.openxmlformats.org/officeDocument/2006/relationships/font"/><Relationship Id="rId24" Target="notesSlides/notesSlide3.xml" Type="http://schemas.openxmlformats.org/officeDocument/2006/relationships/notesSlide"/><Relationship Id="rId25" Target="notesSlides/notesSlide4.xml" Type="http://schemas.openxmlformats.org/officeDocument/2006/relationships/notesSlide"/><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Graph is mapped into a SSSP tree, solution is not unique. (Multiple trees can be formed). Dynamic means an edge can be added or removed at real time. Tree solution can be recomputed or only affected parts can be updated.</a:t>
            </a:r>
          </a:p>
          <a:p>
            <a:r>
              <a:rPr lang="en-US"/>
              <a:t>Using Data Portioning in METIS, internode communication using MPI and intranode optimizations using OpenMP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Algorithm:</a:t>
            </a:r>
          </a:p>
          <a:p>
            <a:r>
              <a:rPr lang="en-US"/>
              <a:t/>
            </a:r>
          </a:p>
          <a:p>
            <a:r>
              <a:rPr lang="en-US"/>
              <a:t>Multilevel Partitioning:</a:t>
            </a:r>
          </a:p>
          <a:p>
            <a:r>
              <a:rPr lang="en-US"/>
              <a:t/>
            </a:r>
          </a:p>
          <a:p>
            <a:r>
              <a:rPr lang="en-US"/>
              <a:t>Coarsening: Shrinks the graph iteratively.</a:t>
            </a:r>
          </a:p>
          <a:p>
            <a:r>
              <a:rPr lang="en-US"/>
              <a:t/>
            </a:r>
          </a:p>
          <a:p>
            <a:r>
              <a:rPr lang="en-US"/>
              <a:t>Partitioning: Splits the coarsest graph.</a:t>
            </a:r>
          </a:p>
          <a:p>
            <a:r>
              <a:rPr lang="en-US"/>
              <a:t/>
            </a:r>
          </a:p>
          <a:p>
            <a:r>
              <a:rPr lang="en-US"/>
              <a:t>Refinement: Improves partitions while uncoarsening.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Shared Memory Parallelism:</a:t>
            </a:r>
          </a:p>
          <a:p>
            <a:r>
              <a:rPr lang="en-US"/>
              <a:t>1. Edge Change Handling:</a:t>
            </a:r>
          </a:p>
          <a:p>
            <a:r>
              <a:rPr lang="en-US"/>
              <a:t>   - Edge insertions and deletions processed in parallel.</a:t>
            </a:r>
          </a:p>
          <a:p>
            <a:r>
              <a:rPr lang="en-US"/>
              <a:t>   - Uses OpenMP’s parallel for to accelerate Step 1.</a:t>
            </a:r>
          </a:p>
          <a:p>
            <a:r>
              <a:rPr lang="en-US"/>
              <a:t>2. SSSP Tree Update:</a:t>
            </a:r>
          </a:p>
          <a:p>
            <a:r>
              <a:rPr lang="en-US"/>
              <a:t>   - Only affected subgraphs are updated.</a:t>
            </a:r>
          </a:p>
          <a:p>
            <a:r>
              <a:rPr lang="en-US"/>
              <a:t>   - Uses dynamic scheduling to manage irregular workloads.</a:t>
            </a:r>
          </a:p>
          <a:p>
            <a:r>
              <a:rPr lang="en-US"/>
              <a:t/>
            </a:r>
          </a:p>
          <a:p>
            <a:r>
              <a:rPr lang="en-US"/>
              <a:t>Benefit: Reduced recomputation and better scalability.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Shared Memory Parallelism:</a:t>
            </a:r>
          </a:p>
          <a:p>
            <a:r>
              <a:rPr lang="en-US"/>
              <a:t>1. Edge Change Handling:</a:t>
            </a:r>
          </a:p>
          <a:p>
            <a:r>
              <a:rPr lang="en-US"/>
              <a:t>   - Edge insertions and deletions processed in parallel.</a:t>
            </a:r>
          </a:p>
          <a:p>
            <a:r>
              <a:rPr lang="en-US"/>
              <a:t>   - Uses OpenMP’s parallel for to accelerate Step 1.</a:t>
            </a:r>
          </a:p>
          <a:p>
            <a:r>
              <a:rPr lang="en-US"/>
              <a:t>2. SSSP Tree Update:</a:t>
            </a:r>
          </a:p>
          <a:p>
            <a:r>
              <a:rPr lang="en-US"/>
              <a:t>   - Only affected subgraphs are updated.</a:t>
            </a:r>
          </a:p>
          <a:p>
            <a:r>
              <a:rPr lang="en-US"/>
              <a:t>   - Uses dynamic scheduling to manage irregular workloads.</a:t>
            </a:r>
          </a:p>
          <a:p>
            <a:r>
              <a:rPr lang="en-US"/>
              <a:t/>
            </a:r>
          </a:p>
          <a:p>
            <a:r>
              <a:rPr lang="en-US"/>
              <a:t>Benefit: Reduced recomputation and better scalability.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3.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8900" t="0" r="-8900" b="0"/>
            </a:stretch>
          </a:blipFill>
        </p:spPr>
      </p:sp>
      <p:grpSp>
        <p:nvGrpSpPr>
          <p:cNvPr name="Group 3" id="3"/>
          <p:cNvGrpSpPr/>
          <p:nvPr/>
        </p:nvGrpSpPr>
        <p:grpSpPr>
          <a:xfrm rot="0">
            <a:off x="16249070" y="4638385"/>
            <a:ext cx="1010230" cy="101023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5" id="5"/>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6" id="6"/>
          <p:cNvGrpSpPr/>
          <p:nvPr/>
        </p:nvGrpSpPr>
        <p:grpSpPr>
          <a:xfrm rot="0">
            <a:off x="16381397" y="6183699"/>
            <a:ext cx="745577" cy="74557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9" id="9"/>
          <p:cNvGrpSpPr/>
          <p:nvPr/>
        </p:nvGrpSpPr>
        <p:grpSpPr>
          <a:xfrm rot="0">
            <a:off x="16381397" y="3357724"/>
            <a:ext cx="745577" cy="74557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1" id="11"/>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2" id="12"/>
          <p:cNvGrpSpPr/>
          <p:nvPr/>
        </p:nvGrpSpPr>
        <p:grpSpPr>
          <a:xfrm rot="0">
            <a:off x="1548230" y="6208815"/>
            <a:ext cx="2967069" cy="807119"/>
            <a:chOff x="0" y="0"/>
            <a:chExt cx="418225" cy="113768"/>
          </a:xfrm>
        </p:grpSpPr>
        <p:sp>
          <p:nvSpPr>
            <p:cNvPr name="Freeform 13" id="13"/>
            <p:cNvSpPr/>
            <p:nvPr/>
          </p:nvSpPr>
          <p:spPr>
            <a:xfrm flipH="false" flipV="false" rot="0">
              <a:off x="0" y="0"/>
              <a:ext cx="418225" cy="113768"/>
            </a:xfrm>
            <a:custGeom>
              <a:avLst/>
              <a:gdLst/>
              <a:ahLst/>
              <a:cxnLst/>
              <a:rect r="r" b="b" t="t" l="l"/>
              <a:pathLst>
                <a:path h="113768" w="418225">
                  <a:moveTo>
                    <a:pt x="56884" y="0"/>
                  </a:moveTo>
                  <a:lnTo>
                    <a:pt x="361341" y="0"/>
                  </a:lnTo>
                  <a:cubicBezTo>
                    <a:pt x="376427" y="0"/>
                    <a:pt x="390896" y="5993"/>
                    <a:pt x="401564" y="16661"/>
                  </a:cubicBezTo>
                  <a:cubicBezTo>
                    <a:pt x="412232" y="27329"/>
                    <a:pt x="418225" y="41797"/>
                    <a:pt x="418225" y="56884"/>
                  </a:cubicBezTo>
                  <a:lnTo>
                    <a:pt x="418225" y="56884"/>
                  </a:lnTo>
                  <a:cubicBezTo>
                    <a:pt x="418225" y="88300"/>
                    <a:pt x="392757" y="113768"/>
                    <a:pt x="361341" y="113768"/>
                  </a:cubicBezTo>
                  <a:lnTo>
                    <a:pt x="56884" y="113768"/>
                  </a:lnTo>
                  <a:cubicBezTo>
                    <a:pt x="25468" y="113768"/>
                    <a:pt x="0" y="88300"/>
                    <a:pt x="0" y="56884"/>
                  </a:cubicBezTo>
                  <a:lnTo>
                    <a:pt x="0" y="56884"/>
                  </a:lnTo>
                  <a:cubicBezTo>
                    <a:pt x="0" y="25468"/>
                    <a:pt x="25468" y="0"/>
                    <a:pt x="56884"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14" id="14"/>
            <p:cNvSpPr txBox="true"/>
            <p:nvPr/>
          </p:nvSpPr>
          <p:spPr>
            <a:xfrm>
              <a:off x="0" y="-38100"/>
              <a:ext cx="418225" cy="15186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4708892" y="6208815"/>
            <a:ext cx="807119" cy="80711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5400000">
            <a:off x="4990214" y="6480414"/>
            <a:ext cx="301625" cy="263922"/>
            <a:chOff x="0" y="0"/>
            <a:chExt cx="812800" cy="711200"/>
          </a:xfrm>
        </p:grpSpPr>
        <p:sp>
          <p:nvSpPr>
            <p:cNvPr name="Freeform 19" id="19"/>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20" id="20"/>
            <p:cNvSpPr txBox="true"/>
            <p:nvPr/>
          </p:nvSpPr>
          <p:spPr>
            <a:xfrm>
              <a:off x="127000" y="273050"/>
              <a:ext cx="558800" cy="387350"/>
            </a:xfrm>
            <a:prstGeom prst="rect">
              <a:avLst/>
            </a:prstGeom>
          </p:spPr>
          <p:txBody>
            <a:bodyPr anchor="ctr" rtlCol="false" tIns="50800" lIns="50800" bIns="50800" rIns="50800"/>
            <a:lstStyle/>
            <a:p>
              <a:pPr algn="ctr">
                <a:lnSpc>
                  <a:spcPts val="2799"/>
                </a:lnSpc>
              </a:pPr>
            </a:p>
          </p:txBody>
        </p:sp>
      </p:grpSp>
      <p:sp>
        <p:nvSpPr>
          <p:cNvPr name="TextBox 21" id="21"/>
          <p:cNvSpPr txBox="true"/>
          <p:nvPr/>
        </p:nvSpPr>
        <p:spPr>
          <a:xfrm rot="0">
            <a:off x="8722986" y="974929"/>
            <a:ext cx="92789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grpSp>
        <p:nvGrpSpPr>
          <p:cNvPr name="Group 22" id="22"/>
          <p:cNvGrpSpPr/>
          <p:nvPr/>
        </p:nvGrpSpPr>
        <p:grpSpPr>
          <a:xfrm rot="0">
            <a:off x="12488498" y="3271066"/>
            <a:ext cx="2632148" cy="2632148"/>
            <a:chOff x="0" y="0"/>
            <a:chExt cx="1652976" cy="1652976"/>
          </a:xfrm>
        </p:grpSpPr>
        <p:sp>
          <p:nvSpPr>
            <p:cNvPr name="Freeform 23" id="23"/>
            <p:cNvSpPr/>
            <p:nvPr/>
          </p:nvSpPr>
          <p:spPr>
            <a:xfrm flipH="false" flipV="false" rot="0">
              <a:off x="0" y="0"/>
              <a:ext cx="1652976" cy="1652976"/>
            </a:xfrm>
            <a:custGeom>
              <a:avLst/>
              <a:gdLst/>
              <a:ahLst/>
              <a:cxnLst/>
              <a:rect r="r" b="b" t="t" l="l"/>
              <a:pathLst>
                <a:path h="1652976" w="1652976">
                  <a:moveTo>
                    <a:pt x="82265" y="0"/>
                  </a:moveTo>
                  <a:lnTo>
                    <a:pt x="1570711" y="0"/>
                  </a:lnTo>
                  <a:cubicBezTo>
                    <a:pt x="1616145" y="0"/>
                    <a:pt x="1652976" y="36831"/>
                    <a:pt x="1652976" y="82265"/>
                  </a:cubicBezTo>
                  <a:lnTo>
                    <a:pt x="1652976" y="1570711"/>
                  </a:lnTo>
                  <a:cubicBezTo>
                    <a:pt x="1652976" y="1616145"/>
                    <a:pt x="1616145" y="1652976"/>
                    <a:pt x="1570711" y="1652976"/>
                  </a:cubicBezTo>
                  <a:lnTo>
                    <a:pt x="82265" y="1652976"/>
                  </a:lnTo>
                  <a:cubicBezTo>
                    <a:pt x="36831" y="1652976"/>
                    <a:pt x="0" y="1616145"/>
                    <a:pt x="0" y="1570711"/>
                  </a:cubicBezTo>
                  <a:lnTo>
                    <a:pt x="0" y="82265"/>
                  </a:lnTo>
                  <a:cubicBezTo>
                    <a:pt x="0" y="36831"/>
                    <a:pt x="36831" y="0"/>
                    <a:pt x="82265"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24" id="24"/>
            <p:cNvSpPr txBox="true"/>
            <p:nvPr/>
          </p:nvSpPr>
          <p:spPr>
            <a:xfrm>
              <a:off x="0" y="-38100"/>
              <a:ext cx="1652976" cy="1691076"/>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12646473" y="3424338"/>
            <a:ext cx="2316198" cy="2325603"/>
            <a:chOff x="0" y="0"/>
            <a:chExt cx="404756" cy="406400"/>
          </a:xfrm>
        </p:grpSpPr>
        <p:sp>
          <p:nvSpPr>
            <p:cNvPr name="Freeform 26" id="26"/>
            <p:cNvSpPr/>
            <p:nvPr/>
          </p:nvSpPr>
          <p:spPr>
            <a:xfrm flipH="false" flipV="false" rot="0">
              <a:off x="0" y="0"/>
              <a:ext cx="404756" cy="406400"/>
            </a:xfrm>
            <a:custGeom>
              <a:avLst/>
              <a:gdLst/>
              <a:ahLst/>
              <a:cxnLst/>
              <a:rect r="r" b="b" t="t" l="l"/>
              <a:pathLst>
                <a:path h="406400" w="404756">
                  <a:moveTo>
                    <a:pt x="76878" y="0"/>
                  </a:moveTo>
                  <a:lnTo>
                    <a:pt x="327879" y="0"/>
                  </a:lnTo>
                  <a:cubicBezTo>
                    <a:pt x="370337" y="0"/>
                    <a:pt x="404756" y="34419"/>
                    <a:pt x="404756" y="76878"/>
                  </a:cubicBezTo>
                  <a:lnTo>
                    <a:pt x="404756" y="329522"/>
                  </a:lnTo>
                  <a:cubicBezTo>
                    <a:pt x="404756" y="371981"/>
                    <a:pt x="370337" y="406400"/>
                    <a:pt x="327879" y="406400"/>
                  </a:cubicBezTo>
                  <a:lnTo>
                    <a:pt x="76878" y="406400"/>
                  </a:lnTo>
                  <a:cubicBezTo>
                    <a:pt x="34419" y="406400"/>
                    <a:pt x="0" y="371981"/>
                    <a:pt x="0" y="329522"/>
                  </a:cubicBezTo>
                  <a:lnTo>
                    <a:pt x="0" y="76878"/>
                  </a:lnTo>
                  <a:cubicBezTo>
                    <a:pt x="0" y="34419"/>
                    <a:pt x="34419" y="0"/>
                    <a:pt x="76878" y="0"/>
                  </a:cubicBezTo>
                  <a:close/>
                </a:path>
              </a:pathLst>
            </a:custGeom>
            <a:blipFill>
              <a:blip r:embed="rId4"/>
              <a:stretch>
                <a:fillRect l="-45171" t="0" r="-45171" b="0"/>
              </a:stretch>
            </a:blipFill>
          </p:spPr>
        </p:sp>
      </p:grpSp>
      <p:sp>
        <p:nvSpPr>
          <p:cNvPr name="Freeform 27" id="27"/>
          <p:cNvSpPr/>
          <p:nvPr/>
        </p:nvSpPr>
        <p:spPr>
          <a:xfrm flipH="false" flipV="false" rot="1184083">
            <a:off x="6921658" y="6179923"/>
            <a:ext cx="5755537" cy="6731622"/>
          </a:xfrm>
          <a:custGeom>
            <a:avLst/>
            <a:gdLst/>
            <a:ahLst/>
            <a:cxnLst/>
            <a:rect r="r" b="b" t="t" l="l"/>
            <a:pathLst>
              <a:path h="6731622" w="5755537">
                <a:moveTo>
                  <a:pt x="0" y="0"/>
                </a:moveTo>
                <a:lnTo>
                  <a:pt x="5755536" y="0"/>
                </a:lnTo>
                <a:lnTo>
                  <a:pt x="5755536" y="6731622"/>
                </a:lnTo>
                <a:lnTo>
                  <a:pt x="0" y="6731622"/>
                </a:lnTo>
                <a:lnTo>
                  <a:pt x="0" y="0"/>
                </a:lnTo>
                <a:close/>
              </a:path>
            </a:pathLst>
          </a:custGeom>
          <a:blipFill>
            <a:blip r:embed="rId5">
              <a:alphaModFix amt="19999"/>
            </a:blip>
            <a:stretch>
              <a:fillRect l="0" t="0" r="0" b="0"/>
            </a:stretch>
          </a:blipFill>
        </p:spPr>
      </p:sp>
      <p:sp>
        <p:nvSpPr>
          <p:cNvPr name="TextBox 28" id="28"/>
          <p:cNvSpPr txBox="true"/>
          <p:nvPr/>
        </p:nvSpPr>
        <p:spPr>
          <a:xfrm rot="0">
            <a:off x="1548230" y="3337741"/>
            <a:ext cx="9682968" cy="1505089"/>
          </a:xfrm>
          <a:prstGeom prst="rect">
            <a:avLst/>
          </a:prstGeom>
        </p:spPr>
        <p:txBody>
          <a:bodyPr anchor="t" rtlCol="false" tIns="0" lIns="0" bIns="0" rIns="0">
            <a:spAutoFit/>
          </a:bodyPr>
          <a:lstStyle/>
          <a:p>
            <a:pPr algn="l">
              <a:lnSpc>
                <a:spcPts val="10732"/>
              </a:lnSpc>
            </a:pPr>
            <a:r>
              <a:rPr lang="en-US" sz="10319" b="true">
                <a:solidFill>
                  <a:srgbClr val="FFFFFF"/>
                </a:solidFill>
                <a:latin typeface="Poppins Bold"/>
                <a:ea typeface="Poppins Bold"/>
                <a:cs typeface="Poppins Bold"/>
                <a:sym typeface="Poppins Bold"/>
              </a:rPr>
              <a:t>Dynamic SSSP</a:t>
            </a:r>
          </a:p>
        </p:txBody>
      </p:sp>
      <p:sp>
        <p:nvSpPr>
          <p:cNvPr name="TextBox 29" id="29"/>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TextBox 30" id="30"/>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01</a:t>
            </a:r>
          </a:p>
        </p:txBody>
      </p:sp>
      <p:sp>
        <p:nvSpPr>
          <p:cNvPr name="TextBox 31" id="31"/>
          <p:cNvSpPr txBox="true"/>
          <p:nvPr/>
        </p:nvSpPr>
        <p:spPr>
          <a:xfrm rot="0">
            <a:off x="1101707" y="8899541"/>
            <a:ext cx="3467403" cy="106362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i190479 Tabarak Sikander, i220862 Musayyab, i22235 Fasih Shahid</a:t>
            </a:r>
          </a:p>
        </p:txBody>
      </p:sp>
      <p:sp>
        <p:nvSpPr>
          <p:cNvPr name="TextBox 32" id="32"/>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02</a:t>
            </a:r>
          </a:p>
        </p:txBody>
      </p:sp>
      <p:sp>
        <p:nvSpPr>
          <p:cNvPr name="TextBox 33" id="33"/>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00</a:t>
            </a:r>
          </a:p>
        </p:txBody>
      </p:sp>
      <p:sp>
        <p:nvSpPr>
          <p:cNvPr name="TextBox 34" id="34"/>
          <p:cNvSpPr txBox="true"/>
          <p:nvPr/>
        </p:nvSpPr>
        <p:spPr>
          <a:xfrm rot="0">
            <a:off x="1798434" y="6337737"/>
            <a:ext cx="2466661" cy="425450"/>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Start Slide</a:t>
            </a:r>
          </a:p>
        </p:txBody>
      </p:sp>
      <p:sp>
        <p:nvSpPr>
          <p:cNvPr name="TextBox 35" id="35"/>
          <p:cNvSpPr txBox="true"/>
          <p:nvPr/>
        </p:nvSpPr>
        <p:spPr>
          <a:xfrm rot="0">
            <a:off x="1157962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4F4F4"/>
                </a:solidFill>
                <a:latin typeface="Poppins"/>
                <a:ea typeface="Poppins"/>
                <a:cs typeface="Poppins"/>
                <a:sym typeface="Poppins"/>
              </a:rPr>
              <a:t>OpenMP</a:t>
            </a:r>
          </a:p>
        </p:txBody>
      </p:sp>
      <p:sp>
        <p:nvSpPr>
          <p:cNvPr name="TextBox 36" id="36"/>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METIS</a:t>
            </a:r>
          </a:p>
        </p:txBody>
      </p:sp>
      <p:sp>
        <p:nvSpPr>
          <p:cNvPr name="TextBox 37" id="37"/>
          <p:cNvSpPr txBox="true"/>
          <p:nvPr/>
        </p:nvSpPr>
        <p:spPr>
          <a:xfrm rot="0">
            <a:off x="1548230" y="4935445"/>
            <a:ext cx="7475786" cy="339725"/>
          </a:xfrm>
          <a:prstGeom prst="rect">
            <a:avLst/>
          </a:prstGeom>
        </p:spPr>
        <p:txBody>
          <a:bodyPr anchor="t" rtlCol="false" tIns="0" lIns="0" bIns="0" rIns="0">
            <a:spAutoFit/>
          </a:bodyPr>
          <a:lstStyle/>
          <a:p>
            <a:pPr algn="ctr">
              <a:lnSpc>
                <a:spcPts val="2799"/>
              </a:lnSpc>
            </a:pPr>
            <a:r>
              <a:rPr lang="en-US" sz="1999" b="true">
                <a:solidFill>
                  <a:srgbClr val="FFFFFF"/>
                </a:solidFill>
                <a:latin typeface="Canva Sans Bold"/>
                <a:ea typeface="Canva Sans Bold"/>
                <a:cs typeface="Canva Sans Bold"/>
                <a:sym typeface="Canva Sans Bold"/>
              </a:rPr>
              <a:t>Parallelizing updates to the Single Source Shortest Path Tree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184083">
            <a:off x="9690483" y="3011312"/>
            <a:ext cx="5755537" cy="6731622"/>
          </a:xfrm>
          <a:custGeom>
            <a:avLst/>
            <a:gdLst/>
            <a:ahLst/>
            <a:cxnLst/>
            <a:rect r="r" b="b" t="t" l="l"/>
            <a:pathLst>
              <a:path h="6731622" w="5755537">
                <a:moveTo>
                  <a:pt x="0" y="0"/>
                </a:moveTo>
                <a:lnTo>
                  <a:pt x="5755537" y="0"/>
                </a:lnTo>
                <a:lnTo>
                  <a:pt x="5755537" y="6731622"/>
                </a:lnTo>
                <a:lnTo>
                  <a:pt x="0" y="6731622"/>
                </a:lnTo>
                <a:lnTo>
                  <a:pt x="0" y="0"/>
                </a:lnTo>
                <a:close/>
              </a:path>
            </a:pathLst>
          </a:custGeom>
          <a:blipFill>
            <a:blip r:embed="rId2">
              <a:alphaModFix amt="19999"/>
            </a:blip>
            <a:stretch>
              <a:fillRect l="0" t="0" r="0" b="0"/>
            </a:stretch>
          </a:blipFill>
        </p:spPr>
      </p:sp>
      <p:grpSp>
        <p:nvGrpSpPr>
          <p:cNvPr name="Group 3" id="3"/>
          <p:cNvGrpSpPr/>
          <p:nvPr/>
        </p:nvGrpSpPr>
        <p:grpSpPr>
          <a:xfrm rot="0">
            <a:off x="10707339" y="2967571"/>
            <a:ext cx="3060168" cy="3060168"/>
            <a:chOff x="0" y="0"/>
            <a:chExt cx="1652976" cy="1652976"/>
          </a:xfrm>
        </p:grpSpPr>
        <p:sp>
          <p:nvSpPr>
            <p:cNvPr name="Freeform 4" id="4"/>
            <p:cNvSpPr/>
            <p:nvPr/>
          </p:nvSpPr>
          <p:spPr>
            <a:xfrm flipH="false" flipV="false" rot="0">
              <a:off x="0" y="0"/>
              <a:ext cx="1652976" cy="1652976"/>
            </a:xfrm>
            <a:custGeom>
              <a:avLst/>
              <a:gdLst/>
              <a:ahLst/>
              <a:cxnLst/>
              <a:rect r="r" b="b" t="t" l="l"/>
              <a:pathLst>
                <a:path h="1652976" w="1652976">
                  <a:moveTo>
                    <a:pt x="70759" y="0"/>
                  </a:moveTo>
                  <a:lnTo>
                    <a:pt x="1582218" y="0"/>
                  </a:lnTo>
                  <a:cubicBezTo>
                    <a:pt x="1621296" y="0"/>
                    <a:pt x="1652976" y="31680"/>
                    <a:pt x="1652976" y="70759"/>
                  </a:cubicBezTo>
                  <a:lnTo>
                    <a:pt x="1652976" y="1582218"/>
                  </a:lnTo>
                  <a:cubicBezTo>
                    <a:pt x="1652976" y="1621296"/>
                    <a:pt x="1621296" y="1652976"/>
                    <a:pt x="1582218" y="1652976"/>
                  </a:cubicBezTo>
                  <a:lnTo>
                    <a:pt x="70759" y="1652976"/>
                  </a:lnTo>
                  <a:cubicBezTo>
                    <a:pt x="31680" y="1652976"/>
                    <a:pt x="0" y="1621296"/>
                    <a:pt x="0" y="1582218"/>
                  </a:cubicBezTo>
                  <a:lnTo>
                    <a:pt x="0" y="70759"/>
                  </a:lnTo>
                  <a:cubicBezTo>
                    <a:pt x="0" y="31680"/>
                    <a:pt x="31680" y="0"/>
                    <a:pt x="70759"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5" id="5"/>
            <p:cNvSpPr txBox="true"/>
            <p:nvPr/>
          </p:nvSpPr>
          <p:spPr>
            <a:xfrm>
              <a:off x="0" y="-38100"/>
              <a:ext cx="1652976" cy="1691076"/>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6249070" y="4638385"/>
            <a:ext cx="1010230" cy="101023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8" id="8"/>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9" id="9"/>
          <p:cNvGrpSpPr/>
          <p:nvPr/>
        </p:nvGrpSpPr>
        <p:grpSpPr>
          <a:xfrm rot="0">
            <a:off x="16381397" y="6183699"/>
            <a:ext cx="745577" cy="74557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1" id="11"/>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2" id="12"/>
          <p:cNvGrpSpPr/>
          <p:nvPr/>
        </p:nvGrpSpPr>
        <p:grpSpPr>
          <a:xfrm rot="0">
            <a:off x="16381397" y="3357724"/>
            <a:ext cx="745577" cy="7455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Freeform 15" id="15"/>
          <p:cNvSpPr/>
          <p:nvPr/>
        </p:nvSpPr>
        <p:spPr>
          <a:xfrm flipH="false" flipV="false" rot="0">
            <a:off x="8496473" y="2356574"/>
            <a:ext cx="7605581" cy="5704186"/>
          </a:xfrm>
          <a:custGeom>
            <a:avLst/>
            <a:gdLst/>
            <a:ahLst/>
            <a:cxnLst/>
            <a:rect r="r" b="b" t="t" l="l"/>
            <a:pathLst>
              <a:path h="5704186" w="7605581">
                <a:moveTo>
                  <a:pt x="0" y="0"/>
                </a:moveTo>
                <a:lnTo>
                  <a:pt x="7605581" y="0"/>
                </a:lnTo>
                <a:lnTo>
                  <a:pt x="7605581" y="5704186"/>
                </a:lnTo>
                <a:lnTo>
                  <a:pt x="0" y="5704186"/>
                </a:lnTo>
                <a:lnTo>
                  <a:pt x="0" y="0"/>
                </a:lnTo>
                <a:close/>
              </a:path>
            </a:pathLst>
          </a:custGeom>
          <a:blipFill>
            <a:blip r:embed="rId3"/>
            <a:stretch>
              <a:fillRect l="0" t="0" r="0" b="0"/>
            </a:stretch>
          </a:blipFill>
        </p:spPr>
      </p:sp>
      <p:sp>
        <p:nvSpPr>
          <p:cNvPr name="TextBox 16" id="16"/>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TextBox 17" id="17"/>
          <p:cNvSpPr txBox="true"/>
          <p:nvPr/>
        </p:nvSpPr>
        <p:spPr>
          <a:xfrm rot="0">
            <a:off x="8722986" y="974929"/>
            <a:ext cx="92789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sp>
        <p:nvSpPr>
          <p:cNvPr name="TextBox 18" id="18"/>
          <p:cNvSpPr txBox="true"/>
          <p:nvPr/>
        </p:nvSpPr>
        <p:spPr>
          <a:xfrm rot="0">
            <a:off x="11819821" y="974929"/>
            <a:ext cx="1056977" cy="358775"/>
          </a:xfrm>
          <a:prstGeom prst="rect">
            <a:avLst/>
          </a:prstGeom>
        </p:spPr>
        <p:txBody>
          <a:bodyPr anchor="t" rtlCol="false" tIns="0" lIns="0" bIns="0" rIns="0">
            <a:spAutoFit/>
          </a:bodyPr>
          <a:lstStyle/>
          <a:p>
            <a:pPr algn="ctr">
              <a:lnSpc>
                <a:spcPts val="2799"/>
              </a:lnSpc>
              <a:spcBef>
                <a:spcPct val="0"/>
              </a:spcBef>
            </a:pPr>
            <a:r>
              <a:rPr lang="en-US" sz="1999">
                <a:solidFill>
                  <a:srgbClr val="F4F4F4"/>
                </a:solidFill>
                <a:latin typeface="Poppins"/>
                <a:ea typeface="Poppins"/>
                <a:cs typeface="Poppins"/>
                <a:sym typeface="Poppins"/>
              </a:rPr>
              <a:t>OpenMP</a:t>
            </a:r>
          </a:p>
        </p:txBody>
      </p:sp>
      <p:sp>
        <p:nvSpPr>
          <p:cNvPr name="TextBox 19" id="19"/>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METIS</a:t>
            </a:r>
          </a:p>
        </p:txBody>
      </p:sp>
      <p:sp>
        <p:nvSpPr>
          <p:cNvPr name="TextBox 20" id="20"/>
          <p:cNvSpPr txBox="true"/>
          <p:nvPr/>
        </p:nvSpPr>
        <p:spPr>
          <a:xfrm rot="0">
            <a:off x="482845" y="2160836"/>
            <a:ext cx="8172530" cy="1942465"/>
          </a:xfrm>
          <a:prstGeom prst="rect">
            <a:avLst/>
          </a:prstGeom>
        </p:spPr>
        <p:txBody>
          <a:bodyPr anchor="t" rtlCol="false" tIns="0" lIns="0" bIns="0" rIns="0">
            <a:spAutoFit/>
          </a:bodyPr>
          <a:lstStyle/>
          <a:p>
            <a:pPr algn="l">
              <a:lnSpc>
                <a:spcPts val="7279"/>
              </a:lnSpc>
            </a:pPr>
            <a:r>
              <a:rPr lang="en-US" sz="6999" b="true">
                <a:solidFill>
                  <a:srgbClr val="FFFFFF"/>
                </a:solidFill>
                <a:latin typeface="Poppins Bold"/>
                <a:ea typeface="Poppins Bold"/>
                <a:cs typeface="Poppins Bold"/>
                <a:sym typeface="Poppins Bold"/>
              </a:rPr>
              <a:t>How HPC solves this?</a:t>
            </a:r>
          </a:p>
        </p:txBody>
      </p:sp>
      <p:sp>
        <p:nvSpPr>
          <p:cNvPr name="TextBox 21" id="21"/>
          <p:cNvSpPr txBox="true"/>
          <p:nvPr/>
        </p:nvSpPr>
        <p:spPr>
          <a:xfrm rot="0">
            <a:off x="16249070" y="4964651"/>
            <a:ext cx="1010230" cy="376748"/>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02</a:t>
            </a:r>
          </a:p>
        </p:txBody>
      </p:sp>
      <p:sp>
        <p:nvSpPr>
          <p:cNvPr name="TextBox 22" id="22"/>
          <p:cNvSpPr txBox="true"/>
          <p:nvPr/>
        </p:nvSpPr>
        <p:spPr>
          <a:xfrm rot="0">
            <a:off x="16381397" y="6429483"/>
            <a:ext cx="745577" cy="273060"/>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03</a:t>
            </a:r>
          </a:p>
        </p:txBody>
      </p:sp>
      <p:sp>
        <p:nvSpPr>
          <p:cNvPr name="TextBox 23" id="23"/>
          <p:cNvSpPr txBox="true"/>
          <p:nvPr/>
        </p:nvSpPr>
        <p:spPr>
          <a:xfrm rot="0">
            <a:off x="16381397" y="3603508"/>
            <a:ext cx="745577" cy="273060"/>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01</a:t>
            </a:r>
          </a:p>
        </p:txBody>
      </p:sp>
      <p:sp>
        <p:nvSpPr>
          <p:cNvPr name="TextBox 24" id="24"/>
          <p:cNvSpPr txBox="true"/>
          <p:nvPr/>
        </p:nvSpPr>
        <p:spPr>
          <a:xfrm rot="0">
            <a:off x="482845" y="4168220"/>
            <a:ext cx="8888611" cy="5005069"/>
          </a:xfrm>
          <a:prstGeom prst="rect">
            <a:avLst/>
          </a:prstGeom>
        </p:spPr>
        <p:txBody>
          <a:bodyPr anchor="t" rtlCol="false" tIns="0" lIns="0" bIns="0" rIns="0">
            <a:spAutoFit/>
          </a:bodyPr>
          <a:lstStyle/>
          <a:p>
            <a:pPr algn="just">
              <a:lnSpc>
                <a:spcPts val="2380"/>
              </a:lnSpc>
            </a:pPr>
            <a:r>
              <a:rPr lang="en-US" sz="1700">
                <a:solidFill>
                  <a:srgbClr val="FFFFFF"/>
                </a:solidFill>
                <a:latin typeface="Canva Sans"/>
                <a:ea typeface="Canva Sans"/>
                <a:cs typeface="Canva Sans"/>
                <a:sym typeface="Canva Sans"/>
              </a:rPr>
              <a:t>METIS Partitioning:</a:t>
            </a:r>
          </a:p>
          <a:p>
            <a:pPr algn="just">
              <a:lnSpc>
                <a:spcPts val="2380"/>
              </a:lnSpc>
            </a:pPr>
            <a:r>
              <a:rPr lang="en-US" sz="1700">
                <a:solidFill>
                  <a:srgbClr val="FFFFFF"/>
                </a:solidFill>
                <a:latin typeface="Canva Sans"/>
                <a:ea typeface="Canva Sans"/>
                <a:cs typeface="Canva Sans"/>
                <a:sym typeface="Canva Sans"/>
              </a:rPr>
              <a:t>Divides graph into balanced subgraphs (minimizing edge cuts).</a:t>
            </a:r>
          </a:p>
          <a:p>
            <a:pPr algn="just">
              <a:lnSpc>
                <a:spcPts val="2380"/>
              </a:lnSpc>
            </a:pPr>
            <a:r>
              <a:rPr lang="en-US" sz="1700">
                <a:solidFill>
                  <a:srgbClr val="FFFFFF"/>
                </a:solidFill>
                <a:latin typeface="Canva Sans"/>
                <a:ea typeface="Canva Sans"/>
                <a:cs typeface="Canva Sans"/>
                <a:sym typeface="Canva Sans"/>
              </a:rPr>
              <a:t>Each MPI rank processes a partition locally. </a:t>
            </a:r>
          </a:p>
          <a:p>
            <a:pPr algn="just">
              <a:lnSpc>
                <a:spcPts val="2380"/>
              </a:lnSpc>
            </a:pPr>
          </a:p>
          <a:p>
            <a:pPr algn="just">
              <a:lnSpc>
                <a:spcPts val="2380"/>
              </a:lnSpc>
            </a:pPr>
            <a:r>
              <a:rPr lang="en-US" sz="1700">
                <a:solidFill>
                  <a:srgbClr val="FFFFFF"/>
                </a:solidFill>
                <a:latin typeface="Canva Sans"/>
                <a:ea typeface="Canva Sans"/>
                <a:cs typeface="Canva Sans"/>
                <a:sym typeface="Canva Sans"/>
              </a:rPr>
              <a:t>Boundary Synchronization:</a:t>
            </a:r>
          </a:p>
          <a:p>
            <a:pPr algn="just">
              <a:lnSpc>
                <a:spcPts val="2380"/>
              </a:lnSpc>
            </a:pPr>
            <a:r>
              <a:rPr lang="en-US" sz="1700">
                <a:solidFill>
                  <a:srgbClr val="FFFFFF"/>
                </a:solidFill>
                <a:latin typeface="Canva Sans"/>
                <a:ea typeface="Canva Sans"/>
                <a:cs typeface="Canva Sans"/>
                <a:sym typeface="Canva Sans"/>
              </a:rPr>
              <a:t>Only adjacent partitions communicate (red edges in visualization).</a:t>
            </a:r>
          </a:p>
          <a:p>
            <a:pPr algn="just">
              <a:lnSpc>
                <a:spcPts val="2380"/>
              </a:lnSpc>
            </a:pPr>
            <a:r>
              <a:rPr lang="en-US" sz="1700">
                <a:solidFill>
                  <a:srgbClr val="FFFFFF"/>
                </a:solidFill>
                <a:latin typeface="Canva Sans"/>
                <a:ea typeface="Canva Sans"/>
                <a:cs typeface="Canva Sans"/>
                <a:sym typeface="Canva Sans"/>
              </a:rPr>
              <a:t>Asynchronous updates reduce wait times (Sec 4.2).</a:t>
            </a:r>
          </a:p>
          <a:p>
            <a:pPr algn="just">
              <a:lnSpc>
                <a:spcPts val="2380"/>
              </a:lnSpc>
            </a:pPr>
          </a:p>
          <a:p>
            <a:pPr algn="just">
              <a:lnSpc>
                <a:spcPts val="2380"/>
              </a:lnSpc>
            </a:pPr>
            <a:r>
              <a:rPr lang="en-US" sz="1700">
                <a:solidFill>
                  <a:srgbClr val="FFFFFF"/>
                </a:solidFill>
                <a:latin typeface="Canva Sans"/>
                <a:ea typeface="Canva Sans"/>
                <a:cs typeface="Canva Sans"/>
                <a:sym typeface="Canva Sans"/>
              </a:rPr>
              <a:t>Shared-Memory (OpenMP):</a:t>
            </a:r>
          </a:p>
          <a:p>
            <a:pPr algn="just">
              <a:lnSpc>
                <a:spcPts val="2380"/>
              </a:lnSpc>
            </a:pPr>
            <a:r>
              <a:rPr lang="en-US" sz="1700">
                <a:solidFill>
                  <a:srgbClr val="FFFFFF"/>
                </a:solidFill>
                <a:latin typeface="Canva Sans"/>
                <a:ea typeface="Canva Sans"/>
                <a:cs typeface="Canva Sans"/>
                <a:sym typeface="Canva Sans"/>
              </a:rPr>
              <a:t>Dynamic Scheduling:</a:t>
            </a:r>
          </a:p>
          <a:p>
            <a:pPr algn="just" marL="367039" indent="-183519" lvl="1">
              <a:lnSpc>
                <a:spcPts val="2380"/>
              </a:lnSpc>
              <a:buFont typeface="Arial"/>
              <a:buChar char="•"/>
            </a:pPr>
            <a:r>
              <a:rPr lang="en-US" sz="1700">
                <a:solidFill>
                  <a:srgbClr val="FFFFFF"/>
                </a:solidFill>
                <a:latin typeface="Canva Sans"/>
                <a:ea typeface="Canva Sans"/>
                <a:cs typeface="Canva Sans"/>
                <a:sym typeface="Canva Sans"/>
              </a:rPr>
              <a:t>Processes batches of edge changes (Sec 5.1).</a:t>
            </a:r>
          </a:p>
          <a:p>
            <a:pPr algn="just" marL="367039" indent="-183519" lvl="1">
              <a:lnSpc>
                <a:spcPts val="2380"/>
              </a:lnSpc>
              <a:buFont typeface="Arial"/>
              <a:buChar char="•"/>
            </a:pPr>
            <a:r>
              <a:rPr lang="en-US" b="true" sz="1700">
                <a:solidFill>
                  <a:srgbClr val="FFFFFF"/>
                </a:solidFill>
                <a:latin typeface="Canva Sans Medium"/>
                <a:ea typeface="Canva Sans Medium"/>
                <a:cs typeface="Canva Sans Medium"/>
                <a:sym typeface="Canva Sans Medium"/>
              </a:rPr>
              <a:t>#pragma omp parallel for schedule(dynamic)</a:t>
            </a:r>
            <a:r>
              <a:rPr lang="en-US" sz="1700">
                <a:solidFill>
                  <a:srgbClr val="FFFFFF"/>
                </a:solidFill>
                <a:latin typeface="Canva Sans"/>
                <a:ea typeface="Canva Sans"/>
                <a:cs typeface="Canva Sans"/>
                <a:sym typeface="Canva Sans"/>
              </a:rPr>
              <a:t> handles load imbalance.</a:t>
            </a:r>
          </a:p>
          <a:p>
            <a:pPr algn="just">
              <a:lnSpc>
                <a:spcPts val="2380"/>
              </a:lnSpc>
            </a:pPr>
          </a:p>
          <a:p>
            <a:pPr algn="just">
              <a:lnSpc>
                <a:spcPts val="2380"/>
              </a:lnSpc>
            </a:pPr>
            <a:r>
              <a:rPr lang="en-US" sz="1700">
                <a:solidFill>
                  <a:srgbClr val="FFFFFF"/>
                </a:solidFill>
                <a:latin typeface="Canva Sans"/>
                <a:ea typeface="Canva Sans"/>
                <a:cs typeface="Canva Sans"/>
                <a:sym typeface="Canva Sans"/>
              </a:rPr>
              <a:t>Key HPC Benefit:</a:t>
            </a:r>
          </a:p>
          <a:p>
            <a:pPr algn="just">
              <a:lnSpc>
                <a:spcPts val="2380"/>
              </a:lnSpc>
            </a:pPr>
            <a:r>
              <a:rPr lang="en-US" sz="1700">
                <a:solidFill>
                  <a:srgbClr val="FFFFFF"/>
                </a:solidFill>
                <a:latin typeface="Canva Sans"/>
                <a:ea typeface="Canva Sans"/>
                <a:cs typeface="Canva Sans"/>
                <a:sym typeface="Canva Sans"/>
              </a:rPr>
              <a:t>"Achieves 5x speedup over Galois by focusing updates on affected subgraphs (Sec 6)."</a:t>
            </a:r>
          </a:p>
          <a:p>
            <a:pPr algn="just">
              <a:lnSpc>
                <a:spcPts val="2380"/>
              </a:lnSpc>
            </a:pPr>
          </a:p>
          <a:p>
            <a:pPr algn="just">
              <a:lnSpc>
                <a:spcPts val="238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Freeform 3" id="3"/>
          <p:cNvSpPr/>
          <p:nvPr/>
        </p:nvSpPr>
        <p:spPr>
          <a:xfrm flipH="true" flipV="true" rot="1184083">
            <a:off x="4621206" y="3563465"/>
            <a:ext cx="5755537" cy="6731622"/>
          </a:xfrm>
          <a:custGeom>
            <a:avLst/>
            <a:gdLst/>
            <a:ahLst/>
            <a:cxnLst/>
            <a:rect r="r" b="b" t="t" l="l"/>
            <a:pathLst>
              <a:path h="6731622" w="5755537">
                <a:moveTo>
                  <a:pt x="5755536" y="6731622"/>
                </a:moveTo>
                <a:lnTo>
                  <a:pt x="0" y="6731622"/>
                </a:lnTo>
                <a:lnTo>
                  <a:pt x="0" y="0"/>
                </a:lnTo>
                <a:lnTo>
                  <a:pt x="5755536" y="0"/>
                </a:lnTo>
                <a:lnTo>
                  <a:pt x="5755536" y="6731622"/>
                </a:lnTo>
                <a:close/>
              </a:path>
            </a:pathLst>
          </a:custGeom>
          <a:blipFill>
            <a:blip r:embed="rId3">
              <a:alphaModFix amt="19999"/>
            </a:blip>
            <a:stretch>
              <a:fillRect l="0" t="0" r="0" b="0"/>
            </a:stretch>
          </a:blipFill>
        </p:spPr>
      </p:sp>
      <p:sp>
        <p:nvSpPr>
          <p:cNvPr name="TextBox 4" id="4"/>
          <p:cNvSpPr txBox="true"/>
          <p:nvPr/>
        </p:nvSpPr>
        <p:spPr>
          <a:xfrm rot="0">
            <a:off x="8722986" y="974929"/>
            <a:ext cx="92789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sp>
        <p:nvSpPr>
          <p:cNvPr name="TextBox 5" id="5"/>
          <p:cNvSpPr txBox="true"/>
          <p:nvPr/>
        </p:nvSpPr>
        <p:spPr>
          <a:xfrm rot="0">
            <a:off x="1157962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4F4F4"/>
                </a:solidFill>
                <a:latin typeface="Poppins"/>
                <a:ea typeface="Poppins"/>
                <a:cs typeface="Poppins"/>
                <a:sym typeface="Poppins"/>
              </a:rPr>
              <a:t>OpenMP</a:t>
            </a:r>
          </a:p>
        </p:txBody>
      </p:sp>
      <p:sp>
        <p:nvSpPr>
          <p:cNvPr name="TextBox 6" id="6"/>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METIS</a:t>
            </a:r>
          </a:p>
        </p:txBody>
      </p:sp>
      <p:grpSp>
        <p:nvGrpSpPr>
          <p:cNvPr name="Group 7" id="7"/>
          <p:cNvGrpSpPr/>
          <p:nvPr/>
        </p:nvGrpSpPr>
        <p:grpSpPr>
          <a:xfrm rot="0">
            <a:off x="5093948" y="886061"/>
            <a:ext cx="1704988" cy="593627"/>
            <a:chOff x="0" y="0"/>
            <a:chExt cx="240327" cy="83675"/>
          </a:xfrm>
        </p:grpSpPr>
        <p:sp>
          <p:nvSpPr>
            <p:cNvPr name="Freeform 8" id="8"/>
            <p:cNvSpPr/>
            <p:nvPr/>
          </p:nvSpPr>
          <p:spPr>
            <a:xfrm flipH="false" flipV="false" rot="0">
              <a:off x="0" y="0"/>
              <a:ext cx="240327" cy="83675"/>
            </a:xfrm>
            <a:custGeom>
              <a:avLst/>
              <a:gdLst/>
              <a:ahLst/>
              <a:cxnLst/>
              <a:rect r="r" b="b" t="t" l="l"/>
              <a:pathLst>
                <a:path h="83675" w="240327">
                  <a:moveTo>
                    <a:pt x="41838" y="0"/>
                  </a:moveTo>
                  <a:lnTo>
                    <a:pt x="198490" y="0"/>
                  </a:lnTo>
                  <a:cubicBezTo>
                    <a:pt x="209586" y="0"/>
                    <a:pt x="220227" y="4408"/>
                    <a:pt x="228074" y="12254"/>
                  </a:cubicBezTo>
                  <a:cubicBezTo>
                    <a:pt x="235920" y="20100"/>
                    <a:pt x="240327" y="30742"/>
                    <a:pt x="240327" y="41838"/>
                  </a:cubicBezTo>
                  <a:lnTo>
                    <a:pt x="240327" y="41838"/>
                  </a:lnTo>
                  <a:cubicBezTo>
                    <a:pt x="240327" y="64944"/>
                    <a:pt x="221596" y="83675"/>
                    <a:pt x="198490"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9" id="9"/>
            <p:cNvSpPr txBox="true"/>
            <p:nvPr/>
          </p:nvSpPr>
          <p:spPr>
            <a:xfrm>
              <a:off x="0" y="-38100"/>
              <a:ext cx="240327" cy="12177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703750" y="4677529"/>
            <a:ext cx="2749078" cy="2749078"/>
            <a:chOff x="0" y="0"/>
            <a:chExt cx="1652976" cy="1652976"/>
          </a:xfrm>
        </p:grpSpPr>
        <p:sp>
          <p:nvSpPr>
            <p:cNvPr name="Freeform 11" id="11"/>
            <p:cNvSpPr/>
            <p:nvPr/>
          </p:nvSpPr>
          <p:spPr>
            <a:xfrm flipH="false" flipV="false" rot="0">
              <a:off x="0" y="0"/>
              <a:ext cx="1652976" cy="1652976"/>
            </a:xfrm>
            <a:custGeom>
              <a:avLst/>
              <a:gdLst/>
              <a:ahLst/>
              <a:cxnLst/>
              <a:rect r="r" b="b" t="t" l="l"/>
              <a:pathLst>
                <a:path h="1652976" w="1652976">
                  <a:moveTo>
                    <a:pt x="78766" y="0"/>
                  </a:moveTo>
                  <a:lnTo>
                    <a:pt x="1574210" y="0"/>
                  </a:lnTo>
                  <a:cubicBezTo>
                    <a:pt x="1617712" y="0"/>
                    <a:pt x="1652976" y="35265"/>
                    <a:pt x="1652976" y="78766"/>
                  </a:cubicBezTo>
                  <a:lnTo>
                    <a:pt x="1652976" y="1574210"/>
                  </a:lnTo>
                  <a:cubicBezTo>
                    <a:pt x="1652976" y="1617712"/>
                    <a:pt x="1617712" y="1652976"/>
                    <a:pt x="1574210" y="1652976"/>
                  </a:cubicBezTo>
                  <a:lnTo>
                    <a:pt x="78766" y="1652976"/>
                  </a:lnTo>
                  <a:cubicBezTo>
                    <a:pt x="35265" y="1652976"/>
                    <a:pt x="0" y="1617712"/>
                    <a:pt x="0" y="1574210"/>
                  </a:cubicBezTo>
                  <a:lnTo>
                    <a:pt x="0" y="78766"/>
                  </a:lnTo>
                  <a:cubicBezTo>
                    <a:pt x="0" y="35265"/>
                    <a:pt x="35265" y="0"/>
                    <a:pt x="78766"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12" id="12"/>
            <p:cNvSpPr txBox="true"/>
            <p:nvPr/>
          </p:nvSpPr>
          <p:spPr>
            <a:xfrm>
              <a:off x="0" y="-38100"/>
              <a:ext cx="1652976" cy="1691076"/>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646968" y="2881195"/>
            <a:ext cx="5700495" cy="1282700"/>
          </a:xfrm>
          <a:prstGeom prst="rect">
            <a:avLst/>
          </a:prstGeom>
        </p:spPr>
        <p:txBody>
          <a:bodyPr anchor="t" rtlCol="false" tIns="0" lIns="0" bIns="0" rIns="0">
            <a:spAutoFit/>
          </a:bodyPr>
          <a:lstStyle/>
          <a:p>
            <a:pPr algn="l">
              <a:lnSpc>
                <a:spcPts val="3400"/>
              </a:lnSpc>
            </a:pPr>
            <a:r>
              <a:rPr lang="en-US" sz="2000">
                <a:solidFill>
                  <a:srgbClr val="FFFFFF"/>
                </a:solidFill>
                <a:latin typeface="Poppins"/>
                <a:ea typeface="Poppins"/>
                <a:cs typeface="Poppins"/>
                <a:sym typeface="Poppins"/>
              </a:rPr>
              <a:t>Divides large graphs into balanced subgraphs for distributed (MPI) or shared-memory (OpenMP) processing.</a:t>
            </a:r>
          </a:p>
        </p:txBody>
      </p:sp>
      <p:grpSp>
        <p:nvGrpSpPr>
          <p:cNvPr name="Group 14" id="14"/>
          <p:cNvGrpSpPr/>
          <p:nvPr/>
        </p:nvGrpSpPr>
        <p:grpSpPr>
          <a:xfrm rot="0">
            <a:off x="16249070" y="4638385"/>
            <a:ext cx="1010230" cy="101023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6" id="16"/>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17" id="17"/>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03</a:t>
            </a:r>
          </a:p>
        </p:txBody>
      </p:sp>
      <p:grpSp>
        <p:nvGrpSpPr>
          <p:cNvPr name="Group 18" id="18"/>
          <p:cNvGrpSpPr/>
          <p:nvPr/>
        </p:nvGrpSpPr>
        <p:grpSpPr>
          <a:xfrm rot="0">
            <a:off x="16381397" y="6183699"/>
            <a:ext cx="745577" cy="74557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20" id="20"/>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21" id="21"/>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04</a:t>
            </a:r>
          </a:p>
        </p:txBody>
      </p:sp>
      <p:grpSp>
        <p:nvGrpSpPr>
          <p:cNvPr name="Group 22" id="22"/>
          <p:cNvGrpSpPr/>
          <p:nvPr/>
        </p:nvGrpSpPr>
        <p:grpSpPr>
          <a:xfrm rot="0">
            <a:off x="16381397" y="3357724"/>
            <a:ext cx="745577" cy="74557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24" id="24"/>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25" id="25"/>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02</a:t>
            </a:r>
          </a:p>
        </p:txBody>
      </p:sp>
      <p:sp>
        <p:nvSpPr>
          <p:cNvPr name="TextBox 26" id="26"/>
          <p:cNvSpPr txBox="true"/>
          <p:nvPr/>
        </p:nvSpPr>
        <p:spPr>
          <a:xfrm rot="0">
            <a:off x="646968" y="4257958"/>
            <a:ext cx="8197751" cy="3168649"/>
          </a:xfrm>
          <a:prstGeom prst="rect">
            <a:avLst/>
          </a:prstGeom>
        </p:spPr>
        <p:txBody>
          <a:bodyPr anchor="t" rtlCol="false" tIns="0" lIns="0" bIns="0" rIns="0">
            <a:spAutoFit/>
          </a:bodyPr>
          <a:lstStyle/>
          <a:p>
            <a:pPr algn="l">
              <a:lnSpc>
                <a:spcPts val="2800"/>
              </a:lnSpc>
            </a:pPr>
            <a:r>
              <a:rPr lang="en-US" sz="2000">
                <a:solidFill>
                  <a:srgbClr val="FFFFFF"/>
                </a:solidFill>
                <a:latin typeface="Canva Sans"/>
                <a:ea typeface="Canva Sans"/>
                <a:cs typeface="Canva Sans"/>
                <a:sym typeface="Canva Sans"/>
              </a:rPr>
              <a:t>Graph G(V, E) is input.</a:t>
            </a:r>
          </a:p>
          <a:p>
            <a:pPr algn="l">
              <a:lnSpc>
                <a:spcPts val="2800"/>
              </a:lnSpc>
            </a:pPr>
            <a:r>
              <a:rPr lang="en-US" sz="2000">
                <a:solidFill>
                  <a:srgbClr val="FFFFFF"/>
                </a:solidFill>
                <a:latin typeface="Canva Sans"/>
                <a:ea typeface="Canva Sans"/>
                <a:cs typeface="Canva Sans"/>
                <a:sym typeface="Canva Sans"/>
              </a:rPr>
              <a:t>Output:</a:t>
            </a:r>
          </a:p>
          <a:p>
            <a:pPr algn="l">
              <a:lnSpc>
                <a:spcPts val="2800"/>
              </a:lnSpc>
            </a:pPr>
            <a:r>
              <a:rPr lang="en-US" sz="2000">
                <a:solidFill>
                  <a:srgbClr val="FFFFFF"/>
                </a:solidFill>
                <a:latin typeface="Canva Sans"/>
                <a:ea typeface="Canva Sans"/>
                <a:cs typeface="Canva Sans"/>
                <a:sym typeface="Canva Sans"/>
              </a:rPr>
              <a:t>Balanced partitions (each with ~equal nodes).</a:t>
            </a:r>
          </a:p>
          <a:p>
            <a:pPr algn="l">
              <a:lnSpc>
                <a:spcPts val="2800"/>
              </a:lnSpc>
            </a:pPr>
            <a:r>
              <a:rPr lang="en-US" sz="2000">
                <a:solidFill>
                  <a:srgbClr val="FFFFFF"/>
                </a:solidFill>
                <a:latin typeface="Canva Sans"/>
                <a:ea typeface="Canva Sans"/>
                <a:cs typeface="Canva Sans"/>
                <a:sym typeface="Canva Sans"/>
              </a:rPr>
              <a:t>Minimized edge cuts (edges between partitions).</a:t>
            </a:r>
          </a:p>
          <a:p>
            <a:pPr algn="l">
              <a:lnSpc>
                <a:spcPts val="2800"/>
              </a:lnSpc>
            </a:pPr>
          </a:p>
          <a:p>
            <a:pPr algn="l">
              <a:lnSpc>
                <a:spcPts val="2800"/>
              </a:lnSpc>
            </a:pPr>
            <a:r>
              <a:rPr lang="en-US" sz="2000">
                <a:solidFill>
                  <a:srgbClr val="FFFFFF"/>
                </a:solidFill>
                <a:latin typeface="Canva Sans"/>
                <a:ea typeface="Canva Sans"/>
                <a:cs typeface="Canva Sans"/>
                <a:sym typeface="Canva Sans"/>
              </a:rPr>
              <a:t>Paper’s Use Case:</a:t>
            </a:r>
          </a:p>
          <a:p>
            <a:pPr algn="l" marL="431807" indent="-215904" lvl="1">
              <a:lnSpc>
                <a:spcPts val="2800"/>
              </a:lnSpc>
              <a:buFont typeface="Arial"/>
              <a:buChar char="•"/>
            </a:pPr>
            <a:r>
              <a:rPr lang="en-US" sz="2000">
                <a:solidFill>
                  <a:srgbClr val="FFFFFF"/>
                </a:solidFill>
                <a:latin typeface="Canva Sans"/>
                <a:ea typeface="Canva Sans"/>
                <a:cs typeface="Canva Sans"/>
                <a:sym typeface="Canva Sans"/>
              </a:rPr>
              <a:t>Partitions dynamic graphs before MPI/OpenMP updates (Sec 4).</a:t>
            </a:r>
          </a:p>
          <a:p>
            <a:pPr algn="l">
              <a:lnSpc>
                <a:spcPts val="2800"/>
              </a:lnSpc>
            </a:pPr>
          </a:p>
          <a:p>
            <a:pPr algn="ctr">
              <a:lnSpc>
                <a:spcPts val="2800"/>
              </a:lnSpc>
            </a:pPr>
          </a:p>
        </p:txBody>
      </p:sp>
      <p:sp>
        <p:nvSpPr>
          <p:cNvPr name="TextBox 27" id="27"/>
          <p:cNvSpPr txBox="true"/>
          <p:nvPr/>
        </p:nvSpPr>
        <p:spPr>
          <a:xfrm rot="0">
            <a:off x="646968" y="8162572"/>
            <a:ext cx="12085290" cy="514349"/>
          </a:xfrm>
          <a:prstGeom prst="rect">
            <a:avLst/>
          </a:prstGeom>
        </p:spPr>
        <p:txBody>
          <a:bodyPr anchor="t" rtlCol="false" tIns="0" lIns="0" bIns="0" rIns="0">
            <a:spAutoFit/>
          </a:bodyPr>
          <a:lstStyle/>
          <a:p>
            <a:pPr algn="ctr">
              <a:lnSpc>
                <a:spcPts val="4200"/>
              </a:lnSpc>
            </a:pPr>
            <a:r>
              <a:rPr lang="en-US" sz="3000" b="true">
                <a:solidFill>
                  <a:srgbClr val="FFFFFF"/>
                </a:solidFill>
                <a:latin typeface="Canva Sans Bold"/>
                <a:ea typeface="Canva Sans Bold"/>
                <a:cs typeface="Canva Sans Bold"/>
                <a:sym typeface="Canva Sans Bold"/>
              </a:rPr>
              <a:t>Graph → METIS</a:t>
            </a:r>
            <a:r>
              <a:rPr lang="en-US" b="true" sz="3000">
                <a:solidFill>
                  <a:srgbClr val="FFFFFF"/>
                </a:solidFill>
                <a:latin typeface="Canva Sans Bold"/>
                <a:ea typeface="Canva Sans Bold"/>
                <a:cs typeface="Canva Sans Bold"/>
                <a:sym typeface="Canva Sans Bold"/>
              </a:rPr>
              <a:t> → Partitions → MPI Ranks → Parallel SSSP Updates  </a:t>
            </a:r>
          </a:p>
        </p:txBody>
      </p:sp>
      <p:sp>
        <p:nvSpPr>
          <p:cNvPr name="TextBox 28" id="28"/>
          <p:cNvSpPr txBox="true"/>
          <p:nvPr/>
        </p:nvSpPr>
        <p:spPr>
          <a:xfrm rot="0">
            <a:off x="646968" y="1902333"/>
            <a:ext cx="7182296"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METIS in Parallel SSSP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184083">
            <a:off x="1691341" y="-1403373"/>
            <a:ext cx="5755537" cy="6731622"/>
          </a:xfrm>
          <a:custGeom>
            <a:avLst/>
            <a:gdLst/>
            <a:ahLst/>
            <a:cxnLst/>
            <a:rect r="r" b="b" t="t" l="l"/>
            <a:pathLst>
              <a:path h="6731622" w="5755537">
                <a:moveTo>
                  <a:pt x="0" y="0"/>
                </a:moveTo>
                <a:lnTo>
                  <a:pt x="5755537" y="0"/>
                </a:lnTo>
                <a:lnTo>
                  <a:pt x="5755537" y="6731622"/>
                </a:lnTo>
                <a:lnTo>
                  <a:pt x="0" y="6731622"/>
                </a:lnTo>
                <a:lnTo>
                  <a:pt x="0" y="0"/>
                </a:lnTo>
                <a:close/>
              </a:path>
            </a:pathLst>
          </a:custGeom>
          <a:blipFill>
            <a:blip r:embed="rId2">
              <a:alphaModFix amt="19999"/>
            </a:blip>
            <a:stretch>
              <a:fillRect l="0" t="0" r="0" b="0"/>
            </a:stretch>
          </a:blipFill>
        </p:spPr>
      </p:sp>
      <p:sp>
        <p:nvSpPr>
          <p:cNvPr name="TextBox 3" id="3"/>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TextBox 4" id="4"/>
          <p:cNvSpPr txBox="true"/>
          <p:nvPr/>
        </p:nvSpPr>
        <p:spPr>
          <a:xfrm rot="0">
            <a:off x="8722986" y="974929"/>
            <a:ext cx="92789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sp>
        <p:nvSpPr>
          <p:cNvPr name="TextBox 5" id="5"/>
          <p:cNvSpPr txBox="true"/>
          <p:nvPr/>
        </p:nvSpPr>
        <p:spPr>
          <a:xfrm rot="0">
            <a:off x="1157962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4F4F4"/>
                </a:solidFill>
                <a:latin typeface="Poppins"/>
                <a:ea typeface="Poppins"/>
                <a:cs typeface="Poppins"/>
                <a:sym typeface="Poppins"/>
              </a:rPr>
              <a:t>OpenMP</a:t>
            </a:r>
          </a:p>
        </p:txBody>
      </p:sp>
      <p:sp>
        <p:nvSpPr>
          <p:cNvPr name="TextBox 6" id="6"/>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METIS</a:t>
            </a:r>
          </a:p>
        </p:txBody>
      </p:sp>
      <p:grpSp>
        <p:nvGrpSpPr>
          <p:cNvPr name="Group 7" id="7"/>
          <p:cNvGrpSpPr/>
          <p:nvPr/>
        </p:nvGrpSpPr>
        <p:grpSpPr>
          <a:xfrm rot="0">
            <a:off x="8291506" y="886061"/>
            <a:ext cx="1704988" cy="593627"/>
            <a:chOff x="0" y="0"/>
            <a:chExt cx="240327" cy="83675"/>
          </a:xfrm>
        </p:grpSpPr>
        <p:sp>
          <p:nvSpPr>
            <p:cNvPr name="Freeform 8" id="8"/>
            <p:cNvSpPr/>
            <p:nvPr/>
          </p:nvSpPr>
          <p:spPr>
            <a:xfrm flipH="false" flipV="false" rot="0">
              <a:off x="0" y="0"/>
              <a:ext cx="240327" cy="83675"/>
            </a:xfrm>
            <a:custGeom>
              <a:avLst/>
              <a:gdLst/>
              <a:ahLst/>
              <a:cxnLst/>
              <a:rect r="r" b="b" t="t" l="l"/>
              <a:pathLst>
                <a:path h="83675" w="240327">
                  <a:moveTo>
                    <a:pt x="41838" y="0"/>
                  </a:moveTo>
                  <a:lnTo>
                    <a:pt x="198490" y="0"/>
                  </a:lnTo>
                  <a:cubicBezTo>
                    <a:pt x="209586" y="0"/>
                    <a:pt x="220227" y="4408"/>
                    <a:pt x="228074" y="12254"/>
                  </a:cubicBezTo>
                  <a:cubicBezTo>
                    <a:pt x="235920" y="20100"/>
                    <a:pt x="240327" y="30742"/>
                    <a:pt x="240327" y="41838"/>
                  </a:cubicBezTo>
                  <a:lnTo>
                    <a:pt x="240327" y="41838"/>
                  </a:lnTo>
                  <a:cubicBezTo>
                    <a:pt x="240327" y="64944"/>
                    <a:pt x="221596" y="83675"/>
                    <a:pt x="198490"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9" id="9"/>
            <p:cNvSpPr txBox="true"/>
            <p:nvPr/>
          </p:nvSpPr>
          <p:spPr>
            <a:xfrm>
              <a:off x="0" y="-38100"/>
              <a:ext cx="240327" cy="121775"/>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595909" y="1581745"/>
            <a:ext cx="5946401" cy="2137726"/>
          </a:xfrm>
          <a:prstGeom prst="rect">
            <a:avLst/>
          </a:prstGeom>
        </p:spPr>
        <p:txBody>
          <a:bodyPr anchor="t" rtlCol="false" tIns="0" lIns="0" bIns="0" rIns="0">
            <a:spAutoFit/>
          </a:bodyPr>
          <a:lstStyle/>
          <a:p>
            <a:pPr algn="l">
              <a:lnSpc>
                <a:spcPts val="5511"/>
              </a:lnSpc>
            </a:pPr>
            <a:r>
              <a:rPr lang="en-US" sz="5299" b="true">
                <a:solidFill>
                  <a:srgbClr val="FFFFFF"/>
                </a:solidFill>
                <a:latin typeface="Poppins Bold"/>
                <a:ea typeface="Poppins Bold"/>
                <a:cs typeface="Poppins Bold"/>
                <a:sym typeface="Poppins Bold"/>
              </a:rPr>
              <a:t>MPI for Distributed SSSP Updates</a:t>
            </a:r>
          </a:p>
          <a:p>
            <a:pPr algn="l">
              <a:lnSpc>
                <a:spcPts val="104"/>
              </a:lnSpc>
            </a:pPr>
          </a:p>
        </p:txBody>
      </p:sp>
      <p:grpSp>
        <p:nvGrpSpPr>
          <p:cNvPr name="Group 11" id="11"/>
          <p:cNvGrpSpPr/>
          <p:nvPr/>
        </p:nvGrpSpPr>
        <p:grpSpPr>
          <a:xfrm rot="0">
            <a:off x="8334438" y="2353375"/>
            <a:ext cx="11020481" cy="3171125"/>
            <a:chOff x="0" y="0"/>
            <a:chExt cx="1707361" cy="491290"/>
          </a:xfrm>
        </p:grpSpPr>
        <p:sp>
          <p:nvSpPr>
            <p:cNvPr name="Freeform 12" id="12"/>
            <p:cNvSpPr/>
            <p:nvPr/>
          </p:nvSpPr>
          <p:spPr>
            <a:xfrm flipH="false" flipV="false" rot="0">
              <a:off x="0" y="0"/>
              <a:ext cx="1707361" cy="491290"/>
            </a:xfrm>
            <a:custGeom>
              <a:avLst/>
              <a:gdLst/>
              <a:ahLst/>
              <a:cxnLst/>
              <a:rect r="r" b="b" t="t" l="l"/>
              <a:pathLst>
                <a:path h="491290" w="1707361">
                  <a:moveTo>
                    <a:pt x="16158" y="0"/>
                  </a:moveTo>
                  <a:lnTo>
                    <a:pt x="1691203" y="0"/>
                  </a:lnTo>
                  <a:cubicBezTo>
                    <a:pt x="1695489" y="0"/>
                    <a:pt x="1699598" y="1702"/>
                    <a:pt x="1702628" y="4732"/>
                  </a:cubicBezTo>
                  <a:cubicBezTo>
                    <a:pt x="1705659" y="7763"/>
                    <a:pt x="1707361" y="11872"/>
                    <a:pt x="1707361" y="16158"/>
                  </a:cubicBezTo>
                  <a:lnTo>
                    <a:pt x="1707361" y="475133"/>
                  </a:lnTo>
                  <a:cubicBezTo>
                    <a:pt x="1707361" y="479418"/>
                    <a:pt x="1705659" y="483528"/>
                    <a:pt x="1702628" y="486558"/>
                  </a:cubicBezTo>
                  <a:cubicBezTo>
                    <a:pt x="1699598" y="489588"/>
                    <a:pt x="1695489" y="491290"/>
                    <a:pt x="1691203" y="491290"/>
                  </a:cubicBezTo>
                  <a:lnTo>
                    <a:pt x="16158" y="491290"/>
                  </a:lnTo>
                  <a:cubicBezTo>
                    <a:pt x="11872" y="491290"/>
                    <a:pt x="7763" y="489588"/>
                    <a:pt x="4732" y="486558"/>
                  </a:cubicBezTo>
                  <a:cubicBezTo>
                    <a:pt x="1702" y="483528"/>
                    <a:pt x="0" y="479418"/>
                    <a:pt x="0" y="475133"/>
                  </a:cubicBezTo>
                  <a:lnTo>
                    <a:pt x="0" y="16158"/>
                  </a:lnTo>
                  <a:cubicBezTo>
                    <a:pt x="0" y="11872"/>
                    <a:pt x="1702" y="7763"/>
                    <a:pt x="4732" y="4732"/>
                  </a:cubicBezTo>
                  <a:cubicBezTo>
                    <a:pt x="7763" y="1702"/>
                    <a:pt x="11872" y="0"/>
                    <a:pt x="16158" y="0"/>
                  </a:cubicBezTo>
                  <a:close/>
                </a:path>
              </a:pathLst>
            </a:custGeom>
            <a:blipFill>
              <a:blip r:embed="rId3"/>
              <a:stretch>
                <a:fillRect l="0" t="-52737" r="0" b="-52737"/>
              </a:stretch>
            </a:blipFill>
          </p:spPr>
        </p:sp>
      </p:grpSp>
      <p:sp>
        <p:nvSpPr>
          <p:cNvPr name="TextBox 13" id="13"/>
          <p:cNvSpPr txBox="true"/>
          <p:nvPr/>
        </p:nvSpPr>
        <p:spPr>
          <a:xfrm rot="0">
            <a:off x="728444" y="3815113"/>
            <a:ext cx="6949006" cy="77120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Core MPI Strategy</a:t>
            </a:r>
          </a:p>
          <a:p>
            <a:pPr algn="just">
              <a:lnSpc>
                <a:spcPts val="3400"/>
              </a:lnSpc>
            </a:pPr>
            <a:r>
              <a:rPr lang="en-US" sz="2000">
                <a:solidFill>
                  <a:srgbClr val="FFFFFF"/>
                </a:solidFill>
                <a:latin typeface="Poppins"/>
                <a:ea typeface="Poppins"/>
                <a:cs typeface="Poppins"/>
                <a:sym typeface="Poppins"/>
              </a:rPr>
              <a:t>Partition-Centric Processing:</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Each MPI rank owns a subgraph (from METIS).</a:t>
            </a:r>
          </a:p>
          <a:p>
            <a:pPr algn="just" marL="431801" indent="-215900" lvl="1">
              <a:lnSpc>
                <a:spcPts val="3400"/>
              </a:lnSpc>
              <a:buFont typeface="Arial"/>
              <a:buChar char="•"/>
            </a:pPr>
            <a:r>
              <a:rPr lang="en-US" sz="2000">
                <a:solidFill>
                  <a:srgbClr val="FFFFFF"/>
                </a:solidFill>
                <a:latin typeface="Poppins"/>
                <a:ea typeface="Poppins"/>
                <a:cs typeface="Poppins"/>
                <a:sym typeface="Poppins"/>
              </a:rPr>
              <a:t>Local computation → boundary sync (no global barriers).</a:t>
            </a:r>
          </a:p>
          <a:p>
            <a:pPr algn="just">
              <a:lnSpc>
                <a:spcPts val="3400"/>
              </a:lnSpc>
            </a:pPr>
            <a:r>
              <a:rPr lang="en-US" sz="2000">
                <a:solidFill>
                  <a:srgbClr val="FFFFFF"/>
                </a:solidFill>
                <a:latin typeface="Poppins"/>
                <a:ea typeface="Poppins"/>
                <a:cs typeface="Poppins"/>
                <a:sym typeface="Poppins"/>
              </a:rPr>
              <a:t>Communication Patterns in Paper:</a:t>
            </a:r>
          </a:p>
          <a:p>
            <a:pPr algn="just">
              <a:lnSpc>
                <a:spcPts val="3400"/>
              </a:lnSpc>
            </a:pPr>
            <a:r>
              <a:rPr lang="en-US" sz="2000" b="true">
                <a:solidFill>
                  <a:srgbClr val="FFFFFF"/>
                </a:solidFill>
                <a:latin typeface="Poppins Bold"/>
                <a:ea typeface="Poppins Bold"/>
                <a:cs typeface="Poppins Bold"/>
                <a:sym typeface="Poppins Bold"/>
              </a:rPr>
              <a:t>Non-Blocking Point-to-Point (Isend/Irecv)</a:t>
            </a:r>
            <a:r>
              <a:rPr lang="en-US" sz="2000">
                <a:solidFill>
                  <a:srgbClr val="FFFFFF"/>
                </a:solidFill>
                <a:latin typeface="Poppins"/>
                <a:ea typeface="Poppins"/>
                <a:cs typeface="Poppins"/>
                <a:sym typeface="Poppins"/>
              </a:rPr>
              <a:t>, to synchronize boundary node distances between partitions. Sec 4.2 (Algorithm 2).  </a:t>
            </a:r>
          </a:p>
          <a:p>
            <a:pPr algn="just">
              <a:lnSpc>
                <a:spcPts val="3400"/>
              </a:lnSpc>
            </a:pPr>
            <a:r>
              <a:rPr lang="en-US" sz="2000">
                <a:solidFill>
                  <a:srgbClr val="FFFFFF"/>
                </a:solidFill>
                <a:latin typeface="Poppins"/>
                <a:ea typeface="Poppins"/>
                <a:cs typeface="Poppins"/>
                <a:sym typeface="Poppins"/>
              </a:rPr>
              <a:t>Overlaps computation + communication.</a:t>
            </a:r>
          </a:p>
          <a:p>
            <a:pPr algn="just">
              <a:lnSpc>
                <a:spcPts val="3400"/>
              </a:lnSpc>
            </a:pPr>
            <a:r>
              <a:rPr lang="en-US" sz="2000">
                <a:solidFill>
                  <a:srgbClr val="FFFFFF"/>
                </a:solidFill>
                <a:latin typeface="Poppins"/>
                <a:ea typeface="Poppins"/>
                <a:cs typeface="Poppins"/>
                <a:sym typeface="Poppins"/>
              </a:rPr>
              <a:t>Avoids deadlocks in dynamic updates.</a:t>
            </a:r>
          </a:p>
          <a:p>
            <a:pPr algn="just">
              <a:lnSpc>
                <a:spcPts val="3400"/>
              </a:lnSpc>
            </a:pPr>
          </a:p>
          <a:p>
            <a:pPr algn="just">
              <a:lnSpc>
                <a:spcPts val="3400"/>
              </a:lnSpc>
            </a:pPr>
            <a:r>
              <a:rPr lang="en-US" sz="2000" b="true">
                <a:solidFill>
                  <a:srgbClr val="FFFFFF"/>
                </a:solidFill>
                <a:latin typeface="Poppins Medium"/>
                <a:ea typeface="Poppins Medium"/>
                <a:cs typeface="Poppins Medium"/>
                <a:sym typeface="Poppins Medium"/>
              </a:rPr>
              <a:t>MPI_Bcast for Initialization, </a:t>
            </a:r>
            <a:r>
              <a:rPr lang="en-US" sz="2000">
                <a:solidFill>
                  <a:srgbClr val="FFFFFF"/>
                </a:solidFill>
                <a:latin typeface="Poppins"/>
                <a:ea typeface="Poppins"/>
                <a:cs typeface="Poppins"/>
                <a:sym typeface="Poppins"/>
              </a:rPr>
              <a:t>Distribute graph metadata (e.g., partitions, source node).</a:t>
            </a:r>
          </a:p>
          <a:p>
            <a:pPr algn="just">
              <a:lnSpc>
                <a:spcPts val="3400"/>
              </a:lnSpc>
            </a:pPr>
          </a:p>
          <a:p>
            <a:pPr algn="just">
              <a:lnSpc>
                <a:spcPts val="3400"/>
              </a:lnSpc>
            </a:pPr>
          </a:p>
          <a:p>
            <a:pPr algn="just">
              <a:lnSpc>
                <a:spcPts val="3400"/>
              </a:lnSpc>
            </a:pPr>
          </a:p>
          <a:p>
            <a:pPr algn="just">
              <a:lnSpc>
                <a:spcPts val="3400"/>
              </a:lnSpc>
            </a:pPr>
          </a:p>
        </p:txBody>
      </p:sp>
      <p:sp>
        <p:nvSpPr>
          <p:cNvPr name="TextBox 14" id="14"/>
          <p:cNvSpPr txBox="true"/>
          <p:nvPr/>
        </p:nvSpPr>
        <p:spPr>
          <a:xfrm rot="0">
            <a:off x="9607945" y="6419850"/>
            <a:ext cx="6949006" cy="42830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Section 4.1: Problem Setup</a:t>
            </a:r>
          </a:p>
          <a:p>
            <a:pPr algn="just">
              <a:lnSpc>
                <a:spcPts val="3400"/>
              </a:lnSpc>
            </a:pPr>
          </a:p>
          <a:p>
            <a:pPr algn="just">
              <a:lnSpc>
                <a:spcPts val="3400"/>
              </a:lnSpc>
            </a:pPr>
            <a:r>
              <a:rPr lang="en-US" sz="2000" b="true">
                <a:solidFill>
                  <a:srgbClr val="FFFFFF"/>
                </a:solidFill>
                <a:latin typeface="Poppins Medium"/>
                <a:ea typeface="Poppins Medium"/>
                <a:cs typeface="Poppins Medium"/>
                <a:sym typeface="Poppins Medium"/>
              </a:rPr>
              <a:t>MPI_Allreduce, Sync g</a:t>
            </a:r>
            <a:r>
              <a:rPr lang="en-US" sz="2000">
                <a:solidFill>
                  <a:srgbClr val="FFFFFF"/>
                </a:solidFill>
                <a:latin typeface="Poppins"/>
                <a:ea typeface="Poppins"/>
                <a:cs typeface="Poppins"/>
                <a:sym typeface="Poppins"/>
              </a:rPr>
              <a:t>lobal distance for critical nodes.</a:t>
            </a:r>
          </a:p>
          <a:p>
            <a:pPr algn="just">
              <a:lnSpc>
                <a:spcPts val="3400"/>
              </a:lnSpc>
            </a:pPr>
            <a:r>
              <a:rPr lang="en-US" sz="2000">
                <a:solidFill>
                  <a:srgbClr val="FFFFFF"/>
                </a:solidFill>
                <a:latin typeface="Poppins"/>
                <a:ea typeface="Poppins"/>
                <a:cs typeface="Poppins"/>
                <a:sym typeface="Poppins"/>
              </a:rPr>
              <a:t>4.3 (Algorithm 3 convergence).</a:t>
            </a:r>
          </a:p>
          <a:p>
            <a:pPr algn="just">
              <a:lnSpc>
                <a:spcPts val="3400"/>
              </a:lnSpc>
            </a:pPr>
            <a:r>
              <a:rPr lang="en-US" sz="2000">
                <a:solidFill>
                  <a:srgbClr val="FFFFFF"/>
                </a:solidFill>
                <a:latin typeface="Poppins"/>
                <a:ea typeface="Poppins"/>
                <a:cs typeface="Poppins"/>
                <a:sym typeface="Poppins"/>
              </a:rPr>
              <a:t>Ensures correctness when partitions diverge.</a:t>
            </a:r>
          </a:p>
          <a:p>
            <a:pPr algn="just">
              <a:lnSpc>
                <a:spcPts val="3400"/>
              </a:lnSpc>
            </a:pPr>
          </a:p>
          <a:p>
            <a:pPr algn="just">
              <a:lnSpc>
                <a:spcPts val="3400"/>
              </a:lnSpc>
            </a:pPr>
          </a:p>
          <a:p>
            <a:pPr algn="just">
              <a:lnSpc>
                <a:spcPts val="3400"/>
              </a:lnSpc>
            </a:pPr>
          </a:p>
          <a:p>
            <a:pPr algn="just">
              <a:lnSpc>
                <a:spcPts val="3400"/>
              </a:lnSpc>
            </a:pPr>
          </a:p>
          <a:p>
            <a:pPr algn="just">
              <a:lnSpc>
                <a:spcPts val="34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404530" y="974929"/>
            <a:ext cx="1246347"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OpenMP</a:t>
            </a:r>
          </a:p>
        </p:txBody>
      </p:sp>
      <p:grpSp>
        <p:nvGrpSpPr>
          <p:cNvPr name="Group 3" id="3"/>
          <p:cNvGrpSpPr/>
          <p:nvPr/>
        </p:nvGrpSpPr>
        <p:grpSpPr>
          <a:xfrm rot="0">
            <a:off x="8175210" y="886061"/>
            <a:ext cx="1704988" cy="593627"/>
            <a:chOff x="0" y="0"/>
            <a:chExt cx="240327" cy="83675"/>
          </a:xfrm>
        </p:grpSpPr>
        <p:sp>
          <p:nvSpPr>
            <p:cNvPr name="Freeform 4" id="4"/>
            <p:cNvSpPr/>
            <p:nvPr/>
          </p:nvSpPr>
          <p:spPr>
            <a:xfrm flipH="false" flipV="false" rot="0">
              <a:off x="0" y="0"/>
              <a:ext cx="240327" cy="83675"/>
            </a:xfrm>
            <a:custGeom>
              <a:avLst/>
              <a:gdLst/>
              <a:ahLst/>
              <a:cxnLst/>
              <a:rect r="r" b="b" t="t" l="l"/>
              <a:pathLst>
                <a:path h="83675" w="240327">
                  <a:moveTo>
                    <a:pt x="41838" y="0"/>
                  </a:moveTo>
                  <a:lnTo>
                    <a:pt x="198490" y="0"/>
                  </a:lnTo>
                  <a:cubicBezTo>
                    <a:pt x="209586" y="0"/>
                    <a:pt x="220227" y="4408"/>
                    <a:pt x="228074" y="12254"/>
                  </a:cubicBezTo>
                  <a:cubicBezTo>
                    <a:pt x="235920" y="20100"/>
                    <a:pt x="240327" y="30742"/>
                    <a:pt x="240327" y="41838"/>
                  </a:cubicBezTo>
                  <a:lnTo>
                    <a:pt x="240327" y="41838"/>
                  </a:lnTo>
                  <a:cubicBezTo>
                    <a:pt x="240327" y="64944"/>
                    <a:pt x="221596" y="83675"/>
                    <a:pt x="198490"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5" id="5"/>
            <p:cNvSpPr txBox="true"/>
            <p:nvPr/>
          </p:nvSpPr>
          <p:spPr>
            <a:xfrm>
              <a:off x="0" y="-38100"/>
              <a:ext cx="240327" cy="12177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1645770"/>
            <a:ext cx="6856090" cy="2608327"/>
          </a:xfrm>
          <a:prstGeom prst="rect">
            <a:avLst/>
          </a:prstGeom>
        </p:spPr>
        <p:txBody>
          <a:bodyPr anchor="t" rtlCol="false" tIns="0" lIns="0" bIns="0" rIns="0">
            <a:spAutoFit/>
          </a:bodyPr>
          <a:lstStyle/>
          <a:p>
            <a:pPr algn="l">
              <a:lnSpc>
                <a:spcPts val="4264"/>
              </a:lnSpc>
            </a:pPr>
            <a:r>
              <a:rPr lang="en-US" sz="4100" b="true">
                <a:solidFill>
                  <a:srgbClr val="FFFFFF"/>
                </a:solidFill>
                <a:latin typeface="Poppins Bold"/>
                <a:ea typeface="Poppins Bold"/>
                <a:cs typeface="Poppins Bold"/>
                <a:sym typeface="Poppins Bold"/>
              </a:rPr>
              <a:t>Introduction to OpenMP for Intra-Node</a:t>
            </a:r>
          </a:p>
          <a:p>
            <a:pPr algn="l">
              <a:lnSpc>
                <a:spcPts val="4264"/>
              </a:lnSpc>
            </a:pPr>
            <a:r>
              <a:rPr lang="en-US" sz="4100" b="true">
                <a:solidFill>
                  <a:srgbClr val="FFFFFF"/>
                </a:solidFill>
                <a:latin typeface="Poppins Bold"/>
                <a:ea typeface="Poppins Bold"/>
                <a:cs typeface="Poppins Bold"/>
                <a:sym typeface="Poppins Bold"/>
              </a:rPr>
              <a:t>Parallelism</a:t>
            </a:r>
          </a:p>
          <a:p>
            <a:pPr algn="l">
              <a:lnSpc>
                <a:spcPts val="7279"/>
              </a:lnSpc>
            </a:pPr>
          </a:p>
        </p:txBody>
      </p:sp>
      <p:sp>
        <p:nvSpPr>
          <p:cNvPr name="TextBox 7" id="7"/>
          <p:cNvSpPr txBox="true"/>
          <p:nvPr/>
        </p:nvSpPr>
        <p:spPr>
          <a:xfrm rot="0">
            <a:off x="742666" y="3895322"/>
            <a:ext cx="1742930" cy="358775"/>
          </a:xfrm>
          <a:prstGeom prst="rect">
            <a:avLst/>
          </a:prstGeom>
        </p:spPr>
        <p:txBody>
          <a:bodyPr anchor="t" rtlCol="false" tIns="0" lIns="0" bIns="0" rIns="0">
            <a:spAutoFit/>
          </a:bodyPr>
          <a:lstStyle/>
          <a:p>
            <a:pPr algn="ctr">
              <a:lnSpc>
                <a:spcPts val="2799"/>
              </a:lnSpc>
              <a:spcBef>
                <a:spcPct val="0"/>
              </a:spcBef>
            </a:pPr>
            <a:r>
              <a:rPr lang="en-US" b="true" sz="1999">
                <a:solidFill>
                  <a:srgbClr val="F4F4F4"/>
                </a:solidFill>
                <a:latin typeface="Poppins Bold"/>
                <a:ea typeface="Poppins Bold"/>
                <a:cs typeface="Poppins Bold"/>
                <a:sym typeface="Poppins Bold"/>
              </a:rPr>
              <a:t>Performance</a:t>
            </a:r>
          </a:p>
        </p:txBody>
      </p:sp>
      <p:grpSp>
        <p:nvGrpSpPr>
          <p:cNvPr name="Group 8" id="8"/>
          <p:cNvGrpSpPr/>
          <p:nvPr/>
        </p:nvGrpSpPr>
        <p:grpSpPr>
          <a:xfrm rot="0">
            <a:off x="538788" y="3806487"/>
            <a:ext cx="1946807" cy="593627"/>
            <a:chOff x="0" y="0"/>
            <a:chExt cx="274413" cy="83675"/>
          </a:xfrm>
        </p:grpSpPr>
        <p:sp>
          <p:nvSpPr>
            <p:cNvPr name="Freeform 9" id="9"/>
            <p:cNvSpPr/>
            <p:nvPr/>
          </p:nvSpPr>
          <p:spPr>
            <a:xfrm flipH="false" flipV="false" rot="0">
              <a:off x="0" y="0"/>
              <a:ext cx="274413" cy="83675"/>
            </a:xfrm>
            <a:custGeom>
              <a:avLst/>
              <a:gdLst/>
              <a:ahLst/>
              <a:cxnLst/>
              <a:rect r="r" b="b" t="t" l="l"/>
              <a:pathLst>
                <a:path h="83675" w="274413">
                  <a:moveTo>
                    <a:pt x="41838" y="0"/>
                  </a:moveTo>
                  <a:lnTo>
                    <a:pt x="232576" y="0"/>
                  </a:lnTo>
                  <a:cubicBezTo>
                    <a:pt x="243672" y="0"/>
                    <a:pt x="254313" y="4408"/>
                    <a:pt x="262159" y="12254"/>
                  </a:cubicBezTo>
                  <a:cubicBezTo>
                    <a:pt x="270005" y="20100"/>
                    <a:pt x="274413" y="30742"/>
                    <a:pt x="274413" y="41838"/>
                  </a:cubicBezTo>
                  <a:lnTo>
                    <a:pt x="274413" y="41838"/>
                  </a:lnTo>
                  <a:cubicBezTo>
                    <a:pt x="274413" y="64944"/>
                    <a:pt x="255682" y="83675"/>
                    <a:pt x="232576"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10" id="10"/>
            <p:cNvSpPr txBox="true"/>
            <p:nvPr/>
          </p:nvSpPr>
          <p:spPr>
            <a:xfrm>
              <a:off x="0" y="-28575"/>
              <a:ext cx="274413" cy="112250"/>
            </a:xfrm>
            <a:prstGeom prst="rect">
              <a:avLst/>
            </a:prstGeom>
          </p:spPr>
          <p:txBody>
            <a:bodyPr anchor="ctr" rtlCol="false" tIns="50800" lIns="50800" bIns="50800" rIns="50800"/>
            <a:lstStyle/>
            <a:p>
              <a:pPr algn="ctr">
                <a:lnSpc>
                  <a:spcPts val="2380"/>
                </a:lnSpc>
                <a:spcBef>
                  <a:spcPct val="0"/>
                </a:spcBef>
              </a:pPr>
            </a:p>
          </p:txBody>
        </p:sp>
      </p:grpSp>
      <p:grpSp>
        <p:nvGrpSpPr>
          <p:cNvPr name="Group 11" id="11"/>
          <p:cNvGrpSpPr/>
          <p:nvPr/>
        </p:nvGrpSpPr>
        <p:grpSpPr>
          <a:xfrm rot="0">
            <a:off x="538788" y="6183699"/>
            <a:ext cx="1556234" cy="593627"/>
            <a:chOff x="0" y="0"/>
            <a:chExt cx="219360" cy="83675"/>
          </a:xfrm>
        </p:grpSpPr>
        <p:sp>
          <p:nvSpPr>
            <p:cNvPr name="Freeform 12" id="12"/>
            <p:cNvSpPr/>
            <p:nvPr/>
          </p:nvSpPr>
          <p:spPr>
            <a:xfrm flipH="false" flipV="false" rot="0">
              <a:off x="0" y="0"/>
              <a:ext cx="219360" cy="83675"/>
            </a:xfrm>
            <a:custGeom>
              <a:avLst/>
              <a:gdLst/>
              <a:ahLst/>
              <a:cxnLst/>
              <a:rect r="r" b="b" t="t" l="l"/>
              <a:pathLst>
                <a:path h="83675" w="219360">
                  <a:moveTo>
                    <a:pt x="41838" y="0"/>
                  </a:moveTo>
                  <a:lnTo>
                    <a:pt x="177522" y="0"/>
                  </a:lnTo>
                  <a:cubicBezTo>
                    <a:pt x="188618" y="0"/>
                    <a:pt x="199260" y="4408"/>
                    <a:pt x="207106" y="12254"/>
                  </a:cubicBezTo>
                  <a:cubicBezTo>
                    <a:pt x="214952" y="20100"/>
                    <a:pt x="219360" y="30742"/>
                    <a:pt x="219360" y="41838"/>
                  </a:cubicBezTo>
                  <a:lnTo>
                    <a:pt x="219360" y="41838"/>
                  </a:lnTo>
                  <a:cubicBezTo>
                    <a:pt x="219360" y="52934"/>
                    <a:pt x="214952" y="63575"/>
                    <a:pt x="207106" y="71421"/>
                  </a:cubicBezTo>
                  <a:cubicBezTo>
                    <a:pt x="199260" y="79267"/>
                    <a:pt x="188618" y="83675"/>
                    <a:pt x="177522"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13" id="13"/>
            <p:cNvSpPr txBox="true"/>
            <p:nvPr/>
          </p:nvSpPr>
          <p:spPr>
            <a:xfrm>
              <a:off x="0" y="-38100"/>
              <a:ext cx="219360" cy="121775"/>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249070" y="4638385"/>
            <a:ext cx="1010230" cy="101023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6" id="16"/>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7" id="17"/>
          <p:cNvGrpSpPr/>
          <p:nvPr/>
        </p:nvGrpSpPr>
        <p:grpSpPr>
          <a:xfrm rot="0">
            <a:off x="16381397" y="6183699"/>
            <a:ext cx="745577" cy="74557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9" id="19"/>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20" id="20"/>
          <p:cNvGrpSpPr/>
          <p:nvPr/>
        </p:nvGrpSpPr>
        <p:grpSpPr>
          <a:xfrm rot="0">
            <a:off x="16381397" y="3357724"/>
            <a:ext cx="745577" cy="745577"/>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22" id="22"/>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Freeform 23" id="23"/>
          <p:cNvSpPr/>
          <p:nvPr/>
        </p:nvSpPr>
        <p:spPr>
          <a:xfrm flipH="false" flipV="false" rot="1184083">
            <a:off x="11564967" y="-3218375"/>
            <a:ext cx="5755537" cy="6731622"/>
          </a:xfrm>
          <a:custGeom>
            <a:avLst/>
            <a:gdLst/>
            <a:ahLst/>
            <a:cxnLst/>
            <a:rect r="r" b="b" t="t" l="l"/>
            <a:pathLst>
              <a:path h="6731622" w="5755537">
                <a:moveTo>
                  <a:pt x="0" y="0"/>
                </a:moveTo>
                <a:lnTo>
                  <a:pt x="5755536" y="0"/>
                </a:lnTo>
                <a:lnTo>
                  <a:pt x="5755536" y="6731622"/>
                </a:lnTo>
                <a:lnTo>
                  <a:pt x="0" y="6731622"/>
                </a:lnTo>
                <a:lnTo>
                  <a:pt x="0" y="0"/>
                </a:lnTo>
                <a:close/>
              </a:path>
            </a:pathLst>
          </a:custGeom>
          <a:blipFill>
            <a:blip r:embed="rId3">
              <a:alphaModFix amt="19999"/>
            </a:blip>
            <a:stretch>
              <a:fillRect l="0" t="0" r="0" b="0"/>
            </a:stretch>
          </a:blipFill>
        </p:spPr>
      </p:sp>
      <p:sp>
        <p:nvSpPr>
          <p:cNvPr name="Freeform 24" id="24"/>
          <p:cNvSpPr/>
          <p:nvPr/>
        </p:nvSpPr>
        <p:spPr>
          <a:xfrm flipH="false" flipV="false" rot="0">
            <a:off x="11304798" y="3333811"/>
            <a:ext cx="6275874" cy="6293405"/>
          </a:xfrm>
          <a:custGeom>
            <a:avLst/>
            <a:gdLst/>
            <a:ahLst/>
            <a:cxnLst/>
            <a:rect r="r" b="b" t="t" l="l"/>
            <a:pathLst>
              <a:path h="6293405" w="6275874">
                <a:moveTo>
                  <a:pt x="0" y="0"/>
                </a:moveTo>
                <a:lnTo>
                  <a:pt x="6275874" y="0"/>
                </a:lnTo>
                <a:lnTo>
                  <a:pt x="6275874" y="6293405"/>
                </a:lnTo>
                <a:lnTo>
                  <a:pt x="0" y="6293405"/>
                </a:lnTo>
                <a:lnTo>
                  <a:pt x="0" y="0"/>
                </a:lnTo>
                <a:close/>
              </a:path>
            </a:pathLst>
          </a:custGeom>
          <a:blipFill>
            <a:blip r:embed="rId4"/>
            <a:stretch>
              <a:fillRect l="0" t="0" r="0" b="0"/>
            </a:stretch>
          </a:blipFill>
        </p:spPr>
      </p:sp>
      <p:sp>
        <p:nvSpPr>
          <p:cNvPr name="TextBox 25" id="25"/>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TextBox 26" id="26"/>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sp>
        <p:nvSpPr>
          <p:cNvPr name="TextBox 27" id="27"/>
          <p:cNvSpPr txBox="true"/>
          <p:nvPr/>
        </p:nvSpPr>
        <p:spPr>
          <a:xfrm rot="0">
            <a:off x="2615402" y="3752693"/>
            <a:ext cx="9469257" cy="2568575"/>
          </a:xfrm>
          <a:prstGeom prst="rect">
            <a:avLst/>
          </a:prstGeom>
        </p:spPr>
        <p:txBody>
          <a:bodyPr anchor="t" rtlCol="false" tIns="0" lIns="0" bIns="0" rIns="0">
            <a:spAutoFit/>
          </a:bodyPr>
          <a:lstStyle/>
          <a:p>
            <a:pPr algn="just">
              <a:lnSpc>
                <a:spcPts val="3400"/>
              </a:lnSpc>
            </a:pPr>
            <a:r>
              <a:rPr lang="en-US" sz="2000">
                <a:solidFill>
                  <a:srgbClr val="F4F4F4"/>
                </a:solidFill>
                <a:latin typeface="Poppins"/>
                <a:ea typeface="Poppins"/>
                <a:cs typeface="Poppins"/>
                <a:sym typeface="Poppins"/>
              </a:rPr>
              <a:t>Updating shortest paths in dynamic networks requires high</a:t>
            </a:r>
          </a:p>
          <a:p>
            <a:pPr algn="just">
              <a:lnSpc>
                <a:spcPts val="3400"/>
              </a:lnSpc>
            </a:pPr>
            <a:r>
              <a:rPr lang="en-US" sz="2000">
                <a:solidFill>
                  <a:srgbClr val="F4F4F4"/>
                </a:solidFill>
                <a:latin typeface="Poppins"/>
                <a:ea typeface="Poppins"/>
                <a:cs typeface="Poppins"/>
                <a:sym typeface="Poppins"/>
              </a:rPr>
              <a:t>performance—not just cross nodes (like GPUs), but within them.</a:t>
            </a:r>
          </a:p>
          <a:p>
            <a:pPr algn="just">
              <a:lnSpc>
                <a:spcPts val="3400"/>
              </a:lnSpc>
            </a:pPr>
            <a:r>
              <a:rPr lang="en-US" sz="2000">
                <a:solidFill>
                  <a:srgbClr val="F4F4F4"/>
                </a:solidFill>
                <a:latin typeface="Poppins"/>
                <a:ea typeface="Poppins"/>
                <a:cs typeface="Poppins"/>
                <a:sym typeface="Poppins"/>
              </a:rPr>
              <a:t>OpenMP enables full utilization of multi-core CPUs for intra-node</a:t>
            </a:r>
          </a:p>
          <a:p>
            <a:pPr algn="just">
              <a:lnSpc>
                <a:spcPts val="3400"/>
              </a:lnSpc>
            </a:pPr>
            <a:r>
              <a:rPr lang="en-US" sz="2000">
                <a:solidFill>
                  <a:srgbClr val="F4F4F4"/>
                </a:solidFill>
                <a:latin typeface="Poppins"/>
                <a:ea typeface="Poppins"/>
                <a:cs typeface="Poppins"/>
                <a:sym typeface="Poppins"/>
              </a:rPr>
              <a:t>parallelism,reducing update times without heavy</a:t>
            </a:r>
          </a:p>
          <a:p>
            <a:pPr algn="just">
              <a:lnSpc>
                <a:spcPts val="3400"/>
              </a:lnSpc>
            </a:pPr>
            <a:r>
              <a:rPr lang="en-US" sz="2000">
                <a:solidFill>
                  <a:srgbClr val="F4F4F4"/>
                </a:solidFill>
                <a:latin typeface="Poppins"/>
                <a:ea typeface="Poppins"/>
                <a:cs typeface="Poppins"/>
                <a:sym typeface="Poppins"/>
              </a:rPr>
              <a:t>synchronization overhead.</a:t>
            </a:r>
          </a:p>
          <a:p>
            <a:pPr algn="just">
              <a:lnSpc>
                <a:spcPts val="3400"/>
              </a:lnSpc>
            </a:pPr>
          </a:p>
        </p:txBody>
      </p:sp>
      <p:sp>
        <p:nvSpPr>
          <p:cNvPr name="TextBox 28" id="28"/>
          <p:cNvSpPr txBox="true"/>
          <p:nvPr/>
        </p:nvSpPr>
        <p:spPr>
          <a:xfrm rot="0">
            <a:off x="2615402" y="6059874"/>
            <a:ext cx="7084356" cy="4283075"/>
          </a:xfrm>
          <a:prstGeom prst="rect">
            <a:avLst/>
          </a:prstGeom>
        </p:spPr>
        <p:txBody>
          <a:bodyPr anchor="t" rtlCol="false" tIns="0" lIns="0" bIns="0" rIns="0">
            <a:spAutoFit/>
          </a:bodyPr>
          <a:lstStyle/>
          <a:p>
            <a:pPr algn="l">
              <a:lnSpc>
                <a:spcPts val="3400"/>
              </a:lnSpc>
            </a:pPr>
            <a:r>
              <a:rPr lang="en-US" sz="2000">
                <a:solidFill>
                  <a:srgbClr val="F4F4F4"/>
                </a:solidFill>
                <a:latin typeface="Poppins"/>
                <a:ea typeface="Poppins"/>
                <a:cs typeface="Poppins"/>
                <a:sym typeface="Poppins"/>
              </a:rPr>
              <a:t>All edge changes (insertions &amp; deletions) are independent. Processed in parallel.</a:t>
            </a:r>
          </a:p>
          <a:p>
            <a:pPr algn="l">
              <a:lnSpc>
                <a:spcPts val="3400"/>
              </a:lnSpc>
            </a:pPr>
            <a:r>
              <a:rPr lang="en-US" sz="2000">
                <a:solidFill>
                  <a:srgbClr val="F4F4F4"/>
                </a:solidFill>
                <a:latin typeface="Poppins"/>
                <a:ea typeface="Poppins"/>
                <a:cs typeface="Poppins"/>
                <a:sym typeface="Poppins"/>
              </a:rPr>
              <a:t>OpenMP eliminates the need for synchronization because:</a:t>
            </a:r>
          </a:p>
          <a:p>
            <a:pPr algn="l">
              <a:lnSpc>
                <a:spcPts val="3400"/>
              </a:lnSpc>
            </a:pPr>
            <a:r>
              <a:rPr lang="en-US" sz="2000">
                <a:solidFill>
                  <a:srgbClr val="F4F4F4"/>
                </a:solidFill>
                <a:latin typeface="Poppins"/>
                <a:ea typeface="Poppins"/>
                <a:cs typeface="Poppins"/>
                <a:sym typeface="Poppins"/>
              </a:rPr>
              <a:t>Each thread updates non-overlapping parts of the graph.</a:t>
            </a:r>
          </a:p>
          <a:p>
            <a:pPr algn="l">
              <a:lnSpc>
                <a:spcPts val="3400"/>
              </a:lnSpc>
            </a:pPr>
            <a:r>
              <a:rPr lang="en-US" sz="2000">
                <a:solidFill>
                  <a:srgbClr val="F4F4F4"/>
                </a:solidFill>
                <a:latin typeface="Poppins"/>
                <a:ea typeface="Poppins"/>
                <a:cs typeface="Poppins"/>
                <a:sym typeface="Poppins"/>
              </a:rPr>
              <a:t>Shared-flags (Affected, Affected_Del) are set with one-directional </a:t>
            </a:r>
          </a:p>
          <a:p>
            <a:pPr algn="l">
              <a:lnSpc>
                <a:spcPts val="3400"/>
              </a:lnSpc>
            </a:pPr>
            <a:r>
              <a:rPr lang="en-US" sz="2000">
                <a:solidFill>
                  <a:srgbClr val="F4F4F4"/>
                </a:solidFill>
                <a:latin typeface="Poppins"/>
                <a:ea typeface="Poppins"/>
                <a:cs typeface="Poppins"/>
                <a:sym typeface="Poppins"/>
              </a:rPr>
              <a:t>logic.</a:t>
            </a:r>
          </a:p>
          <a:p>
            <a:pPr algn="l">
              <a:lnSpc>
                <a:spcPts val="3400"/>
              </a:lnSpc>
            </a:pPr>
          </a:p>
        </p:txBody>
      </p:sp>
      <p:sp>
        <p:nvSpPr>
          <p:cNvPr name="TextBox 29" id="29"/>
          <p:cNvSpPr txBox="true"/>
          <p:nvPr/>
        </p:nvSpPr>
        <p:spPr>
          <a:xfrm rot="0">
            <a:off x="640727" y="6272567"/>
            <a:ext cx="1352356" cy="358775"/>
          </a:xfrm>
          <a:prstGeom prst="rect">
            <a:avLst/>
          </a:prstGeom>
        </p:spPr>
        <p:txBody>
          <a:bodyPr anchor="t" rtlCol="false" tIns="0" lIns="0" bIns="0" rIns="0">
            <a:spAutoFit/>
          </a:bodyPr>
          <a:lstStyle/>
          <a:p>
            <a:pPr algn="ctr">
              <a:lnSpc>
                <a:spcPts val="2799"/>
              </a:lnSpc>
              <a:spcBef>
                <a:spcPct val="0"/>
              </a:spcBef>
            </a:pPr>
            <a:r>
              <a:rPr lang="en-US" b="true" sz="1999">
                <a:solidFill>
                  <a:srgbClr val="F4F4F4"/>
                </a:solidFill>
                <a:latin typeface="Poppins Bold"/>
                <a:ea typeface="Poppins Bold"/>
                <a:cs typeface="Poppins Bold"/>
                <a:sym typeface="Poppins Bold"/>
              </a:rPr>
              <a:t>Step1</a:t>
            </a:r>
          </a:p>
        </p:txBody>
      </p:sp>
      <p:sp>
        <p:nvSpPr>
          <p:cNvPr name="TextBox 30" id="30"/>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05</a:t>
            </a:r>
          </a:p>
        </p:txBody>
      </p:sp>
      <p:sp>
        <p:nvSpPr>
          <p:cNvPr name="TextBox 31" id="31"/>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06</a:t>
            </a:r>
          </a:p>
        </p:txBody>
      </p:sp>
      <p:sp>
        <p:nvSpPr>
          <p:cNvPr name="TextBox 32" id="32"/>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8404530" y="974929"/>
            <a:ext cx="1246347"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OpenMP</a:t>
            </a:r>
          </a:p>
        </p:txBody>
      </p:sp>
      <p:grpSp>
        <p:nvGrpSpPr>
          <p:cNvPr name="Group 3" id="3"/>
          <p:cNvGrpSpPr/>
          <p:nvPr/>
        </p:nvGrpSpPr>
        <p:grpSpPr>
          <a:xfrm rot="0">
            <a:off x="8175210" y="886061"/>
            <a:ext cx="1704988" cy="593627"/>
            <a:chOff x="0" y="0"/>
            <a:chExt cx="240327" cy="83675"/>
          </a:xfrm>
        </p:grpSpPr>
        <p:sp>
          <p:nvSpPr>
            <p:cNvPr name="Freeform 4" id="4"/>
            <p:cNvSpPr/>
            <p:nvPr/>
          </p:nvSpPr>
          <p:spPr>
            <a:xfrm flipH="false" flipV="false" rot="0">
              <a:off x="0" y="0"/>
              <a:ext cx="240327" cy="83675"/>
            </a:xfrm>
            <a:custGeom>
              <a:avLst/>
              <a:gdLst/>
              <a:ahLst/>
              <a:cxnLst/>
              <a:rect r="r" b="b" t="t" l="l"/>
              <a:pathLst>
                <a:path h="83675" w="240327">
                  <a:moveTo>
                    <a:pt x="41838" y="0"/>
                  </a:moveTo>
                  <a:lnTo>
                    <a:pt x="198490" y="0"/>
                  </a:lnTo>
                  <a:cubicBezTo>
                    <a:pt x="209586" y="0"/>
                    <a:pt x="220227" y="4408"/>
                    <a:pt x="228074" y="12254"/>
                  </a:cubicBezTo>
                  <a:cubicBezTo>
                    <a:pt x="235920" y="20100"/>
                    <a:pt x="240327" y="30742"/>
                    <a:pt x="240327" y="41838"/>
                  </a:cubicBezTo>
                  <a:lnTo>
                    <a:pt x="240327" y="41838"/>
                  </a:lnTo>
                  <a:cubicBezTo>
                    <a:pt x="240327" y="64944"/>
                    <a:pt x="221596" y="83675"/>
                    <a:pt x="198490"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5" id="5"/>
            <p:cNvSpPr txBox="true"/>
            <p:nvPr/>
          </p:nvSpPr>
          <p:spPr>
            <a:xfrm>
              <a:off x="0" y="-38100"/>
              <a:ext cx="240327" cy="12177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1645770"/>
            <a:ext cx="6856090" cy="2608327"/>
          </a:xfrm>
          <a:prstGeom prst="rect">
            <a:avLst/>
          </a:prstGeom>
        </p:spPr>
        <p:txBody>
          <a:bodyPr anchor="t" rtlCol="false" tIns="0" lIns="0" bIns="0" rIns="0">
            <a:spAutoFit/>
          </a:bodyPr>
          <a:lstStyle/>
          <a:p>
            <a:pPr algn="l">
              <a:lnSpc>
                <a:spcPts val="4264"/>
              </a:lnSpc>
            </a:pPr>
            <a:r>
              <a:rPr lang="en-US" sz="4100" b="true">
                <a:solidFill>
                  <a:srgbClr val="FFFFFF"/>
                </a:solidFill>
                <a:latin typeface="Poppins Bold"/>
                <a:ea typeface="Poppins Bold"/>
                <a:cs typeface="Poppins Bold"/>
                <a:sym typeface="Poppins Bold"/>
              </a:rPr>
              <a:t>Introduction to OpenMP for Intra-Node</a:t>
            </a:r>
          </a:p>
          <a:p>
            <a:pPr algn="l">
              <a:lnSpc>
                <a:spcPts val="4264"/>
              </a:lnSpc>
            </a:pPr>
            <a:r>
              <a:rPr lang="en-US" sz="4100" b="true">
                <a:solidFill>
                  <a:srgbClr val="FFFFFF"/>
                </a:solidFill>
                <a:latin typeface="Poppins Bold"/>
                <a:ea typeface="Poppins Bold"/>
                <a:cs typeface="Poppins Bold"/>
                <a:sym typeface="Poppins Bold"/>
              </a:rPr>
              <a:t>Parallelism</a:t>
            </a:r>
          </a:p>
          <a:p>
            <a:pPr algn="l">
              <a:lnSpc>
                <a:spcPts val="7279"/>
              </a:lnSpc>
            </a:pPr>
          </a:p>
        </p:txBody>
      </p:sp>
      <p:grpSp>
        <p:nvGrpSpPr>
          <p:cNvPr name="Group 7" id="7"/>
          <p:cNvGrpSpPr/>
          <p:nvPr/>
        </p:nvGrpSpPr>
        <p:grpSpPr>
          <a:xfrm rot="0">
            <a:off x="538788" y="3839657"/>
            <a:ext cx="1556234" cy="593627"/>
            <a:chOff x="0" y="0"/>
            <a:chExt cx="219360" cy="83675"/>
          </a:xfrm>
        </p:grpSpPr>
        <p:sp>
          <p:nvSpPr>
            <p:cNvPr name="Freeform 8" id="8"/>
            <p:cNvSpPr/>
            <p:nvPr/>
          </p:nvSpPr>
          <p:spPr>
            <a:xfrm flipH="false" flipV="false" rot="0">
              <a:off x="0" y="0"/>
              <a:ext cx="219360" cy="83675"/>
            </a:xfrm>
            <a:custGeom>
              <a:avLst/>
              <a:gdLst/>
              <a:ahLst/>
              <a:cxnLst/>
              <a:rect r="r" b="b" t="t" l="l"/>
              <a:pathLst>
                <a:path h="83675" w="219360">
                  <a:moveTo>
                    <a:pt x="41838" y="0"/>
                  </a:moveTo>
                  <a:lnTo>
                    <a:pt x="177522" y="0"/>
                  </a:lnTo>
                  <a:cubicBezTo>
                    <a:pt x="188618" y="0"/>
                    <a:pt x="199260" y="4408"/>
                    <a:pt x="207106" y="12254"/>
                  </a:cubicBezTo>
                  <a:cubicBezTo>
                    <a:pt x="214952" y="20100"/>
                    <a:pt x="219360" y="30742"/>
                    <a:pt x="219360" y="41838"/>
                  </a:cubicBezTo>
                  <a:lnTo>
                    <a:pt x="219360" y="41838"/>
                  </a:lnTo>
                  <a:cubicBezTo>
                    <a:pt x="219360" y="52934"/>
                    <a:pt x="214952" y="63575"/>
                    <a:pt x="207106" y="71421"/>
                  </a:cubicBezTo>
                  <a:cubicBezTo>
                    <a:pt x="199260" y="79267"/>
                    <a:pt x="188618" y="83675"/>
                    <a:pt x="177522" y="83675"/>
                  </a:cubicBezTo>
                  <a:lnTo>
                    <a:pt x="41838" y="83675"/>
                  </a:lnTo>
                  <a:cubicBezTo>
                    <a:pt x="30742" y="83675"/>
                    <a:pt x="20100" y="79267"/>
                    <a:pt x="12254" y="71421"/>
                  </a:cubicBezTo>
                  <a:cubicBezTo>
                    <a:pt x="4408" y="63575"/>
                    <a:pt x="0" y="52934"/>
                    <a:pt x="0" y="41838"/>
                  </a:cubicBezTo>
                  <a:lnTo>
                    <a:pt x="0" y="41838"/>
                  </a:lnTo>
                  <a:cubicBezTo>
                    <a:pt x="0" y="30742"/>
                    <a:pt x="4408" y="20100"/>
                    <a:pt x="12254" y="12254"/>
                  </a:cubicBezTo>
                  <a:cubicBezTo>
                    <a:pt x="20100" y="4408"/>
                    <a:pt x="30742" y="0"/>
                    <a:pt x="41838"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9" id="9"/>
            <p:cNvSpPr txBox="true"/>
            <p:nvPr/>
          </p:nvSpPr>
          <p:spPr>
            <a:xfrm>
              <a:off x="0" y="-38100"/>
              <a:ext cx="219360" cy="121775"/>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6249070" y="4638385"/>
            <a:ext cx="1010230" cy="101023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2" id="12"/>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3" id="13"/>
          <p:cNvGrpSpPr/>
          <p:nvPr/>
        </p:nvGrpSpPr>
        <p:grpSpPr>
          <a:xfrm rot="0">
            <a:off x="16381397" y="6183699"/>
            <a:ext cx="745577" cy="74557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5" id="15"/>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6" id="16"/>
          <p:cNvGrpSpPr/>
          <p:nvPr/>
        </p:nvGrpSpPr>
        <p:grpSpPr>
          <a:xfrm rot="0">
            <a:off x="16381397" y="3357724"/>
            <a:ext cx="745577" cy="74557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8" id="18"/>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Freeform 19" id="19"/>
          <p:cNvSpPr/>
          <p:nvPr/>
        </p:nvSpPr>
        <p:spPr>
          <a:xfrm flipH="false" flipV="false" rot="1184083">
            <a:off x="11564967" y="-3218375"/>
            <a:ext cx="5755537" cy="6731622"/>
          </a:xfrm>
          <a:custGeom>
            <a:avLst/>
            <a:gdLst/>
            <a:ahLst/>
            <a:cxnLst/>
            <a:rect r="r" b="b" t="t" l="l"/>
            <a:pathLst>
              <a:path h="6731622" w="5755537">
                <a:moveTo>
                  <a:pt x="0" y="0"/>
                </a:moveTo>
                <a:lnTo>
                  <a:pt x="5755536" y="0"/>
                </a:lnTo>
                <a:lnTo>
                  <a:pt x="5755536" y="6731622"/>
                </a:lnTo>
                <a:lnTo>
                  <a:pt x="0" y="6731622"/>
                </a:lnTo>
                <a:lnTo>
                  <a:pt x="0" y="0"/>
                </a:lnTo>
                <a:close/>
              </a:path>
            </a:pathLst>
          </a:custGeom>
          <a:blipFill>
            <a:blip r:embed="rId3">
              <a:alphaModFix amt="19999"/>
            </a:blip>
            <a:stretch>
              <a:fillRect l="0" t="0" r="0" b="0"/>
            </a:stretch>
          </a:blipFill>
        </p:spPr>
      </p:sp>
      <p:sp>
        <p:nvSpPr>
          <p:cNvPr name="Freeform 20" id="20"/>
          <p:cNvSpPr/>
          <p:nvPr/>
        </p:nvSpPr>
        <p:spPr>
          <a:xfrm flipH="false" flipV="false" rot="0">
            <a:off x="11064516" y="2313595"/>
            <a:ext cx="6756439" cy="6670039"/>
          </a:xfrm>
          <a:custGeom>
            <a:avLst/>
            <a:gdLst/>
            <a:ahLst/>
            <a:cxnLst/>
            <a:rect r="r" b="b" t="t" l="l"/>
            <a:pathLst>
              <a:path h="6670039" w="6756439">
                <a:moveTo>
                  <a:pt x="0" y="0"/>
                </a:moveTo>
                <a:lnTo>
                  <a:pt x="6756438" y="0"/>
                </a:lnTo>
                <a:lnTo>
                  <a:pt x="6756438" y="6670040"/>
                </a:lnTo>
                <a:lnTo>
                  <a:pt x="0" y="6670040"/>
                </a:lnTo>
                <a:lnTo>
                  <a:pt x="0" y="0"/>
                </a:lnTo>
                <a:close/>
              </a:path>
            </a:pathLst>
          </a:custGeom>
          <a:blipFill>
            <a:blip r:embed="rId4"/>
            <a:stretch>
              <a:fillRect l="0" t="0" r="0" b="0"/>
            </a:stretch>
          </a:blipFill>
        </p:spPr>
      </p:sp>
      <p:sp>
        <p:nvSpPr>
          <p:cNvPr name="TextBox 21" id="21"/>
          <p:cNvSpPr txBox="true"/>
          <p:nvPr/>
        </p:nvSpPr>
        <p:spPr>
          <a:xfrm rot="0">
            <a:off x="1028700" y="1043509"/>
            <a:ext cx="2625009"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Modules</a:t>
            </a:r>
          </a:p>
        </p:txBody>
      </p:sp>
      <p:sp>
        <p:nvSpPr>
          <p:cNvPr name="TextBox 22" id="22"/>
          <p:cNvSpPr txBox="true"/>
          <p:nvPr/>
        </p:nvSpPr>
        <p:spPr>
          <a:xfrm rot="0">
            <a:off x="5171000" y="974929"/>
            <a:ext cx="1537379"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MPI</a:t>
            </a:r>
          </a:p>
        </p:txBody>
      </p:sp>
      <p:sp>
        <p:nvSpPr>
          <p:cNvPr name="TextBox 23" id="23"/>
          <p:cNvSpPr txBox="true"/>
          <p:nvPr/>
        </p:nvSpPr>
        <p:spPr>
          <a:xfrm rot="0">
            <a:off x="2615402" y="3752693"/>
            <a:ext cx="9469257" cy="5140325"/>
          </a:xfrm>
          <a:prstGeom prst="rect">
            <a:avLst/>
          </a:prstGeom>
        </p:spPr>
        <p:txBody>
          <a:bodyPr anchor="t" rtlCol="false" tIns="0" lIns="0" bIns="0" rIns="0">
            <a:spAutoFit/>
          </a:bodyPr>
          <a:lstStyle/>
          <a:p>
            <a:pPr algn="just">
              <a:lnSpc>
                <a:spcPts val="3400"/>
              </a:lnSpc>
            </a:pPr>
            <a:r>
              <a:rPr lang="en-US" sz="2000">
                <a:solidFill>
                  <a:srgbClr val="F4F4F4"/>
                </a:solidFill>
                <a:latin typeface="Poppins"/>
                <a:ea typeface="Poppins"/>
                <a:cs typeface="Poppins"/>
                <a:sym typeface="Poppins"/>
              </a:rPr>
              <a:t>Parallel Update of Affected Subgraphs:</a:t>
            </a:r>
          </a:p>
          <a:p>
            <a:pPr algn="just">
              <a:lnSpc>
                <a:spcPts val="3400"/>
              </a:lnSpc>
            </a:pPr>
            <a:r>
              <a:rPr lang="en-US" sz="2000">
                <a:solidFill>
                  <a:srgbClr val="F4F4F4"/>
                </a:solidFill>
                <a:latin typeface="Poppins"/>
                <a:ea typeface="Poppins"/>
                <a:cs typeface="Poppins"/>
                <a:sym typeface="Poppins"/>
              </a:rPr>
              <a:t>Challenge:</a:t>
            </a:r>
          </a:p>
          <a:p>
            <a:pPr algn="just">
              <a:lnSpc>
                <a:spcPts val="3400"/>
              </a:lnSpc>
            </a:pPr>
            <a:r>
              <a:rPr lang="en-US" sz="2000">
                <a:solidFill>
                  <a:srgbClr val="F4F4F4"/>
                </a:solidFill>
                <a:latin typeface="Poppins"/>
                <a:ea typeface="Poppins"/>
                <a:cs typeface="Poppins"/>
                <a:sym typeface="Poppins"/>
              </a:rPr>
              <a:t>Descendant nodes of affected vertices need to be disconnected </a:t>
            </a:r>
          </a:p>
          <a:p>
            <a:pPr algn="just">
              <a:lnSpc>
                <a:spcPts val="3400"/>
              </a:lnSpc>
            </a:pPr>
            <a:r>
              <a:rPr lang="en-US" sz="2000">
                <a:solidFill>
                  <a:srgbClr val="F4F4F4"/>
                </a:solidFill>
                <a:latin typeface="Poppins"/>
                <a:ea typeface="Poppins"/>
                <a:cs typeface="Poppins"/>
                <a:sym typeface="Poppins"/>
              </a:rPr>
              <a:t>and re-evaluated.</a:t>
            </a:r>
          </a:p>
          <a:p>
            <a:pPr algn="just">
              <a:lnSpc>
                <a:spcPts val="3400"/>
              </a:lnSpc>
            </a:pPr>
          </a:p>
          <a:p>
            <a:pPr algn="just">
              <a:lnSpc>
                <a:spcPts val="3400"/>
              </a:lnSpc>
            </a:pPr>
            <a:r>
              <a:rPr lang="en-US" sz="2000">
                <a:solidFill>
                  <a:srgbClr val="F4F4F4"/>
                </a:solidFill>
                <a:latin typeface="Poppins"/>
                <a:ea typeface="Poppins"/>
                <a:cs typeface="Poppins"/>
                <a:sym typeface="Poppins"/>
              </a:rPr>
              <a:t>Solution with OpenMP:</a:t>
            </a:r>
          </a:p>
          <a:p>
            <a:pPr algn="just">
              <a:lnSpc>
                <a:spcPts val="3400"/>
              </a:lnSpc>
            </a:pPr>
            <a:r>
              <a:rPr lang="en-US" sz="2000">
                <a:solidFill>
                  <a:srgbClr val="F4F4F4"/>
                </a:solidFill>
                <a:latin typeface="Poppins"/>
                <a:ea typeface="Poppins"/>
                <a:cs typeface="Poppins"/>
                <a:sym typeface="Poppins"/>
              </a:rPr>
              <a:t>OpenMP threads dynamically traverse affected subtrees.</a:t>
            </a:r>
          </a:p>
          <a:p>
            <a:pPr algn="just">
              <a:lnSpc>
                <a:spcPts val="3400"/>
              </a:lnSpc>
            </a:pPr>
            <a:r>
              <a:rPr lang="en-US" sz="2000">
                <a:solidFill>
                  <a:srgbClr val="F4F4F4"/>
                </a:solidFill>
                <a:latin typeface="Poppins"/>
                <a:ea typeface="Poppins"/>
                <a:cs typeface="Poppins"/>
                <a:sym typeface="Poppins"/>
              </a:rPr>
              <a:t>Redundant updates are tolerated to avoid locking.</a:t>
            </a:r>
          </a:p>
          <a:p>
            <a:pPr algn="just">
              <a:lnSpc>
                <a:spcPts val="3400"/>
              </a:lnSpc>
            </a:pPr>
            <a:r>
              <a:rPr lang="en-US" sz="2000">
                <a:solidFill>
                  <a:srgbClr val="F4F4F4"/>
                </a:solidFill>
                <a:latin typeface="Poppins"/>
                <a:ea typeface="Poppins"/>
                <a:cs typeface="Poppins"/>
                <a:sym typeface="Poppins"/>
              </a:rPr>
              <a:t>Iterative convergence ensures correctness:</a:t>
            </a:r>
          </a:p>
          <a:p>
            <a:pPr algn="just">
              <a:lnSpc>
                <a:spcPts val="3400"/>
              </a:lnSpc>
            </a:pPr>
            <a:r>
              <a:rPr lang="en-US" sz="2000">
                <a:solidFill>
                  <a:srgbClr val="F4F4F4"/>
                </a:solidFill>
                <a:latin typeface="Poppins"/>
                <a:ea typeface="Poppins"/>
                <a:cs typeface="Poppins"/>
                <a:sym typeface="Poppins"/>
              </a:rPr>
              <a:t>- Vertices update their distance if a better path is discovered.</a:t>
            </a:r>
          </a:p>
          <a:p>
            <a:pPr algn="just">
              <a:lnSpc>
                <a:spcPts val="3400"/>
              </a:lnSpc>
            </a:pPr>
            <a:r>
              <a:rPr lang="en-US" sz="2000">
                <a:solidFill>
                  <a:srgbClr val="F4F4F4"/>
                </a:solidFill>
                <a:latin typeface="Poppins"/>
                <a:ea typeface="Poppins"/>
                <a:cs typeface="Poppins"/>
                <a:sym typeface="Poppins"/>
              </a:rPr>
              <a:t>- Threads continue until no further improvements are made.</a:t>
            </a:r>
          </a:p>
          <a:p>
            <a:pPr algn="just">
              <a:lnSpc>
                <a:spcPts val="3400"/>
              </a:lnSpc>
            </a:pPr>
          </a:p>
        </p:txBody>
      </p:sp>
      <p:sp>
        <p:nvSpPr>
          <p:cNvPr name="TextBox 24" id="24"/>
          <p:cNvSpPr txBox="true"/>
          <p:nvPr/>
        </p:nvSpPr>
        <p:spPr>
          <a:xfrm rot="0">
            <a:off x="640727" y="3928508"/>
            <a:ext cx="1352356" cy="358775"/>
          </a:xfrm>
          <a:prstGeom prst="rect">
            <a:avLst/>
          </a:prstGeom>
        </p:spPr>
        <p:txBody>
          <a:bodyPr anchor="t" rtlCol="false" tIns="0" lIns="0" bIns="0" rIns="0">
            <a:spAutoFit/>
          </a:bodyPr>
          <a:lstStyle/>
          <a:p>
            <a:pPr algn="ctr">
              <a:lnSpc>
                <a:spcPts val="2799"/>
              </a:lnSpc>
              <a:spcBef>
                <a:spcPct val="0"/>
              </a:spcBef>
            </a:pPr>
            <a:r>
              <a:rPr lang="en-US" b="true" sz="1999">
                <a:solidFill>
                  <a:srgbClr val="F4F4F4"/>
                </a:solidFill>
                <a:latin typeface="Poppins Bold"/>
                <a:ea typeface="Poppins Bold"/>
                <a:cs typeface="Poppins Bold"/>
                <a:sym typeface="Poppins Bold"/>
              </a:rPr>
              <a:t>Step2</a:t>
            </a:r>
          </a:p>
        </p:txBody>
      </p:sp>
      <p:sp>
        <p:nvSpPr>
          <p:cNvPr name="TextBox 25" id="25"/>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05</a:t>
            </a:r>
          </a:p>
        </p:txBody>
      </p:sp>
      <p:sp>
        <p:nvSpPr>
          <p:cNvPr name="TextBox 26" id="26"/>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06</a:t>
            </a:r>
          </a:p>
        </p:txBody>
      </p:sp>
      <p:sp>
        <p:nvSpPr>
          <p:cNvPr name="TextBox 27" id="27"/>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561968" y="562613"/>
            <a:ext cx="11357123" cy="5778486"/>
            <a:chOff x="0" y="0"/>
            <a:chExt cx="6134649" cy="3121299"/>
          </a:xfrm>
        </p:grpSpPr>
        <p:sp>
          <p:nvSpPr>
            <p:cNvPr name="Freeform 3" id="3"/>
            <p:cNvSpPr/>
            <p:nvPr/>
          </p:nvSpPr>
          <p:spPr>
            <a:xfrm flipH="false" flipV="false" rot="0">
              <a:off x="0" y="0"/>
              <a:ext cx="6134649" cy="3121299"/>
            </a:xfrm>
            <a:custGeom>
              <a:avLst/>
              <a:gdLst/>
              <a:ahLst/>
              <a:cxnLst/>
              <a:rect r="r" b="b" t="t" l="l"/>
              <a:pathLst>
                <a:path h="3121299" w="6134649">
                  <a:moveTo>
                    <a:pt x="19066" y="0"/>
                  </a:moveTo>
                  <a:lnTo>
                    <a:pt x="6115583" y="0"/>
                  </a:lnTo>
                  <a:cubicBezTo>
                    <a:pt x="6126113" y="0"/>
                    <a:pt x="6134649" y="8536"/>
                    <a:pt x="6134649" y="19066"/>
                  </a:cubicBezTo>
                  <a:lnTo>
                    <a:pt x="6134649" y="3102234"/>
                  </a:lnTo>
                  <a:cubicBezTo>
                    <a:pt x="6134649" y="3107290"/>
                    <a:pt x="6132640" y="3112140"/>
                    <a:pt x="6129065" y="3115715"/>
                  </a:cubicBezTo>
                  <a:cubicBezTo>
                    <a:pt x="6125489" y="3119291"/>
                    <a:pt x="6120640" y="3121299"/>
                    <a:pt x="6115583" y="3121299"/>
                  </a:cubicBezTo>
                  <a:lnTo>
                    <a:pt x="19066" y="3121299"/>
                  </a:lnTo>
                  <a:cubicBezTo>
                    <a:pt x="8536" y="3121299"/>
                    <a:pt x="0" y="3112763"/>
                    <a:pt x="0" y="3102234"/>
                  </a:cubicBezTo>
                  <a:lnTo>
                    <a:pt x="0" y="19066"/>
                  </a:lnTo>
                  <a:cubicBezTo>
                    <a:pt x="0" y="8536"/>
                    <a:pt x="8536" y="0"/>
                    <a:pt x="19066"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4" id="4"/>
            <p:cNvSpPr txBox="true"/>
            <p:nvPr/>
          </p:nvSpPr>
          <p:spPr>
            <a:xfrm>
              <a:off x="0" y="-38100"/>
              <a:ext cx="6134649" cy="315939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4564371">
            <a:off x="15451371" y="3490371"/>
            <a:ext cx="5755537" cy="6731622"/>
          </a:xfrm>
          <a:custGeom>
            <a:avLst/>
            <a:gdLst/>
            <a:ahLst/>
            <a:cxnLst/>
            <a:rect r="r" b="b" t="t" l="l"/>
            <a:pathLst>
              <a:path h="6731622" w="5755537">
                <a:moveTo>
                  <a:pt x="0" y="0"/>
                </a:moveTo>
                <a:lnTo>
                  <a:pt x="5755536" y="0"/>
                </a:lnTo>
                <a:lnTo>
                  <a:pt x="5755536" y="6731622"/>
                </a:lnTo>
                <a:lnTo>
                  <a:pt x="0" y="6731622"/>
                </a:lnTo>
                <a:lnTo>
                  <a:pt x="0" y="0"/>
                </a:lnTo>
                <a:close/>
              </a:path>
            </a:pathLst>
          </a:custGeom>
          <a:blipFill>
            <a:blip r:embed="rId2">
              <a:alphaModFix amt="19999"/>
            </a:blip>
            <a:stretch>
              <a:fillRect l="0" t="0" r="0" b="0"/>
            </a:stretch>
          </a:blipFill>
        </p:spPr>
      </p:sp>
      <p:sp>
        <p:nvSpPr>
          <p:cNvPr name="TextBox 6" id="6"/>
          <p:cNvSpPr txBox="true"/>
          <p:nvPr/>
        </p:nvSpPr>
        <p:spPr>
          <a:xfrm rot="0">
            <a:off x="1028700" y="1057275"/>
            <a:ext cx="4889717" cy="1530986"/>
          </a:xfrm>
          <a:prstGeom prst="rect">
            <a:avLst/>
          </a:prstGeom>
        </p:spPr>
        <p:txBody>
          <a:bodyPr anchor="t" rtlCol="false" tIns="0" lIns="0" bIns="0" rIns="0">
            <a:spAutoFit/>
          </a:bodyPr>
          <a:lstStyle/>
          <a:p>
            <a:pPr algn="l">
              <a:lnSpc>
                <a:spcPts val="5720"/>
              </a:lnSpc>
            </a:pPr>
            <a:r>
              <a:rPr lang="en-US" sz="5500" b="true">
                <a:solidFill>
                  <a:srgbClr val="FFFFFF"/>
                </a:solidFill>
                <a:latin typeface="Poppins Bold"/>
                <a:ea typeface="Poppins Bold"/>
                <a:cs typeface="Poppins Bold"/>
                <a:sym typeface="Poppins Bold"/>
              </a:rPr>
              <a:t>Asynchronus Updates</a:t>
            </a:r>
          </a:p>
        </p:txBody>
      </p:sp>
      <p:sp>
        <p:nvSpPr>
          <p:cNvPr name="TextBox 7" id="7"/>
          <p:cNvSpPr txBox="true"/>
          <p:nvPr/>
        </p:nvSpPr>
        <p:spPr>
          <a:xfrm rot="0">
            <a:off x="1028700" y="3214803"/>
            <a:ext cx="8775948" cy="5449569"/>
          </a:xfrm>
          <a:prstGeom prst="rect">
            <a:avLst/>
          </a:prstGeom>
        </p:spPr>
        <p:txBody>
          <a:bodyPr anchor="t" rtlCol="false" tIns="0" lIns="0" bIns="0" rIns="0">
            <a:spAutoFit/>
          </a:bodyPr>
          <a:lstStyle/>
          <a:p>
            <a:pPr algn="l">
              <a:lnSpc>
                <a:spcPts val="3080"/>
              </a:lnSpc>
            </a:pPr>
            <a:r>
              <a:rPr lang="en-US" sz="2200">
                <a:solidFill>
                  <a:srgbClr val="FFFFFF"/>
                </a:solidFill>
                <a:latin typeface="Canva Sans"/>
                <a:ea typeface="Canva Sans"/>
                <a:cs typeface="Canva Sans"/>
                <a:sym typeface="Canva Sans"/>
              </a:rPr>
              <a:t>Concept:</a:t>
            </a:r>
          </a:p>
          <a:p>
            <a:pPr algn="l">
              <a:lnSpc>
                <a:spcPts val="3080"/>
              </a:lnSpc>
            </a:pPr>
            <a:r>
              <a:rPr lang="en-US" sz="2200">
                <a:solidFill>
                  <a:srgbClr val="FFFFFF"/>
                </a:solidFill>
                <a:latin typeface="Canva Sans"/>
                <a:ea typeface="Canva Sans"/>
                <a:cs typeface="Canva Sans"/>
                <a:sym typeface="Canva Sans"/>
              </a:rPr>
              <a:t>Relax synchronization even further by allowing up</a:t>
            </a:r>
            <a:r>
              <a:rPr lang="en-US" sz="2200">
                <a:solidFill>
                  <a:srgbClr val="FFFFFF"/>
                </a:solidFill>
                <a:latin typeface="Canva Sans"/>
                <a:ea typeface="Canva Sans"/>
                <a:cs typeface="Canva Sans"/>
                <a:sym typeface="Canva Sans"/>
              </a:rPr>
              <a:t>dates across</a:t>
            </a:r>
          </a:p>
          <a:p>
            <a:pPr algn="l">
              <a:lnSpc>
                <a:spcPts val="3080"/>
              </a:lnSpc>
            </a:pPr>
            <a:r>
              <a:rPr lang="en-US" sz="2200">
                <a:solidFill>
                  <a:srgbClr val="FFFFFF"/>
                </a:solidFill>
                <a:latin typeface="Canva Sans"/>
                <a:ea typeface="Canva Sans"/>
                <a:cs typeface="Canva Sans"/>
                <a:sym typeface="Canva Sans"/>
              </a:rPr>
              <a:t>multiple levels before syncing.</a:t>
            </a:r>
          </a:p>
          <a:p>
            <a:pPr algn="l">
              <a:lnSpc>
                <a:spcPts val="3080"/>
              </a:lnSpc>
            </a:pPr>
          </a:p>
          <a:p>
            <a:pPr algn="l">
              <a:lnSpc>
                <a:spcPts val="3080"/>
              </a:lnSpc>
            </a:pPr>
            <a:r>
              <a:rPr lang="en-US" sz="2200">
                <a:solidFill>
                  <a:srgbClr val="FFFFFF"/>
                </a:solidFill>
                <a:latin typeface="Canva Sans"/>
                <a:ea typeface="Canva Sans"/>
                <a:cs typeface="Canva Sans"/>
                <a:sym typeface="Canva Sans"/>
              </a:rPr>
              <a:t>Implementation:</a:t>
            </a:r>
          </a:p>
          <a:p>
            <a:pPr algn="l">
              <a:lnSpc>
                <a:spcPts val="3080"/>
              </a:lnSpc>
            </a:pPr>
            <a:r>
              <a:rPr lang="en-US" sz="2200">
                <a:solidFill>
                  <a:srgbClr val="FFFFFF"/>
                </a:solidFill>
                <a:latin typeface="Canva Sans"/>
                <a:ea typeface="Canva Sans"/>
                <a:cs typeface="Canva Sans"/>
                <a:sym typeface="Canva Sans"/>
              </a:rPr>
              <a:t>Set an asynchrony level (e.g., update distance for neighbors up to</a:t>
            </a:r>
          </a:p>
          <a:p>
            <a:pPr algn="l">
              <a:lnSpc>
                <a:spcPts val="3080"/>
              </a:lnSpc>
            </a:pPr>
            <a:r>
              <a:rPr lang="en-US" sz="2200">
                <a:solidFill>
                  <a:srgbClr val="FFFFFF"/>
                </a:solidFill>
                <a:latin typeface="Canva Sans"/>
                <a:ea typeface="Canva Sans"/>
                <a:cs typeface="Canva Sans"/>
                <a:sym typeface="Canva Sans"/>
              </a:rPr>
              <a:t>d levels deep).</a:t>
            </a:r>
          </a:p>
          <a:p>
            <a:pPr algn="l">
              <a:lnSpc>
                <a:spcPts val="3080"/>
              </a:lnSpc>
            </a:pPr>
            <a:r>
              <a:rPr lang="en-US" sz="2200">
                <a:solidFill>
                  <a:srgbClr val="FFFFFF"/>
                </a:solidFill>
                <a:latin typeface="Canva Sans"/>
                <a:ea typeface="Canva Sans"/>
                <a:cs typeface="Canva Sans"/>
                <a:sym typeface="Canva Sans"/>
              </a:rPr>
              <a:t>Reduces the frequency of thread barriers.</a:t>
            </a:r>
          </a:p>
          <a:p>
            <a:pPr algn="l">
              <a:lnSpc>
                <a:spcPts val="3080"/>
              </a:lnSpc>
            </a:pPr>
            <a:r>
              <a:rPr lang="en-US" sz="2200">
                <a:solidFill>
                  <a:srgbClr val="FFFFFF"/>
                </a:solidFill>
                <a:latin typeface="Canva Sans"/>
                <a:ea typeface="Canva Sans"/>
                <a:cs typeface="Canva Sans"/>
                <a:sym typeface="Canva Sans"/>
              </a:rPr>
              <a:t>Trades off a bit of redundant computation for speed.</a:t>
            </a:r>
          </a:p>
          <a:p>
            <a:pPr algn="l">
              <a:lnSpc>
                <a:spcPts val="3080"/>
              </a:lnSpc>
            </a:pPr>
          </a:p>
          <a:p>
            <a:pPr algn="l">
              <a:lnSpc>
                <a:spcPts val="3080"/>
              </a:lnSpc>
            </a:pPr>
            <a:r>
              <a:rPr lang="en-US" sz="2200">
                <a:solidFill>
                  <a:srgbClr val="FFFFFF"/>
                </a:solidFill>
                <a:latin typeface="Canva Sans"/>
                <a:ea typeface="Canva Sans"/>
                <a:cs typeface="Canva Sans"/>
                <a:sym typeface="Canva Sans"/>
              </a:rPr>
              <a:t>Result:</a:t>
            </a:r>
          </a:p>
          <a:p>
            <a:pPr algn="l">
              <a:lnSpc>
                <a:spcPts val="3080"/>
              </a:lnSpc>
            </a:pPr>
            <a:r>
              <a:rPr lang="en-US" sz="2200">
                <a:solidFill>
                  <a:srgbClr val="FFFFFF"/>
                </a:solidFill>
                <a:latin typeface="Canva Sans"/>
                <a:ea typeface="Canva Sans"/>
                <a:cs typeface="Canva Sans"/>
                <a:sym typeface="Canva Sans"/>
              </a:rPr>
              <a:t>Improved performance in practice, especially on large, </a:t>
            </a:r>
          </a:p>
          <a:p>
            <a:pPr algn="l">
              <a:lnSpc>
                <a:spcPts val="3080"/>
              </a:lnSpc>
            </a:pPr>
            <a:r>
              <a:rPr lang="en-US" sz="2200">
                <a:solidFill>
                  <a:srgbClr val="FFFFFF"/>
                </a:solidFill>
                <a:latin typeface="Canva Sans"/>
                <a:ea typeface="Canva Sans"/>
                <a:cs typeface="Canva Sans"/>
                <a:sym typeface="Canva Sans"/>
              </a:rPr>
              <a:t>sparse graphs.</a:t>
            </a:r>
          </a:p>
          <a:p>
            <a:pPr algn="l">
              <a:lnSpc>
                <a:spcPts val="3080"/>
              </a:lnSpc>
            </a:pPr>
          </a:p>
        </p:txBody>
      </p:sp>
      <p:grpSp>
        <p:nvGrpSpPr>
          <p:cNvPr name="Group 8" id="8"/>
          <p:cNvGrpSpPr/>
          <p:nvPr/>
        </p:nvGrpSpPr>
        <p:grpSpPr>
          <a:xfrm rot="0">
            <a:off x="16249070" y="4638385"/>
            <a:ext cx="1010230" cy="10102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0" id="10"/>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11" id="11"/>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07</a:t>
            </a:r>
          </a:p>
        </p:txBody>
      </p:sp>
      <p:grpSp>
        <p:nvGrpSpPr>
          <p:cNvPr name="Group 12" id="12"/>
          <p:cNvGrpSpPr/>
          <p:nvPr/>
        </p:nvGrpSpPr>
        <p:grpSpPr>
          <a:xfrm rot="0">
            <a:off x="16381397" y="6183699"/>
            <a:ext cx="745577" cy="7455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15" id="15"/>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08</a:t>
            </a:r>
          </a:p>
        </p:txBody>
      </p:sp>
      <p:grpSp>
        <p:nvGrpSpPr>
          <p:cNvPr name="Group 16" id="16"/>
          <p:cNvGrpSpPr/>
          <p:nvPr/>
        </p:nvGrpSpPr>
        <p:grpSpPr>
          <a:xfrm rot="0">
            <a:off x="16381397" y="3357724"/>
            <a:ext cx="745577" cy="74557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8" id="18"/>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TextBox 19" id="19"/>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900" t="0" r="-8900" b="0"/>
            </a:stretch>
          </a:blipFill>
        </p:spPr>
      </p:sp>
      <p:sp>
        <p:nvSpPr>
          <p:cNvPr name="Freeform 3" id="3"/>
          <p:cNvSpPr/>
          <p:nvPr/>
        </p:nvSpPr>
        <p:spPr>
          <a:xfrm flipH="false" flipV="false" rot="1184083">
            <a:off x="6266232" y="1272574"/>
            <a:ext cx="5755537" cy="6731622"/>
          </a:xfrm>
          <a:custGeom>
            <a:avLst/>
            <a:gdLst/>
            <a:ahLst/>
            <a:cxnLst/>
            <a:rect r="r" b="b" t="t" l="l"/>
            <a:pathLst>
              <a:path h="6731622" w="5755537">
                <a:moveTo>
                  <a:pt x="0" y="0"/>
                </a:moveTo>
                <a:lnTo>
                  <a:pt x="5755536" y="0"/>
                </a:lnTo>
                <a:lnTo>
                  <a:pt x="5755536" y="6731622"/>
                </a:lnTo>
                <a:lnTo>
                  <a:pt x="0" y="6731622"/>
                </a:lnTo>
                <a:lnTo>
                  <a:pt x="0" y="0"/>
                </a:lnTo>
                <a:close/>
              </a:path>
            </a:pathLst>
          </a:custGeom>
          <a:blipFill>
            <a:blip r:embed="rId3">
              <a:alphaModFix amt="19999"/>
            </a:blip>
            <a:stretch>
              <a:fillRect l="0" t="0" r="0" b="0"/>
            </a:stretch>
          </a:blipFill>
        </p:spPr>
      </p:sp>
      <p:grpSp>
        <p:nvGrpSpPr>
          <p:cNvPr name="Group 4" id="4"/>
          <p:cNvGrpSpPr/>
          <p:nvPr/>
        </p:nvGrpSpPr>
        <p:grpSpPr>
          <a:xfrm rot="0">
            <a:off x="12348310" y="2560493"/>
            <a:ext cx="2632148" cy="2632148"/>
            <a:chOff x="0" y="0"/>
            <a:chExt cx="1652976" cy="1652976"/>
          </a:xfrm>
        </p:grpSpPr>
        <p:sp>
          <p:nvSpPr>
            <p:cNvPr name="Freeform 5" id="5"/>
            <p:cNvSpPr/>
            <p:nvPr/>
          </p:nvSpPr>
          <p:spPr>
            <a:xfrm flipH="false" flipV="false" rot="0">
              <a:off x="0" y="0"/>
              <a:ext cx="1652976" cy="1652976"/>
            </a:xfrm>
            <a:custGeom>
              <a:avLst/>
              <a:gdLst/>
              <a:ahLst/>
              <a:cxnLst/>
              <a:rect r="r" b="b" t="t" l="l"/>
              <a:pathLst>
                <a:path h="1652976" w="1652976">
                  <a:moveTo>
                    <a:pt x="82265" y="0"/>
                  </a:moveTo>
                  <a:lnTo>
                    <a:pt x="1570711" y="0"/>
                  </a:lnTo>
                  <a:cubicBezTo>
                    <a:pt x="1616145" y="0"/>
                    <a:pt x="1652976" y="36831"/>
                    <a:pt x="1652976" y="82265"/>
                  </a:cubicBezTo>
                  <a:lnTo>
                    <a:pt x="1652976" y="1570711"/>
                  </a:lnTo>
                  <a:cubicBezTo>
                    <a:pt x="1652976" y="1616145"/>
                    <a:pt x="1616145" y="1652976"/>
                    <a:pt x="1570711" y="1652976"/>
                  </a:cubicBezTo>
                  <a:lnTo>
                    <a:pt x="82265" y="1652976"/>
                  </a:lnTo>
                  <a:cubicBezTo>
                    <a:pt x="36831" y="1652976"/>
                    <a:pt x="0" y="1616145"/>
                    <a:pt x="0" y="1570711"/>
                  </a:cubicBezTo>
                  <a:lnTo>
                    <a:pt x="0" y="82265"/>
                  </a:lnTo>
                  <a:cubicBezTo>
                    <a:pt x="0" y="36831"/>
                    <a:pt x="36831" y="0"/>
                    <a:pt x="82265" y="0"/>
                  </a:cubicBezTo>
                  <a:close/>
                </a:path>
              </a:pathLst>
            </a:custGeom>
            <a:solidFill>
              <a:srgbClr val="000000">
                <a:alpha val="0"/>
              </a:srgbClr>
            </a:solidFill>
            <a:ln w="19050" cap="rnd">
              <a:gradFill>
                <a:gsLst>
                  <a:gs pos="0">
                    <a:srgbClr val="B900BC">
                      <a:alpha val="100000"/>
                    </a:srgbClr>
                  </a:gs>
                  <a:gs pos="100000">
                    <a:srgbClr val="009CFF">
                      <a:alpha val="100000"/>
                    </a:srgbClr>
                  </a:gs>
                </a:gsLst>
                <a:lin ang="0"/>
              </a:gradFill>
              <a:prstDash val="solid"/>
              <a:round/>
            </a:ln>
          </p:spPr>
        </p:sp>
        <p:sp>
          <p:nvSpPr>
            <p:cNvPr name="TextBox 6" id="6"/>
            <p:cNvSpPr txBox="true"/>
            <p:nvPr/>
          </p:nvSpPr>
          <p:spPr>
            <a:xfrm>
              <a:off x="0" y="-38100"/>
              <a:ext cx="1652976" cy="1691076"/>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2506285" y="2713765"/>
            <a:ext cx="2316198" cy="2325603"/>
            <a:chOff x="0" y="0"/>
            <a:chExt cx="404756" cy="406400"/>
          </a:xfrm>
        </p:grpSpPr>
        <p:sp>
          <p:nvSpPr>
            <p:cNvPr name="Freeform 8" id="8"/>
            <p:cNvSpPr/>
            <p:nvPr/>
          </p:nvSpPr>
          <p:spPr>
            <a:xfrm flipH="false" flipV="false" rot="0">
              <a:off x="0" y="0"/>
              <a:ext cx="404756" cy="406400"/>
            </a:xfrm>
            <a:custGeom>
              <a:avLst/>
              <a:gdLst/>
              <a:ahLst/>
              <a:cxnLst/>
              <a:rect r="r" b="b" t="t" l="l"/>
              <a:pathLst>
                <a:path h="406400" w="404756">
                  <a:moveTo>
                    <a:pt x="76878" y="0"/>
                  </a:moveTo>
                  <a:lnTo>
                    <a:pt x="327879" y="0"/>
                  </a:lnTo>
                  <a:cubicBezTo>
                    <a:pt x="370337" y="0"/>
                    <a:pt x="404756" y="34419"/>
                    <a:pt x="404756" y="76878"/>
                  </a:cubicBezTo>
                  <a:lnTo>
                    <a:pt x="404756" y="329522"/>
                  </a:lnTo>
                  <a:cubicBezTo>
                    <a:pt x="404756" y="371981"/>
                    <a:pt x="370337" y="406400"/>
                    <a:pt x="327879" y="406400"/>
                  </a:cubicBezTo>
                  <a:lnTo>
                    <a:pt x="76878" y="406400"/>
                  </a:lnTo>
                  <a:cubicBezTo>
                    <a:pt x="34419" y="406400"/>
                    <a:pt x="0" y="371981"/>
                    <a:pt x="0" y="329522"/>
                  </a:cubicBezTo>
                  <a:lnTo>
                    <a:pt x="0" y="76878"/>
                  </a:lnTo>
                  <a:cubicBezTo>
                    <a:pt x="0" y="34419"/>
                    <a:pt x="34419" y="0"/>
                    <a:pt x="76878" y="0"/>
                  </a:cubicBezTo>
                  <a:close/>
                </a:path>
              </a:pathLst>
            </a:custGeom>
            <a:blipFill>
              <a:blip r:embed="rId4"/>
              <a:stretch>
                <a:fillRect l="-25351" t="0" r="-25351" b="0"/>
              </a:stretch>
            </a:blipFill>
          </p:spPr>
        </p:sp>
      </p:grpSp>
      <p:grpSp>
        <p:nvGrpSpPr>
          <p:cNvPr name="Group 9" id="9"/>
          <p:cNvGrpSpPr/>
          <p:nvPr/>
        </p:nvGrpSpPr>
        <p:grpSpPr>
          <a:xfrm rot="0">
            <a:off x="16249070" y="4638385"/>
            <a:ext cx="1010230" cy="101023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1" id="11"/>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2" id="12"/>
          <p:cNvGrpSpPr/>
          <p:nvPr/>
        </p:nvGrpSpPr>
        <p:grpSpPr>
          <a:xfrm rot="0">
            <a:off x="16381397" y="6183699"/>
            <a:ext cx="745577" cy="74557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4" id="14"/>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grpSp>
        <p:nvGrpSpPr>
          <p:cNvPr name="Group 15" id="15"/>
          <p:cNvGrpSpPr/>
          <p:nvPr/>
        </p:nvGrpSpPr>
        <p:grpSpPr>
          <a:xfrm rot="0">
            <a:off x="16381397" y="3357724"/>
            <a:ext cx="745577" cy="74557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B900BC">
                      <a:alpha val="100000"/>
                    </a:srgbClr>
                  </a:gs>
                  <a:gs pos="100000">
                    <a:srgbClr val="009CFF">
                      <a:alpha val="100000"/>
                    </a:srgbClr>
                  </a:gs>
                </a:gsLst>
                <a:lin ang="0"/>
              </a:gradFill>
              <a:prstDash val="solid"/>
              <a:miter/>
            </a:ln>
          </p:spPr>
        </p:sp>
        <p:sp>
          <p:nvSpPr>
            <p:cNvPr name="TextBox 17" id="17"/>
            <p:cNvSpPr txBox="true"/>
            <p:nvPr/>
          </p:nvSpPr>
          <p:spPr>
            <a:xfrm>
              <a:off x="76200" y="85725"/>
              <a:ext cx="660400" cy="650875"/>
            </a:xfrm>
            <a:prstGeom prst="rect">
              <a:avLst/>
            </a:prstGeom>
          </p:spPr>
          <p:txBody>
            <a:bodyPr anchor="ctr" rtlCol="false" tIns="50800" lIns="50800" bIns="50800" rIns="50800"/>
            <a:lstStyle/>
            <a:p>
              <a:pPr algn="ctr">
                <a:lnSpc>
                  <a:spcPts val="2080"/>
                </a:lnSpc>
              </a:pPr>
            </a:p>
          </p:txBody>
        </p:sp>
      </p:grpSp>
      <p:sp>
        <p:nvSpPr>
          <p:cNvPr name="Freeform 18" id="18"/>
          <p:cNvSpPr/>
          <p:nvPr/>
        </p:nvSpPr>
        <p:spPr>
          <a:xfrm flipH="false" flipV="false" rot="0">
            <a:off x="9622421" y="2560493"/>
            <a:ext cx="8083925" cy="5752907"/>
          </a:xfrm>
          <a:custGeom>
            <a:avLst/>
            <a:gdLst/>
            <a:ahLst/>
            <a:cxnLst/>
            <a:rect r="r" b="b" t="t" l="l"/>
            <a:pathLst>
              <a:path h="5752907" w="8083925">
                <a:moveTo>
                  <a:pt x="0" y="0"/>
                </a:moveTo>
                <a:lnTo>
                  <a:pt x="8083925" y="0"/>
                </a:lnTo>
                <a:lnTo>
                  <a:pt x="8083925" y="5752907"/>
                </a:lnTo>
                <a:lnTo>
                  <a:pt x="0" y="5752907"/>
                </a:lnTo>
                <a:lnTo>
                  <a:pt x="0" y="0"/>
                </a:lnTo>
                <a:close/>
              </a:path>
            </a:pathLst>
          </a:custGeom>
          <a:blipFill>
            <a:blip r:embed="rId5"/>
            <a:stretch>
              <a:fillRect l="0" t="0" r="0" b="0"/>
            </a:stretch>
          </a:blipFill>
        </p:spPr>
      </p:sp>
      <p:sp>
        <p:nvSpPr>
          <p:cNvPr name="TextBox 19" id="19"/>
          <p:cNvSpPr txBox="true"/>
          <p:nvPr/>
        </p:nvSpPr>
        <p:spPr>
          <a:xfrm rot="0">
            <a:off x="1087846" y="1994559"/>
            <a:ext cx="8166308" cy="1505089"/>
          </a:xfrm>
          <a:prstGeom prst="rect">
            <a:avLst/>
          </a:prstGeom>
        </p:spPr>
        <p:txBody>
          <a:bodyPr anchor="t" rtlCol="false" tIns="0" lIns="0" bIns="0" rIns="0">
            <a:spAutoFit/>
          </a:bodyPr>
          <a:lstStyle/>
          <a:p>
            <a:pPr algn="l">
              <a:lnSpc>
                <a:spcPts val="10732"/>
              </a:lnSpc>
            </a:pPr>
            <a:r>
              <a:rPr lang="en-US" sz="10319" b="true">
                <a:solidFill>
                  <a:srgbClr val="FFFFFF"/>
                </a:solidFill>
                <a:latin typeface="Poppins Bold"/>
                <a:ea typeface="Poppins Bold"/>
                <a:cs typeface="Poppins Bold"/>
                <a:sym typeface="Poppins Bold"/>
              </a:rPr>
              <a:t>Conclusion</a:t>
            </a:r>
          </a:p>
        </p:txBody>
      </p:sp>
      <p:sp>
        <p:nvSpPr>
          <p:cNvPr name="TextBox 20" id="20"/>
          <p:cNvSpPr txBox="true"/>
          <p:nvPr/>
        </p:nvSpPr>
        <p:spPr>
          <a:xfrm rot="0">
            <a:off x="1087846" y="3979476"/>
            <a:ext cx="7133180" cy="5568950"/>
          </a:xfrm>
          <a:prstGeom prst="rect">
            <a:avLst/>
          </a:prstGeom>
        </p:spPr>
        <p:txBody>
          <a:bodyPr anchor="t" rtlCol="false" tIns="0" lIns="0" bIns="0" rIns="0">
            <a:spAutoFit/>
          </a:bodyPr>
          <a:lstStyle/>
          <a:p>
            <a:pPr algn="just">
              <a:lnSpc>
                <a:spcPts val="3400"/>
              </a:lnSpc>
            </a:pPr>
            <a:r>
              <a:rPr lang="en-US" sz="2000" i="true">
                <a:solidFill>
                  <a:srgbClr val="FFFFFF"/>
                </a:solidFill>
                <a:latin typeface="Poppins Italics"/>
                <a:ea typeface="Poppins Italics"/>
                <a:cs typeface="Poppins Italics"/>
                <a:sym typeface="Poppins Italics"/>
              </a:rPr>
              <a:t>Expe</a:t>
            </a:r>
            <a:r>
              <a:rPr lang="en-US" sz="2000" i="true">
                <a:solidFill>
                  <a:srgbClr val="FFFFFF"/>
                </a:solidFill>
                <a:latin typeface="Poppins Italics"/>
                <a:ea typeface="Poppins Italics"/>
                <a:cs typeface="Poppins Italics"/>
                <a:sym typeface="Poppins Italics"/>
              </a:rPr>
              <a:t>rimental Results:</a:t>
            </a:r>
          </a:p>
          <a:p>
            <a:pPr algn="just">
              <a:lnSpc>
                <a:spcPts val="3400"/>
              </a:lnSpc>
            </a:pPr>
            <a:r>
              <a:rPr lang="en-US" sz="2000" i="true">
                <a:solidFill>
                  <a:srgbClr val="FFFFFF"/>
                </a:solidFill>
                <a:latin typeface="Poppins Italics"/>
                <a:ea typeface="Poppins Italics"/>
                <a:cs typeface="Poppins Italics"/>
                <a:sym typeface="Poppins Italics"/>
              </a:rPr>
              <a:t>- Up to 5x speedup vs. Galois (state-of-the-art recompute framework).</a:t>
            </a:r>
          </a:p>
          <a:p>
            <a:pPr algn="just">
              <a:lnSpc>
                <a:spcPts val="3400"/>
              </a:lnSpc>
            </a:pPr>
            <a:r>
              <a:rPr lang="en-US" sz="2000" i="true">
                <a:solidFill>
                  <a:srgbClr val="FFFFFF"/>
                </a:solidFill>
                <a:latin typeface="Poppins Italics"/>
                <a:ea typeface="Poppins Italics"/>
                <a:cs typeface="Poppins Italics"/>
                <a:sym typeface="Poppins Italics"/>
              </a:rPr>
              <a:t>- Works well up to 72 threads.</a:t>
            </a:r>
          </a:p>
          <a:p>
            <a:pPr algn="just">
              <a:lnSpc>
                <a:spcPts val="3400"/>
              </a:lnSpc>
            </a:pPr>
            <a:r>
              <a:rPr lang="en-US" sz="2000" i="true">
                <a:solidFill>
                  <a:srgbClr val="FFFFFF"/>
                </a:solidFill>
                <a:latin typeface="Poppins Italics"/>
                <a:ea typeface="Poppins Italics"/>
                <a:cs typeface="Poppins Italics"/>
                <a:sym typeface="Poppins Italics"/>
              </a:rPr>
              <a:t>- Batching changes improves cache usage and thread distribution.</a:t>
            </a:r>
          </a:p>
          <a:p>
            <a:pPr algn="just">
              <a:lnSpc>
                <a:spcPts val="3400"/>
              </a:lnSpc>
            </a:pPr>
          </a:p>
          <a:p>
            <a:pPr algn="just">
              <a:lnSpc>
                <a:spcPts val="3400"/>
              </a:lnSpc>
            </a:pPr>
            <a:r>
              <a:rPr lang="en-US" sz="2000" i="true">
                <a:solidFill>
                  <a:srgbClr val="FFFFFF"/>
                </a:solidFill>
                <a:latin typeface="Poppins Italics"/>
                <a:ea typeface="Poppins Italics"/>
                <a:cs typeface="Poppins Italics"/>
                <a:sym typeface="Poppins Italics"/>
              </a:rPr>
              <a:t>Scalability Tactics:</a:t>
            </a:r>
          </a:p>
          <a:p>
            <a:pPr algn="just">
              <a:lnSpc>
                <a:spcPts val="3400"/>
              </a:lnSpc>
            </a:pPr>
            <a:r>
              <a:rPr lang="en-US" sz="2000" i="true">
                <a:solidFill>
                  <a:srgbClr val="FFFFFF"/>
                </a:solidFill>
                <a:latin typeface="Poppins Italics"/>
                <a:ea typeface="Poppins Italics"/>
                <a:cs typeface="Poppins Italics"/>
                <a:sym typeface="Poppins Italics"/>
              </a:rPr>
              <a:t>- Dynamic scheduling in OpenMP to handle imbalance.</a:t>
            </a:r>
          </a:p>
          <a:p>
            <a:pPr algn="just">
              <a:lnSpc>
                <a:spcPts val="3400"/>
              </a:lnSpc>
            </a:pPr>
            <a:r>
              <a:rPr lang="en-US" sz="2000" i="true">
                <a:solidFill>
                  <a:srgbClr val="FFFFFF"/>
                </a:solidFill>
                <a:latin typeface="Poppins Italics"/>
                <a:ea typeface="Poppins Italics"/>
                <a:cs typeface="Poppins Italics"/>
                <a:sym typeface="Poppins Italics"/>
              </a:rPr>
              <a:t>- No locks — relies on convergence instead.</a:t>
            </a:r>
          </a:p>
          <a:p>
            <a:pPr algn="just">
              <a:lnSpc>
                <a:spcPts val="3400"/>
              </a:lnSpc>
            </a:pPr>
            <a:r>
              <a:rPr lang="en-US" sz="2000" i="true">
                <a:solidFill>
                  <a:srgbClr val="FFFFFF"/>
                </a:solidFill>
                <a:latin typeface="Poppins Italics"/>
                <a:ea typeface="Poppins Italics"/>
                <a:cs typeface="Poppins Italics"/>
                <a:sym typeface="Poppins Italics"/>
              </a:rPr>
              <a:t>- Only the affected subgraphs are updated, not the entire graph.</a:t>
            </a:r>
          </a:p>
          <a:p>
            <a:pPr algn="just">
              <a:lnSpc>
                <a:spcPts val="3400"/>
              </a:lnSpc>
            </a:pPr>
          </a:p>
        </p:txBody>
      </p:sp>
      <p:sp>
        <p:nvSpPr>
          <p:cNvPr name="TextBox 21" id="21"/>
          <p:cNvSpPr txBox="true"/>
          <p:nvPr/>
        </p:nvSpPr>
        <p:spPr>
          <a:xfrm rot="0">
            <a:off x="16249070" y="4964651"/>
            <a:ext cx="1010230" cy="376682"/>
          </a:xfrm>
          <a:prstGeom prst="rect">
            <a:avLst/>
          </a:prstGeom>
        </p:spPr>
        <p:txBody>
          <a:bodyPr anchor="t" rtlCol="false" tIns="0" lIns="0" bIns="0" rIns="0">
            <a:spAutoFit/>
          </a:bodyPr>
          <a:lstStyle/>
          <a:p>
            <a:pPr algn="ctr">
              <a:lnSpc>
                <a:spcPts val="2703"/>
              </a:lnSpc>
            </a:pPr>
            <a:r>
              <a:rPr lang="en-US" sz="2599" b="true">
                <a:solidFill>
                  <a:srgbClr val="FFFFFF"/>
                </a:solidFill>
                <a:latin typeface="Poppins Bold"/>
                <a:ea typeface="Poppins Bold"/>
                <a:cs typeface="Poppins Bold"/>
                <a:sym typeface="Poppins Bold"/>
              </a:rPr>
              <a:t>08</a:t>
            </a:r>
          </a:p>
        </p:txBody>
      </p:sp>
      <p:sp>
        <p:nvSpPr>
          <p:cNvPr name="TextBox 22" id="22"/>
          <p:cNvSpPr txBox="true"/>
          <p:nvPr/>
        </p:nvSpPr>
        <p:spPr>
          <a:xfrm rot="0">
            <a:off x="16381397" y="6429483"/>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09</a:t>
            </a:r>
          </a:p>
        </p:txBody>
      </p:sp>
      <p:sp>
        <p:nvSpPr>
          <p:cNvPr name="TextBox 23" id="23"/>
          <p:cNvSpPr txBox="true"/>
          <p:nvPr/>
        </p:nvSpPr>
        <p:spPr>
          <a:xfrm rot="0">
            <a:off x="16381397" y="3603508"/>
            <a:ext cx="745577" cy="273011"/>
          </a:xfrm>
          <a:prstGeom prst="rect">
            <a:avLst/>
          </a:prstGeom>
        </p:spPr>
        <p:txBody>
          <a:bodyPr anchor="t" rtlCol="false" tIns="0" lIns="0" bIns="0" rIns="0">
            <a:spAutoFit/>
          </a:bodyPr>
          <a:lstStyle/>
          <a:p>
            <a:pPr algn="ctr">
              <a:lnSpc>
                <a:spcPts val="1995"/>
              </a:lnSpc>
            </a:pPr>
            <a:r>
              <a:rPr lang="en-US" sz="1918" b="true">
                <a:solidFill>
                  <a:srgbClr val="FFFFFF"/>
                </a:solidFill>
                <a:latin typeface="Poppins Bold"/>
                <a:ea typeface="Poppins Bold"/>
                <a:cs typeface="Poppins Bold"/>
                <a:sym typeface="Poppins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DAGlLTbOKpM</dc:identifier>
  <dcterms:modified xsi:type="dcterms:W3CDTF">2011-08-01T06:04:30Z</dcterms:modified>
  <cp:revision>1</cp:revision>
  <dc:title>PDC Presentation</dc:title>
</cp:coreProperties>
</file>