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7.jpg" ContentType="image/jpg"/>
  <Override PartName="/ppt/media/image11.jpg" ContentType="image/jpg"/>
  <Override PartName="/ppt/media/image14.jpg" ContentType="image/jpg"/>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notesMasterIdLst>
    <p:notesMasterId r:id="rId24"/>
  </p:notesMasterIdLst>
  <p:sldIdLst>
    <p:sldId id="256" r:id="rId3"/>
    <p:sldId id="308" r:id="rId4"/>
    <p:sldId id="258" r:id="rId5"/>
    <p:sldId id="838" r:id="rId6"/>
    <p:sldId id="839" r:id="rId7"/>
    <p:sldId id="331" r:id="rId8"/>
    <p:sldId id="330" r:id="rId9"/>
    <p:sldId id="264" r:id="rId10"/>
    <p:sldId id="271" r:id="rId11"/>
    <p:sldId id="272" r:id="rId12"/>
    <p:sldId id="274" r:id="rId13"/>
    <p:sldId id="291" r:id="rId14"/>
    <p:sldId id="292" r:id="rId15"/>
    <p:sldId id="293" r:id="rId16"/>
    <p:sldId id="294" r:id="rId17"/>
    <p:sldId id="295" r:id="rId18"/>
    <p:sldId id="298" r:id="rId19"/>
    <p:sldId id="299" r:id="rId20"/>
    <p:sldId id="300" r:id="rId21"/>
    <p:sldId id="301" r:id="rId22"/>
    <p:sldId id="302" r:id="rId23"/>
  </p:sldIdLst>
  <p:sldSz cx="12192000" cy="6858000"/>
  <p:notesSz cx="12192000" cy="6858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17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7" d="100"/>
          <a:sy n="37" d="100"/>
        </p:scale>
        <p:origin x="948" y="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3.jpg"/></Relationships>
</file>

<file path=ppt/diagrams/_rels/drawing1.xml.rels><?xml version="1.0" encoding="UTF-8" standalone="yes"?>
<Relationships xmlns="http://schemas.openxmlformats.org/package/2006/relationships"><Relationship Id="rId1" Type="http://schemas.openxmlformats.org/officeDocument/2006/relationships/image" Target="../media/image3.jp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B8E7F6-435B-4052-97CB-135C21CF9BC1}" type="doc">
      <dgm:prSet loTypeId="urn:microsoft.com/office/officeart/2005/8/layout/radial2" loCatId="relationship" qsTypeId="urn:microsoft.com/office/officeart/2005/8/quickstyle/simple1" qsCatId="simple" csTypeId="urn:microsoft.com/office/officeart/2005/8/colors/colorful3" csCatId="colorful" phldr="1"/>
      <dgm:spPr/>
      <dgm:t>
        <a:bodyPr/>
        <a:lstStyle/>
        <a:p>
          <a:endParaRPr lang="es-MX"/>
        </a:p>
      </dgm:t>
    </dgm:pt>
    <dgm:pt modelId="{E94574FB-105E-40FB-980E-50BCE2AAE2D3}">
      <dgm:prSet phldrT="[Text]" custT="1"/>
      <dgm:spPr>
        <a:solidFill>
          <a:schemeClr val="accent2">
            <a:lumMod val="75000"/>
          </a:schemeClr>
        </a:solidFill>
        <a:ln>
          <a:solidFill>
            <a:schemeClr val="bg1"/>
          </a:solidFill>
        </a:ln>
      </dgm:spPr>
      <dgm:t>
        <a:bodyPr/>
        <a:lstStyle/>
        <a:p>
          <a:r>
            <a:rPr lang="es-MX" sz="900" dirty="0"/>
            <a:t>Aprendizaje de Máquinas</a:t>
          </a:r>
        </a:p>
      </dgm:t>
    </dgm:pt>
    <dgm:pt modelId="{AB6E2FE7-FEA7-42B7-9217-AD03C57675C0}" type="parTrans" cxnId="{8F4A9799-CC6F-420C-A680-9D9992471BBC}">
      <dgm:prSet/>
      <dgm:spPr>
        <a:ln>
          <a:solidFill>
            <a:schemeClr val="tx1"/>
          </a:solidFill>
        </a:ln>
      </dgm:spPr>
      <dgm:t>
        <a:bodyPr/>
        <a:lstStyle/>
        <a:p>
          <a:endParaRPr lang="es-MX"/>
        </a:p>
      </dgm:t>
    </dgm:pt>
    <dgm:pt modelId="{0C4AB931-B788-4EE0-9E38-787C7317B93E}" type="sibTrans" cxnId="{8F4A9799-CC6F-420C-A680-9D9992471BBC}">
      <dgm:prSet/>
      <dgm:spPr/>
      <dgm:t>
        <a:bodyPr/>
        <a:lstStyle/>
        <a:p>
          <a:endParaRPr lang="es-MX"/>
        </a:p>
      </dgm:t>
    </dgm:pt>
    <dgm:pt modelId="{5DE994EF-D422-4BE2-9FA8-2244A810E073}">
      <dgm:prSet phldrT="[Text]" custT="1"/>
      <dgm:spPr>
        <a:solidFill>
          <a:schemeClr val="accent2">
            <a:lumMod val="75000"/>
          </a:schemeClr>
        </a:solidFill>
        <a:ln>
          <a:solidFill>
            <a:schemeClr val="bg1"/>
          </a:solidFill>
        </a:ln>
      </dgm:spPr>
      <dgm:t>
        <a:bodyPr/>
        <a:lstStyle/>
        <a:p>
          <a:r>
            <a:rPr lang="es-MX" sz="900" dirty="0"/>
            <a:t>Computación Evolutiva</a:t>
          </a:r>
        </a:p>
      </dgm:t>
    </dgm:pt>
    <dgm:pt modelId="{7CB78D43-FFEE-4D65-86D2-6560005EF7CB}" type="parTrans" cxnId="{BFA1BE49-AD00-44BE-BE7A-6F9B739F36BB}">
      <dgm:prSet/>
      <dgm:spPr>
        <a:ln>
          <a:solidFill>
            <a:schemeClr val="tx1"/>
          </a:solidFill>
        </a:ln>
      </dgm:spPr>
      <dgm:t>
        <a:bodyPr/>
        <a:lstStyle/>
        <a:p>
          <a:endParaRPr lang="es-MX"/>
        </a:p>
      </dgm:t>
    </dgm:pt>
    <dgm:pt modelId="{F1F910EB-E50F-4861-8158-AFC5E187335F}" type="sibTrans" cxnId="{BFA1BE49-AD00-44BE-BE7A-6F9B739F36BB}">
      <dgm:prSet/>
      <dgm:spPr/>
      <dgm:t>
        <a:bodyPr/>
        <a:lstStyle/>
        <a:p>
          <a:endParaRPr lang="es-MX"/>
        </a:p>
      </dgm:t>
    </dgm:pt>
    <dgm:pt modelId="{FC4985C3-417F-42A4-9FBC-2B489E5D50FD}">
      <dgm:prSet phldrT="[Text]"/>
      <dgm:spPr/>
      <dgm:t>
        <a:bodyPr/>
        <a:lstStyle/>
        <a:p>
          <a:endParaRPr lang="es-MX" dirty="0"/>
        </a:p>
      </dgm:t>
    </dgm:pt>
    <dgm:pt modelId="{0337B574-AA8C-4975-A7CD-6B8C041114AC}" type="parTrans" cxnId="{5FDB5D35-D819-4585-A472-B16FB2D32F70}">
      <dgm:prSet/>
      <dgm:spPr/>
      <dgm:t>
        <a:bodyPr/>
        <a:lstStyle/>
        <a:p>
          <a:endParaRPr lang="es-MX"/>
        </a:p>
      </dgm:t>
    </dgm:pt>
    <dgm:pt modelId="{0303185C-4D43-48DA-8DCF-9DE8A496D19F}" type="sibTrans" cxnId="{5FDB5D35-D819-4585-A472-B16FB2D32F70}">
      <dgm:prSet/>
      <dgm:spPr/>
      <dgm:t>
        <a:bodyPr/>
        <a:lstStyle/>
        <a:p>
          <a:endParaRPr lang="es-MX"/>
        </a:p>
      </dgm:t>
    </dgm:pt>
    <dgm:pt modelId="{184826CA-3763-4F96-BAFE-DAC3CCA15992}">
      <dgm:prSet phldrT="[Text]" custT="1"/>
      <dgm:spPr>
        <a:solidFill>
          <a:schemeClr val="accent2">
            <a:lumMod val="75000"/>
          </a:schemeClr>
        </a:solidFill>
        <a:ln>
          <a:solidFill>
            <a:schemeClr val="bg1"/>
          </a:solidFill>
        </a:ln>
      </dgm:spPr>
      <dgm:t>
        <a:bodyPr/>
        <a:lstStyle/>
        <a:p>
          <a:r>
            <a:rPr lang="es-MX" sz="900" dirty="0"/>
            <a:t>Lógica difusa</a:t>
          </a:r>
        </a:p>
      </dgm:t>
    </dgm:pt>
    <dgm:pt modelId="{B6A655B1-ACD1-4A5C-AA2B-BCE41CE3358E}" type="parTrans" cxnId="{ACAEEA0D-7901-4798-96E4-0334A8C600F5}">
      <dgm:prSet/>
      <dgm:spPr>
        <a:ln>
          <a:solidFill>
            <a:schemeClr val="tx1"/>
          </a:solidFill>
        </a:ln>
      </dgm:spPr>
      <dgm:t>
        <a:bodyPr/>
        <a:lstStyle/>
        <a:p>
          <a:endParaRPr lang="es-MX"/>
        </a:p>
      </dgm:t>
    </dgm:pt>
    <dgm:pt modelId="{AFA4ABFA-65D4-4258-AAC6-9742D1E1C0F7}" type="sibTrans" cxnId="{ACAEEA0D-7901-4798-96E4-0334A8C600F5}">
      <dgm:prSet/>
      <dgm:spPr/>
      <dgm:t>
        <a:bodyPr/>
        <a:lstStyle/>
        <a:p>
          <a:endParaRPr lang="es-MX"/>
        </a:p>
      </dgm:t>
    </dgm:pt>
    <dgm:pt modelId="{EDCDA3FE-EF80-46E0-A6D0-D10CC6E1726E}">
      <dgm:prSet phldrT="[Text]" custT="1"/>
      <dgm:spPr>
        <a:solidFill>
          <a:schemeClr val="accent2">
            <a:lumMod val="75000"/>
          </a:schemeClr>
        </a:solidFill>
        <a:ln>
          <a:solidFill>
            <a:schemeClr val="bg1"/>
          </a:solidFill>
        </a:ln>
      </dgm:spPr>
      <dgm:t>
        <a:bodyPr/>
        <a:lstStyle/>
        <a:p>
          <a:r>
            <a:rPr lang="es-MX" sz="900"/>
            <a:t>Sistemas basados en conocimiento</a:t>
          </a:r>
        </a:p>
      </dgm:t>
    </dgm:pt>
    <dgm:pt modelId="{62F3C816-4039-49C2-9C93-1B47C9EC8054}" type="parTrans" cxnId="{1D8EB39A-4D1A-4124-815A-D80C2F156D20}">
      <dgm:prSet/>
      <dgm:spPr>
        <a:ln>
          <a:solidFill>
            <a:schemeClr val="tx1"/>
          </a:solidFill>
        </a:ln>
      </dgm:spPr>
      <dgm:t>
        <a:bodyPr/>
        <a:lstStyle/>
        <a:p>
          <a:endParaRPr lang="es-MX"/>
        </a:p>
      </dgm:t>
    </dgm:pt>
    <dgm:pt modelId="{09A6D462-7833-4E24-9427-A4018702AE37}" type="sibTrans" cxnId="{1D8EB39A-4D1A-4124-815A-D80C2F156D20}">
      <dgm:prSet/>
      <dgm:spPr/>
      <dgm:t>
        <a:bodyPr/>
        <a:lstStyle/>
        <a:p>
          <a:endParaRPr lang="es-MX"/>
        </a:p>
      </dgm:t>
    </dgm:pt>
    <dgm:pt modelId="{28638C90-10FD-4282-9556-C8D6E8713CF0}">
      <dgm:prSet phldrT="[Text]" custT="1"/>
      <dgm:spPr>
        <a:solidFill>
          <a:schemeClr val="accent2">
            <a:lumMod val="75000"/>
          </a:schemeClr>
        </a:solidFill>
        <a:ln>
          <a:solidFill>
            <a:schemeClr val="bg1"/>
          </a:solidFill>
        </a:ln>
      </dgm:spPr>
      <dgm:t>
        <a:bodyPr/>
        <a:lstStyle/>
        <a:p>
          <a:r>
            <a:rPr lang="es-MX" sz="900"/>
            <a:t>Planificación</a:t>
          </a:r>
        </a:p>
      </dgm:t>
    </dgm:pt>
    <dgm:pt modelId="{A27F1ACE-9CC6-4DF9-9399-3AFC5A6565B5}" type="parTrans" cxnId="{4D7AEC43-3200-4009-ADC9-228421065AC0}">
      <dgm:prSet/>
      <dgm:spPr>
        <a:ln>
          <a:solidFill>
            <a:schemeClr val="tx1"/>
          </a:solidFill>
        </a:ln>
      </dgm:spPr>
      <dgm:t>
        <a:bodyPr/>
        <a:lstStyle/>
        <a:p>
          <a:endParaRPr lang="es-MX"/>
        </a:p>
      </dgm:t>
    </dgm:pt>
    <dgm:pt modelId="{DF54C7CA-0765-4ED8-AFCA-1CC4D391129C}" type="sibTrans" cxnId="{4D7AEC43-3200-4009-ADC9-228421065AC0}">
      <dgm:prSet/>
      <dgm:spPr/>
      <dgm:t>
        <a:bodyPr/>
        <a:lstStyle/>
        <a:p>
          <a:endParaRPr lang="es-MX"/>
        </a:p>
      </dgm:t>
    </dgm:pt>
    <dgm:pt modelId="{5B701017-5FEA-4771-B61D-C8F982E4D469}">
      <dgm:prSet phldrT="[Text]"/>
      <dgm:spPr/>
      <dgm:t>
        <a:bodyPr/>
        <a:lstStyle/>
        <a:p>
          <a:endParaRPr lang="es-MX" dirty="0"/>
        </a:p>
      </dgm:t>
    </dgm:pt>
    <dgm:pt modelId="{73DB7361-CA85-43C8-895E-96F13EABBE84}" type="parTrans" cxnId="{2259BD0B-4677-4176-80A8-C48F51237BBA}">
      <dgm:prSet/>
      <dgm:spPr/>
      <dgm:t>
        <a:bodyPr/>
        <a:lstStyle/>
        <a:p>
          <a:endParaRPr lang="es-MX"/>
        </a:p>
      </dgm:t>
    </dgm:pt>
    <dgm:pt modelId="{14347D7B-B0F8-4B6C-8A56-04BF5107ACF4}" type="sibTrans" cxnId="{2259BD0B-4677-4176-80A8-C48F51237BBA}">
      <dgm:prSet/>
      <dgm:spPr/>
      <dgm:t>
        <a:bodyPr/>
        <a:lstStyle/>
        <a:p>
          <a:endParaRPr lang="es-MX"/>
        </a:p>
      </dgm:t>
    </dgm:pt>
    <dgm:pt modelId="{96572CCD-16C5-407C-AF74-4F5E49EDC511}">
      <dgm:prSet phldrT="[Text]" custT="1"/>
      <dgm:spPr>
        <a:solidFill>
          <a:schemeClr val="accent2">
            <a:lumMod val="75000"/>
          </a:schemeClr>
        </a:solidFill>
        <a:ln>
          <a:solidFill>
            <a:schemeClr val="bg1"/>
          </a:solidFill>
        </a:ln>
      </dgm:spPr>
      <dgm:t>
        <a:bodyPr/>
        <a:lstStyle/>
        <a:p>
          <a:r>
            <a:rPr lang="es-MX" sz="900"/>
            <a:t>Agentes</a:t>
          </a:r>
        </a:p>
      </dgm:t>
    </dgm:pt>
    <dgm:pt modelId="{4797E40A-BC0D-4F3A-BB6F-4F6E4A37B1D8}" type="parTrans" cxnId="{198281DA-284F-4F39-9C32-D227B2F9925A}">
      <dgm:prSet/>
      <dgm:spPr>
        <a:ln>
          <a:solidFill>
            <a:schemeClr val="tx1"/>
          </a:solidFill>
        </a:ln>
      </dgm:spPr>
      <dgm:t>
        <a:bodyPr/>
        <a:lstStyle/>
        <a:p>
          <a:endParaRPr lang="es-CO"/>
        </a:p>
      </dgm:t>
    </dgm:pt>
    <dgm:pt modelId="{B65A96EB-6888-48B9-A2CA-9C0693802E62}" type="sibTrans" cxnId="{198281DA-284F-4F39-9C32-D227B2F9925A}">
      <dgm:prSet/>
      <dgm:spPr/>
      <dgm:t>
        <a:bodyPr/>
        <a:lstStyle/>
        <a:p>
          <a:endParaRPr lang="es-CO"/>
        </a:p>
      </dgm:t>
    </dgm:pt>
    <dgm:pt modelId="{00E8DFFE-ABCD-492E-AF57-744C6D465D6A}" type="pres">
      <dgm:prSet presAssocID="{3DB8E7F6-435B-4052-97CB-135C21CF9BC1}" presName="composite" presStyleCnt="0">
        <dgm:presLayoutVars>
          <dgm:chMax val="5"/>
          <dgm:dir/>
          <dgm:animLvl val="ctr"/>
          <dgm:resizeHandles val="exact"/>
        </dgm:presLayoutVars>
      </dgm:prSet>
      <dgm:spPr/>
    </dgm:pt>
    <dgm:pt modelId="{66A64B74-5576-4705-ACA8-1955E75818FB}" type="pres">
      <dgm:prSet presAssocID="{3DB8E7F6-435B-4052-97CB-135C21CF9BC1}" presName="cycle" presStyleCnt="0"/>
      <dgm:spPr/>
    </dgm:pt>
    <dgm:pt modelId="{FCE4428B-73A3-4727-B9B5-36659EC8B580}" type="pres">
      <dgm:prSet presAssocID="{3DB8E7F6-435B-4052-97CB-135C21CF9BC1}" presName="centerShape" presStyleCnt="0"/>
      <dgm:spPr/>
    </dgm:pt>
    <dgm:pt modelId="{2F7C4621-DD6A-4DA4-89E1-656091C2F052}" type="pres">
      <dgm:prSet presAssocID="{3DB8E7F6-435B-4052-97CB-135C21CF9BC1}" presName="connSite" presStyleLbl="node1" presStyleIdx="0" presStyleCnt="7"/>
      <dgm:spPr/>
    </dgm:pt>
    <dgm:pt modelId="{C9860581-2CA5-40F7-A0E2-871EAD96DAA2}" type="pres">
      <dgm:prSet presAssocID="{3DB8E7F6-435B-4052-97CB-135C21CF9BC1}" presName="visible" presStyleLbl="node1" presStyleIdx="0" presStyleCnt="7" custScaleX="99194" custScaleY="92490" custLinFactNeighborX="-468"/>
      <dgm:spPr>
        <a:blipFill>
          <a:blip xmlns:r="http://schemas.openxmlformats.org/officeDocument/2006/relationships" r:embed="rId1">
            <a:extLst>
              <a:ext uri="{28A0092B-C50C-407E-A947-70E740481C1C}">
                <a14:useLocalDpi xmlns:a14="http://schemas.microsoft.com/office/drawing/2010/main" val="0"/>
              </a:ext>
            </a:extLst>
          </a:blip>
          <a:srcRect/>
          <a:stretch>
            <a:fillRect l="-51000" r="-51000"/>
          </a:stretch>
        </a:blipFill>
      </dgm:spPr>
    </dgm:pt>
    <dgm:pt modelId="{DA03394C-EF0C-4125-90DC-093F4FFBF06A}" type="pres">
      <dgm:prSet presAssocID="{AB6E2FE7-FEA7-42B7-9217-AD03C57675C0}" presName="Name25" presStyleLbl="parChTrans1D1" presStyleIdx="0" presStyleCnt="6"/>
      <dgm:spPr/>
    </dgm:pt>
    <dgm:pt modelId="{65901FA0-D861-45E5-9BE5-53C0FDAD1185}" type="pres">
      <dgm:prSet presAssocID="{E94574FB-105E-40FB-980E-50BCE2AAE2D3}" presName="node" presStyleCnt="0"/>
      <dgm:spPr/>
    </dgm:pt>
    <dgm:pt modelId="{62D64B4E-94FC-4D90-8840-CCD58A5DFF52}" type="pres">
      <dgm:prSet presAssocID="{E94574FB-105E-40FB-980E-50BCE2AAE2D3}" presName="parentNode" presStyleLbl="node1" presStyleIdx="1" presStyleCnt="7" custScaleX="117117" custScaleY="114307" custLinFactNeighborX="27556" custLinFactNeighborY="44830">
        <dgm:presLayoutVars>
          <dgm:chMax val="1"/>
          <dgm:bulletEnabled val="1"/>
        </dgm:presLayoutVars>
      </dgm:prSet>
      <dgm:spPr/>
    </dgm:pt>
    <dgm:pt modelId="{C9A7A033-DC7E-4CD9-A2EF-831B6E11B941}" type="pres">
      <dgm:prSet presAssocID="{E94574FB-105E-40FB-980E-50BCE2AAE2D3}" presName="childNode" presStyleLbl="revTx" presStyleIdx="0" presStyleCnt="2">
        <dgm:presLayoutVars>
          <dgm:bulletEnabled val="1"/>
        </dgm:presLayoutVars>
      </dgm:prSet>
      <dgm:spPr/>
    </dgm:pt>
    <dgm:pt modelId="{6B9FD660-1B3F-4768-B74B-33FACC358EFD}" type="pres">
      <dgm:prSet presAssocID="{7CB78D43-FFEE-4D65-86D2-6560005EF7CB}" presName="Name25" presStyleLbl="parChTrans1D1" presStyleIdx="1" presStyleCnt="6"/>
      <dgm:spPr/>
    </dgm:pt>
    <dgm:pt modelId="{3997F57A-0275-4174-BCD7-D05373F6ECDA}" type="pres">
      <dgm:prSet presAssocID="{5DE994EF-D422-4BE2-9FA8-2244A810E073}" presName="node" presStyleCnt="0"/>
      <dgm:spPr/>
    </dgm:pt>
    <dgm:pt modelId="{CC33B95A-03AA-4E3A-9D2F-09E8B0F89250}" type="pres">
      <dgm:prSet presAssocID="{5DE994EF-D422-4BE2-9FA8-2244A810E073}" presName="parentNode" presStyleLbl="node1" presStyleIdx="2" presStyleCnt="7" custScaleX="123913" custScaleY="123308" custLinFactNeighborX="33001" custLinFactNeighborY="22045">
        <dgm:presLayoutVars>
          <dgm:chMax val="1"/>
          <dgm:bulletEnabled val="1"/>
        </dgm:presLayoutVars>
      </dgm:prSet>
      <dgm:spPr/>
    </dgm:pt>
    <dgm:pt modelId="{76DAC584-88D1-48BA-B646-3DFFE12F5654}" type="pres">
      <dgm:prSet presAssocID="{5DE994EF-D422-4BE2-9FA8-2244A810E073}" presName="childNode" presStyleLbl="revTx" presStyleIdx="0" presStyleCnt="2">
        <dgm:presLayoutVars>
          <dgm:bulletEnabled val="1"/>
        </dgm:presLayoutVars>
      </dgm:prSet>
      <dgm:spPr/>
    </dgm:pt>
    <dgm:pt modelId="{45984F60-FA9B-447F-A6F0-3E9EF539098D}" type="pres">
      <dgm:prSet presAssocID="{B6A655B1-ACD1-4A5C-AA2B-BCE41CE3358E}" presName="Name25" presStyleLbl="parChTrans1D1" presStyleIdx="2" presStyleCnt="6"/>
      <dgm:spPr/>
    </dgm:pt>
    <dgm:pt modelId="{4CA363DD-BEF7-400E-8E7C-0951CAD44F5E}" type="pres">
      <dgm:prSet presAssocID="{184826CA-3763-4F96-BAFE-DAC3CCA15992}" presName="node" presStyleCnt="0"/>
      <dgm:spPr/>
    </dgm:pt>
    <dgm:pt modelId="{D160E787-9562-4B1F-8608-3C05E8D2ACAC}" type="pres">
      <dgm:prSet presAssocID="{184826CA-3763-4F96-BAFE-DAC3CCA15992}" presName="parentNode" presStyleLbl="node1" presStyleIdx="3" presStyleCnt="7" custScaleX="123292" custScaleY="119946" custLinFactNeighborX="42537" custLinFactNeighborY="5462">
        <dgm:presLayoutVars>
          <dgm:chMax val="1"/>
          <dgm:bulletEnabled val="1"/>
        </dgm:presLayoutVars>
      </dgm:prSet>
      <dgm:spPr/>
    </dgm:pt>
    <dgm:pt modelId="{724E2BF2-7884-4934-8BA8-AF9BD2E5962A}" type="pres">
      <dgm:prSet presAssocID="{184826CA-3763-4F96-BAFE-DAC3CCA15992}" presName="childNode" presStyleLbl="revTx" presStyleIdx="0" presStyleCnt="2">
        <dgm:presLayoutVars>
          <dgm:bulletEnabled val="1"/>
        </dgm:presLayoutVars>
      </dgm:prSet>
      <dgm:spPr/>
    </dgm:pt>
    <dgm:pt modelId="{37779F14-C142-4A3C-87A8-F8F82C175C2A}" type="pres">
      <dgm:prSet presAssocID="{62F3C816-4039-49C2-9C93-1B47C9EC8054}" presName="Name25" presStyleLbl="parChTrans1D1" presStyleIdx="3" presStyleCnt="6"/>
      <dgm:spPr/>
    </dgm:pt>
    <dgm:pt modelId="{28907657-19C3-4BB7-BC03-4FA21673FF81}" type="pres">
      <dgm:prSet presAssocID="{EDCDA3FE-EF80-46E0-A6D0-D10CC6E1726E}" presName="node" presStyleCnt="0"/>
      <dgm:spPr/>
    </dgm:pt>
    <dgm:pt modelId="{B2C2DE2E-D216-47D9-A866-7F4904601B73}" type="pres">
      <dgm:prSet presAssocID="{EDCDA3FE-EF80-46E0-A6D0-D10CC6E1726E}" presName="parentNode" presStyleLbl="node1" presStyleIdx="4" presStyleCnt="7" custScaleX="132123" custScaleY="128217" custLinFactNeighborX="47611" custLinFactNeighborY="-1881">
        <dgm:presLayoutVars>
          <dgm:chMax val="1"/>
          <dgm:bulletEnabled val="1"/>
        </dgm:presLayoutVars>
      </dgm:prSet>
      <dgm:spPr/>
    </dgm:pt>
    <dgm:pt modelId="{2A37DD51-D334-4FFB-B251-992527CDC677}" type="pres">
      <dgm:prSet presAssocID="{EDCDA3FE-EF80-46E0-A6D0-D10CC6E1726E}" presName="childNode" presStyleLbl="revTx" presStyleIdx="0" presStyleCnt="2">
        <dgm:presLayoutVars>
          <dgm:bulletEnabled val="1"/>
        </dgm:presLayoutVars>
      </dgm:prSet>
      <dgm:spPr/>
    </dgm:pt>
    <dgm:pt modelId="{8F251B83-F2A3-4924-9D6C-B1B22DE2DE9D}" type="pres">
      <dgm:prSet presAssocID="{4797E40A-BC0D-4F3A-BB6F-4F6E4A37B1D8}" presName="Name25" presStyleLbl="parChTrans1D1" presStyleIdx="4" presStyleCnt="6"/>
      <dgm:spPr/>
    </dgm:pt>
    <dgm:pt modelId="{9881E7C9-7628-46C9-AE99-0C37AA764FDB}" type="pres">
      <dgm:prSet presAssocID="{96572CCD-16C5-407C-AF74-4F5E49EDC511}" presName="node" presStyleCnt="0"/>
      <dgm:spPr/>
    </dgm:pt>
    <dgm:pt modelId="{44D6C766-7498-4011-A783-6ED3974C440B}" type="pres">
      <dgm:prSet presAssocID="{96572CCD-16C5-407C-AF74-4F5E49EDC511}" presName="parentNode" presStyleLbl="node1" presStyleIdx="5" presStyleCnt="7" custScaleX="117003" custScaleY="121804" custLinFactNeighborX="25264" custLinFactNeighborY="-10451">
        <dgm:presLayoutVars>
          <dgm:chMax val="1"/>
          <dgm:bulletEnabled val="1"/>
        </dgm:presLayoutVars>
      </dgm:prSet>
      <dgm:spPr/>
    </dgm:pt>
    <dgm:pt modelId="{4AC25DC8-5654-412F-915A-9D653E279E21}" type="pres">
      <dgm:prSet presAssocID="{96572CCD-16C5-407C-AF74-4F5E49EDC511}" presName="childNode" presStyleLbl="revTx" presStyleIdx="0" presStyleCnt="2">
        <dgm:presLayoutVars>
          <dgm:bulletEnabled val="1"/>
        </dgm:presLayoutVars>
      </dgm:prSet>
      <dgm:spPr/>
    </dgm:pt>
    <dgm:pt modelId="{6AF33778-5F6F-4733-ACA6-0D06C0A9581E}" type="pres">
      <dgm:prSet presAssocID="{A27F1ACE-9CC6-4DF9-9399-3AFC5A6565B5}" presName="Name25" presStyleLbl="parChTrans1D1" presStyleIdx="5" presStyleCnt="6"/>
      <dgm:spPr/>
    </dgm:pt>
    <dgm:pt modelId="{19E5E166-8AF0-4AD2-881B-A3258F376A78}" type="pres">
      <dgm:prSet presAssocID="{28638C90-10FD-4282-9556-C8D6E8713CF0}" presName="node" presStyleCnt="0"/>
      <dgm:spPr/>
    </dgm:pt>
    <dgm:pt modelId="{2B7A5326-7AC8-4616-A0F5-13811AA52B94}" type="pres">
      <dgm:prSet presAssocID="{28638C90-10FD-4282-9556-C8D6E8713CF0}" presName="parentNode" presStyleLbl="node1" presStyleIdx="6" presStyleCnt="7" custScaleX="130860" custScaleY="127421" custLinFactNeighborX="4561" custLinFactNeighborY="-31560">
        <dgm:presLayoutVars>
          <dgm:chMax val="1"/>
          <dgm:bulletEnabled val="1"/>
        </dgm:presLayoutVars>
      </dgm:prSet>
      <dgm:spPr/>
    </dgm:pt>
    <dgm:pt modelId="{6AD297E8-220C-44F7-A8B6-26C76C2C059F}" type="pres">
      <dgm:prSet presAssocID="{28638C90-10FD-4282-9556-C8D6E8713CF0}" presName="childNode" presStyleLbl="revTx" presStyleIdx="1" presStyleCnt="2">
        <dgm:presLayoutVars>
          <dgm:bulletEnabled val="1"/>
        </dgm:presLayoutVars>
      </dgm:prSet>
      <dgm:spPr/>
    </dgm:pt>
  </dgm:ptLst>
  <dgm:cxnLst>
    <dgm:cxn modelId="{2259BD0B-4677-4176-80A8-C48F51237BBA}" srcId="{28638C90-10FD-4282-9556-C8D6E8713CF0}" destId="{5B701017-5FEA-4771-B61D-C8F982E4D469}" srcOrd="0" destOrd="0" parTransId="{73DB7361-CA85-43C8-895E-96F13EABBE84}" sibTransId="{14347D7B-B0F8-4B6C-8A56-04BF5107ACF4}"/>
    <dgm:cxn modelId="{ACAEEA0D-7901-4798-96E4-0334A8C600F5}" srcId="{3DB8E7F6-435B-4052-97CB-135C21CF9BC1}" destId="{184826CA-3763-4F96-BAFE-DAC3CCA15992}" srcOrd="2" destOrd="0" parTransId="{B6A655B1-ACD1-4A5C-AA2B-BCE41CE3358E}" sibTransId="{AFA4ABFA-65D4-4258-AAC6-9742D1E1C0F7}"/>
    <dgm:cxn modelId="{377D0718-A7B7-4AD2-B204-AE78B0FB9127}" type="presOf" srcId="{5DE994EF-D422-4BE2-9FA8-2244A810E073}" destId="{CC33B95A-03AA-4E3A-9D2F-09E8B0F89250}" srcOrd="0" destOrd="0" presId="urn:microsoft.com/office/officeart/2005/8/layout/radial2"/>
    <dgm:cxn modelId="{5FDB5D35-D819-4585-A472-B16FB2D32F70}" srcId="{5DE994EF-D422-4BE2-9FA8-2244A810E073}" destId="{FC4985C3-417F-42A4-9FBC-2B489E5D50FD}" srcOrd="0" destOrd="0" parTransId="{0337B574-AA8C-4975-A7CD-6B8C041114AC}" sibTransId="{0303185C-4D43-48DA-8DCF-9DE8A496D19F}"/>
    <dgm:cxn modelId="{30D8483F-2B0D-4C6C-B700-3309A0159F3F}" type="presOf" srcId="{5B701017-5FEA-4771-B61D-C8F982E4D469}" destId="{6AD297E8-220C-44F7-A8B6-26C76C2C059F}" srcOrd="0" destOrd="0" presId="urn:microsoft.com/office/officeart/2005/8/layout/radial2"/>
    <dgm:cxn modelId="{6CD1D65B-E9A3-4185-99FB-31D77B026949}" type="presOf" srcId="{A27F1ACE-9CC6-4DF9-9399-3AFC5A6565B5}" destId="{6AF33778-5F6F-4733-ACA6-0D06C0A9581E}" srcOrd="0" destOrd="0" presId="urn:microsoft.com/office/officeart/2005/8/layout/radial2"/>
    <dgm:cxn modelId="{4D7AEC43-3200-4009-ADC9-228421065AC0}" srcId="{3DB8E7F6-435B-4052-97CB-135C21CF9BC1}" destId="{28638C90-10FD-4282-9556-C8D6E8713CF0}" srcOrd="5" destOrd="0" parTransId="{A27F1ACE-9CC6-4DF9-9399-3AFC5A6565B5}" sibTransId="{DF54C7CA-0765-4ED8-AFCA-1CC4D391129C}"/>
    <dgm:cxn modelId="{27493C45-DF21-4666-A555-483CCF24C430}" type="presOf" srcId="{184826CA-3763-4F96-BAFE-DAC3CCA15992}" destId="{D160E787-9562-4B1F-8608-3C05E8D2ACAC}" srcOrd="0" destOrd="0" presId="urn:microsoft.com/office/officeart/2005/8/layout/radial2"/>
    <dgm:cxn modelId="{BFA1BE49-AD00-44BE-BE7A-6F9B739F36BB}" srcId="{3DB8E7F6-435B-4052-97CB-135C21CF9BC1}" destId="{5DE994EF-D422-4BE2-9FA8-2244A810E073}" srcOrd="1" destOrd="0" parTransId="{7CB78D43-FFEE-4D65-86D2-6560005EF7CB}" sibTransId="{F1F910EB-E50F-4861-8158-AFC5E187335F}"/>
    <dgm:cxn modelId="{A3F9C16C-528A-4C32-84E1-FA8A2D927AB0}" type="presOf" srcId="{FC4985C3-417F-42A4-9FBC-2B489E5D50FD}" destId="{76DAC584-88D1-48BA-B646-3DFFE12F5654}" srcOrd="0" destOrd="0" presId="urn:microsoft.com/office/officeart/2005/8/layout/radial2"/>
    <dgm:cxn modelId="{A116136F-86E9-4C9C-B486-4F724E3B1FEE}" type="presOf" srcId="{E94574FB-105E-40FB-980E-50BCE2AAE2D3}" destId="{62D64B4E-94FC-4D90-8840-CCD58A5DFF52}" srcOrd="0" destOrd="0" presId="urn:microsoft.com/office/officeart/2005/8/layout/radial2"/>
    <dgm:cxn modelId="{62BC2672-7AB7-4620-8C58-68EEF3F4ACE9}" type="presOf" srcId="{4797E40A-BC0D-4F3A-BB6F-4F6E4A37B1D8}" destId="{8F251B83-F2A3-4924-9D6C-B1B22DE2DE9D}" srcOrd="0" destOrd="0" presId="urn:microsoft.com/office/officeart/2005/8/layout/radial2"/>
    <dgm:cxn modelId="{022E477B-C256-4B58-AF54-07B3EC5155C0}" type="presOf" srcId="{AB6E2FE7-FEA7-42B7-9217-AD03C57675C0}" destId="{DA03394C-EF0C-4125-90DC-093F4FFBF06A}" srcOrd="0" destOrd="0" presId="urn:microsoft.com/office/officeart/2005/8/layout/radial2"/>
    <dgm:cxn modelId="{FC0A0E97-D5AC-45C8-99C5-6E3EDDFEE812}" type="presOf" srcId="{B6A655B1-ACD1-4A5C-AA2B-BCE41CE3358E}" destId="{45984F60-FA9B-447F-A6F0-3E9EF539098D}" srcOrd="0" destOrd="0" presId="urn:microsoft.com/office/officeart/2005/8/layout/radial2"/>
    <dgm:cxn modelId="{ED3BF397-C27C-4457-A7D4-952D9CDE113D}" type="presOf" srcId="{62F3C816-4039-49C2-9C93-1B47C9EC8054}" destId="{37779F14-C142-4A3C-87A8-F8F82C175C2A}" srcOrd="0" destOrd="0" presId="urn:microsoft.com/office/officeart/2005/8/layout/radial2"/>
    <dgm:cxn modelId="{8F4A9799-CC6F-420C-A680-9D9992471BBC}" srcId="{3DB8E7F6-435B-4052-97CB-135C21CF9BC1}" destId="{E94574FB-105E-40FB-980E-50BCE2AAE2D3}" srcOrd="0" destOrd="0" parTransId="{AB6E2FE7-FEA7-42B7-9217-AD03C57675C0}" sibTransId="{0C4AB931-B788-4EE0-9E38-787C7317B93E}"/>
    <dgm:cxn modelId="{1D8EB39A-4D1A-4124-815A-D80C2F156D20}" srcId="{3DB8E7F6-435B-4052-97CB-135C21CF9BC1}" destId="{EDCDA3FE-EF80-46E0-A6D0-D10CC6E1726E}" srcOrd="3" destOrd="0" parTransId="{62F3C816-4039-49C2-9C93-1B47C9EC8054}" sibTransId="{09A6D462-7833-4E24-9427-A4018702AE37}"/>
    <dgm:cxn modelId="{6D433AB4-992D-4AF6-A60F-19324F3E9F36}" type="presOf" srcId="{EDCDA3FE-EF80-46E0-A6D0-D10CC6E1726E}" destId="{B2C2DE2E-D216-47D9-A866-7F4904601B73}" srcOrd="0" destOrd="0" presId="urn:microsoft.com/office/officeart/2005/8/layout/radial2"/>
    <dgm:cxn modelId="{EAD6B1B5-0AD4-4C1D-8C8C-6481C87E7534}" type="presOf" srcId="{3DB8E7F6-435B-4052-97CB-135C21CF9BC1}" destId="{00E8DFFE-ABCD-492E-AF57-744C6D465D6A}" srcOrd="0" destOrd="0" presId="urn:microsoft.com/office/officeart/2005/8/layout/radial2"/>
    <dgm:cxn modelId="{AF49C2BE-1581-4590-8E8B-E9076A4A9A5A}" type="presOf" srcId="{28638C90-10FD-4282-9556-C8D6E8713CF0}" destId="{2B7A5326-7AC8-4616-A0F5-13811AA52B94}" srcOrd="0" destOrd="0" presId="urn:microsoft.com/office/officeart/2005/8/layout/radial2"/>
    <dgm:cxn modelId="{5ED4FCC8-6E94-4F27-8A43-33489F5361D6}" type="presOf" srcId="{7CB78D43-FFEE-4D65-86D2-6560005EF7CB}" destId="{6B9FD660-1B3F-4768-B74B-33FACC358EFD}" srcOrd="0" destOrd="0" presId="urn:microsoft.com/office/officeart/2005/8/layout/radial2"/>
    <dgm:cxn modelId="{A5A66ED9-EB22-4F78-BA1F-13683307E5C8}" type="presOf" srcId="{96572CCD-16C5-407C-AF74-4F5E49EDC511}" destId="{44D6C766-7498-4011-A783-6ED3974C440B}" srcOrd="0" destOrd="0" presId="urn:microsoft.com/office/officeart/2005/8/layout/radial2"/>
    <dgm:cxn modelId="{198281DA-284F-4F39-9C32-D227B2F9925A}" srcId="{3DB8E7F6-435B-4052-97CB-135C21CF9BC1}" destId="{96572CCD-16C5-407C-AF74-4F5E49EDC511}" srcOrd="4" destOrd="0" parTransId="{4797E40A-BC0D-4F3A-BB6F-4F6E4A37B1D8}" sibTransId="{B65A96EB-6888-48B9-A2CA-9C0693802E62}"/>
    <dgm:cxn modelId="{53D964A7-18C1-4B9A-8215-8AC624CA74C5}" type="presParOf" srcId="{00E8DFFE-ABCD-492E-AF57-744C6D465D6A}" destId="{66A64B74-5576-4705-ACA8-1955E75818FB}" srcOrd="0" destOrd="0" presId="urn:microsoft.com/office/officeart/2005/8/layout/radial2"/>
    <dgm:cxn modelId="{004CB5B7-60DC-4829-A7CE-60E50CCA8E1E}" type="presParOf" srcId="{66A64B74-5576-4705-ACA8-1955E75818FB}" destId="{FCE4428B-73A3-4727-B9B5-36659EC8B580}" srcOrd="0" destOrd="0" presId="urn:microsoft.com/office/officeart/2005/8/layout/radial2"/>
    <dgm:cxn modelId="{3C7DAF37-0E5A-43BC-B262-3759F4DFA26A}" type="presParOf" srcId="{FCE4428B-73A3-4727-B9B5-36659EC8B580}" destId="{2F7C4621-DD6A-4DA4-89E1-656091C2F052}" srcOrd="0" destOrd="0" presId="urn:microsoft.com/office/officeart/2005/8/layout/radial2"/>
    <dgm:cxn modelId="{FBB0768E-2950-4D16-A0B0-0A77C1E786E4}" type="presParOf" srcId="{FCE4428B-73A3-4727-B9B5-36659EC8B580}" destId="{C9860581-2CA5-40F7-A0E2-871EAD96DAA2}" srcOrd="1" destOrd="0" presId="urn:microsoft.com/office/officeart/2005/8/layout/radial2"/>
    <dgm:cxn modelId="{AFB75541-BDEF-4778-A4E8-31DC3EB781DB}" type="presParOf" srcId="{66A64B74-5576-4705-ACA8-1955E75818FB}" destId="{DA03394C-EF0C-4125-90DC-093F4FFBF06A}" srcOrd="1" destOrd="0" presId="urn:microsoft.com/office/officeart/2005/8/layout/radial2"/>
    <dgm:cxn modelId="{D2737344-B2FA-4048-B661-C63DB1F8BF78}" type="presParOf" srcId="{66A64B74-5576-4705-ACA8-1955E75818FB}" destId="{65901FA0-D861-45E5-9BE5-53C0FDAD1185}" srcOrd="2" destOrd="0" presId="urn:microsoft.com/office/officeart/2005/8/layout/radial2"/>
    <dgm:cxn modelId="{DCDAAF82-1F07-4860-92BA-FC00D9C5D578}" type="presParOf" srcId="{65901FA0-D861-45E5-9BE5-53C0FDAD1185}" destId="{62D64B4E-94FC-4D90-8840-CCD58A5DFF52}" srcOrd="0" destOrd="0" presId="urn:microsoft.com/office/officeart/2005/8/layout/radial2"/>
    <dgm:cxn modelId="{B6F7DB44-CBF1-431C-84ED-12ABF24A934A}" type="presParOf" srcId="{65901FA0-D861-45E5-9BE5-53C0FDAD1185}" destId="{C9A7A033-DC7E-4CD9-A2EF-831B6E11B941}" srcOrd="1" destOrd="0" presId="urn:microsoft.com/office/officeart/2005/8/layout/radial2"/>
    <dgm:cxn modelId="{FC24AF86-D51E-41C6-83C3-4B0B376E5D52}" type="presParOf" srcId="{66A64B74-5576-4705-ACA8-1955E75818FB}" destId="{6B9FD660-1B3F-4768-B74B-33FACC358EFD}" srcOrd="3" destOrd="0" presId="urn:microsoft.com/office/officeart/2005/8/layout/radial2"/>
    <dgm:cxn modelId="{A104E111-1599-421C-B9EC-D7047E13BAB0}" type="presParOf" srcId="{66A64B74-5576-4705-ACA8-1955E75818FB}" destId="{3997F57A-0275-4174-BCD7-D05373F6ECDA}" srcOrd="4" destOrd="0" presId="urn:microsoft.com/office/officeart/2005/8/layout/radial2"/>
    <dgm:cxn modelId="{8F623EE7-4C24-45A8-8211-76B48272F2B1}" type="presParOf" srcId="{3997F57A-0275-4174-BCD7-D05373F6ECDA}" destId="{CC33B95A-03AA-4E3A-9D2F-09E8B0F89250}" srcOrd="0" destOrd="0" presId="urn:microsoft.com/office/officeart/2005/8/layout/radial2"/>
    <dgm:cxn modelId="{17A4D684-2A10-49CE-8A35-498D07FA1344}" type="presParOf" srcId="{3997F57A-0275-4174-BCD7-D05373F6ECDA}" destId="{76DAC584-88D1-48BA-B646-3DFFE12F5654}" srcOrd="1" destOrd="0" presId="urn:microsoft.com/office/officeart/2005/8/layout/radial2"/>
    <dgm:cxn modelId="{E85159C9-23EE-438D-B68E-9EA62D363A82}" type="presParOf" srcId="{66A64B74-5576-4705-ACA8-1955E75818FB}" destId="{45984F60-FA9B-447F-A6F0-3E9EF539098D}" srcOrd="5" destOrd="0" presId="urn:microsoft.com/office/officeart/2005/8/layout/radial2"/>
    <dgm:cxn modelId="{309CD0E7-48D9-4C3B-9C00-DBB450FA89BC}" type="presParOf" srcId="{66A64B74-5576-4705-ACA8-1955E75818FB}" destId="{4CA363DD-BEF7-400E-8E7C-0951CAD44F5E}" srcOrd="6" destOrd="0" presId="urn:microsoft.com/office/officeart/2005/8/layout/radial2"/>
    <dgm:cxn modelId="{8C6FFF6D-491B-42EA-BC34-E82F37DAD005}" type="presParOf" srcId="{4CA363DD-BEF7-400E-8E7C-0951CAD44F5E}" destId="{D160E787-9562-4B1F-8608-3C05E8D2ACAC}" srcOrd="0" destOrd="0" presId="urn:microsoft.com/office/officeart/2005/8/layout/radial2"/>
    <dgm:cxn modelId="{2C4ADDDA-11A8-4EB7-92C2-C97CA35E1146}" type="presParOf" srcId="{4CA363DD-BEF7-400E-8E7C-0951CAD44F5E}" destId="{724E2BF2-7884-4934-8BA8-AF9BD2E5962A}" srcOrd="1" destOrd="0" presId="urn:microsoft.com/office/officeart/2005/8/layout/radial2"/>
    <dgm:cxn modelId="{D593AF6C-9A4F-42BA-ABBC-E8AC28FCD820}" type="presParOf" srcId="{66A64B74-5576-4705-ACA8-1955E75818FB}" destId="{37779F14-C142-4A3C-87A8-F8F82C175C2A}" srcOrd="7" destOrd="0" presId="urn:microsoft.com/office/officeart/2005/8/layout/radial2"/>
    <dgm:cxn modelId="{46EDBAD1-DF92-4E72-B845-956BFAB44FFF}" type="presParOf" srcId="{66A64B74-5576-4705-ACA8-1955E75818FB}" destId="{28907657-19C3-4BB7-BC03-4FA21673FF81}" srcOrd="8" destOrd="0" presId="urn:microsoft.com/office/officeart/2005/8/layout/radial2"/>
    <dgm:cxn modelId="{E7D7697C-5465-48AD-A761-CBD0C64C4158}" type="presParOf" srcId="{28907657-19C3-4BB7-BC03-4FA21673FF81}" destId="{B2C2DE2E-D216-47D9-A866-7F4904601B73}" srcOrd="0" destOrd="0" presId="urn:microsoft.com/office/officeart/2005/8/layout/radial2"/>
    <dgm:cxn modelId="{00A7FD74-F375-4A4B-8952-2B7238191D7B}" type="presParOf" srcId="{28907657-19C3-4BB7-BC03-4FA21673FF81}" destId="{2A37DD51-D334-4FFB-B251-992527CDC677}" srcOrd="1" destOrd="0" presId="urn:microsoft.com/office/officeart/2005/8/layout/radial2"/>
    <dgm:cxn modelId="{7F82143D-7D75-4298-958E-6FDBB1E408C6}" type="presParOf" srcId="{66A64B74-5576-4705-ACA8-1955E75818FB}" destId="{8F251B83-F2A3-4924-9D6C-B1B22DE2DE9D}" srcOrd="9" destOrd="0" presId="urn:microsoft.com/office/officeart/2005/8/layout/radial2"/>
    <dgm:cxn modelId="{BE26CFA8-0E4F-4956-92CB-69D6869F02F0}" type="presParOf" srcId="{66A64B74-5576-4705-ACA8-1955E75818FB}" destId="{9881E7C9-7628-46C9-AE99-0C37AA764FDB}" srcOrd="10" destOrd="0" presId="urn:microsoft.com/office/officeart/2005/8/layout/radial2"/>
    <dgm:cxn modelId="{944A4D99-860E-4E67-BD0A-F47E055F570C}" type="presParOf" srcId="{9881E7C9-7628-46C9-AE99-0C37AA764FDB}" destId="{44D6C766-7498-4011-A783-6ED3974C440B}" srcOrd="0" destOrd="0" presId="urn:microsoft.com/office/officeart/2005/8/layout/radial2"/>
    <dgm:cxn modelId="{26D8FEA7-23C6-4022-A8CC-86C6A95A64DB}" type="presParOf" srcId="{9881E7C9-7628-46C9-AE99-0C37AA764FDB}" destId="{4AC25DC8-5654-412F-915A-9D653E279E21}" srcOrd="1" destOrd="0" presId="urn:microsoft.com/office/officeart/2005/8/layout/radial2"/>
    <dgm:cxn modelId="{802B7ABC-3DAF-4E57-A736-93F20CAFAA78}" type="presParOf" srcId="{66A64B74-5576-4705-ACA8-1955E75818FB}" destId="{6AF33778-5F6F-4733-ACA6-0D06C0A9581E}" srcOrd="11" destOrd="0" presId="urn:microsoft.com/office/officeart/2005/8/layout/radial2"/>
    <dgm:cxn modelId="{92DC0411-0661-443D-9C8D-9F266396C41D}" type="presParOf" srcId="{66A64B74-5576-4705-ACA8-1955E75818FB}" destId="{19E5E166-8AF0-4AD2-881B-A3258F376A78}" srcOrd="12" destOrd="0" presId="urn:microsoft.com/office/officeart/2005/8/layout/radial2"/>
    <dgm:cxn modelId="{D60038AE-E6E0-48C3-B798-701276411D51}" type="presParOf" srcId="{19E5E166-8AF0-4AD2-881B-A3258F376A78}" destId="{2B7A5326-7AC8-4616-A0F5-13811AA52B94}" srcOrd="0" destOrd="0" presId="urn:microsoft.com/office/officeart/2005/8/layout/radial2"/>
    <dgm:cxn modelId="{733FF66C-2104-4BF4-91F4-541E72F4FEEE}" type="presParOf" srcId="{19E5E166-8AF0-4AD2-881B-A3258F376A78}" destId="{6AD297E8-220C-44F7-A8B6-26C76C2C059F}"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F33778-5F6F-4733-ACA6-0D06C0A9581E}">
      <dsp:nvSpPr>
        <dsp:cNvPr id="0" name=""/>
        <dsp:cNvSpPr/>
      </dsp:nvSpPr>
      <dsp:spPr>
        <a:xfrm rot="3021253">
          <a:off x="1555887" y="4250633"/>
          <a:ext cx="1889167" cy="35332"/>
        </a:xfrm>
        <a:custGeom>
          <a:avLst/>
          <a:gdLst/>
          <a:ahLst/>
          <a:cxnLst/>
          <a:rect l="0" t="0" r="0" b="0"/>
          <a:pathLst>
            <a:path>
              <a:moveTo>
                <a:pt x="0" y="17666"/>
              </a:moveTo>
              <a:lnTo>
                <a:pt x="1889167" y="176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F251B83-F2A3-4924-9D6C-B1B22DE2DE9D}">
      <dsp:nvSpPr>
        <dsp:cNvPr id="0" name=""/>
        <dsp:cNvSpPr/>
      </dsp:nvSpPr>
      <dsp:spPr>
        <a:xfrm rot="1767980">
          <a:off x="1841066" y="3846789"/>
          <a:ext cx="2194815" cy="35332"/>
        </a:xfrm>
        <a:custGeom>
          <a:avLst/>
          <a:gdLst/>
          <a:ahLst/>
          <a:cxnLst/>
          <a:rect l="0" t="0" r="0" b="0"/>
          <a:pathLst>
            <a:path>
              <a:moveTo>
                <a:pt x="0" y="17666"/>
              </a:moveTo>
              <a:lnTo>
                <a:pt x="2194815" y="176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37779F14-C142-4A3C-87A8-F8F82C175C2A}">
      <dsp:nvSpPr>
        <dsp:cNvPr id="0" name=""/>
        <dsp:cNvSpPr/>
      </dsp:nvSpPr>
      <dsp:spPr>
        <a:xfrm rot="572788">
          <a:off x="1966660" y="3305555"/>
          <a:ext cx="2362937" cy="35332"/>
        </a:xfrm>
        <a:custGeom>
          <a:avLst/>
          <a:gdLst/>
          <a:ahLst/>
          <a:cxnLst/>
          <a:rect l="0" t="0" r="0" b="0"/>
          <a:pathLst>
            <a:path>
              <a:moveTo>
                <a:pt x="0" y="17666"/>
              </a:moveTo>
              <a:lnTo>
                <a:pt x="2362937" y="176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5984F60-FA9B-447F-A6F0-3E9EF539098D}">
      <dsp:nvSpPr>
        <dsp:cNvPr id="0" name=""/>
        <dsp:cNvSpPr/>
      </dsp:nvSpPr>
      <dsp:spPr>
        <a:xfrm rot="21052039">
          <a:off x="1968046" y="2758515"/>
          <a:ext cx="2362723" cy="35332"/>
        </a:xfrm>
        <a:custGeom>
          <a:avLst/>
          <a:gdLst/>
          <a:ahLst/>
          <a:cxnLst/>
          <a:rect l="0" t="0" r="0" b="0"/>
          <a:pathLst>
            <a:path>
              <a:moveTo>
                <a:pt x="0" y="17666"/>
              </a:moveTo>
              <a:lnTo>
                <a:pt x="2362723" y="176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6B9FD660-1B3F-4768-B74B-33FACC358EFD}">
      <dsp:nvSpPr>
        <dsp:cNvPr id="0" name=""/>
        <dsp:cNvSpPr/>
      </dsp:nvSpPr>
      <dsp:spPr>
        <a:xfrm rot="19952679">
          <a:off x="1859927" y="2263678"/>
          <a:ext cx="2185818" cy="35332"/>
        </a:xfrm>
        <a:custGeom>
          <a:avLst/>
          <a:gdLst/>
          <a:ahLst/>
          <a:cxnLst/>
          <a:rect l="0" t="0" r="0" b="0"/>
          <a:pathLst>
            <a:path>
              <a:moveTo>
                <a:pt x="0" y="17666"/>
              </a:moveTo>
              <a:lnTo>
                <a:pt x="2185818" y="176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DA03394C-EF0C-4125-90DC-093F4FFBF06A}">
      <dsp:nvSpPr>
        <dsp:cNvPr id="0" name=""/>
        <dsp:cNvSpPr/>
      </dsp:nvSpPr>
      <dsp:spPr>
        <a:xfrm rot="18835623">
          <a:off x="1665111" y="1824022"/>
          <a:ext cx="1956677" cy="35332"/>
        </a:xfrm>
        <a:custGeom>
          <a:avLst/>
          <a:gdLst/>
          <a:ahLst/>
          <a:cxnLst/>
          <a:rect l="0" t="0" r="0" b="0"/>
          <a:pathLst>
            <a:path>
              <a:moveTo>
                <a:pt x="0" y="17666"/>
              </a:moveTo>
              <a:lnTo>
                <a:pt x="1956677" y="176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9860581-2CA5-40F7-A0E2-871EAD96DAA2}">
      <dsp:nvSpPr>
        <dsp:cNvPr id="0" name=""/>
        <dsp:cNvSpPr/>
      </dsp:nvSpPr>
      <dsp:spPr>
        <a:xfrm>
          <a:off x="774302" y="2386526"/>
          <a:ext cx="1409483" cy="131422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1000" r="-5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D64B4E-94FC-4D90-8840-CCD58A5DFF52}">
      <dsp:nvSpPr>
        <dsp:cNvPr id="0" name=""/>
        <dsp:cNvSpPr/>
      </dsp:nvSpPr>
      <dsp:spPr>
        <a:xfrm>
          <a:off x="3164880" y="294780"/>
          <a:ext cx="998494" cy="974537"/>
        </a:xfrm>
        <a:prstGeom prst="ellipse">
          <a:avLst/>
        </a:prstGeom>
        <a:solidFill>
          <a:schemeClr val="accent2">
            <a:lumMod val="7500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MX" sz="900" kern="1200" dirty="0"/>
            <a:t>Aprendizaje de Máquinas</a:t>
          </a:r>
        </a:p>
      </dsp:txBody>
      <dsp:txXfrm>
        <a:off x="3311106" y="437498"/>
        <a:ext cx="706042" cy="689101"/>
      </dsp:txXfrm>
    </dsp:sp>
    <dsp:sp modelId="{CC33B95A-03AA-4E3A-9D2F-09E8B0F89250}">
      <dsp:nvSpPr>
        <dsp:cNvPr id="0" name=""/>
        <dsp:cNvSpPr/>
      </dsp:nvSpPr>
      <dsp:spPr>
        <a:xfrm>
          <a:off x="3862670" y="1008527"/>
          <a:ext cx="1056435" cy="1051277"/>
        </a:xfrm>
        <a:prstGeom prst="ellipse">
          <a:avLst/>
        </a:prstGeom>
        <a:solidFill>
          <a:schemeClr val="accent2">
            <a:lumMod val="7500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MX" sz="900" kern="1200" dirty="0"/>
            <a:t>Computación Evolutiva</a:t>
          </a:r>
        </a:p>
      </dsp:txBody>
      <dsp:txXfrm>
        <a:off x="4017381" y="1162483"/>
        <a:ext cx="747013" cy="743365"/>
      </dsp:txXfrm>
    </dsp:sp>
    <dsp:sp modelId="{76DAC584-88D1-48BA-B646-3DFFE12F5654}">
      <dsp:nvSpPr>
        <dsp:cNvPr id="0" name=""/>
        <dsp:cNvSpPr/>
      </dsp:nvSpPr>
      <dsp:spPr>
        <a:xfrm>
          <a:off x="4749519" y="1008527"/>
          <a:ext cx="1584652" cy="1051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2889250">
            <a:lnSpc>
              <a:spcPct val="90000"/>
            </a:lnSpc>
            <a:spcBef>
              <a:spcPct val="0"/>
            </a:spcBef>
            <a:spcAft>
              <a:spcPct val="15000"/>
            </a:spcAft>
            <a:buChar char="•"/>
          </a:pPr>
          <a:endParaRPr lang="es-MX" sz="6500" kern="1200" dirty="0"/>
        </a:p>
      </dsp:txBody>
      <dsp:txXfrm>
        <a:off x="4749519" y="1008527"/>
        <a:ext cx="1584652" cy="1051277"/>
      </dsp:txXfrm>
    </dsp:sp>
    <dsp:sp modelId="{D160E787-9562-4B1F-8608-3C05E8D2ACAC}">
      <dsp:nvSpPr>
        <dsp:cNvPr id="0" name=""/>
        <dsp:cNvSpPr/>
      </dsp:nvSpPr>
      <dsp:spPr>
        <a:xfrm>
          <a:off x="4308761" y="1994007"/>
          <a:ext cx="1051140" cy="1022613"/>
        </a:xfrm>
        <a:prstGeom prst="ellipse">
          <a:avLst/>
        </a:prstGeom>
        <a:solidFill>
          <a:schemeClr val="accent2">
            <a:lumMod val="7500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MX" sz="900" kern="1200" dirty="0"/>
            <a:t>Lógica difusa</a:t>
          </a:r>
        </a:p>
      </dsp:txBody>
      <dsp:txXfrm>
        <a:off x="4462697" y="2143765"/>
        <a:ext cx="743268" cy="723097"/>
      </dsp:txXfrm>
    </dsp:sp>
    <dsp:sp modelId="{B2C2DE2E-D216-47D9-A866-7F4904601B73}">
      <dsp:nvSpPr>
        <dsp:cNvPr id="0" name=""/>
        <dsp:cNvSpPr/>
      </dsp:nvSpPr>
      <dsp:spPr>
        <a:xfrm>
          <a:off x="4304964" y="3065928"/>
          <a:ext cx="1126430" cy="1093129"/>
        </a:xfrm>
        <a:prstGeom prst="ellipse">
          <a:avLst/>
        </a:prstGeom>
        <a:solidFill>
          <a:schemeClr val="accent2">
            <a:lumMod val="7500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MX" sz="900" kern="1200"/>
            <a:t>Sistemas basados en conocimiento</a:t>
          </a:r>
        </a:p>
      </dsp:txBody>
      <dsp:txXfrm>
        <a:off x="4469926" y="3226013"/>
        <a:ext cx="796506" cy="772959"/>
      </dsp:txXfrm>
    </dsp:sp>
    <dsp:sp modelId="{44D6C766-7498-4011-A783-6ED3974C440B}">
      <dsp:nvSpPr>
        <dsp:cNvPr id="0" name=""/>
        <dsp:cNvSpPr/>
      </dsp:nvSpPr>
      <dsp:spPr>
        <a:xfrm>
          <a:off x="3833527" y="4132729"/>
          <a:ext cx="997523" cy="1038454"/>
        </a:xfrm>
        <a:prstGeom prst="ellipse">
          <a:avLst/>
        </a:prstGeom>
        <a:solidFill>
          <a:schemeClr val="accent2">
            <a:lumMod val="7500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MX" sz="900" kern="1200"/>
            <a:t>Agentes</a:t>
          </a:r>
        </a:p>
      </dsp:txBody>
      <dsp:txXfrm>
        <a:off x="3979611" y="4284807"/>
        <a:ext cx="705355" cy="734298"/>
      </dsp:txXfrm>
    </dsp:sp>
    <dsp:sp modelId="{2B7A5326-7AC8-4616-A0F5-13811AA52B94}">
      <dsp:nvSpPr>
        <dsp:cNvPr id="0" name=""/>
        <dsp:cNvSpPr/>
      </dsp:nvSpPr>
      <dsp:spPr>
        <a:xfrm>
          <a:off x="2895603" y="4875191"/>
          <a:ext cx="1115662" cy="1086342"/>
        </a:xfrm>
        <a:prstGeom prst="ellipse">
          <a:avLst/>
        </a:prstGeom>
        <a:solidFill>
          <a:schemeClr val="accent2">
            <a:lumMod val="7500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MX" sz="900" kern="1200"/>
            <a:t>Planificación</a:t>
          </a:r>
        </a:p>
      </dsp:txBody>
      <dsp:txXfrm>
        <a:off x="3058988" y="5034282"/>
        <a:ext cx="788892" cy="768160"/>
      </dsp:txXfrm>
    </dsp:sp>
    <dsp:sp modelId="{6AD297E8-220C-44F7-A8B6-26C76C2C059F}">
      <dsp:nvSpPr>
        <dsp:cNvPr id="0" name=""/>
        <dsp:cNvSpPr/>
      </dsp:nvSpPr>
      <dsp:spPr>
        <a:xfrm>
          <a:off x="3767646" y="4875191"/>
          <a:ext cx="1673493" cy="1086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2889250">
            <a:lnSpc>
              <a:spcPct val="90000"/>
            </a:lnSpc>
            <a:spcBef>
              <a:spcPct val="0"/>
            </a:spcBef>
            <a:spcAft>
              <a:spcPct val="15000"/>
            </a:spcAft>
            <a:buChar char="•"/>
          </a:pPr>
          <a:endParaRPr lang="es-MX" sz="6500" kern="1200" dirty="0"/>
        </a:p>
      </dsp:txBody>
      <dsp:txXfrm>
        <a:off x="3767646" y="4875191"/>
        <a:ext cx="1673493" cy="1086342"/>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2A5E70F-81F9-4C8A-A633-555670CD9706}" type="datetimeFigureOut">
              <a:rPr lang="es-CO" smtClean="0"/>
              <a:t>6/06/2020</a:t>
            </a:fld>
            <a:endParaRPr lang="es-CO"/>
          </a:p>
        </p:txBody>
      </p:sp>
      <p:sp>
        <p:nvSpPr>
          <p:cNvPr id="4" name="Marcador de imagen de diapositiva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61E994E-6F8B-4299-8D55-83B1B3363AF5}" type="slidenum">
              <a:rPr lang="es-CO" smtClean="0"/>
              <a:t>‹Nº›</a:t>
            </a:fld>
            <a:endParaRPr lang="es-CO"/>
          </a:p>
        </p:txBody>
      </p:sp>
    </p:spTree>
    <p:extLst>
      <p:ext uri="{BB962C8B-B14F-4D97-AF65-F5344CB8AC3E}">
        <p14:creationId xmlns:p14="http://schemas.microsoft.com/office/powerpoint/2010/main" val="3343181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5C61CF5-E6B6-401D-807F-AAA8FF50D83A}" type="slidenum">
              <a:rPr lang="es-ES" smtClean="0"/>
              <a:t>2</a:t>
            </a:fld>
            <a:endParaRPr lang="es-ES"/>
          </a:p>
        </p:txBody>
      </p:sp>
    </p:spTree>
    <p:extLst>
      <p:ext uri="{BB962C8B-B14F-4D97-AF65-F5344CB8AC3E}">
        <p14:creationId xmlns:p14="http://schemas.microsoft.com/office/powerpoint/2010/main" val="3518556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861E994E-6F8B-4299-8D55-83B1B3363AF5}" type="slidenum">
              <a:rPr lang="es-CO" smtClean="0"/>
              <a:t>12</a:t>
            </a:fld>
            <a:endParaRPr lang="es-CO"/>
          </a:p>
        </p:txBody>
      </p:sp>
    </p:spTree>
    <p:extLst>
      <p:ext uri="{BB962C8B-B14F-4D97-AF65-F5344CB8AC3E}">
        <p14:creationId xmlns:p14="http://schemas.microsoft.com/office/powerpoint/2010/main" val="3898256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100" b="1" i="0">
                <a:solidFill>
                  <a:schemeClr val="bg1"/>
                </a:solidFill>
                <a:latin typeface="Calibri"/>
                <a:cs typeface="Calibri"/>
              </a:defRPr>
            </a:lvl1p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6/6/2020</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Calibri"/>
                <a:cs typeface="Calibri"/>
              </a:defRPr>
            </a:lvl1pPr>
          </a:lstStyle>
          <a:p>
            <a:pPr marL="25400">
              <a:lnSpc>
                <a:spcPts val="1430"/>
              </a:lnSpc>
            </a:pPr>
            <a:fld id="{81D60167-4931-47E6-BA6A-407CBD079E47}" type="slidenum">
              <a:rPr spc="-5" dirty="0"/>
              <a:t>‹Nº›</a:t>
            </a:fld>
            <a:endParaRPr spc="-5"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924084" y="5994512"/>
            <a:ext cx="3213644" cy="789367"/>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211823" y="6517385"/>
            <a:ext cx="1611630" cy="340995"/>
          </a:xfrm>
          <a:custGeom>
            <a:avLst/>
            <a:gdLst/>
            <a:ahLst/>
            <a:cxnLst/>
            <a:rect l="l" t="t" r="r" b="b"/>
            <a:pathLst>
              <a:path w="1611629" h="340995">
                <a:moveTo>
                  <a:pt x="1611629" y="0"/>
                </a:moveTo>
                <a:lnTo>
                  <a:pt x="0" y="0"/>
                </a:lnTo>
                <a:lnTo>
                  <a:pt x="0" y="340613"/>
                </a:lnTo>
                <a:lnTo>
                  <a:pt x="1611629" y="340613"/>
                </a:lnTo>
                <a:lnTo>
                  <a:pt x="1611629" y="0"/>
                </a:lnTo>
                <a:close/>
              </a:path>
            </a:pathLst>
          </a:custGeom>
          <a:solidFill>
            <a:srgbClr val="7E7E7E">
              <a:alpha val="56077"/>
            </a:srgbClr>
          </a:solidFill>
        </p:spPr>
        <p:txBody>
          <a:bodyPr wrap="square" lIns="0" tIns="0" rIns="0" bIns="0" rtlCol="0"/>
          <a:lstStyle/>
          <a:p>
            <a:endParaRPr/>
          </a:p>
        </p:txBody>
      </p:sp>
      <p:sp>
        <p:nvSpPr>
          <p:cNvPr id="18" name="bg object 18"/>
          <p:cNvSpPr/>
          <p:nvPr/>
        </p:nvSpPr>
        <p:spPr>
          <a:xfrm>
            <a:off x="0" y="6517385"/>
            <a:ext cx="6212205" cy="340995"/>
          </a:xfrm>
          <a:custGeom>
            <a:avLst/>
            <a:gdLst/>
            <a:ahLst/>
            <a:cxnLst/>
            <a:rect l="l" t="t" r="r" b="b"/>
            <a:pathLst>
              <a:path w="6212205" h="340995">
                <a:moveTo>
                  <a:pt x="6211824" y="0"/>
                </a:moveTo>
                <a:lnTo>
                  <a:pt x="0" y="0"/>
                </a:lnTo>
                <a:lnTo>
                  <a:pt x="0" y="340613"/>
                </a:lnTo>
                <a:lnTo>
                  <a:pt x="6211824" y="340613"/>
                </a:lnTo>
                <a:lnTo>
                  <a:pt x="6211824" y="0"/>
                </a:lnTo>
                <a:close/>
              </a:path>
            </a:pathLst>
          </a:custGeom>
          <a:solidFill>
            <a:srgbClr val="642531"/>
          </a:solidFill>
        </p:spPr>
        <p:txBody>
          <a:bodyPr wrap="square" lIns="0" tIns="0" rIns="0" bIns="0" rtlCol="0"/>
          <a:lstStyle/>
          <a:p>
            <a:endParaRPr/>
          </a:p>
        </p:txBody>
      </p:sp>
      <p:sp>
        <p:nvSpPr>
          <p:cNvPr id="19" name="bg object 19"/>
          <p:cNvSpPr/>
          <p:nvPr/>
        </p:nvSpPr>
        <p:spPr>
          <a:xfrm>
            <a:off x="16764" y="364997"/>
            <a:ext cx="821690" cy="277495"/>
          </a:xfrm>
          <a:custGeom>
            <a:avLst/>
            <a:gdLst/>
            <a:ahLst/>
            <a:cxnLst/>
            <a:rect l="l" t="t" r="r" b="b"/>
            <a:pathLst>
              <a:path w="821690" h="277495">
                <a:moveTo>
                  <a:pt x="821436" y="0"/>
                </a:moveTo>
                <a:lnTo>
                  <a:pt x="0" y="0"/>
                </a:lnTo>
                <a:lnTo>
                  <a:pt x="0" y="277367"/>
                </a:lnTo>
                <a:lnTo>
                  <a:pt x="821436" y="277367"/>
                </a:lnTo>
                <a:lnTo>
                  <a:pt x="821436" y="0"/>
                </a:lnTo>
                <a:close/>
              </a:path>
            </a:pathLst>
          </a:custGeom>
          <a:solidFill>
            <a:srgbClr val="642531"/>
          </a:solidFill>
        </p:spPr>
        <p:txBody>
          <a:bodyPr wrap="square" lIns="0" tIns="0" rIns="0" bIns="0" rtlCol="0"/>
          <a:lstStyle/>
          <a:p>
            <a:endParaRPr/>
          </a:p>
        </p:txBody>
      </p:sp>
      <p:sp>
        <p:nvSpPr>
          <p:cNvPr id="9" name="TextBox 8">
            <a:extLst>
              <a:ext uri="{FF2B5EF4-FFF2-40B4-BE49-F238E27FC236}">
                <a16:creationId xmlns:a16="http://schemas.microsoft.com/office/drawing/2014/main" id="{F327CE1B-CF71-4CE5-8158-CA21D7AD1A70}"/>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
        <p:nvSpPr>
          <p:cNvPr id="4" name="Holder 4"/>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‹Nº›</a:t>
            </a:fld>
            <a:endParaRPr spc="-5" dirty="0"/>
          </a:p>
        </p:txBody>
      </p:sp>
    </p:spTree>
    <p:extLst>
      <p:ext uri="{BB962C8B-B14F-4D97-AF65-F5344CB8AC3E}">
        <p14:creationId xmlns:p14="http://schemas.microsoft.com/office/powerpoint/2010/main" val="3756947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392415"/>
          </a:xfrm>
        </p:spPr>
        <p:txBody>
          <a:bodyPr/>
          <a:lstStyle/>
          <a:p>
            <a:r>
              <a:rPr lang="es-ES"/>
              <a:t>Haga clic para modificar el estilo de título del patrón</a:t>
            </a:r>
            <a:endParaRPr lang="es-CL"/>
          </a:p>
        </p:txBody>
      </p:sp>
      <p:sp>
        <p:nvSpPr>
          <p:cNvPr id="3" name="2 Subtítulo"/>
          <p:cNvSpPr>
            <a:spLocks noGrp="1"/>
          </p:cNvSpPr>
          <p:nvPr>
            <p:ph type="subTitle" idx="1"/>
          </p:nvPr>
        </p:nvSpPr>
        <p:spPr>
          <a:xfrm>
            <a:off x="1828800" y="3886200"/>
            <a:ext cx="8534400" cy="27699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CL"/>
          </a:p>
        </p:txBody>
      </p:sp>
      <p:sp>
        <p:nvSpPr>
          <p:cNvPr id="6" name="Rectangle 6"/>
          <p:cNvSpPr>
            <a:spLocks noGrp="1" noChangeArrowheads="1"/>
          </p:cNvSpPr>
          <p:nvPr>
            <p:ph type="sldNum" sz="quarter" idx="12"/>
          </p:nvPr>
        </p:nvSpPr>
        <p:spPr>
          <a:xfrm>
            <a:off x="6428740" y="6600380"/>
            <a:ext cx="256540" cy="430887"/>
          </a:xfrm>
          <a:ln/>
        </p:spPr>
        <p:txBody>
          <a:bodyPr/>
          <a:lstStyle>
            <a:lvl1pPr>
              <a:defRPr/>
            </a:lvl1pPr>
          </a:lstStyle>
          <a:p>
            <a:fld id="{B65861EF-87E1-6141-BF19-02851F4A8841}" type="slidenum">
              <a:rPr lang="en-US"/>
              <a:pPr/>
              <a:t>‹Nº›</a:t>
            </a:fld>
            <a:endParaRPr lang="en-US"/>
          </a:p>
        </p:txBody>
      </p:sp>
    </p:spTree>
    <p:extLst>
      <p:ext uri="{BB962C8B-B14F-4D97-AF65-F5344CB8AC3E}">
        <p14:creationId xmlns:p14="http://schemas.microsoft.com/office/powerpoint/2010/main" val="359358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924084" y="5994512"/>
            <a:ext cx="3213644" cy="789367"/>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6211823" y="6517385"/>
            <a:ext cx="1611630" cy="340995"/>
          </a:xfrm>
          <a:custGeom>
            <a:avLst/>
            <a:gdLst/>
            <a:ahLst/>
            <a:cxnLst/>
            <a:rect l="l" t="t" r="r" b="b"/>
            <a:pathLst>
              <a:path w="1611629" h="340995">
                <a:moveTo>
                  <a:pt x="0" y="340613"/>
                </a:moveTo>
                <a:lnTo>
                  <a:pt x="1611629" y="340613"/>
                </a:lnTo>
                <a:lnTo>
                  <a:pt x="1611629" y="0"/>
                </a:lnTo>
                <a:lnTo>
                  <a:pt x="0" y="0"/>
                </a:lnTo>
                <a:lnTo>
                  <a:pt x="0" y="340613"/>
                </a:lnTo>
                <a:close/>
              </a:path>
            </a:pathLst>
          </a:custGeom>
          <a:solidFill>
            <a:srgbClr val="7E7E7E">
              <a:alpha val="56077"/>
            </a:srgbClr>
          </a:solidFill>
        </p:spPr>
        <p:txBody>
          <a:bodyPr wrap="square" lIns="0" tIns="0" rIns="0" bIns="0" rtlCol="0"/>
          <a:lstStyle/>
          <a:p>
            <a:endParaRPr/>
          </a:p>
        </p:txBody>
      </p:sp>
      <p:sp>
        <p:nvSpPr>
          <p:cNvPr id="18" name="bk object 18"/>
          <p:cNvSpPr/>
          <p:nvPr/>
        </p:nvSpPr>
        <p:spPr>
          <a:xfrm>
            <a:off x="0" y="6517385"/>
            <a:ext cx="6212205" cy="340995"/>
          </a:xfrm>
          <a:custGeom>
            <a:avLst/>
            <a:gdLst/>
            <a:ahLst/>
            <a:cxnLst/>
            <a:rect l="l" t="t" r="r" b="b"/>
            <a:pathLst>
              <a:path w="6212205" h="340995">
                <a:moveTo>
                  <a:pt x="0" y="340613"/>
                </a:moveTo>
                <a:lnTo>
                  <a:pt x="6211824" y="340613"/>
                </a:lnTo>
                <a:lnTo>
                  <a:pt x="6211824" y="0"/>
                </a:lnTo>
                <a:lnTo>
                  <a:pt x="0" y="0"/>
                </a:lnTo>
                <a:lnTo>
                  <a:pt x="0" y="340613"/>
                </a:lnTo>
                <a:close/>
              </a:path>
            </a:pathLst>
          </a:custGeom>
          <a:solidFill>
            <a:srgbClr val="642531"/>
          </a:solidFill>
        </p:spPr>
        <p:txBody>
          <a:bodyPr wrap="square" lIns="0" tIns="0" rIns="0" bIns="0" rtlCol="0"/>
          <a:lstStyle/>
          <a:p>
            <a:endParaRPr/>
          </a:p>
        </p:txBody>
      </p:sp>
      <p:sp>
        <p:nvSpPr>
          <p:cNvPr id="19" name="bk object 19"/>
          <p:cNvSpPr/>
          <p:nvPr/>
        </p:nvSpPr>
        <p:spPr>
          <a:xfrm>
            <a:off x="16764" y="364997"/>
            <a:ext cx="821690" cy="277495"/>
          </a:xfrm>
          <a:custGeom>
            <a:avLst/>
            <a:gdLst/>
            <a:ahLst/>
            <a:cxnLst/>
            <a:rect l="l" t="t" r="r" b="b"/>
            <a:pathLst>
              <a:path w="821690" h="277495">
                <a:moveTo>
                  <a:pt x="0" y="277367"/>
                </a:moveTo>
                <a:lnTo>
                  <a:pt x="821436" y="277367"/>
                </a:lnTo>
                <a:lnTo>
                  <a:pt x="821436" y="0"/>
                </a:lnTo>
                <a:lnTo>
                  <a:pt x="0" y="0"/>
                </a:lnTo>
                <a:lnTo>
                  <a:pt x="0" y="277367"/>
                </a:lnTo>
                <a:close/>
              </a:path>
            </a:pathLst>
          </a:custGeom>
          <a:solidFill>
            <a:srgbClr val="642531"/>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55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100" b="1" i="0">
                <a:solidFill>
                  <a:schemeClr val="bg1"/>
                </a:solidFill>
                <a:latin typeface="Calibri"/>
                <a:cs typeface="Calibri"/>
              </a:defRPr>
            </a:lvl1p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6/6/2020</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Calibri"/>
                <a:cs typeface="Calibri"/>
              </a:defRPr>
            </a:lvl1pPr>
          </a:lstStyle>
          <a:p>
            <a:pPr marL="25400">
              <a:lnSpc>
                <a:spcPts val="1430"/>
              </a:lnSpc>
            </a:pPr>
            <a:fld id="{81D60167-4931-47E6-BA6A-407CBD079E47}" type="slidenum">
              <a:rPr spc="-5" dirty="0"/>
              <a:t>‹Nº›</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924084" y="5994512"/>
            <a:ext cx="3213644" cy="789367"/>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6211823" y="6517385"/>
            <a:ext cx="1611630" cy="340995"/>
          </a:xfrm>
          <a:custGeom>
            <a:avLst/>
            <a:gdLst/>
            <a:ahLst/>
            <a:cxnLst/>
            <a:rect l="l" t="t" r="r" b="b"/>
            <a:pathLst>
              <a:path w="1611629" h="340995">
                <a:moveTo>
                  <a:pt x="0" y="340613"/>
                </a:moveTo>
                <a:lnTo>
                  <a:pt x="1611629" y="340613"/>
                </a:lnTo>
                <a:lnTo>
                  <a:pt x="1611629" y="0"/>
                </a:lnTo>
                <a:lnTo>
                  <a:pt x="0" y="0"/>
                </a:lnTo>
                <a:lnTo>
                  <a:pt x="0" y="340613"/>
                </a:lnTo>
                <a:close/>
              </a:path>
            </a:pathLst>
          </a:custGeom>
          <a:solidFill>
            <a:srgbClr val="7E7E7E">
              <a:alpha val="56077"/>
            </a:srgbClr>
          </a:solidFill>
        </p:spPr>
        <p:txBody>
          <a:bodyPr wrap="square" lIns="0" tIns="0" rIns="0" bIns="0" rtlCol="0"/>
          <a:lstStyle/>
          <a:p>
            <a:endParaRPr/>
          </a:p>
        </p:txBody>
      </p:sp>
      <p:sp>
        <p:nvSpPr>
          <p:cNvPr id="18" name="bk object 18"/>
          <p:cNvSpPr/>
          <p:nvPr/>
        </p:nvSpPr>
        <p:spPr>
          <a:xfrm>
            <a:off x="0" y="6517385"/>
            <a:ext cx="6212205" cy="340995"/>
          </a:xfrm>
          <a:custGeom>
            <a:avLst/>
            <a:gdLst/>
            <a:ahLst/>
            <a:cxnLst/>
            <a:rect l="l" t="t" r="r" b="b"/>
            <a:pathLst>
              <a:path w="6212205" h="340995">
                <a:moveTo>
                  <a:pt x="0" y="340613"/>
                </a:moveTo>
                <a:lnTo>
                  <a:pt x="6211824" y="340613"/>
                </a:lnTo>
                <a:lnTo>
                  <a:pt x="6211824" y="0"/>
                </a:lnTo>
                <a:lnTo>
                  <a:pt x="0" y="0"/>
                </a:lnTo>
                <a:lnTo>
                  <a:pt x="0" y="340613"/>
                </a:lnTo>
                <a:close/>
              </a:path>
            </a:pathLst>
          </a:custGeom>
          <a:solidFill>
            <a:srgbClr val="642531"/>
          </a:solidFill>
        </p:spPr>
        <p:txBody>
          <a:bodyPr wrap="square" lIns="0" tIns="0" rIns="0" bIns="0" rtlCol="0"/>
          <a:lstStyle/>
          <a:p>
            <a:endParaRPr/>
          </a:p>
        </p:txBody>
      </p:sp>
      <p:sp>
        <p:nvSpPr>
          <p:cNvPr id="19" name="bk object 19"/>
          <p:cNvSpPr/>
          <p:nvPr/>
        </p:nvSpPr>
        <p:spPr>
          <a:xfrm>
            <a:off x="16764" y="364997"/>
            <a:ext cx="821690" cy="277495"/>
          </a:xfrm>
          <a:custGeom>
            <a:avLst/>
            <a:gdLst/>
            <a:ahLst/>
            <a:cxnLst/>
            <a:rect l="l" t="t" r="r" b="b"/>
            <a:pathLst>
              <a:path w="821690" h="277495">
                <a:moveTo>
                  <a:pt x="0" y="277367"/>
                </a:moveTo>
                <a:lnTo>
                  <a:pt x="821436" y="277367"/>
                </a:lnTo>
                <a:lnTo>
                  <a:pt x="821436" y="0"/>
                </a:lnTo>
                <a:lnTo>
                  <a:pt x="0" y="0"/>
                </a:lnTo>
                <a:lnTo>
                  <a:pt x="0" y="277367"/>
                </a:lnTo>
                <a:close/>
              </a:path>
            </a:pathLst>
          </a:custGeom>
          <a:solidFill>
            <a:srgbClr val="642531"/>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55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00" b="1" i="0">
                <a:solidFill>
                  <a:schemeClr val="bg1"/>
                </a:solidFill>
                <a:latin typeface="Calibri"/>
                <a:cs typeface="Calibri"/>
              </a:defRPr>
            </a:lvl1p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6/6/2020</a:t>
            </a:fld>
            <a:endParaRPr lang="en-US"/>
          </a:p>
        </p:txBody>
      </p:sp>
      <p:sp>
        <p:nvSpPr>
          <p:cNvPr id="7" name="Holder 7"/>
          <p:cNvSpPr>
            <a:spLocks noGrp="1"/>
          </p:cNvSpPr>
          <p:nvPr>
            <p:ph type="sldNum" sz="quarter" idx="7"/>
          </p:nvPr>
        </p:nvSpPr>
        <p:spPr/>
        <p:txBody>
          <a:bodyPr lIns="0" tIns="0" rIns="0" bIns="0"/>
          <a:lstStyle>
            <a:lvl1pPr>
              <a:defRPr sz="1400" b="0" i="0">
                <a:solidFill>
                  <a:schemeClr val="tx1"/>
                </a:solidFill>
                <a:latin typeface="Calibri"/>
                <a:cs typeface="Calibri"/>
              </a:defRPr>
            </a:lvl1pPr>
          </a:lstStyle>
          <a:p>
            <a:pPr marL="25400">
              <a:lnSpc>
                <a:spcPts val="1430"/>
              </a:lnSpc>
            </a:pPr>
            <a:fld id="{81D60167-4931-47E6-BA6A-407CBD079E47}" type="slidenum">
              <a:rPr spc="-5" dirty="0"/>
              <a:t>‹Nº›</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924084" y="5994512"/>
            <a:ext cx="3213644" cy="789367"/>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6211823" y="6517385"/>
            <a:ext cx="1611630" cy="340995"/>
          </a:xfrm>
          <a:custGeom>
            <a:avLst/>
            <a:gdLst/>
            <a:ahLst/>
            <a:cxnLst/>
            <a:rect l="l" t="t" r="r" b="b"/>
            <a:pathLst>
              <a:path w="1611629" h="340995">
                <a:moveTo>
                  <a:pt x="0" y="340613"/>
                </a:moveTo>
                <a:lnTo>
                  <a:pt x="1611629" y="340613"/>
                </a:lnTo>
                <a:lnTo>
                  <a:pt x="1611629" y="0"/>
                </a:lnTo>
                <a:lnTo>
                  <a:pt x="0" y="0"/>
                </a:lnTo>
                <a:lnTo>
                  <a:pt x="0" y="340613"/>
                </a:lnTo>
                <a:close/>
              </a:path>
            </a:pathLst>
          </a:custGeom>
          <a:solidFill>
            <a:srgbClr val="7E7E7E">
              <a:alpha val="56077"/>
            </a:srgbClr>
          </a:solidFill>
        </p:spPr>
        <p:txBody>
          <a:bodyPr wrap="square" lIns="0" tIns="0" rIns="0" bIns="0" rtlCol="0"/>
          <a:lstStyle/>
          <a:p>
            <a:endParaRPr/>
          </a:p>
        </p:txBody>
      </p:sp>
      <p:sp>
        <p:nvSpPr>
          <p:cNvPr id="18" name="bk object 18"/>
          <p:cNvSpPr/>
          <p:nvPr/>
        </p:nvSpPr>
        <p:spPr>
          <a:xfrm>
            <a:off x="0" y="6517385"/>
            <a:ext cx="6212205" cy="340995"/>
          </a:xfrm>
          <a:custGeom>
            <a:avLst/>
            <a:gdLst/>
            <a:ahLst/>
            <a:cxnLst/>
            <a:rect l="l" t="t" r="r" b="b"/>
            <a:pathLst>
              <a:path w="6212205" h="340995">
                <a:moveTo>
                  <a:pt x="0" y="340613"/>
                </a:moveTo>
                <a:lnTo>
                  <a:pt x="6211824" y="340613"/>
                </a:lnTo>
                <a:lnTo>
                  <a:pt x="6211824" y="0"/>
                </a:lnTo>
                <a:lnTo>
                  <a:pt x="0" y="0"/>
                </a:lnTo>
                <a:lnTo>
                  <a:pt x="0" y="340613"/>
                </a:lnTo>
                <a:close/>
              </a:path>
            </a:pathLst>
          </a:custGeom>
          <a:solidFill>
            <a:srgbClr val="642531"/>
          </a:solidFill>
        </p:spPr>
        <p:txBody>
          <a:bodyPr wrap="square" lIns="0" tIns="0" rIns="0" bIns="0" rtlCol="0"/>
          <a:lstStyle/>
          <a:p>
            <a:endParaRPr/>
          </a:p>
        </p:txBody>
      </p:sp>
      <p:sp>
        <p:nvSpPr>
          <p:cNvPr id="19" name="bk object 19"/>
          <p:cNvSpPr/>
          <p:nvPr/>
        </p:nvSpPr>
        <p:spPr>
          <a:xfrm>
            <a:off x="16764" y="364997"/>
            <a:ext cx="821690" cy="277495"/>
          </a:xfrm>
          <a:custGeom>
            <a:avLst/>
            <a:gdLst/>
            <a:ahLst/>
            <a:cxnLst/>
            <a:rect l="l" t="t" r="r" b="b"/>
            <a:pathLst>
              <a:path w="821690" h="277495">
                <a:moveTo>
                  <a:pt x="0" y="277367"/>
                </a:moveTo>
                <a:lnTo>
                  <a:pt x="821436" y="277367"/>
                </a:lnTo>
                <a:lnTo>
                  <a:pt x="821436" y="0"/>
                </a:lnTo>
                <a:lnTo>
                  <a:pt x="0" y="0"/>
                </a:lnTo>
                <a:lnTo>
                  <a:pt x="0" y="277367"/>
                </a:lnTo>
                <a:close/>
              </a:path>
            </a:pathLst>
          </a:custGeom>
          <a:solidFill>
            <a:srgbClr val="642531"/>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55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100" b="1" i="0">
                <a:solidFill>
                  <a:schemeClr val="bg1"/>
                </a:solidFill>
                <a:latin typeface="Calibri"/>
                <a:cs typeface="Calibri"/>
              </a:defRPr>
            </a:lvl1p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6/6/2020</a:t>
            </a:fld>
            <a:endParaRPr lang="en-US"/>
          </a:p>
        </p:txBody>
      </p:sp>
      <p:sp>
        <p:nvSpPr>
          <p:cNvPr id="5" name="Holder 5"/>
          <p:cNvSpPr>
            <a:spLocks noGrp="1"/>
          </p:cNvSpPr>
          <p:nvPr>
            <p:ph type="sldNum" sz="quarter" idx="7"/>
          </p:nvPr>
        </p:nvSpPr>
        <p:spPr/>
        <p:txBody>
          <a:bodyPr lIns="0" tIns="0" rIns="0" bIns="0"/>
          <a:lstStyle>
            <a:lvl1pPr>
              <a:defRPr sz="1400" b="0" i="0">
                <a:solidFill>
                  <a:schemeClr val="tx1"/>
                </a:solidFill>
                <a:latin typeface="Calibri"/>
                <a:cs typeface="Calibri"/>
              </a:defRPr>
            </a:lvl1pPr>
          </a:lstStyle>
          <a:p>
            <a:pPr marL="25400">
              <a:lnSpc>
                <a:spcPts val="1430"/>
              </a:lnSpc>
            </a:pPr>
            <a:fld id="{81D60167-4931-47E6-BA6A-407CBD079E47}" type="slidenum">
              <a:rPr spc="-5" dirty="0"/>
              <a:t>‹Nº›</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100" b="1" i="0">
                <a:solidFill>
                  <a:schemeClr val="bg1"/>
                </a:solidFill>
                <a:latin typeface="Calibri"/>
                <a:cs typeface="Calibri"/>
              </a:defRPr>
            </a:lvl1p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6/6/2020</a:t>
            </a:fld>
            <a:endParaRPr lang="en-US"/>
          </a:p>
        </p:txBody>
      </p:sp>
      <p:sp>
        <p:nvSpPr>
          <p:cNvPr id="4" name="Holder 4"/>
          <p:cNvSpPr>
            <a:spLocks noGrp="1"/>
          </p:cNvSpPr>
          <p:nvPr>
            <p:ph type="sldNum" sz="quarter" idx="7"/>
          </p:nvPr>
        </p:nvSpPr>
        <p:spPr/>
        <p:txBody>
          <a:bodyPr lIns="0" tIns="0" rIns="0" bIns="0"/>
          <a:lstStyle>
            <a:lvl1pPr>
              <a:defRPr sz="1400" b="0" i="0">
                <a:solidFill>
                  <a:schemeClr val="tx1"/>
                </a:solidFill>
                <a:latin typeface="Calibri"/>
                <a:cs typeface="Calibri"/>
              </a:defRPr>
            </a:lvl1pPr>
          </a:lstStyle>
          <a:p>
            <a:pPr marL="25400">
              <a:lnSpc>
                <a:spcPts val="1430"/>
              </a:lnSpc>
            </a:pPr>
            <a:fld id="{81D60167-4931-47E6-BA6A-407CBD079E47}" type="slidenum">
              <a:rPr spc="-5" dirty="0"/>
              <a:t>‹Nº›</a:t>
            </a:fld>
            <a:endParaRPr spc="-5"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830997"/>
          </a:xfrm>
          <a:prstGeom prst="rect">
            <a:avLst/>
          </a:prstGeom>
        </p:spPr>
        <p:txBody>
          <a:bodyPr wrap="square" lIns="0" tIns="0" rIns="0" bIns="0">
            <a:spAutoFit/>
          </a:bodyPr>
          <a:lstStyle>
            <a:lvl1pPr algn="ctr">
              <a:defRPr sz="5400"/>
            </a:lvl1pPr>
          </a:lstStyle>
          <a:p>
            <a:endParaRPr dirty="0"/>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6" name="Holder 6"/>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‹Nº›</a:t>
            </a:fld>
            <a:endParaRPr spc="-5" dirty="0"/>
          </a:p>
        </p:txBody>
      </p:sp>
      <p:sp>
        <p:nvSpPr>
          <p:cNvPr id="7" name="TextBox 6">
            <a:extLst>
              <a:ext uri="{FF2B5EF4-FFF2-40B4-BE49-F238E27FC236}">
                <a16:creationId xmlns:a16="http://schemas.microsoft.com/office/drawing/2014/main" id="{B5A20401-95C3-4EB8-8FAA-A06021F90495}"/>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Tree>
    <p:extLst>
      <p:ext uri="{BB962C8B-B14F-4D97-AF65-F5344CB8AC3E}">
        <p14:creationId xmlns:p14="http://schemas.microsoft.com/office/powerpoint/2010/main" val="4206936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924084" y="5994512"/>
            <a:ext cx="3213644" cy="789367"/>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211823" y="6517385"/>
            <a:ext cx="1611630" cy="340995"/>
          </a:xfrm>
          <a:custGeom>
            <a:avLst/>
            <a:gdLst/>
            <a:ahLst/>
            <a:cxnLst/>
            <a:rect l="l" t="t" r="r" b="b"/>
            <a:pathLst>
              <a:path w="1611629" h="340995">
                <a:moveTo>
                  <a:pt x="1611629" y="0"/>
                </a:moveTo>
                <a:lnTo>
                  <a:pt x="0" y="0"/>
                </a:lnTo>
                <a:lnTo>
                  <a:pt x="0" y="340613"/>
                </a:lnTo>
                <a:lnTo>
                  <a:pt x="1611629" y="340613"/>
                </a:lnTo>
                <a:lnTo>
                  <a:pt x="1611629" y="0"/>
                </a:lnTo>
                <a:close/>
              </a:path>
            </a:pathLst>
          </a:custGeom>
          <a:solidFill>
            <a:srgbClr val="7E7E7E">
              <a:alpha val="56077"/>
            </a:srgbClr>
          </a:solidFill>
        </p:spPr>
        <p:txBody>
          <a:bodyPr wrap="square" lIns="0" tIns="0" rIns="0" bIns="0" rtlCol="0"/>
          <a:lstStyle/>
          <a:p>
            <a:endParaRPr/>
          </a:p>
        </p:txBody>
      </p:sp>
      <p:sp>
        <p:nvSpPr>
          <p:cNvPr id="18" name="bg object 18"/>
          <p:cNvSpPr/>
          <p:nvPr/>
        </p:nvSpPr>
        <p:spPr>
          <a:xfrm>
            <a:off x="0" y="6517385"/>
            <a:ext cx="6212205" cy="340995"/>
          </a:xfrm>
          <a:custGeom>
            <a:avLst/>
            <a:gdLst/>
            <a:ahLst/>
            <a:cxnLst/>
            <a:rect l="l" t="t" r="r" b="b"/>
            <a:pathLst>
              <a:path w="6212205" h="340995">
                <a:moveTo>
                  <a:pt x="6211824" y="0"/>
                </a:moveTo>
                <a:lnTo>
                  <a:pt x="0" y="0"/>
                </a:lnTo>
                <a:lnTo>
                  <a:pt x="0" y="340613"/>
                </a:lnTo>
                <a:lnTo>
                  <a:pt x="6211824" y="340613"/>
                </a:lnTo>
                <a:lnTo>
                  <a:pt x="6211824" y="0"/>
                </a:lnTo>
                <a:close/>
              </a:path>
            </a:pathLst>
          </a:custGeom>
          <a:solidFill>
            <a:srgbClr val="642531"/>
          </a:solidFill>
        </p:spPr>
        <p:txBody>
          <a:bodyPr wrap="square" lIns="0" tIns="0" rIns="0" bIns="0" rtlCol="0"/>
          <a:lstStyle/>
          <a:p>
            <a:endParaRPr/>
          </a:p>
        </p:txBody>
      </p:sp>
      <p:sp>
        <p:nvSpPr>
          <p:cNvPr id="19" name="bg object 19"/>
          <p:cNvSpPr/>
          <p:nvPr/>
        </p:nvSpPr>
        <p:spPr>
          <a:xfrm>
            <a:off x="16764" y="364997"/>
            <a:ext cx="821690" cy="277495"/>
          </a:xfrm>
          <a:custGeom>
            <a:avLst/>
            <a:gdLst/>
            <a:ahLst/>
            <a:cxnLst/>
            <a:rect l="l" t="t" r="r" b="b"/>
            <a:pathLst>
              <a:path w="821690" h="277495">
                <a:moveTo>
                  <a:pt x="821436" y="0"/>
                </a:moveTo>
                <a:lnTo>
                  <a:pt x="0" y="0"/>
                </a:lnTo>
                <a:lnTo>
                  <a:pt x="0" y="277367"/>
                </a:lnTo>
                <a:lnTo>
                  <a:pt x="821436" y="277367"/>
                </a:lnTo>
                <a:lnTo>
                  <a:pt x="821436" y="0"/>
                </a:lnTo>
                <a:close/>
              </a:path>
            </a:pathLst>
          </a:custGeom>
          <a:solidFill>
            <a:srgbClr val="642531"/>
          </a:solidFill>
        </p:spPr>
        <p:txBody>
          <a:bodyPr wrap="square" lIns="0" tIns="0" rIns="0" bIns="0" rtlCol="0"/>
          <a:lstStyle/>
          <a:p>
            <a:endParaRPr/>
          </a:p>
        </p:txBody>
      </p:sp>
      <p:sp>
        <p:nvSpPr>
          <p:cNvPr id="2" name="Holder 2"/>
          <p:cNvSpPr>
            <a:spLocks noGrp="1"/>
          </p:cNvSpPr>
          <p:nvPr>
            <p:ph type="title"/>
          </p:nvPr>
        </p:nvSpPr>
        <p:spPr>
          <a:xfrm>
            <a:off x="838454" y="364997"/>
            <a:ext cx="7296911" cy="1000760"/>
          </a:xfrm>
        </p:spPr>
        <p:txBody>
          <a:bodyPr lIns="0" tIns="0" rIns="0" bIns="0"/>
          <a:lstStyle>
            <a:lvl1pPr>
              <a:defRPr sz="2550" b="0" i="0">
                <a:solidFill>
                  <a:schemeClr val="tx1"/>
                </a:solidFill>
                <a:latin typeface="Carlito"/>
                <a:cs typeface="Carlito"/>
              </a:defRPr>
            </a:lvl1pPr>
          </a:lstStyle>
          <a:p>
            <a:endParaRPr/>
          </a:p>
        </p:txBody>
      </p:sp>
      <p:sp>
        <p:nvSpPr>
          <p:cNvPr id="3" name="Holder 3"/>
          <p:cNvSpPr>
            <a:spLocks noGrp="1"/>
          </p:cNvSpPr>
          <p:nvPr>
            <p:ph type="body" idx="1"/>
          </p:nvPr>
        </p:nvSpPr>
        <p:spPr>
          <a:xfrm>
            <a:off x="379222" y="1676400"/>
            <a:ext cx="11433555" cy="3564127"/>
          </a:xfrm>
        </p:spPr>
        <p:txBody>
          <a:bodyPr lIns="0" tIns="0" rIns="0" bIns="0"/>
          <a:lstStyle>
            <a:lvl1pPr>
              <a:defRPr b="0" i="0">
                <a:solidFill>
                  <a:schemeClr val="tx1"/>
                </a:solidFill>
              </a:defRPr>
            </a:lvl1pPr>
          </a:lstStyle>
          <a:p>
            <a:endParaRPr dirty="0"/>
          </a:p>
        </p:txBody>
      </p:sp>
      <p:sp>
        <p:nvSpPr>
          <p:cNvPr id="6" name="Holder 6"/>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‹Nº›</a:t>
            </a:fld>
            <a:endParaRPr spc="-5" dirty="0"/>
          </a:p>
        </p:txBody>
      </p:sp>
      <p:sp>
        <p:nvSpPr>
          <p:cNvPr id="7" name="TextBox 6">
            <a:extLst>
              <a:ext uri="{FF2B5EF4-FFF2-40B4-BE49-F238E27FC236}">
                <a16:creationId xmlns:a16="http://schemas.microsoft.com/office/drawing/2014/main" id="{52459ABB-0CEC-489B-ACF8-CD8CEBCC2AA7}"/>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Tree>
    <p:extLst>
      <p:ext uri="{BB962C8B-B14F-4D97-AF65-F5344CB8AC3E}">
        <p14:creationId xmlns:p14="http://schemas.microsoft.com/office/powerpoint/2010/main" val="2968852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609600" y="254000"/>
            <a:ext cx="7296911" cy="1000760"/>
          </a:xfrm>
        </p:spPr>
        <p:txBody>
          <a:bodyPr lIns="0" tIns="0" rIns="0" bIns="0"/>
          <a:lstStyle>
            <a:lvl1pPr>
              <a:defRPr sz="2550" b="0" i="0">
                <a:solidFill>
                  <a:schemeClr val="tx1"/>
                </a:solidFill>
                <a:latin typeface="Carlito"/>
                <a:cs typeface="Carlito"/>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dirty="0"/>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7" name="Holder 7"/>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‹Nº›</a:t>
            </a:fld>
            <a:endParaRPr spc="-5" dirty="0"/>
          </a:p>
        </p:txBody>
      </p:sp>
      <p:sp>
        <p:nvSpPr>
          <p:cNvPr id="8" name="TextBox 7">
            <a:extLst>
              <a:ext uri="{FF2B5EF4-FFF2-40B4-BE49-F238E27FC236}">
                <a16:creationId xmlns:a16="http://schemas.microsoft.com/office/drawing/2014/main" id="{EE99C593-A25A-4ABE-BB5A-EFA30CDF4523}"/>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Tree>
    <p:extLst>
      <p:ext uri="{BB962C8B-B14F-4D97-AF65-F5344CB8AC3E}">
        <p14:creationId xmlns:p14="http://schemas.microsoft.com/office/powerpoint/2010/main" val="3547767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50" b="0" i="0">
                <a:solidFill>
                  <a:schemeClr val="tx1"/>
                </a:solidFill>
                <a:latin typeface="Carlito"/>
                <a:cs typeface="Carlito"/>
              </a:defRPr>
            </a:lvl1pPr>
          </a:lstStyle>
          <a:p>
            <a:endParaRPr/>
          </a:p>
        </p:txBody>
      </p:sp>
      <p:sp>
        <p:nvSpPr>
          <p:cNvPr id="5" name="Holder 5"/>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‹Nº›</a:t>
            </a:fld>
            <a:endParaRPr spc="-5" dirty="0"/>
          </a:p>
        </p:txBody>
      </p:sp>
    </p:spTree>
    <p:extLst>
      <p:ext uri="{BB962C8B-B14F-4D97-AF65-F5344CB8AC3E}">
        <p14:creationId xmlns:p14="http://schemas.microsoft.com/office/powerpoint/2010/main" val="12395402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8.xml"/><Relationship Id="rId7"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924084" y="5994512"/>
            <a:ext cx="3213644" cy="789367"/>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447544" y="2968751"/>
            <a:ext cx="7296911" cy="1000760"/>
          </a:xfrm>
          <a:prstGeom prst="rect">
            <a:avLst/>
          </a:prstGeom>
        </p:spPr>
        <p:txBody>
          <a:bodyPr wrap="square" lIns="0" tIns="0" rIns="0" bIns="0">
            <a:spAutoFit/>
          </a:bodyPr>
          <a:lstStyle>
            <a:lvl1pPr>
              <a:defRPr sz="2550" b="0" i="0">
                <a:solidFill>
                  <a:schemeClr val="tx1"/>
                </a:solidFill>
                <a:latin typeface="Calibri"/>
                <a:cs typeface="Calibri"/>
              </a:defRPr>
            </a:lvl1pPr>
          </a:lstStyle>
          <a:p>
            <a:endParaRPr/>
          </a:p>
        </p:txBody>
      </p:sp>
      <p:sp>
        <p:nvSpPr>
          <p:cNvPr id="3" name="Holder 3"/>
          <p:cNvSpPr>
            <a:spLocks noGrp="1"/>
          </p:cNvSpPr>
          <p:nvPr>
            <p:ph type="body" idx="1"/>
          </p:nvPr>
        </p:nvSpPr>
        <p:spPr>
          <a:xfrm>
            <a:off x="379222" y="3357117"/>
            <a:ext cx="11433555" cy="18834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78739" y="6604698"/>
            <a:ext cx="2466340" cy="203200"/>
          </a:xfrm>
          <a:prstGeom prst="rect">
            <a:avLst/>
          </a:prstGeom>
        </p:spPr>
        <p:txBody>
          <a:bodyPr wrap="square" lIns="0" tIns="0" rIns="0" bIns="0">
            <a:spAutoFit/>
          </a:bodyPr>
          <a:lstStyle>
            <a:lvl1pPr>
              <a:defRPr sz="1100" b="1" i="0">
                <a:solidFill>
                  <a:schemeClr val="bg1"/>
                </a:solidFill>
                <a:latin typeface="Calibri"/>
                <a:cs typeface="Calibri"/>
              </a:defRPr>
            </a:lvl1p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6/6/2020</a:t>
            </a:fld>
            <a:endParaRPr lang="en-US"/>
          </a:p>
        </p:txBody>
      </p:sp>
      <p:sp>
        <p:nvSpPr>
          <p:cNvPr id="6" name="Holder 6"/>
          <p:cNvSpPr>
            <a:spLocks noGrp="1"/>
          </p:cNvSpPr>
          <p:nvPr>
            <p:ph type="sldNum" sz="quarter" idx="7"/>
          </p:nvPr>
        </p:nvSpPr>
        <p:spPr>
          <a:xfrm>
            <a:off x="6441440" y="6600380"/>
            <a:ext cx="231140" cy="203200"/>
          </a:xfrm>
          <a:prstGeom prst="rect">
            <a:avLst/>
          </a:prstGeom>
        </p:spPr>
        <p:txBody>
          <a:bodyPr wrap="square" lIns="0" tIns="0" rIns="0" bIns="0">
            <a:spAutoFit/>
          </a:bodyPr>
          <a:lstStyle>
            <a:lvl1pPr>
              <a:defRPr sz="1400" b="0" i="0">
                <a:solidFill>
                  <a:schemeClr val="tx1"/>
                </a:solidFill>
                <a:latin typeface="Calibri"/>
                <a:cs typeface="Calibri"/>
              </a:defRPr>
            </a:lvl1pPr>
          </a:lstStyle>
          <a:p>
            <a:pPr marL="25400">
              <a:lnSpc>
                <a:spcPts val="1430"/>
              </a:lnSpc>
            </a:pPr>
            <a:fld id="{81D60167-4931-47E6-BA6A-407CBD079E47}" type="slidenum">
              <a:rPr spc="-5" dirty="0"/>
              <a:t>‹Nº›</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924084" y="5994512"/>
            <a:ext cx="3213644" cy="789367"/>
          </a:xfrm>
          <a:prstGeom prst="rect">
            <a:avLst/>
          </a:prstGeom>
          <a:blipFill>
            <a:blip r:embed="rId8" cstate="print"/>
            <a:stretch>
              <a:fillRect/>
            </a:stretch>
          </a:blipFill>
        </p:spPr>
        <p:txBody>
          <a:bodyPr wrap="square" lIns="0" tIns="0" rIns="0" bIns="0" rtlCol="0"/>
          <a:lstStyle/>
          <a:p>
            <a:endParaRPr/>
          </a:p>
        </p:txBody>
      </p:sp>
      <p:sp>
        <p:nvSpPr>
          <p:cNvPr id="17" name="bg object 17"/>
          <p:cNvSpPr/>
          <p:nvPr/>
        </p:nvSpPr>
        <p:spPr>
          <a:xfrm>
            <a:off x="6211823" y="6517385"/>
            <a:ext cx="1611630" cy="340995"/>
          </a:xfrm>
          <a:custGeom>
            <a:avLst/>
            <a:gdLst/>
            <a:ahLst/>
            <a:cxnLst/>
            <a:rect l="l" t="t" r="r" b="b"/>
            <a:pathLst>
              <a:path w="1611629" h="340995">
                <a:moveTo>
                  <a:pt x="1611629" y="0"/>
                </a:moveTo>
                <a:lnTo>
                  <a:pt x="0" y="0"/>
                </a:lnTo>
                <a:lnTo>
                  <a:pt x="0" y="340613"/>
                </a:lnTo>
                <a:lnTo>
                  <a:pt x="1611629" y="340613"/>
                </a:lnTo>
                <a:lnTo>
                  <a:pt x="1611629" y="0"/>
                </a:lnTo>
                <a:close/>
              </a:path>
            </a:pathLst>
          </a:custGeom>
          <a:solidFill>
            <a:srgbClr val="7E7E7E">
              <a:alpha val="56077"/>
            </a:srgbClr>
          </a:solidFill>
        </p:spPr>
        <p:txBody>
          <a:bodyPr wrap="square" lIns="0" tIns="0" rIns="0" bIns="0" rtlCol="0"/>
          <a:lstStyle/>
          <a:p>
            <a:endParaRPr/>
          </a:p>
        </p:txBody>
      </p:sp>
      <p:sp>
        <p:nvSpPr>
          <p:cNvPr id="18" name="bg object 18"/>
          <p:cNvSpPr/>
          <p:nvPr/>
        </p:nvSpPr>
        <p:spPr>
          <a:xfrm>
            <a:off x="0" y="6517385"/>
            <a:ext cx="6212205" cy="340995"/>
          </a:xfrm>
          <a:custGeom>
            <a:avLst/>
            <a:gdLst/>
            <a:ahLst/>
            <a:cxnLst/>
            <a:rect l="l" t="t" r="r" b="b"/>
            <a:pathLst>
              <a:path w="6212205" h="340995">
                <a:moveTo>
                  <a:pt x="6211824" y="0"/>
                </a:moveTo>
                <a:lnTo>
                  <a:pt x="0" y="0"/>
                </a:lnTo>
                <a:lnTo>
                  <a:pt x="0" y="340613"/>
                </a:lnTo>
                <a:lnTo>
                  <a:pt x="6211824" y="340613"/>
                </a:lnTo>
                <a:lnTo>
                  <a:pt x="6211824" y="0"/>
                </a:lnTo>
                <a:close/>
              </a:path>
            </a:pathLst>
          </a:custGeom>
          <a:solidFill>
            <a:srgbClr val="642531"/>
          </a:solidFill>
        </p:spPr>
        <p:txBody>
          <a:bodyPr wrap="square" lIns="0" tIns="0" rIns="0" bIns="0" rtlCol="0"/>
          <a:lstStyle/>
          <a:p>
            <a:endParaRPr/>
          </a:p>
        </p:txBody>
      </p:sp>
      <p:sp>
        <p:nvSpPr>
          <p:cNvPr id="2" name="Holder 2"/>
          <p:cNvSpPr>
            <a:spLocks noGrp="1"/>
          </p:cNvSpPr>
          <p:nvPr>
            <p:ph type="title"/>
          </p:nvPr>
        </p:nvSpPr>
        <p:spPr>
          <a:xfrm>
            <a:off x="2447544" y="2968751"/>
            <a:ext cx="7296911" cy="1000760"/>
          </a:xfrm>
          <a:prstGeom prst="rect">
            <a:avLst/>
          </a:prstGeom>
        </p:spPr>
        <p:txBody>
          <a:bodyPr wrap="square" lIns="0" tIns="0" rIns="0" bIns="0">
            <a:spAutoFit/>
          </a:bodyPr>
          <a:lstStyle>
            <a:lvl1pPr>
              <a:defRPr sz="2550" b="0" i="0">
                <a:solidFill>
                  <a:schemeClr val="tx1"/>
                </a:solidFill>
                <a:latin typeface="Carlito"/>
                <a:cs typeface="Carlito"/>
              </a:defRPr>
            </a:lvl1pPr>
          </a:lstStyle>
          <a:p>
            <a:endParaRPr/>
          </a:p>
        </p:txBody>
      </p:sp>
      <p:sp>
        <p:nvSpPr>
          <p:cNvPr id="3" name="Holder 3"/>
          <p:cNvSpPr>
            <a:spLocks noGrp="1"/>
          </p:cNvSpPr>
          <p:nvPr>
            <p:ph type="body" idx="1"/>
          </p:nvPr>
        </p:nvSpPr>
        <p:spPr>
          <a:xfrm>
            <a:off x="379222" y="3357117"/>
            <a:ext cx="11433555" cy="1883410"/>
          </a:xfrm>
          <a:prstGeom prst="rect">
            <a:avLst/>
          </a:prstGeom>
        </p:spPr>
        <p:txBody>
          <a:bodyPr wrap="square" lIns="0" tIns="0" rIns="0" bIns="0">
            <a:spAutoFit/>
          </a:bodyPr>
          <a:lstStyle>
            <a:lvl1pPr>
              <a:defRPr b="0" i="0">
                <a:solidFill>
                  <a:schemeClr val="tx1"/>
                </a:solidFill>
              </a:defRPr>
            </a:lvl1pPr>
          </a:lstStyle>
          <a:p>
            <a:endParaRPr/>
          </a:p>
        </p:txBody>
      </p:sp>
      <p:sp>
        <p:nvSpPr>
          <p:cNvPr id="6" name="Holder 6"/>
          <p:cNvSpPr>
            <a:spLocks noGrp="1"/>
          </p:cNvSpPr>
          <p:nvPr>
            <p:ph type="sldNum" sz="quarter" idx="7"/>
          </p:nvPr>
        </p:nvSpPr>
        <p:spPr>
          <a:xfrm>
            <a:off x="6428740" y="6600380"/>
            <a:ext cx="256540" cy="203200"/>
          </a:xfrm>
          <a:prstGeom prst="rect">
            <a:avLst/>
          </a:prstGeom>
        </p:spPr>
        <p:txBody>
          <a:bodyPr wrap="square" lIns="0" tIns="0" rIns="0" bIns="0">
            <a:spAutoFit/>
          </a:bodyPr>
          <a:lstStyle>
            <a:lvl1pPr>
              <a:defRPr sz="1400" b="0" i="0">
                <a:solidFill>
                  <a:schemeClr val="tx1"/>
                </a:solidFill>
                <a:latin typeface="Carlito"/>
                <a:cs typeface="Carlito"/>
              </a:defRPr>
            </a:lvl1pPr>
          </a:lstStyle>
          <a:p>
            <a:pPr marL="38100">
              <a:lnSpc>
                <a:spcPts val="1430"/>
              </a:lnSpc>
            </a:pPr>
            <a:fld id="{81D60167-4931-47E6-BA6A-407CBD079E47}" type="slidenum">
              <a:rPr spc="-5" dirty="0"/>
              <a:t>‹Nº›</a:t>
            </a:fld>
            <a:endParaRPr spc="-5" dirty="0"/>
          </a:p>
        </p:txBody>
      </p:sp>
      <p:sp>
        <p:nvSpPr>
          <p:cNvPr id="10" name="TextBox 9">
            <a:extLst>
              <a:ext uri="{FF2B5EF4-FFF2-40B4-BE49-F238E27FC236}">
                <a16:creationId xmlns:a16="http://schemas.microsoft.com/office/drawing/2014/main" id="{36C5A17B-512D-4A0B-B183-5277FCA4CCBE}"/>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Tree>
    <p:extLst>
      <p:ext uri="{BB962C8B-B14F-4D97-AF65-F5344CB8AC3E}">
        <p14:creationId xmlns:p14="http://schemas.microsoft.com/office/powerpoint/2010/main" val="254083564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hyperlink" Target="https://hackernoon.com/an-introduction-to-ridge-lasso-and-elastic-net-regression-cca60b4b934f" TargetMode="External"/><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hyperlink" Target="https://diegokoz.github.io/EEA/clase%2010/regularizacion.nb.html" TargetMode="External"/><Relationship Id="rId4" Type="http://schemas.openxmlformats.org/officeDocument/2006/relationships/hyperlink" Target="https://www.datacamp.com/community/tutorials/tutorial-ridge-lasso-elastic-net"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missinglink.ai/guides/neural-network-concepts/neural-networks-regression-part-1-overkill-opportunity/"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MGCodesandStats/datasets/blob/master/cars.csv" TargetMode="Externa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hyperlink" Target="https://datascienceplus.com/keras-regression-based-neural-networks/"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robles05/3008422-AprendizajeDeMaquina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itcl.es/blog/presente-y-futuro-de-la-inteligencia-artificial/" TargetMode="Externa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vas3k.com/blog/machine_learning/" TargetMode="Externa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ángulo 8"/>
          <p:cNvSpPr/>
          <p:nvPr/>
        </p:nvSpPr>
        <p:spPr>
          <a:xfrm>
            <a:off x="914400" y="0"/>
            <a:ext cx="10515600" cy="6858000"/>
          </a:xfrm>
          <a:prstGeom prst="rect">
            <a:avLst/>
          </a:prstGeom>
          <a:solidFill>
            <a:srgbClr val="6917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object 2"/>
          <p:cNvSpPr/>
          <p:nvPr/>
        </p:nvSpPr>
        <p:spPr>
          <a:xfrm>
            <a:off x="10995374" y="0"/>
            <a:ext cx="1196975" cy="6858000"/>
          </a:xfrm>
          <a:custGeom>
            <a:avLst/>
            <a:gdLst/>
            <a:ahLst/>
            <a:cxnLst/>
            <a:rect l="l" t="t" r="r" b="b"/>
            <a:pathLst>
              <a:path w="1196975" h="6858000">
                <a:moveTo>
                  <a:pt x="0" y="6858000"/>
                </a:moveTo>
                <a:lnTo>
                  <a:pt x="1196625" y="6858000"/>
                </a:lnTo>
                <a:lnTo>
                  <a:pt x="1196625" y="0"/>
                </a:lnTo>
                <a:lnTo>
                  <a:pt x="0" y="0"/>
                </a:lnTo>
                <a:lnTo>
                  <a:pt x="0" y="6858000"/>
                </a:lnTo>
                <a:close/>
              </a:path>
            </a:pathLst>
          </a:custGeom>
          <a:solidFill>
            <a:srgbClr val="69172A"/>
          </a:solidFill>
        </p:spPr>
        <p:txBody>
          <a:bodyPr wrap="square" lIns="0" tIns="0" rIns="0" bIns="0" rtlCol="0"/>
          <a:lstStyle/>
          <a:p>
            <a:endParaRPr/>
          </a:p>
        </p:txBody>
      </p:sp>
      <p:sp>
        <p:nvSpPr>
          <p:cNvPr id="3" name="object 3"/>
          <p:cNvSpPr/>
          <p:nvPr/>
        </p:nvSpPr>
        <p:spPr>
          <a:xfrm>
            <a:off x="0" y="0"/>
            <a:ext cx="996315" cy="6858000"/>
          </a:xfrm>
          <a:custGeom>
            <a:avLst/>
            <a:gdLst/>
            <a:ahLst/>
            <a:cxnLst/>
            <a:rect l="l" t="t" r="r" b="b"/>
            <a:pathLst>
              <a:path w="996315" h="6858000">
                <a:moveTo>
                  <a:pt x="0" y="6858000"/>
                </a:moveTo>
                <a:lnTo>
                  <a:pt x="996120" y="6858000"/>
                </a:lnTo>
                <a:lnTo>
                  <a:pt x="996120" y="0"/>
                </a:lnTo>
                <a:lnTo>
                  <a:pt x="0" y="0"/>
                </a:lnTo>
                <a:lnTo>
                  <a:pt x="0" y="6858000"/>
                </a:lnTo>
                <a:close/>
              </a:path>
            </a:pathLst>
          </a:custGeom>
          <a:solidFill>
            <a:srgbClr val="69172A"/>
          </a:solidFill>
        </p:spPr>
        <p:txBody>
          <a:bodyPr wrap="square" lIns="0" tIns="0" rIns="0" bIns="0" rtlCol="0"/>
          <a:lstStyle/>
          <a:p>
            <a:endParaRPr/>
          </a:p>
        </p:txBody>
      </p:sp>
      <p:sp>
        <p:nvSpPr>
          <p:cNvPr id="4" name="object 4"/>
          <p:cNvSpPr/>
          <p:nvPr/>
        </p:nvSpPr>
        <p:spPr>
          <a:xfrm>
            <a:off x="5481546" y="3055879"/>
            <a:ext cx="2007235" cy="170815"/>
          </a:xfrm>
          <a:custGeom>
            <a:avLst/>
            <a:gdLst/>
            <a:ahLst/>
            <a:cxnLst/>
            <a:rect l="l" t="t" r="r" b="b"/>
            <a:pathLst>
              <a:path w="2007234" h="170814">
                <a:moveTo>
                  <a:pt x="32376" y="2009"/>
                </a:moveTo>
                <a:lnTo>
                  <a:pt x="0" y="2009"/>
                </a:lnTo>
                <a:lnTo>
                  <a:pt x="0" y="113119"/>
                </a:lnTo>
                <a:lnTo>
                  <a:pt x="5028" y="138015"/>
                </a:lnTo>
                <a:lnTo>
                  <a:pt x="19168" y="156024"/>
                </a:lnTo>
                <a:lnTo>
                  <a:pt x="41007" y="166963"/>
                </a:lnTo>
                <a:lnTo>
                  <a:pt x="69128" y="170649"/>
                </a:lnTo>
                <a:lnTo>
                  <a:pt x="102816" y="166314"/>
                </a:lnTo>
                <a:lnTo>
                  <a:pt x="126379" y="153797"/>
                </a:lnTo>
                <a:lnTo>
                  <a:pt x="131180" y="146874"/>
                </a:lnTo>
                <a:lnTo>
                  <a:pt x="79920" y="146874"/>
                </a:lnTo>
                <a:lnTo>
                  <a:pt x="59725" y="144828"/>
                </a:lnTo>
                <a:lnTo>
                  <a:pt x="44800" y="137941"/>
                </a:lnTo>
                <a:lnTo>
                  <a:pt x="35549" y="125089"/>
                </a:lnTo>
                <a:lnTo>
                  <a:pt x="32376" y="105149"/>
                </a:lnTo>
                <a:lnTo>
                  <a:pt x="32376" y="2009"/>
                </a:lnTo>
                <a:close/>
              </a:path>
              <a:path w="2007234" h="170814">
                <a:moveTo>
                  <a:pt x="144746" y="2009"/>
                </a:moveTo>
                <a:lnTo>
                  <a:pt x="114484" y="2009"/>
                </a:lnTo>
                <a:lnTo>
                  <a:pt x="114484" y="113119"/>
                </a:lnTo>
                <a:lnTo>
                  <a:pt x="112119" y="128452"/>
                </a:lnTo>
                <a:lnTo>
                  <a:pt x="105296" y="138937"/>
                </a:lnTo>
                <a:lnTo>
                  <a:pt x="94427" y="144952"/>
                </a:lnTo>
                <a:lnTo>
                  <a:pt x="79920" y="146874"/>
                </a:lnTo>
                <a:lnTo>
                  <a:pt x="131180" y="146874"/>
                </a:lnTo>
                <a:lnTo>
                  <a:pt x="140222" y="133834"/>
                </a:lnTo>
                <a:lnTo>
                  <a:pt x="144746" y="107158"/>
                </a:lnTo>
                <a:lnTo>
                  <a:pt x="144746" y="2009"/>
                </a:lnTo>
                <a:close/>
              </a:path>
              <a:path w="2007234" h="170814">
                <a:moveTo>
                  <a:pt x="284963" y="45676"/>
                </a:moveTo>
                <a:lnTo>
                  <a:pt x="248439" y="45676"/>
                </a:lnTo>
                <a:lnTo>
                  <a:pt x="345641" y="170649"/>
                </a:lnTo>
                <a:lnTo>
                  <a:pt x="371601" y="164689"/>
                </a:lnTo>
                <a:lnTo>
                  <a:pt x="371601" y="125040"/>
                </a:lnTo>
                <a:lnTo>
                  <a:pt x="343527" y="125040"/>
                </a:lnTo>
                <a:lnTo>
                  <a:pt x="284963" y="45676"/>
                </a:lnTo>
                <a:close/>
              </a:path>
              <a:path w="2007234" h="170814">
                <a:moveTo>
                  <a:pt x="252741" y="2009"/>
                </a:moveTo>
                <a:lnTo>
                  <a:pt x="220364" y="2009"/>
                </a:lnTo>
                <a:lnTo>
                  <a:pt x="220364" y="166698"/>
                </a:lnTo>
                <a:lnTo>
                  <a:pt x="248439" y="166698"/>
                </a:lnTo>
                <a:lnTo>
                  <a:pt x="248439" y="45676"/>
                </a:lnTo>
                <a:lnTo>
                  <a:pt x="284963" y="45676"/>
                </a:lnTo>
                <a:lnTo>
                  <a:pt x="252741" y="2009"/>
                </a:lnTo>
                <a:close/>
              </a:path>
              <a:path w="2007234" h="170814">
                <a:moveTo>
                  <a:pt x="371601" y="2009"/>
                </a:moveTo>
                <a:lnTo>
                  <a:pt x="343527" y="2009"/>
                </a:lnTo>
                <a:lnTo>
                  <a:pt x="343527" y="125040"/>
                </a:lnTo>
                <a:lnTo>
                  <a:pt x="371601" y="125040"/>
                </a:lnTo>
                <a:lnTo>
                  <a:pt x="371601" y="2009"/>
                </a:lnTo>
                <a:close/>
              </a:path>
              <a:path w="2007234" h="170814">
                <a:moveTo>
                  <a:pt x="481783" y="2009"/>
                </a:moveTo>
                <a:lnTo>
                  <a:pt x="449407" y="2009"/>
                </a:lnTo>
                <a:lnTo>
                  <a:pt x="449407" y="166698"/>
                </a:lnTo>
                <a:lnTo>
                  <a:pt x="481783" y="166698"/>
                </a:lnTo>
                <a:lnTo>
                  <a:pt x="481783" y="2009"/>
                </a:lnTo>
                <a:close/>
              </a:path>
              <a:path w="2007234" h="170814">
                <a:moveTo>
                  <a:pt x="572569" y="0"/>
                </a:moveTo>
                <a:lnTo>
                  <a:pt x="540119" y="3951"/>
                </a:lnTo>
                <a:lnTo>
                  <a:pt x="607133" y="170649"/>
                </a:lnTo>
                <a:lnTo>
                  <a:pt x="637322" y="164689"/>
                </a:lnTo>
                <a:lnTo>
                  <a:pt x="649971" y="134952"/>
                </a:lnTo>
                <a:lnTo>
                  <a:pt x="624415" y="134952"/>
                </a:lnTo>
                <a:lnTo>
                  <a:pt x="572569" y="0"/>
                </a:lnTo>
                <a:close/>
              </a:path>
              <a:path w="2007234" h="170814">
                <a:moveTo>
                  <a:pt x="706523" y="2009"/>
                </a:moveTo>
                <a:lnTo>
                  <a:pt x="674074" y="2009"/>
                </a:lnTo>
                <a:lnTo>
                  <a:pt x="624415" y="134952"/>
                </a:lnTo>
                <a:lnTo>
                  <a:pt x="649971" y="134952"/>
                </a:lnTo>
                <a:lnTo>
                  <a:pt x="706523" y="2009"/>
                </a:lnTo>
                <a:close/>
              </a:path>
              <a:path w="2007234" h="170814">
                <a:moveTo>
                  <a:pt x="875042" y="2009"/>
                </a:moveTo>
                <a:lnTo>
                  <a:pt x="764859" y="2009"/>
                </a:lnTo>
                <a:lnTo>
                  <a:pt x="764859" y="166698"/>
                </a:lnTo>
                <a:lnTo>
                  <a:pt x="877156" y="166698"/>
                </a:lnTo>
                <a:lnTo>
                  <a:pt x="881532" y="144864"/>
                </a:lnTo>
                <a:lnTo>
                  <a:pt x="795048" y="144864"/>
                </a:lnTo>
                <a:lnTo>
                  <a:pt x="795048" y="91285"/>
                </a:lnTo>
                <a:lnTo>
                  <a:pt x="864250" y="91285"/>
                </a:lnTo>
                <a:lnTo>
                  <a:pt x="866364" y="71461"/>
                </a:lnTo>
                <a:lnTo>
                  <a:pt x="795048" y="71461"/>
                </a:lnTo>
                <a:lnTo>
                  <a:pt x="795048" y="23842"/>
                </a:lnTo>
                <a:lnTo>
                  <a:pt x="872854" y="23842"/>
                </a:lnTo>
                <a:lnTo>
                  <a:pt x="875042" y="2009"/>
                </a:lnTo>
                <a:close/>
              </a:path>
              <a:path w="2007234" h="170814">
                <a:moveTo>
                  <a:pt x="1004621" y="2009"/>
                </a:moveTo>
                <a:lnTo>
                  <a:pt x="941982" y="2009"/>
                </a:lnTo>
                <a:lnTo>
                  <a:pt x="941982" y="166698"/>
                </a:lnTo>
                <a:lnTo>
                  <a:pt x="974432" y="166698"/>
                </a:lnTo>
                <a:lnTo>
                  <a:pt x="974432" y="99255"/>
                </a:lnTo>
                <a:lnTo>
                  <a:pt x="1000319" y="99255"/>
                </a:lnTo>
                <a:lnTo>
                  <a:pt x="1006809" y="97246"/>
                </a:lnTo>
                <a:lnTo>
                  <a:pt x="1036520" y="97246"/>
                </a:lnTo>
                <a:lnTo>
                  <a:pt x="1032768" y="91285"/>
                </a:lnTo>
                <a:lnTo>
                  <a:pt x="1046010" y="83007"/>
                </a:lnTo>
                <a:lnTo>
                  <a:pt x="1049613" y="79364"/>
                </a:lnTo>
                <a:lnTo>
                  <a:pt x="974432" y="79364"/>
                </a:lnTo>
                <a:lnTo>
                  <a:pt x="974432" y="23842"/>
                </a:lnTo>
                <a:lnTo>
                  <a:pt x="980922" y="21833"/>
                </a:lnTo>
                <a:lnTo>
                  <a:pt x="1057203" y="21833"/>
                </a:lnTo>
                <a:lnTo>
                  <a:pt x="1049485" y="13168"/>
                </a:lnTo>
                <a:lnTo>
                  <a:pt x="1030505" y="4892"/>
                </a:lnTo>
                <a:lnTo>
                  <a:pt x="1004621" y="2009"/>
                </a:lnTo>
                <a:close/>
              </a:path>
              <a:path w="2007234" h="170814">
                <a:moveTo>
                  <a:pt x="1036520" y="97246"/>
                </a:moveTo>
                <a:lnTo>
                  <a:pt x="1006809" y="97246"/>
                </a:lnTo>
                <a:lnTo>
                  <a:pt x="1043560" y="166698"/>
                </a:lnTo>
                <a:lnTo>
                  <a:pt x="1080239" y="166698"/>
                </a:lnTo>
                <a:lnTo>
                  <a:pt x="1036520" y="97246"/>
                </a:lnTo>
                <a:close/>
              </a:path>
              <a:path w="2007234" h="170814">
                <a:moveTo>
                  <a:pt x="1057203" y="21833"/>
                </a:moveTo>
                <a:lnTo>
                  <a:pt x="993829" y="21833"/>
                </a:lnTo>
                <a:lnTo>
                  <a:pt x="1010865" y="24006"/>
                </a:lnTo>
                <a:lnTo>
                  <a:pt x="1023033" y="30272"/>
                </a:lnTo>
                <a:lnTo>
                  <a:pt x="1030334" y="40255"/>
                </a:lnTo>
                <a:lnTo>
                  <a:pt x="1032768" y="53579"/>
                </a:lnTo>
                <a:lnTo>
                  <a:pt x="1029798" y="65152"/>
                </a:lnTo>
                <a:lnTo>
                  <a:pt x="1021967" y="73177"/>
                </a:lnTo>
                <a:lnTo>
                  <a:pt x="1010895" y="77850"/>
                </a:lnTo>
                <a:lnTo>
                  <a:pt x="998204" y="79364"/>
                </a:lnTo>
                <a:lnTo>
                  <a:pt x="1049613" y="79364"/>
                </a:lnTo>
                <a:lnTo>
                  <a:pt x="1056230" y="72675"/>
                </a:lnTo>
                <a:lnTo>
                  <a:pt x="1062814" y="59744"/>
                </a:lnTo>
                <a:lnTo>
                  <a:pt x="1065145" y="43667"/>
                </a:lnTo>
                <a:lnTo>
                  <a:pt x="1061164" y="26280"/>
                </a:lnTo>
                <a:lnTo>
                  <a:pt x="1057203" y="21833"/>
                </a:lnTo>
                <a:close/>
              </a:path>
              <a:path w="2007234" h="170814">
                <a:moveTo>
                  <a:pt x="1138575" y="138904"/>
                </a:moveTo>
                <a:lnTo>
                  <a:pt x="1134273" y="164689"/>
                </a:lnTo>
                <a:lnTo>
                  <a:pt x="1157790" y="168423"/>
                </a:lnTo>
                <a:lnTo>
                  <a:pt x="1171661" y="170001"/>
                </a:lnTo>
                <a:lnTo>
                  <a:pt x="1186119" y="170649"/>
                </a:lnTo>
                <a:lnTo>
                  <a:pt x="1217100" y="167086"/>
                </a:lnTo>
                <a:lnTo>
                  <a:pt x="1240964" y="157012"/>
                </a:lnTo>
                <a:lnTo>
                  <a:pt x="1248995" y="148816"/>
                </a:lnTo>
                <a:lnTo>
                  <a:pt x="1201287" y="148816"/>
                </a:lnTo>
                <a:lnTo>
                  <a:pt x="1184197" y="148105"/>
                </a:lnTo>
                <a:lnTo>
                  <a:pt x="1168318" y="146095"/>
                </a:lnTo>
                <a:lnTo>
                  <a:pt x="1153245" y="142967"/>
                </a:lnTo>
                <a:lnTo>
                  <a:pt x="1138575" y="138904"/>
                </a:lnTo>
                <a:close/>
              </a:path>
              <a:path w="2007234" h="170814">
                <a:moveTo>
                  <a:pt x="1203401" y="0"/>
                </a:moveTo>
                <a:lnTo>
                  <a:pt x="1176545" y="3501"/>
                </a:lnTo>
                <a:lnTo>
                  <a:pt x="1155356" y="13143"/>
                </a:lnTo>
                <a:lnTo>
                  <a:pt x="1141455" y="27633"/>
                </a:lnTo>
                <a:lnTo>
                  <a:pt x="1136461" y="45676"/>
                </a:lnTo>
                <a:lnTo>
                  <a:pt x="1139393" y="61501"/>
                </a:lnTo>
                <a:lnTo>
                  <a:pt x="1148602" y="74173"/>
                </a:lnTo>
                <a:lnTo>
                  <a:pt x="1164701" y="84988"/>
                </a:lnTo>
                <a:lnTo>
                  <a:pt x="1188307" y="95237"/>
                </a:lnTo>
                <a:lnTo>
                  <a:pt x="1209645" y="103591"/>
                </a:lnTo>
                <a:lnTo>
                  <a:pt x="1222889" y="111386"/>
                </a:lnTo>
                <a:lnTo>
                  <a:pt x="1229653" y="119545"/>
                </a:lnTo>
                <a:lnTo>
                  <a:pt x="1231549" y="128992"/>
                </a:lnTo>
                <a:lnTo>
                  <a:pt x="1228943" y="137938"/>
                </a:lnTo>
                <a:lnTo>
                  <a:pt x="1222078" y="144103"/>
                </a:lnTo>
                <a:lnTo>
                  <a:pt x="1212383" y="147668"/>
                </a:lnTo>
                <a:lnTo>
                  <a:pt x="1201287" y="148816"/>
                </a:lnTo>
                <a:lnTo>
                  <a:pt x="1248995" y="148816"/>
                </a:lnTo>
                <a:lnTo>
                  <a:pt x="1256311" y="141349"/>
                </a:lnTo>
                <a:lnTo>
                  <a:pt x="1261737" y="121022"/>
                </a:lnTo>
                <a:lnTo>
                  <a:pt x="1259343" y="106327"/>
                </a:lnTo>
                <a:lnTo>
                  <a:pt x="1250672" y="94031"/>
                </a:lnTo>
                <a:lnTo>
                  <a:pt x="1233497" y="82840"/>
                </a:lnTo>
                <a:lnTo>
                  <a:pt x="1187672" y="64268"/>
                </a:lnTo>
                <a:lnTo>
                  <a:pt x="1175628" y="57070"/>
                </a:lnTo>
                <a:lnTo>
                  <a:pt x="1168847" y="49130"/>
                </a:lnTo>
                <a:lnTo>
                  <a:pt x="1166722" y="39715"/>
                </a:lnTo>
                <a:lnTo>
                  <a:pt x="1168679" y="31578"/>
                </a:lnTo>
                <a:lnTo>
                  <a:pt x="1174279" y="25299"/>
                </a:lnTo>
                <a:lnTo>
                  <a:pt x="1183119" y="21255"/>
                </a:lnTo>
                <a:lnTo>
                  <a:pt x="1194797" y="19824"/>
                </a:lnTo>
                <a:lnTo>
                  <a:pt x="1253662" y="19824"/>
                </a:lnTo>
                <a:lnTo>
                  <a:pt x="1257435" y="5960"/>
                </a:lnTo>
                <a:lnTo>
                  <a:pt x="1246562" y="3362"/>
                </a:lnTo>
                <a:lnTo>
                  <a:pt x="1233672" y="1498"/>
                </a:lnTo>
                <a:lnTo>
                  <a:pt x="1219156" y="375"/>
                </a:lnTo>
                <a:lnTo>
                  <a:pt x="1203401" y="0"/>
                </a:lnTo>
                <a:close/>
              </a:path>
              <a:path w="2007234" h="170814">
                <a:moveTo>
                  <a:pt x="1253662" y="19824"/>
                </a:moveTo>
                <a:lnTo>
                  <a:pt x="1194797" y="19824"/>
                </a:lnTo>
                <a:lnTo>
                  <a:pt x="1210246" y="20545"/>
                </a:lnTo>
                <a:lnTo>
                  <a:pt x="1224484" y="22578"/>
                </a:lnTo>
                <a:lnTo>
                  <a:pt x="1237917" y="25729"/>
                </a:lnTo>
                <a:lnTo>
                  <a:pt x="1250945" y="29803"/>
                </a:lnTo>
                <a:lnTo>
                  <a:pt x="1253662" y="19824"/>
                </a:lnTo>
                <a:close/>
              </a:path>
              <a:path w="2007234" h="170814">
                <a:moveTo>
                  <a:pt x="1359013" y="2009"/>
                </a:moveTo>
                <a:lnTo>
                  <a:pt x="1326564" y="2009"/>
                </a:lnTo>
                <a:lnTo>
                  <a:pt x="1326564" y="166698"/>
                </a:lnTo>
                <a:lnTo>
                  <a:pt x="1359013" y="166698"/>
                </a:lnTo>
                <a:lnTo>
                  <a:pt x="1359013" y="2009"/>
                </a:lnTo>
                <a:close/>
              </a:path>
              <a:path w="2007234" h="170814">
                <a:moveTo>
                  <a:pt x="1499457" y="2009"/>
                </a:moveTo>
                <a:lnTo>
                  <a:pt x="1436746" y="2009"/>
                </a:lnTo>
                <a:lnTo>
                  <a:pt x="1436746" y="166698"/>
                </a:lnTo>
                <a:lnTo>
                  <a:pt x="1484290" y="166698"/>
                </a:lnTo>
                <a:lnTo>
                  <a:pt x="1525102" y="160869"/>
                </a:lnTo>
                <a:lnTo>
                  <a:pt x="1552208" y="146874"/>
                </a:lnTo>
                <a:lnTo>
                  <a:pt x="1499457" y="146874"/>
                </a:lnTo>
                <a:lnTo>
                  <a:pt x="1491355" y="146560"/>
                </a:lnTo>
                <a:lnTo>
                  <a:pt x="1476026" y="145178"/>
                </a:lnTo>
                <a:lnTo>
                  <a:pt x="1469195" y="144864"/>
                </a:lnTo>
                <a:lnTo>
                  <a:pt x="1469195" y="23842"/>
                </a:lnTo>
                <a:lnTo>
                  <a:pt x="1565231" y="23842"/>
                </a:lnTo>
                <a:lnTo>
                  <a:pt x="1563955" y="22101"/>
                </a:lnTo>
                <a:lnTo>
                  <a:pt x="1536054" y="7126"/>
                </a:lnTo>
                <a:lnTo>
                  <a:pt x="1499457" y="2009"/>
                </a:lnTo>
                <a:close/>
              </a:path>
              <a:path w="2007234" h="170814">
                <a:moveTo>
                  <a:pt x="1565231" y="23842"/>
                </a:moveTo>
                <a:lnTo>
                  <a:pt x="1488592" y="23842"/>
                </a:lnTo>
                <a:lnTo>
                  <a:pt x="1514568" y="27308"/>
                </a:lnTo>
                <a:lnTo>
                  <a:pt x="1535881" y="38208"/>
                </a:lnTo>
                <a:lnTo>
                  <a:pt x="1550303" y="57296"/>
                </a:lnTo>
                <a:lnTo>
                  <a:pt x="1555606" y="85324"/>
                </a:lnTo>
                <a:lnTo>
                  <a:pt x="1550781" y="114211"/>
                </a:lnTo>
                <a:lnTo>
                  <a:pt x="1538059" y="133228"/>
                </a:lnTo>
                <a:lnTo>
                  <a:pt x="1520074" y="143680"/>
                </a:lnTo>
                <a:lnTo>
                  <a:pt x="1499457" y="146874"/>
                </a:lnTo>
                <a:lnTo>
                  <a:pt x="1552208" y="146874"/>
                </a:lnTo>
                <a:lnTo>
                  <a:pt x="1558012" y="143877"/>
                </a:lnTo>
                <a:lnTo>
                  <a:pt x="1579984" y="116461"/>
                </a:lnTo>
                <a:lnTo>
                  <a:pt x="1587982" y="79364"/>
                </a:lnTo>
                <a:lnTo>
                  <a:pt x="1581739" y="46369"/>
                </a:lnTo>
                <a:lnTo>
                  <a:pt x="1565231" y="23842"/>
                </a:lnTo>
                <a:close/>
              </a:path>
              <a:path w="2007234" h="170814">
                <a:moveTo>
                  <a:pt x="1728427" y="0"/>
                </a:moveTo>
                <a:lnTo>
                  <a:pt x="1696050" y="3951"/>
                </a:lnTo>
                <a:lnTo>
                  <a:pt x="1626922" y="166698"/>
                </a:lnTo>
                <a:lnTo>
                  <a:pt x="1659298" y="166698"/>
                </a:lnTo>
                <a:lnTo>
                  <a:pt x="1674466" y="121022"/>
                </a:lnTo>
                <a:lnTo>
                  <a:pt x="1778666" y="121022"/>
                </a:lnTo>
                <a:lnTo>
                  <a:pt x="1770437" y="101197"/>
                </a:lnTo>
                <a:lnTo>
                  <a:pt x="1683070" y="101197"/>
                </a:lnTo>
                <a:lnTo>
                  <a:pt x="1709030" y="29803"/>
                </a:lnTo>
                <a:lnTo>
                  <a:pt x="1740799" y="29803"/>
                </a:lnTo>
                <a:lnTo>
                  <a:pt x="1728427" y="0"/>
                </a:lnTo>
                <a:close/>
              </a:path>
              <a:path w="2007234" h="170814">
                <a:moveTo>
                  <a:pt x="1778666" y="121022"/>
                </a:moveTo>
                <a:lnTo>
                  <a:pt x="1745709" y="121022"/>
                </a:lnTo>
                <a:lnTo>
                  <a:pt x="1762991" y="166698"/>
                </a:lnTo>
                <a:lnTo>
                  <a:pt x="1797628" y="166698"/>
                </a:lnTo>
                <a:lnTo>
                  <a:pt x="1778666" y="121022"/>
                </a:lnTo>
                <a:close/>
              </a:path>
              <a:path w="2007234" h="170814">
                <a:moveTo>
                  <a:pt x="1740799" y="29803"/>
                </a:moveTo>
                <a:lnTo>
                  <a:pt x="1709030" y="29803"/>
                </a:lnTo>
                <a:lnTo>
                  <a:pt x="1737104" y="101197"/>
                </a:lnTo>
                <a:lnTo>
                  <a:pt x="1770437" y="101197"/>
                </a:lnTo>
                <a:lnTo>
                  <a:pt x="1740799" y="29803"/>
                </a:lnTo>
                <a:close/>
              </a:path>
              <a:path w="2007234" h="170814">
                <a:moveTo>
                  <a:pt x="1916415" y="2009"/>
                </a:moveTo>
                <a:lnTo>
                  <a:pt x="1853776" y="2009"/>
                </a:lnTo>
                <a:lnTo>
                  <a:pt x="1853776" y="166698"/>
                </a:lnTo>
                <a:lnTo>
                  <a:pt x="1901320" y="166698"/>
                </a:lnTo>
                <a:lnTo>
                  <a:pt x="1943367" y="160869"/>
                </a:lnTo>
                <a:lnTo>
                  <a:pt x="1971010" y="146874"/>
                </a:lnTo>
                <a:lnTo>
                  <a:pt x="1918603" y="146874"/>
                </a:lnTo>
                <a:lnTo>
                  <a:pt x="1910200" y="146560"/>
                </a:lnTo>
                <a:lnTo>
                  <a:pt x="1893366" y="145178"/>
                </a:lnTo>
                <a:lnTo>
                  <a:pt x="1886153" y="144864"/>
                </a:lnTo>
                <a:lnTo>
                  <a:pt x="1886153" y="23842"/>
                </a:lnTo>
                <a:lnTo>
                  <a:pt x="1984185" y="23842"/>
                </a:lnTo>
                <a:lnTo>
                  <a:pt x="1982891" y="22101"/>
                </a:lnTo>
                <a:lnTo>
                  <a:pt x="1954319" y="7126"/>
                </a:lnTo>
                <a:lnTo>
                  <a:pt x="1916415" y="2009"/>
                </a:lnTo>
                <a:close/>
              </a:path>
              <a:path w="2007234" h="170814">
                <a:moveTo>
                  <a:pt x="1984185" y="23842"/>
                </a:moveTo>
                <a:lnTo>
                  <a:pt x="1905623" y="23842"/>
                </a:lnTo>
                <a:lnTo>
                  <a:pt x="1932821" y="27308"/>
                </a:lnTo>
                <a:lnTo>
                  <a:pt x="1954762" y="38208"/>
                </a:lnTo>
                <a:lnTo>
                  <a:pt x="1969415" y="57296"/>
                </a:lnTo>
                <a:lnTo>
                  <a:pt x="1974751" y="85324"/>
                </a:lnTo>
                <a:lnTo>
                  <a:pt x="1969926" y="114211"/>
                </a:lnTo>
                <a:lnTo>
                  <a:pt x="1957205" y="133228"/>
                </a:lnTo>
                <a:lnTo>
                  <a:pt x="1939220" y="143680"/>
                </a:lnTo>
                <a:lnTo>
                  <a:pt x="1918603" y="146874"/>
                </a:lnTo>
                <a:lnTo>
                  <a:pt x="1971010" y="146874"/>
                </a:lnTo>
                <a:lnTo>
                  <a:pt x="1976930" y="143877"/>
                </a:lnTo>
                <a:lnTo>
                  <a:pt x="1999158" y="116461"/>
                </a:lnTo>
                <a:lnTo>
                  <a:pt x="2007201" y="79364"/>
                </a:lnTo>
                <a:lnTo>
                  <a:pt x="2000921" y="46369"/>
                </a:lnTo>
                <a:lnTo>
                  <a:pt x="1984185" y="23842"/>
                </a:lnTo>
                <a:close/>
              </a:path>
            </a:pathLst>
          </a:custGeom>
          <a:solidFill>
            <a:srgbClr val="FFFFFF"/>
          </a:solidFill>
        </p:spPr>
        <p:txBody>
          <a:bodyPr wrap="square" lIns="0" tIns="0" rIns="0" bIns="0" rtlCol="0"/>
          <a:lstStyle/>
          <a:p>
            <a:endParaRPr/>
          </a:p>
        </p:txBody>
      </p:sp>
      <p:sp>
        <p:nvSpPr>
          <p:cNvPr id="5" name="object 5"/>
          <p:cNvSpPr/>
          <p:nvPr/>
        </p:nvSpPr>
        <p:spPr>
          <a:xfrm>
            <a:off x="5483661" y="3371394"/>
            <a:ext cx="2733675" cy="323850"/>
          </a:xfrm>
          <a:custGeom>
            <a:avLst/>
            <a:gdLst/>
            <a:ahLst/>
            <a:cxnLst/>
            <a:rect l="l" t="t" r="r" b="b"/>
            <a:pathLst>
              <a:path w="2733675" h="323850">
                <a:moveTo>
                  <a:pt x="119379" y="85324"/>
                </a:moveTo>
                <a:lnTo>
                  <a:pt x="56221" y="85324"/>
                </a:lnTo>
                <a:lnTo>
                  <a:pt x="235532" y="323484"/>
                </a:lnTo>
                <a:lnTo>
                  <a:pt x="287378" y="313572"/>
                </a:lnTo>
                <a:lnTo>
                  <a:pt x="287378" y="236150"/>
                </a:lnTo>
                <a:lnTo>
                  <a:pt x="231229" y="236150"/>
                </a:lnTo>
                <a:lnTo>
                  <a:pt x="119379" y="85324"/>
                </a:lnTo>
                <a:close/>
              </a:path>
              <a:path w="2733675" h="323850">
                <a:moveTo>
                  <a:pt x="60523" y="5960"/>
                </a:moveTo>
                <a:lnTo>
                  <a:pt x="0" y="5960"/>
                </a:lnTo>
                <a:lnTo>
                  <a:pt x="0" y="317524"/>
                </a:lnTo>
                <a:lnTo>
                  <a:pt x="56221" y="317524"/>
                </a:lnTo>
                <a:lnTo>
                  <a:pt x="56221" y="85324"/>
                </a:lnTo>
                <a:lnTo>
                  <a:pt x="119379" y="85324"/>
                </a:lnTo>
                <a:lnTo>
                  <a:pt x="60523" y="5960"/>
                </a:lnTo>
                <a:close/>
              </a:path>
              <a:path w="2733675" h="323850">
                <a:moveTo>
                  <a:pt x="287378" y="5960"/>
                </a:moveTo>
                <a:lnTo>
                  <a:pt x="231229" y="5960"/>
                </a:lnTo>
                <a:lnTo>
                  <a:pt x="231229" y="236150"/>
                </a:lnTo>
                <a:lnTo>
                  <a:pt x="287378" y="236150"/>
                </a:lnTo>
                <a:lnTo>
                  <a:pt x="287378" y="5960"/>
                </a:lnTo>
                <a:close/>
              </a:path>
              <a:path w="2733675" h="323850">
                <a:moveTo>
                  <a:pt x="570454" y="0"/>
                </a:moveTo>
                <a:lnTo>
                  <a:pt x="507743" y="7969"/>
                </a:lnTo>
                <a:lnTo>
                  <a:pt x="375976" y="317524"/>
                </a:lnTo>
                <a:lnTo>
                  <a:pt x="436427" y="317524"/>
                </a:lnTo>
                <a:lnTo>
                  <a:pt x="468876" y="232199"/>
                </a:lnTo>
                <a:lnTo>
                  <a:pt x="663666" y="232199"/>
                </a:lnTo>
                <a:lnTo>
                  <a:pt x="647723" y="192483"/>
                </a:lnTo>
                <a:lnTo>
                  <a:pt x="483971" y="192483"/>
                </a:lnTo>
                <a:lnTo>
                  <a:pt x="535817" y="59539"/>
                </a:lnTo>
                <a:lnTo>
                  <a:pt x="594355" y="59539"/>
                </a:lnTo>
                <a:lnTo>
                  <a:pt x="570454" y="0"/>
                </a:lnTo>
                <a:close/>
              </a:path>
              <a:path w="2733675" h="323850">
                <a:moveTo>
                  <a:pt x="663666" y="232199"/>
                </a:moveTo>
                <a:lnTo>
                  <a:pt x="600643" y="232199"/>
                </a:lnTo>
                <a:lnTo>
                  <a:pt x="635207" y="317524"/>
                </a:lnTo>
                <a:lnTo>
                  <a:pt x="697919" y="317524"/>
                </a:lnTo>
                <a:lnTo>
                  <a:pt x="663666" y="232199"/>
                </a:lnTo>
                <a:close/>
              </a:path>
              <a:path w="2733675" h="323850">
                <a:moveTo>
                  <a:pt x="594355" y="59539"/>
                </a:moveTo>
                <a:lnTo>
                  <a:pt x="535817" y="59539"/>
                </a:lnTo>
                <a:lnTo>
                  <a:pt x="585549" y="192483"/>
                </a:lnTo>
                <a:lnTo>
                  <a:pt x="647723" y="192483"/>
                </a:lnTo>
                <a:lnTo>
                  <a:pt x="594355" y="59539"/>
                </a:lnTo>
                <a:close/>
              </a:path>
              <a:path w="2733675" h="323850">
                <a:moveTo>
                  <a:pt x="933378" y="0"/>
                </a:moveTo>
                <a:lnTo>
                  <a:pt x="882597" y="5450"/>
                </a:lnTo>
                <a:lnTo>
                  <a:pt x="838892" y="21101"/>
                </a:lnTo>
                <a:lnTo>
                  <a:pt x="803224" y="45902"/>
                </a:lnTo>
                <a:lnTo>
                  <a:pt x="776556" y="78801"/>
                </a:lnTo>
                <a:lnTo>
                  <a:pt x="759850" y="118747"/>
                </a:lnTo>
                <a:lnTo>
                  <a:pt x="754067" y="164689"/>
                </a:lnTo>
                <a:lnTo>
                  <a:pt x="759800" y="212985"/>
                </a:lnTo>
                <a:lnTo>
                  <a:pt x="776157" y="252621"/>
                </a:lnTo>
                <a:lnTo>
                  <a:pt x="801875" y="283543"/>
                </a:lnTo>
                <a:lnTo>
                  <a:pt x="835695" y="305696"/>
                </a:lnTo>
                <a:lnTo>
                  <a:pt x="876352" y="319028"/>
                </a:lnTo>
                <a:lnTo>
                  <a:pt x="922586" y="323484"/>
                </a:lnTo>
                <a:lnTo>
                  <a:pt x="951633" y="321749"/>
                </a:lnTo>
                <a:lnTo>
                  <a:pt x="981487" y="317038"/>
                </a:lnTo>
                <a:lnTo>
                  <a:pt x="1008907" y="310092"/>
                </a:lnTo>
                <a:lnTo>
                  <a:pt x="1030653" y="301651"/>
                </a:lnTo>
                <a:lnTo>
                  <a:pt x="1023829" y="281826"/>
                </a:lnTo>
                <a:lnTo>
                  <a:pt x="939868" y="281826"/>
                </a:lnTo>
                <a:lnTo>
                  <a:pt x="896013" y="275408"/>
                </a:lnTo>
                <a:lnTo>
                  <a:pt x="856411" y="254292"/>
                </a:lnTo>
                <a:lnTo>
                  <a:pt x="827746" y="215682"/>
                </a:lnTo>
                <a:lnTo>
                  <a:pt x="816706" y="156786"/>
                </a:lnTo>
                <a:lnTo>
                  <a:pt x="825252" y="101133"/>
                </a:lnTo>
                <a:lnTo>
                  <a:pt x="847779" y="65743"/>
                </a:lnTo>
                <a:lnTo>
                  <a:pt x="879616" y="47092"/>
                </a:lnTo>
                <a:lnTo>
                  <a:pt x="916096" y="41657"/>
                </a:lnTo>
                <a:lnTo>
                  <a:pt x="1018867" y="41657"/>
                </a:lnTo>
                <a:lnTo>
                  <a:pt x="1028466" y="13930"/>
                </a:lnTo>
                <a:lnTo>
                  <a:pt x="1012091" y="8391"/>
                </a:lnTo>
                <a:lnTo>
                  <a:pt x="989836" y="3976"/>
                </a:lnTo>
                <a:lnTo>
                  <a:pt x="963125" y="1055"/>
                </a:lnTo>
                <a:lnTo>
                  <a:pt x="933378" y="0"/>
                </a:lnTo>
                <a:close/>
              </a:path>
              <a:path w="2733675" h="323850">
                <a:moveTo>
                  <a:pt x="1017674" y="263944"/>
                </a:moveTo>
                <a:lnTo>
                  <a:pt x="1003681" y="270072"/>
                </a:lnTo>
                <a:lnTo>
                  <a:pt x="985251" y="275849"/>
                </a:lnTo>
                <a:lnTo>
                  <a:pt x="963582" y="280144"/>
                </a:lnTo>
                <a:lnTo>
                  <a:pt x="939868" y="281826"/>
                </a:lnTo>
                <a:lnTo>
                  <a:pt x="1023829" y="281826"/>
                </a:lnTo>
                <a:lnTo>
                  <a:pt x="1017674" y="263944"/>
                </a:lnTo>
                <a:close/>
              </a:path>
              <a:path w="2733675" h="323850">
                <a:moveTo>
                  <a:pt x="1018867" y="41657"/>
                </a:moveTo>
                <a:lnTo>
                  <a:pt x="916096" y="41657"/>
                </a:lnTo>
                <a:lnTo>
                  <a:pt x="945569" y="43026"/>
                </a:lnTo>
                <a:lnTo>
                  <a:pt x="972007" y="46630"/>
                </a:lnTo>
                <a:lnTo>
                  <a:pt x="994809" y="51716"/>
                </a:lnTo>
                <a:lnTo>
                  <a:pt x="1013371" y="57530"/>
                </a:lnTo>
                <a:lnTo>
                  <a:pt x="1018867" y="41657"/>
                </a:lnTo>
                <a:close/>
              </a:path>
              <a:path w="2733675" h="323850">
                <a:moveTo>
                  <a:pt x="1188380" y="5960"/>
                </a:moveTo>
                <a:lnTo>
                  <a:pt x="1127856" y="5960"/>
                </a:lnTo>
                <a:lnTo>
                  <a:pt x="1127856" y="317524"/>
                </a:lnTo>
                <a:lnTo>
                  <a:pt x="1188380" y="317524"/>
                </a:lnTo>
                <a:lnTo>
                  <a:pt x="1188380" y="5960"/>
                </a:lnTo>
                <a:close/>
              </a:path>
              <a:path w="2733675" h="323850">
                <a:moveTo>
                  <a:pt x="1475685" y="0"/>
                </a:moveTo>
                <a:lnTo>
                  <a:pt x="1425477" y="5190"/>
                </a:lnTo>
                <a:lnTo>
                  <a:pt x="1381572" y="20357"/>
                </a:lnTo>
                <a:lnTo>
                  <a:pt x="1345231" y="44897"/>
                </a:lnTo>
                <a:lnTo>
                  <a:pt x="1317713" y="78205"/>
                </a:lnTo>
                <a:lnTo>
                  <a:pt x="1300279" y="119677"/>
                </a:lnTo>
                <a:lnTo>
                  <a:pt x="1294187" y="168707"/>
                </a:lnTo>
                <a:lnTo>
                  <a:pt x="1301435" y="222892"/>
                </a:lnTo>
                <a:lnTo>
                  <a:pt x="1322067" y="266038"/>
                </a:lnTo>
                <a:lnTo>
                  <a:pt x="1354418" y="297569"/>
                </a:lnTo>
                <a:lnTo>
                  <a:pt x="1396821" y="316910"/>
                </a:lnTo>
                <a:lnTo>
                  <a:pt x="1447611" y="323484"/>
                </a:lnTo>
                <a:lnTo>
                  <a:pt x="1498741" y="318438"/>
                </a:lnTo>
                <a:lnTo>
                  <a:pt x="1543263" y="303633"/>
                </a:lnTo>
                <a:lnTo>
                  <a:pt x="1573568" y="283769"/>
                </a:lnTo>
                <a:lnTo>
                  <a:pt x="1471383" y="283769"/>
                </a:lnTo>
                <a:lnTo>
                  <a:pt x="1425254" y="276420"/>
                </a:lnTo>
                <a:lnTo>
                  <a:pt x="1389038" y="253262"/>
                </a:lnTo>
                <a:lnTo>
                  <a:pt x="1365373" y="212623"/>
                </a:lnTo>
                <a:lnTo>
                  <a:pt x="1356898" y="152834"/>
                </a:lnTo>
                <a:lnTo>
                  <a:pt x="1364454" y="101953"/>
                </a:lnTo>
                <a:lnTo>
                  <a:pt x="1384963" y="67459"/>
                </a:lnTo>
                <a:lnTo>
                  <a:pt x="1415195" y="47859"/>
                </a:lnTo>
                <a:lnTo>
                  <a:pt x="1451913" y="41657"/>
                </a:lnTo>
                <a:lnTo>
                  <a:pt x="1585914" y="41657"/>
                </a:lnTo>
                <a:lnTo>
                  <a:pt x="1570594" y="26603"/>
                </a:lnTo>
                <a:lnTo>
                  <a:pt x="1527543" y="6777"/>
                </a:lnTo>
                <a:lnTo>
                  <a:pt x="1475685" y="0"/>
                </a:lnTo>
                <a:close/>
              </a:path>
              <a:path w="2733675" h="323850">
                <a:moveTo>
                  <a:pt x="1585914" y="41657"/>
                </a:moveTo>
                <a:lnTo>
                  <a:pt x="1451913" y="41657"/>
                </a:lnTo>
                <a:lnTo>
                  <a:pt x="1499338" y="48702"/>
                </a:lnTo>
                <a:lnTo>
                  <a:pt x="1536200" y="71193"/>
                </a:lnTo>
                <a:lnTo>
                  <a:pt x="1560087" y="111164"/>
                </a:lnTo>
                <a:lnTo>
                  <a:pt x="1568586" y="170649"/>
                </a:lnTo>
                <a:lnTo>
                  <a:pt x="1560996" y="222654"/>
                </a:lnTo>
                <a:lnTo>
                  <a:pt x="1540247" y="257724"/>
                </a:lnTo>
                <a:lnTo>
                  <a:pt x="1509366" y="277537"/>
                </a:lnTo>
                <a:lnTo>
                  <a:pt x="1471383" y="283769"/>
                </a:lnTo>
                <a:lnTo>
                  <a:pt x="1573568" y="283769"/>
                </a:lnTo>
                <a:lnTo>
                  <a:pt x="1579979" y="279566"/>
                </a:lnTo>
                <a:lnTo>
                  <a:pt x="1607690" y="246737"/>
                </a:lnTo>
                <a:lnTo>
                  <a:pt x="1625195" y="205644"/>
                </a:lnTo>
                <a:lnTo>
                  <a:pt x="1631297" y="156786"/>
                </a:lnTo>
                <a:lnTo>
                  <a:pt x="1624032" y="102366"/>
                </a:lnTo>
                <a:lnTo>
                  <a:pt x="1603277" y="58719"/>
                </a:lnTo>
                <a:lnTo>
                  <a:pt x="1585914" y="41657"/>
                </a:lnTo>
                <a:close/>
              </a:path>
              <a:path w="2733675" h="323850">
                <a:moveTo>
                  <a:pt x="1855098" y="85324"/>
                </a:moveTo>
                <a:lnTo>
                  <a:pt x="1791138" y="85324"/>
                </a:lnTo>
                <a:lnTo>
                  <a:pt x="1970522" y="323484"/>
                </a:lnTo>
                <a:lnTo>
                  <a:pt x="2022368" y="313572"/>
                </a:lnTo>
                <a:lnTo>
                  <a:pt x="2022368" y="236150"/>
                </a:lnTo>
                <a:lnTo>
                  <a:pt x="1968334" y="236150"/>
                </a:lnTo>
                <a:lnTo>
                  <a:pt x="1855098" y="85324"/>
                </a:lnTo>
                <a:close/>
              </a:path>
              <a:path w="2733675" h="323850">
                <a:moveTo>
                  <a:pt x="1795513" y="5960"/>
                </a:moveTo>
                <a:lnTo>
                  <a:pt x="1734990" y="5960"/>
                </a:lnTo>
                <a:lnTo>
                  <a:pt x="1734990" y="317524"/>
                </a:lnTo>
                <a:lnTo>
                  <a:pt x="1791138" y="317524"/>
                </a:lnTo>
                <a:lnTo>
                  <a:pt x="1791138" y="85324"/>
                </a:lnTo>
                <a:lnTo>
                  <a:pt x="1855098" y="85324"/>
                </a:lnTo>
                <a:lnTo>
                  <a:pt x="1795513" y="5960"/>
                </a:lnTo>
                <a:close/>
              </a:path>
              <a:path w="2733675" h="323850">
                <a:moveTo>
                  <a:pt x="2022368" y="5960"/>
                </a:moveTo>
                <a:lnTo>
                  <a:pt x="1968334" y="5960"/>
                </a:lnTo>
                <a:lnTo>
                  <a:pt x="1968334" y="236150"/>
                </a:lnTo>
                <a:lnTo>
                  <a:pt x="2022368" y="236150"/>
                </a:lnTo>
                <a:lnTo>
                  <a:pt x="2022368" y="5960"/>
                </a:lnTo>
                <a:close/>
              </a:path>
              <a:path w="2733675" h="323850">
                <a:moveTo>
                  <a:pt x="2305371" y="0"/>
                </a:moveTo>
                <a:lnTo>
                  <a:pt x="2242733" y="7969"/>
                </a:lnTo>
                <a:lnTo>
                  <a:pt x="2113081" y="317524"/>
                </a:lnTo>
                <a:lnTo>
                  <a:pt x="2171417" y="317524"/>
                </a:lnTo>
                <a:lnTo>
                  <a:pt x="2203866" y="232199"/>
                </a:lnTo>
                <a:lnTo>
                  <a:pt x="2400183" y="232199"/>
                </a:lnTo>
                <a:lnTo>
                  <a:pt x="2383966" y="192483"/>
                </a:lnTo>
                <a:lnTo>
                  <a:pt x="2218961" y="192483"/>
                </a:lnTo>
                <a:lnTo>
                  <a:pt x="2270807" y="59539"/>
                </a:lnTo>
                <a:lnTo>
                  <a:pt x="2329683" y="59539"/>
                </a:lnTo>
                <a:lnTo>
                  <a:pt x="2305371" y="0"/>
                </a:lnTo>
                <a:close/>
              </a:path>
              <a:path w="2733675" h="323850">
                <a:moveTo>
                  <a:pt x="2400183" y="232199"/>
                </a:moveTo>
                <a:lnTo>
                  <a:pt x="2337821" y="232199"/>
                </a:lnTo>
                <a:lnTo>
                  <a:pt x="2370197" y="317524"/>
                </a:lnTo>
                <a:lnTo>
                  <a:pt x="2435023" y="317524"/>
                </a:lnTo>
                <a:lnTo>
                  <a:pt x="2400183" y="232199"/>
                </a:lnTo>
                <a:close/>
              </a:path>
              <a:path w="2733675" h="323850">
                <a:moveTo>
                  <a:pt x="2329683" y="59539"/>
                </a:moveTo>
                <a:lnTo>
                  <a:pt x="2270807" y="59539"/>
                </a:lnTo>
                <a:lnTo>
                  <a:pt x="2320539" y="192483"/>
                </a:lnTo>
                <a:lnTo>
                  <a:pt x="2383966" y="192483"/>
                </a:lnTo>
                <a:lnTo>
                  <a:pt x="2329683" y="59539"/>
                </a:lnTo>
                <a:close/>
              </a:path>
              <a:path w="2733675" h="323850">
                <a:moveTo>
                  <a:pt x="2586260" y="5960"/>
                </a:moveTo>
                <a:lnTo>
                  <a:pt x="2523621" y="5960"/>
                </a:lnTo>
                <a:lnTo>
                  <a:pt x="2523621" y="317524"/>
                </a:lnTo>
                <a:lnTo>
                  <a:pt x="2726704" y="317524"/>
                </a:lnTo>
                <a:lnTo>
                  <a:pt x="2732895" y="275866"/>
                </a:lnTo>
                <a:lnTo>
                  <a:pt x="2586260" y="275866"/>
                </a:lnTo>
                <a:lnTo>
                  <a:pt x="2586260" y="5960"/>
                </a:lnTo>
                <a:close/>
              </a:path>
              <a:path w="2733675" h="323850">
                <a:moveTo>
                  <a:pt x="2733194" y="273857"/>
                </a:moveTo>
                <a:lnTo>
                  <a:pt x="2586260" y="275866"/>
                </a:lnTo>
                <a:lnTo>
                  <a:pt x="2732895" y="275866"/>
                </a:lnTo>
                <a:lnTo>
                  <a:pt x="2733194" y="273857"/>
                </a:lnTo>
                <a:close/>
              </a:path>
            </a:pathLst>
          </a:custGeom>
          <a:solidFill>
            <a:srgbClr val="FFFFFF"/>
          </a:solidFill>
        </p:spPr>
        <p:txBody>
          <a:bodyPr wrap="square" lIns="0" tIns="0" rIns="0" bIns="0" rtlCol="0"/>
          <a:lstStyle/>
          <a:p>
            <a:endParaRPr/>
          </a:p>
        </p:txBody>
      </p:sp>
      <p:sp>
        <p:nvSpPr>
          <p:cNvPr id="6" name="object 6"/>
          <p:cNvSpPr/>
          <p:nvPr/>
        </p:nvSpPr>
        <p:spPr>
          <a:xfrm>
            <a:off x="5488036" y="3847646"/>
            <a:ext cx="332740" cy="163195"/>
          </a:xfrm>
          <a:custGeom>
            <a:avLst/>
            <a:gdLst/>
            <a:ahLst/>
            <a:cxnLst/>
            <a:rect l="l" t="t" r="r" b="b"/>
            <a:pathLst>
              <a:path w="332739" h="163195">
                <a:moveTo>
                  <a:pt x="60450" y="0"/>
                </a:moveTo>
                <a:lnTo>
                  <a:pt x="0" y="0"/>
                </a:lnTo>
                <a:lnTo>
                  <a:pt x="0" y="162747"/>
                </a:lnTo>
                <a:lnTo>
                  <a:pt x="47471" y="162747"/>
                </a:lnTo>
                <a:lnTo>
                  <a:pt x="88294" y="156918"/>
                </a:lnTo>
                <a:lnTo>
                  <a:pt x="115420" y="142922"/>
                </a:lnTo>
                <a:lnTo>
                  <a:pt x="62638" y="142922"/>
                </a:lnTo>
                <a:lnTo>
                  <a:pt x="54269" y="142891"/>
                </a:lnTo>
                <a:lnTo>
                  <a:pt x="45894" y="142671"/>
                </a:lnTo>
                <a:lnTo>
                  <a:pt x="38325" y="142075"/>
                </a:lnTo>
                <a:lnTo>
                  <a:pt x="32376" y="140913"/>
                </a:lnTo>
                <a:lnTo>
                  <a:pt x="32376" y="19891"/>
                </a:lnTo>
                <a:lnTo>
                  <a:pt x="126958" y="19891"/>
                </a:lnTo>
                <a:lnTo>
                  <a:pt x="98354" y="5086"/>
                </a:lnTo>
                <a:lnTo>
                  <a:pt x="60450" y="0"/>
                </a:lnTo>
                <a:close/>
              </a:path>
              <a:path w="332739" h="163195">
                <a:moveTo>
                  <a:pt x="126958" y="19891"/>
                </a:moveTo>
                <a:lnTo>
                  <a:pt x="51846" y="19891"/>
                </a:lnTo>
                <a:lnTo>
                  <a:pt x="77779" y="23357"/>
                </a:lnTo>
                <a:lnTo>
                  <a:pt x="99071" y="34257"/>
                </a:lnTo>
                <a:lnTo>
                  <a:pt x="113485" y="53344"/>
                </a:lnTo>
                <a:lnTo>
                  <a:pt x="118786" y="81373"/>
                </a:lnTo>
                <a:lnTo>
                  <a:pt x="113961" y="110260"/>
                </a:lnTo>
                <a:lnTo>
                  <a:pt x="101240" y="129276"/>
                </a:lnTo>
                <a:lnTo>
                  <a:pt x="83255" y="139728"/>
                </a:lnTo>
                <a:lnTo>
                  <a:pt x="62638" y="142922"/>
                </a:lnTo>
                <a:lnTo>
                  <a:pt x="115420" y="142922"/>
                </a:lnTo>
                <a:lnTo>
                  <a:pt x="121229" y="139925"/>
                </a:lnTo>
                <a:lnTo>
                  <a:pt x="143226" y="112510"/>
                </a:lnTo>
                <a:lnTo>
                  <a:pt x="151236" y="75412"/>
                </a:lnTo>
                <a:lnTo>
                  <a:pt x="144957" y="43540"/>
                </a:lnTo>
                <a:lnTo>
                  <a:pt x="126958" y="19891"/>
                </a:lnTo>
                <a:close/>
              </a:path>
              <a:path w="332739" h="163195">
                <a:moveTo>
                  <a:pt x="328359" y="0"/>
                </a:moveTo>
                <a:lnTo>
                  <a:pt x="216062" y="0"/>
                </a:lnTo>
                <a:lnTo>
                  <a:pt x="216062" y="162747"/>
                </a:lnTo>
                <a:lnTo>
                  <a:pt x="330547" y="162747"/>
                </a:lnTo>
                <a:lnTo>
                  <a:pt x="332734" y="140913"/>
                </a:lnTo>
                <a:lnTo>
                  <a:pt x="248439" y="140913"/>
                </a:lnTo>
                <a:lnTo>
                  <a:pt x="248439" y="87334"/>
                </a:lnTo>
                <a:lnTo>
                  <a:pt x="315821" y="87334"/>
                </a:lnTo>
                <a:lnTo>
                  <a:pt x="319755" y="69452"/>
                </a:lnTo>
                <a:lnTo>
                  <a:pt x="248439" y="69452"/>
                </a:lnTo>
                <a:lnTo>
                  <a:pt x="248439" y="19891"/>
                </a:lnTo>
                <a:lnTo>
                  <a:pt x="324440" y="19891"/>
                </a:lnTo>
                <a:lnTo>
                  <a:pt x="328359" y="0"/>
                </a:lnTo>
                <a:close/>
              </a:path>
              <a:path w="332739" h="163195">
                <a:moveTo>
                  <a:pt x="315821" y="87334"/>
                </a:moveTo>
                <a:lnTo>
                  <a:pt x="248439" y="87334"/>
                </a:lnTo>
                <a:lnTo>
                  <a:pt x="315379" y="89343"/>
                </a:lnTo>
                <a:lnTo>
                  <a:pt x="315821" y="87334"/>
                </a:lnTo>
                <a:close/>
              </a:path>
              <a:path w="332739" h="163195">
                <a:moveTo>
                  <a:pt x="324440" y="19891"/>
                </a:moveTo>
                <a:lnTo>
                  <a:pt x="248439" y="19891"/>
                </a:lnTo>
                <a:lnTo>
                  <a:pt x="285427" y="20134"/>
                </a:lnTo>
                <a:lnTo>
                  <a:pt x="304633" y="20710"/>
                </a:lnTo>
                <a:lnTo>
                  <a:pt x="324057" y="21833"/>
                </a:lnTo>
                <a:lnTo>
                  <a:pt x="324440" y="19891"/>
                </a:lnTo>
                <a:close/>
              </a:path>
            </a:pathLst>
          </a:custGeom>
          <a:solidFill>
            <a:srgbClr val="FFFFFF"/>
          </a:solidFill>
        </p:spPr>
        <p:txBody>
          <a:bodyPr wrap="square" lIns="0" tIns="0" rIns="0" bIns="0" rtlCol="0"/>
          <a:lstStyle/>
          <a:p>
            <a:endParaRPr/>
          </a:p>
        </p:txBody>
      </p:sp>
      <p:sp>
        <p:nvSpPr>
          <p:cNvPr id="7" name="object 7"/>
          <p:cNvSpPr/>
          <p:nvPr/>
        </p:nvSpPr>
        <p:spPr>
          <a:xfrm>
            <a:off x="5959027" y="3843695"/>
            <a:ext cx="1555750" cy="170815"/>
          </a:xfrm>
          <a:custGeom>
            <a:avLst/>
            <a:gdLst/>
            <a:ahLst/>
            <a:cxnLst/>
            <a:rect l="l" t="t" r="r" b="b"/>
            <a:pathLst>
              <a:path w="1555750" h="170814">
                <a:moveTo>
                  <a:pt x="95087" y="0"/>
                </a:moveTo>
                <a:lnTo>
                  <a:pt x="56512" y="6384"/>
                </a:lnTo>
                <a:lnTo>
                  <a:pt x="26460" y="24303"/>
                </a:lnTo>
                <a:lnTo>
                  <a:pt x="6951" y="51903"/>
                </a:lnTo>
                <a:lnTo>
                  <a:pt x="0" y="87334"/>
                </a:lnTo>
                <a:lnTo>
                  <a:pt x="6882" y="123775"/>
                </a:lnTo>
                <a:lnTo>
                  <a:pt x="25914" y="149812"/>
                </a:lnTo>
                <a:lnTo>
                  <a:pt x="54666" y="165439"/>
                </a:lnTo>
                <a:lnTo>
                  <a:pt x="90712" y="170649"/>
                </a:lnTo>
                <a:lnTo>
                  <a:pt x="105885" y="169625"/>
                </a:lnTo>
                <a:lnTo>
                  <a:pt x="121257" y="166924"/>
                </a:lnTo>
                <a:lnTo>
                  <a:pt x="135411" y="163105"/>
                </a:lnTo>
                <a:lnTo>
                  <a:pt x="146934" y="158728"/>
                </a:lnTo>
                <a:lnTo>
                  <a:pt x="143689" y="148816"/>
                </a:lnTo>
                <a:lnTo>
                  <a:pt x="99390" y="148816"/>
                </a:lnTo>
                <a:lnTo>
                  <a:pt x="75571" y="145560"/>
                </a:lnTo>
                <a:lnTo>
                  <a:pt x="54808" y="134676"/>
                </a:lnTo>
                <a:lnTo>
                  <a:pt x="40130" y="114486"/>
                </a:lnTo>
                <a:lnTo>
                  <a:pt x="34564" y="83315"/>
                </a:lnTo>
                <a:lnTo>
                  <a:pt x="39014" y="53620"/>
                </a:lnTo>
                <a:lnTo>
                  <a:pt x="50752" y="34717"/>
                </a:lnTo>
                <a:lnTo>
                  <a:pt x="67357" y="24743"/>
                </a:lnTo>
                <a:lnTo>
                  <a:pt x="86410" y="21833"/>
                </a:lnTo>
                <a:lnTo>
                  <a:pt x="140413" y="21833"/>
                </a:lnTo>
                <a:lnTo>
                  <a:pt x="144746" y="5960"/>
                </a:lnTo>
                <a:lnTo>
                  <a:pt x="137582" y="4181"/>
                </a:lnTo>
                <a:lnTo>
                  <a:pt x="126370" y="2226"/>
                </a:lnTo>
                <a:lnTo>
                  <a:pt x="111932" y="648"/>
                </a:lnTo>
                <a:lnTo>
                  <a:pt x="95087" y="0"/>
                </a:lnTo>
                <a:close/>
              </a:path>
              <a:path w="1555750" h="170814">
                <a:moveTo>
                  <a:pt x="140444" y="138904"/>
                </a:moveTo>
                <a:lnTo>
                  <a:pt x="132799" y="142120"/>
                </a:lnTo>
                <a:lnTo>
                  <a:pt x="123143" y="145342"/>
                </a:lnTo>
                <a:lnTo>
                  <a:pt x="111875" y="147823"/>
                </a:lnTo>
                <a:lnTo>
                  <a:pt x="99390" y="148816"/>
                </a:lnTo>
                <a:lnTo>
                  <a:pt x="143689" y="148816"/>
                </a:lnTo>
                <a:lnTo>
                  <a:pt x="140444" y="138904"/>
                </a:lnTo>
                <a:close/>
              </a:path>
              <a:path w="1555750" h="170814">
                <a:moveTo>
                  <a:pt x="140413" y="21833"/>
                </a:moveTo>
                <a:lnTo>
                  <a:pt x="86410" y="21833"/>
                </a:lnTo>
                <a:lnTo>
                  <a:pt x="101792" y="22512"/>
                </a:lnTo>
                <a:lnTo>
                  <a:pt x="115560" y="24303"/>
                </a:lnTo>
                <a:lnTo>
                  <a:pt x="127715" y="26834"/>
                </a:lnTo>
                <a:lnTo>
                  <a:pt x="138256" y="29736"/>
                </a:lnTo>
                <a:lnTo>
                  <a:pt x="140413" y="21833"/>
                </a:lnTo>
                <a:close/>
              </a:path>
              <a:path w="1555750" h="170814">
                <a:moveTo>
                  <a:pt x="287378" y="0"/>
                </a:moveTo>
                <a:lnTo>
                  <a:pt x="248460" y="5859"/>
                </a:lnTo>
                <a:lnTo>
                  <a:pt x="217657" y="23064"/>
                </a:lnTo>
                <a:lnTo>
                  <a:pt x="197396" y="51056"/>
                </a:lnTo>
                <a:lnTo>
                  <a:pt x="190102" y="89276"/>
                </a:lnTo>
                <a:lnTo>
                  <a:pt x="196246" y="123775"/>
                </a:lnTo>
                <a:lnTo>
                  <a:pt x="213328" y="149327"/>
                </a:lnTo>
                <a:lnTo>
                  <a:pt x="239324" y="165196"/>
                </a:lnTo>
                <a:lnTo>
                  <a:pt x="272211" y="170649"/>
                </a:lnTo>
                <a:lnTo>
                  <a:pt x="311117" y="164508"/>
                </a:lnTo>
                <a:lnTo>
                  <a:pt x="338440" y="148816"/>
                </a:lnTo>
                <a:lnTo>
                  <a:pt x="285190" y="148816"/>
                </a:lnTo>
                <a:lnTo>
                  <a:pt x="260229" y="144974"/>
                </a:lnTo>
                <a:lnTo>
                  <a:pt x="241147" y="132951"/>
                </a:lnTo>
                <a:lnTo>
                  <a:pt x="228955" y="112000"/>
                </a:lnTo>
                <a:lnTo>
                  <a:pt x="224667" y="81373"/>
                </a:lnTo>
                <a:lnTo>
                  <a:pt x="228489" y="53648"/>
                </a:lnTo>
                <a:lnTo>
                  <a:pt x="239005" y="35228"/>
                </a:lnTo>
                <a:lnTo>
                  <a:pt x="254784" y="24995"/>
                </a:lnTo>
                <a:lnTo>
                  <a:pt x="274398" y="21833"/>
                </a:lnTo>
                <a:lnTo>
                  <a:pt x="346538" y="21833"/>
                </a:lnTo>
                <a:lnTo>
                  <a:pt x="346197" y="21322"/>
                </a:lnTo>
                <a:lnTo>
                  <a:pt x="320223" y="5453"/>
                </a:lnTo>
                <a:lnTo>
                  <a:pt x="287378" y="0"/>
                </a:lnTo>
                <a:close/>
              </a:path>
              <a:path w="1555750" h="170814">
                <a:moveTo>
                  <a:pt x="346538" y="21833"/>
                </a:moveTo>
                <a:lnTo>
                  <a:pt x="274398" y="21833"/>
                </a:lnTo>
                <a:lnTo>
                  <a:pt x="299659" y="25675"/>
                </a:lnTo>
                <a:lnTo>
                  <a:pt x="319472" y="37698"/>
                </a:lnTo>
                <a:lnTo>
                  <a:pt x="332407" y="58649"/>
                </a:lnTo>
                <a:lnTo>
                  <a:pt x="337037" y="89276"/>
                </a:lnTo>
                <a:lnTo>
                  <a:pt x="332884" y="117001"/>
                </a:lnTo>
                <a:lnTo>
                  <a:pt x="321641" y="135421"/>
                </a:lnTo>
                <a:lnTo>
                  <a:pt x="305135" y="145653"/>
                </a:lnTo>
                <a:lnTo>
                  <a:pt x="285190" y="148816"/>
                </a:lnTo>
                <a:lnTo>
                  <a:pt x="338440" y="148816"/>
                </a:lnTo>
                <a:lnTo>
                  <a:pt x="341895" y="146832"/>
                </a:lnTo>
                <a:lnTo>
                  <a:pt x="362131" y="118746"/>
                </a:lnTo>
                <a:lnTo>
                  <a:pt x="369413" y="81373"/>
                </a:lnTo>
                <a:lnTo>
                  <a:pt x="363271" y="46874"/>
                </a:lnTo>
                <a:lnTo>
                  <a:pt x="346538" y="21833"/>
                </a:lnTo>
                <a:close/>
              </a:path>
              <a:path w="1555750" h="170814">
                <a:moveTo>
                  <a:pt x="466689" y="3951"/>
                </a:moveTo>
                <a:lnTo>
                  <a:pt x="434239" y="3951"/>
                </a:lnTo>
                <a:lnTo>
                  <a:pt x="434239" y="166698"/>
                </a:lnTo>
                <a:lnTo>
                  <a:pt x="540119" y="166698"/>
                </a:lnTo>
                <a:lnTo>
                  <a:pt x="544422" y="144864"/>
                </a:lnTo>
                <a:lnTo>
                  <a:pt x="466689" y="144864"/>
                </a:lnTo>
                <a:lnTo>
                  <a:pt x="466689" y="3951"/>
                </a:lnTo>
                <a:close/>
              </a:path>
              <a:path w="1555750" h="170814">
                <a:moveTo>
                  <a:pt x="680564" y="0"/>
                </a:moveTo>
                <a:lnTo>
                  <a:pt x="642018" y="5859"/>
                </a:lnTo>
                <a:lnTo>
                  <a:pt x="611964" y="23064"/>
                </a:lnTo>
                <a:lnTo>
                  <a:pt x="592437" y="51056"/>
                </a:lnTo>
                <a:lnTo>
                  <a:pt x="585476" y="89276"/>
                </a:lnTo>
                <a:lnTo>
                  <a:pt x="591322" y="123775"/>
                </a:lnTo>
                <a:lnTo>
                  <a:pt x="607908" y="149327"/>
                </a:lnTo>
                <a:lnTo>
                  <a:pt x="633805" y="165196"/>
                </a:lnTo>
                <a:lnTo>
                  <a:pt x="667584" y="170649"/>
                </a:lnTo>
                <a:lnTo>
                  <a:pt x="706160" y="164508"/>
                </a:lnTo>
                <a:lnTo>
                  <a:pt x="732838" y="148816"/>
                </a:lnTo>
                <a:lnTo>
                  <a:pt x="678449" y="148816"/>
                </a:lnTo>
                <a:lnTo>
                  <a:pt x="654380" y="144974"/>
                </a:lnTo>
                <a:lnTo>
                  <a:pt x="635198" y="132951"/>
                </a:lnTo>
                <a:lnTo>
                  <a:pt x="622511" y="112000"/>
                </a:lnTo>
                <a:lnTo>
                  <a:pt x="617925" y="81373"/>
                </a:lnTo>
                <a:lnTo>
                  <a:pt x="622078" y="53648"/>
                </a:lnTo>
                <a:lnTo>
                  <a:pt x="633320" y="35228"/>
                </a:lnTo>
                <a:lnTo>
                  <a:pt x="649827" y="24995"/>
                </a:lnTo>
                <a:lnTo>
                  <a:pt x="669771" y="21833"/>
                </a:lnTo>
                <a:lnTo>
                  <a:pt x="740598" y="21833"/>
                </a:lnTo>
                <a:lnTo>
                  <a:pt x="740267" y="21322"/>
                </a:lnTo>
                <a:lnTo>
                  <a:pt x="714374" y="5453"/>
                </a:lnTo>
                <a:lnTo>
                  <a:pt x="680564" y="0"/>
                </a:lnTo>
                <a:close/>
              </a:path>
              <a:path w="1555750" h="170814">
                <a:moveTo>
                  <a:pt x="740598" y="21833"/>
                </a:moveTo>
                <a:lnTo>
                  <a:pt x="669771" y="21833"/>
                </a:lnTo>
                <a:lnTo>
                  <a:pt x="693810" y="25675"/>
                </a:lnTo>
                <a:lnTo>
                  <a:pt x="712995" y="37698"/>
                </a:lnTo>
                <a:lnTo>
                  <a:pt x="725699" y="58649"/>
                </a:lnTo>
                <a:lnTo>
                  <a:pt x="730295" y="89276"/>
                </a:lnTo>
                <a:lnTo>
                  <a:pt x="726142" y="117001"/>
                </a:lnTo>
                <a:lnTo>
                  <a:pt x="714900" y="135421"/>
                </a:lnTo>
                <a:lnTo>
                  <a:pt x="698394" y="145653"/>
                </a:lnTo>
                <a:lnTo>
                  <a:pt x="678449" y="148816"/>
                </a:lnTo>
                <a:lnTo>
                  <a:pt x="732838" y="148816"/>
                </a:lnTo>
                <a:lnTo>
                  <a:pt x="736211" y="146832"/>
                </a:lnTo>
                <a:lnTo>
                  <a:pt x="755720" y="118746"/>
                </a:lnTo>
                <a:lnTo>
                  <a:pt x="762672" y="81373"/>
                </a:lnTo>
                <a:lnTo>
                  <a:pt x="756836" y="46874"/>
                </a:lnTo>
                <a:lnTo>
                  <a:pt x="740598" y="21833"/>
                </a:lnTo>
                <a:close/>
              </a:path>
              <a:path w="1555750" h="170814">
                <a:moveTo>
                  <a:pt x="872854" y="3951"/>
                </a:moveTo>
                <a:lnTo>
                  <a:pt x="838290" y="3951"/>
                </a:lnTo>
                <a:lnTo>
                  <a:pt x="816706" y="166698"/>
                </a:lnTo>
                <a:lnTo>
                  <a:pt x="844780" y="166698"/>
                </a:lnTo>
                <a:lnTo>
                  <a:pt x="859874" y="39715"/>
                </a:lnTo>
                <a:lnTo>
                  <a:pt x="887606" y="39715"/>
                </a:lnTo>
                <a:lnTo>
                  <a:pt x="872854" y="3951"/>
                </a:lnTo>
                <a:close/>
              </a:path>
              <a:path w="1555750" h="170814">
                <a:moveTo>
                  <a:pt x="887606" y="39715"/>
                </a:moveTo>
                <a:lnTo>
                  <a:pt x="859874" y="39715"/>
                </a:lnTo>
                <a:lnTo>
                  <a:pt x="911794" y="166698"/>
                </a:lnTo>
                <a:lnTo>
                  <a:pt x="939868" y="162747"/>
                </a:lnTo>
                <a:lnTo>
                  <a:pt x="951580" y="134952"/>
                </a:lnTo>
                <a:lnTo>
                  <a:pt x="926888" y="134952"/>
                </a:lnTo>
                <a:lnTo>
                  <a:pt x="887606" y="39715"/>
                </a:lnTo>
                <a:close/>
              </a:path>
              <a:path w="1555750" h="170814">
                <a:moveTo>
                  <a:pt x="1020229" y="39715"/>
                </a:moveTo>
                <a:lnTo>
                  <a:pt x="991714" y="39715"/>
                </a:lnTo>
                <a:lnTo>
                  <a:pt x="1004694" y="166698"/>
                </a:lnTo>
                <a:lnTo>
                  <a:pt x="1037070" y="166698"/>
                </a:lnTo>
                <a:lnTo>
                  <a:pt x="1020229" y="39715"/>
                </a:lnTo>
                <a:close/>
              </a:path>
              <a:path w="1555750" h="170814">
                <a:moveTo>
                  <a:pt x="1015486" y="3951"/>
                </a:moveTo>
                <a:lnTo>
                  <a:pt x="980922" y="3951"/>
                </a:lnTo>
                <a:lnTo>
                  <a:pt x="926888" y="134952"/>
                </a:lnTo>
                <a:lnTo>
                  <a:pt x="951580" y="134952"/>
                </a:lnTo>
                <a:lnTo>
                  <a:pt x="991714" y="39715"/>
                </a:lnTo>
                <a:lnTo>
                  <a:pt x="1020229" y="39715"/>
                </a:lnTo>
                <a:lnTo>
                  <a:pt x="1015486" y="3951"/>
                </a:lnTo>
                <a:close/>
              </a:path>
              <a:path w="1555750" h="170814">
                <a:moveTo>
                  <a:pt x="1160233" y="3951"/>
                </a:moveTo>
                <a:lnTo>
                  <a:pt x="1101896" y="3951"/>
                </a:lnTo>
                <a:lnTo>
                  <a:pt x="1101896" y="166698"/>
                </a:lnTo>
                <a:lnTo>
                  <a:pt x="1155930" y="166698"/>
                </a:lnTo>
                <a:lnTo>
                  <a:pt x="1189026" y="163439"/>
                </a:lnTo>
                <a:lnTo>
                  <a:pt x="1213419" y="154040"/>
                </a:lnTo>
                <a:lnTo>
                  <a:pt x="1220636" y="146874"/>
                </a:lnTo>
                <a:lnTo>
                  <a:pt x="1134273" y="146874"/>
                </a:lnTo>
                <a:lnTo>
                  <a:pt x="1134273" y="93294"/>
                </a:lnTo>
                <a:lnTo>
                  <a:pt x="1221511" y="93294"/>
                </a:lnTo>
                <a:lnTo>
                  <a:pt x="1220437" y="92014"/>
                </a:lnTo>
                <a:lnTo>
                  <a:pt x="1207238" y="84731"/>
                </a:lnTo>
                <a:lnTo>
                  <a:pt x="1192609" y="81373"/>
                </a:lnTo>
                <a:lnTo>
                  <a:pt x="1201734" y="75412"/>
                </a:lnTo>
                <a:lnTo>
                  <a:pt x="1134273" y="75412"/>
                </a:lnTo>
                <a:lnTo>
                  <a:pt x="1134273" y="23842"/>
                </a:lnTo>
                <a:lnTo>
                  <a:pt x="1214896" y="23842"/>
                </a:lnTo>
                <a:lnTo>
                  <a:pt x="1205069" y="13888"/>
                </a:lnTo>
                <a:lnTo>
                  <a:pt x="1186086" y="6499"/>
                </a:lnTo>
                <a:lnTo>
                  <a:pt x="1160233" y="3951"/>
                </a:lnTo>
                <a:close/>
              </a:path>
              <a:path w="1555750" h="170814">
                <a:moveTo>
                  <a:pt x="1221511" y="93294"/>
                </a:moveTo>
                <a:lnTo>
                  <a:pt x="1158045" y="93294"/>
                </a:lnTo>
                <a:lnTo>
                  <a:pt x="1176987" y="95122"/>
                </a:lnTo>
                <a:lnTo>
                  <a:pt x="1191287" y="100477"/>
                </a:lnTo>
                <a:lnTo>
                  <a:pt x="1200324" y="109174"/>
                </a:lnTo>
                <a:lnTo>
                  <a:pt x="1203474" y="121022"/>
                </a:lnTo>
                <a:lnTo>
                  <a:pt x="1200493" y="133453"/>
                </a:lnTo>
                <a:lnTo>
                  <a:pt x="1192637" y="141407"/>
                </a:lnTo>
                <a:lnTo>
                  <a:pt x="1181540" y="145631"/>
                </a:lnTo>
                <a:lnTo>
                  <a:pt x="1168837" y="146874"/>
                </a:lnTo>
                <a:lnTo>
                  <a:pt x="1220636" y="146874"/>
                </a:lnTo>
                <a:lnTo>
                  <a:pt x="1228501" y="139065"/>
                </a:lnTo>
                <a:lnTo>
                  <a:pt x="1233663" y="119079"/>
                </a:lnTo>
                <a:lnTo>
                  <a:pt x="1229986" y="103402"/>
                </a:lnTo>
                <a:lnTo>
                  <a:pt x="1221511" y="93294"/>
                </a:lnTo>
                <a:close/>
              </a:path>
              <a:path w="1555750" h="170814">
                <a:moveTo>
                  <a:pt x="1214896" y="23842"/>
                </a:moveTo>
                <a:lnTo>
                  <a:pt x="1149440" y="23842"/>
                </a:lnTo>
                <a:lnTo>
                  <a:pt x="1168622" y="25669"/>
                </a:lnTo>
                <a:lnTo>
                  <a:pt x="1181316" y="31025"/>
                </a:lnTo>
                <a:lnTo>
                  <a:pt x="1188335" y="39721"/>
                </a:lnTo>
                <a:lnTo>
                  <a:pt x="1190494" y="51570"/>
                </a:lnTo>
                <a:lnTo>
                  <a:pt x="1188700" y="61172"/>
                </a:lnTo>
                <a:lnTo>
                  <a:pt x="1182646" y="68715"/>
                </a:lnTo>
                <a:lnTo>
                  <a:pt x="1171329" y="73646"/>
                </a:lnTo>
                <a:lnTo>
                  <a:pt x="1153743" y="75412"/>
                </a:lnTo>
                <a:lnTo>
                  <a:pt x="1201734" y="75412"/>
                </a:lnTo>
                <a:lnTo>
                  <a:pt x="1203406" y="74320"/>
                </a:lnTo>
                <a:lnTo>
                  <a:pt x="1212371" y="65232"/>
                </a:lnTo>
                <a:lnTo>
                  <a:pt x="1218491" y="54286"/>
                </a:lnTo>
                <a:lnTo>
                  <a:pt x="1220756" y="41657"/>
                </a:lnTo>
                <a:lnTo>
                  <a:pt x="1216765" y="25735"/>
                </a:lnTo>
                <a:lnTo>
                  <a:pt x="1214896" y="23842"/>
                </a:lnTo>
                <a:close/>
              </a:path>
              <a:path w="1555750" h="170814">
                <a:moveTo>
                  <a:pt x="1328751" y="3951"/>
                </a:moveTo>
                <a:lnTo>
                  <a:pt x="1298489" y="3951"/>
                </a:lnTo>
                <a:lnTo>
                  <a:pt x="1298489" y="166698"/>
                </a:lnTo>
                <a:lnTo>
                  <a:pt x="1328751" y="166698"/>
                </a:lnTo>
                <a:lnTo>
                  <a:pt x="1328751" y="3951"/>
                </a:lnTo>
                <a:close/>
              </a:path>
              <a:path w="1555750" h="170814">
                <a:moveTo>
                  <a:pt x="1488665" y="0"/>
                </a:moveTo>
                <a:lnTo>
                  <a:pt x="1454101" y="3951"/>
                </a:lnTo>
                <a:lnTo>
                  <a:pt x="1384900" y="166698"/>
                </a:lnTo>
                <a:lnTo>
                  <a:pt x="1417349" y="166698"/>
                </a:lnTo>
                <a:lnTo>
                  <a:pt x="1434631" y="123031"/>
                </a:lnTo>
                <a:lnTo>
                  <a:pt x="1538071" y="123031"/>
                </a:lnTo>
                <a:lnTo>
                  <a:pt x="1529303" y="101197"/>
                </a:lnTo>
                <a:lnTo>
                  <a:pt x="1443236" y="101197"/>
                </a:lnTo>
                <a:lnTo>
                  <a:pt x="1469195" y="31745"/>
                </a:lnTo>
                <a:lnTo>
                  <a:pt x="1501413" y="31745"/>
                </a:lnTo>
                <a:lnTo>
                  <a:pt x="1488665" y="0"/>
                </a:lnTo>
                <a:close/>
              </a:path>
              <a:path w="1555750" h="170814">
                <a:moveTo>
                  <a:pt x="1538071" y="123031"/>
                </a:moveTo>
                <a:lnTo>
                  <a:pt x="1503760" y="123031"/>
                </a:lnTo>
                <a:lnTo>
                  <a:pt x="1521042" y="166698"/>
                </a:lnTo>
                <a:lnTo>
                  <a:pt x="1555606" y="166698"/>
                </a:lnTo>
                <a:lnTo>
                  <a:pt x="1538071" y="123031"/>
                </a:lnTo>
                <a:close/>
              </a:path>
              <a:path w="1555750" h="170814">
                <a:moveTo>
                  <a:pt x="1501413" y="31745"/>
                </a:moveTo>
                <a:lnTo>
                  <a:pt x="1469195" y="31745"/>
                </a:lnTo>
                <a:lnTo>
                  <a:pt x="1495155" y="101197"/>
                </a:lnTo>
                <a:lnTo>
                  <a:pt x="1529303" y="101197"/>
                </a:lnTo>
                <a:lnTo>
                  <a:pt x="1501413" y="31745"/>
                </a:lnTo>
                <a:close/>
              </a:path>
            </a:pathLst>
          </a:custGeom>
          <a:solidFill>
            <a:srgbClr val="FFFFFF"/>
          </a:solidFill>
        </p:spPr>
        <p:txBody>
          <a:bodyPr wrap="square" lIns="0" tIns="0" rIns="0" bIns="0" rtlCol="0"/>
          <a:lstStyle/>
          <a:p>
            <a:endParaRPr/>
          </a:p>
        </p:txBody>
      </p:sp>
      <p:sp>
        <p:nvSpPr>
          <p:cNvPr id="8" name="object 8"/>
          <p:cNvSpPr/>
          <p:nvPr/>
        </p:nvSpPr>
        <p:spPr>
          <a:xfrm>
            <a:off x="3774630" y="2564953"/>
            <a:ext cx="1473571" cy="172719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168401"/>
            <a:ext cx="3463290" cy="635635"/>
          </a:xfrm>
          <a:prstGeom prst="rect">
            <a:avLst/>
          </a:prstGeom>
        </p:spPr>
        <p:txBody>
          <a:bodyPr vert="horz" wrap="square" lIns="0" tIns="12700" rIns="0" bIns="0" rtlCol="0">
            <a:spAutoFit/>
          </a:bodyPr>
          <a:lstStyle/>
          <a:p>
            <a:pPr marL="12700">
              <a:lnSpc>
                <a:spcPct val="100000"/>
              </a:lnSpc>
              <a:spcBef>
                <a:spcPts val="100"/>
              </a:spcBef>
            </a:pPr>
            <a:r>
              <a:rPr sz="4000" b="1" spc="-15" dirty="0">
                <a:latin typeface="Calibri"/>
                <a:cs typeface="Calibri"/>
              </a:rPr>
              <a:t>Regresión</a:t>
            </a:r>
            <a:r>
              <a:rPr sz="4000" b="1" spc="-75" dirty="0">
                <a:latin typeface="Calibri"/>
                <a:cs typeface="Calibri"/>
              </a:rPr>
              <a:t> </a:t>
            </a:r>
            <a:r>
              <a:rPr sz="4000" b="1" dirty="0">
                <a:latin typeface="Calibri"/>
                <a:cs typeface="Calibri"/>
              </a:rPr>
              <a:t>Lineal</a:t>
            </a:r>
            <a:endParaRPr sz="4000">
              <a:latin typeface="Calibri"/>
              <a:cs typeface="Calibri"/>
            </a:endParaRPr>
          </a:p>
        </p:txBody>
      </p:sp>
      <p:sp>
        <p:nvSpPr>
          <p:cNvPr id="3" name="object 3"/>
          <p:cNvSpPr/>
          <p:nvPr/>
        </p:nvSpPr>
        <p:spPr>
          <a:xfrm>
            <a:off x="430110" y="1250314"/>
            <a:ext cx="190500" cy="17754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89609" y="1022553"/>
            <a:ext cx="8149590" cy="909319"/>
          </a:xfrm>
          <a:prstGeom prst="rect">
            <a:avLst/>
          </a:prstGeom>
        </p:spPr>
        <p:txBody>
          <a:bodyPr vert="horz" wrap="square" lIns="0" tIns="149860" rIns="0" bIns="0" rtlCol="0">
            <a:spAutoFit/>
          </a:bodyPr>
          <a:lstStyle/>
          <a:p>
            <a:pPr marL="26034">
              <a:lnSpc>
                <a:spcPct val="100000"/>
              </a:lnSpc>
              <a:spcBef>
                <a:spcPts val="1180"/>
              </a:spcBef>
            </a:pPr>
            <a:r>
              <a:rPr sz="2000" b="1" dirty="0">
                <a:latin typeface="Calibri"/>
                <a:cs typeface="Calibri"/>
              </a:rPr>
              <a:t>T</a:t>
            </a:r>
            <a:r>
              <a:rPr sz="1600" b="1" dirty="0">
                <a:latin typeface="Calibri"/>
                <a:cs typeface="Calibri"/>
              </a:rPr>
              <a:t>IPOS </a:t>
            </a:r>
            <a:r>
              <a:rPr sz="1600" b="1" spc="-5" dirty="0">
                <a:latin typeface="Calibri"/>
                <a:cs typeface="Calibri"/>
              </a:rPr>
              <a:t>DE</a:t>
            </a:r>
            <a:r>
              <a:rPr sz="1600" b="1" spc="165" dirty="0">
                <a:latin typeface="Calibri"/>
                <a:cs typeface="Calibri"/>
              </a:rPr>
              <a:t> </a:t>
            </a:r>
            <a:r>
              <a:rPr sz="2000" b="1" spc="-10" dirty="0">
                <a:latin typeface="Calibri"/>
                <a:cs typeface="Calibri"/>
              </a:rPr>
              <a:t>C</a:t>
            </a:r>
            <a:r>
              <a:rPr sz="1600" b="1" spc="-10" dirty="0">
                <a:latin typeface="Calibri"/>
                <a:cs typeface="Calibri"/>
              </a:rPr>
              <a:t>ORRELACIÓN</a:t>
            </a:r>
            <a:r>
              <a:rPr sz="2000" b="1" spc="-10" dirty="0">
                <a:latin typeface="Calibri"/>
                <a:cs typeface="Calibri"/>
              </a:rPr>
              <a:t>:</a:t>
            </a:r>
            <a:endParaRPr sz="2000">
              <a:latin typeface="Calibri"/>
              <a:cs typeface="Calibri"/>
            </a:endParaRPr>
          </a:p>
          <a:p>
            <a:pPr marL="12700">
              <a:lnSpc>
                <a:spcPct val="100000"/>
              </a:lnSpc>
              <a:spcBef>
                <a:spcPts val="1080"/>
              </a:spcBef>
            </a:pPr>
            <a:r>
              <a:rPr sz="2000" spc="-20" dirty="0">
                <a:latin typeface="Calibri"/>
                <a:cs typeface="Calibri"/>
              </a:rPr>
              <a:t>Hay </a:t>
            </a:r>
            <a:r>
              <a:rPr sz="2000" spc="-10" dirty="0">
                <a:latin typeface="Calibri"/>
                <a:cs typeface="Calibri"/>
              </a:rPr>
              <a:t>tres </a:t>
            </a:r>
            <a:r>
              <a:rPr sz="2000" spc="-5" dirty="0">
                <a:latin typeface="Calibri"/>
                <a:cs typeface="Calibri"/>
              </a:rPr>
              <a:t>tipos </a:t>
            </a:r>
            <a:r>
              <a:rPr sz="2000" spc="-10" dirty="0">
                <a:latin typeface="Calibri"/>
                <a:cs typeface="Calibri"/>
              </a:rPr>
              <a:t>básicos </a:t>
            </a:r>
            <a:r>
              <a:rPr sz="2000" spc="-5" dirty="0">
                <a:latin typeface="Calibri"/>
                <a:cs typeface="Calibri"/>
              </a:rPr>
              <a:t>de </a:t>
            </a:r>
            <a:r>
              <a:rPr sz="2000" spc="-10" dirty="0">
                <a:latin typeface="Calibri"/>
                <a:cs typeface="Calibri"/>
              </a:rPr>
              <a:t>correlación: positiva, </a:t>
            </a:r>
            <a:r>
              <a:rPr sz="2000" spc="-15" dirty="0">
                <a:latin typeface="Calibri"/>
                <a:cs typeface="Calibri"/>
              </a:rPr>
              <a:t>negativa </a:t>
            </a:r>
            <a:r>
              <a:rPr sz="2000" spc="-5" dirty="0">
                <a:latin typeface="Calibri"/>
                <a:cs typeface="Calibri"/>
              </a:rPr>
              <a:t>y nula (sin</a:t>
            </a:r>
            <a:r>
              <a:rPr sz="2000" spc="229" dirty="0">
                <a:latin typeface="Calibri"/>
                <a:cs typeface="Calibri"/>
              </a:rPr>
              <a:t> </a:t>
            </a:r>
            <a:r>
              <a:rPr sz="2000" spc="-5" dirty="0">
                <a:latin typeface="Calibri"/>
                <a:cs typeface="Calibri"/>
              </a:rPr>
              <a:t>correlación).</a:t>
            </a:r>
            <a:endParaRPr sz="2000">
              <a:latin typeface="Calibri"/>
              <a:cs typeface="Calibri"/>
            </a:endParaRPr>
          </a:p>
        </p:txBody>
      </p:sp>
      <p:sp>
        <p:nvSpPr>
          <p:cNvPr id="5" name="object 5"/>
          <p:cNvSpPr txBox="1"/>
          <p:nvPr/>
        </p:nvSpPr>
        <p:spPr>
          <a:xfrm>
            <a:off x="713994" y="4872990"/>
            <a:ext cx="2509520"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69172A"/>
                </a:solidFill>
                <a:latin typeface="Calibri"/>
                <a:cs typeface="Calibri"/>
              </a:rPr>
              <a:t>Correlación </a:t>
            </a:r>
            <a:r>
              <a:rPr sz="1800" b="1" dirty="0">
                <a:solidFill>
                  <a:srgbClr val="69172A"/>
                </a:solidFill>
                <a:latin typeface="Calibri"/>
                <a:cs typeface="Calibri"/>
              </a:rPr>
              <a:t>Lineal</a:t>
            </a:r>
            <a:r>
              <a:rPr sz="1800" b="1" spc="-60" dirty="0">
                <a:solidFill>
                  <a:srgbClr val="69172A"/>
                </a:solidFill>
                <a:latin typeface="Calibri"/>
                <a:cs typeface="Calibri"/>
              </a:rPr>
              <a:t> </a:t>
            </a:r>
            <a:r>
              <a:rPr sz="1800" b="1" spc="-10" dirty="0">
                <a:solidFill>
                  <a:srgbClr val="69172A"/>
                </a:solidFill>
                <a:latin typeface="Calibri"/>
                <a:cs typeface="Calibri"/>
              </a:rPr>
              <a:t>Positiva</a:t>
            </a:r>
            <a:endParaRPr sz="1800">
              <a:latin typeface="Calibri"/>
              <a:cs typeface="Calibri"/>
            </a:endParaRPr>
          </a:p>
        </p:txBody>
      </p:sp>
      <p:sp>
        <p:nvSpPr>
          <p:cNvPr id="6" name="object 6"/>
          <p:cNvSpPr txBox="1"/>
          <p:nvPr/>
        </p:nvSpPr>
        <p:spPr>
          <a:xfrm>
            <a:off x="3643121" y="4872990"/>
            <a:ext cx="2602230"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69172A"/>
                </a:solidFill>
                <a:latin typeface="Calibri"/>
                <a:cs typeface="Calibri"/>
              </a:rPr>
              <a:t>Correlación </a:t>
            </a:r>
            <a:r>
              <a:rPr sz="1800" b="1" dirty="0">
                <a:solidFill>
                  <a:srgbClr val="69172A"/>
                </a:solidFill>
                <a:latin typeface="Calibri"/>
                <a:cs typeface="Calibri"/>
              </a:rPr>
              <a:t>Lineal</a:t>
            </a:r>
            <a:r>
              <a:rPr sz="1800" b="1" spc="-75" dirty="0">
                <a:solidFill>
                  <a:srgbClr val="69172A"/>
                </a:solidFill>
                <a:latin typeface="Calibri"/>
                <a:cs typeface="Calibri"/>
              </a:rPr>
              <a:t> </a:t>
            </a:r>
            <a:r>
              <a:rPr sz="1800" b="1" spc="-10" dirty="0">
                <a:solidFill>
                  <a:srgbClr val="69172A"/>
                </a:solidFill>
                <a:latin typeface="Calibri"/>
                <a:cs typeface="Calibri"/>
              </a:rPr>
              <a:t>Negativa</a:t>
            </a:r>
            <a:endParaRPr sz="1800">
              <a:latin typeface="Calibri"/>
              <a:cs typeface="Calibri"/>
            </a:endParaRPr>
          </a:p>
        </p:txBody>
      </p:sp>
      <p:sp>
        <p:nvSpPr>
          <p:cNvPr id="7" name="object 7"/>
          <p:cNvSpPr txBox="1"/>
          <p:nvPr/>
        </p:nvSpPr>
        <p:spPr>
          <a:xfrm>
            <a:off x="6607809" y="4887467"/>
            <a:ext cx="2042795"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69172A"/>
                </a:solidFill>
                <a:latin typeface="Calibri"/>
                <a:cs typeface="Calibri"/>
              </a:rPr>
              <a:t>Correlación </a:t>
            </a:r>
            <a:r>
              <a:rPr sz="1800" b="1" dirty="0">
                <a:solidFill>
                  <a:srgbClr val="69172A"/>
                </a:solidFill>
                <a:latin typeface="Calibri"/>
                <a:cs typeface="Calibri"/>
              </a:rPr>
              <a:t>No</a:t>
            </a:r>
            <a:r>
              <a:rPr sz="1800" b="1" spc="-65" dirty="0">
                <a:solidFill>
                  <a:srgbClr val="69172A"/>
                </a:solidFill>
                <a:latin typeface="Calibri"/>
                <a:cs typeface="Calibri"/>
              </a:rPr>
              <a:t> </a:t>
            </a:r>
            <a:r>
              <a:rPr sz="1800" b="1" dirty="0">
                <a:solidFill>
                  <a:srgbClr val="69172A"/>
                </a:solidFill>
                <a:latin typeface="Calibri"/>
                <a:cs typeface="Calibri"/>
              </a:rPr>
              <a:t>Lineal</a:t>
            </a:r>
            <a:endParaRPr sz="1800">
              <a:latin typeface="Calibri"/>
              <a:cs typeface="Calibri"/>
            </a:endParaRPr>
          </a:p>
        </p:txBody>
      </p:sp>
      <p:sp>
        <p:nvSpPr>
          <p:cNvPr id="8" name="object 8"/>
          <p:cNvSpPr txBox="1"/>
          <p:nvPr/>
        </p:nvSpPr>
        <p:spPr>
          <a:xfrm>
            <a:off x="9744709" y="4872990"/>
            <a:ext cx="144716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69172A"/>
                </a:solidFill>
                <a:latin typeface="Calibri"/>
                <a:cs typeface="Calibri"/>
              </a:rPr>
              <a:t>Sin</a:t>
            </a:r>
            <a:r>
              <a:rPr sz="1800" b="1" spc="-50" dirty="0">
                <a:solidFill>
                  <a:srgbClr val="69172A"/>
                </a:solidFill>
                <a:latin typeface="Calibri"/>
                <a:cs typeface="Calibri"/>
              </a:rPr>
              <a:t> </a:t>
            </a:r>
            <a:r>
              <a:rPr sz="1800" b="1" spc="-10" dirty="0">
                <a:solidFill>
                  <a:srgbClr val="69172A"/>
                </a:solidFill>
                <a:latin typeface="Calibri"/>
                <a:cs typeface="Calibri"/>
              </a:rPr>
              <a:t>Correlación</a:t>
            </a:r>
            <a:endParaRPr sz="1800">
              <a:latin typeface="Calibri"/>
              <a:cs typeface="Calibri"/>
            </a:endParaRPr>
          </a:p>
        </p:txBody>
      </p:sp>
      <p:sp>
        <p:nvSpPr>
          <p:cNvPr id="9" name="object 9"/>
          <p:cNvSpPr/>
          <p:nvPr/>
        </p:nvSpPr>
        <p:spPr>
          <a:xfrm>
            <a:off x="506730" y="2157983"/>
            <a:ext cx="11156442" cy="2695956"/>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635508" y="5237988"/>
            <a:ext cx="2585466" cy="646938"/>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635508" y="5237988"/>
            <a:ext cx="2585720" cy="647065"/>
          </a:xfrm>
          <a:custGeom>
            <a:avLst/>
            <a:gdLst/>
            <a:ahLst/>
            <a:cxnLst/>
            <a:rect l="l" t="t" r="r" b="b"/>
            <a:pathLst>
              <a:path w="2585720" h="647064">
                <a:moveTo>
                  <a:pt x="0" y="107823"/>
                </a:moveTo>
                <a:lnTo>
                  <a:pt x="8473" y="65847"/>
                </a:lnTo>
                <a:lnTo>
                  <a:pt x="31580" y="31575"/>
                </a:lnTo>
                <a:lnTo>
                  <a:pt x="65852" y="8471"/>
                </a:lnTo>
                <a:lnTo>
                  <a:pt x="107823" y="0"/>
                </a:lnTo>
                <a:lnTo>
                  <a:pt x="2477643" y="0"/>
                </a:lnTo>
                <a:lnTo>
                  <a:pt x="2519618" y="8471"/>
                </a:lnTo>
                <a:lnTo>
                  <a:pt x="2553890" y="31575"/>
                </a:lnTo>
                <a:lnTo>
                  <a:pt x="2576994" y="65847"/>
                </a:lnTo>
                <a:lnTo>
                  <a:pt x="2585466" y="107823"/>
                </a:lnTo>
                <a:lnTo>
                  <a:pt x="2585466" y="539115"/>
                </a:lnTo>
                <a:lnTo>
                  <a:pt x="2576994" y="581085"/>
                </a:lnTo>
                <a:lnTo>
                  <a:pt x="2553890" y="615357"/>
                </a:lnTo>
                <a:lnTo>
                  <a:pt x="2519618" y="638464"/>
                </a:lnTo>
                <a:lnTo>
                  <a:pt x="2477643" y="646938"/>
                </a:lnTo>
                <a:lnTo>
                  <a:pt x="107823" y="646938"/>
                </a:lnTo>
                <a:lnTo>
                  <a:pt x="65852" y="638464"/>
                </a:lnTo>
                <a:lnTo>
                  <a:pt x="31580" y="615357"/>
                </a:lnTo>
                <a:lnTo>
                  <a:pt x="8473" y="581085"/>
                </a:lnTo>
                <a:lnTo>
                  <a:pt x="0" y="539115"/>
                </a:lnTo>
                <a:lnTo>
                  <a:pt x="0" y="107823"/>
                </a:lnTo>
                <a:close/>
              </a:path>
            </a:pathLst>
          </a:custGeom>
          <a:ln w="6096">
            <a:solidFill>
              <a:srgbClr val="A4A4A4"/>
            </a:solidFill>
          </a:ln>
        </p:spPr>
        <p:txBody>
          <a:bodyPr wrap="square" lIns="0" tIns="0" rIns="0" bIns="0" rtlCol="0"/>
          <a:lstStyle/>
          <a:p>
            <a:endParaRPr/>
          </a:p>
        </p:txBody>
      </p:sp>
      <p:sp>
        <p:nvSpPr>
          <p:cNvPr id="12" name="object 12"/>
          <p:cNvSpPr txBox="1"/>
          <p:nvPr/>
        </p:nvSpPr>
        <p:spPr>
          <a:xfrm>
            <a:off x="774445" y="5289550"/>
            <a:ext cx="2306955" cy="514350"/>
          </a:xfrm>
          <a:prstGeom prst="rect">
            <a:avLst/>
          </a:prstGeom>
        </p:spPr>
        <p:txBody>
          <a:bodyPr vert="horz" wrap="square" lIns="0" tIns="12700" rIns="0" bIns="0" rtlCol="0">
            <a:spAutoFit/>
          </a:bodyPr>
          <a:lstStyle/>
          <a:p>
            <a:pPr marL="12700">
              <a:lnSpc>
                <a:spcPct val="100000"/>
              </a:lnSpc>
              <a:spcBef>
                <a:spcPts val="100"/>
              </a:spcBef>
            </a:pPr>
            <a:r>
              <a:rPr sz="1600" spc="-10" dirty="0">
                <a:latin typeface="Calibri"/>
                <a:cs typeface="Calibri"/>
              </a:rPr>
              <a:t>Ocurre </a:t>
            </a:r>
            <a:r>
              <a:rPr sz="1600" dirty="0">
                <a:latin typeface="Calibri"/>
                <a:cs typeface="Calibri"/>
              </a:rPr>
              <a:t>cuando </a:t>
            </a:r>
            <a:r>
              <a:rPr sz="1600" spc="-5" dirty="0">
                <a:latin typeface="Calibri"/>
                <a:cs typeface="Calibri"/>
              </a:rPr>
              <a:t>una</a:t>
            </a:r>
            <a:r>
              <a:rPr sz="1600" spc="-70" dirty="0">
                <a:latin typeface="Calibri"/>
                <a:cs typeface="Calibri"/>
              </a:rPr>
              <a:t> </a:t>
            </a:r>
            <a:r>
              <a:rPr sz="1600" spc="-5" dirty="0">
                <a:latin typeface="Calibri"/>
                <a:cs typeface="Calibri"/>
              </a:rPr>
              <a:t>variable</a:t>
            </a:r>
            <a:endParaRPr sz="1600">
              <a:latin typeface="Calibri"/>
              <a:cs typeface="Calibri"/>
            </a:endParaRPr>
          </a:p>
          <a:p>
            <a:pPr marL="63500">
              <a:lnSpc>
                <a:spcPct val="100000"/>
              </a:lnSpc>
              <a:spcBef>
                <a:spcPts val="5"/>
              </a:spcBef>
            </a:pPr>
            <a:r>
              <a:rPr sz="1600" spc="-10" dirty="0">
                <a:latin typeface="Calibri"/>
                <a:cs typeface="Calibri"/>
              </a:rPr>
              <a:t>aumenta </a:t>
            </a:r>
            <a:r>
              <a:rPr sz="1600" dirty="0">
                <a:latin typeface="Calibri"/>
                <a:cs typeface="Calibri"/>
              </a:rPr>
              <a:t>y la </a:t>
            </a:r>
            <a:r>
              <a:rPr sz="1600" spc="-15" dirty="0">
                <a:latin typeface="Calibri"/>
                <a:cs typeface="Calibri"/>
              </a:rPr>
              <a:t>otra</a:t>
            </a:r>
            <a:r>
              <a:rPr sz="1600" spc="-40" dirty="0">
                <a:latin typeface="Calibri"/>
                <a:cs typeface="Calibri"/>
              </a:rPr>
              <a:t> </a:t>
            </a:r>
            <a:r>
              <a:rPr sz="1600" spc="-5" dirty="0">
                <a:latin typeface="Calibri"/>
                <a:cs typeface="Calibri"/>
              </a:rPr>
              <a:t>también</a:t>
            </a:r>
            <a:endParaRPr sz="1600">
              <a:latin typeface="Calibri"/>
              <a:cs typeface="Calibri"/>
            </a:endParaRPr>
          </a:p>
        </p:txBody>
      </p:sp>
      <p:sp>
        <p:nvSpPr>
          <p:cNvPr id="13" name="object 13"/>
          <p:cNvSpPr/>
          <p:nvPr/>
        </p:nvSpPr>
        <p:spPr>
          <a:xfrm>
            <a:off x="3563873" y="5270753"/>
            <a:ext cx="2662428" cy="646938"/>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3563873" y="5270753"/>
            <a:ext cx="2662555" cy="647065"/>
          </a:xfrm>
          <a:custGeom>
            <a:avLst/>
            <a:gdLst/>
            <a:ahLst/>
            <a:cxnLst/>
            <a:rect l="l" t="t" r="r" b="b"/>
            <a:pathLst>
              <a:path w="2662554" h="647064">
                <a:moveTo>
                  <a:pt x="0" y="107823"/>
                </a:moveTo>
                <a:lnTo>
                  <a:pt x="8471" y="65847"/>
                </a:lnTo>
                <a:lnTo>
                  <a:pt x="31575" y="31575"/>
                </a:lnTo>
                <a:lnTo>
                  <a:pt x="65847" y="8471"/>
                </a:lnTo>
                <a:lnTo>
                  <a:pt x="107823" y="0"/>
                </a:lnTo>
                <a:lnTo>
                  <a:pt x="2554604" y="0"/>
                </a:lnTo>
                <a:lnTo>
                  <a:pt x="2596580" y="8471"/>
                </a:lnTo>
                <a:lnTo>
                  <a:pt x="2630852" y="31575"/>
                </a:lnTo>
                <a:lnTo>
                  <a:pt x="2653956" y="65847"/>
                </a:lnTo>
                <a:lnTo>
                  <a:pt x="2662428" y="107823"/>
                </a:lnTo>
                <a:lnTo>
                  <a:pt x="2662428" y="539115"/>
                </a:lnTo>
                <a:lnTo>
                  <a:pt x="2653956" y="581085"/>
                </a:lnTo>
                <a:lnTo>
                  <a:pt x="2630852" y="615357"/>
                </a:lnTo>
                <a:lnTo>
                  <a:pt x="2596580" y="638464"/>
                </a:lnTo>
                <a:lnTo>
                  <a:pt x="2554604" y="646938"/>
                </a:lnTo>
                <a:lnTo>
                  <a:pt x="107823" y="646938"/>
                </a:lnTo>
                <a:lnTo>
                  <a:pt x="65847" y="638464"/>
                </a:lnTo>
                <a:lnTo>
                  <a:pt x="31575" y="615357"/>
                </a:lnTo>
                <a:lnTo>
                  <a:pt x="8471" y="581085"/>
                </a:lnTo>
                <a:lnTo>
                  <a:pt x="0" y="539115"/>
                </a:lnTo>
                <a:lnTo>
                  <a:pt x="0" y="107823"/>
                </a:lnTo>
                <a:close/>
              </a:path>
            </a:pathLst>
          </a:custGeom>
          <a:ln w="6096">
            <a:solidFill>
              <a:srgbClr val="A4A4A4"/>
            </a:solidFill>
          </a:ln>
        </p:spPr>
        <p:txBody>
          <a:bodyPr wrap="square" lIns="0" tIns="0" rIns="0" bIns="0" rtlCol="0"/>
          <a:lstStyle/>
          <a:p>
            <a:endParaRPr/>
          </a:p>
        </p:txBody>
      </p:sp>
      <p:sp>
        <p:nvSpPr>
          <p:cNvPr id="15" name="object 15"/>
          <p:cNvSpPr txBox="1"/>
          <p:nvPr/>
        </p:nvSpPr>
        <p:spPr>
          <a:xfrm>
            <a:off x="3713734" y="5323332"/>
            <a:ext cx="2364105" cy="513715"/>
          </a:xfrm>
          <a:prstGeom prst="rect">
            <a:avLst/>
          </a:prstGeom>
        </p:spPr>
        <p:txBody>
          <a:bodyPr vert="horz" wrap="square" lIns="0" tIns="12700" rIns="0" bIns="0" rtlCol="0">
            <a:spAutoFit/>
          </a:bodyPr>
          <a:lstStyle/>
          <a:p>
            <a:pPr marL="12700" marR="5080" indent="27940">
              <a:lnSpc>
                <a:spcPct val="100000"/>
              </a:lnSpc>
              <a:spcBef>
                <a:spcPts val="100"/>
              </a:spcBef>
            </a:pPr>
            <a:r>
              <a:rPr sz="1600" spc="-10" dirty="0">
                <a:latin typeface="Calibri"/>
                <a:cs typeface="Calibri"/>
              </a:rPr>
              <a:t>Ocurre </a:t>
            </a:r>
            <a:r>
              <a:rPr sz="1600" dirty="0">
                <a:latin typeface="Calibri"/>
                <a:cs typeface="Calibri"/>
              </a:rPr>
              <a:t>cuando </a:t>
            </a:r>
            <a:r>
              <a:rPr sz="1600" spc="-5" dirty="0">
                <a:latin typeface="Calibri"/>
                <a:cs typeface="Calibri"/>
              </a:rPr>
              <a:t>una variable  </a:t>
            </a:r>
            <a:r>
              <a:rPr sz="1600" spc="-10" dirty="0">
                <a:latin typeface="Calibri"/>
                <a:cs typeface="Calibri"/>
              </a:rPr>
              <a:t>aumenta </a:t>
            </a:r>
            <a:r>
              <a:rPr sz="1600" dirty="0">
                <a:latin typeface="Calibri"/>
                <a:cs typeface="Calibri"/>
              </a:rPr>
              <a:t>y la </a:t>
            </a:r>
            <a:r>
              <a:rPr sz="1600" spc="-15" dirty="0">
                <a:latin typeface="Calibri"/>
                <a:cs typeface="Calibri"/>
              </a:rPr>
              <a:t>otra</a:t>
            </a:r>
            <a:r>
              <a:rPr sz="1600" spc="-20" dirty="0">
                <a:latin typeface="Calibri"/>
                <a:cs typeface="Calibri"/>
              </a:rPr>
              <a:t> </a:t>
            </a:r>
            <a:r>
              <a:rPr sz="1600" spc="-10" dirty="0">
                <a:latin typeface="Calibri"/>
                <a:cs typeface="Calibri"/>
              </a:rPr>
              <a:t>disminuye</a:t>
            </a:r>
            <a:endParaRPr sz="1600">
              <a:latin typeface="Calibri"/>
              <a:cs typeface="Calibri"/>
            </a:endParaRPr>
          </a:p>
        </p:txBody>
      </p:sp>
      <p:sp>
        <p:nvSpPr>
          <p:cNvPr id="16" name="object 16"/>
          <p:cNvSpPr/>
          <p:nvPr/>
        </p:nvSpPr>
        <p:spPr>
          <a:xfrm>
            <a:off x="9387078" y="5270753"/>
            <a:ext cx="2662428" cy="646938"/>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9387078" y="5270753"/>
            <a:ext cx="2662555" cy="647065"/>
          </a:xfrm>
          <a:custGeom>
            <a:avLst/>
            <a:gdLst/>
            <a:ahLst/>
            <a:cxnLst/>
            <a:rect l="l" t="t" r="r" b="b"/>
            <a:pathLst>
              <a:path w="2662554" h="647064">
                <a:moveTo>
                  <a:pt x="0" y="107823"/>
                </a:moveTo>
                <a:lnTo>
                  <a:pt x="8471" y="65847"/>
                </a:lnTo>
                <a:lnTo>
                  <a:pt x="31575" y="31575"/>
                </a:lnTo>
                <a:lnTo>
                  <a:pt x="65847" y="8471"/>
                </a:lnTo>
                <a:lnTo>
                  <a:pt x="107823" y="0"/>
                </a:lnTo>
                <a:lnTo>
                  <a:pt x="2554604" y="0"/>
                </a:lnTo>
                <a:lnTo>
                  <a:pt x="2596580" y="8471"/>
                </a:lnTo>
                <a:lnTo>
                  <a:pt x="2630852" y="31575"/>
                </a:lnTo>
                <a:lnTo>
                  <a:pt x="2653956" y="65847"/>
                </a:lnTo>
                <a:lnTo>
                  <a:pt x="2662428" y="107823"/>
                </a:lnTo>
                <a:lnTo>
                  <a:pt x="2662428" y="539115"/>
                </a:lnTo>
                <a:lnTo>
                  <a:pt x="2653956" y="581085"/>
                </a:lnTo>
                <a:lnTo>
                  <a:pt x="2630852" y="615357"/>
                </a:lnTo>
                <a:lnTo>
                  <a:pt x="2596580" y="638464"/>
                </a:lnTo>
                <a:lnTo>
                  <a:pt x="2554604" y="646938"/>
                </a:lnTo>
                <a:lnTo>
                  <a:pt x="107823" y="646938"/>
                </a:lnTo>
                <a:lnTo>
                  <a:pt x="65847" y="638464"/>
                </a:lnTo>
                <a:lnTo>
                  <a:pt x="31575" y="615357"/>
                </a:lnTo>
                <a:lnTo>
                  <a:pt x="8471" y="581085"/>
                </a:lnTo>
                <a:lnTo>
                  <a:pt x="0" y="539115"/>
                </a:lnTo>
                <a:lnTo>
                  <a:pt x="0" y="107823"/>
                </a:lnTo>
                <a:close/>
              </a:path>
            </a:pathLst>
          </a:custGeom>
          <a:ln w="6096">
            <a:solidFill>
              <a:srgbClr val="A4A4A4"/>
            </a:solidFill>
          </a:ln>
        </p:spPr>
        <p:txBody>
          <a:bodyPr wrap="square" lIns="0" tIns="0" rIns="0" bIns="0" rtlCol="0"/>
          <a:lstStyle/>
          <a:p>
            <a:endParaRPr/>
          </a:p>
        </p:txBody>
      </p:sp>
      <p:sp>
        <p:nvSpPr>
          <p:cNvPr id="18" name="object 18"/>
          <p:cNvSpPr txBox="1"/>
          <p:nvPr/>
        </p:nvSpPr>
        <p:spPr>
          <a:xfrm>
            <a:off x="9564116" y="5323332"/>
            <a:ext cx="2309495" cy="513715"/>
          </a:xfrm>
          <a:prstGeom prst="rect">
            <a:avLst/>
          </a:prstGeom>
        </p:spPr>
        <p:txBody>
          <a:bodyPr vert="horz" wrap="square" lIns="0" tIns="12700" rIns="0" bIns="0" rtlCol="0">
            <a:spAutoFit/>
          </a:bodyPr>
          <a:lstStyle/>
          <a:p>
            <a:pPr marL="12700" marR="5080" indent="322580">
              <a:lnSpc>
                <a:spcPct val="100000"/>
              </a:lnSpc>
              <a:spcBef>
                <a:spcPts val="100"/>
              </a:spcBef>
            </a:pPr>
            <a:r>
              <a:rPr sz="1600" dirty="0">
                <a:latin typeface="Calibri"/>
                <a:cs typeface="Calibri"/>
              </a:rPr>
              <a:t>No </a:t>
            </a:r>
            <a:r>
              <a:rPr sz="1600" spc="-15" dirty="0">
                <a:latin typeface="Calibri"/>
                <a:cs typeface="Calibri"/>
              </a:rPr>
              <a:t>hay </a:t>
            </a:r>
            <a:r>
              <a:rPr sz="1600" spc="-5" dirty="0">
                <a:latin typeface="Calibri"/>
                <a:cs typeface="Calibri"/>
              </a:rPr>
              <a:t>una relación  </a:t>
            </a:r>
            <a:r>
              <a:rPr sz="1600" spc="-10" dirty="0">
                <a:latin typeface="Calibri"/>
                <a:cs typeface="Calibri"/>
              </a:rPr>
              <a:t>aparente entre </a:t>
            </a:r>
            <a:r>
              <a:rPr sz="1600" dirty="0">
                <a:latin typeface="Calibri"/>
                <a:cs typeface="Calibri"/>
              </a:rPr>
              <a:t>las</a:t>
            </a:r>
            <a:r>
              <a:rPr sz="1600" spc="-40" dirty="0">
                <a:latin typeface="Calibri"/>
                <a:cs typeface="Calibri"/>
              </a:rPr>
              <a:t> </a:t>
            </a:r>
            <a:r>
              <a:rPr sz="1600" spc="-5" dirty="0">
                <a:latin typeface="Calibri"/>
                <a:cs typeface="Calibri"/>
              </a:rPr>
              <a:t>variables</a:t>
            </a:r>
            <a:endParaRPr sz="1600">
              <a:latin typeface="Calibri"/>
              <a:cs typeface="Calibri"/>
            </a:endParaRPr>
          </a:p>
        </p:txBody>
      </p:sp>
      <p:sp>
        <p:nvSpPr>
          <p:cNvPr id="19" name="object 19"/>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ts val="1430"/>
              </a:lnSpc>
            </a:pPr>
            <a:fld id="{81D60167-4931-47E6-BA6A-407CBD079E47}" type="slidenum">
              <a:rPr spc="-5" dirty="0"/>
              <a:t>10</a:t>
            </a:fld>
            <a:endParaRPr spc="-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168401"/>
            <a:ext cx="3463290" cy="635635"/>
          </a:xfrm>
          <a:prstGeom prst="rect">
            <a:avLst/>
          </a:prstGeom>
        </p:spPr>
        <p:txBody>
          <a:bodyPr vert="horz" wrap="square" lIns="0" tIns="12700" rIns="0" bIns="0" rtlCol="0">
            <a:spAutoFit/>
          </a:bodyPr>
          <a:lstStyle/>
          <a:p>
            <a:pPr marL="12700">
              <a:lnSpc>
                <a:spcPct val="100000"/>
              </a:lnSpc>
              <a:spcBef>
                <a:spcPts val="100"/>
              </a:spcBef>
            </a:pPr>
            <a:r>
              <a:rPr sz="4000" b="1" spc="-15" dirty="0">
                <a:latin typeface="Calibri"/>
                <a:cs typeface="Calibri"/>
              </a:rPr>
              <a:t>Regresión</a:t>
            </a:r>
            <a:r>
              <a:rPr sz="4000" b="1" spc="-75" dirty="0">
                <a:latin typeface="Calibri"/>
                <a:cs typeface="Calibri"/>
              </a:rPr>
              <a:t> </a:t>
            </a:r>
            <a:r>
              <a:rPr sz="4000" b="1" dirty="0">
                <a:latin typeface="Calibri"/>
                <a:cs typeface="Calibri"/>
              </a:rPr>
              <a:t>Lineal</a:t>
            </a:r>
            <a:endParaRPr sz="4000">
              <a:latin typeface="Calibri"/>
              <a:cs typeface="Calibri"/>
            </a:endParaRPr>
          </a:p>
        </p:txBody>
      </p:sp>
      <p:sp>
        <p:nvSpPr>
          <p:cNvPr id="3" name="object 3"/>
          <p:cNvSpPr txBox="1"/>
          <p:nvPr/>
        </p:nvSpPr>
        <p:spPr>
          <a:xfrm>
            <a:off x="6092190" y="536194"/>
            <a:ext cx="1839595" cy="330200"/>
          </a:xfrm>
          <a:prstGeom prst="rect">
            <a:avLst/>
          </a:prstGeom>
        </p:spPr>
        <p:txBody>
          <a:bodyPr vert="horz" wrap="square" lIns="0" tIns="12065" rIns="0" bIns="0" rtlCol="0">
            <a:spAutoFit/>
          </a:bodyPr>
          <a:lstStyle/>
          <a:p>
            <a:pPr marL="241300" indent="-228600">
              <a:lnSpc>
                <a:spcPct val="100000"/>
              </a:lnSpc>
              <a:spcBef>
                <a:spcPts val="95"/>
              </a:spcBef>
              <a:buFont typeface="Wingdings"/>
              <a:buChar char=""/>
              <a:tabLst>
                <a:tab pos="241300" algn="l"/>
              </a:tabLst>
            </a:pPr>
            <a:r>
              <a:rPr sz="2000" b="1" spc="-10" dirty="0">
                <a:latin typeface="Calibri"/>
                <a:cs typeface="Calibri"/>
              </a:rPr>
              <a:t>Generalidades:</a:t>
            </a:r>
            <a:endParaRPr sz="2000">
              <a:latin typeface="Calibri"/>
              <a:cs typeface="Calibri"/>
            </a:endParaRPr>
          </a:p>
        </p:txBody>
      </p:sp>
      <p:sp>
        <p:nvSpPr>
          <p:cNvPr id="4" name="object 4"/>
          <p:cNvSpPr txBox="1"/>
          <p:nvPr/>
        </p:nvSpPr>
        <p:spPr>
          <a:xfrm>
            <a:off x="6041390" y="937768"/>
            <a:ext cx="5851525" cy="2407069"/>
          </a:xfrm>
          <a:prstGeom prst="rect">
            <a:avLst/>
          </a:prstGeom>
        </p:spPr>
        <p:txBody>
          <a:bodyPr vert="horz" wrap="square" lIns="0" tIns="46990" rIns="0" bIns="0" rtlCol="0">
            <a:spAutoFit/>
          </a:bodyPr>
          <a:lstStyle/>
          <a:p>
            <a:pPr marL="292100" marR="68580" indent="-228600">
              <a:lnSpc>
                <a:spcPts val="2160"/>
              </a:lnSpc>
              <a:spcBef>
                <a:spcPts val="370"/>
              </a:spcBef>
              <a:buChar char="-"/>
              <a:tabLst>
                <a:tab pos="291465" algn="l"/>
                <a:tab pos="292100" algn="l"/>
              </a:tabLst>
            </a:pPr>
            <a:r>
              <a:rPr sz="2000" spc="-5" dirty="0">
                <a:latin typeface="Calibri"/>
                <a:cs typeface="Calibri"/>
              </a:rPr>
              <a:t>Los </a:t>
            </a:r>
            <a:r>
              <a:rPr sz="2000" spc="-10" dirty="0">
                <a:latin typeface="Calibri"/>
                <a:cs typeface="Calibri"/>
              </a:rPr>
              <a:t>métodos </a:t>
            </a:r>
            <a:r>
              <a:rPr sz="2000" spc="-5" dirty="0">
                <a:latin typeface="Calibri"/>
                <a:cs typeface="Calibri"/>
              </a:rPr>
              <a:t>de </a:t>
            </a:r>
            <a:r>
              <a:rPr sz="2000" spc="-10" dirty="0">
                <a:latin typeface="Calibri"/>
                <a:cs typeface="Calibri"/>
              </a:rPr>
              <a:t>regresión buscan </a:t>
            </a:r>
            <a:r>
              <a:rPr sz="2000" spc="-5" dirty="0">
                <a:latin typeface="Calibri"/>
                <a:cs typeface="Calibri"/>
              </a:rPr>
              <a:t>modelar la relación  </a:t>
            </a:r>
            <a:r>
              <a:rPr sz="2000" spc="-10" dirty="0">
                <a:latin typeface="Calibri"/>
                <a:cs typeface="Calibri"/>
              </a:rPr>
              <a:t>entre </a:t>
            </a:r>
            <a:r>
              <a:rPr sz="2000" spc="-5" dirty="0">
                <a:latin typeface="Calibri"/>
                <a:cs typeface="Calibri"/>
              </a:rPr>
              <a:t>2</a:t>
            </a:r>
            <a:r>
              <a:rPr sz="2000" spc="15" dirty="0">
                <a:latin typeface="Calibri"/>
                <a:cs typeface="Calibri"/>
              </a:rPr>
              <a:t> </a:t>
            </a:r>
            <a:r>
              <a:rPr sz="2000" spc="-5" dirty="0">
                <a:latin typeface="Calibri"/>
                <a:cs typeface="Calibri"/>
              </a:rPr>
              <a:t>variables.</a:t>
            </a:r>
            <a:endParaRPr sz="2000" dirty="0">
              <a:latin typeface="Calibri"/>
              <a:cs typeface="Calibri"/>
            </a:endParaRPr>
          </a:p>
          <a:p>
            <a:pPr marL="292100" marR="573405" indent="-228600">
              <a:lnSpc>
                <a:spcPts val="2160"/>
              </a:lnSpc>
              <a:spcBef>
                <a:spcPts val="994"/>
              </a:spcBef>
              <a:buChar char="-"/>
              <a:tabLst>
                <a:tab pos="291465" algn="l"/>
                <a:tab pos="292100" algn="l"/>
              </a:tabLst>
            </a:pPr>
            <a:r>
              <a:rPr sz="2000" spc="-5" dirty="0">
                <a:latin typeface="Calibri"/>
                <a:cs typeface="Calibri"/>
              </a:rPr>
              <a:t>El modelo se </a:t>
            </a:r>
            <a:r>
              <a:rPr sz="2000" spc="-10" dirty="0">
                <a:latin typeface="Calibri"/>
                <a:cs typeface="Calibri"/>
              </a:rPr>
              <a:t>ajusta usando </a:t>
            </a:r>
            <a:r>
              <a:rPr sz="2000" spc="-5" dirty="0">
                <a:latin typeface="Calibri"/>
                <a:cs typeface="Calibri"/>
              </a:rPr>
              <a:t>una </a:t>
            </a:r>
            <a:r>
              <a:rPr sz="2000" spc="-5" dirty="0">
                <a:solidFill>
                  <a:srgbClr val="4471C4"/>
                </a:solidFill>
                <a:latin typeface="Calibri"/>
                <a:cs typeface="Calibri"/>
              </a:rPr>
              <a:t>medida de </a:t>
            </a:r>
            <a:r>
              <a:rPr sz="2000" spc="-10" dirty="0">
                <a:solidFill>
                  <a:srgbClr val="4471C4"/>
                </a:solidFill>
                <a:latin typeface="Calibri"/>
                <a:cs typeface="Calibri"/>
              </a:rPr>
              <a:t>error </a:t>
            </a:r>
            <a:r>
              <a:rPr sz="2000" spc="-10" dirty="0">
                <a:latin typeface="Calibri"/>
                <a:cs typeface="Calibri"/>
              </a:rPr>
              <a:t> sobre </a:t>
            </a:r>
            <a:r>
              <a:rPr sz="2000" spc="-5" dirty="0">
                <a:latin typeface="Calibri"/>
                <a:cs typeface="Calibri"/>
              </a:rPr>
              <a:t>las predicciones que </a:t>
            </a:r>
            <a:r>
              <a:rPr sz="2000" spc="-15" dirty="0">
                <a:latin typeface="Calibri"/>
                <a:cs typeface="Calibri"/>
              </a:rPr>
              <a:t>éste</a:t>
            </a:r>
            <a:r>
              <a:rPr sz="2000" spc="75" dirty="0">
                <a:latin typeface="Calibri"/>
                <a:cs typeface="Calibri"/>
              </a:rPr>
              <a:t> </a:t>
            </a:r>
            <a:r>
              <a:rPr sz="2000" spc="-10" dirty="0">
                <a:latin typeface="Calibri"/>
                <a:cs typeface="Calibri"/>
              </a:rPr>
              <a:t>hace.</a:t>
            </a:r>
            <a:endParaRPr sz="2000" dirty="0">
              <a:latin typeface="Calibri"/>
              <a:cs typeface="Calibri"/>
            </a:endParaRPr>
          </a:p>
          <a:p>
            <a:pPr marL="292100" marR="516890" indent="-228600">
              <a:lnSpc>
                <a:spcPts val="2160"/>
              </a:lnSpc>
              <a:spcBef>
                <a:spcPts val="1000"/>
              </a:spcBef>
              <a:buChar char="-"/>
              <a:tabLst>
                <a:tab pos="291465" algn="l"/>
                <a:tab pos="292100" algn="l"/>
              </a:tabLst>
            </a:pPr>
            <a:r>
              <a:rPr sz="2000" spc="-5" dirty="0">
                <a:latin typeface="Calibri"/>
                <a:cs typeface="Calibri"/>
              </a:rPr>
              <a:t>En la </a:t>
            </a:r>
            <a:r>
              <a:rPr sz="2000" b="1" spc="-15" dirty="0">
                <a:latin typeface="Calibri"/>
                <a:cs typeface="Calibri"/>
              </a:rPr>
              <a:t>Regresión </a:t>
            </a:r>
            <a:r>
              <a:rPr sz="2000" b="1" spc="-5" dirty="0">
                <a:latin typeface="Calibri"/>
                <a:cs typeface="Calibri"/>
              </a:rPr>
              <a:t>Lineal </a:t>
            </a:r>
            <a:r>
              <a:rPr sz="2000" spc="-5" dirty="0">
                <a:latin typeface="Calibri"/>
                <a:cs typeface="Calibri"/>
              </a:rPr>
              <a:t>el modelo a </a:t>
            </a:r>
            <a:r>
              <a:rPr sz="2000" spc="-10" dirty="0">
                <a:latin typeface="Calibri"/>
                <a:cs typeface="Calibri"/>
              </a:rPr>
              <a:t>ajustar </a:t>
            </a:r>
            <a:r>
              <a:rPr sz="2000" spc="-5" dirty="0">
                <a:latin typeface="Calibri"/>
                <a:cs typeface="Calibri"/>
              </a:rPr>
              <a:t>es </a:t>
            </a:r>
            <a:r>
              <a:rPr sz="2000" spc="-10" dirty="0">
                <a:latin typeface="Calibri"/>
                <a:cs typeface="Calibri"/>
              </a:rPr>
              <a:t>una  </a:t>
            </a:r>
            <a:r>
              <a:rPr sz="2000" spc="-5" dirty="0">
                <a:latin typeface="Calibri"/>
                <a:cs typeface="Calibri"/>
              </a:rPr>
              <a:t>línea</a:t>
            </a:r>
            <a:r>
              <a:rPr sz="2000" spc="10" dirty="0">
                <a:latin typeface="Calibri"/>
                <a:cs typeface="Calibri"/>
              </a:rPr>
              <a:t> </a:t>
            </a:r>
            <a:r>
              <a:rPr sz="2000" spc="-10" dirty="0">
                <a:latin typeface="Calibri"/>
                <a:cs typeface="Calibri"/>
              </a:rPr>
              <a:t>recta:</a:t>
            </a:r>
            <a:endParaRPr sz="2000" dirty="0">
              <a:latin typeface="Calibri"/>
              <a:cs typeface="Calibri"/>
            </a:endParaRPr>
          </a:p>
          <a:p>
            <a:pPr marL="382270" algn="ctr">
              <a:lnSpc>
                <a:spcPct val="100000"/>
              </a:lnSpc>
              <a:spcBef>
                <a:spcPts val="790"/>
              </a:spcBef>
            </a:pPr>
            <a:r>
              <a:rPr sz="2000" spc="-815" dirty="0">
                <a:latin typeface="Cambria Math"/>
                <a:cs typeface="Cambria Math"/>
              </a:rPr>
              <a:t>𝑦</a:t>
            </a:r>
            <a:r>
              <a:rPr sz="2000" spc="135" dirty="0">
                <a:latin typeface="Cambria Math"/>
                <a:cs typeface="Cambria Math"/>
              </a:rPr>
              <a:t> </a:t>
            </a:r>
            <a:r>
              <a:rPr sz="2000" spc="-5" dirty="0">
                <a:latin typeface="Times New Roman"/>
                <a:cs typeface="Times New Roman"/>
              </a:rPr>
              <a:t>= </a:t>
            </a:r>
            <a:r>
              <a:rPr sz="2000" spc="-20" dirty="0">
                <a:latin typeface="Cambria Math"/>
                <a:cs typeface="Cambria Math"/>
              </a:rPr>
              <a:t>𝑤</a:t>
            </a:r>
            <a:r>
              <a:rPr sz="2175" spc="-30" baseline="-15325" dirty="0">
                <a:latin typeface="Cambria Math"/>
                <a:cs typeface="Cambria Math"/>
              </a:rPr>
              <a:t>0</a:t>
            </a:r>
            <a:r>
              <a:rPr sz="2175" spc="397" baseline="-15325" dirty="0">
                <a:latin typeface="Cambria Math"/>
                <a:cs typeface="Cambria Math"/>
              </a:rPr>
              <a:t> </a:t>
            </a:r>
            <a:r>
              <a:rPr sz="2000" dirty="0">
                <a:latin typeface="Times New Roman"/>
                <a:cs typeface="Times New Roman"/>
              </a:rPr>
              <a:t>+</a:t>
            </a:r>
            <a:r>
              <a:rPr sz="2000" dirty="0">
                <a:latin typeface="Cambria Math"/>
                <a:cs typeface="Cambria Math"/>
              </a:rPr>
              <a:t>𝑤</a:t>
            </a:r>
            <a:r>
              <a:rPr sz="2175" baseline="-15325" dirty="0">
                <a:latin typeface="Cambria Math"/>
                <a:cs typeface="Cambria Math"/>
              </a:rPr>
              <a:t>1</a:t>
            </a:r>
            <a:r>
              <a:rPr sz="2000" dirty="0">
                <a:latin typeface="Times New Roman"/>
                <a:cs typeface="Times New Roman"/>
              </a:rPr>
              <a:t>x</a:t>
            </a:r>
          </a:p>
        </p:txBody>
      </p:sp>
      <p:sp>
        <p:nvSpPr>
          <p:cNvPr id="5" name="object 5"/>
          <p:cNvSpPr/>
          <p:nvPr/>
        </p:nvSpPr>
        <p:spPr>
          <a:xfrm>
            <a:off x="217485" y="1530459"/>
            <a:ext cx="5699531" cy="442127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291453" y="3767709"/>
            <a:ext cx="5539740" cy="1804670"/>
          </a:xfrm>
          <a:custGeom>
            <a:avLst/>
            <a:gdLst/>
            <a:ahLst/>
            <a:cxnLst/>
            <a:rect l="l" t="t" r="r" b="b"/>
            <a:pathLst>
              <a:path w="5539740" h="1804670">
                <a:moveTo>
                  <a:pt x="5239004" y="0"/>
                </a:moveTo>
                <a:lnTo>
                  <a:pt x="300736" y="0"/>
                </a:lnTo>
                <a:lnTo>
                  <a:pt x="251949" y="3935"/>
                </a:lnTo>
                <a:lnTo>
                  <a:pt x="205670" y="15329"/>
                </a:lnTo>
                <a:lnTo>
                  <a:pt x="162519" y="33563"/>
                </a:lnTo>
                <a:lnTo>
                  <a:pt x="123114" y="58017"/>
                </a:lnTo>
                <a:lnTo>
                  <a:pt x="88074" y="88074"/>
                </a:lnTo>
                <a:lnTo>
                  <a:pt x="58017" y="123114"/>
                </a:lnTo>
                <a:lnTo>
                  <a:pt x="33563" y="162519"/>
                </a:lnTo>
                <a:lnTo>
                  <a:pt x="15329" y="205670"/>
                </a:lnTo>
                <a:lnTo>
                  <a:pt x="3935" y="251949"/>
                </a:lnTo>
                <a:lnTo>
                  <a:pt x="0" y="300736"/>
                </a:lnTo>
                <a:lnTo>
                  <a:pt x="0" y="1503680"/>
                </a:lnTo>
                <a:lnTo>
                  <a:pt x="3935" y="1552466"/>
                </a:lnTo>
                <a:lnTo>
                  <a:pt x="15329" y="1598745"/>
                </a:lnTo>
                <a:lnTo>
                  <a:pt x="33563" y="1641896"/>
                </a:lnTo>
                <a:lnTo>
                  <a:pt x="58017" y="1681301"/>
                </a:lnTo>
                <a:lnTo>
                  <a:pt x="88074" y="1716341"/>
                </a:lnTo>
                <a:lnTo>
                  <a:pt x="123114" y="1746398"/>
                </a:lnTo>
                <a:lnTo>
                  <a:pt x="162519" y="1770852"/>
                </a:lnTo>
                <a:lnTo>
                  <a:pt x="205670" y="1789086"/>
                </a:lnTo>
                <a:lnTo>
                  <a:pt x="251949" y="1800480"/>
                </a:lnTo>
                <a:lnTo>
                  <a:pt x="300736" y="1804416"/>
                </a:lnTo>
                <a:lnTo>
                  <a:pt x="5239004" y="1804416"/>
                </a:lnTo>
                <a:lnTo>
                  <a:pt x="5287790" y="1800480"/>
                </a:lnTo>
                <a:lnTo>
                  <a:pt x="5334069" y="1789086"/>
                </a:lnTo>
                <a:lnTo>
                  <a:pt x="5377220" y="1770852"/>
                </a:lnTo>
                <a:lnTo>
                  <a:pt x="5416625" y="1746398"/>
                </a:lnTo>
                <a:lnTo>
                  <a:pt x="5451665" y="1716341"/>
                </a:lnTo>
                <a:lnTo>
                  <a:pt x="5481722" y="1681301"/>
                </a:lnTo>
                <a:lnTo>
                  <a:pt x="5506176" y="1641896"/>
                </a:lnTo>
                <a:lnTo>
                  <a:pt x="5524410" y="1598745"/>
                </a:lnTo>
                <a:lnTo>
                  <a:pt x="5535804" y="1552466"/>
                </a:lnTo>
                <a:lnTo>
                  <a:pt x="5539740" y="1503680"/>
                </a:lnTo>
                <a:lnTo>
                  <a:pt x="5539740" y="300736"/>
                </a:lnTo>
                <a:lnTo>
                  <a:pt x="5535804" y="251949"/>
                </a:lnTo>
                <a:lnTo>
                  <a:pt x="5524410" y="205670"/>
                </a:lnTo>
                <a:lnTo>
                  <a:pt x="5506176" y="162519"/>
                </a:lnTo>
                <a:lnTo>
                  <a:pt x="5481722" y="123114"/>
                </a:lnTo>
                <a:lnTo>
                  <a:pt x="5451665" y="88074"/>
                </a:lnTo>
                <a:lnTo>
                  <a:pt x="5416625" y="58017"/>
                </a:lnTo>
                <a:lnTo>
                  <a:pt x="5377220" y="33563"/>
                </a:lnTo>
                <a:lnTo>
                  <a:pt x="5334069" y="15329"/>
                </a:lnTo>
                <a:lnTo>
                  <a:pt x="5287790" y="3935"/>
                </a:lnTo>
                <a:lnTo>
                  <a:pt x="5239004" y="0"/>
                </a:lnTo>
                <a:close/>
              </a:path>
            </a:pathLst>
          </a:custGeom>
          <a:solidFill>
            <a:srgbClr val="4471C4"/>
          </a:solidFill>
        </p:spPr>
        <p:txBody>
          <a:bodyPr wrap="square" lIns="0" tIns="0" rIns="0" bIns="0" rtlCol="0"/>
          <a:lstStyle/>
          <a:p>
            <a:endParaRPr/>
          </a:p>
        </p:txBody>
      </p:sp>
      <p:sp>
        <p:nvSpPr>
          <p:cNvPr id="7" name="object 7"/>
          <p:cNvSpPr/>
          <p:nvPr/>
        </p:nvSpPr>
        <p:spPr>
          <a:xfrm>
            <a:off x="6291453" y="3767709"/>
            <a:ext cx="5539740" cy="1804670"/>
          </a:xfrm>
          <a:custGeom>
            <a:avLst/>
            <a:gdLst/>
            <a:ahLst/>
            <a:cxnLst/>
            <a:rect l="l" t="t" r="r" b="b"/>
            <a:pathLst>
              <a:path w="5539740" h="1804670">
                <a:moveTo>
                  <a:pt x="0" y="300736"/>
                </a:moveTo>
                <a:lnTo>
                  <a:pt x="3935" y="251949"/>
                </a:lnTo>
                <a:lnTo>
                  <a:pt x="15329" y="205670"/>
                </a:lnTo>
                <a:lnTo>
                  <a:pt x="33563" y="162519"/>
                </a:lnTo>
                <a:lnTo>
                  <a:pt x="58017" y="123114"/>
                </a:lnTo>
                <a:lnTo>
                  <a:pt x="88074" y="88074"/>
                </a:lnTo>
                <a:lnTo>
                  <a:pt x="123114" y="58017"/>
                </a:lnTo>
                <a:lnTo>
                  <a:pt x="162519" y="33563"/>
                </a:lnTo>
                <a:lnTo>
                  <a:pt x="205670" y="15329"/>
                </a:lnTo>
                <a:lnTo>
                  <a:pt x="251949" y="3935"/>
                </a:lnTo>
                <a:lnTo>
                  <a:pt x="300736" y="0"/>
                </a:lnTo>
                <a:lnTo>
                  <a:pt x="5239004" y="0"/>
                </a:lnTo>
                <a:lnTo>
                  <a:pt x="5287790" y="3935"/>
                </a:lnTo>
                <a:lnTo>
                  <a:pt x="5334069" y="15329"/>
                </a:lnTo>
                <a:lnTo>
                  <a:pt x="5377220" y="33563"/>
                </a:lnTo>
                <a:lnTo>
                  <a:pt x="5416625" y="58017"/>
                </a:lnTo>
                <a:lnTo>
                  <a:pt x="5451665" y="88074"/>
                </a:lnTo>
                <a:lnTo>
                  <a:pt x="5481722" y="123114"/>
                </a:lnTo>
                <a:lnTo>
                  <a:pt x="5506176" y="162519"/>
                </a:lnTo>
                <a:lnTo>
                  <a:pt x="5524410" y="205670"/>
                </a:lnTo>
                <a:lnTo>
                  <a:pt x="5535804" y="251949"/>
                </a:lnTo>
                <a:lnTo>
                  <a:pt x="5539740" y="300736"/>
                </a:lnTo>
                <a:lnTo>
                  <a:pt x="5539740" y="1503680"/>
                </a:lnTo>
                <a:lnTo>
                  <a:pt x="5535804" y="1552466"/>
                </a:lnTo>
                <a:lnTo>
                  <a:pt x="5524410" y="1598745"/>
                </a:lnTo>
                <a:lnTo>
                  <a:pt x="5506176" y="1641896"/>
                </a:lnTo>
                <a:lnTo>
                  <a:pt x="5481722" y="1681301"/>
                </a:lnTo>
                <a:lnTo>
                  <a:pt x="5451665" y="1716341"/>
                </a:lnTo>
                <a:lnTo>
                  <a:pt x="5416625" y="1746398"/>
                </a:lnTo>
                <a:lnTo>
                  <a:pt x="5377220" y="1770852"/>
                </a:lnTo>
                <a:lnTo>
                  <a:pt x="5334069" y="1789086"/>
                </a:lnTo>
                <a:lnTo>
                  <a:pt x="5287790" y="1800480"/>
                </a:lnTo>
                <a:lnTo>
                  <a:pt x="5239004" y="1804416"/>
                </a:lnTo>
                <a:lnTo>
                  <a:pt x="300736" y="1804416"/>
                </a:lnTo>
                <a:lnTo>
                  <a:pt x="251949" y="1800480"/>
                </a:lnTo>
                <a:lnTo>
                  <a:pt x="205670" y="1789086"/>
                </a:lnTo>
                <a:lnTo>
                  <a:pt x="162519" y="1770852"/>
                </a:lnTo>
                <a:lnTo>
                  <a:pt x="123114" y="1746398"/>
                </a:lnTo>
                <a:lnTo>
                  <a:pt x="88074" y="1716341"/>
                </a:lnTo>
                <a:lnTo>
                  <a:pt x="58017" y="1681301"/>
                </a:lnTo>
                <a:lnTo>
                  <a:pt x="33563" y="1641896"/>
                </a:lnTo>
                <a:lnTo>
                  <a:pt x="15329" y="1598745"/>
                </a:lnTo>
                <a:lnTo>
                  <a:pt x="3935" y="1552466"/>
                </a:lnTo>
                <a:lnTo>
                  <a:pt x="0" y="1503680"/>
                </a:lnTo>
                <a:lnTo>
                  <a:pt x="0" y="300736"/>
                </a:lnTo>
                <a:close/>
              </a:path>
            </a:pathLst>
          </a:custGeom>
          <a:ln w="12953">
            <a:solidFill>
              <a:srgbClr val="2E528F"/>
            </a:solidFill>
          </a:ln>
        </p:spPr>
        <p:txBody>
          <a:bodyPr wrap="square" lIns="0" tIns="0" rIns="0" bIns="0" rtlCol="0"/>
          <a:lstStyle/>
          <a:p>
            <a:endParaRPr/>
          </a:p>
        </p:txBody>
      </p:sp>
      <p:sp>
        <p:nvSpPr>
          <p:cNvPr id="8" name="object 8"/>
          <p:cNvSpPr txBox="1"/>
          <p:nvPr/>
        </p:nvSpPr>
        <p:spPr>
          <a:xfrm>
            <a:off x="6499097" y="3872738"/>
            <a:ext cx="5123815" cy="1549400"/>
          </a:xfrm>
          <a:prstGeom prst="rect">
            <a:avLst/>
          </a:prstGeom>
        </p:spPr>
        <p:txBody>
          <a:bodyPr vert="horz" wrap="square" lIns="0" tIns="12065" rIns="0" bIns="0" rtlCol="0">
            <a:spAutoFit/>
          </a:bodyPr>
          <a:lstStyle/>
          <a:p>
            <a:pPr marL="12700" marR="5080" algn="ctr">
              <a:lnSpc>
                <a:spcPct val="100000"/>
              </a:lnSpc>
              <a:spcBef>
                <a:spcPts val="95"/>
              </a:spcBef>
            </a:pPr>
            <a:r>
              <a:rPr sz="2000" spc="-5" dirty="0">
                <a:solidFill>
                  <a:srgbClr val="FFFFFF"/>
                </a:solidFill>
                <a:latin typeface="Calibri"/>
                <a:cs typeface="Calibri"/>
              </a:rPr>
              <a:t>Puede haber múltiples líneas </a:t>
            </a:r>
            <a:r>
              <a:rPr sz="2000" spc="-10" dirty="0">
                <a:solidFill>
                  <a:srgbClr val="FFFFFF"/>
                </a:solidFill>
                <a:latin typeface="Calibri"/>
                <a:cs typeface="Calibri"/>
              </a:rPr>
              <a:t>rectas </a:t>
            </a:r>
            <a:r>
              <a:rPr sz="2000" spc="-5" dirty="0">
                <a:solidFill>
                  <a:srgbClr val="FFFFFF"/>
                </a:solidFill>
                <a:latin typeface="Calibri"/>
                <a:cs typeface="Calibri"/>
              </a:rPr>
              <a:t>dependiendo  de los </a:t>
            </a:r>
            <a:r>
              <a:rPr sz="2000" spc="-10" dirty="0">
                <a:solidFill>
                  <a:srgbClr val="FFFFFF"/>
                </a:solidFill>
                <a:latin typeface="Calibri"/>
                <a:cs typeface="Calibri"/>
              </a:rPr>
              <a:t>valores </a:t>
            </a:r>
            <a:r>
              <a:rPr sz="2000" spc="-5" dirty="0">
                <a:solidFill>
                  <a:srgbClr val="FFFFFF"/>
                </a:solidFill>
                <a:latin typeface="Calibri"/>
                <a:cs typeface="Calibri"/>
              </a:rPr>
              <a:t>de </a:t>
            </a:r>
            <a:r>
              <a:rPr sz="2000" spc="-10" dirty="0">
                <a:solidFill>
                  <a:srgbClr val="FFFFFF"/>
                </a:solidFill>
                <a:latin typeface="Calibri"/>
                <a:cs typeface="Calibri"/>
              </a:rPr>
              <a:t>intercepción </a:t>
            </a:r>
            <a:r>
              <a:rPr sz="2000" spc="-5" dirty="0">
                <a:solidFill>
                  <a:srgbClr val="FFFFFF"/>
                </a:solidFill>
                <a:latin typeface="Calibri"/>
                <a:cs typeface="Calibri"/>
              </a:rPr>
              <a:t>y</a:t>
            </a:r>
            <a:r>
              <a:rPr sz="2000" spc="45" dirty="0">
                <a:solidFill>
                  <a:srgbClr val="FFFFFF"/>
                </a:solidFill>
                <a:latin typeface="Calibri"/>
                <a:cs typeface="Calibri"/>
              </a:rPr>
              <a:t> </a:t>
            </a:r>
            <a:r>
              <a:rPr sz="2000" spc="-10" dirty="0">
                <a:solidFill>
                  <a:srgbClr val="FFFFFF"/>
                </a:solidFill>
                <a:latin typeface="Calibri"/>
                <a:cs typeface="Calibri"/>
              </a:rPr>
              <a:t>pendiente.</a:t>
            </a:r>
            <a:endParaRPr sz="2000">
              <a:latin typeface="Calibri"/>
              <a:cs typeface="Calibri"/>
            </a:endParaRPr>
          </a:p>
          <a:p>
            <a:pPr marL="41910" marR="38735" algn="ctr">
              <a:lnSpc>
                <a:spcPct val="100000"/>
              </a:lnSpc>
            </a:pPr>
            <a:r>
              <a:rPr sz="2000" spc="-5" dirty="0">
                <a:solidFill>
                  <a:srgbClr val="FFFFFF"/>
                </a:solidFill>
                <a:latin typeface="Calibri"/>
                <a:cs typeface="Calibri"/>
              </a:rPr>
              <a:t>Básicamente, lo que hace el </a:t>
            </a:r>
            <a:r>
              <a:rPr sz="2000" spc="-10" dirty="0">
                <a:solidFill>
                  <a:srgbClr val="FFFFFF"/>
                </a:solidFill>
                <a:latin typeface="Calibri"/>
                <a:cs typeface="Calibri"/>
              </a:rPr>
              <a:t>algoritmo de  regresión </a:t>
            </a:r>
            <a:r>
              <a:rPr sz="2000" spc="-5" dirty="0">
                <a:solidFill>
                  <a:srgbClr val="FFFFFF"/>
                </a:solidFill>
                <a:latin typeface="Calibri"/>
                <a:cs typeface="Calibri"/>
              </a:rPr>
              <a:t>lineal es </a:t>
            </a:r>
            <a:r>
              <a:rPr sz="2000" spc="-10" dirty="0">
                <a:solidFill>
                  <a:srgbClr val="FFFFFF"/>
                </a:solidFill>
                <a:latin typeface="Calibri"/>
                <a:cs typeface="Calibri"/>
              </a:rPr>
              <a:t>ajustar varias </a:t>
            </a:r>
            <a:r>
              <a:rPr sz="2000" spc="-5" dirty="0">
                <a:solidFill>
                  <a:srgbClr val="FFFFFF"/>
                </a:solidFill>
                <a:latin typeface="Calibri"/>
                <a:cs typeface="Calibri"/>
              </a:rPr>
              <a:t>líneas y </a:t>
            </a:r>
            <a:r>
              <a:rPr sz="2000" spc="-15" dirty="0">
                <a:solidFill>
                  <a:srgbClr val="FFFFFF"/>
                </a:solidFill>
                <a:latin typeface="Calibri"/>
                <a:cs typeface="Calibri"/>
              </a:rPr>
              <a:t>retornar  </a:t>
            </a:r>
            <a:r>
              <a:rPr sz="2000" spc="-5" dirty="0">
                <a:solidFill>
                  <a:srgbClr val="FFFFFF"/>
                </a:solidFill>
                <a:latin typeface="Calibri"/>
                <a:cs typeface="Calibri"/>
              </a:rPr>
              <a:t>la línea que </a:t>
            </a:r>
            <a:r>
              <a:rPr sz="2000" spc="-10" dirty="0">
                <a:solidFill>
                  <a:srgbClr val="FFFFFF"/>
                </a:solidFill>
                <a:latin typeface="Calibri"/>
                <a:cs typeface="Calibri"/>
              </a:rPr>
              <a:t>produce </a:t>
            </a:r>
            <a:r>
              <a:rPr sz="2000" spc="-5" dirty="0">
                <a:solidFill>
                  <a:srgbClr val="FFFFFF"/>
                </a:solidFill>
                <a:latin typeface="Calibri"/>
                <a:cs typeface="Calibri"/>
              </a:rPr>
              <a:t>el menor</a:t>
            </a:r>
            <a:r>
              <a:rPr sz="2000" spc="45" dirty="0">
                <a:solidFill>
                  <a:srgbClr val="FFFFFF"/>
                </a:solidFill>
                <a:latin typeface="Calibri"/>
                <a:cs typeface="Calibri"/>
              </a:rPr>
              <a:t> </a:t>
            </a:r>
            <a:r>
              <a:rPr sz="2000" spc="-45" dirty="0">
                <a:solidFill>
                  <a:srgbClr val="FFFFFF"/>
                </a:solidFill>
                <a:latin typeface="Calibri"/>
                <a:cs typeface="Calibri"/>
              </a:rPr>
              <a:t>error.</a:t>
            </a:r>
            <a:endParaRPr sz="2000">
              <a:latin typeface="Calibri"/>
              <a:cs typeface="Calibri"/>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1430"/>
              </a:lnSpc>
            </a:pPr>
            <a:fld id="{81D60167-4931-47E6-BA6A-407CBD079E47}" type="slidenum">
              <a:rPr spc="-5" dirty="0"/>
              <a:t>11</a:t>
            </a:fld>
            <a:endParaRPr spc="-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168401"/>
            <a:ext cx="4798061" cy="628377"/>
          </a:xfrm>
          <a:prstGeom prst="rect">
            <a:avLst/>
          </a:prstGeom>
        </p:spPr>
        <p:txBody>
          <a:bodyPr vert="horz" wrap="square" lIns="0" tIns="12700" rIns="0" bIns="0" rtlCol="0">
            <a:spAutoFit/>
          </a:bodyPr>
          <a:lstStyle/>
          <a:p>
            <a:pPr marL="12700">
              <a:lnSpc>
                <a:spcPct val="100000"/>
              </a:lnSpc>
              <a:spcBef>
                <a:spcPts val="100"/>
              </a:spcBef>
            </a:pPr>
            <a:r>
              <a:rPr sz="4000" b="1" spc="-15" dirty="0" err="1">
                <a:latin typeface="Calibri"/>
                <a:cs typeface="Calibri"/>
              </a:rPr>
              <a:t>Regresión</a:t>
            </a:r>
            <a:r>
              <a:rPr sz="4000" b="1" spc="-75" dirty="0">
                <a:latin typeface="Calibri"/>
                <a:cs typeface="Calibri"/>
              </a:rPr>
              <a:t> </a:t>
            </a:r>
            <a:r>
              <a:rPr lang="es-CO" sz="4000" b="1" dirty="0">
                <a:latin typeface="Calibri"/>
                <a:cs typeface="Calibri"/>
              </a:rPr>
              <a:t>Polinomial</a:t>
            </a:r>
            <a:endParaRPr sz="4000" dirty="0">
              <a:latin typeface="Calibri"/>
              <a:cs typeface="Calibri"/>
            </a:endParaRPr>
          </a:p>
        </p:txBody>
      </p:sp>
      <p:sp>
        <p:nvSpPr>
          <p:cNvPr id="10" name="object 10"/>
          <p:cNvSpPr txBox="1"/>
          <p:nvPr/>
        </p:nvSpPr>
        <p:spPr>
          <a:xfrm>
            <a:off x="2022348" y="4811014"/>
            <a:ext cx="610235" cy="459741"/>
          </a:xfrm>
          <a:prstGeom prst="rect">
            <a:avLst/>
          </a:prstGeom>
        </p:spPr>
        <p:txBody>
          <a:bodyPr vert="horz" wrap="square" lIns="0" tIns="13335" rIns="0" bIns="0" rtlCol="0">
            <a:spAutoFit/>
          </a:bodyPr>
          <a:lstStyle/>
          <a:p>
            <a:pPr marL="12700">
              <a:lnSpc>
                <a:spcPct val="100000"/>
              </a:lnSpc>
              <a:spcBef>
                <a:spcPts val="105"/>
              </a:spcBef>
              <a:tabLst>
                <a:tab pos="532130" algn="l"/>
              </a:tabLst>
            </a:pPr>
            <a:r>
              <a:rPr sz="2175" spc="240" baseline="3831" dirty="0">
                <a:latin typeface="Cambria Math"/>
                <a:cs typeface="Cambria Math"/>
              </a:rPr>
              <a:t>	</a:t>
            </a:r>
            <a:r>
              <a:rPr sz="1450" spc="160" dirty="0">
                <a:latin typeface="Cambria Math"/>
                <a:cs typeface="Cambria Math"/>
              </a:rPr>
              <a:t>𝑖</a:t>
            </a:r>
            <a:endParaRPr sz="1450" dirty="0">
              <a:latin typeface="Cambria Math"/>
              <a:cs typeface="Cambria Math"/>
            </a:endParaRPr>
          </a:p>
        </p:txBody>
      </p:sp>
      <p:sp>
        <p:nvSpPr>
          <p:cNvPr id="12" name="object 12"/>
          <p:cNvSpPr txBox="1"/>
          <p:nvPr/>
        </p:nvSpPr>
        <p:spPr>
          <a:xfrm>
            <a:off x="78739" y="3489937"/>
            <a:ext cx="5939790" cy="1397177"/>
          </a:xfrm>
          <a:prstGeom prst="rect">
            <a:avLst/>
          </a:prstGeom>
        </p:spPr>
        <p:txBody>
          <a:bodyPr vert="horz" wrap="square" lIns="0" tIns="12065" rIns="0" bIns="0" rtlCol="0">
            <a:spAutoFit/>
          </a:bodyPr>
          <a:lstStyle/>
          <a:p>
            <a:pPr algn="just"/>
            <a:r>
              <a:rPr lang="es-ES" dirty="0"/>
              <a:t>La dependencia entre la </a:t>
            </a:r>
            <a:r>
              <a:rPr lang="es-ES" i="1" dirty="0"/>
              <a:t>variable de respuesta</a:t>
            </a:r>
            <a:r>
              <a:rPr lang="es-ES" dirty="0"/>
              <a:t> y la </a:t>
            </a:r>
            <a:r>
              <a:rPr lang="es-ES" i="1" dirty="0" err="1"/>
              <a:t>regresora</a:t>
            </a:r>
            <a:r>
              <a:rPr lang="es-ES" dirty="0"/>
              <a:t> frecuentemente no es lineal. ¿Cómo determinar la significancia de la desviación del supuesto de </a:t>
            </a:r>
            <a:r>
              <a:rPr lang="es-ES" dirty="0" err="1"/>
              <a:t>linearidad</a:t>
            </a:r>
            <a:r>
              <a:rPr lang="es-ES" dirty="0"/>
              <a:t>?</a:t>
            </a:r>
          </a:p>
          <a:p>
            <a:pPr algn="just"/>
            <a:r>
              <a:rPr lang="es-ES" dirty="0"/>
              <a:t>Una de las maneras más sencillas es usando la </a:t>
            </a:r>
            <a:r>
              <a:rPr lang="es-ES" b="1" dirty="0"/>
              <a:t>regresión polinomial</a:t>
            </a:r>
            <a:r>
              <a:rPr lang="es-ES" dirty="0"/>
              <a:t>, donde:</a:t>
            </a:r>
          </a:p>
        </p:txBody>
      </p:sp>
      <p:sp>
        <p:nvSpPr>
          <p:cNvPr id="16" name="object 16"/>
          <p:cNvSpPr/>
          <p:nvPr/>
        </p:nvSpPr>
        <p:spPr>
          <a:xfrm>
            <a:off x="6688686" y="1503670"/>
            <a:ext cx="5190478" cy="4022408"/>
          </a:xfrm>
          <a:prstGeom prst="rect">
            <a:avLst/>
          </a:prstGeom>
          <a:blipFill>
            <a:blip r:embed="rId3" cstate="print"/>
            <a:stretch>
              <a:fillRect/>
            </a:stretch>
          </a:blipFill>
        </p:spPr>
        <p:txBody>
          <a:bodyPr wrap="square" lIns="0" tIns="0" rIns="0" bIns="0" rtlCol="0"/>
          <a:lstStyle/>
          <a:p>
            <a:endParaRP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25400">
              <a:lnSpc>
                <a:spcPts val="1430"/>
              </a:lnSpc>
            </a:pPr>
            <a:fld id="{81D60167-4931-47E6-BA6A-407CBD079E47}" type="slidenum">
              <a:rPr spc="-5" dirty="0"/>
              <a:t>12</a:t>
            </a:fld>
            <a:endParaRPr spc="-5" dirty="0"/>
          </a:p>
        </p:txBody>
      </p:sp>
      <mc:AlternateContent xmlns:mc="http://schemas.openxmlformats.org/markup-compatibility/2006" xmlns:a14="http://schemas.microsoft.com/office/drawing/2010/main">
        <mc:Choice Requires="a14">
          <p:sp>
            <p:nvSpPr>
              <p:cNvPr id="19" name="CuadroTexto 18"/>
              <p:cNvSpPr txBox="1"/>
              <p:nvPr/>
            </p:nvSpPr>
            <p:spPr>
              <a:xfrm>
                <a:off x="1828800" y="4918026"/>
                <a:ext cx="412266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800" b="0" i="1" smtClean="0">
                          <a:latin typeface="Cambria Math" panose="02040503050406030204" pitchFamily="18" charset="0"/>
                        </a:rPr>
                        <m:t>𝑦</m:t>
                      </m:r>
                      <m:r>
                        <a:rPr lang="es-CO" sz="2800" b="0" i="1" smtClean="0">
                          <a:latin typeface="Cambria Math" panose="02040503050406030204" pitchFamily="18" charset="0"/>
                        </a:rPr>
                        <m:t>=</m:t>
                      </m:r>
                      <m:r>
                        <a:rPr lang="es-CO" sz="2800" b="0" i="1" smtClean="0">
                          <a:latin typeface="Cambria Math" panose="02040503050406030204" pitchFamily="18" charset="0"/>
                        </a:rPr>
                        <m:t>𝑎</m:t>
                      </m:r>
                      <m:r>
                        <a:rPr lang="es-CO" sz="2800" b="0" i="1" smtClean="0">
                          <a:latin typeface="Cambria Math" panose="02040503050406030204" pitchFamily="18" charset="0"/>
                        </a:rPr>
                        <m:t>+</m:t>
                      </m:r>
                      <m:r>
                        <a:rPr lang="es-CO" sz="2800" b="0" i="1" smtClean="0">
                          <a:latin typeface="Cambria Math" panose="02040503050406030204" pitchFamily="18" charset="0"/>
                        </a:rPr>
                        <m:t>𝑏𝑥</m:t>
                      </m:r>
                      <m:r>
                        <a:rPr lang="es-CO" sz="2800" b="0" i="1" smtClean="0">
                          <a:latin typeface="Cambria Math" panose="02040503050406030204" pitchFamily="18" charset="0"/>
                        </a:rPr>
                        <m:t>+</m:t>
                      </m:r>
                      <m:r>
                        <a:rPr lang="es-CO" sz="2800" b="0" i="1" smtClean="0">
                          <a:latin typeface="Cambria Math" panose="02040503050406030204" pitchFamily="18" charset="0"/>
                        </a:rPr>
                        <m:t>𝑐</m:t>
                      </m:r>
                      <m:sSup>
                        <m:sSupPr>
                          <m:ctrlPr>
                            <a:rPr lang="es-CO" sz="2800" b="0" i="1" smtClean="0">
                              <a:latin typeface="Cambria Math" panose="02040503050406030204" pitchFamily="18" charset="0"/>
                            </a:rPr>
                          </m:ctrlPr>
                        </m:sSupPr>
                        <m:e>
                          <m:r>
                            <a:rPr lang="es-CO" sz="2800" b="0" i="1" smtClean="0">
                              <a:latin typeface="Cambria Math" panose="02040503050406030204" pitchFamily="18" charset="0"/>
                            </a:rPr>
                            <m:t>𝑥</m:t>
                          </m:r>
                        </m:e>
                        <m:sup>
                          <m:r>
                            <a:rPr lang="es-CO" sz="2800" b="0" i="1" smtClean="0">
                              <a:latin typeface="Cambria Math" panose="02040503050406030204" pitchFamily="18" charset="0"/>
                            </a:rPr>
                            <m:t>2</m:t>
                          </m:r>
                        </m:sup>
                      </m:sSup>
                      <m:r>
                        <a:rPr lang="es-CO" sz="2800" b="0" i="1" smtClean="0">
                          <a:latin typeface="Cambria Math" panose="02040503050406030204" pitchFamily="18" charset="0"/>
                        </a:rPr>
                        <m:t>+</m:t>
                      </m:r>
                      <m:r>
                        <a:rPr lang="es-CO" sz="2800" b="0" i="1" smtClean="0">
                          <a:latin typeface="Cambria Math" panose="02040503050406030204" pitchFamily="18" charset="0"/>
                        </a:rPr>
                        <m:t>𝑑</m:t>
                      </m:r>
                      <m:sSup>
                        <m:sSupPr>
                          <m:ctrlPr>
                            <a:rPr lang="es-CO" sz="2800" b="0" i="1" smtClean="0">
                              <a:latin typeface="Cambria Math" panose="02040503050406030204" pitchFamily="18" charset="0"/>
                            </a:rPr>
                          </m:ctrlPr>
                        </m:sSupPr>
                        <m:e>
                          <m:r>
                            <a:rPr lang="es-CO" sz="2800" b="0" i="1" smtClean="0">
                              <a:latin typeface="Cambria Math" panose="02040503050406030204" pitchFamily="18" charset="0"/>
                            </a:rPr>
                            <m:t>𝑥</m:t>
                          </m:r>
                        </m:e>
                        <m:sup>
                          <m:r>
                            <a:rPr lang="es-CO" sz="2800" b="0" i="1" smtClean="0">
                              <a:latin typeface="Cambria Math" panose="02040503050406030204" pitchFamily="18" charset="0"/>
                            </a:rPr>
                            <m:t>3</m:t>
                          </m:r>
                        </m:sup>
                      </m:sSup>
                      <m:r>
                        <a:rPr lang="es-CO" sz="2800" b="0" i="1" smtClean="0">
                          <a:latin typeface="Cambria Math" panose="02040503050406030204" pitchFamily="18" charset="0"/>
                        </a:rPr>
                        <m:t>…</m:t>
                      </m:r>
                    </m:oMath>
                  </m:oMathPara>
                </a14:m>
                <a:endParaRPr lang="es-ES" sz="2800" dirty="0"/>
              </a:p>
            </p:txBody>
          </p:sp>
        </mc:Choice>
        <mc:Fallback xmlns="">
          <p:sp>
            <p:nvSpPr>
              <p:cNvPr id="19" name="CuadroTexto 18"/>
              <p:cNvSpPr txBox="1">
                <a:spLocks noRot="1" noChangeAspect="1" noMove="1" noResize="1" noEditPoints="1" noAdjustHandles="1" noChangeArrowheads="1" noChangeShapeType="1" noTextEdit="1"/>
              </p:cNvSpPr>
              <p:nvPr/>
            </p:nvSpPr>
            <p:spPr>
              <a:xfrm>
                <a:off x="1828800" y="4918026"/>
                <a:ext cx="4122667" cy="430887"/>
              </a:xfrm>
              <a:prstGeom prst="rect">
                <a:avLst/>
              </a:prstGeom>
              <a:blipFill>
                <a:blip r:embed="rId4"/>
                <a:stretch>
                  <a:fillRect/>
                </a:stretch>
              </a:blipFill>
            </p:spPr>
            <p:txBody>
              <a:bodyPr/>
              <a:lstStyle/>
              <a:p>
                <a:r>
                  <a:rPr lang="es-CO">
                    <a:noFill/>
                  </a:rPr>
                  <a:t> </a:t>
                </a:r>
              </a:p>
            </p:txBody>
          </p:sp>
        </mc:Fallback>
      </mc:AlternateContent>
      <p:sp>
        <p:nvSpPr>
          <p:cNvPr id="3" name="Rectángulo 2">
            <a:extLst>
              <a:ext uri="{FF2B5EF4-FFF2-40B4-BE49-F238E27FC236}">
                <a16:creationId xmlns:a16="http://schemas.microsoft.com/office/drawing/2014/main" id="{22608AA1-CB4B-4104-8A82-544918FEB381}"/>
              </a:ext>
            </a:extLst>
          </p:cNvPr>
          <p:cNvSpPr/>
          <p:nvPr/>
        </p:nvSpPr>
        <p:spPr>
          <a:xfrm>
            <a:off x="60029" y="709615"/>
            <a:ext cx="6096000" cy="2585323"/>
          </a:xfrm>
          <a:prstGeom prst="rect">
            <a:avLst/>
          </a:prstGeom>
        </p:spPr>
        <p:txBody>
          <a:bodyPr>
            <a:spAutoFit/>
          </a:bodyPr>
          <a:lstStyle/>
          <a:p>
            <a:pPr algn="just"/>
            <a:endParaRPr lang="es-CO" dirty="0"/>
          </a:p>
          <a:p>
            <a:pPr algn="just"/>
            <a:r>
              <a:rPr lang="es-CO" dirty="0"/>
              <a:t>El procedimiento está diseñado para construir un modelo estadístico que describa el impacto de un solo factor cuantitativo </a:t>
            </a:r>
            <a:r>
              <a:rPr lang="es-CO" i="1" dirty="0"/>
              <a:t>x</a:t>
            </a:r>
            <a:r>
              <a:rPr lang="es-CO" dirty="0"/>
              <a:t> en una variable dependiente </a:t>
            </a:r>
            <a:r>
              <a:rPr lang="es-CO" i="1" dirty="0"/>
              <a:t>y.</a:t>
            </a:r>
            <a:r>
              <a:rPr lang="es-CO" dirty="0"/>
              <a:t> Se ajusta a los datos un modelo polinomial que involucra a </a:t>
            </a:r>
            <a:r>
              <a:rPr lang="es-CO" i="1" dirty="0"/>
              <a:t>x</a:t>
            </a:r>
            <a:r>
              <a:rPr lang="es-CO" dirty="0"/>
              <a:t> y potencias de </a:t>
            </a:r>
            <a:r>
              <a:rPr lang="es-CO" i="1" dirty="0"/>
              <a:t>x</a:t>
            </a:r>
            <a:r>
              <a:rPr lang="es-CO" dirty="0"/>
              <a:t>. Se realizan pruebas para determinar el orden apropiado del polinomio. Se puede graficar el modelo ajustado con intervalos de confianza y/o predicción. También se pueden graficar residuos e identificar observaciones influyentes. </a:t>
            </a:r>
          </a:p>
        </p:txBody>
      </p:sp>
      <p:sp>
        <p:nvSpPr>
          <p:cNvPr id="4" name="Rectángulo 3">
            <a:extLst>
              <a:ext uri="{FF2B5EF4-FFF2-40B4-BE49-F238E27FC236}">
                <a16:creationId xmlns:a16="http://schemas.microsoft.com/office/drawing/2014/main" id="{9B5AAE2C-0E7C-416B-8F0E-AF5531EBFF1A}"/>
              </a:ext>
            </a:extLst>
          </p:cNvPr>
          <p:cNvSpPr/>
          <p:nvPr/>
        </p:nvSpPr>
        <p:spPr>
          <a:xfrm>
            <a:off x="0" y="5634001"/>
            <a:ext cx="6096000" cy="646331"/>
          </a:xfrm>
          <a:prstGeom prst="rect">
            <a:avLst/>
          </a:prstGeom>
        </p:spPr>
        <p:txBody>
          <a:bodyPr>
            <a:spAutoFit/>
          </a:bodyPr>
          <a:lstStyle/>
          <a:p>
            <a:r>
              <a:rPr lang="es-CO" dirty="0"/>
              <a:t>Por esta razón, la regresión polinomial se considera un caso especial de regresión lineal múltiple.</a:t>
            </a:r>
          </a:p>
        </p:txBody>
      </p:sp>
    </p:spTree>
    <p:extLst>
      <p:ext uri="{BB962C8B-B14F-4D97-AF65-F5344CB8AC3E}">
        <p14:creationId xmlns:p14="http://schemas.microsoft.com/office/powerpoint/2010/main" val="1431598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168401"/>
            <a:ext cx="9446262" cy="628377"/>
          </a:xfrm>
          <a:prstGeom prst="rect">
            <a:avLst/>
          </a:prstGeom>
        </p:spPr>
        <p:txBody>
          <a:bodyPr vert="horz" wrap="square" lIns="0" tIns="12700" rIns="0" bIns="0" rtlCol="0">
            <a:spAutoFit/>
          </a:bodyPr>
          <a:lstStyle/>
          <a:p>
            <a:pPr marL="12700">
              <a:lnSpc>
                <a:spcPct val="100000"/>
              </a:lnSpc>
              <a:spcBef>
                <a:spcPts val="100"/>
              </a:spcBef>
            </a:pPr>
            <a:r>
              <a:rPr sz="4000" b="1" spc="-15" dirty="0" err="1">
                <a:latin typeface="Calibri"/>
                <a:cs typeface="Calibri"/>
              </a:rPr>
              <a:t>Regresión</a:t>
            </a:r>
            <a:r>
              <a:rPr sz="4000" b="1" spc="-75" dirty="0">
                <a:latin typeface="Calibri"/>
                <a:cs typeface="Calibri"/>
              </a:rPr>
              <a:t> </a:t>
            </a:r>
            <a:r>
              <a:rPr lang="es-CO" sz="4000" b="1" dirty="0">
                <a:latin typeface="Calibri"/>
                <a:cs typeface="Calibri"/>
              </a:rPr>
              <a:t>Ridge, Lasso y </a:t>
            </a:r>
            <a:r>
              <a:rPr lang="es-CO" sz="4000" b="1" dirty="0" err="1">
                <a:latin typeface="Calibri"/>
                <a:cs typeface="Calibri"/>
              </a:rPr>
              <a:t>Elastic</a:t>
            </a:r>
            <a:r>
              <a:rPr lang="es-CO" sz="4000" b="1" dirty="0">
                <a:latin typeface="Calibri"/>
                <a:cs typeface="Calibri"/>
              </a:rPr>
              <a:t>-Net</a:t>
            </a:r>
            <a:endParaRPr sz="4000" dirty="0">
              <a:latin typeface="Calibri"/>
              <a:cs typeface="Calibri"/>
            </a:endParaRPr>
          </a:p>
        </p:txBody>
      </p:sp>
      <p:sp>
        <p:nvSpPr>
          <p:cNvPr id="10" name="object 10"/>
          <p:cNvSpPr txBox="1"/>
          <p:nvPr/>
        </p:nvSpPr>
        <p:spPr>
          <a:xfrm>
            <a:off x="2022348" y="4811014"/>
            <a:ext cx="610235" cy="459741"/>
          </a:xfrm>
          <a:prstGeom prst="rect">
            <a:avLst/>
          </a:prstGeom>
        </p:spPr>
        <p:txBody>
          <a:bodyPr vert="horz" wrap="square" lIns="0" tIns="13335" rIns="0" bIns="0" rtlCol="0">
            <a:spAutoFit/>
          </a:bodyPr>
          <a:lstStyle/>
          <a:p>
            <a:pPr marL="12700">
              <a:lnSpc>
                <a:spcPct val="100000"/>
              </a:lnSpc>
              <a:spcBef>
                <a:spcPts val="105"/>
              </a:spcBef>
              <a:tabLst>
                <a:tab pos="532130" algn="l"/>
              </a:tabLst>
            </a:pPr>
            <a:r>
              <a:rPr sz="2175" spc="240" baseline="3831" dirty="0">
                <a:latin typeface="Cambria Math"/>
                <a:cs typeface="Cambria Math"/>
              </a:rPr>
              <a:t>	</a:t>
            </a:r>
            <a:r>
              <a:rPr sz="1450" spc="160" dirty="0">
                <a:latin typeface="Cambria Math"/>
                <a:cs typeface="Cambria Math"/>
              </a:rPr>
              <a:t>𝑖</a:t>
            </a:r>
            <a:endParaRPr sz="1450" dirty="0">
              <a:latin typeface="Cambria Math"/>
              <a:cs typeface="Cambria Math"/>
            </a:endParaRPr>
          </a:p>
        </p:txBody>
      </p:sp>
      <p:sp>
        <p:nvSpPr>
          <p:cNvPr id="12" name="object 12"/>
          <p:cNvSpPr txBox="1"/>
          <p:nvPr/>
        </p:nvSpPr>
        <p:spPr>
          <a:xfrm>
            <a:off x="346073" y="1231980"/>
            <a:ext cx="5939790" cy="1674176"/>
          </a:xfrm>
          <a:prstGeom prst="rect">
            <a:avLst/>
          </a:prstGeom>
        </p:spPr>
        <p:txBody>
          <a:bodyPr vert="horz" wrap="square" lIns="0" tIns="12065" rIns="0" bIns="0" rtlCol="0">
            <a:spAutoFit/>
          </a:bodyPr>
          <a:lstStyle/>
          <a:p>
            <a:pPr algn="just"/>
            <a:r>
              <a:rPr lang="es-ES" b="1" dirty="0"/>
              <a:t>¿Qué es el </a:t>
            </a:r>
            <a:r>
              <a:rPr lang="es-ES" b="1" dirty="0" err="1"/>
              <a:t>Bias</a:t>
            </a:r>
            <a:r>
              <a:rPr lang="es-ES" b="1" dirty="0"/>
              <a:t>?</a:t>
            </a:r>
          </a:p>
          <a:p>
            <a:pPr algn="just"/>
            <a:r>
              <a:rPr lang="es-ES" dirty="0"/>
              <a:t>El sesgo (</a:t>
            </a:r>
            <a:r>
              <a:rPr lang="es-ES" dirty="0" err="1"/>
              <a:t>bias</a:t>
            </a:r>
            <a:r>
              <a:rPr lang="es-ES" dirty="0"/>
              <a:t>) es la diferencia entre la predicción media de nuestro modelo y el valor correcto que intentamos predecir. Los modelos con alto sesgo prestan muy poca atención a los datos de entrenamiento y simplifican en exceso el modelo. Siempre lleva a un alto error en los datos de entrenamiento y de prueba.</a:t>
            </a: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25400">
              <a:lnSpc>
                <a:spcPts val="1430"/>
              </a:lnSpc>
            </a:pPr>
            <a:fld id="{81D60167-4931-47E6-BA6A-407CBD079E47}" type="slidenum">
              <a:rPr spc="-5" dirty="0"/>
              <a:t>13</a:t>
            </a:fld>
            <a:endParaRPr spc="-5" dirty="0"/>
          </a:p>
        </p:txBody>
      </p:sp>
      <p:pic>
        <p:nvPicPr>
          <p:cNvPr id="3" name="Imagen 2"/>
          <p:cNvPicPr>
            <a:picLocks noChangeAspect="1"/>
          </p:cNvPicPr>
          <p:nvPr/>
        </p:nvPicPr>
        <p:blipFill>
          <a:blip r:embed="rId2"/>
          <a:stretch>
            <a:fillRect/>
          </a:stretch>
        </p:blipFill>
        <p:spPr>
          <a:xfrm>
            <a:off x="6504256" y="1219200"/>
            <a:ext cx="5544415" cy="4814887"/>
          </a:xfrm>
          <a:prstGeom prst="rect">
            <a:avLst/>
          </a:prstGeom>
        </p:spPr>
      </p:pic>
      <p:sp>
        <p:nvSpPr>
          <p:cNvPr id="11" name="object 12"/>
          <p:cNvSpPr txBox="1"/>
          <p:nvPr/>
        </p:nvSpPr>
        <p:spPr>
          <a:xfrm>
            <a:off x="346073" y="3483035"/>
            <a:ext cx="5939790" cy="2228174"/>
          </a:xfrm>
          <a:prstGeom prst="rect">
            <a:avLst/>
          </a:prstGeom>
        </p:spPr>
        <p:txBody>
          <a:bodyPr vert="horz" wrap="square" lIns="0" tIns="12065" rIns="0" bIns="0" rtlCol="0">
            <a:spAutoFit/>
          </a:bodyPr>
          <a:lstStyle/>
          <a:p>
            <a:pPr algn="just"/>
            <a:r>
              <a:rPr lang="es-ES" b="1" dirty="0"/>
              <a:t>¿Qué es la Varianza?</a:t>
            </a:r>
          </a:p>
          <a:p>
            <a:pPr algn="just"/>
            <a:r>
              <a:rPr lang="es-ES" dirty="0"/>
              <a:t>La varianza es la variabilidad de la predicción del modelo para un punto de datos dado o un valor que nos dice la dispersión de nuestros datos. Los modelos con alta varianza prestan mucha atención a los datos de entrenamiento y no generalizan sobre los datos que no han visto antes. Como resultado, tales modelos funcionan muy bien en los datos de entrenamiento pero tienen altas tasas de error en los datos de prueba.</a:t>
            </a:r>
          </a:p>
        </p:txBody>
      </p:sp>
      <p:sp>
        <p:nvSpPr>
          <p:cNvPr id="5" name="CuadroTexto 4"/>
          <p:cNvSpPr txBox="1"/>
          <p:nvPr/>
        </p:nvSpPr>
        <p:spPr>
          <a:xfrm>
            <a:off x="5008149" y="5549338"/>
            <a:ext cx="3429000" cy="938719"/>
          </a:xfrm>
          <a:prstGeom prst="rect">
            <a:avLst/>
          </a:prstGeom>
          <a:noFill/>
        </p:spPr>
        <p:txBody>
          <a:bodyPr wrap="square" rtlCol="0">
            <a:spAutoFit/>
          </a:bodyPr>
          <a:lstStyle/>
          <a:p>
            <a:r>
              <a:rPr lang="es-CO" sz="1100" dirty="0"/>
              <a:t>Links de interés:</a:t>
            </a:r>
          </a:p>
          <a:p>
            <a:pPr marL="171450" indent="-171450">
              <a:buFont typeface="Arial" panose="020B0604020202020204" pitchFamily="34" charset="0"/>
              <a:buChar char="•"/>
            </a:pPr>
            <a:r>
              <a:rPr lang="es-ES" sz="1100" dirty="0">
                <a:hlinkClick r:id="rId3"/>
              </a:rPr>
              <a:t>https://hackernoon.com/an-introduction-to-ridge-lasso-and-elastic-net-regression-cca60b4b934f</a:t>
            </a:r>
            <a:endParaRPr lang="es-ES" sz="1100" dirty="0"/>
          </a:p>
          <a:p>
            <a:pPr marL="171450" indent="-171450">
              <a:buFont typeface="Arial" panose="020B0604020202020204" pitchFamily="34" charset="0"/>
              <a:buChar char="•"/>
            </a:pPr>
            <a:r>
              <a:rPr lang="es-ES" sz="1100" dirty="0">
                <a:hlinkClick r:id="rId4"/>
              </a:rPr>
              <a:t>https://www.datacamp.com/community/tutorials/tutorial-ridge-lasso-elastic-net</a:t>
            </a:r>
            <a:endParaRPr lang="es-ES" dirty="0"/>
          </a:p>
        </p:txBody>
      </p:sp>
      <p:sp>
        <p:nvSpPr>
          <p:cNvPr id="6" name="Rectángulo 5">
            <a:extLst>
              <a:ext uri="{FF2B5EF4-FFF2-40B4-BE49-F238E27FC236}">
                <a16:creationId xmlns:a16="http://schemas.microsoft.com/office/drawing/2014/main" id="{2101B2C7-C9AA-469B-AFC9-8ABAC4B59B6C}"/>
              </a:ext>
            </a:extLst>
          </p:cNvPr>
          <p:cNvSpPr/>
          <p:nvPr/>
        </p:nvSpPr>
        <p:spPr>
          <a:xfrm>
            <a:off x="0" y="6180280"/>
            <a:ext cx="6096000" cy="307777"/>
          </a:xfrm>
          <a:prstGeom prst="rect">
            <a:avLst/>
          </a:prstGeom>
        </p:spPr>
        <p:txBody>
          <a:bodyPr>
            <a:spAutoFit/>
          </a:bodyPr>
          <a:lstStyle/>
          <a:p>
            <a:r>
              <a:rPr lang="es-CO" sz="1400" dirty="0">
                <a:hlinkClick r:id="rId5"/>
              </a:rPr>
              <a:t>https://diegokoz.github.io/EEA/clase%2010/regularizacion.nb.html</a:t>
            </a:r>
            <a:endParaRPr lang="es-CO" sz="1400" dirty="0"/>
          </a:p>
        </p:txBody>
      </p:sp>
    </p:spTree>
    <p:extLst>
      <p:ext uri="{BB962C8B-B14F-4D97-AF65-F5344CB8AC3E}">
        <p14:creationId xmlns:p14="http://schemas.microsoft.com/office/powerpoint/2010/main" val="457795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168401"/>
            <a:ext cx="9446262" cy="628377"/>
          </a:xfrm>
          <a:prstGeom prst="rect">
            <a:avLst/>
          </a:prstGeom>
        </p:spPr>
        <p:txBody>
          <a:bodyPr vert="horz" wrap="square" lIns="0" tIns="12700" rIns="0" bIns="0" rtlCol="0">
            <a:spAutoFit/>
          </a:bodyPr>
          <a:lstStyle/>
          <a:p>
            <a:pPr marL="12700">
              <a:lnSpc>
                <a:spcPct val="100000"/>
              </a:lnSpc>
              <a:spcBef>
                <a:spcPts val="100"/>
              </a:spcBef>
            </a:pPr>
            <a:r>
              <a:rPr sz="4000" b="1" spc="-15" dirty="0" err="1">
                <a:latin typeface="Calibri"/>
                <a:cs typeface="Calibri"/>
              </a:rPr>
              <a:t>Regresión</a:t>
            </a:r>
            <a:r>
              <a:rPr sz="4000" b="1" spc="-75" dirty="0">
                <a:latin typeface="Calibri"/>
                <a:cs typeface="Calibri"/>
              </a:rPr>
              <a:t> </a:t>
            </a:r>
            <a:r>
              <a:rPr lang="es-CO" sz="4000" b="1" dirty="0">
                <a:latin typeface="Calibri"/>
                <a:cs typeface="Calibri"/>
              </a:rPr>
              <a:t>Ridge, Lasso y </a:t>
            </a:r>
            <a:r>
              <a:rPr lang="es-CO" sz="4000" b="1" dirty="0" err="1">
                <a:latin typeface="Calibri"/>
                <a:cs typeface="Calibri"/>
              </a:rPr>
              <a:t>Elastic</a:t>
            </a:r>
            <a:r>
              <a:rPr lang="es-CO" sz="4000" b="1" dirty="0">
                <a:latin typeface="Calibri"/>
                <a:cs typeface="Calibri"/>
              </a:rPr>
              <a:t>-Net</a:t>
            </a:r>
            <a:endParaRPr sz="4000" dirty="0">
              <a:latin typeface="Calibri"/>
              <a:cs typeface="Calibri"/>
            </a:endParaRPr>
          </a:p>
        </p:txBody>
      </p:sp>
      <p:sp>
        <p:nvSpPr>
          <p:cNvPr id="10" name="object 10"/>
          <p:cNvSpPr txBox="1"/>
          <p:nvPr/>
        </p:nvSpPr>
        <p:spPr>
          <a:xfrm>
            <a:off x="2022348" y="4811014"/>
            <a:ext cx="610235" cy="459741"/>
          </a:xfrm>
          <a:prstGeom prst="rect">
            <a:avLst/>
          </a:prstGeom>
        </p:spPr>
        <p:txBody>
          <a:bodyPr vert="horz" wrap="square" lIns="0" tIns="13335" rIns="0" bIns="0" rtlCol="0">
            <a:spAutoFit/>
          </a:bodyPr>
          <a:lstStyle/>
          <a:p>
            <a:pPr marL="12700">
              <a:lnSpc>
                <a:spcPct val="100000"/>
              </a:lnSpc>
              <a:spcBef>
                <a:spcPts val="105"/>
              </a:spcBef>
              <a:tabLst>
                <a:tab pos="532130" algn="l"/>
              </a:tabLst>
            </a:pPr>
            <a:r>
              <a:rPr sz="2175" spc="240" baseline="3831" dirty="0">
                <a:latin typeface="Cambria Math"/>
                <a:cs typeface="Cambria Math"/>
              </a:rPr>
              <a:t>	</a:t>
            </a:r>
            <a:r>
              <a:rPr sz="1450" spc="160" dirty="0">
                <a:latin typeface="Cambria Math"/>
                <a:cs typeface="Cambria Math"/>
              </a:rPr>
              <a:t>𝑖</a:t>
            </a:r>
            <a:endParaRPr sz="1450" dirty="0">
              <a:latin typeface="Cambria Math"/>
              <a:cs typeface="Cambria Math"/>
            </a:endParaRPr>
          </a:p>
        </p:txBody>
      </p:sp>
      <p:sp>
        <p:nvSpPr>
          <p:cNvPr id="12" name="object 12"/>
          <p:cNvSpPr txBox="1"/>
          <p:nvPr/>
        </p:nvSpPr>
        <p:spPr>
          <a:xfrm>
            <a:off x="381000" y="1796602"/>
            <a:ext cx="5939790" cy="2782172"/>
          </a:xfrm>
          <a:prstGeom prst="rect">
            <a:avLst/>
          </a:prstGeom>
        </p:spPr>
        <p:txBody>
          <a:bodyPr vert="horz" wrap="square" lIns="0" tIns="12065" rIns="0" bIns="0" rtlCol="0">
            <a:spAutoFit/>
          </a:bodyPr>
          <a:lstStyle/>
          <a:p>
            <a:pPr algn="just"/>
            <a:r>
              <a:rPr lang="es-CO" b="1" dirty="0"/>
              <a:t>Regresión Ridge</a:t>
            </a:r>
            <a:endParaRPr lang="es-ES" b="1" dirty="0"/>
          </a:p>
          <a:p>
            <a:pPr algn="just"/>
            <a:r>
              <a:rPr lang="es-ES" dirty="0"/>
              <a:t>Utiliza la regularización </a:t>
            </a:r>
            <a:r>
              <a:rPr lang="es-ES" b="1" dirty="0"/>
              <a:t>L2</a:t>
            </a:r>
            <a:r>
              <a:rPr lang="es-ES" dirty="0"/>
              <a:t> como forma de penalidad para el ajuste en la ecuación objetiva (Regresión lineal/polinomial).</a:t>
            </a:r>
          </a:p>
          <a:p>
            <a:pPr algn="just"/>
            <a:endParaRPr lang="es-CO" dirty="0"/>
          </a:p>
          <a:p>
            <a:pPr algn="just"/>
            <a:r>
              <a:rPr lang="es-ES" dirty="0"/>
              <a:t>El término L2 es igual al cuadrado de la magnitud de los coeficientes. En este caso si lambda(λ) es cero entonces la ecuación es la básica, pero si es mayor que cero entonces añadimos una restricción a los coeficientes. Esta restricción da como resultado unos coeficientes minimizados que tienden a cero cuanto mayor sea el valor de lambda.</a:t>
            </a: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25400">
              <a:lnSpc>
                <a:spcPts val="1430"/>
              </a:lnSpc>
            </a:pPr>
            <a:fld id="{81D60167-4931-47E6-BA6A-407CBD079E47}" type="slidenum">
              <a:rPr spc="-5" dirty="0"/>
              <a:t>14</a:t>
            </a:fld>
            <a:endParaRPr spc="-5" dirty="0"/>
          </a:p>
        </p:txBody>
      </p:sp>
      <p:pic>
        <p:nvPicPr>
          <p:cNvPr id="4" name="Imagen 3"/>
          <p:cNvPicPr>
            <a:picLocks noChangeAspect="1"/>
          </p:cNvPicPr>
          <p:nvPr/>
        </p:nvPicPr>
        <p:blipFill>
          <a:blip r:embed="rId2"/>
          <a:stretch>
            <a:fillRect/>
          </a:stretch>
        </p:blipFill>
        <p:spPr>
          <a:xfrm>
            <a:off x="6858000" y="1600200"/>
            <a:ext cx="4692777" cy="3522568"/>
          </a:xfrm>
          <a:prstGeom prst="rect">
            <a:avLst/>
          </a:prstGeom>
        </p:spPr>
      </p:pic>
    </p:spTree>
    <p:extLst>
      <p:ext uri="{BB962C8B-B14F-4D97-AF65-F5344CB8AC3E}">
        <p14:creationId xmlns:p14="http://schemas.microsoft.com/office/powerpoint/2010/main" val="1048044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168401"/>
            <a:ext cx="9446262" cy="628377"/>
          </a:xfrm>
          <a:prstGeom prst="rect">
            <a:avLst/>
          </a:prstGeom>
        </p:spPr>
        <p:txBody>
          <a:bodyPr vert="horz" wrap="square" lIns="0" tIns="12700" rIns="0" bIns="0" rtlCol="0">
            <a:spAutoFit/>
          </a:bodyPr>
          <a:lstStyle/>
          <a:p>
            <a:pPr marL="12700">
              <a:lnSpc>
                <a:spcPct val="100000"/>
              </a:lnSpc>
              <a:spcBef>
                <a:spcPts val="100"/>
              </a:spcBef>
            </a:pPr>
            <a:r>
              <a:rPr sz="4000" b="1" spc="-15" dirty="0" err="1">
                <a:latin typeface="Calibri"/>
                <a:cs typeface="Calibri"/>
              </a:rPr>
              <a:t>Regresión</a:t>
            </a:r>
            <a:r>
              <a:rPr sz="4000" b="1" spc="-75" dirty="0">
                <a:latin typeface="Calibri"/>
                <a:cs typeface="Calibri"/>
              </a:rPr>
              <a:t> </a:t>
            </a:r>
            <a:r>
              <a:rPr lang="es-CO" sz="4000" b="1" dirty="0">
                <a:latin typeface="Calibri"/>
                <a:cs typeface="Calibri"/>
              </a:rPr>
              <a:t>Ridge, Lasso y </a:t>
            </a:r>
            <a:r>
              <a:rPr lang="es-CO" sz="4000" b="1" dirty="0" err="1">
                <a:latin typeface="Calibri"/>
                <a:cs typeface="Calibri"/>
              </a:rPr>
              <a:t>Elastic</a:t>
            </a:r>
            <a:r>
              <a:rPr lang="es-CO" sz="4000" b="1" dirty="0">
                <a:latin typeface="Calibri"/>
                <a:cs typeface="Calibri"/>
              </a:rPr>
              <a:t>-Net</a:t>
            </a:r>
            <a:endParaRPr sz="4000" dirty="0">
              <a:latin typeface="Calibri"/>
              <a:cs typeface="Calibri"/>
            </a:endParaRPr>
          </a:p>
        </p:txBody>
      </p:sp>
      <p:sp>
        <p:nvSpPr>
          <p:cNvPr id="10" name="object 10"/>
          <p:cNvSpPr txBox="1"/>
          <p:nvPr/>
        </p:nvSpPr>
        <p:spPr>
          <a:xfrm>
            <a:off x="2022348" y="4811014"/>
            <a:ext cx="610235" cy="459741"/>
          </a:xfrm>
          <a:prstGeom prst="rect">
            <a:avLst/>
          </a:prstGeom>
        </p:spPr>
        <p:txBody>
          <a:bodyPr vert="horz" wrap="square" lIns="0" tIns="13335" rIns="0" bIns="0" rtlCol="0">
            <a:spAutoFit/>
          </a:bodyPr>
          <a:lstStyle/>
          <a:p>
            <a:pPr marL="12700">
              <a:lnSpc>
                <a:spcPct val="100000"/>
              </a:lnSpc>
              <a:spcBef>
                <a:spcPts val="105"/>
              </a:spcBef>
              <a:tabLst>
                <a:tab pos="532130" algn="l"/>
              </a:tabLst>
            </a:pPr>
            <a:r>
              <a:rPr sz="2175" spc="240" baseline="3831" dirty="0">
                <a:latin typeface="Cambria Math"/>
                <a:cs typeface="Cambria Math"/>
              </a:rPr>
              <a:t>	</a:t>
            </a:r>
            <a:r>
              <a:rPr sz="1450" spc="160" dirty="0">
                <a:latin typeface="Cambria Math"/>
                <a:cs typeface="Cambria Math"/>
              </a:rPr>
              <a:t>𝑖</a:t>
            </a:r>
            <a:endParaRPr sz="1450" dirty="0">
              <a:latin typeface="Cambria Math"/>
              <a:cs typeface="Cambria Math"/>
            </a:endParaRPr>
          </a:p>
        </p:txBody>
      </p:sp>
      <p:sp>
        <p:nvSpPr>
          <p:cNvPr id="12" name="object 12"/>
          <p:cNvSpPr txBox="1"/>
          <p:nvPr/>
        </p:nvSpPr>
        <p:spPr>
          <a:xfrm>
            <a:off x="381000" y="1796602"/>
            <a:ext cx="5939790" cy="2505173"/>
          </a:xfrm>
          <a:prstGeom prst="rect">
            <a:avLst/>
          </a:prstGeom>
        </p:spPr>
        <p:txBody>
          <a:bodyPr vert="horz" wrap="square" lIns="0" tIns="12065" rIns="0" bIns="0" rtlCol="0">
            <a:spAutoFit/>
          </a:bodyPr>
          <a:lstStyle/>
          <a:p>
            <a:pPr algn="just"/>
            <a:r>
              <a:rPr lang="es-CO" b="1" dirty="0"/>
              <a:t>Regresión Lasso</a:t>
            </a:r>
            <a:endParaRPr lang="es-ES" b="1" dirty="0"/>
          </a:p>
          <a:p>
            <a:pPr algn="just"/>
            <a:r>
              <a:rPr lang="es-ES" dirty="0"/>
              <a:t>Utiliza la regularización </a:t>
            </a:r>
            <a:r>
              <a:rPr lang="es-ES" b="1" dirty="0"/>
              <a:t>L1</a:t>
            </a:r>
            <a:r>
              <a:rPr lang="es-ES" dirty="0"/>
              <a:t> como forma de penalidad para el ajuste en la ecuación objetiva (Regresión lineal/polinomial).</a:t>
            </a:r>
          </a:p>
          <a:p>
            <a:pPr algn="just"/>
            <a:endParaRPr lang="es-CO" dirty="0"/>
          </a:p>
          <a:p>
            <a:pPr algn="just"/>
            <a:r>
              <a:rPr lang="es-ES" dirty="0"/>
              <a:t>Similar a la regresión Ridge, un valor lambda de cero nos da la ecuación básica. Sin embargo, dado un valor lambda adecuado la regresión de lazo puede llevar algunos coeficientes a cero. Cuanto mayor sea el valor de lambda, más características se reducen a cero. </a:t>
            </a: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25400">
              <a:lnSpc>
                <a:spcPts val="1430"/>
              </a:lnSpc>
            </a:pPr>
            <a:fld id="{81D60167-4931-47E6-BA6A-407CBD079E47}" type="slidenum">
              <a:rPr spc="-5" dirty="0"/>
              <a:t>15</a:t>
            </a:fld>
            <a:endParaRPr spc="-5" dirty="0"/>
          </a:p>
        </p:txBody>
      </p:sp>
      <p:pic>
        <p:nvPicPr>
          <p:cNvPr id="3" name="Imagen 2"/>
          <p:cNvPicPr>
            <a:picLocks noChangeAspect="1"/>
          </p:cNvPicPr>
          <p:nvPr/>
        </p:nvPicPr>
        <p:blipFill>
          <a:blip r:embed="rId2"/>
          <a:stretch>
            <a:fillRect/>
          </a:stretch>
        </p:blipFill>
        <p:spPr>
          <a:xfrm>
            <a:off x="6672580" y="1676400"/>
            <a:ext cx="5081412" cy="3474153"/>
          </a:xfrm>
          <a:prstGeom prst="rect">
            <a:avLst/>
          </a:prstGeom>
        </p:spPr>
      </p:pic>
    </p:spTree>
    <p:extLst>
      <p:ext uri="{BB962C8B-B14F-4D97-AF65-F5344CB8AC3E}">
        <p14:creationId xmlns:p14="http://schemas.microsoft.com/office/powerpoint/2010/main" val="3111729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168401"/>
            <a:ext cx="9446262" cy="628377"/>
          </a:xfrm>
          <a:prstGeom prst="rect">
            <a:avLst/>
          </a:prstGeom>
        </p:spPr>
        <p:txBody>
          <a:bodyPr vert="horz" wrap="square" lIns="0" tIns="12700" rIns="0" bIns="0" rtlCol="0">
            <a:spAutoFit/>
          </a:bodyPr>
          <a:lstStyle/>
          <a:p>
            <a:pPr marL="12700">
              <a:lnSpc>
                <a:spcPct val="100000"/>
              </a:lnSpc>
              <a:spcBef>
                <a:spcPts val="100"/>
              </a:spcBef>
            </a:pPr>
            <a:r>
              <a:rPr sz="4000" b="1" spc="-15" dirty="0" err="1">
                <a:latin typeface="Calibri"/>
                <a:cs typeface="Calibri"/>
              </a:rPr>
              <a:t>Regresión</a:t>
            </a:r>
            <a:r>
              <a:rPr sz="4000" b="1" spc="-75" dirty="0">
                <a:latin typeface="Calibri"/>
                <a:cs typeface="Calibri"/>
              </a:rPr>
              <a:t> </a:t>
            </a:r>
            <a:r>
              <a:rPr lang="es-CO" sz="4000" b="1" dirty="0">
                <a:latin typeface="Calibri"/>
                <a:cs typeface="Calibri"/>
              </a:rPr>
              <a:t>Ridge, Lasso y </a:t>
            </a:r>
            <a:r>
              <a:rPr lang="es-CO" sz="4000" b="1" dirty="0" err="1">
                <a:latin typeface="Calibri"/>
                <a:cs typeface="Calibri"/>
              </a:rPr>
              <a:t>Elastic</a:t>
            </a:r>
            <a:r>
              <a:rPr lang="es-CO" sz="4000" b="1" dirty="0">
                <a:latin typeface="Calibri"/>
                <a:cs typeface="Calibri"/>
              </a:rPr>
              <a:t>-Net</a:t>
            </a:r>
            <a:endParaRPr sz="4000" dirty="0">
              <a:latin typeface="Calibri"/>
              <a:cs typeface="Calibri"/>
            </a:endParaRPr>
          </a:p>
        </p:txBody>
      </p:sp>
      <p:sp>
        <p:nvSpPr>
          <p:cNvPr id="10" name="object 10"/>
          <p:cNvSpPr txBox="1"/>
          <p:nvPr/>
        </p:nvSpPr>
        <p:spPr>
          <a:xfrm>
            <a:off x="2022348" y="4811014"/>
            <a:ext cx="610235" cy="459741"/>
          </a:xfrm>
          <a:prstGeom prst="rect">
            <a:avLst/>
          </a:prstGeom>
        </p:spPr>
        <p:txBody>
          <a:bodyPr vert="horz" wrap="square" lIns="0" tIns="13335" rIns="0" bIns="0" rtlCol="0">
            <a:spAutoFit/>
          </a:bodyPr>
          <a:lstStyle/>
          <a:p>
            <a:pPr marL="12700">
              <a:lnSpc>
                <a:spcPct val="100000"/>
              </a:lnSpc>
              <a:spcBef>
                <a:spcPts val="105"/>
              </a:spcBef>
              <a:tabLst>
                <a:tab pos="532130" algn="l"/>
              </a:tabLst>
            </a:pPr>
            <a:r>
              <a:rPr sz="2175" spc="240" baseline="3831" dirty="0">
                <a:latin typeface="Cambria Math"/>
                <a:cs typeface="Cambria Math"/>
              </a:rPr>
              <a:t>	</a:t>
            </a:r>
            <a:r>
              <a:rPr sz="1450" spc="160" dirty="0">
                <a:latin typeface="Cambria Math"/>
                <a:cs typeface="Cambria Math"/>
              </a:rPr>
              <a:t>𝑖</a:t>
            </a:r>
            <a:endParaRPr sz="1450" dirty="0">
              <a:latin typeface="Cambria Math"/>
              <a:cs typeface="Cambria Math"/>
            </a:endParaRPr>
          </a:p>
        </p:txBody>
      </p:sp>
      <p:sp>
        <p:nvSpPr>
          <p:cNvPr id="12" name="object 12"/>
          <p:cNvSpPr txBox="1"/>
          <p:nvPr/>
        </p:nvSpPr>
        <p:spPr>
          <a:xfrm>
            <a:off x="838200" y="1447800"/>
            <a:ext cx="10134600" cy="1951175"/>
          </a:xfrm>
          <a:prstGeom prst="rect">
            <a:avLst/>
          </a:prstGeom>
        </p:spPr>
        <p:txBody>
          <a:bodyPr vert="horz" wrap="square" lIns="0" tIns="12065" rIns="0" bIns="0" rtlCol="0">
            <a:spAutoFit/>
          </a:bodyPr>
          <a:lstStyle/>
          <a:p>
            <a:pPr algn="just"/>
            <a:r>
              <a:rPr lang="es-CO" b="1" dirty="0"/>
              <a:t>Regresión </a:t>
            </a:r>
            <a:r>
              <a:rPr lang="es-CO" b="1" dirty="0" err="1"/>
              <a:t>Elastic</a:t>
            </a:r>
            <a:r>
              <a:rPr lang="es-CO" b="1" dirty="0"/>
              <a:t>-Net</a:t>
            </a:r>
            <a:endParaRPr lang="es-ES" b="1" dirty="0"/>
          </a:p>
          <a:p>
            <a:pPr algn="just"/>
            <a:r>
              <a:rPr lang="es-ES" dirty="0"/>
              <a:t>Utiliza la regularización </a:t>
            </a:r>
            <a:r>
              <a:rPr lang="es-ES" b="1" dirty="0"/>
              <a:t>L1 y L2</a:t>
            </a:r>
            <a:r>
              <a:rPr lang="es-ES" dirty="0"/>
              <a:t> como forma de penalidad para el ajuste en la ecuación objetiva (Regresión lineal/polinomial).</a:t>
            </a:r>
          </a:p>
          <a:p>
            <a:pPr algn="just"/>
            <a:endParaRPr lang="es-CO" dirty="0"/>
          </a:p>
          <a:p>
            <a:pPr algn="just"/>
            <a:r>
              <a:rPr lang="es-ES" dirty="0"/>
              <a:t>Además de configurar y elegir una </a:t>
            </a:r>
            <a:r>
              <a:rPr lang="es-ES" dirty="0" err="1"/>
              <a:t>Elastic</a:t>
            </a:r>
            <a:r>
              <a:rPr lang="es-ES" dirty="0"/>
              <a:t>-Net de valor lambda también nos permite afinar el parámetro alfa donde 𝞪 = 0 corresponde a Ridge y 𝞪 = 1 a Lasso. En pocas palabras, si ponemos 0 para alfa, la función de penalización se reduce al término L1 (Ridge) y si ponemos alfa en 1 obtenemos el término L2 (Lasso).</a:t>
            </a: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25400">
              <a:lnSpc>
                <a:spcPts val="1430"/>
              </a:lnSpc>
            </a:pPr>
            <a:fld id="{81D60167-4931-47E6-BA6A-407CBD079E47}" type="slidenum">
              <a:rPr spc="-5" dirty="0"/>
              <a:t>16</a:t>
            </a:fld>
            <a:endParaRPr spc="-5" dirty="0"/>
          </a:p>
        </p:txBody>
      </p:sp>
      <p:pic>
        <p:nvPicPr>
          <p:cNvPr id="4" name="Imagen 3"/>
          <p:cNvPicPr>
            <a:picLocks noChangeAspect="1"/>
          </p:cNvPicPr>
          <p:nvPr/>
        </p:nvPicPr>
        <p:blipFill>
          <a:blip r:embed="rId2"/>
          <a:stretch>
            <a:fillRect/>
          </a:stretch>
        </p:blipFill>
        <p:spPr>
          <a:xfrm>
            <a:off x="1534450" y="3886200"/>
            <a:ext cx="9438350" cy="2153539"/>
          </a:xfrm>
          <a:prstGeom prst="rect">
            <a:avLst/>
          </a:prstGeom>
        </p:spPr>
      </p:pic>
    </p:spTree>
    <p:extLst>
      <p:ext uri="{BB962C8B-B14F-4D97-AF65-F5344CB8AC3E}">
        <p14:creationId xmlns:p14="http://schemas.microsoft.com/office/powerpoint/2010/main" val="3860377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168401"/>
            <a:ext cx="9446262" cy="628377"/>
          </a:xfrm>
          <a:prstGeom prst="rect">
            <a:avLst/>
          </a:prstGeom>
        </p:spPr>
        <p:txBody>
          <a:bodyPr vert="horz" wrap="square" lIns="0" tIns="12700" rIns="0" bIns="0" rtlCol="0">
            <a:spAutoFit/>
          </a:bodyPr>
          <a:lstStyle/>
          <a:p>
            <a:pPr marL="12700">
              <a:lnSpc>
                <a:spcPct val="100000"/>
              </a:lnSpc>
              <a:spcBef>
                <a:spcPts val="100"/>
              </a:spcBef>
            </a:pPr>
            <a:r>
              <a:rPr lang="es-CO" sz="4000" b="1" spc="-15" dirty="0">
                <a:latin typeface="Calibri"/>
                <a:cs typeface="Calibri"/>
              </a:rPr>
              <a:t>Redes Neuronales para Regresión</a:t>
            </a:r>
            <a:endParaRPr sz="4000" dirty="0">
              <a:latin typeface="Calibri"/>
              <a:cs typeface="Calibri"/>
            </a:endParaRPr>
          </a:p>
        </p:txBody>
      </p:sp>
      <p:sp>
        <p:nvSpPr>
          <p:cNvPr id="10" name="object 10"/>
          <p:cNvSpPr txBox="1"/>
          <p:nvPr/>
        </p:nvSpPr>
        <p:spPr>
          <a:xfrm>
            <a:off x="2022348" y="4811014"/>
            <a:ext cx="610235" cy="459741"/>
          </a:xfrm>
          <a:prstGeom prst="rect">
            <a:avLst/>
          </a:prstGeom>
        </p:spPr>
        <p:txBody>
          <a:bodyPr vert="horz" wrap="square" lIns="0" tIns="13335" rIns="0" bIns="0" rtlCol="0">
            <a:spAutoFit/>
          </a:bodyPr>
          <a:lstStyle/>
          <a:p>
            <a:pPr marL="12700">
              <a:lnSpc>
                <a:spcPct val="100000"/>
              </a:lnSpc>
              <a:spcBef>
                <a:spcPts val="105"/>
              </a:spcBef>
              <a:tabLst>
                <a:tab pos="532130" algn="l"/>
              </a:tabLst>
            </a:pPr>
            <a:r>
              <a:rPr sz="2175" spc="240" baseline="3831" dirty="0">
                <a:latin typeface="Cambria Math"/>
                <a:cs typeface="Cambria Math"/>
              </a:rPr>
              <a:t>	</a:t>
            </a:r>
            <a:r>
              <a:rPr sz="1450" spc="160" dirty="0">
                <a:latin typeface="Cambria Math"/>
                <a:cs typeface="Cambria Math"/>
              </a:rPr>
              <a:t>𝑖</a:t>
            </a:r>
            <a:endParaRPr sz="1450" dirty="0">
              <a:latin typeface="Cambria Math"/>
              <a:cs typeface="Cambria Math"/>
            </a:endParaRP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25400">
              <a:lnSpc>
                <a:spcPts val="1430"/>
              </a:lnSpc>
            </a:pPr>
            <a:fld id="{81D60167-4931-47E6-BA6A-407CBD079E47}" type="slidenum">
              <a:rPr spc="-5" dirty="0"/>
              <a:t>17</a:t>
            </a:fld>
            <a:endParaRPr spc="-5" dirty="0"/>
          </a:p>
        </p:txBody>
      </p:sp>
      <p:sp>
        <p:nvSpPr>
          <p:cNvPr id="11" name="object 12"/>
          <p:cNvSpPr txBox="1"/>
          <p:nvPr/>
        </p:nvSpPr>
        <p:spPr>
          <a:xfrm>
            <a:off x="461009" y="1066800"/>
            <a:ext cx="11045191" cy="1674176"/>
          </a:xfrm>
          <a:prstGeom prst="rect">
            <a:avLst/>
          </a:prstGeom>
        </p:spPr>
        <p:txBody>
          <a:bodyPr vert="horz" wrap="square" lIns="0" tIns="12065" rIns="0" bIns="0" rtlCol="0">
            <a:spAutoFit/>
          </a:bodyPr>
          <a:lstStyle/>
          <a:p>
            <a:pPr algn="just"/>
            <a:r>
              <a:rPr lang="es-ES" dirty="0"/>
              <a:t>Las Redes Neuronales Artificiales (ANN) están compuestas por elementos simples, llamados neuronas, cada una de las cuales puede tomar decisiones matemáticas simples. Juntas, las neuronas pueden analizar problemas complejos, emular casi cualquier función incluyendo las más complejas, y proporcionar respuestas precisas. Una red neuronal poco profunda tiene tres capas de neuronas: una capa de entrada, una capa oculta y una capa de salida. Una red neuronal profunda (DNN) tiene más de una capa oculta, lo que aumenta la complejidad del modelo y puede mejorar significativamente el poder de predicción.</a:t>
            </a:r>
          </a:p>
        </p:txBody>
      </p:sp>
      <p:pic>
        <p:nvPicPr>
          <p:cNvPr id="3" name="Imagen 2"/>
          <p:cNvPicPr>
            <a:picLocks noChangeAspect="1"/>
          </p:cNvPicPr>
          <p:nvPr/>
        </p:nvPicPr>
        <p:blipFill>
          <a:blip r:embed="rId2"/>
          <a:stretch>
            <a:fillRect/>
          </a:stretch>
        </p:blipFill>
        <p:spPr>
          <a:xfrm>
            <a:off x="2133600" y="2819400"/>
            <a:ext cx="8393429" cy="3120122"/>
          </a:xfrm>
          <a:prstGeom prst="rect">
            <a:avLst/>
          </a:prstGeom>
        </p:spPr>
      </p:pic>
      <p:sp>
        <p:nvSpPr>
          <p:cNvPr id="13" name="CuadroTexto 12"/>
          <p:cNvSpPr txBox="1"/>
          <p:nvPr/>
        </p:nvSpPr>
        <p:spPr>
          <a:xfrm>
            <a:off x="-13355" y="5791200"/>
            <a:ext cx="3962400" cy="600164"/>
          </a:xfrm>
          <a:prstGeom prst="rect">
            <a:avLst/>
          </a:prstGeom>
          <a:noFill/>
        </p:spPr>
        <p:txBody>
          <a:bodyPr wrap="square" rtlCol="0">
            <a:spAutoFit/>
          </a:bodyPr>
          <a:lstStyle/>
          <a:p>
            <a:r>
              <a:rPr lang="es-CO" sz="1100" dirty="0"/>
              <a:t>Links de interés:</a:t>
            </a:r>
          </a:p>
          <a:p>
            <a:pPr marL="171450" indent="-171450">
              <a:buFont typeface="Arial" panose="020B0604020202020204" pitchFamily="34" charset="0"/>
              <a:buChar char="•"/>
            </a:pPr>
            <a:r>
              <a:rPr lang="es-ES" sz="1100" dirty="0">
                <a:hlinkClick r:id="rId3"/>
              </a:rPr>
              <a:t>https://missinglink.ai/guides/neural-network-concepts/neural-networks-regression-part-1-overkill-opportunity/</a:t>
            </a:r>
            <a:endParaRPr lang="es-ES" dirty="0"/>
          </a:p>
        </p:txBody>
      </p:sp>
    </p:spTree>
    <p:extLst>
      <p:ext uri="{BB962C8B-B14F-4D97-AF65-F5344CB8AC3E}">
        <p14:creationId xmlns:p14="http://schemas.microsoft.com/office/powerpoint/2010/main" val="4125412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168401"/>
            <a:ext cx="9446262" cy="628377"/>
          </a:xfrm>
          <a:prstGeom prst="rect">
            <a:avLst/>
          </a:prstGeom>
        </p:spPr>
        <p:txBody>
          <a:bodyPr vert="horz" wrap="square" lIns="0" tIns="12700" rIns="0" bIns="0" rtlCol="0">
            <a:spAutoFit/>
          </a:bodyPr>
          <a:lstStyle/>
          <a:p>
            <a:pPr marL="12700">
              <a:lnSpc>
                <a:spcPct val="100000"/>
              </a:lnSpc>
              <a:spcBef>
                <a:spcPts val="100"/>
              </a:spcBef>
            </a:pPr>
            <a:r>
              <a:rPr lang="es-CO" sz="4000" b="1" spc="-15" dirty="0">
                <a:latin typeface="Calibri"/>
                <a:cs typeface="Calibri"/>
              </a:rPr>
              <a:t>Redes Neuronales para Regresión</a:t>
            </a:r>
            <a:endParaRPr sz="4000" dirty="0">
              <a:latin typeface="Calibri"/>
              <a:cs typeface="Calibri"/>
            </a:endParaRPr>
          </a:p>
        </p:txBody>
      </p:sp>
      <p:sp>
        <p:nvSpPr>
          <p:cNvPr id="10" name="object 10"/>
          <p:cNvSpPr txBox="1"/>
          <p:nvPr/>
        </p:nvSpPr>
        <p:spPr>
          <a:xfrm>
            <a:off x="2022348" y="4811014"/>
            <a:ext cx="610235" cy="459741"/>
          </a:xfrm>
          <a:prstGeom prst="rect">
            <a:avLst/>
          </a:prstGeom>
        </p:spPr>
        <p:txBody>
          <a:bodyPr vert="horz" wrap="square" lIns="0" tIns="13335" rIns="0" bIns="0" rtlCol="0">
            <a:spAutoFit/>
          </a:bodyPr>
          <a:lstStyle/>
          <a:p>
            <a:pPr marL="12700">
              <a:lnSpc>
                <a:spcPct val="100000"/>
              </a:lnSpc>
              <a:spcBef>
                <a:spcPts val="105"/>
              </a:spcBef>
              <a:tabLst>
                <a:tab pos="532130" algn="l"/>
              </a:tabLst>
            </a:pPr>
            <a:r>
              <a:rPr sz="2175" spc="240" baseline="3831" dirty="0">
                <a:latin typeface="Cambria Math"/>
                <a:cs typeface="Cambria Math"/>
              </a:rPr>
              <a:t>	</a:t>
            </a:r>
            <a:r>
              <a:rPr sz="1450" spc="160" dirty="0">
                <a:latin typeface="Cambria Math"/>
                <a:cs typeface="Cambria Math"/>
              </a:rPr>
              <a:t>𝑖</a:t>
            </a:r>
            <a:endParaRPr sz="1450" dirty="0">
              <a:latin typeface="Cambria Math"/>
              <a:cs typeface="Cambria Math"/>
            </a:endParaRP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25400">
              <a:lnSpc>
                <a:spcPts val="1430"/>
              </a:lnSpc>
            </a:pPr>
            <a:fld id="{81D60167-4931-47E6-BA6A-407CBD079E47}" type="slidenum">
              <a:rPr spc="-5" dirty="0"/>
              <a:t>18</a:t>
            </a:fld>
            <a:endParaRPr spc="-5" dirty="0"/>
          </a:p>
        </p:txBody>
      </p:sp>
      <p:sp>
        <p:nvSpPr>
          <p:cNvPr id="11" name="object 12"/>
          <p:cNvSpPr txBox="1"/>
          <p:nvPr/>
        </p:nvSpPr>
        <p:spPr>
          <a:xfrm>
            <a:off x="461009" y="1066800"/>
            <a:ext cx="11045191" cy="1674176"/>
          </a:xfrm>
          <a:prstGeom prst="rect">
            <a:avLst/>
          </a:prstGeom>
        </p:spPr>
        <p:txBody>
          <a:bodyPr vert="horz" wrap="square" lIns="0" tIns="12065" rIns="0" bIns="0" rtlCol="0">
            <a:spAutoFit/>
          </a:bodyPr>
          <a:lstStyle/>
          <a:p>
            <a:pPr algn="just"/>
            <a:r>
              <a:rPr lang="es-ES" dirty="0"/>
              <a:t>Las redes neuronales son reducibles a modelos de regresión: una red neuronal puede "fingir" ser cualquier tipo de modelo de regresión. Por ejemplo, esta red neuronal muy simple, con una sola neurona de entrada, una neurona oculta y una neurona de salida, es equivalente a una regresión logística. Toma varias variables dependientes igual al número de parámetros de entrada, las multiplica por sus coeficientes igual a sus pesos, los cuales pasan por una función de activación “sigmoidea” y una función de paso unitario, que se asemeja mucho a la función de regresión logística con su término de error.</a:t>
            </a:r>
          </a:p>
        </p:txBody>
      </p:sp>
      <p:sp>
        <p:nvSpPr>
          <p:cNvPr id="9" name="object 12"/>
          <p:cNvSpPr txBox="1"/>
          <p:nvPr/>
        </p:nvSpPr>
        <p:spPr>
          <a:xfrm>
            <a:off x="466871" y="3237831"/>
            <a:ext cx="4644391" cy="1674176"/>
          </a:xfrm>
          <a:prstGeom prst="rect">
            <a:avLst/>
          </a:prstGeom>
        </p:spPr>
        <p:txBody>
          <a:bodyPr vert="horz" wrap="square" lIns="0" tIns="12065" rIns="0" bIns="0" rtlCol="0">
            <a:spAutoFit/>
          </a:bodyPr>
          <a:lstStyle/>
          <a:p>
            <a:pPr algn="just"/>
            <a:r>
              <a:rPr lang="es-ES" dirty="0"/>
              <a:t>La red aprenderá a través del descenso de gradiente </a:t>
            </a:r>
            <a:r>
              <a:rPr lang="es-ES" b="1" dirty="0"/>
              <a:t>(</a:t>
            </a:r>
            <a:r>
              <a:rPr lang="es-ES" b="1" dirty="0" err="1"/>
              <a:t>backpropagation</a:t>
            </a:r>
            <a:r>
              <a:rPr lang="es-ES" b="1" dirty="0"/>
              <a:t>)</a:t>
            </a:r>
            <a:r>
              <a:rPr lang="es-ES" dirty="0"/>
              <a:t> para encontrar coeficientes que sean mejores y se ajusten a los datos, hasta llegar a los coeficientes óptimos de regresión (o, en términos de red neuronal, los pesos óptimos para el modelo).</a:t>
            </a:r>
          </a:p>
        </p:txBody>
      </p:sp>
      <p:pic>
        <p:nvPicPr>
          <p:cNvPr id="5" name="Imagen 4"/>
          <p:cNvPicPr>
            <a:picLocks noChangeAspect="1"/>
          </p:cNvPicPr>
          <p:nvPr/>
        </p:nvPicPr>
        <p:blipFill>
          <a:blip r:embed="rId2"/>
          <a:stretch>
            <a:fillRect/>
          </a:stretch>
        </p:blipFill>
        <p:spPr>
          <a:xfrm>
            <a:off x="5410200" y="2681733"/>
            <a:ext cx="5934075" cy="3231073"/>
          </a:xfrm>
          <a:prstGeom prst="rect">
            <a:avLst/>
          </a:prstGeom>
        </p:spPr>
      </p:pic>
    </p:spTree>
    <p:extLst>
      <p:ext uri="{BB962C8B-B14F-4D97-AF65-F5344CB8AC3E}">
        <p14:creationId xmlns:p14="http://schemas.microsoft.com/office/powerpoint/2010/main" val="1343811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168401"/>
            <a:ext cx="9446262" cy="628377"/>
          </a:xfrm>
          <a:prstGeom prst="rect">
            <a:avLst/>
          </a:prstGeom>
        </p:spPr>
        <p:txBody>
          <a:bodyPr vert="horz" wrap="square" lIns="0" tIns="12700" rIns="0" bIns="0" rtlCol="0">
            <a:spAutoFit/>
          </a:bodyPr>
          <a:lstStyle/>
          <a:p>
            <a:pPr marL="12700">
              <a:lnSpc>
                <a:spcPct val="100000"/>
              </a:lnSpc>
              <a:spcBef>
                <a:spcPts val="100"/>
              </a:spcBef>
            </a:pPr>
            <a:r>
              <a:rPr lang="es-CO" sz="4000" b="1" spc="-15" dirty="0">
                <a:latin typeface="Calibri"/>
                <a:cs typeface="Calibri"/>
              </a:rPr>
              <a:t>Ejemplo de Regresi</a:t>
            </a:r>
            <a:r>
              <a:rPr lang="es-CO" sz="4000" b="1" spc="-15" dirty="0"/>
              <a:t>ón</a:t>
            </a:r>
            <a:endParaRPr sz="4000" dirty="0">
              <a:latin typeface="Calibri"/>
              <a:cs typeface="Calibri"/>
            </a:endParaRPr>
          </a:p>
        </p:txBody>
      </p:sp>
      <p:sp>
        <p:nvSpPr>
          <p:cNvPr id="10" name="object 10"/>
          <p:cNvSpPr txBox="1"/>
          <p:nvPr/>
        </p:nvSpPr>
        <p:spPr>
          <a:xfrm>
            <a:off x="2022348" y="4811014"/>
            <a:ext cx="610235" cy="459741"/>
          </a:xfrm>
          <a:prstGeom prst="rect">
            <a:avLst/>
          </a:prstGeom>
        </p:spPr>
        <p:txBody>
          <a:bodyPr vert="horz" wrap="square" lIns="0" tIns="13335" rIns="0" bIns="0" rtlCol="0">
            <a:spAutoFit/>
          </a:bodyPr>
          <a:lstStyle/>
          <a:p>
            <a:pPr marL="12700">
              <a:lnSpc>
                <a:spcPct val="100000"/>
              </a:lnSpc>
              <a:spcBef>
                <a:spcPts val="105"/>
              </a:spcBef>
              <a:tabLst>
                <a:tab pos="532130" algn="l"/>
              </a:tabLst>
            </a:pPr>
            <a:r>
              <a:rPr sz="2175" spc="240" baseline="3831" dirty="0">
                <a:latin typeface="Cambria Math"/>
                <a:cs typeface="Cambria Math"/>
              </a:rPr>
              <a:t>	</a:t>
            </a:r>
            <a:r>
              <a:rPr sz="1450" spc="160" dirty="0">
                <a:latin typeface="Cambria Math"/>
                <a:cs typeface="Cambria Math"/>
              </a:rPr>
              <a:t>𝑖</a:t>
            </a:r>
            <a:endParaRPr sz="1450" dirty="0">
              <a:latin typeface="Cambria Math"/>
              <a:cs typeface="Cambria Math"/>
            </a:endParaRP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25400">
              <a:lnSpc>
                <a:spcPts val="1430"/>
              </a:lnSpc>
            </a:pPr>
            <a:fld id="{81D60167-4931-47E6-BA6A-407CBD079E47}" type="slidenum">
              <a:rPr spc="-5" dirty="0"/>
              <a:t>19</a:t>
            </a:fld>
            <a:endParaRPr spc="-5" dirty="0"/>
          </a:p>
        </p:txBody>
      </p:sp>
      <p:sp>
        <p:nvSpPr>
          <p:cNvPr id="11" name="object 12"/>
          <p:cNvSpPr txBox="1"/>
          <p:nvPr/>
        </p:nvSpPr>
        <p:spPr>
          <a:xfrm>
            <a:off x="457200" y="1132786"/>
            <a:ext cx="11045191" cy="1951175"/>
          </a:xfrm>
          <a:prstGeom prst="rect">
            <a:avLst/>
          </a:prstGeom>
        </p:spPr>
        <p:txBody>
          <a:bodyPr vert="horz" wrap="square" lIns="0" tIns="12065" rIns="0" bIns="0" rtlCol="0">
            <a:spAutoFit/>
          </a:bodyPr>
          <a:lstStyle/>
          <a:p>
            <a:pPr algn="just"/>
            <a:r>
              <a:rPr lang="es-ES" dirty="0"/>
              <a:t>Se necesita construir un modelo capaz de estimar la cantidad de dinero que un cliente podría gastar en la compra de un vehículo a través de diferentes atributos de la persona.</a:t>
            </a:r>
          </a:p>
          <a:p>
            <a:pPr marL="285750" indent="-285750" algn="just">
              <a:buFont typeface="Arial" panose="020B0604020202020204" pitchFamily="34" charset="0"/>
              <a:buChar char="•"/>
            </a:pPr>
            <a:r>
              <a:rPr lang="es-CO" dirty="0"/>
              <a:t>Edad</a:t>
            </a:r>
          </a:p>
          <a:p>
            <a:pPr marL="285750" indent="-285750" algn="just">
              <a:buFont typeface="Arial" panose="020B0604020202020204" pitchFamily="34" charset="0"/>
              <a:buChar char="•"/>
            </a:pPr>
            <a:r>
              <a:rPr lang="es-CO" dirty="0"/>
              <a:t>Género</a:t>
            </a:r>
          </a:p>
          <a:p>
            <a:pPr marL="285750" indent="-285750" algn="just">
              <a:buFont typeface="Arial" panose="020B0604020202020204" pitchFamily="34" charset="0"/>
              <a:buChar char="•"/>
            </a:pPr>
            <a:r>
              <a:rPr lang="es-CO" dirty="0"/>
              <a:t>Promedio de millas conducidas al día</a:t>
            </a:r>
          </a:p>
          <a:p>
            <a:pPr marL="285750" indent="-285750" algn="just">
              <a:buFont typeface="Arial" panose="020B0604020202020204" pitchFamily="34" charset="0"/>
              <a:buChar char="•"/>
            </a:pPr>
            <a:r>
              <a:rPr lang="es-CO" dirty="0"/>
              <a:t>Deuda personal</a:t>
            </a:r>
          </a:p>
          <a:p>
            <a:pPr marL="285750" indent="-285750" algn="just">
              <a:buFont typeface="Arial" panose="020B0604020202020204" pitchFamily="34" charset="0"/>
              <a:buChar char="•"/>
            </a:pPr>
            <a:r>
              <a:rPr lang="es-CO" dirty="0"/>
              <a:t>Ingreso mensual</a:t>
            </a:r>
            <a:endParaRPr lang="es-ES" dirty="0"/>
          </a:p>
        </p:txBody>
      </p:sp>
      <p:pic>
        <p:nvPicPr>
          <p:cNvPr id="3" name="Imagen 2"/>
          <p:cNvPicPr>
            <a:picLocks noChangeAspect="1"/>
          </p:cNvPicPr>
          <p:nvPr/>
        </p:nvPicPr>
        <p:blipFill>
          <a:blip r:embed="rId2"/>
          <a:stretch>
            <a:fillRect/>
          </a:stretch>
        </p:blipFill>
        <p:spPr>
          <a:xfrm>
            <a:off x="2743200" y="2590800"/>
            <a:ext cx="9124237" cy="3038296"/>
          </a:xfrm>
          <a:prstGeom prst="rect">
            <a:avLst/>
          </a:prstGeom>
        </p:spPr>
      </p:pic>
      <p:sp>
        <p:nvSpPr>
          <p:cNvPr id="12" name="CuadroTexto 11"/>
          <p:cNvSpPr txBox="1"/>
          <p:nvPr/>
        </p:nvSpPr>
        <p:spPr>
          <a:xfrm>
            <a:off x="0" y="5614481"/>
            <a:ext cx="3962400" cy="938719"/>
          </a:xfrm>
          <a:prstGeom prst="rect">
            <a:avLst/>
          </a:prstGeom>
          <a:noFill/>
        </p:spPr>
        <p:txBody>
          <a:bodyPr wrap="square" rtlCol="0">
            <a:spAutoFit/>
          </a:bodyPr>
          <a:lstStyle/>
          <a:p>
            <a:r>
              <a:rPr lang="es-CO" sz="1100" dirty="0"/>
              <a:t>Links de interés:</a:t>
            </a:r>
          </a:p>
          <a:p>
            <a:pPr marL="171450" indent="-171450">
              <a:buFont typeface="Arial" panose="020B0604020202020204" pitchFamily="34" charset="0"/>
              <a:buChar char="•"/>
            </a:pPr>
            <a:r>
              <a:rPr lang="es-ES" sz="1100" dirty="0">
                <a:hlinkClick r:id="rId3"/>
              </a:rPr>
              <a:t>https://github.com/MGCodesandStats/datasets/blob/master/cars.csv</a:t>
            </a:r>
            <a:endParaRPr lang="es-CO" sz="1100" dirty="0"/>
          </a:p>
          <a:p>
            <a:pPr marL="171450" indent="-171450">
              <a:buFont typeface="Arial" panose="020B0604020202020204" pitchFamily="34" charset="0"/>
              <a:buChar char="•"/>
            </a:pPr>
            <a:r>
              <a:rPr lang="es-ES" sz="1100" dirty="0">
                <a:hlinkClick r:id="rId4"/>
              </a:rPr>
              <a:t>https://datascienceplus.com/keras-regression-based-neural-networks/</a:t>
            </a:r>
            <a:endParaRPr lang="es-ES" dirty="0"/>
          </a:p>
        </p:txBody>
      </p:sp>
    </p:spTree>
    <p:extLst>
      <p:ext uri="{BB962C8B-B14F-4D97-AF65-F5344CB8AC3E}">
        <p14:creationId xmlns:p14="http://schemas.microsoft.com/office/powerpoint/2010/main" val="326669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1100" y="685800"/>
            <a:ext cx="9829800" cy="1182375"/>
          </a:xfrm>
          <a:prstGeom prst="rect">
            <a:avLst/>
          </a:prstGeom>
        </p:spPr>
        <p:txBody>
          <a:bodyPr vert="horz" wrap="square" lIns="0" tIns="12700" rIns="0" bIns="0" rtlCol="0">
            <a:spAutoFit/>
          </a:bodyPr>
          <a:lstStyle/>
          <a:p>
            <a:pPr marL="12700" algn="ctr">
              <a:spcBef>
                <a:spcPts val="100"/>
              </a:spcBef>
            </a:pPr>
            <a:r>
              <a:rPr lang="en-US" sz="4800" b="1" dirty="0">
                <a:latin typeface="Ancizar Sans Black"/>
              </a:rPr>
              <a:t>APRENDIZAJE DE MÁQUINAS</a:t>
            </a:r>
            <a:br>
              <a:rPr lang="en-US" sz="4800" b="1" dirty="0">
                <a:latin typeface="Ancizar Sans Black"/>
              </a:rPr>
            </a:br>
            <a:r>
              <a:rPr lang="es-CO" sz="2800" b="1" dirty="0">
                <a:latin typeface="Ancizar Sans Black"/>
              </a:rPr>
              <a:t>Aprendizaje Supervisado - Regresión</a:t>
            </a:r>
            <a:endParaRPr sz="3200" b="1" dirty="0">
              <a:latin typeface="Ancizar Sans" panose="020B0602040300000003" pitchFamily="34" charset="0"/>
            </a:endParaRPr>
          </a:p>
        </p:txBody>
      </p:sp>
      <p:sp>
        <p:nvSpPr>
          <p:cNvPr id="5" name="object 5"/>
          <p:cNvSpPr txBox="1"/>
          <p:nvPr/>
        </p:nvSpPr>
        <p:spPr>
          <a:xfrm>
            <a:off x="6428740" y="6600380"/>
            <a:ext cx="166370" cy="203200"/>
          </a:xfrm>
          <a:prstGeom prst="rect">
            <a:avLst/>
          </a:prstGeom>
        </p:spPr>
        <p:txBody>
          <a:bodyPr vert="horz" wrap="square" lIns="0" tIns="0" rIns="0" bIns="0" rtlCol="0">
            <a:spAutoFit/>
          </a:bodyPr>
          <a:lstStyle/>
          <a:p>
            <a:pPr marL="38100">
              <a:lnSpc>
                <a:spcPts val="1430"/>
              </a:lnSpc>
            </a:pPr>
            <a:fld id="{81D60167-4931-47E6-BA6A-407CBD079E47}" type="slidenum">
              <a:rPr sz="1400" spc="-5" dirty="0">
                <a:latin typeface="Carlito"/>
                <a:cs typeface="Carlito"/>
              </a:rPr>
              <a:t>2</a:t>
            </a:fld>
            <a:endParaRPr sz="1400" dirty="0">
              <a:latin typeface="Carlito"/>
              <a:cs typeface="Carlito"/>
            </a:endParaRPr>
          </a:p>
        </p:txBody>
      </p:sp>
      <p:sp>
        <p:nvSpPr>
          <p:cNvPr id="6" name="object 3"/>
          <p:cNvSpPr txBox="1"/>
          <p:nvPr/>
        </p:nvSpPr>
        <p:spPr>
          <a:xfrm>
            <a:off x="2133600" y="2353476"/>
            <a:ext cx="7696200" cy="2292935"/>
          </a:xfrm>
          <a:prstGeom prst="rect">
            <a:avLst/>
          </a:prstGeom>
        </p:spPr>
        <p:txBody>
          <a:bodyPr vert="horz" wrap="square" lIns="0" tIns="137160" rIns="0" bIns="0" rtlCol="0">
            <a:spAutoFit/>
          </a:bodyPr>
          <a:lstStyle/>
          <a:p>
            <a:pPr algn="ctr">
              <a:spcBef>
                <a:spcPts val="600"/>
              </a:spcBef>
            </a:pPr>
            <a:r>
              <a:rPr lang="es-ES" sz="4000" b="1" dirty="0">
                <a:latin typeface="Ancizar Sans Black"/>
              </a:rPr>
              <a:t>JOHN W. BRANCH</a:t>
            </a:r>
            <a:endParaRPr lang="es-ES" sz="4000" dirty="0">
              <a:latin typeface="Ancizar Sans Black"/>
            </a:endParaRPr>
          </a:p>
          <a:p>
            <a:pPr algn="ctr"/>
            <a:r>
              <a:rPr lang="es-ES" sz="2000" b="1" dirty="0">
                <a:latin typeface="Ancizar Sans Black"/>
              </a:rPr>
              <a:t>Profesor Titular </a:t>
            </a:r>
          </a:p>
          <a:p>
            <a:pPr algn="ctr"/>
            <a:r>
              <a:rPr lang="es-ES" sz="2000" b="1" dirty="0">
                <a:latin typeface="Ancizar Sans Black"/>
              </a:rPr>
              <a:t>Departamento de Ciencias de la Computación y de la Decisión</a:t>
            </a:r>
          </a:p>
          <a:p>
            <a:pPr algn="ctr"/>
            <a:r>
              <a:rPr lang="es-ES" sz="2000" b="1" dirty="0">
                <a:latin typeface="Ancizar Sans Black"/>
              </a:rPr>
              <a:t>Director del Grupo de I+D en Inteligencia Artificial – GIDIA</a:t>
            </a:r>
          </a:p>
          <a:p>
            <a:pPr algn="ctr"/>
            <a:r>
              <a:rPr lang="es-ES" sz="2000" b="1" dirty="0">
                <a:latin typeface="Ancizar Sans Black"/>
              </a:rPr>
              <a:t>jwbranch@unal.edu.co</a:t>
            </a:r>
          </a:p>
          <a:p>
            <a:pPr marL="635" algn="ctr">
              <a:lnSpc>
                <a:spcPct val="100000"/>
              </a:lnSpc>
            </a:pPr>
            <a:endParaRPr sz="2000" dirty="0">
              <a:latin typeface="Carlito"/>
              <a:cs typeface="Carlito"/>
            </a:endParaRPr>
          </a:p>
        </p:txBody>
      </p:sp>
      <p:sp>
        <p:nvSpPr>
          <p:cNvPr id="3" name="Rectangle 1">
            <a:extLst>
              <a:ext uri="{FF2B5EF4-FFF2-40B4-BE49-F238E27FC236}">
                <a16:creationId xmlns:a16="http://schemas.microsoft.com/office/drawing/2014/main" id="{05EB5688-B0E8-4B72-8974-6D29301B19A4}"/>
              </a:ext>
            </a:extLst>
          </p:cNvPr>
          <p:cNvSpPr>
            <a:spLocks noChangeArrowheads="1"/>
          </p:cNvSpPr>
          <p:nvPr/>
        </p:nvSpPr>
        <p:spPr bwMode="auto">
          <a:xfrm>
            <a:off x="2819400" y="5377934"/>
            <a:ext cx="121920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4" name="Rectángulo 3">
            <a:extLst>
              <a:ext uri="{FF2B5EF4-FFF2-40B4-BE49-F238E27FC236}">
                <a16:creationId xmlns:a16="http://schemas.microsoft.com/office/drawing/2014/main" id="{208CA65D-91CE-4CF4-B9CB-A856BA9269D9}"/>
              </a:ext>
            </a:extLst>
          </p:cNvPr>
          <p:cNvSpPr/>
          <p:nvPr/>
        </p:nvSpPr>
        <p:spPr>
          <a:xfrm>
            <a:off x="1726659" y="4870102"/>
            <a:ext cx="8738682" cy="707886"/>
          </a:xfrm>
          <a:prstGeom prst="rect">
            <a:avLst/>
          </a:prstGeom>
        </p:spPr>
        <p:txBody>
          <a:bodyPr wrap="square">
            <a:spAutoFit/>
          </a:bodyPr>
          <a:lstStyle/>
          <a:p>
            <a:pPr algn="ctr"/>
            <a:r>
              <a:rPr lang="es-CO" altLang="es-CO" sz="2000" b="1" dirty="0">
                <a:solidFill>
                  <a:srgbClr val="C00000"/>
                </a:solidFill>
                <a:latin typeface="Ancizar Sans" panose="020B0602040300000003"/>
                <a:cs typeface="Arial" panose="020B0604020202020204" pitchFamily="34" charset="0"/>
                <a:hlinkClick r:id="rId3">
                  <a:extLst>
                    <a:ext uri="{A12FA001-AC4F-418D-AE19-62706E023703}">
                      <ahyp:hlinkClr xmlns:ahyp="http://schemas.microsoft.com/office/drawing/2018/hyperlinkcolor" val="tx"/>
                    </a:ext>
                  </a:extLst>
                </a:hlinkClick>
              </a:rPr>
              <a:t>https://github.com/srobles05/3008422-AprendizajeDeMaquinas</a:t>
            </a:r>
            <a:r>
              <a:rPr lang="es-CO" altLang="es-CO" sz="2000" b="1" dirty="0">
                <a:solidFill>
                  <a:srgbClr val="C00000"/>
                </a:solidFill>
                <a:latin typeface="Ancizar Sans" panose="020B0602040300000003"/>
                <a:cs typeface="Arial" panose="020B0604020202020204" pitchFamily="34" charset="0"/>
              </a:rPr>
              <a:t> </a:t>
            </a:r>
            <a:r>
              <a:rPr lang="es-CO" altLang="es-CO" sz="2000" b="1" dirty="0">
                <a:solidFill>
                  <a:srgbClr val="C00000"/>
                </a:solidFill>
                <a:latin typeface="Ancizar Sans" panose="020B0602040300000003"/>
              </a:rPr>
              <a:t> </a:t>
            </a:r>
            <a:endParaRPr lang="es-CO" sz="2000" b="1" dirty="0">
              <a:solidFill>
                <a:srgbClr val="C00000"/>
              </a:solidFill>
              <a:latin typeface="Ancizar Sans" panose="020B0602040300000003"/>
              <a:hlinkClick r:id="" action="ppaction://noaction">
                <a:extLst>
                  <a:ext uri="{A12FA001-AC4F-418D-AE19-62706E023703}">
                    <ahyp:hlinkClr xmlns:ahyp="http://schemas.microsoft.com/office/drawing/2018/hyperlinkcolor" val="tx"/>
                  </a:ext>
                </a:extLst>
              </a:hlinkClick>
            </a:endParaRPr>
          </a:p>
          <a:p>
            <a:pPr algn="ctr"/>
            <a:endParaRPr lang="es-CO" sz="2000" b="1" dirty="0">
              <a:solidFill>
                <a:srgbClr val="C00000"/>
              </a:solidFill>
              <a:latin typeface="Ancizar Sans" panose="020B0602040300000003"/>
              <a:hlinkClick r:id="" action="ppaction://noaction">
                <a:extLst>
                  <a:ext uri="{A12FA001-AC4F-418D-AE19-62706E023703}">
                    <ahyp:hlinkClr xmlns:ahyp="http://schemas.microsoft.com/office/drawing/2018/hyperlinkcolor" val="tx"/>
                  </a:ext>
                </a:extLst>
              </a:hlinkClick>
            </a:endParaRPr>
          </a:p>
        </p:txBody>
      </p:sp>
      <p:sp>
        <p:nvSpPr>
          <p:cNvPr id="7" name="object 3">
            <a:extLst>
              <a:ext uri="{FF2B5EF4-FFF2-40B4-BE49-F238E27FC236}">
                <a16:creationId xmlns:a16="http://schemas.microsoft.com/office/drawing/2014/main" id="{B08F2D77-E0D9-4FC3-83E2-94E8963590B6}"/>
              </a:ext>
            </a:extLst>
          </p:cNvPr>
          <p:cNvSpPr txBox="1"/>
          <p:nvPr/>
        </p:nvSpPr>
        <p:spPr>
          <a:xfrm>
            <a:off x="27562" y="5678721"/>
            <a:ext cx="3661728" cy="874022"/>
          </a:xfrm>
          <a:prstGeom prst="rect">
            <a:avLst/>
          </a:prstGeom>
        </p:spPr>
        <p:txBody>
          <a:bodyPr vert="horz" wrap="square" lIns="0" tIns="137160" rIns="0" bIns="0" rtlCol="0">
            <a:spAutoFit/>
          </a:bodyPr>
          <a:lstStyle/>
          <a:p>
            <a:pPr>
              <a:lnSpc>
                <a:spcPct val="150000"/>
              </a:lnSpc>
            </a:pPr>
            <a:r>
              <a:rPr lang="es-CO" sz="1100" i="1" spc="-5" dirty="0">
                <a:latin typeface="Calibri"/>
                <a:cs typeface="Calibri"/>
              </a:rPr>
              <a:t>Tomado y actualizado de presentación del docente:</a:t>
            </a:r>
          </a:p>
          <a:p>
            <a:pPr>
              <a:lnSpc>
                <a:spcPct val="150000"/>
              </a:lnSpc>
            </a:pPr>
            <a:r>
              <a:rPr sz="1100" b="1" spc="-5" dirty="0">
                <a:latin typeface="Calibri"/>
                <a:cs typeface="Calibri"/>
              </a:rPr>
              <a:t>Carlos </a:t>
            </a:r>
            <a:r>
              <a:rPr sz="1100" b="1" spc="10" dirty="0">
                <a:latin typeface="Calibri"/>
                <a:cs typeface="Calibri"/>
              </a:rPr>
              <a:t>A. </a:t>
            </a:r>
            <a:r>
              <a:rPr sz="1100" b="1" spc="-30" dirty="0">
                <a:latin typeface="Calibri"/>
                <a:cs typeface="Calibri"/>
              </a:rPr>
              <a:t>Mera </a:t>
            </a:r>
            <a:r>
              <a:rPr sz="1100" b="1" dirty="0">
                <a:latin typeface="Calibri"/>
                <a:cs typeface="Calibri"/>
              </a:rPr>
              <a:t>B.</a:t>
            </a:r>
            <a:endParaRPr sz="1100" dirty="0">
              <a:latin typeface="Calibri"/>
              <a:cs typeface="Calibri"/>
            </a:endParaRPr>
          </a:p>
          <a:p>
            <a:pPr marL="12065" marR="5080" indent="-2540">
              <a:lnSpc>
                <a:spcPct val="150000"/>
              </a:lnSpc>
            </a:pPr>
            <a:r>
              <a:rPr sz="1100" b="1" spc="-15" dirty="0">
                <a:solidFill>
                  <a:srgbClr val="404040"/>
                </a:solidFill>
                <a:latin typeface="Calibri"/>
                <a:cs typeface="Calibri"/>
              </a:rPr>
              <a:t>In</a:t>
            </a:r>
            <a:r>
              <a:rPr lang="es-CO" sz="1100" b="1" spc="-15" dirty="0" err="1">
                <a:solidFill>
                  <a:srgbClr val="404040"/>
                </a:solidFill>
                <a:latin typeface="Calibri"/>
                <a:cs typeface="Calibri"/>
              </a:rPr>
              <a:t>tegrante</a:t>
            </a:r>
            <a:r>
              <a:rPr sz="1100" b="1" spc="-15" dirty="0">
                <a:solidFill>
                  <a:srgbClr val="404040"/>
                </a:solidFill>
                <a:latin typeface="Calibri"/>
                <a:cs typeface="Calibri"/>
              </a:rPr>
              <a:t> </a:t>
            </a:r>
            <a:r>
              <a:rPr sz="1100" b="1" spc="-5" dirty="0">
                <a:solidFill>
                  <a:srgbClr val="404040"/>
                </a:solidFill>
                <a:latin typeface="Calibri"/>
                <a:cs typeface="Calibri"/>
              </a:rPr>
              <a:t>del Grupo de I+D en </a:t>
            </a:r>
            <a:r>
              <a:rPr sz="1100" b="1" spc="-10" dirty="0">
                <a:solidFill>
                  <a:srgbClr val="404040"/>
                </a:solidFill>
                <a:latin typeface="Calibri"/>
                <a:cs typeface="Calibri"/>
              </a:rPr>
              <a:t>Inteligencia </a:t>
            </a:r>
            <a:r>
              <a:rPr sz="1100" b="1" spc="-5" dirty="0">
                <a:solidFill>
                  <a:srgbClr val="404040"/>
                </a:solidFill>
                <a:latin typeface="Calibri"/>
                <a:cs typeface="Calibri"/>
              </a:rPr>
              <a:t>Artificial –</a:t>
            </a:r>
            <a:r>
              <a:rPr sz="1100" b="1" spc="145" dirty="0">
                <a:solidFill>
                  <a:srgbClr val="404040"/>
                </a:solidFill>
                <a:latin typeface="Calibri"/>
                <a:cs typeface="Calibri"/>
              </a:rPr>
              <a:t> </a:t>
            </a:r>
            <a:r>
              <a:rPr sz="1100" b="1" spc="-10" dirty="0">
                <a:solidFill>
                  <a:srgbClr val="404040"/>
                </a:solidFill>
                <a:latin typeface="Calibri"/>
                <a:cs typeface="Calibri"/>
              </a:rPr>
              <a:t>GIDIA</a:t>
            </a:r>
            <a:endParaRPr sz="1100" dirty="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168401"/>
            <a:ext cx="9446262" cy="628377"/>
          </a:xfrm>
          <a:prstGeom prst="rect">
            <a:avLst/>
          </a:prstGeom>
        </p:spPr>
        <p:txBody>
          <a:bodyPr vert="horz" wrap="square" lIns="0" tIns="12700" rIns="0" bIns="0" rtlCol="0">
            <a:spAutoFit/>
          </a:bodyPr>
          <a:lstStyle/>
          <a:p>
            <a:pPr marL="12700">
              <a:lnSpc>
                <a:spcPct val="100000"/>
              </a:lnSpc>
              <a:spcBef>
                <a:spcPts val="100"/>
              </a:spcBef>
            </a:pPr>
            <a:r>
              <a:rPr lang="es-CO" sz="4000" b="1" spc="-15" dirty="0">
                <a:latin typeface="Calibri"/>
                <a:cs typeface="Calibri"/>
              </a:rPr>
              <a:t>Ejemplo de Regresi</a:t>
            </a:r>
            <a:r>
              <a:rPr lang="es-CO" sz="4000" b="1" spc="-15" dirty="0"/>
              <a:t>ón</a:t>
            </a:r>
            <a:endParaRPr sz="4000" dirty="0">
              <a:latin typeface="Calibri"/>
              <a:cs typeface="Calibri"/>
            </a:endParaRPr>
          </a:p>
        </p:txBody>
      </p:sp>
      <p:sp>
        <p:nvSpPr>
          <p:cNvPr id="10" name="object 10"/>
          <p:cNvSpPr txBox="1"/>
          <p:nvPr/>
        </p:nvSpPr>
        <p:spPr>
          <a:xfrm>
            <a:off x="2022348" y="4811014"/>
            <a:ext cx="610235" cy="459741"/>
          </a:xfrm>
          <a:prstGeom prst="rect">
            <a:avLst/>
          </a:prstGeom>
        </p:spPr>
        <p:txBody>
          <a:bodyPr vert="horz" wrap="square" lIns="0" tIns="13335" rIns="0" bIns="0" rtlCol="0">
            <a:spAutoFit/>
          </a:bodyPr>
          <a:lstStyle/>
          <a:p>
            <a:pPr marL="12700">
              <a:lnSpc>
                <a:spcPct val="100000"/>
              </a:lnSpc>
              <a:spcBef>
                <a:spcPts val="105"/>
              </a:spcBef>
              <a:tabLst>
                <a:tab pos="532130" algn="l"/>
              </a:tabLst>
            </a:pPr>
            <a:r>
              <a:rPr sz="2175" spc="240" baseline="3831" dirty="0">
                <a:latin typeface="Cambria Math"/>
                <a:cs typeface="Cambria Math"/>
              </a:rPr>
              <a:t>	</a:t>
            </a:r>
            <a:r>
              <a:rPr sz="1450" spc="160" dirty="0">
                <a:latin typeface="Cambria Math"/>
                <a:cs typeface="Cambria Math"/>
              </a:rPr>
              <a:t>𝑖</a:t>
            </a:r>
            <a:endParaRPr sz="1450" dirty="0">
              <a:latin typeface="Cambria Math"/>
              <a:cs typeface="Cambria Math"/>
            </a:endParaRP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25400">
              <a:lnSpc>
                <a:spcPts val="1430"/>
              </a:lnSpc>
            </a:pPr>
            <a:fld id="{81D60167-4931-47E6-BA6A-407CBD079E47}" type="slidenum">
              <a:rPr spc="-5" dirty="0"/>
              <a:t>20</a:t>
            </a:fld>
            <a:endParaRPr spc="-5" dirty="0"/>
          </a:p>
        </p:txBody>
      </p:sp>
      <p:sp>
        <p:nvSpPr>
          <p:cNvPr id="11" name="object 12"/>
          <p:cNvSpPr txBox="1"/>
          <p:nvPr/>
        </p:nvSpPr>
        <p:spPr>
          <a:xfrm>
            <a:off x="457200" y="1132786"/>
            <a:ext cx="11045191" cy="566181"/>
          </a:xfrm>
          <a:prstGeom prst="rect">
            <a:avLst/>
          </a:prstGeom>
        </p:spPr>
        <p:txBody>
          <a:bodyPr vert="horz" wrap="square" lIns="0" tIns="12065" rIns="0" bIns="0" rtlCol="0">
            <a:spAutoFit/>
          </a:bodyPr>
          <a:lstStyle/>
          <a:p>
            <a:pPr algn="just"/>
            <a:r>
              <a:rPr lang="es-CO" dirty="0"/>
              <a:t>Luego de realizar el respectivo pre-procesamiento de datos, se presenta el modelo propuesto. En este ejemplo, se muestra un red neuronal artificial poco profunda.</a:t>
            </a:r>
            <a:endParaRPr lang="es-ES" dirty="0"/>
          </a:p>
        </p:txBody>
      </p:sp>
      <p:pic>
        <p:nvPicPr>
          <p:cNvPr id="4" name="Imagen 3"/>
          <p:cNvPicPr>
            <a:picLocks noChangeAspect="1"/>
          </p:cNvPicPr>
          <p:nvPr/>
        </p:nvPicPr>
        <p:blipFill>
          <a:blip r:embed="rId2"/>
          <a:stretch>
            <a:fillRect/>
          </a:stretch>
        </p:blipFill>
        <p:spPr>
          <a:xfrm>
            <a:off x="1897768" y="2034975"/>
            <a:ext cx="8280794" cy="1753141"/>
          </a:xfrm>
          <a:prstGeom prst="rect">
            <a:avLst/>
          </a:prstGeom>
        </p:spPr>
      </p:pic>
      <p:sp>
        <p:nvSpPr>
          <p:cNvPr id="13" name="object 12"/>
          <p:cNvSpPr txBox="1"/>
          <p:nvPr/>
        </p:nvSpPr>
        <p:spPr>
          <a:xfrm>
            <a:off x="457200" y="3816869"/>
            <a:ext cx="11045191" cy="1120178"/>
          </a:xfrm>
          <a:prstGeom prst="rect">
            <a:avLst/>
          </a:prstGeom>
        </p:spPr>
        <p:txBody>
          <a:bodyPr vert="horz" wrap="square" lIns="0" tIns="12065" rIns="0" bIns="0" rtlCol="0">
            <a:spAutoFit/>
          </a:bodyPr>
          <a:lstStyle/>
          <a:p>
            <a:pPr algn="just"/>
            <a:r>
              <a:rPr lang="es-CO" dirty="0"/>
              <a:t>Para esto, se crea un modelo de 3 capas más 1 de entrada. Su composición es de 12 neuronas en su primera capa, 8 en su segunda capa y 1 en su capa de salida. Nótese que la capas diferentes a la neurona de salida utilizan la función de activación ‘</a:t>
            </a:r>
            <a:r>
              <a:rPr lang="es-CO" dirty="0" err="1"/>
              <a:t>relu</a:t>
            </a:r>
            <a:r>
              <a:rPr lang="es-CO" dirty="0"/>
              <a:t>’, a diferencia de la ultima capa que maneja una función de activación lineal. Se compila el modelo utilizando el optimizador ADAM y la función de pérdida MSE (Mean </a:t>
            </a:r>
            <a:r>
              <a:rPr lang="es-CO" dirty="0" err="1"/>
              <a:t>Squared</a:t>
            </a:r>
            <a:r>
              <a:rPr lang="es-CO" dirty="0"/>
              <a:t> Error).</a:t>
            </a:r>
            <a:endParaRPr lang="es-ES" dirty="0"/>
          </a:p>
        </p:txBody>
      </p:sp>
      <p:pic>
        <p:nvPicPr>
          <p:cNvPr id="5" name="Imagen 4"/>
          <p:cNvPicPr>
            <a:picLocks noChangeAspect="1"/>
          </p:cNvPicPr>
          <p:nvPr/>
        </p:nvPicPr>
        <p:blipFill>
          <a:blip r:embed="rId3"/>
          <a:stretch>
            <a:fillRect/>
          </a:stretch>
        </p:blipFill>
        <p:spPr>
          <a:xfrm>
            <a:off x="1295400" y="4963894"/>
            <a:ext cx="9349678" cy="793306"/>
          </a:xfrm>
          <a:prstGeom prst="rect">
            <a:avLst/>
          </a:prstGeom>
        </p:spPr>
      </p:pic>
    </p:spTree>
    <p:extLst>
      <p:ext uri="{BB962C8B-B14F-4D97-AF65-F5344CB8AC3E}">
        <p14:creationId xmlns:p14="http://schemas.microsoft.com/office/powerpoint/2010/main" val="1815499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168401"/>
            <a:ext cx="9446262" cy="628377"/>
          </a:xfrm>
          <a:prstGeom prst="rect">
            <a:avLst/>
          </a:prstGeom>
        </p:spPr>
        <p:txBody>
          <a:bodyPr vert="horz" wrap="square" lIns="0" tIns="12700" rIns="0" bIns="0" rtlCol="0">
            <a:spAutoFit/>
          </a:bodyPr>
          <a:lstStyle/>
          <a:p>
            <a:pPr marL="12700">
              <a:lnSpc>
                <a:spcPct val="100000"/>
              </a:lnSpc>
              <a:spcBef>
                <a:spcPts val="100"/>
              </a:spcBef>
            </a:pPr>
            <a:r>
              <a:rPr lang="es-CO" sz="4000" b="1" spc="-15" dirty="0">
                <a:latin typeface="Calibri"/>
                <a:cs typeface="Calibri"/>
              </a:rPr>
              <a:t>Ejemplo de Regresi</a:t>
            </a:r>
            <a:r>
              <a:rPr lang="es-CO" sz="4000" b="1" spc="-15" dirty="0"/>
              <a:t>ón</a:t>
            </a:r>
            <a:endParaRPr sz="4000" dirty="0">
              <a:latin typeface="Calibri"/>
              <a:cs typeface="Calibri"/>
            </a:endParaRPr>
          </a:p>
        </p:txBody>
      </p:sp>
      <p:sp>
        <p:nvSpPr>
          <p:cNvPr id="10" name="object 10"/>
          <p:cNvSpPr txBox="1"/>
          <p:nvPr/>
        </p:nvSpPr>
        <p:spPr>
          <a:xfrm>
            <a:off x="2022348" y="4811014"/>
            <a:ext cx="610235" cy="459741"/>
          </a:xfrm>
          <a:prstGeom prst="rect">
            <a:avLst/>
          </a:prstGeom>
        </p:spPr>
        <p:txBody>
          <a:bodyPr vert="horz" wrap="square" lIns="0" tIns="13335" rIns="0" bIns="0" rtlCol="0">
            <a:spAutoFit/>
          </a:bodyPr>
          <a:lstStyle/>
          <a:p>
            <a:pPr marL="12700">
              <a:lnSpc>
                <a:spcPct val="100000"/>
              </a:lnSpc>
              <a:spcBef>
                <a:spcPts val="105"/>
              </a:spcBef>
              <a:tabLst>
                <a:tab pos="532130" algn="l"/>
              </a:tabLst>
            </a:pPr>
            <a:r>
              <a:rPr sz="2175" spc="240" baseline="3831" dirty="0">
                <a:latin typeface="Cambria Math"/>
                <a:cs typeface="Cambria Math"/>
              </a:rPr>
              <a:t>	</a:t>
            </a:r>
            <a:r>
              <a:rPr sz="1450" spc="160" dirty="0">
                <a:latin typeface="Cambria Math"/>
                <a:cs typeface="Cambria Math"/>
              </a:rPr>
              <a:t>𝑖</a:t>
            </a:r>
            <a:endParaRPr sz="1450" dirty="0">
              <a:latin typeface="Cambria Math"/>
              <a:cs typeface="Cambria Math"/>
            </a:endParaRP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25400">
              <a:lnSpc>
                <a:spcPts val="1430"/>
              </a:lnSpc>
            </a:pPr>
            <a:fld id="{81D60167-4931-47E6-BA6A-407CBD079E47}" type="slidenum">
              <a:rPr spc="-5" dirty="0"/>
              <a:t>21</a:t>
            </a:fld>
            <a:endParaRPr spc="-5" dirty="0"/>
          </a:p>
        </p:txBody>
      </p:sp>
      <p:sp>
        <p:nvSpPr>
          <p:cNvPr id="11" name="object 12"/>
          <p:cNvSpPr txBox="1"/>
          <p:nvPr/>
        </p:nvSpPr>
        <p:spPr>
          <a:xfrm>
            <a:off x="424962" y="1331451"/>
            <a:ext cx="5105400" cy="843180"/>
          </a:xfrm>
          <a:prstGeom prst="rect">
            <a:avLst/>
          </a:prstGeom>
        </p:spPr>
        <p:txBody>
          <a:bodyPr vert="horz" wrap="square" lIns="0" tIns="12065" rIns="0" bIns="0" rtlCol="0">
            <a:spAutoFit/>
          </a:bodyPr>
          <a:lstStyle/>
          <a:p>
            <a:pPr algn="just"/>
            <a:r>
              <a:rPr lang="es-CO" dirty="0"/>
              <a:t>En su gráfica de entrenamiento se puede observar como el modelo fue minimizando la función de pérdida (MSE) elegida anteriormente.</a:t>
            </a:r>
            <a:endParaRPr lang="es-ES" dirty="0"/>
          </a:p>
        </p:txBody>
      </p:sp>
      <p:pic>
        <p:nvPicPr>
          <p:cNvPr id="1026" name="Picture 2" descr="https://datascienceplus.com/wp-content/uploads/2018/10/Figure_1-490x368.png"/>
          <p:cNvPicPr>
            <a:picLocks noChangeAspect="1" noChangeArrowheads="1"/>
          </p:cNvPicPr>
          <p:nvPr/>
        </p:nvPicPr>
        <p:blipFill rotWithShape="1">
          <a:blip r:embed="rId2">
            <a:extLst>
              <a:ext uri="{28A0092B-C50C-407E-A947-70E740481C1C}">
                <a14:useLocalDpi xmlns:a14="http://schemas.microsoft.com/office/drawing/2010/main" val="0"/>
              </a:ext>
            </a:extLst>
          </a:blip>
          <a:srcRect t="5594" b="1808"/>
          <a:stretch/>
        </p:blipFill>
        <p:spPr bwMode="auto">
          <a:xfrm>
            <a:off x="6088649" y="38100"/>
            <a:ext cx="6136070" cy="426720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p:cNvPicPr>
            <a:picLocks noChangeAspect="1"/>
          </p:cNvPicPr>
          <p:nvPr/>
        </p:nvPicPr>
        <p:blipFill rotWithShape="1">
          <a:blip r:embed="rId3"/>
          <a:srcRect t="5831" b="3947"/>
          <a:stretch/>
        </p:blipFill>
        <p:spPr>
          <a:xfrm>
            <a:off x="228600" y="4206741"/>
            <a:ext cx="7315200" cy="2270259"/>
          </a:xfrm>
          <a:prstGeom prst="rect">
            <a:avLst/>
          </a:prstGeom>
        </p:spPr>
      </p:pic>
      <p:sp>
        <p:nvSpPr>
          <p:cNvPr id="14" name="object 12"/>
          <p:cNvSpPr txBox="1"/>
          <p:nvPr/>
        </p:nvSpPr>
        <p:spPr>
          <a:xfrm>
            <a:off x="424962" y="3038588"/>
            <a:ext cx="5105400" cy="566181"/>
          </a:xfrm>
          <a:prstGeom prst="rect">
            <a:avLst/>
          </a:prstGeom>
        </p:spPr>
        <p:txBody>
          <a:bodyPr vert="horz" wrap="square" lIns="0" tIns="12065" rIns="0" bIns="0" rtlCol="0">
            <a:spAutoFit/>
          </a:bodyPr>
          <a:lstStyle/>
          <a:p>
            <a:pPr algn="just"/>
            <a:r>
              <a:rPr lang="es-CO" dirty="0"/>
              <a:t>Aquí podemos observar un ejemplo nuevo que nunca ha visto el modelo, junto con su valor estimado</a:t>
            </a:r>
            <a:endParaRPr lang="es-ES" dirty="0"/>
          </a:p>
        </p:txBody>
      </p:sp>
    </p:spTree>
    <p:extLst>
      <p:ext uri="{BB962C8B-B14F-4D97-AF65-F5344CB8AC3E}">
        <p14:creationId xmlns:p14="http://schemas.microsoft.com/office/powerpoint/2010/main" val="1066551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168401"/>
            <a:ext cx="2204085" cy="635635"/>
          </a:xfrm>
          <a:prstGeom prst="rect">
            <a:avLst/>
          </a:prstGeom>
        </p:spPr>
        <p:txBody>
          <a:bodyPr vert="horz" wrap="square" lIns="0" tIns="12700" rIns="0" bIns="0" rtlCol="0">
            <a:spAutoFit/>
          </a:bodyPr>
          <a:lstStyle/>
          <a:p>
            <a:pPr marL="12700">
              <a:lnSpc>
                <a:spcPct val="100000"/>
              </a:lnSpc>
              <a:spcBef>
                <a:spcPts val="100"/>
              </a:spcBef>
            </a:pPr>
            <a:r>
              <a:rPr sz="4000" b="1" spc="-15" dirty="0">
                <a:latin typeface="Calibri"/>
                <a:cs typeface="Calibri"/>
              </a:rPr>
              <a:t>Contenido</a:t>
            </a:r>
            <a:endParaRPr sz="4000">
              <a:latin typeface="Calibri"/>
              <a:cs typeface="Calibri"/>
            </a:endParaRPr>
          </a:p>
        </p:txBody>
      </p:sp>
      <p:sp>
        <p:nvSpPr>
          <p:cNvPr id="4" name="object 4"/>
          <p:cNvSpPr txBox="1"/>
          <p:nvPr/>
        </p:nvSpPr>
        <p:spPr>
          <a:xfrm>
            <a:off x="8677147" y="6432550"/>
            <a:ext cx="167005" cy="254000"/>
          </a:xfrm>
          <a:prstGeom prst="rect">
            <a:avLst/>
          </a:prstGeom>
        </p:spPr>
        <p:txBody>
          <a:bodyPr vert="horz" wrap="square" lIns="0" tIns="0" rIns="0" bIns="0" rtlCol="0">
            <a:spAutoFit/>
          </a:bodyPr>
          <a:lstStyle/>
          <a:p>
            <a:pPr marL="25400">
              <a:lnSpc>
                <a:spcPts val="1810"/>
              </a:lnSpc>
            </a:pPr>
            <a:fld id="{81D60167-4931-47E6-BA6A-407CBD079E47}" type="slidenum">
              <a:rPr sz="1800" dirty="0">
                <a:latin typeface="Calibri"/>
                <a:cs typeface="Calibri"/>
              </a:rPr>
              <a:t>3</a:t>
            </a:fld>
            <a:endParaRPr sz="1800">
              <a:latin typeface="Calibri"/>
              <a:cs typeface="Calibri"/>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6" name="object 6"/>
          <p:cNvSpPr txBox="1"/>
          <p:nvPr/>
        </p:nvSpPr>
        <p:spPr>
          <a:xfrm>
            <a:off x="6454140" y="6600380"/>
            <a:ext cx="115570" cy="203200"/>
          </a:xfrm>
          <a:prstGeom prst="rect">
            <a:avLst/>
          </a:prstGeom>
        </p:spPr>
        <p:txBody>
          <a:bodyPr vert="horz" wrap="square" lIns="0" tIns="0" rIns="0" bIns="0" rtlCol="0">
            <a:spAutoFit/>
          </a:bodyPr>
          <a:lstStyle/>
          <a:p>
            <a:pPr marL="12700">
              <a:lnSpc>
                <a:spcPts val="1430"/>
              </a:lnSpc>
            </a:pPr>
            <a:r>
              <a:rPr sz="1400" spc="-5" dirty="0">
                <a:latin typeface="Calibri"/>
                <a:cs typeface="Calibri"/>
              </a:rPr>
              <a:t>3</a:t>
            </a:r>
            <a:endParaRPr sz="1400">
              <a:latin typeface="Calibri"/>
              <a:cs typeface="Calibri"/>
            </a:endParaRPr>
          </a:p>
        </p:txBody>
      </p:sp>
      <p:sp>
        <p:nvSpPr>
          <p:cNvPr id="3" name="object 3"/>
          <p:cNvSpPr txBox="1"/>
          <p:nvPr/>
        </p:nvSpPr>
        <p:spPr>
          <a:xfrm>
            <a:off x="417322" y="995883"/>
            <a:ext cx="5450078" cy="4106252"/>
          </a:xfrm>
          <a:prstGeom prst="rect">
            <a:avLst/>
          </a:prstGeom>
        </p:spPr>
        <p:txBody>
          <a:bodyPr vert="horz" wrap="square" lIns="0" tIns="109220" rIns="0" bIns="0" rtlCol="0">
            <a:spAutoFit/>
          </a:bodyPr>
          <a:lstStyle/>
          <a:p>
            <a:pPr marL="469900" indent="-457834">
              <a:lnSpc>
                <a:spcPct val="100000"/>
              </a:lnSpc>
              <a:spcBef>
                <a:spcPts val="765"/>
              </a:spcBef>
              <a:buAutoNum type="arabicPeriod"/>
              <a:tabLst>
                <a:tab pos="469900" algn="l"/>
                <a:tab pos="470534" algn="l"/>
              </a:tabLst>
            </a:pPr>
            <a:r>
              <a:rPr lang="es-CO" sz="2000" b="1" spc="-10" dirty="0">
                <a:latin typeface="Calibri"/>
                <a:cs typeface="Calibri"/>
              </a:rPr>
              <a:t>Regresión</a:t>
            </a:r>
            <a:endParaRPr sz="2000" b="1" dirty="0">
              <a:latin typeface="Calibri"/>
              <a:cs typeface="Calibri"/>
            </a:endParaRPr>
          </a:p>
          <a:p>
            <a:pPr marL="812800" lvl="1" indent="-343535">
              <a:lnSpc>
                <a:spcPct val="100000"/>
              </a:lnSpc>
              <a:spcBef>
                <a:spcPts val="295"/>
              </a:spcBef>
              <a:buAutoNum type="alphaLcPeriod"/>
              <a:tabLst>
                <a:tab pos="812800" algn="l"/>
                <a:tab pos="813435" algn="l"/>
              </a:tabLst>
            </a:pPr>
            <a:r>
              <a:rPr lang="es-CO" sz="1800" spc="-10" dirty="0">
                <a:latin typeface="Calibri"/>
                <a:cs typeface="Calibri"/>
              </a:rPr>
              <a:t>Regresión Lineal</a:t>
            </a:r>
            <a:endParaRPr sz="1800" dirty="0">
              <a:latin typeface="Calibri"/>
              <a:cs typeface="Calibri"/>
            </a:endParaRPr>
          </a:p>
          <a:p>
            <a:pPr marL="812800" lvl="1" indent="-343535">
              <a:lnSpc>
                <a:spcPct val="100000"/>
              </a:lnSpc>
              <a:spcBef>
                <a:spcPts val="280"/>
              </a:spcBef>
              <a:buAutoNum type="alphaLcPeriod"/>
              <a:tabLst>
                <a:tab pos="812800" algn="l"/>
                <a:tab pos="813435" algn="l"/>
              </a:tabLst>
            </a:pPr>
            <a:r>
              <a:rPr lang="es-CO" sz="1800" spc="-10" dirty="0">
                <a:latin typeface="Calibri"/>
                <a:cs typeface="Calibri"/>
              </a:rPr>
              <a:t>Regresión Polinomial</a:t>
            </a:r>
          </a:p>
          <a:p>
            <a:pPr marL="812800" lvl="1" indent="-343535">
              <a:lnSpc>
                <a:spcPct val="100000"/>
              </a:lnSpc>
              <a:spcBef>
                <a:spcPts val="280"/>
              </a:spcBef>
              <a:buAutoNum type="alphaLcPeriod"/>
              <a:tabLst>
                <a:tab pos="812800" algn="l"/>
                <a:tab pos="813435" algn="l"/>
              </a:tabLst>
            </a:pPr>
            <a:r>
              <a:rPr lang="es-CO" spc="-10" dirty="0">
                <a:latin typeface="Calibri"/>
                <a:cs typeface="Calibri"/>
              </a:rPr>
              <a:t>Regresión Lasso, Ridge y </a:t>
            </a:r>
            <a:r>
              <a:rPr lang="es-CO" spc="-10" dirty="0" err="1">
                <a:latin typeface="Calibri"/>
                <a:cs typeface="Calibri"/>
              </a:rPr>
              <a:t>Elastic</a:t>
            </a:r>
            <a:r>
              <a:rPr lang="es-CO" spc="-10" dirty="0">
                <a:latin typeface="Calibri"/>
                <a:cs typeface="Calibri"/>
              </a:rPr>
              <a:t>-net</a:t>
            </a:r>
          </a:p>
          <a:p>
            <a:pPr marL="812800" lvl="1" indent="-343535">
              <a:lnSpc>
                <a:spcPct val="100000"/>
              </a:lnSpc>
              <a:spcBef>
                <a:spcPts val="280"/>
              </a:spcBef>
              <a:buAutoNum type="alphaLcPeriod"/>
              <a:tabLst>
                <a:tab pos="812800" algn="l"/>
                <a:tab pos="813435" algn="l"/>
              </a:tabLst>
            </a:pPr>
            <a:r>
              <a:rPr lang="es-CO" spc="-10" dirty="0">
                <a:latin typeface="Calibri"/>
                <a:cs typeface="Calibri"/>
              </a:rPr>
              <a:t>Red Neuronal para Regresión</a:t>
            </a:r>
          </a:p>
          <a:p>
            <a:pPr marL="469265" lvl="1">
              <a:lnSpc>
                <a:spcPct val="100000"/>
              </a:lnSpc>
              <a:spcBef>
                <a:spcPts val="280"/>
              </a:spcBef>
              <a:tabLst>
                <a:tab pos="812800" algn="l"/>
                <a:tab pos="813435" algn="l"/>
              </a:tabLst>
            </a:pPr>
            <a:endParaRPr sz="1800" dirty="0">
              <a:latin typeface="Calibri"/>
              <a:cs typeface="Calibri"/>
            </a:endParaRPr>
          </a:p>
          <a:p>
            <a:pPr marL="469900" indent="-457834">
              <a:lnSpc>
                <a:spcPct val="100000"/>
              </a:lnSpc>
              <a:spcBef>
                <a:spcPts val="750"/>
              </a:spcBef>
              <a:buAutoNum type="arabicPeriod"/>
              <a:tabLst>
                <a:tab pos="469900" algn="l"/>
                <a:tab pos="470534" algn="l"/>
              </a:tabLst>
            </a:pPr>
            <a:r>
              <a:rPr lang="es-CO" sz="2000" b="1" spc="-10" dirty="0">
                <a:solidFill>
                  <a:schemeClr val="bg1">
                    <a:lumMod val="65000"/>
                  </a:schemeClr>
                </a:solidFill>
                <a:latin typeface="Calibri"/>
                <a:cs typeface="Calibri"/>
              </a:rPr>
              <a:t>Clasificación</a:t>
            </a:r>
          </a:p>
          <a:p>
            <a:pPr marL="812800" lvl="1" indent="-343535">
              <a:lnSpc>
                <a:spcPct val="100000"/>
              </a:lnSpc>
              <a:spcBef>
                <a:spcPts val="295"/>
              </a:spcBef>
              <a:buAutoNum type="alphaLcPeriod"/>
              <a:tabLst>
                <a:tab pos="812800" algn="l"/>
                <a:tab pos="813435" algn="l"/>
              </a:tabLst>
            </a:pPr>
            <a:r>
              <a:rPr lang="es-ES" spc="-10" dirty="0">
                <a:solidFill>
                  <a:schemeClr val="bg1">
                    <a:lumMod val="65000"/>
                  </a:schemeClr>
                </a:solidFill>
                <a:cs typeface="Calibri"/>
              </a:rPr>
              <a:t>Regresión Logística</a:t>
            </a:r>
          </a:p>
          <a:p>
            <a:pPr marL="812800" lvl="1" indent="-343535">
              <a:lnSpc>
                <a:spcPct val="100000"/>
              </a:lnSpc>
              <a:spcBef>
                <a:spcPts val="295"/>
              </a:spcBef>
              <a:buAutoNum type="alphaLcPeriod"/>
              <a:tabLst>
                <a:tab pos="812800" algn="l"/>
                <a:tab pos="813435" algn="l"/>
              </a:tabLst>
            </a:pPr>
            <a:r>
              <a:rPr lang="es-CO" sz="2000" spc="-10" dirty="0">
                <a:solidFill>
                  <a:schemeClr val="bg1">
                    <a:lumMod val="65000"/>
                  </a:schemeClr>
                </a:solidFill>
                <a:latin typeface="Calibri"/>
                <a:cs typeface="Calibri"/>
              </a:rPr>
              <a:t>K-</a:t>
            </a:r>
            <a:r>
              <a:rPr lang="es-CO" sz="2000" spc="-10" dirty="0" err="1">
                <a:solidFill>
                  <a:schemeClr val="bg1">
                    <a:lumMod val="65000"/>
                  </a:schemeClr>
                </a:solidFill>
                <a:latin typeface="Calibri"/>
                <a:cs typeface="Calibri"/>
              </a:rPr>
              <a:t>nn</a:t>
            </a:r>
            <a:endParaRPr lang="es-CO" sz="2000" spc="-10" dirty="0">
              <a:solidFill>
                <a:schemeClr val="bg1">
                  <a:lumMod val="65000"/>
                </a:schemeClr>
              </a:solidFill>
              <a:latin typeface="Calibri"/>
              <a:cs typeface="Calibri"/>
            </a:endParaRPr>
          </a:p>
          <a:p>
            <a:pPr marL="812800" lvl="1" indent="-343535">
              <a:lnSpc>
                <a:spcPct val="100000"/>
              </a:lnSpc>
              <a:spcBef>
                <a:spcPts val="295"/>
              </a:spcBef>
              <a:buAutoNum type="alphaLcPeriod"/>
              <a:tabLst>
                <a:tab pos="812800" algn="l"/>
                <a:tab pos="813435" algn="l"/>
              </a:tabLst>
            </a:pPr>
            <a:r>
              <a:rPr lang="es-CO" sz="2000" spc="-10" dirty="0">
                <a:solidFill>
                  <a:schemeClr val="bg1">
                    <a:lumMod val="65000"/>
                  </a:schemeClr>
                </a:solidFill>
                <a:latin typeface="Calibri"/>
                <a:cs typeface="Calibri"/>
              </a:rPr>
              <a:t>Máquina de Vectores de Soporte</a:t>
            </a:r>
          </a:p>
          <a:p>
            <a:pPr marL="812800" lvl="1" indent="-343535">
              <a:lnSpc>
                <a:spcPct val="100000"/>
              </a:lnSpc>
              <a:spcBef>
                <a:spcPts val="295"/>
              </a:spcBef>
              <a:buAutoNum type="alphaLcPeriod"/>
              <a:tabLst>
                <a:tab pos="812800" algn="l"/>
                <a:tab pos="813435" algn="l"/>
              </a:tabLst>
            </a:pPr>
            <a:r>
              <a:rPr lang="es-CO" sz="2000" spc="-10" dirty="0">
                <a:solidFill>
                  <a:schemeClr val="bg1">
                    <a:lumMod val="65000"/>
                  </a:schemeClr>
                </a:solidFill>
                <a:latin typeface="Calibri"/>
                <a:cs typeface="Calibri"/>
              </a:rPr>
              <a:t>Algoritmo </a:t>
            </a:r>
            <a:r>
              <a:rPr lang="es-CO" sz="2000" spc="-10" dirty="0" err="1">
                <a:solidFill>
                  <a:schemeClr val="bg1">
                    <a:lumMod val="65000"/>
                  </a:schemeClr>
                </a:solidFill>
                <a:latin typeface="Calibri"/>
                <a:cs typeface="Calibri"/>
              </a:rPr>
              <a:t>XGBoost</a:t>
            </a:r>
            <a:r>
              <a:rPr lang="es-CO" sz="2000" spc="-10" dirty="0">
                <a:solidFill>
                  <a:schemeClr val="bg1">
                    <a:lumMod val="65000"/>
                  </a:schemeClr>
                </a:solidFill>
                <a:latin typeface="Calibri"/>
                <a:cs typeface="Calibri"/>
              </a:rPr>
              <a:t> para Clasificación</a:t>
            </a:r>
          </a:p>
          <a:p>
            <a:pPr marL="812800" lvl="1" indent="-343535">
              <a:lnSpc>
                <a:spcPct val="100000"/>
              </a:lnSpc>
              <a:spcBef>
                <a:spcPts val="295"/>
              </a:spcBef>
              <a:buAutoNum type="alphaLcPeriod"/>
              <a:tabLst>
                <a:tab pos="812800" algn="l"/>
                <a:tab pos="813435" algn="l"/>
              </a:tabLst>
            </a:pPr>
            <a:r>
              <a:rPr lang="es-CO" sz="2000" spc="-10" dirty="0">
                <a:solidFill>
                  <a:schemeClr val="bg1">
                    <a:lumMod val="65000"/>
                  </a:schemeClr>
                </a:solidFill>
                <a:latin typeface="Calibri"/>
                <a:cs typeface="Calibri"/>
              </a:rPr>
              <a:t>Red Neuronal para Clasificación</a:t>
            </a:r>
            <a:endParaRPr sz="2000" dirty="0">
              <a:solidFill>
                <a:schemeClr val="bg1">
                  <a:lumMod val="65000"/>
                </a:schemeClr>
              </a:solidFill>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914400" y="304800"/>
            <a:ext cx="8207375" cy="430887"/>
          </a:xfrm>
        </p:spPr>
        <p:txBody>
          <a:bodyPr/>
          <a:lstStyle/>
          <a:p>
            <a:r>
              <a:rPr lang="es-MX" sz="2800" b="1" spc="-15" dirty="0" err="1"/>
              <a:t>Problematicas</a:t>
            </a:r>
            <a:r>
              <a:rPr lang="es-MX" sz="2800" b="1" spc="-15" dirty="0"/>
              <a:t> en Inteligencia Artificial</a:t>
            </a:r>
            <a:endParaRPr lang="es-PE" altLang="es-CO" b="1" dirty="0"/>
          </a:p>
        </p:txBody>
      </p:sp>
      <p:sp>
        <p:nvSpPr>
          <p:cNvPr id="2" name="Rectangle 2">
            <a:extLst>
              <a:ext uri="{FF2B5EF4-FFF2-40B4-BE49-F238E27FC236}">
                <a16:creationId xmlns:a16="http://schemas.microsoft.com/office/drawing/2014/main" id="{CCEBF018-A54F-4A60-98AF-1C78923DABEC}"/>
              </a:ext>
            </a:extLst>
          </p:cNvPr>
          <p:cNvSpPr>
            <a:spLocks noChangeArrowheads="1"/>
          </p:cNvSpPr>
          <p:nvPr/>
        </p:nvSpPr>
        <p:spPr bwMode="auto">
          <a:xfrm>
            <a:off x="304800" y="22436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a:ea typeface="+mn-ea"/>
              <a:cs typeface="+mn-cs"/>
            </a:endParaRPr>
          </a:p>
        </p:txBody>
      </p:sp>
      <p:graphicFrame>
        <p:nvGraphicFramePr>
          <p:cNvPr id="13" name="Diagram 12">
            <a:extLst>
              <a:ext uri="{FF2B5EF4-FFF2-40B4-BE49-F238E27FC236}">
                <a16:creationId xmlns:a16="http://schemas.microsoft.com/office/drawing/2014/main" id="{E202F3D7-03E2-4B7F-AD83-EAC912408910}"/>
              </a:ext>
            </a:extLst>
          </p:cNvPr>
          <p:cNvGraphicFramePr/>
          <p:nvPr>
            <p:extLst>
              <p:ext uri="{D42A27DB-BD31-4B8C-83A1-F6EECF244321}">
                <p14:modId xmlns:p14="http://schemas.microsoft.com/office/powerpoint/2010/main" val="1946266717"/>
              </p:ext>
            </p:extLst>
          </p:nvPr>
        </p:nvGraphicFramePr>
        <p:xfrm>
          <a:off x="0" y="391318"/>
          <a:ext cx="7239000" cy="61431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3">
            <a:extLst>
              <a:ext uri="{FF2B5EF4-FFF2-40B4-BE49-F238E27FC236}">
                <a16:creationId xmlns:a16="http://schemas.microsoft.com/office/drawing/2014/main" id="{643C1AF0-2E86-4193-A79B-4A27ABAEBD3C}"/>
              </a:ext>
            </a:extLst>
          </p:cNvPr>
          <p:cNvSpPr>
            <a:spLocks noChangeArrowheads="1"/>
          </p:cNvSpPr>
          <p:nvPr/>
        </p:nvSpPr>
        <p:spPr bwMode="auto">
          <a:xfrm>
            <a:off x="336176" y="619012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s-MX" altLang="es-MX" sz="11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Arial" panose="020B0604020202020204" pitchFamily="34" charset="0"/>
              </a:rPr>
              <a:t>Fuentes: </a:t>
            </a:r>
            <a:r>
              <a:rPr kumimoji="0" lang="es-MX" altLang="es-MX" sz="11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Arial" panose="020B0604020202020204" pitchFamily="34" charset="0"/>
                <a:hlinkClick r:id="rId7"/>
              </a:rPr>
              <a:t>https://itcl.es/blog/presente-y-futuro-de-la-inteligencia-artificial/</a:t>
            </a:r>
            <a:endParaRPr kumimoji="0" lang="es-MX" altLang="es-MX"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4" name="TextBox 3">
            <a:extLst>
              <a:ext uri="{FF2B5EF4-FFF2-40B4-BE49-F238E27FC236}">
                <a16:creationId xmlns:a16="http://schemas.microsoft.com/office/drawing/2014/main" id="{6D51DD81-C665-4F40-8763-3DF477A40B29}"/>
              </a:ext>
            </a:extLst>
          </p:cNvPr>
          <p:cNvSpPr txBox="1"/>
          <p:nvPr/>
        </p:nvSpPr>
        <p:spPr>
          <a:xfrm>
            <a:off x="7037388" y="897173"/>
            <a:ext cx="2971800" cy="415498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1400" b="1" i="0" u="sng" strike="noStrike" kern="1200" cap="none" spc="0" normalizeH="0" baseline="0" noProof="0" dirty="0">
                <a:ln>
                  <a:noFill/>
                </a:ln>
                <a:solidFill>
                  <a:prstClr val="black"/>
                </a:solidFill>
                <a:effectLst/>
                <a:uLnTx/>
                <a:uFillTx/>
                <a:latin typeface="Calibri"/>
                <a:ea typeface="+mn-ea"/>
                <a:cs typeface="+mn-cs"/>
              </a:rPr>
              <a:t>Campos de aplicación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4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O" sz="1400" b="0" i="0" u="none" strike="noStrike" kern="1200" cap="none" spc="0" normalizeH="0" baseline="0" noProof="0" dirty="0">
                <a:ln>
                  <a:noFill/>
                </a:ln>
                <a:solidFill>
                  <a:prstClr val="black"/>
                </a:solidFill>
                <a:effectLst/>
                <a:uLnTx/>
                <a:uFillTx/>
                <a:latin typeface="Calibri"/>
                <a:ea typeface="+mn-ea"/>
                <a:cs typeface="+mn-cs"/>
              </a:rPr>
              <a:t>V</a:t>
            </a:r>
            <a:r>
              <a:rPr kumimoji="0" lang="es-MX" sz="1400" b="0" i="0" u="none" strike="noStrike" kern="1200" cap="none" spc="0" normalizeH="0" baseline="0" noProof="0" dirty="0" err="1">
                <a:ln>
                  <a:noFill/>
                </a:ln>
                <a:solidFill>
                  <a:prstClr val="black"/>
                </a:solidFill>
                <a:effectLst/>
                <a:uLnTx/>
                <a:uFillTx/>
                <a:latin typeface="Calibri"/>
                <a:ea typeface="+mn-ea"/>
                <a:cs typeface="+mn-cs"/>
              </a:rPr>
              <a:t>isión</a:t>
            </a:r>
            <a:r>
              <a:rPr kumimoji="0" lang="es-MX" sz="1400" b="0" i="0" u="none" strike="noStrike" kern="1200" cap="none" spc="0" normalizeH="0" baseline="0" noProof="0" dirty="0">
                <a:ln>
                  <a:noFill/>
                </a:ln>
                <a:solidFill>
                  <a:prstClr val="black"/>
                </a:solidFill>
                <a:effectLst/>
                <a:uLnTx/>
                <a:uFillTx/>
                <a:latin typeface="Calibri"/>
                <a:ea typeface="+mn-ea"/>
                <a:cs typeface="+mn-cs"/>
              </a:rPr>
              <a:t> por computador.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O" sz="1400" b="0" i="0" u="none" strike="noStrike" kern="1200" cap="none" spc="0" normalizeH="0" baseline="0" noProof="0" dirty="0" err="1">
                <a:ln>
                  <a:noFill/>
                </a:ln>
                <a:solidFill>
                  <a:prstClr val="black"/>
                </a:solidFill>
                <a:effectLst/>
                <a:uLnTx/>
                <a:uFillTx/>
                <a:latin typeface="Calibri"/>
                <a:ea typeface="+mn-ea"/>
                <a:cs typeface="+mn-cs"/>
              </a:rPr>
              <a:t>Proc</a:t>
            </a:r>
            <a:r>
              <a:rPr kumimoji="0" lang="es-CO" sz="1400" b="0" i="0" u="none" strike="noStrike" kern="1200" cap="none" spc="0" normalizeH="0" baseline="0" noProof="0" dirty="0">
                <a:ln>
                  <a:noFill/>
                </a:ln>
                <a:solidFill>
                  <a:prstClr val="black"/>
                </a:solidFill>
                <a:effectLst/>
                <a:uLnTx/>
                <a:uFillTx/>
                <a:latin typeface="Calibri"/>
                <a:ea typeface="+mn-ea"/>
                <a:cs typeface="+mn-cs"/>
              </a:rPr>
              <a:t>. de lenguaje natural.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O" sz="1400" b="0" i="0" u="none" strike="noStrike" kern="1200" cap="none" spc="0" normalizeH="0" baseline="0" noProof="0" dirty="0">
                <a:ln>
                  <a:noFill/>
                </a:ln>
                <a:solidFill>
                  <a:prstClr val="black"/>
                </a:solidFill>
                <a:effectLst/>
                <a:uLnTx/>
                <a:uFillTx/>
                <a:latin typeface="Calibri"/>
                <a:ea typeface="+mn-ea"/>
                <a:cs typeface="+mn-cs"/>
              </a:rPr>
              <a:t>Sistemas de apoyo a la decisión.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O" sz="1400" b="0" i="0" u="none" strike="noStrike" kern="1200" cap="none" spc="0" normalizeH="0" baseline="0" noProof="0" dirty="0">
                <a:ln>
                  <a:noFill/>
                </a:ln>
                <a:solidFill>
                  <a:prstClr val="black"/>
                </a:solidFill>
                <a:effectLst/>
                <a:uLnTx/>
                <a:uFillTx/>
                <a:latin typeface="Calibri"/>
                <a:ea typeface="+mn-ea"/>
                <a:cs typeface="+mn-cs"/>
              </a:rPr>
              <a:t>Automatización.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O" sz="1400" b="0" i="0" u="none" strike="noStrike" kern="1200" cap="none" spc="0" normalizeH="0" baseline="0" noProof="0" dirty="0">
                <a:ln>
                  <a:noFill/>
                </a:ln>
                <a:solidFill>
                  <a:prstClr val="black"/>
                </a:solidFill>
                <a:effectLst/>
                <a:uLnTx/>
                <a:uFillTx/>
                <a:latin typeface="Calibri"/>
                <a:ea typeface="+mn-ea"/>
                <a:cs typeface="+mn-cs"/>
              </a:rPr>
              <a:t>Robótica.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O" sz="1400" b="0" i="0" u="none" strike="noStrike" kern="1200" cap="none" spc="0" normalizeH="0" baseline="0" noProof="0" dirty="0">
                <a:ln>
                  <a:noFill/>
                </a:ln>
                <a:solidFill>
                  <a:prstClr val="black"/>
                </a:solidFill>
                <a:effectLst/>
                <a:uLnTx/>
                <a:uFillTx/>
                <a:latin typeface="Calibri"/>
                <a:ea typeface="+mn-ea"/>
                <a:cs typeface="+mn-cs"/>
              </a:rPr>
              <a:t>Optimización.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O" sz="1400" b="0" i="0" u="none" strike="noStrike" kern="1200" cap="none" spc="0" normalizeH="0" baseline="0" noProof="0" dirty="0">
                <a:ln>
                  <a:noFill/>
                </a:ln>
                <a:solidFill>
                  <a:prstClr val="black"/>
                </a:solidFill>
                <a:effectLst/>
                <a:uLnTx/>
                <a:uFillTx/>
                <a:latin typeface="Calibri"/>
                <a:ea typeface="+mn-ea"/>
                <a:cs typeface="+mn-cs"/>
              </a:rPr>
              <a:t>Bioinformática.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O" sz="1400" b="0" i="0" u="none" strike="noStrike" kern="1200" cap="none" spc="0" normalizeH="0" baseline="0" noProof="0" dirty="0">
                <a:ln>
                  <a:noFill/>
                </a:ln>
                <a:solidFill>
                  <a:prstClr val="black"/>
                </a:solidFill>
                <a:effectLst/>
                <a:uLnTx/>
                <a:uFillTx/>
                <a:latin typeface="Calibri"/>
                <a:ea typeface="+mn-ea"/>
                <a:cs typeface="+mn-cs"/>
              </a:rPr>
              <a:t>Interacción humano-máquina.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O" sz="1400" b="0" i="0" u="none" strike="noStrike" kern="1200" cap="none" spc="0" normalizeH="0" baseline="0" noProof="0" dirty="0">
                <a:ln>
                  <a:noFill/>
                </a:ln>
                <a:solidFill>
                  <a:prstClr val="black"/>
                </a:solidFill>
                <a:effectLst/>
                <a:uLnTx/>
                <a:uFillTx/>
                <a:latin typeface="Calibri"/>
                <a:ea typeface="+mn-ea"/>
                <a:cs typeface="+mn-cs"/>
              </a:rPr>
              <a:t>Minería de datos.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s-CO" sz="14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O" sz="1400" b="0" i="0" u="none" strike="noStrike" kern="1200" cap="none" spc="0" normalizeH="0" baseline="0" noProof="0" dirty="0">
                <a:ln>
                  <a:noFill/>
                </a:ln>
                <a:solidFill>
                  <a:prstClr val="black"/>
                </a:solidFill>
                <a:effectLst/>
                <a:uLnTx/>
                <a:uFillTx/>
                <a:latin typeface="Calibri"/>
                <a:ea typeface="+mn-ea"/>
                <a:cs typeface="+mn-cs"/>
              </a:rPr>
              <a:t>…y muchos más.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4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s-MX"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0" name="Text Box 2">
            <a:extLst>
              <a:ext uri="{FF2B5EF4-FFF2-40B4-BE49-F238E27FC236}">
                <a16:creationId xmlns:a16="http://schemas.microsoft.com/office/drawing/2014/main" id="{A156FA61-E31E-469F-B977-4E634938D796}"/>
              </a:ext>
            </a:extLst>
          </p:cNvPr>
          <p:cNvSpPr txBox="1">
            <a:spLocks noChangeArrowheads="1"/>
          </p:cNvSpPr>
          <p:nvPr/>
        </p:nvSpPr>
        <p:spPr bwMode="auto">
          <a:xfrm>
            <a:off x="6019800" y="4042764"/>
            <a:ext cx="5638800" cy="1918063"/>
          </a:xfrm>
          <a:prstGeom prst="rect">
            <a:avLst/>
          </a:prstGeom>
          <a:noFill/>
          <a:ln w="9525">
            <a:solidFill>
              <a:schemeClr val="bg1"/>
            </a:solidFill>
            <a:miter lim="800000"/>
            <a:headEnd/>
            <a:tailEnd/>
          </a:ln>
        </p:spPr>
        <p:txBody>
          <a:bodyPr rot="0" vert="horz" wrap="square" lIns="91440" tIns="45720" rIns="91440" bIns="45720" anchor="t" anchorCtr="0">
            <a:noAutofit/>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US" sz="1600" b="1" i="1"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Arial" panose="020B0604020202020204" pitchFamily="34" charset="0"/>
              </a:rPr>
              <a:t>“The main objectives of AI are to develop methods and systems for solving problems, usually solved by the intellectual activity of humans, for example, image recognition, language and speech processing, planning, and prediction, thus enhancing computer information systems; and to develop models which simulate living organisms and the human brain in particular, thus improving our understanding of how the human brain works.” </a:t>
            </a:r>
            <a:r>
              <a:rPr kumimoji="0" lang="en-US" sz="1600" b="0" i="1"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Arial" panose="020B0604020202020204" pitchFamily="34" charset="0"/>
              </a:rPr>
              <a:t> </a:t>
            </a: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Arial" panose="020B0604020202020204" pitchFamily="34" charset="0"/>
              </a:rPr>
              <a:t>(</a:t>
            </a:r>
            <a:r>
              <a:rPr kumimoji="0" lang="en-US" sz="1600" b="0" i="0" u="none" strike="noStrike" kern="1200" cap="none" spc="0" normalizeH="0" baseline="0" noProof="0" dirty="0" err="1">
                <a:ln>
                  <a:noFill/>
                </a:ln>
                <a:solidFill>
                  <a:prstClr val="black"/>
                </a:solidFill>
                <a:effectLst/>
                <a:uLnTx/>
                <a:uFillTx/>
                <a:latin typeface="Calibri" panose="020F0502020204030204" pitchFamily="34" charset="0"/>
                <a:ea typeface="Times New Roman" panose="02020603050405020304" pitchFamily="18" charset="0"/>
                <a:cs typeface="Arial" panose="020B0604020202020204" pitchFamily="34" charset="0"/>
              </a:rPr>
              <a:t>Kasabov</a:t>
            </a: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Arial" panose="020B0604020202020204" pitchFamily="34" charset="0"/>
              </a:rPr>
              <a:t>, 1998).</a:t>
            </a:r>
            <a:endParaRPr kumimoji="0" lang="es-MX" sz="16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25462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168401"/>
            <a:ext cx="9979661" cy="635635"/>
          </a:xfrm>
          <a:prstGeom prst="rect">
            <a:avLst/>
          </a:prstGeom>
        </p:spPr>
        <p:txBody>
          <a:bodyPr vert="horz" wrap="square" lIns="0" tIns="12700" rIns="0" bIns="0" rtlCol="0">
            <a:spAutoFit/>
          </a:bodyPr>
          <a:lstStyle/>
          <a:p>
            <a:pPr marL="12700">
              <a:lnSpc>
                <a:spcPct val="100000"/>
              </a:lnSpc>
              <a:spcBef>
                <a:spcPts val="100"/>
              </a:spcBef>
            </a:pPr>
            <a:r>
              <a:rPr lang="es-CO" sz="4000" b="1" spc="-10" dirty="0"/>
              <a:t>Aprendizaje de Máquinas y Predicción</a:t>
            </a:r>
            <a:endParaRPr sz="4000" dirty="0">
              <a:latin typeface="Carlito"/>
              <a:cs typeface="Carlito"/>
            </a:endParaRPr>
          </a:p>
        </p:txBody>
      </p:sp>
      <p:sp>
        <p:nvSpPr>
          <p:cNvPr id="3" name="object 3"/>
          <p:cNvSpPr/>
          <p:nvPr/>
        </p:nvSpPr>
        <p:spPr>
          <a:xfrm>
            <a:off x="430110" y="1229741"/>
            <a:ext cx="152400" cy="142494"/>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p:cNvSpPr txBox="1"/>
          <p:nvPr/>
        </p:nvSpPr>
        <p:spPr>
          <a:xfrm>
            <a:off x="582510" y="1149284"/>
            <a:ext cx="5589690" cy="5426870"/>
          </a:xfrm>
          <a:prstGeom prst="rect">
            <a:avLst/>
          </a:prstGeom>
        </p:spPr>
        <p:txBody>
          <a:bodyPr vert="horz" wrap="square" lIns="0" tIns="12700" rIns="0" bIns="0" rtlCol="0">
            <a:spAutoFit/>
          </a:bodyPr>
          <a:lstStyle/>
          <a:p>
            <a:pPr marL="109855" marR="5080" lvl="0" indent="0" algn="just" defTabSz="914400" rtl="0" eaLnBrk="1" fontAlgn="auto" latinLnBrk="0" hangingPunct="1">
              <a:lnSpc>
                <a:spcPct val="120000"/>
              </a:lnSpc>
              <a:spcBef>
                <a:spcPts val="100"/>
              </a:spcBef>
              <a:spcAft>
                <a:spcPts val="0"/>
              </a:spcAft>
              <a:buClrTx/>
              <a:buSzTx/>
              <a:buFontTx/>
              <a:buNone/>
              <a:tabLst/>
              <a:defRPr/>
            </a:pPr>
            <a:r>
              <a:rPr kumimoji="0" lang="es-CO" sz="1600" b="0" i="0" u="none" strike="noStrike" kern="1200" cap="none" spc="-5" normalizeH="0" baseline="0" noProof="0" dirty="0">
                <a:ln>
                  <a:noFill/>
                </a:ln>
                <a:solidFill>
                  <a:prstClr val="black"/>
                </a:solidFill>
                <a:effectLst/>
                <a:uLnTx/>
                <a:uFillTx/>
                <a:latin typeface="Carlito"/>
                <a:ea typeface="+mn-ea"/>
                <a:cs typeface="Carlito"/>
              </a:rPr>
              <a:t>El problema central del aprendizaje de máquinas es la </a:t>
            </a:r>
            <a:r>
              <a:rPr kumimoji="0" lang="es-CO" sz="1600" b="1" i="1" u="none" strike="noStrike" kern="1200" cap="none" spc="-5" normalizeH="0" baseline="0" noProof="0" dirty="0">
                <a:ln>
                  <a:noFill/>
                </a:ln>
                <a:solidFill>
                  <a:prstClr val="black"/>
                </a:solidFill>
                <a:effectLst/>
                <a:uLnTx/>
                <a:uFillTx/>
                <a:latin typeface="Carlito"/>
                <a:ea typeface="+mn-ea"/>
                <a:cs typeface="Carlito"/>
              </a:rPr>
              <a:t>predicción</a:t>
            </a:r>
            <a:r>
              <a:rPr kumimoji="0" lang="es-CO" sz="1600" b="0" i="0" u="none" strike="noStrike" kern="1200" cap="none" spc="-5" normalizeH="0" baseline="0" noProof="0" dirty="0">
                <a:ln>
                  <a:noFill/>
                </a:ln>
                <a:solidFill>
                  <a:prstClr val="black"/>
                </a:solidFill>
                <a:effectLst/>
                <a:uLnTx/>
                <a:uFillTx/>
                <a:latin typeface="Carlito"/>
                <a:ea typeface="+mn-ea"/>
                <a:cs typeface="Carlito"/>
              </a:rPr>
              <a:t>, es decir, aplicar sobre datos nuevos un algoritmo que ha sido entrenado sobre un conjunto de datos históricos.</a:t>
            </a:r>
          </a:p>
          <a:p>
            <a:pPr marL="109855" marR="5080" lvl="0" indent="0" algn="just" defTabSz="914400" rtl="0" eaLnBrk="1" fontAlgn="auto" latinLnBrk="0" hangingPunct="1">
              <a:lnSpc>
                <a:spcPct val="120000"/>
              </a:lnSpc>
              <a:spcBef>
                <a:spcPts val="100"/>
              </a:spcBef>
              <a:spcAft>
                <a:spcPts val="0"/>
              </a:spcAft>
              <a:buClrTx/>
              <a:buSzTx/>
              <a:buFontTx/>
              <a:buNone/>
              <a:tabLst/>
              <a:defRPr/>
            </a:pPr>
            <a:endParaRPr kumimoji="0" lang="es-CO" sz="1600" b="0" i="0" u="none" strike="noStrike" kern="1200" cap="none" spc="-5" normalizeH="0" baseline="0" noProof="0" dirty="0">
              <a:ln>
                <a:noFill/>
              </a:ln>
              <a:solidFill>
                <a:prstClr val="black"/>
              </a:solidFill>
              <a:effectLst/>
              <a:uLnTx/>
              <a:uFillTx/>
              <a:latin typeface="Carlito"/>
              <a:ea typeface="+mn-ea"/>
              <a:cs typeface="Carlito"/>
            </a:endParaRPr>
          </a:p>
          <a:p>
            <a:pPr marL="109855" marR="5080" lvl="0" indent="0" algn="just" defTabSz="914400" rtl="0" eaLnBrk="1" fontAlgn="auto" latinLnBrk="0" hangingPunct="1">
              <a:lnSpc>
                <a:spcPct val="120000"/>
              </a:lnSpc>
              <a:spcBef>
                <a:spcPts val="100"/>
              </a:spcBef>
              <a:spcAft>
                <a:spcPts val="0"/>
              </a:spcAft>
              <a:buClrTx/>
              <a:buSzTx/>
              <a:buFontTx/>
              <a:buNone/>
              <a:tabLst/>
              <a:defRPr/>
            </a:pPr>
            <a:r>
              <a:rPr kumimoji="0" lang="es-CO" sz="1600" b="0" i="0" u="none" strike="noStrike" kern="1200" cap="none" spc="-5" normalizeH="0" baseline="0" noProof="0" dirty="0">
                <a:ln>
                  <a:noFill/>
                </a:ln>
                <a:solidFill>
                  <a:prstClr val="black"/>
                </a:solidFill>
                <a:effectLst/>
                <a:uLnTx/>
                <a:uFillTx/>
                <a:latin typeface="Carlito"/>
                <a:ea typeface="+mn-ea"/>
                <a:cs typeface="Carlito"/>
              </a:rPr>
              <a:t>Aunque suene como predecir el futuro, el término </a:t>
            </a:r>
            <a:r>
              <a:rPr kumimoji="0" lang="es-CO" sz="1600" b="0" i="1" u="sng" strike="noStrike" kern="1200" cap="none" spc="-5" normalizeH="0" baseline="0" noProof="0" dirty="0">
                <a:ln>
                  <a:noFill/>
                </a:ln>
                <a:solidFill>
                  <a:prstClr val="black"/>
                </a:solidFill>
                <a:effectLst/>
                <a:uLnTx/>
                <a:uFillTx/>
                <a:latin typeface="Carlito"/>
                <a:ea typeface="+mn-ea"/>
                <a:cs typeface="Carlito"/>
              </a:rPr>
              <a:t>predicción</a:t>
            </a:r>
            <a:r>
              <a:rPr kumimoji="0" lang="es-CO" sz="1600" b="0" i="0" u="none" strike="noStrike" kern="1200" cap="none" spc="-5" normalizeH="0" baseline="0" noProof="0" dirty="0">
                <a:ln>
                  <a:noFill/>
                </a:ln>
                <a:solidFill>
                  <a:prstClr val="black"/>
                </a:solidFill>
                <a:effectLst/>
                <a:uLnTx/>
                <a:uFillTx/>
                <a:latin typeface="Carlito"/>
                <a:ea typeface="+mn-ea"/>
                <a:cs typeface="Carlito"/>
              </a:rPr>
              <a:t> generalmente se usa para el procesamiento de datos nuevos </a:t>
            </a:r>
            <a:r>
              <a:rPr kumimoji="0" lang="es-CO" sz="1600" b="0" i="1" u="none" strike="noStrike" kern="1200" cap="none" spc="-5" normalizeH="0" baseline="0" noProof="0" dirty="0" err="1">
                <a:ln>
                  <a:noFill/>
                </a:ln>
                <a:solidFill>
                  <a:prstClr val="black"/>
                </a:solidFill>
                <a:effectLst/>
                <a:uLnTx/>
                <a:uFillTx/>
                <a:latin typeface="Carlito"/>
                <a:ea typeface="+mn-ea"/>
                <a:cs typeface="Carlito"/>
              </a:rPr>
              <a:t>in-situ</a:t>
            </a:r>
            <a:r>
              <a:rPr kumimoji="0" lang="es-CO" sz="1600" b="0" i="0" u="none" strike="noStrike" kern="1200" cap="none" spc="-5" normalizeH="0" baseline="0" noProof="0" dirty="0">
                <a:ln>
                  <a:noFill/>
                </a:ln>
                <a:solidFill>
                  <a:prstClr val="black"/>
                </a:solidFill>
                <a:effectLst/>
                <a:uLnTx/>
                <a:uFillTx/>
                <a:latin typeface="Carlito"/>
                <a:ea typeface="+mn-ea"/>
                <a:cs typeface="Carlito"/>
              </a:rPr>
              <a:t>.  Cuando los datos tienen un componente temporal se utiliza el término </a:t>
            </a:r>
            <a:r>
              <a:rPr kumimoji="0" lang="es-CO" sz="1600" b="0" i="1" u="sng" strike="noStrike" kern="1200" cap="none" spc="-5" normalizeH="0" baseline="0" noProof="0" dirty="0">
                <a:ln>
                  <a:noFill/>
                </a:ln>
                <a:solidFill>
                  <a:prstClr val="black"/>
                </a:solidFill>
                <a:effectLst/>
                <a:uLnTx/>
                <a:uFillTx/>
                <a:latin typeface="Carlito"/>
                <a:ea typeface="+mn-ea"/>
                <a:cs typeface="Carlito"/>
              </a:rPr>
              <a:t>pronóstico</a:t>
            </a:r>
            <a:r>
              <a:rPr kumimoji="0" lang="es-CO" sz="1600" b="0" i="1" u="none" strike="noStrike" kern="1200" cap="none" spc="-5" normalizeH="0" baseline="0" noProof="0" dirty="0">
                <a:ln>
                  <a:noFill/>
                </a:ln>
                <a:solidFill>
                  <a:prstClr val="black"/>
                </a:solidFill>
                <a:effectLst/>
                <a:uLnTx/>
                <a:uFillTx/>
                <a:latin typeface="Carlito"/>
                <a:ea typeface="+mn-ea"/>
                <a:cs typeface="Carlito"/>
              </a:rPr>
              <a:t>.</a:t>
            </a:r>
          </a:p>
          <a:p>
            <a:pPr marL="109855" marR="5080" lvl="0" indent="0" algn="just" defTabSz="914400" rtl="0" eaLnBrk="1" fontAlgn="auto" latinLnBrk="0" hangingPunct="1">
              <a:lnSpc>
                <a:spcPct val="120000"/>
              </a:lnSpc>
              <a:spcBef>
                <a:spcPts val="100"/>
              </a:spcBef>
              <a:spcAft>
                <a:spcPts val="0"/>
              </a:spcAft>
              <a:buClrTx/>
              <a:buSzTx/>
              <a:buFontTx/>
              <a:buNone/>
              <a:tabLst/>
              <a:defRPr/>
            </a:pPr>
            <a:endParaRPr kumimoji="0" lang="es-CO" sz="1600" b="0" i="1" u="none" strike="noStrike" kern="1200" cap="none" spc="-5" normalizeH="0" baseline="0" noProof="0" dirty="0">
              <a:ln>
                <a:noFill/>
              </a:ln>
              <a:solidFill>
                <a:prstClr val="black"/>
              </a:solidFill>
              <a:effectLst/>
              <a:uLnTx/>
              <a:uFillTx/>
              <a:latin typeface="Carlito"/>
              <a:ea typeface="+mn-ea"/>
              <a:cs typeface="Carlito"/>
            </a:endParaRPr>
          </a:p>
          <a:p>
            <a:pPr marL="109855" marR="5080" lvl="0" indent="0" algn="just" defTabSz="914400" rtl="0" eaLnBrk="1" fontAlgn="auto" latinLnBrk="0" hangingPunct="1">
              <a:lnSpc>
                <a:spcPct val="120000"/>
              </a:lnSpc>
              <a:spcBef>
                <a:spcPts val="100"/>
              </a:spcBef>
              <a:spcAft>
                <a:spcPts val="0"/>
              </a:spcAft>
              <a:buClrTx/>
              <a:buSzTx/>
              <a:buFontTx/>
              <a:buNone/>
              <a:tabLst/>
              <a:defRPr/>
            </a:pPr>
            <a:r>
              <a:rPr kumimoji="0" lang="es-CO" sz="1600" b="0" i="0" u="none" strike="noStrike" kern="1200" cap="none" spc="-5" normalizeH="0" baseline="0" noProof="0" dirty="0">
                <a:ln>
                  <a:noFill/>
                </a:ln>
                <a:solidFill>
                  <a:prstClr val="black"/>
                </a:solidFill>
                <a:effectLst/>
                <a:uLnTx/>
                <a:uFillTx/>
                <a:latin typeface="Carlito"/>
                <a:ea typeface="+mn-ea"/>
                <a:cs typeface="Carlito"/>
              </a:rPr>
              <a:t>En este orden de ideas, cuando se habla de predicción se puede hacer referencia a: </a:t>
            </a:r>
          </a:p>
          <a:p>
            <a:pPr marL="109855" marR="5080" lvl="0" indent="0" algn="just" defTabSz="914400" rtl="0" eaLnBrk="1" fontAlgn="auto" latinLnBrk="0" hangingPunct="1">
              <a:lnSpc>
                <a:spcPct val="120000"/>
              </a:lnSpc>
              <a:spcBef>
                <a:spcPts val="100"/>
              </a:spcBef>
              <a:spcAft>
                <a:spcPts val="0"/>
              </a:spcAft>
              <a:buClrTx/>
              <a:buSzTx/>
              <a:buFontTx/>
              <a:buNone/>
              <a:tabLst/>
              <a:defRPr/>
            </a:pPr>
            <a:endParaRPr kumimoji="0" lang="es-CO" sz="1600" b="0" i="0" u="none" strike="noStrike" kern="1200" cap="none" spc="-5" normalizeH="0" baseline="0" noProof="0" dirty="0">
              <a:ln>
                <a:noFill/>
              </a:ln>
              <a:solidFill>
                <a:prstClr val="black"/>
              </a:solidFill>
              <a:effectLst/>
              <a:uLnTx/>
              <a:uFillTx/>
              <a:latin typeface="Carlito"/>
              <a:ea typeface="+mn-ea"/>
              <a:cs typeface="Carlito"/>
            </a:endParaRPr>
          </a:p>
          <a:p>
            <a:pPr marL="395605" marR="5080" lvl="0" indent="-285750" algn="just" defTabSz="914400" rtl="0" eaLnBrk="1" fontAlgn="auto" latinLnBrk="0" hangingPunct="1">
              <a:lnSpc>
                <a:spcPct val="120000"/>
              </a:lnSpc>
              <a:spcBef>
                <a:spcPts val="100"/>
              </a:spcBef>
              <a:spcAft>
                <a:spcPts val="0"/>
              </a:spcAft>
              <a:buClrTx/>
              <a:buSzTx/>
              <a:buFontTx/>
              <a:buChar char="-"/>
              <a:tabLst/>
              <a:defRPr/>
            </a:pPr>
            <a:r>
              <a:rPr kumimoji="0" lang="es-CO" sz="1600" b="1" i="1" u="none" strike="noStrike" kern="1200" cap="none" spc="-5" normalizeH="0" baseline="0" noProof="0" dirty="0">
                <a:ln>
                  <a:noFill/>
                </a:ln>
                <a:solidFill>
                  <a:prstClr val="black"/>
                </a:solidFill>
                <a:effectLst/>
                <a:uLnTx/>
                <a:uFillTx/>
                <a:latin typeface="Carlito"/>
                <a:ea typeface="+mn-ea"/>
                <a:cs typeface="Carlito"/>
              </a:rPr>
              <a:t>Clasificación</a:t>
            </a:r>
            <a:r>
              <a:rPr kumimoji="0" lang="es-CO" sz="1600" b="0" i="0" u="none" strike="noStrike" kern="1200" cap="none" spc="-5" normalizeH="0" baseline="0" noProof="0" dirty="0">
                <a:ln>
                  <a:noFill/>
                </a:ln>
                <a:solidFill>
                  <a:prstClr val="black"/>
                </a:solidFill>
                <a:effectLst/>
                <a:uLnTx/>
                <a:uFillTx/>
                <a:latin typeface="Carlito"/>
                <a:ea typeface="+mn-ea"/>
                <a:cs typeface="Carlito"/>
              </a:rPr>
              <a:t> para obtener una etiqueta o clase conocida.</a:t>
            </a:r>
          </a:p>
          <a:p>
            <a:pPr marL="395605" marR="5080" lvl="0" indent="-285750" algn="just" defTabSz="914400" rtl="0" eaLnBrk="1" fontAlgn="auto" latinLnBrk="0" hangingPunct="1">
              <a:lnSpc>
                <a:spcPct val="120000"/>
              </a:lnSpc>
              <a:spcBef>
                <a:spcPts val="100"/>
              </a:spcBef>
              <a:spcAft>
                <a:spcPts val="0"/>
              </a:spcAft>
              <a:buClrTx/>
              <a:buSzTx/>
              <a:buFontTx/>
              <a:buChar char="-"/>
              <a:tabLst/>
              <a:defRPr/>
            </a:pPr>
            <a:r>
              <a:rPr kumimoji="0" lang="es-CO" sz="1600" b="1" i="1" u="none" strike="noStrike" kern="1200" cap="none" spc="-5" normalizeH="0" baseline="0" noProof="0" dirty="0">
                <a:ln>
                  <a:noFill/>
                </a:ln>
                <a:solidFill>
                  <a:prstClr val="black"/>
                </a:solidFill>
                <a:effectLst/>
                <a:uLnTx/>
                <a:uFillTx/>
                <a:latin typeface="Carlito"/>
                <a:ea typeface="+mn-ea"/>
                <a:cs typeface="Carlito"/>
              </a:rPr>
              <a:t>Regresión</a:t>
            </a:r>
            <a:r>
              <a:rPr kumimoji="0" lang="es-CO" sz="1600" b="0" i="0" u="none" strike="noStrike" kern="1200" cap="none" spc="-5" normalizeH="0" baseline="0" noProof="0" dirty="0">
                <a:ln>
                  <a:noFill/>
                </a:ln>
                <a:solidFill>
                  <a:prstClr val="black"/>
                </a:solidFill>
                <a:effectLst/>
                <a:uLnTx/>
                <a:uFillTx/>
                <a:latin typeface="Carlito"/>
                <a:ea typeface="+mn-ea"/>
                <a:cs typeface="Carlito"/>
              </a:rPr>
              <a:t> para obtener un valor numérico.</a:t>
            </a:r>
          </a:p>
          <a:p>
            <a:pPr marL="109855" marR="5080" lvl="0" indent="0" algn="just" defTabSz="914400" rtl="0" eaLnBrk="1" fontAlgn="auto" latinLnBrk="0" hangingPunct="1">
              <a:lnSpc>
                <a:spcPct val="120000"/>
              </a:lnSpc>
              <a:spcBef>
                <a:spcPts val="100"/>
              </a:spcBef>
              <a:spcAft>
                <a:spcPts val="0"/>
              </a:spcAft>
              <a:buClrTx/>
              <a:buSzTx/>
              <a:buFontTx/>
              <a:buNone/>
              <a:tabLst/>
              <a:defRPr/>
            </a:pPr>
            <a:endParaRPr kumimoji="0" lang="es-CO" sz="1600" b="0" i="0" u="none" strike="noStrike" kern="1200" cap="none" spc="-5" normalizeH="0" baseline="0" noProof="0" dirty="0">
              <a:ln>
                <a:noFill/>
              </a:ln>
              <a:solidFill>
                <a:prstClr val="black"/>
              </a:solidFill>
              <a:effectLst/>
              <a:uLnTx/>
              <a:uFillTx/>
              <a:latin typeface="Carlito"/>
              <a:ea typeface="+mn-ea"/>
              <a:cs typeface="Carlito"/>
            </a:endParaRPr>
          </a:p>
          <a:p>
            <a:pPr marL="395605" marR="5080" lvl="0" indent="-285750" algn="just" defTabSz="914400" rtl="0" eaLnBrk="1" fontAlgn="auto" latinLnBrk="0" hangingPunct="1">
              <a:lnSpc>
                <a:spcPct val="120000"/>
              </a:lnSpc>
              <a:spcBef>
                <a:spcPts val="100"/>
              </a:spcBef>
              <a:spcAft>
                <a:spcPts val="0"/>
              </a:spcAft>
              <a:buClrTx/>
              <a:buSzTx/>
              <a:buFontTx/>
              <a:buChar char="-"/>
              <a:tabLst/>
              <a:defRPr/>
            </a:pPr>
            <a:r>
              <a:rPr kumimoji="0" lang="es-CO" sz="1600" b="1" i="1" u="none" strike="noStrike" kern="1200" cap="none" spc="-5" normalizeH="0" baseline="0" noProof="0" dirty="0">
                <a:ln>
                  <a:noFill/>
                </a:ln>
                <a:solidFill>
                  <a:prstClr val="black"/>
                </a:solidFill>
                <a:effectLst/>
                <a:uLnTx/>
                <a:uFillTx/>
                <a:latin typeface="Carlito"/>
                <a:ea typeface="+mn-ea"/>
                <a:cs typeface="Carlito"/>
              </a:rPr>
              <a:t>Agrupamiento</a:t>
            </a:r>
            <a:r>
              <a:rPr kumimoji="0" lang="es-CO" sz="1600" b="0" i="0" u="none" strike="noStrike" kern="1200" cap="none" spc="-5" normalizeH="0" baseline="0" noProof="0" dirty="0">
                <a:ln>
                  <a:noFill/>
                </a:ln>
                <a:solidFill>
                  <a:prstClr val="black"/>
                </a:solidFill>
                <a:effectLst/>
                <a:uLnTx/>
                <a:uFillTx/>
                <a:latin typeface="Carlito"/>
                <a:ea typeface="+mn-ea"/>
                <a:cs typeface="Carlito"/>
              </a:rPr>
              <a:t> para descubrir etiquetas o patrones nuevos a partir de datos no etiquetados a partir de medidas de asociación.</a:t>
            </a:r>
          </a:p>
        </p:txBody>
      </p:sp>
      <p:sp>
        <p:nvSpPr>
          <p:cNvPr id="13" name="object 13"/>
          <p:cNvSpPr txBox="1"/>
          <p:nvPr/>
        </p:nvSpPr>
        <p:spPr>
          <a:xfrm>
            <a:off x="6428740" y="6600380"/>
            <a:ext cx="166370" cy="203200"/>
          </a:xfrm>
          <a:prstGeom prst="rect">
            <a:avLst/>
          </a:prstGeom>
        </p:spPr>
        <p:txBody>
          <a:bodyPr vert="horz" wrap="square" lIns="0" tIns="0" rIns="0" bIns="0" rtlCol="0">
            <a:spAutoFit/>
          </a:bodyPr>
          <a:lstStyle/>
          <a:p>
            <a:pPr marL="38100" marR="0" lvl="0" indent="0" algn="l" defTabSz="914400" rtl="0" eaLnBrk="1" fontAlgn="auto" latinLnBrk="0" hangingPunct="1">
              <a:lnSpc>
                <a:spcPts val="1430"/>
              </a:lnSpc>
              <a:spcBef>
                <a:spcPts val="0"/>
              </a:spcBef>
              <a:spcAft>
                <a:spcPts val="0"/>
              </a:spcAft>
              <a:buClrTx/>
              <a:buSzTx/>
              <a:buFontTx/>
              <a:buNone/>
              <a:tabLst/>
              <a:defRPr/>
            </a:pPr>
            <a:fld id="{81D60167-4931-47E6-BA6A-407CBD079E47}" type="slidenum">
              <a:rPr kumimoji="0" sz="1400" b="0" i="0" u="none" strike="noStrike" kern="1200" cap="none" spc="-5" normalizeH="0" baseline="0" noProof="0" dirty="0">
                <a:ln>
                  <a:noFill/>
                </a:ln>
                <a:solidFill>
                  <a:prstClr val="black"/>
                </a:solidFill>
                <a:effectLst/>
                <a:uLnTx/>
                <a:uFillTx/>
                <a:latin typeface="Carlito"/>
                <a:ea typeface="+mn-ea"/>
                <a:cs typeface="Carlito"/>
              </a:rPr>
              <a:pPr marL="38100" marR="0" lvl="0" indent="0" algn="l" defTabSz="914400" rtl="0" eaLnBrk="1" fontAlgn="auto" latinLnBrk="0" hangingPunct="1">
                <a:lnSpc>
                  <a:spcPts val="1430"/>
                </a:lnSpc>
                <a:spcBef>
                  <a:spcPts val="0"/>
                </a:spcBef>
                <a:spcAft>
                  <a:spcPts val="0"/>
                </a:spcAft>
                <a:buClrTx/>
                <a:buSzTx/>
                <a:buFontTx/>
                <a:buNone/>
                <a:tabLst/>
                <a:defRPr/>
              </a:pPr>
              <a:t>5</a:t>
            </a:fld>
            <a:endParaRPr kumimoji="0" sz="1400" b="0" i="0" u="none" strike="noStrike" kern="1200" cap="none" spc="0" normalizeH="0" baseline="0" noProof="0">
              <a:ln>
                <a:noFill/>
              </a:ln>
              <a:solidFill>
                <a:prstClr val="black"/>
              </a:solidFill>
              <a:effectLst/>
              <a:uLnTx/>
              <a:uFillTx/>
              <a:latin typeface="Carlito"/>
              <a:ea typeface="+mn-ea"/>
              <a:cs typeface="Carlito"/>
            </a:endParaRPr>
          </a:p>
        </p:txBody>
      </p:sp>
      <p:pic>
        <p:nvPicPr>
          <p:cNvPr id="15" name="Picture 14">
            <a:extLst>
              <a:ext uri="{FF2B5EF4-FFF2-40B4-BE49-F238E27FC236}">
                <a16:creationId xmlns:a16="http://schemas.microsoft.com/office/drawing/2014/main" id="{7523F256-FCA8-4A4C-B79C-4B6B97DE7670}"/>
              </a:ext>
            </a:extLst>
          </p:cNvPr>
          <p:cNvPicPr>
            <a:picLocks noChangeAspect="1"/>
          </p:cNvPicPr>
          <p:nvPr/>
        </p:nvPicPr>
        <p:blipFill rotWithShape="1">
          <a:blip r:embed="rId3">
            <a:extLst>
              <a:ext uri="{28A0092B-C50C-407E-A947-70E740481C1C}">
                <a14:useLocalDpi xmlns:a14="http://schemas.microsoft.com/office/drawing/2010/main" val="0"/>
              </a:ext>
            </a:extLst>
          </a:blip>
          <a:srcRect l="6170" t="7522" r="12277" b="17791"/>
          <a:stretch/>
        </p:blipFill>
        <p:spPr>
          <a:xfrm>
            <a:off x="6336323" y="1372235"/>
            <a:ext cx="5542073" cy="4357631"/>
          </a:xfrm>
          <a:prstGeom prst="rect">
            <a:avLst/>
          </a:prstGeom>
        </p:spPr>
      </p:pic>
      <p:sp>
        <p:nvSpPr>
          <p:cNvPr id="16" name="object 3">
            <a:extLst>
              <a:ext uri="{FF2B5EF4-FFF2-40B4-BE49-F238E27FC236}">
                <a16:creationId xmlns:a16="http://schemas.microsoft.com/office/drawing/2014/main" id="{FA1F9132-0A4D-4E15-B2CF-DC6D0E0C5E03}"/>
              </a:ext>
            </a:extLst>
          </p:cNvPr>
          <p:cNvSpPr/>
          <p:nvPr/>
        </p:nvSpPr>
        <p:spPr>
          <a:xfrm>
            <a:off x="430110" y="2438400"/>
            <a:ext cx="152400" cy="142494"/>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object 2">
            <a:extLst>
              <a:ext uri="{FF2B5EF4-FFF2-40B4-BE49-F238E27FC236}">
                <a16:creationId xmlns:a16="http://schemas.microsoft.com/office/drawing/2014/main" id="{6794AAC9-0757-469C-BC43-BF30882D250B}"/>
              </a:ext>
            </a:extLst>
          </p:cNvPr>
          <p:cNvSpPr txBox="1"/>
          <p:nvPr/>
        </p:nvSpPr>
        <p:spPr>
          <a:xfrm>
            <a:off x="6781800" y="5771935"/>
            <a:ext cx="4419600" cy="19749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200" b="1" i="0" u="none" strike="noStrike" kern="1200" cap="none" spc="-20" normalizeH="0" baseline="0" noProof="0" dirty="0">
                <a:ln>
                  <a:noFill/>
                </a:ln>
                <a:solidFill>
                  <a:prstClr val="black"/>
                </a:solidFill>
                <a:effectLst/>
                <a:uLnTx/>
                <a:uFillTx/>
                <a:latin typeface="Carlito"/>
                <a:ea typeface="+mn-ea"/>
                <a:cs typeface="Carlito"/>
              </a:rPr>
              <a:t>Tomada </a:t>
            </a:r>
            <a:r>
              <a:rPr kumimoji="0" sz="1200" b="1" i="0" u="none" strike="noStrike" kern="1200" cap="none" spc="0" normalizeH="0" baseline="0" noProof="0" dirty="0">
                <a:ln>
                  <a:noFill/>
                </a:ln>
                <a:solidFill>
                  <a:prstClr val="black"/>
                </a:solidFill>
                <a:effectLst/>
                <a:uLnTx/>
                <a:uFillTx/>
                <a:latin typeface="Carlito"/>
                <a:ea typeface="+mn-ea"/>
                <a:cs typeface="Carlito"/>
              </a:rPr>
              <a:t>de:</a:t>
            </a:r>
            <a:r>
              <a:rPr kumimoji="0" sz="1200" b="1" i="0" u="none" strike="noStrike" kern="1200" cap="none" spc="20" normalizeH="0" baseline="0" noProof="0" dirty="0">
                <a:ln>
                  <a:noFill/>
                </a:ln>
                <a:solidFill>
                  <a:prstClr val="black"/>
                </a:solidFill>
                <a:effectLst/>
                <a:uLnTx/>
                <a:uFillTx/>
                <a:latin typeface="Carlito"/>
                <a:ea typeface="+mn-ea"/>
                <a:cs typeface="Carlito"/>
              </a:rPr>
              <a:t> </a:t>
            </a:r>
            <a:r>
              <a:rPr kumimoji="0" lang="es-MX" sz="1200" b="0" i="0" u="sng" strike="noStrike" kern="1200" cap="none" spc="-5" normalizeH="0" baseline="0" noProof="0" dirty="0">
                <a:ln>
                  <a:noFill/>
                </a:ln>
                <a:solidFill>
                  <a:srgbClr val="0462C1"/>
                </a:solidFill>
                <a:effectLst/>
                <a:uLnTx/>
                <a:uFill>
                  <a:solidFill>
                    <a:srgbClr val="0462C1"/>
                  </a:solidFill>
                </a:uFill>
                <a:latin typeface="Carlito"/>
                <a:ea typeface="+mn-ea"/>
                <a:cs typeface="Carlito"/>
              </a:rPr>
              <a:t>https://medium.com/@srnghn</a:t>
            </a:r>
            <a:endParaRPr kumimoji="0" sz="1200" b="0" i="0" u="none" strike="noStrike" kern="1200" cap="none" spc="0" normalizeH="0" baseline="0" noProof="0" dirty="0">
              <a:ln>
                <a:noFill/>
              </a:ln>
              <a:solidFill>
                <a:prstClr val="black"/>
              </a:solidFill>
              <a:effectLst/>
              <a:uLnTx/>
              <a:uFillTx/>
              <a:latin typeface="Carlito"/>
              <a:ea typeface="+mn-ea"/>
              <a:cs typeface="Carlito"/>
            </a:endParaRPr>
          </a:p>
        </p:txBody>
      </p:sp>
      <p:sp>
        <p:nvSpPr>
          <p:cNvPr id="18" name="object 3">
            <a:extLst>
              <a:ext uri="{FF2B5EF4-FFF2-40B4-BE49-F238E27FC236}">
                <a16:creationId xmlns:a16="http://schemas.microsoft.com/office/drawing/2014/main" id="{119DC05C-9051-4045-AC7F-1C44126D1EA6}"/>
              </a:ext>
            </a:extLst>
          </p:cNvPr>
          <p:cNvSpPr/>
          <p:nvPr/>
        </p:nvSpPr>
        <p:spPr>
          <a:xfrm>
            <a:off x="430110" y="3962400"/>
            <a:ext cx="152400" cy="142494"/>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93289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 y="6248400"/>
            <a:ext cx="4419600" cy="19749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200" b="1" i="0" u="none" strike="noStrike" kern="1200" cap="none" spc="-20" normalizeH="0" baseline="0" noProof="0" dirty="0">
                <a:ln>
                  <a:noFill/>
                </a:ln>
                <a:solidFill>
                  <a:prstClr val="black"/>
                </a:solidFill>
                <a:effectLst/>
                <a:uLnTx/>
                <a:uFillTx/>
                <a:latin typeface="Carlito"/>
                <a:ea typeface="+mn-ea"/>
                <a:cs typeface="Carlito"/>
              </a:rPr>
              <a:t>Tomada </a:t>
            </a:r>
            <a:r>
              <a:rPr kumimoji="0" sz="1200" b="1" i="0" u="none" strike="noStrike" kern="1200" cap="none" spc="0" normalizeH="0" baseline="0" noProof="0" dirty="0">
                <a:ln>
                  <a:noFill/>
                </a:ln>
                <a:solidFill>
                  <a:prstClr val="black"/>
                </a:solidFill>
                <a:effectLst/>
                <a:uLnTx/>
                <a:uFillTx/>
                <a:latin typeface="Carlito"/>
                <a:ea typeface="+mn-ea"/>
                <a:cs typeface="Carlito"/>
              </a:rPr>
              <a:t>de:</a:t>
            </a:r>
            <a:r>
              <a:rPr kumimoji="0" sz="1200" b="1" i="0" u="none" strike="noStrike" kern="1200" cap="none" spc="20" normalizeH="0" baseline="0" noProof="0" dirty="0">
                <a:ln>
                  <a:noFill/>
                </a:ln>
                <a:solidFill>
                  <a:prstClr val="black"/>
                </a:solidFill>
                <a:effectLst/>
                <a:uLnTx/>
                <a:uFillTx/>
                <a:latin typeface="Carlito"/>
                <a:ea typeface="+mn-ea"/>
                <a:cs typeface="Carlito"/>
              </a:rPr>
              <a:t> </a:t>
            </a:r>
            <a:r>
              <a:rPr kumimoji="0" sz="1200" b="0" i="0" u="sng" strike="noStrike" kern="1200" cap="none" spc="-5" normalizeH="0" baseline="0" noProof="0" dirty="0">
                <a:ln>
                  <a:noFill/>
                </a:ln>
                <a:solidFill>
                  <a:srgbClr val="0462C1"/>
                </a:solidFill>
                <a:effectLst/>
                <a:uLnTx/>
                <a:uFill>
                  <a:solidFill>
                    <a:srgbClr val="0462C1"/>
                  </a:solidFill>
                </a:uFill>
                <a:latin typeface="Carlito"/>
                <a:ea typeface="+mn-ea"/>
                <a:cs typeface="Carlito"/>
                <a:hlinkClick r:id="rId2"/>
              </a:rPr>
              <a:t>https://vas3k.com/blog/machine_learning/</a:t>
            </a:r>
            <a:endParaRPr kumimoji="0" sz="1200" b="0" i="0" u="none" strike="noStrike" kern="1200" cap="none" spc="0" normalizeH="0" baseline="0" noProof="0" dirty="0">
              <a:ln>
                <a:noFill/>
              </a:ln>
              <a:solidFill>
                <a:prstClr val="black"/>
              </a:solidFill>
              <a:effectLst/>
              <a:uLnTx/>
              <a:uFillTx/>
              <a:latin typeface="Carlito"/>
              <a:ea typeface="+mn-ea"/>
              <a:cs typeface="Carlito"/>
            </a:endParaRPr>
          </a:p>
        </p:txBody>
      </p:sp>
      <p:sp>
        <p:nvSpPr>
          <p:cNvPr id="3" name="object 3"/>
          <p:cNvSpPr/>
          <p:nvPr/>
        </p:nvSpPr>
        <p:spPr>
          <a:xfrm>
            <a:off x="1584197" y="136397"/>
            <a:ext cx="9023604" cy="6365748"/>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430"/>
              </a:lnSpc>
              <a:spcBef>
                <a:spcPts val="0"/>
              </a:spcBef>
              <a:spcAft>
                <a:spcPts val="0"/>
              </a:spcAft>
              <a:buClrTx/>
              <a:buSzTx/>
              <a:buFontTx/>
              <a:buNone/>
              <a:tabLst/>
              <a:defRPr/>
            </a:pPr>
            <a:fld id="{81D60167-4931-47E6-BA6A-407CBD079E47}" type="slidenum">
              <a:rPr kumimoji="0" sz="1400" b="0" i="0" u="none" strike="noStrike" kern="1200" cap="none" spc="-5" normalizeH="0" baseline="0" noProof="0" dirty="0">
                <a:ln>
                  <a:noFill/>
                </a:ln>
                <a:solidFill>
                  <a:prstClr val="black"/>
                </a:solidFill>
                <a:effectLst/>
                <a:uLnTx/>
                <a:uFillTx/>
                <a:latin typeface="Carlito"/>
                <a:ea typeface="+mn-ea"/>
              </a:rPr>
              <a:pPr marL="38100" marR="0" lvl="0" indent="0" algn="l" defTabSz="914400" rtl="0" eaLnBrk="1" fontAlgn="auto" latinLnBrk="0" hangingPunct="1">
                <a:lnSpc>
                  <a:spcPts val="1430"/>
                </a:lnSpc>
                <a:spcBef>
                  <a:spcPts val="0"/>
                </a:spcBef>
                <a:spcAft>
                  <a:spcPts val="0"/>
                </a:spcAft>
                <a:buClrTx/>
                <a:buSzTx/>
                <a:buFontTx/>
                <a:buNone/>
                <a:tabLst/>
                <a:defRPr/>
              </a:pPr>
              <a:t>6</a:t>
            </a:fld>
            <a:endParaRPr kumimoji="0" sz="1400" b="0" i="0" u="none" strike="noStrike" kern="1200" cap="none" spc="-5" normalizeH="0" baseline="0" noProof="0" dirty="0">
              <a:ln>
                <a:noFill/>
              </a:ln>
              <a:solidFill>
                <a:prstClr val="black"/>
              </a:solidFill>
              <a:effectLst/>
              <a:uLnTx/>
              <a:uFillTx/>
              <a:latin typeface="Carlito"/>
              <a:ea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324D2597-0AA4-4DCF-8C1B-9B7A604BC3C0}"/>
              </a:ext>
            </a:extLst>
          </p:cNvPr>
          <p:cNvSpPr>
            <a:spLocks noGrp="1"/>
          </p:cNvSpPr>
          <p:nvPr>
            <p:ph type="sldNum" sz="quarter" idx="7"/>
          </p:nvPr>
        </p:nvSpPr>
        <p:spPr/>
        <p:txBody>
          <a:bodyPr/>
          <a:lstStyle/>
          <a:p>
            <a:pPr marL="38100">
              <a:lnSpc>
                <a:spcPts val="1430"/>
              </a:lnSpc>
            </a:pPr>
            <a:fld id="{81D60167-4931-47E6-BA6A-407CBD079E47}" type="slidenum">
              <a:rPr lang="es-CO" spc="-5" smtClean="0"/>
              <a:t>7</a:t>
            </a:fld>
            <a:endParaRPr lang="es-CO" spc="-5" dirty="0"/>
          </a:p>
        </p:txBody>
      </p:sp>
      <p:sp>
        <p:nvSpPr>
          <p:cNvPr id="5" name="object 7">
            <a:extLst>
              <a:ext uri="{FF2B5EF4-FFF2-40B4-BE49-F238E27FC236}">
                <a16:creationId xmlns:a16="http://schemas.microsoft.com/office/drawing/2014/main" id="{A9291DF5-D3A3-4F33-A99A-DB72B6DAB6F3}"/>
              </a:ext>
            </a:extLst>
          </p:cNvPr>
          <p:cNvSpPr txBox="1">
            <a:spLocks/>
          </p:cNvSpPr>
          <p:nvPr/>
        </p:nvSpPr>
        <p:spPr>
          <a:xfrm>
            <a:off x="558125" y="2133600"/>
            <a:ext cx="3928999" cy="1737014"/>
          </a:xfrm>
          <a:prstGeom prst="rect">
            <a:avLst/>
          </a:prstGeom>
        </p:spPr>
        <p:txBody>
          <a:bodyPr vert="horz" wrap="square" lIns="0" tIns="81915" rIns="0" bIns="0" rtlCol="0">
            <a:spAutoFit/>
          </a:bodyPr>
          <a:lstStyle>
            <a:lvl1pPr>
              <a:defRPr sz="2550" b="0" i="0">
                <a:solidFill>
                  <a:schemeClr val="tx1"/>
                </a:solidFill>
                <a:latin typeface="Carlito"/>
                <a:ea typeface="+mj-ea"/>
                <a:cs typeface="Carlito"/>
              </a:defRPr>
            </a:lvl1pPr>
          </a:lstStyle>
          <a:p>
            <a:pPr marL="727710" marR="5080" indent="78740" algn="r">
              <a:lnSpc>
                <a:spcPts val="4320"/>
              </a:lnSpc>
              <a:spcBef>
                <a:spcPts val="645"/>
              </a:spcBef>
            </a:pPr>
            <a:r>
              <a:rPr lang="es-CO" sz="4000" b="1" kern="0" dirty="0">
                <a:solidFill>
                  <a:srgbClr val="5B9BD4"/>
                </a:solidFill>
              </a:rPr>
              <a:t>Ap</a:t>
            </a:r>
            <a:r>
              <a:rPr lang="es-CO" sz="4000" b="1" kern="0" spc="-50" dirty="0">
                <a:solidFill>
                  <a:srgbClr val="5B9BD4"/>
                </a:solidFill>
              </a:rPr>
              <a:t>r</a:t>
            </a:r>
            <a:r>
              <a:rPr lang="es-CO" sz="4000" b="1" kern="0" spc="-5" dirty="0">
                <a:solidFill>
                  <a:srgbClr val="5B9BD4"/>
                </a:solidFill>
              </a:rPr>
              <a:t>endi</a:t>
            </a:r>
            <a:r>
              <a:rPr lang="es-CO" sz="4000" b="1" kern="0" spc="-55" dirty="0">
                <a:solidFill>
                  <a:srgbClr val="5B9BD4"/>
                </a:solidFill>
              </a:rPr>
              <a:t>z</a:t>
            </a:r>
            <a:r>
              <a:rPr lang="es-CO" sz="4000" b="1" kern="0" dirty="0">
                <a:solidFill>
                  <a:srgbClr val="5B9BD4"/>
                </a:solidFill>
              </a:rPr>
              <a:t>aje  Supe</a:t>
            </a:r>
            <a:r>
              <a:rPr lang="es-CO" sz="4000" b="1" kern="0" spc="30" dirty="0">
                <a:solidFill>
                  <a:srgbClr val="5B9BD4"/>
                </a:solidFill>
              </a:rPr>
              <a:t>r</a:t>
            </a:r>
            <a:r>
              <a:rPr lang="es-CO" sz="4000" b="1" kern="0" spc="-5" dirty="0">
                <a:solidFill>
                  <a:srgbClr val="5B9BD4"/>
                </a:solidFill>
              </a:rPr>
              <a:t>visado</a:t>
            </a:r>
            <a:endParaRPr lang="es-CO" sz="4000" kern="0" dirty="0"/>
          </a:p>
          <a:p>
            <a:pPr marL="12700" marR="5080" indent="2865755" algn="r">
              <a:lnSpc>
                <a:spcPts val="4320"/>
              </a:lnSpc>
            </a:pPr>
            <a:endParaRPr lang="es-CO" sz="4000" kern="0" dirty="0"/>
          </a:p>
        </p:txBody>
      </p:sp>
      <p:sp>
        <p:nvSpPr>
          <p:cNvPr id="6" name="object 11">
            <a:extLst>
              <a:ext uri="{FF2B5EF4-FFF2-40B4-BE49-F238E27FC236}">
                <a16:creationId xmlns:a16="http://schemas.microsoft.com/office/drawing/2014/main" id="{49E11E8D-EB81-4756-A1F8-F1CE8A1CA2D3}"/>
              </a:ext>
            </a:extLst>
          </p:cNvPr>
          <p:cNvSpPr txBox="1"/>
          <p:nvPr/>
        </p:nvSpPr>
        <p:spPr>
          <a:xfrm>
            <a:off x="4966714" y="1009904"/>
            <a:ext cx="6539485" cy="1239057"/>
          </a:xfrm>
          <a:prstGeom prst="rect">
            <a:avLst/>
          </a:prstGeom>
        </p:spPr>
        <p:txBody>
          <a:bodyPr vert="horz" wrap="square" lIns="0" tIns="48260" rIns="0" bIns="0" rtlCol="0">
            <a:spAutoFit/>
          </a:bodyPr>
          <a:lstStyle/>
          <a:p>
            <a:pPr marL="12700" marR="5080" algn="just">
              <a:lnSpc>
                <a:spcPct val="90600"/>
              </a:lnSpc>
              <a:spcBef>
                <a:spcPts val="380"/>
              </a:spcBef>
            </a:pPr>
            <a:r>
              <a:rPr sz="2500" b="1" spc="-10" dirty="0" err="1">
                <a:solidFill>
                  <a:srgbClr val="69172A"/>
                </a:solidFill>
                <a:latin typeface="Carlito"/>
                <a:cs typeface="Carlito"/>
              </a:rPr>
              <a:t>Aprendizaje</a:t>
            </a:r>
            <a:r>
              <a:rPr sz="2500" b="1" spc="-10" dirty="0">
                <a:solidFill>
                  <a:srgbClr val="69172A"/>
                </a:solidFill>
                <a:latin typeface="Carlito"/>
                <a:cs typeface="Carlito"/>
              </a:rPr>
              <a:t> </a:t>
            </a:r>
            <a:r>
              <a:rPr sz="2500" b="1" spc="-5" dirty="0" err="1">
                <a:solidFill>
                  <a:srgbClr val="69172A"/>
                </a:solidFill>
                <a:latin typeface="Carlito"/>
                <a:cs typeface="Carlito"/>
              </a:rPr>
              <a:t>Supervisado</a:t>
            </a:r>
            <a:r>
              <a:rPr sz="2500" b="1" spc="-5" dirty="0">
                <a:solidFill>
                  <a:srgbClr val="69172A"/>
                </a:solidFill>
                <a:latin typeface="Carlito"/>
                <a:cs typeface="Carlito"/>
              </a:rPr>
              <a:t>: </a:t>
            </a:r>
            <a:r>
              <a:rPr sz="2000" spc="-10" dirty="0">
                <a:latin typeface="Carlito"/>
                <a:cs typeface="Carlito"/>
              </a:rPr>
              <a:t>requiere </a:t>
            </a:r>
            <a:r>
              <a:rPr sz="2000" spc="-5" dirty="0">
                <a:latin typeface="Carlito"/>
                <a:cs typeface="Carlito"/>
              </a:rPr>
              <a:t>de un </a:t>
            </a:r>
            <a:r>
              <a:rPr sz="2000" spc="-15" dirty="0">
                <a:latin typeface="Carlito"/>
                <a:cs typeface="Carlito"/>
              </a:rPr>
              <a:t>conjunto </a:t>
            </a:r>
            <a:r>
              <a:rPr sz="2000" spc="-10" dirty="0">
                <a:latin typeface="Carlito"/>
                <a:cs typeface="Carlito"/>
              </a:rPr>
              <a:t>de  datos </a:t>
            </a:r>
            <a:r>
              <a:rPr sz="2000" spc="-5" dirty="0">
                <a:latin typeface="Carlito"/>
                <a:cs typeface="Carlito"/>
              </a:rPr>
              <a:t>conocidos a partir del </a:t>
            </a:r>
            <a:r>
              <a:rPr sz="2000" dirty="0">
                <a:latin typeface="Carlito"/>
                <a:cs typeface="Carlito"/>
              </a:rPr>
              <a:t>cual </a:t>
            </a:r>
            <a:r>
              <a:rPr sz="2000" spc="-5" dirty="0">
                <a:latin typeface="Carlito"/>
                <a:cs typeface="Carlito"/>
              </a:rPr>
              <a:t>se </a:t>
            </a:r>
            <a:r>
              <a:rPr sz="2000" spc="-10" dirty="0">
                <a:latin typeface="Carlito"/>
                <a:cs typeface="Carlito"/>
              </a:rPr>
              <a:t>crea </a:t>
            </a:r>
            <a:r>
              <a:rPr sz="2000" spc="-5" dirty="0">
                <a:latin typeface="Carlito"/>
                <a:cs typeface="Carlito"/>
              </a:rPr>
              <a:t>un </a:t>
            </a:r>
            <a:r>
              <a:rPr sz="2000" b="1" spc="-5" dirty="0">
                <a:latin typeface="Carlito"/>
                <a:cs typeface="Carlito"/>
              </a:rPr>
              <a:t>modelo </a:t>
            </a:r>
            <a:r>
              <a:rPr sz="2000" spc="-15" dirty="0">
                <a:latin typeface="Carlito"/>
                <a:cs typeface="Carlito"/>
              </a:rPr>
              <a:t>para  </a:t>
            </a:r>
            <a:r>
              <a:rPr sz="2000" spc="-5" dirty="0">
                <a:latin typeface="Carlito"/>
                <a:cs typeface="Carlito"/>
              </a:rPr>
              <a:t>predecir el </a:t>
            </a:r>
            <a:r>
              <a:rPr sz="2000" spc="-10" dirty="0">
                <a:latin typeface="Carlito"/>
                <a:cs typeface="Carlito"/>
              </a:rPr>
              <a:t>valor </a:t>
            </a:r>
            <a:r>
              <a:rPr sz="2000" spc="-5" dirty="0">
                <a:latin typeface="Carlito"/>
                <a:cs typeface="Carlito"/>
              </a:rPr>
              <a:t>de una variable de salida. El </a:t>
            </a:r>
            <a:r>
              <a:rPr sz="2000" spc="-10" dirty="0">
                <a:latin typeface="Carlito"/>
                <a:cs typeface="Carlito"/>
              </a:rPr>
              <a:t>aprendizaje  </a:t>
            </a:r>
            <a:r>
              <a:rPr sz="2000" spc="-5" dirty="0">
                <a:latin typeface="Carlito"/>
                <a:cs typeface="Carlito"/>
              </a:rPr>
              <a:t>supervisado se puede usar en dos</a:t>
            </a:r>
            <a:r>
              <a:rPr sz="2000" spc="55" dirty="0">
                <a:latin typeface="Carlito"/>
                <a:cs typeface="Carlito"/>
              </a:rPr>
              <a:t> </a:t>
            </a:r>
            <a:r>
              <a:rPr sz="2000" spc="-10" dirty="0">
                <a:latin typeface="Carlito"/>
                <a:cs typeface="Carlito"/>
              </a:rPr>
              <a:t>tareas:</a:t>
            </a:r>
            <a:endParaRPr sz="2000" dirty="0">
              <a:latin typeface="Carlito"/>
              <a:cs typeface="Carlito"/>
            </a:endParaRPr>
          </a:p>
        </p:txBody>
      </p:sp>
      <p:sp>
        <p:nvSpPr>
          <p:cNvPr id="7" name="object 12">
            <a:extLst>
              <a:ext uri="{FF2B5EF4-FFF2-40B4-BE49-F238E27FC236}">
                <a16:creationId xmlns:a16="http://schemas.microsoft.com/office/drawing/2014/main" id="{8CECF5A9-E630-474E-BA07-3265E3D92428}"/>
              </a:ext>
            </a:extLst>
          </p:cNvPr>
          <p:cNvSpPr txBox="1"/>
          <p:nvPr/>
        </p:nvSpPr>
        <p:spPr>
          <a:xfrm>
            <a:off x="4955690" y="4495800"/>
            <a:ext cx="6695440" cy="879475"/>
          </a:xfrm>
          <a:prstGeom prst="rect">
            <a:avLst/>
          </a:prstGeom>
        </p:spPr>
        <p:txBody>
          <a:bodyPr vert="horz" wrap="square" lIns="0" tIns="46990" rIns="0" bIns="0" rtlCol="0">
            <a:spAutoFit/>
          </a:bodyPr>
          <a:lstStyle/>
          <a:p>
            <a:pPr marL="241300" marR="5080" indent="-228600">
              <a:lnSpc>
                <a:spcPts val="2160"/>
              </a:lnSpc>
              <a:spcBef>
                <a:spcPts val="370"/>
              </a:spcBef>
              <a:buFont typeface="Wingdings"/>
              <a:buChar char=""/>
              <a:tabLst>
                <a:tab pos="241300" algn="l"/>
              </a:tabLst>
            </a:pPr>
            <a:r>
              <a:rPr sz="2000" b="1" spc="-5" dirty="0">
                <a:latin typeface="Carlito"/>
                <a:cs typeface="Carlito"/>
              </a:rPr>
              <a:t>Clasificación: </a:t>
            </a:r>
            <a:r>
              <a:rPr sz="2000" dirty="0">
                <a:latin typeface="Carlito"/>
                <a:cs typeface="Carlito"/>
              </a:rPr>
              <a:t>en </a:t>
            </a:r>
            <a:r>
              <a:rPr sz="2000" spc="-15" dirty="0">
                <a:latin typeface="Carlito"/>
                <a:cs typeface="Carlito"/>
              </a:rPr>
              <a:t>este </a:t>
            </a:r>
            <a:r>
              <a:rPr sz="2000" spc="-5" dirty="0">
                <a:latin typeface="Carlito"/>
                <a:cs typeface="Carlito"/>
              </a:rPr>
              <a:t>caso </a:t>
            </a:r>
            <a:r>
              <a:rPr sz="2000" dirty="0">
                <a:latin typeface="Carlito"/>
                <a:cs typeface="Carlito"/>
              </a:rPr>
              <a:t>la </a:t>
            </a:r>
            <a:r>
              <a:rPr sz="2000" spc="-10" dirty="0">
                <a:latin typeface="Carlito"/>
                <a:cs typeface="Carlito"/>
              </a:rPr>
              <a:t>variable </a:t>
            </a:r>
            <a:r>
              <a:rPr sz="2000" spc="-5" dirty="0">
                <a:latin typeface="Carlito"/>
                <a:cs typeface="Carlito"/>
              </a:rPr>
              <a:t>de salida </a:t>
            </a:r>
            <a:r>
              <a:rPr sz="2000" dirty="0">
                <a:latin typeface="Carlito"/>
                <a:cs typeface="Carlito"/>
              </a:rPr>
              <a:t>es </a:t>
            </a:r>
            <a:r>
              <a:rPr sz="2000" spc="-5" dirty="0">
                <a:latin typeface="Carlito"/>
                <a:cs typeface="Carlito"/>
              </a:rPr>
              <a:t>una </a:t>
            </a:r>
            <a:r>
              <a:rPr sz="2000" spc="-10" dirty="0">
                <a:latin typeface="Carlito"/>
                <a:cs typeface="Carlito"/>
              </a:rPr>
              <a:t>etiqueta  </a:t>
            </a:r>
            <a:r>
              <a:rPr sz="2000" spc="-5" dirty="0">
                <a:latin typeface="Carlito"/>
                <a:cs typeface="Carlito"/>
              </a:rPr>
              <a:t>que </a:t>
            </a:r>
            <a:r>
              <a:rPr sz="2000" spc="-10" dirty="0">
                <a:latin typeface="Carlito"/>
                <a:cs typeface="Carlito"/>
              </a:rPr>
              <a:t>determina </a:t>
            </a:r>
            <a:r>
              <a:rPr sz="2000" spc="-5" dirty="0">
                <a:latin typeface="Carlito"/>
                <a:cs typeface="Carlito"/>
              </a:rPr>
              <a:t>la clase a la que pertenecen los </a:t>
            </a:r>
            <a:r>
              <a:rPr sz="2000" spc="-10" dirty="0">
                <a:latin typeface="Carlito"/>
                <a:cs typeface="Carlito"/>
              </a:rPr>
              <a:t>datos de  entrada, </a:t>
            </a:r>
            <a:r>
              <a:rPr sz="2000" spc="-5" dirty="0">
                <a:latin typeface="Carlito"/>
                <a:cs typeface="Carlito"/>
              </a:rPr>
              <a:t>es </a:t>
            </a:r>
            <a:r>
              <a:rPr sz="2000" spc="-35" dirty="0">
                <a:latin typeface="Carlito"/>
                <a:cs typeface="Carlito"/>
              </a:rPr>
              <a:t>decir, </a:t>
            </a:r>
            <a:r>
              <a:rPr sz="2000" spc="-5" dirty="0">
                <a:latin typeface="Carlito"/>
                <a:cs typeface="Carlito"/>
              </a:rPr>
              <a:t>la variable de salida es una </a:t>
            </a:r>
            <a:r>
              <a:rPr sz="2000" b="1" spc="-10" dirty="0">
                <a:latin typeface="Carlito"/>
                <a:cs typeface="Carlito"/>
              </a:rPr>
              <a:t>variable</a:t>
            </a:r>
            <a:r>
              <a:rPr sz="2000" b="1" spc="180" dirty="0">
                <a:latin typeface="Carlito"/>
                <a:cs typeface="Carlito"/>
              </a:rPr>
              <a:t> </a:t>
            </a:r>
            <a:r>
              <a:rPr sz="2000" b="1" spc="-10" dirty="0">
                <a:latin typeface="Carlito"/>
                <a:cs typeface="Carlito"/>
              </a:rPr>
              <a:t>discreta</a:t>
            </a:r>
            <a:r>
              <a:rPr sz="2000" spc="-10" dirty="0">
                <a:latin typeface="Carlito"/>
                <a:cs typeface="Carlito"/>
              </a:rPr>
              <a:t>.</a:t>
            </a:r>
            <a:endParaRPr sz="2000" dirty="0">
              <a:latin typeface="Carlito"/>
              <a:cs typeface="Carlito"/>
            </a:endParaRPr>
          </a:p>
        </p:txBody>
      </p:sp>
      <p:sp>
        <p:nvSpPr>
          <p:cNvPr id="8" name="object 13">
            <a:extLst>
              <a:ext uri="{FF2B5EF4-FFF2-40B4-BE49-F238E27FC236}">
                <a16:creationId xmlns:a16="http://schemas.microsoft.com/office/drawing/2014/main" id="{27645260-1CC3-4DEE-BD78-FCBDEB9FDD26}"/>
              </a:ext>
            </a:extLst>
          </p:cNvPr>
          <p:cNvSpPr txBox="1"/>
          <p:nvPr/>
        </p:nvSpPr>
        <p:spPr>
          <a:xfrm>
            <a:off x="4960452" y="2715260"/>
            <a:ext cx="6685915" cy="1427480"/>
          </a:xfrm>
          <a:prstGeom prst="rect">
            <a:avLst/>
          </a:prstGeom>
        </p:spPr>
        <p:txBody>
          <a:bodyPr vert="horz" wrap="square" lIns="0" tIns="46990" rIns="0" bIns="0" rtlCol="0">
            <a:spAutoFit/>
          </a:bodyPr>
          <a:lstStyle/>
          <a:p>
            <a:pPr marL="241300" marR="5080" indent="-228600">
              <a:lnSpc>
                <a:spcPts val="2160"/>
              </a:lnSpc>
              <a:spcBef>
                <a:spcPts val="370"/>
              </a:spcBef>
              <a:buFont typeface="Arial"/>
              <a:buChar char="•"/>
              <a:tabLst>
                <a:tab pos="240665" algn="l"/>
                <a:tab pos="241300" algn="l"/>
              </a:tabLst>
            </a:pPr>
            <a:r>
              <a:rPr sz="2000" b="1" spc="-15" dirty="0">
                <a:latin typeface="Carlito"/>
                <a:cs typeface="Carlito"/>
              </a:rPr>
              <a:t>Regresión: </a:t>
            </a:r>
            <a:r>
              <a:rPr sz="2000" spc="-5" dirty="0">
                <a:latin typeface="Carlito"/>
                <a:cs typeface="Carlito"/>
              </a:rPr>
              <a:t>en </a:t>
            </a:r>
            <a:r>
              <a:rPr sz="2000" spc="-15" dirty="0">
                <a:latin typeface="Carlito"/>
                <a:cs typeface="Carlito"/>
              </a:rPr>
              <a:t>este </a:t>
            </a:r>
            <a:r>
              <a:rPr sz="2000" spc="-10" dirty="0">
                <a:latin typeface="Carlito"/>
                <a:cs typeface="Carlito"/>
              </a:rPr>
              <a:t>caso </a:t>
            </a:r>
            <a:r>
              <a:rPr sz="2000" spc="-5" dirty="0">
                <a:latin typeface="Carlito"/>
                <a:cs typeface="Carlito"/>
              </a:rPr>
              <a:t>los algoritmos de </a:t>
            </a:r>
            <a:r>
              <a:rPr sz="2000" spc="-10" dirty="0">
                <a:latin typeface="Carlito"/>
                <a:cs typeface="Carlito"/>
              </a:rPr>
              <a:t>aprendizaje buscan  </a:t>
            </a:r>
            <a:r>
              <a:rPr sz="2000" spc="-5" dirty="0">
                <a:latin typeface="Carlito"/>
                <a:cs typeface="Carlito"/>
              </a:rPr>
              <a:t>predecir el </a:t>
            </a:r>
            <a:r>
              <a:rPr sz="2000" spc="-10" dirty="0">
                <a:latin typeface="Carlito"/>
                <a:cs typeface="Carlito"/>
              </a:rPr>
              <a:t>valor </a:t>
            </a:r>
            <a:r>
              <a:rPr sz="2000" spc="-5" dirty="0">
                <a:latin typeface="Carlito"/>
                <a:cs typeface="Carlito"/>
              </a:rPr>
              <a:t>de una </a:t>
            </a:r>
            <a:r>
              <a:rPr sz="2000" b="1" spc="-10" dirty="0">
                <a:latin typeface="Carlito"/>
                <a:cs typeface="Carlito"/>
              </a:rPr>
              <a:t>variable continua </a:t>
            </a:r>
            <a:r>
              <a:rPr sz="2000" spc="-5" dirty="0">
                <a:latin typeface="Carlito"/>
                <a:cs typeface="Carlito"/>
              </a:rPr>
              <a:t>a partir de los </a:t>
            </a:r>
            <a:r>
              <a:rPr sz="2000" spc="-15" dirty="0">
                <a:latin typeface="Carlito"/>
                <a:cs typeface="Carlito"/>
              </a:rPr>
              <a:t>datos  </a:t>
            </a:r>
            <a:r>
              <a:rPr sz="2000" spc="-5" dirty="0">
                <a:latin typeface="Carlito"/>
                <a:cs typeface="Carlito"/>
              </a:rPr>
              <a:t>de </a:t>
            </a:r>
            <a:r>
              <a:rPr sz="2000" spc="-10" dirty="0">
                <a:latin typeface="Carlito"/>
                <a:cs typeface="Carlito"/>
              </a:rPr>
              <a:t>entrada. </a:t>
            </a:r>
            <a:r>
              <a:rPr sz="2000" spc="-5" dirty="0">
                <a:latin typeface="Carlito"/>
                <a:cs typeface="Carlito"/>
              </a:rPr>
              <a:t>Un ejemplo de una </a:t>
            </a:r>
            <a:r>
              <a:rPr sz="2000" spc="-15" dirty="0">
                <a:latin typeface="Carlito"/>
                <a:cs typeface="Carlito"/>
              </a:rPr>
              <a:t>tarea </a:t>
            </a:r>
            <a:r>
              <a:rPr sz="2000" spc="-5" dirty="0">
                <a:latin typeface="Carlito"/>
                <a:cs typeface="Carlito"/>
              </a:rPr>
              <a:t>de </a:t>
            </a:r>
            <a:r>
              <a:rPr sz="2000" spc="-10" dirty="0">
                <a:latin typeface="Carlito"/>
                <a:cs typeface="Carlito"/>
              </a:rPr>
              <a:t>regresión </a:t>
            </a:r>
            <a:r>
              <a:rPr sz="2000" spc="-5" dirty="0">
                <a:latin typeface="Carlito"/>
                <a:cs typeface="Carlito"/>
              </a:rPr>
              <a:t>es el </a:t>
            </a:r>
            <a:r>
              <a:rPr sz="2000" spc="-10" dirty="0">
                <a:latin typeface="Carlito"/>
                <a:cs typeface="Carlito"/>
              </a:rPr>
              <a:t>de  </a:t>
            </a:r>
            <a:r>
              <a:rPr sz="2000" spc="-5" dirty="0">
                <a:latin typeface="Carlito"/>
                <a:cs typeface="Carlito"/>
              </a:rPr>
              <a:t>estimar la longitud de un </a:t>
            </a:r>
            <a:r>
              <a:rPr sz="2000" spc="-10" dirty="0">
                <a:latin typeface="Carlito"/>
                <a:cs typeface="Carlito"/>
              </a:rPr>
              <a:t>salmón </a:t>
            </a:r>
            <a:r>
              <a:rPr sz="2000" spc="-5" dirty="0">
                <a:latin typeface="Carlito"/>
                <a:cs typeface="Carlito"/>
              </a:rPr>
              <a:t>en </a:t>
            </a:r>
            <a:r>
              <a:rPr sz="2000" spc="-10" dirty="0">
                <a:latin typeface="Carlito"/>
                <a:cs typeface="Carlito"/>
              </a:rPr>
              <a:t>función </a:t>
            </a:r>
            <a:r>
              <a:rPr sz="2000" spc="-5" dirty="0">
                <a:latin typeface="Carlito"/>
                <a:cs typeface="Carlito"/>
              </a:rPr>
              <a:t>de su </a:t>
            </a:r>
            <a:r>
              <a:rPr sz="2000" dirty="0">
                <a:latin typeface="Carlito"/>
                <a:cs typeface="Carlito"/>
              </a:rPr>
              <a:t>edad </a:t>
            </a:r>
            <a:r>
              <a:rPr sz="2000" spc="-5" dirty="0">
                <a:latin typeface="Carlito"/>
                <a:cs typeface="Carlito"/>
              </a:rPr>
              <a:t>y </a:t>
            </a:r>
            <a:r>
              <a:rPr sz="2000" spc="-10" dirty="0">
                <a:latin typeface="Carlito"/>
                <a:cs typeface="Carlito"/>
              </a:rPr>
              <a:t>su  peso.</a:t>
            </a:r>
            <a:endParaRPr sz="2000" dirty="0">
              <a:latin typeface="Carlito"/>
              <a:cs typeface="Carlito"/>
            </a:endParaRPr>
          </a:p>
        </p:txBody>
      </p:sp>
    </p:spTree>
    <p:extLst>
      <p:ext uri="{BB962C8B-B14F-4D97-AF65-F5344CB8AC3E}">
        <p14:creationId xmlns:p14="http://schemas.microsoft.com/office/powerpoint/2010/main" val="2206855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764" y="364997"/>
            <a:ext cx="821690" cy="277495"/>
          </a:xfrm>
          <a:custGeom>
            <a:avLst/>
            <a:gdLst/>
            <a:ahLst/>
            <a:cxnLst/>
            <a:rect l="l" t="t" r="r" b="b"/>
            <a:pathLst>
              <a:path w="821690" h="277495">
                <a:moveTo>
                  <a:pt x="821436" y="0"/>
                </a:moveTo>
                <a:lnTo>
                  <a:pt x="0" y="0"/>
                </a:lnTo>
                <a:lnTo>
                  <a:pt x="0" y="277367"/>
                </a:lnTo>
                <a:lnTo>
                  <a:pt x="821436" y="277367"/>
                </a:lnTo>
                <a:lnTo>
                  <a:pt x="821436" y="0"/>
                </a:lnTo>
                <a:close/>
              </a:path>
            </a:pathLst>
          </a:custGeom>
          <a:solidFill>
            <a:srgbClr val="642531"/>
          </a:solidFill>
        </p:spPr>
        <p:txBody>
          <a:bodyPr wrap="square" lIns="0" tIns="0" rIns="0" bIns="0" rtlCol="0"/>
          <a:lstStyle/>
          <a:p>
            <a:endParaRPr/>
          </a:p>
        </p:txBody>
      </p:sp>
      <p:sp>
        <p:nvSpPr>
          <p:cNvPr id="3" name="object 3"/>
          <p:cNvSpPr txBox="1">
            <a:spLocks noGrp="1"/>
          </p:cNvSpPr>
          <p:nvPr>
            <p:ph type="title"/>
          </p:nvPr>
        </p:nvSpPr>
        <p:spPr>
          <a:xfrm>
            <a:off x="916939" y="168401"/>
            <a:ext cx="9231630" cy="635635"/>
          </a:xfrm>
          <a:prstGeom prst="rect">
            <a:avLst/>
          </a:prstGeom>
        </p:spPr>
        <p:txBody>
          <a:bodyPr vert="horz" wrap="square" lIns="0" tIns="12700" rIns="0" bIns="0" rtlCol="0">
            <a:spAutoFit/>
          </a:bodyPr>
          <a:lstStyle/>
          <a:p>
            <a:pPr marL="12700">
              <a:lnSpc>
                <a:spcPct val="100000"/>
              </a:lnSpc>
              <a:spcBef>
                <a:spcPts val="100"/>
              </a:spcBef>
            </a:pPr>
            <a:r>
              <a:rPr lang="es-CO" sz="4000" b="1" spc="-15" dirty="0">
                <a:latin typeface="Carlito"/>
                <a:cs typeface="Carlito"/>
              </a:rPr>
              <a:t>Tipos de Aprendizaje</a:t>
            </a:r>
            <a:endParaRPr sz="4000" dirty="0">
              <a:latin typeface="Carlito"/>
              <a:cs typeface="Carlito"/>
            </a:endParaRPr>
          </a:p>
        </p:txBody>
      </p:sp>
      <p:sp>
        <p:nvSpPr>
          <p:cNvPr id="4" name="object 4"/>
          <p:cNvSpPr/>
          <p:nvPr/>
        </p:nvSpPr>
        <p:spPr>
          <a:xfrm>
            <a:off x="7925956" y="2362200"/>
            <a:ext cx="3349105" cy="347193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916939" y="1066800"/>
            <a:ext cx="3971577" cy="3602735"/>
          </a:xfrm>
          <a:prstGeom prst="rect">
            <a:avLst/>
          </a:prstGeom>
          <a:blipFill>
            <a:blip r:embed="rId3"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spc="-5" dirty="0"/>
              <a:t>8</a:t>
            </a:fld>
            <a:endParaRPr spc="-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168401"/>
            <a:ext cx="3463290" cy="635635"/>
          </a:xfrm>
          <a:prstGeom prst="rect">
            <a:avLst/>
          </a:prstGeom>
        </p:spPr>
        <p:txBody>
          <a:bodyPr vert="horz" wrap="square" lIns="0" tIns="12700" rIns="0" bIns="0" rtlCol="0">
            <a:spAutoFit/>
          </a:bodyPr>
          <a:lstStyle/>
          <a:p>
            <a:pPr marL="12700">
              <a:lnSpc>
                <a:spcPct val="100000"/>
              </a:lnSpc>
              <a:spcBef>
                <a:spcPts val="100"/>
              </a:spcBef>
            </a:pPr>
            <a:r>
              <a:rPr sz="4000" b="1" spc="-15" dirty="0">
                <a:latin typeface="Calibri"/>
                <a:cs typeface="Calibri"/>
              </a:rPr>
              <a:t>Regresión</a:t>
            </a:r>
            <a:r>
              <a:rPr sz="4000" b="1" spc="-75" dirty="0">
                <a:latin typeface="Calibri"/>
                <a:cs typeface="Calibri"/>
              </a:rPr>
              <a:t> </a:t>
            </a:r>
            <a:r>
              <a:rPr sz="4000" b="1" dirty="0">
                <a:latin typeface="Calibri"/>
                <a:cs typeface="Calibri"/>
              </a:rPr>
              <a:t>Lineal</a:t>
            </a:r>
            <a:endParaRPr sz="4000">
              <a:latin typeface="Calibri"/>
              <a:cs typeface="Calibri"/>
            </a:endParaRPr>
          </a:p>
        </p:txBody>
      </p:sp>
      <p:sp>
        <p:nvSpPr>
          <p:cNvPr id="3" name="object 3"/>
          <p:cNvSpPr/>
          <p:nvPr/>
        </p:nvSpPr>
        <p:spPr>
          <a:xfrm>
            <a:off x="430110" y="1250314"/>
            <a:ext cx="190500" cy="17754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11352" y="3126104"/>
            <a:ext cx="132283" cy="14224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611352" y="3531489"/>
            <a:ext cx="132283" cy="14224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170932" y="4878323"/>
            <a:ext cx="6337553" cy="1004316"/>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5170932" y="4878323"/>
            <a:ext cx="6337935" cy="1004569"/>
          </a:xfrm>
          <a:custGeom>
            <a:avLst/>
            <a:gdLst/>
            <a:ahLst/>
            <a:cxnLst/>
            <a:rect l="l" t="t" r="r" b="b"/>
            <a:pathLst>
              <a:path w="6337934" h="1004570">
                <a:moveTo>
                  <a:pt x="0" y="167386"/>
                </a:moveTo>
                <a:lnTo>
                  <a:pt x="5978" y="122884"/>
                </a:lnTo>
                <a:lnTo>
                  <a:pt x="22850" y="82898"/>
                </a:lnTo>
                <a:lnTo>
                  <a:pt x="49022" y="49021"/>
                </a:lnTo>
                <a:lnTo>
                  <a:pt x="82898" y="22850"/>
                </a:lnTo>
                <a:lnTo>
                  <a:pt x="122884" y="5978"/>
                </a:lnTo>
                <a:lnTo>
                  <a:pt x="167385" y="0"/>
                </a:lnTo>
                <a:lnTo>
                  <a:pt x="6170168" y="0"/>
                </a:lnTo>
                <a:lnTo>
                  <a:pt x="6214669" y="5978"/>
                </a:lnTo>
                <a:lnTo>
                  <a:pt x="6254655" y="22850"/>
                </a:lnTo>
                <a:lnTo>
                  <a:pt x="6288531" y="49022"/>
                </a:lnTo>
                <a:lnTo>
                  <a:pt x="6314703" y="82898"/>
                </a:lnTo>
                <a:lnTo>
                  <a:pt x="6331575" y="122884"/>
                </a:lnTo>
                <a:lnTo>
                  <a:pt x="6337553" y="167386"/>
                </a:lnTo>
                <a:lnTo>
                  <a:pt x="6337553" y="836929"/>
                </a:lnTo>
                <a:lnTo>
                  <a:pt x="6331575" y="881427"/>
                </a:lnTo>
                <a:lnTo>
                  <a:pt x="6314703" y="921412"/>
                </a:lnTo>
                <a:lnTo>
                  <a:pt x="6288531" y="955289"/>
                </a:lnTo>
                <a:lnTo>
                  <a:pt x="6254655" y="981462"/>
                </a:lnTo>
                <a:lnTo>
                  <a:pt x="6214669" y="998336"/>
                </a:lnTo>
                <a:lnTo>
                  <a:pt x="6170168" y="1004316"/>
                </a:lnTo>
                <a:lnTo>
                  <a:pt x="167385" y="1004316"/>
                </a:lnTo>
                <a:lnTo>
                  <a:pt x="122884" y="998336"/>
                </a:lnTo>
                <a:lnTo>
                  <a:pt x="82898" y="981462"/>
                </a:lnTo>
                <a:lnTo>
                  <a:pt x="49021" y="955289"/>
                </a:lnTo>
                <a:lnTo>
                  <a:pt x="22850" y="921412"/>
                </a:lnTo>
                <a:lnTo>
                  <a:pt x="5978" y="881427"/>
                </a:lnTo>
                <a:lnTo>
                  <a:pt x="0" y="836929"/>
                </a:lnTo>
                <a:lnTo>
                  <a:pt x="0" y="167386"/>
                </a:lnTo>
                <a:close/>
              </a:path>
            </a:pathLst>
          </a:custGeom>
          <a:ln w="6096">
            <a:solidFill>
              <a:srgbClr val="A4A4A4"/>
            </a:solidFill>
          </a:ln>
        </p:spPr>
        <p:txBody>
          <a:bodyPr wrap="square" lIns="0" tIns="0" rIns="0" bIns="0" rtlCol="0"/>
          <a:lstStyle/>
          <a:p>
            <a:endParaRPr/>
          </a:p>
        </p:txBody>
      </p:sp>
      <p:sp>
        <p:nvSpPr>
          <p:cNvPr id="8" name="object 8"/>
          <p:cNvSpPr txBox="1"/>
          <p:nvPr/>
        </p:nvSpPr>
        <p:spPr>
          <a:xfrm>
            <a:off x="689609" y="1032806"/>
            <a:ext cx="10739755" cy="4527550"/>
          </a:xfrm>
          <a:prstGeom prst="rect">
            <a:avLst/>
          </a:prstGeom>
        </p:spPr>
        <p:txBody>
          <a:bodyPr vert="horz" wrap="square" lIns="0" tIns="139700" rIns="0" bIns="0" rtlCol="0">
            <a:spAutoFit/>
          </a:bodyPr>
          <a:lstStyle/>
          <a:p>
            <a:pPr marL="26034">
              <a:lnSpc>
                <a:spcPct val="100000"/>
              </a:lnSpc>
              <a:spcBef>
                <a:spcPts val="1100"/>
              </a:spcBef>
            </a:pPr>
            <a:r>
              <a:rPr sz="2000" b="1" spc="-10" dirty="0">
                <a:latin typeface="Calibri"/>
                <a:cs typeface="Calibri"/>
              </a:rPr>
              <a:t>C</a:t>
            </a:r>
            <a:r>
              <a:rPr sz="1600" b="1" spc="-10" dirty="0">
                <a:latin typeface="Calibri"/>
                <a:cs typeface="Calibri"/>
              </a:rPr>
              <a:t>ORRELACIÓN </a:t>
            </a:r>
            <a:r>
              <a:rPr sz="1600" b="1" dirty="0">
                <a:latin typeface="Calibri"/>
                <a:cs typeface="Calibri"/>
              </a:rPr>
              <a:t>ENTRE </a:t>
            </a:r>
            <a:r>
              <a:rPr sz="1600" b="1" spc="-5" dirty="0">
                <a:latin typeface="Calibri"/>
                <a:cs typeface="Calibri"/>
              </a:rPr>
              <a:t>DOS</a:t>
            </a:r>
            <a:r>
              <a:rPr sz="1600" b="1" spc="250" dirty="0">
                <a:latin typeface="Calibri"/>
                <a:cs typeface="Calibri"/>
              </a:rPr>
              <a:t> </a:t>
            </a:r>
            <a:r>
              <a:rPr sz="1600" b="1" spc="-10" dirty="0">
                <a:latin typeface="Calibri"/>
                <a:cs typeface="Calibri"/>
              </a:rPr>
              <a:t>VARIABLES</a:t>
            </a:r>
            <a:r>
              <a:rPr sz="2000" b="1" spc="-10" dirty="0">
                <a:latin typeface="Calibri"/>
                <a:cs typeface="Calibri"/>
              </a:rPr>
              <a:t>:</a:t>
            </a:r>
            <a:endParaRPr sz="2000">
              <a:latin typeface="Calibri"/>
              <a:cs typeface="Calibri"/>
            </a:endParaRPr>
          </a:p>
          <a:p>
            <a:pPr marL="12700" marR="1166495">
              <a:lnSpc>
                <a:spcPct val="110000"/>
              </a:lnSpc>
              <a:spcBef>
                <a:spcPts val="685"/>
              </a:spcBef>
            </a:pPr>
            <a:r>
              <a:rPr sz="1800" spc="-5" dirty="0">
                <a:latin typeface="Calibri"/>
                <a:cs typeface="Calibri"/>
              </a:rPr>
              <a:t>Se </a:t>
            </a:r>
            <a:r>
              <a:rPr sz="1800" spc="-10" dirty="0">
                <a:latin typeface="Calibri"/>
                <a:cs typeface="Calibri"/>
              </a:rPr>
              <a:t>considera </a:t>
            </a:r>
            <a:r>
              <a:rPr sz="1800" spc="-5" dirty="0">
                <a:latin typeface="Calibri"/>
                <a:cs typeface="Calibri"/>
              </a:rPr>
              <a:t>que dos variables </a:t>
            </a:r>
            <a:r>
              <a:rPr sz="1800" spc="-10" dirty="0">
                <a:latin typeface="Calibri"/>
                <a:cs typeface="Calibri"/>
              </a:rPr>
              <a:t>cuantitativas </a:t>
            </a:r>
            <a:r>
              <a:rPr sz="1800" spc="15" dirty="0">
                <a:latin typeface="Calibri"/>
                <a:cs typeface="Calibri"/>
              </a:rPr>
              <a:t>(</a:t>
            </a:r>
            <a:r>
              <a:rPr sz="1800" spc="15" dirty="0">
                <a:latin typeface="Cambria Math"/>
                <a:cs typeface="Cambria Math"/>
              </a:rPr>
              <a:t>𝑥 </a:t>
            </a:r>
            <a:r>
              <a:rPr sz="1800" dirty="0">
                <a:latin typeface="Calibri"/>
                <a:cs typeface="Calibri"/>
              </a:rPr>
              <a:t>e </a:t>
            </a:r>
            <a:r>
              <a:rPr sz="1800" spc="15" dirty="0">
                <a:latin typeface="Cambria Math"/>
                <a:cs typeface="Cambria Math"/>
              </a:rPr>
              <a:t>𝑦</a:t>
            </a:r>
            <a:r>
              <a:rPr sz="1800" spc="15" dirty="0">
                <a:latin typeface="Calibri"/>
                <a:cs typeface="Calibri"/>
              </a:rPr>
              <a:t>) </a:t>
            </a:r>
            <a:r>
              <a:rPr sz="1800" spc="-15" dirty="0">
                <a:latin typeface="Calibri"/>
                <a:cs typeface="Calibri"/>
              </a:rPr>
              <a:t>están </a:t>
            </a:r>
            <a:r>
              <a:rPr sz="1800" spc="-5" dirty="0">
                <a:solidFill>
                  <a:srgbClr val="4471C4"/>
                </a:solidFill>
                <a:latin typeface="Calibri"/>
                <a:cs typeface="Calibri"/>
              </a:rPr>
              <a:t>correlacionadas </a:t>
            </a:r>
            <a:r>
              <a:rPr sz="1800" dirty="0">
                <a:latin typeface="Calibri"/>
                <a:cs typeface="Calibri"/>
              </a:rPr>
              <a:t>cuando una </a:t>
            </a:r>
            <a:r>
              <a:rPr sz="1800" spc="-5" dirty="0">
                <a:latin typeface="Calibri"/>
                <a:cs typeface="Calibri"/>
              </a:rPr>
              <a:t>de </a:t>
            </a:r>
            <a:r>
              <a:rPr sz="1800" dirty="0">
                <a:latin typeface="Calibri"/>
                <a:cs typeface="Calibri"/>
              </a:rPr>
              <a:t>ellas </a:t>
            </a:r>
            <a:r>
              <a:rPr sz="1800" spc="5" dirty="0">
                <a:latin typeface="Calibri"/>
                <a:cs typeface="Calibri"/>
              </a:rPr>
              <a:t>(</a:t>
            </a:r>
            <a:r>
              <a:rPr sz="1800" spc="5" dirty="0">
                <a:latin typeface="Cambria Math"/>
                <a:cs typeface="Cambria Math"/>
              </a:rPr>
              <a:t>𝑦</a:t>
            </a:r>
            <a:r>
              <a:rPr sz="1800" spc="5" dirty="0">
                <a:latin typeface="Calibri"/>
                <a:cs typeface="Calibri"/>
              </a:rPr>
              <a:t>) </a:t>
            </a:r>
            <a:r>
              <a:rPr sz="1800" spc="-5" dirty="0">
                <a:latin typeface="Calibri"/>
                <a:cs typeface="Calibri"/>
              </a:rPr>
              <a:t>varía  </a:t>
            </a:r>
            <a:r>
              <a:rPr sz="1800" spc="-10" dirty="0">
                <a:latin typeface="Calibri"/>
                <a:cs typeface="Calibri"/>
              </a:rPr>
              <a:t>sistemáticamente con respecto </a:t>
            </a:r>
            <a:r>
              <a:rPr sz="1800" dirty="0">
                <a:latin typeface="Calibri"/>
                <a:cs typeface="Calibri"/>
              </a:rPr>
              <a:t>a los </a:t>
            </a:r>
            <a:r>
              <a:rPr sz="1800" spc="-10" dirty="0">
                <a:latin typeface="Calibri"/>
                <a:cs typeface="Calibri"/>
              </a:rPr>
              <a:t>valores </a:t>
            </a:r>
            <a:r>
              <a:rPr sz="1800" spc="-5" dirty="0">
                <a:latin typeface="Calibri"/>
                <a:cs typeface="Calibri"/>
              </a:rPr>
              <a:t>de </a:t>
            </a:r>
            <a:r>
              <a:rPr sz="1800" dirty="0">
                <a:latin typeface="Calibri"/>
                <a:cs typeface="Calibri"/>
              </a:rPr>
              <a:t>la </a:t>
            </a:r>
            <a:r>
              <a:rPr sz="1800" spc="-15" dirty="0">
                <a:latin typeface="Calibri"/>
                <a:cs typeface="Calibri"/>
              </a:rPr>
              <a:t>otra</a:t>
            </a:r>
            <a:r>
              <a:rPr sz="1800" spc="75" dirty="0">
                <a:latin typeface="Calibri"/>
                <a:cs typeface="Calibri"/>
              </a:rPr>
              <a:t> </a:t>
            </a:r>
            <a:r>
              <a:rPr sz="1800" spc="15" dirty="0">
                <a:latin typeface="Calibri"/>
                <a:cs typeface="Calibri"/>
              </a:rPr>
              <a:t>(</a:t>
            </a:r>
            <a:r>
              <a:rPr sz="1800" spc="15" dirty="0">
                <a:latin typeface="Cambria Math"/>
                <a:cs typeface="Cambria Math"/>
              </a:rPr>
              <a:t>𝑥</a:t>
            </a:r>
            <a:r>
              <a:rPr sz="1800" spc="15" dirty="0">
                <a:latin typeface="Calibri"/>
                <a:cs typeface="Calibri"/>
              </a:rPr>
              <a:t>).</a:t>
            </a:r>
            <a:endParaRPr sz="1800">
              <a:latin typeface="Calibri"/>
              <a:cs typeface="Calibri"/>
            </a:endParaRPr>
          </a:p>
          <a:p>
            <a:pPr>
              <a:lnSpc>
                <a:spcPct val="100000"/>
              </a:lnSpc>
            </a:pPr>
            <a:endParaRPr sz="1800">
              <a:latin typeface="Times New Roman"/>
              <a:cs typeface="Times New Roman"/>
            </a:endParaRPr>
          </a:p>
          <a:p>
            <a:pPr>
              <a:lnSpc>
                <a:spcPct val="100000"/>
              </a:lnSpc>
              <a:spcBef>
                <a:spcPts val="55"/>
              </a:spcBef>
            </a:pPr>
            <a:endParaRPr sz="1450">
              <a:latin typeface="Times New Roman"/>
              <a:cs typeface="Times New Roman"/>
            </a:endParaRPr>
          </a:p>
          <a:p>
            <a:pPr marL="12700">
              <a:lnSpc>
                <a:spcPct val="100000"/>
              </a:lnSpc>
            </a:pPr>
            <a:r>
              <a:rPr sz="1800" b="1" spc="-10" dirty="0">
                <a:latin typeface="Calibri"/>
                <a:cs typeface="Calibri"/>
              </a:rPr>
              <a:t>Por</a:t>
            </a:r>
            <a:r>
              <a:rPr sz="1800" b="1" spc="-5" dirty="0">
                <a:latin typeface="Calibri"/>
                <a:cs typeface="Calibri"/>
              </a:rPr>
              <a:t> ejemplo:</a:t>
            </a:r>
            <a:endParaRPr sz="1800">
              <a:latin typeface="Calibri"/>
              <a:cs typeface="Calibri"/>
            </a:endParaRPr>
          </a:p>
          <a:p>
            <a:pPr marL="143510">
              <a:lnSpc>
                <a:spcPct val="100000"/>
              </a:lnSpc>
              <a:spcBef>
                <a:spcPts val="980"/>
              </a:spcBef>
            </a:pPr>
            <a:r>
              <a:rPr sz="1800" spc="-15" dirty="0">
                <a:latin typeface="Calibri"/>
                <a:cs typeface="Calibri"/>
              </a:rPr>
              <a:t>¿Hay </a:t>
            </a:r>
            <a:r>
              <a:rPr sz="1800" spc="-5" dirty="0">
                <a:latin typeface="Calibri"/>
                <a:cs typeface="Calibri"/>
              </a:rPr>
              <a:t>una correlación </a:t>
            </a:r>
            <a:r>
              <a:rPr sz="1800" spc="-10" dirty="0">
                <a:latin typeface="Calibri"/>
                <a:cs typeface="Calibri"/>
              </a:rPr>
              <a:t>entre </a:t>
            </a:r>
            <a:r>
              <a:rPr sz="1800" dirty="0">
                <a:latin typeface="Calibri"/>
                <a:cs typeface="Calibri"/>
              </a:rPr>
              <a:t>la </a:t>
            </a:r>
            <a:r>
              <a:rPr sz="1800" spc="-25" dirty="0">
                <a:latin typeface="Calibri"/>
                <a:cs typeface="Calibri"/>
              </a:rPr>
              <a:t>Temperatura </a:t>
            </a:r>
            <a:r>
              <a:rPr sz="1800" dirty="0">
                <a:latin typeface="Calibri"/>
                <a:cs typeface="Calibri"/>
              </a:rPr>
              <a:t>y el </a:t>
            </a:r>
            <a:r>
              <a:rPr sz="1800" spc="-10" dirty="0">
                <a:latin typeface="Calibri"/>
                <a:cs typeface="Calibri"/>
              </a:rPr>
              <a:t>número </a:t>
            </a:r>
            <a:r>
              <a:rPr sz="1800" spc="-5" dirty="0">
                <a:latin typeface="Calibri"/>
                <a:cs typeface="Calibri"/>
              </a:rPr>
              <a:t>de Helados </a:t>
            </a:r>
            <a:r>
              <a:rPr sz="1800" spc="-15" dirty="0">
                <a:latin typeface="Calibri"/>
                <a:cs typeface="Calibri"/>
              </a:rPr>
              <a:t>Vendidos </a:t>
            </a:r>
            <a:r>
              <a:rPr sz="1800" dirty="0">
                <a:latin typeface="Calibri"/>
                <a:cs typeface="Calibri"/>
              </a:rPr>
              <a:t>en </a:t>
            </a:r>
            <a:r>
              <a:rPr sz="1800" spc="-5" dirty="0">
                <a:latin typeface="Calibri"/>
                <a:cs typeface="Calibri"/>
              </a:rPr>
              <a:t>una</a:t>
            </a:r>
            <a:r>
              <a:rPr sz="1800" spc="190" dirty="0">
                <a:latin typeface="Calibri"/>
                <a:cs typeface="Calibri"/>
              </a:rPr>
              <a:t> </a:t>
            </a:r>
            <a:r>
              <a:rPr sz="1800" spc="-5" dirty="0">
                <a:latin typeface="Calibri"/>
                <a:cs typeface="Calibri"/>
              </a:rPr>
              <a:t>Heladería?</a:t>
            </a:r>
            <a:endParaRPr sz="1800">
              <a:latin typeface="Calibri"/>
              <a:cs typeface="Calibri"/>
            </a:endParaRPr>
          </a:p>
          <a:p>
            <a:pPr marL="143510">
              <a:lnSpc>
                <a:spcPct val="100000"/>
              </a:lnSpc>
              <a:spcBef>
                <a:spcPts val="1030"/>
              </a:spcBef>
            </a:pPr>
            <a:r>
              <a:rPr sz="1800" b="1" spc="-5" dirty="0">
                <a:latin typeface="Calibri"/>
                <a:cs typeface="Calibri"/>
              </a:rPr>
              <a:t>¿Puede identificar </a:t>
            </a:r>
            <a:r>
              <a:rPr sz="1800" b="1" spc="-10" dirty="0">
                <a:latin typeface="Calibri"/>
                <a:cs typeface="Calibri"/>
              </a:rPr>
              <a:t>otras</a:t>
            </a:r>
            <a:r>
              <a:rPr sz="1800" b="1" spc="-20" dirty="0">
                <a:latin typeface="Calibri"/>
                <a:cs typeface="Calibri"/>
              </a:rPr>
              <a:t> </a:t>
            </a:r>
            <a:r>
              <a:rPr sz="1800" b="1" spc="-10" dirty="0">
                <a:latin typeface="Calibri"/>
                <a:cs typeface="Calibri"/>
              </a:rPr>
              <a:t>correlaciones?</a:t>
            </a:r>
            <a:endParaRPr sz="1800">
              <a:latin typeface="Calibri"/>
              <a:cs typeface="Calibri"/>
            </a:endParaRPr>
          </a:p>
          <a:p>
            <a:pPr>
              <a:lnSpc>
                <a:spcPct val="100000"/>
              </a:lnSpc>
            </a:pPr>
            <a:endParaRPr sz="1800">
              <a:latin typeface="Times New Roman"/>
              <a:cs typeface="Times New Roman"/>
            </a:endParaRPr>
          </a:p>
          <a:p>
            <a:pPr marL="12700" marR="5080">
              <a:lnSpc>
                <a:spcPct val="110000"/>
              </a:lnSpc>
              <a:spcBef>
                <a:spcPts val="1560"/>
              </a:spcBef>
            </a:pPr>
            <a:r>
              <a:rPr sz="1800" spc="-10" dirty="0">
                <a:latin typeface="Calibri"/>
                <a:cs typeface="Calibri"/>
              </a:rPr>
              <a:t>Claro </a:t>
            </a:r>
            <a:r>
              <a:rPr sz="1800" spc="-15" dirty="0">
                <a:latin typeface="Calibri"/>
                <a:cs typeface="Calibri"/>
              </a:rPr>
              <a:t>está, </a:t>
            </a:r>
            <a:r>
              <a:rPr sz="1800" spc="-5" dirty="0">
                <a:latin typeface="Calibri"/>
                <a:cs typeface="Calibri"/>
              </a:rPr>
              <a:t>si sabemos que </a:t>
            </a:r>
            <a:r>
              <a:rPr sz="1800" dirty="0">
                <a:latin typeface="Calibri"/>
                <a:cs typeface="Calibri"/>
              </a:rPr>
              <a:t>la </a:t>
            </a:r>
            <a:r>
              <a:rPr sz="1800" spc="-5" dirty="0">
                <a:latin typeface="Calibri"/>
                <a:cs typeface="Calibri"/>
              </a:rPr>
              <a:t>variable </a:t>
            </a:r>
            <a:r>
              <a:rPr sz="1800" dirty="0">
                <a:latin typeface="Cambria Math"/>
                <a:cs typeface="Cambria Math"/>
              </a:rPr>
              <a:t>𝑥 </a:t>
            </a:r>
            <a:r>
              <a:rPr sz="1800" spc="-15" dirty="0">
                <a:latin typeface="Calibri"/>
                <a:cs typeface="Calibri"/>
              </a:rPr>
              <a:t>está </a:t>
            </a:r>
            <a:r>
              <a:rPr sz="1800" spc="-5" dirty="0">
                <a:latin typeface="Calibri"/>
                <a:cs typeface="Calibri"/>
              </a:rPr>
              <a:t>correlacionada </a:t>
            </a:r>
            <a:r>
              <a:rPr sz="1800" spc="-10" dirty="0">
                <a:latin typeface="Calibri"/>
                <a:cs typeface="Calibri"/>
              </a:rPr>
              <a:t>con </a:t>
            </a:r>
            <a:r>
              <a:rPr sz="1800" spc="15" dirty="0">
                <a:latin typeface="Cambria Math"/>
                <a:cs typeface="Cambria Math"/>
              </a:rPr>
              <a:t>𝑦</a:t>
            </a:r>
            <a:r>
              <a:rPr sz="1800" spc="15" dirty="0">
                <a:latin typeface="Calibri"/>
                <a:cs typeface="Calibri"/>
              </a:rPr>
              <a:t>, </a:t>
            </a:r>
            <a:r>
              <a:rPr sz="1800" spc="-5" dirty="0">
                <a:latin typeface="Calibri"/>
                <a:cs typeface="Calibri"/>
              </a:rPr>
              <a:t>quiere decir que podemos </a:t>
            </a:r>
            <a:r>
              <a:rPr sz="1800" b="1" spc="-10" dirty="0">
                <a:solidFill>
                  <a:srgbClr val="642531"/>
                </a:solidFill>
                <a:latin typeface="Calibri"/>
                <a:cs typeface="Calibri"/>
              </a:rPr>
              <a:t>predecir </a:t>
            </a:r>
            <a:r>
              <a:rPr sz="1800" dirty="0">
                <a:latin typeface="Calibri"/>
                <a:cs typeface="Calibri"/>
              </a:rPr>
              <a:t>la </a:t>
            </a:r>
            <a:r>
              <a:rPr sz="1800" spc="-5" dirty="0">
                <a:latin typeface="Calibri"/>
                <a:cs typeface="Calibri"/>
              </a:rPr>
              <a:t>viarble </a:t>
            </a:r>
            <a:r>
              <a:rPr sz="1800" dirty="0">
                <a:latin typeface="Cambria Math"/>
                <a:cs typeface="Cambria Math"/>
              </a:rPr>
              <a:t>𝑦 </a:t>
            </a:r>
            <a:r>
              <a:rPr sz="1800" dirty="0">
                <a:latin typeface="Calibri"/>
                <a:cs typeface="Calibri"/>
              </a:rPr>
              <a:t>a  </a:t>
            </a:r>
            <a:r>
              <a:rPr sz="1800" spc="-5" dirty="0">
                <a:latin typeface="Calibri"/>
                <a:cs typeface="Calibri"/>
              </a:rPr>
              <a:t>partir de</a:t>
            </a:r>
            <a:r>
              <a:rPr sz="1800" spc="5" dirty="0">
                <a:latin typeface="Calibri"/>
                <a:cs typeface="Calibri"/>
              </a:rPr>
              <a:t> </a:t>
            </a:r>
            <a:r>
              <a:rPr sz="1800" spc="30" dirty="0">
                <a:latin typeface="Cambria Math"/>
                <a:cs typeface="Cambria Math"/>
              </a:rPr>
              <a:t>𝑥</a:t>
            </a:r>
            <a:r>
              <a:rPr sz="1800" spc="30" dirty="0">
                <a:latin typeface="Calibri"/>
                <a:cs typeface="Calibri"/>
              </a:rPr>
              <a:t>.</a:t>
            </a:r>
            <a:endParaRPr sz="1800">
              <a:latin typeface="Calibri"/>
              <a:cs typeface="Calibri"/>
            </a:endParaRPr>
          </a:p>
          <a:p>
            <a:pPr>
              <a:lnSpc>
                <a:spcPct val="100000"/>
              </a:lnSpc>
              <a:spcBef>
                <a:spcPts val="10"/>
              </a:spcBef>
            </a:pPr>
            <a:endParaRPr sz="2550">
              <a:latin typeface="Times New Roman"/>
              <a:cs typeface="Times New Roman"/>
            </a:endParaRPr>
          </a:p>
          <a:p>
            <a:pPr marL="5121275">
              <a:lnSpc>
                <a:spcPct val="100000"/>
              </a:lnSpc>
              <a:spcBef>
                <a:spcPts val="5"/>
              </a:spcBef>
            </a:pPr>
            <a:r>
              <a:rPr sz="2500" b="1" spc="-10" dirty="0">
                <a:solidFill>
                  <a:srgbClr val="69172A"/>
                </a:solidFill>
                <a:latin typeface="Calibri"/>
                <a:cs typeface="Calibri"/>
              </a:rPr>
              <a:t>Estamos </a:t>
            </a:r>
            <a:r>
              <a:rPr sz="2500" b="1" spc="-5" dirty="0">
                <a:solidFill>
                  <a:srgbClr val="69172A"/>
                </a:solidFill>
                <a:latin typeface="Calibri"/>
                <a:cs typeface="Calibri"/>
              </a:rPr>
              <a:t>en el </a:t>
            </a:r>
            <a:r>
              <a:rPr sz="2500" b="1" spc="-15" dirty="0">
                <a:solidFill>
                  <a:srgbClr val="69172A"/>
                </a:solidFill>
                <a:latin typeface="Calibri"/>
                <a:cs typeface="Calibri"/>
              </a:rPr>
              <a:t>terreno </a:t>
            </a:r>
            <a:r>
              <a:rPr sz="2500" b="1" dirty="0">
                <a:solidFill>
                  <a:srgbClr val="69172A"/>
                </a:solidFill>
                <a:latin typeface="Calibri"/>
                <a:cs typeface="Calibri"/>
              </a:rPr>
              <a:t>de </a:t>
            </a:r>
            <a:r>
              <a:rPr sz="2500" b="1" spc="-5" dirty="0">
                <a:solidFill>
                  <a:srgbClr val="69172A"/>
                </a:solidFill>
                <a:latin typeface="Calibri"/>
                <a:cs typeface="Calibri"/>
              </a:rPr>
              <a:t>la</a:t>
            </a:r>
            <a:r>
              <a:rPr sz="2500" b="1" spc="30" dirty="0">
                <a:solidFill>
                  <a:srgbClr val="69172A"/>
                </a:solidFill>
                <a:latin typeface="Calibri"/>
                <a:cs typeface="Calibri"/>
              </a:rPr>
              <a:t> </a:t>
            </a:r>
            <a:r>
              <a:rPr sz="2000" b="1" spc="-10" dirty="0">
                <a:solidFill>
                  <a:srgbClr val="69172A"/>
                </a:solidFill>
                <a:latin typeface="Calibri"/>
                <a:cs typeface="Calibri"/>
              </a:rPr>
              <a:t>PREDICCIÓN</a:t>
            </a:r>
            <a:r>
              <a:rPr sz="2500" b="1" spc="-10" dirty="0">
                <a:solidFill>
                  <a:srgbClr val="69172A"/>
                </a:solidFill>
                <a:latin typeface="Calibri"/>
                <a:cs typeface="Calibri"/>
              </a:rPr>
              <a:t>!</a:t>
            </a:r>
            <a:endParaRPr sz="2500">
              <a:latin typeface="Calibri"/>
              <a:cs typeface="Calibri"/>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1430"/>
              </a:lnSpc>
            </a:pPr>
            <a:fld id="{81D60167-4931-47E6-BA6A-407CBD079E47}" type="slidenum">
              <a:rPr spc="-5" dirty="0"/>
              <a:t>9</a:t>
            </a:fld>
            <a:endParaRPr spc="-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482</TotalTime>
  <Words>2064</Words>
  <Application>Microsoft Office PowerPoint</Application>
  <PresentationFormat>Panorámica</PresentationFormat>
  <Paragraphs>197</Paragraphs>
  <Slides>21</Slides>
  <Notes>2</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21</vt:i4>
      </vt:variant>
    </vt:vector>
  </HeadingPairs>
  <TitlesOfParts>
    <vt:vector size="31" baseType="lpstr">
      <vt:lpstr>Ancizar Sans</vt:lpstr>
      <vt:lpstr>Ancizar Sans Black</vt:lpstr>
      <vt:lpstr>Arial</vt:lpstr>
      <vt:lpstr>Calibri</vt:lpstr>
      <vt:lpstr>Cambria Math</vt:lpstr>
      <vt:lpstr>Carlito</vt:lpstr>
      <vt:lpstr>Times New Roman</vt:lpstr>
      <vt:lpstr>Wingdings</vt:lpstr>
      <vt:lpstr>Office Theme</vt:lpstr>
      <vt:lpstr>1_Office Theme</vt:lpstr>
      <vt:lpstr>Presentación de PowerPoint</vt:lpstr>
      <vt:lpstr>APRENDIZAJE DE MÁQUINAS Aprendizaje Supervisado - Regresión</vt:lpstr>
      <vt:lpstr>Contenido</vt:lpstr>
      <vt:lpstr>Problematicas en Inteligencia Artificial</vt:lpstr>
      <vt:lpstr>Aprendizaje de Máquinas y Predicción</vt:lpstr>
      <vt:lpstr>Presentación de PowerPoint</vt:lpstr>
      <vt:lpstr>Presentación de PowerPoint</vt:lpstr>
      <vt:lpstr>Tipos de Aprendizaje</vt:lpstr>
      <vt:lpstr>Regresión Lineal</vt:lpstr>
      <vt:lpstr>Regresión Lineal</vt:lpstr>
      <vt:lpstr>Regresión Lineal</vt:lpstr>
      <vt:lpstr>Regresión Polinomial</vt:lpstr>
      <vt:lpstr>Regresión Ridge, Lasso y Elastic-Net</vt:lpstr>
      <vt:lpstr>Regresión Ridge, Lasso y Elastic-Net</vt:lpstr>
      <vt:lpstr>Regresión Ridge, Lasso y Elastic-Net</vt:lpstr>
      <vt:lpstr>Regresión Ridge, Lasso y Elastic-Net</vt:lpstr>
      <vt:lpstr>Redes Neuronales para Regresión</vt:lpstr>
      <vt:lpstr>Redes Neuronales para Regresión</vt:lpstr>
      <vt:lpstr>Ejemplo de Regresión</vt:lpstr>
      <vt:lpstr>Ejemplo de Regresión</vt:lpstr>
      <vt:lpstr>Ejemplo de Regresión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Andrés Mera Banguero</dc:creator>
  <cp:lastModifiedBy>asus</cp:lastModifiedBy>
  <cp:revision>39</cp:revision>
  <dcterms:created xsi:type="dcterms:W3CDTF">2020-05-29T15:01:59Z</dcterms:created>
  <dcterms:modified xsi:type="dcterms:W3CDTF">2020-06-06T16:11:20Z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2019-12-06T00:00:00Z</vt:filetime>
  </property>
  <property fmtid="{D5CDD505-2E9C-101B-9397-08002B2CF9AE}" pid="3" name="Creator">
    <vt:lpwstr>Microsoft® PowerPoint® para Office 365</vt:lpwstr>
  </property>
  <property fmtid="{D5CDD505-2E9C-101B-9397-08002B2CF9AE}" pid="4" name="LastSaved">
    <vt:filetime>2020-05-29T00:00:00Z</vt:filetime>
  </property>
</Properties>
</file>