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0"/>
  </p:notesMasterIdLst>
  <p:sldIdLst>
    <p:sldId id="258" r:id="rId2"/>
    <p:sldId id="260" r:id="rId3"/>
    <p:sldId id="263" r:id="rId4"/>
    <p:sldId id="264" r:id="rId5"/>
    <p:sldId id="266" r:id="rId6"/>
    <p:sldId id="267" r:id="rId7"/>
    <p:sldId id="268" r:id="rId8"/>
    <p:sldId id="269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39" r:id="rId57"/>
    <p:sldId id="341" r:id="rId58"/>
    <p:sldId id="342" r:id="rId59"/>
    <p:sldId id="343" r:id="rId60"/>
    <p:sldId id="344" r:id="rId61"/>
    <p:sldId id="345" r:id="rId62"/>
    <p:sldId id="348" r:id="rId63"/>
    <p:sldId id="349" r:id="rId64"/>
    <p:sldId id="351" r:id="rId65"/>
    <p:sldId id="352" r:id="rId66"/>
    <p:sldId id="353" r:id="rId67"/>
    <p:sldId id="424" r:id="rId68"/>
    <p:sldId id="355" r:id="rId69"/>
    <p:sldId id="365" r:id="rId70"/>
    <p:sldId id="366" r:id="rId71"/>
    <p:sldId id="370" r:id="rId72"/>
    <p:sldId id="376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85" r:id="rId81"/>
    <p:sldId id="386" r:id="rId82"/>
    <p:sldId id="389" r:id="rId83"/>
    <p:sldId id="388" r:id="rId84"/>
    <p:sldId id="425" r:id="rId85"/>
    <p:sldId id="390" r:id="rId86"/>
    <p:sldId id="391" r:id="rId87"/>
    <p:sldId id="392" r:id="rId88"/>
    <p:sldId id="393" r:id="rId89"/>
    <p:sldId id="394" r:id="rId90"/>
    <p:sldId id="395" r:id="rId91"/>
    <p:sldId id="396" r:id="rId92"/>
    <p:sldId id="397" r:id="rId93"/>
    <p:sldId id="398" r:id="rId94"/>
    <p:sldId id="399" r:id="rId95"/>
    <p:sldId id="400" r:id="rId96"/>
    <p:sldId id="401" r:id="rId97"/>
    <p:sldId id="402" r:id="rId98"/>
    <p:sldId id="403" r:id="rId99"/>
    <p:sldId id="404" r:id="rId100"/>
    <p:sldId id="405" r:id="rId101"/>
    <p:sldId id="406" r:id="rId102"/>
    <p:sldId id="407" r:id="rId103"/>
    <p:sldId id="408" r:id="rId104"/>
    <p:sldId id="409" r:id="rId105"/>
    <p:sldId id="410" r:id="rId106"/>
    <p:sldId id="411" r:id="rId107"/>
    <p:sldId id="412" r:id="rId108"/>
    <p:sldId id="413" r:id="rId109"/>
    <p:sldId id="414" r:id="rId110"/>
    <p:sldId id="415" r:id="rId111"/>
    <p:sldId id="416" r:id="rId112"/>
    <p:sldId id="417" r:id="rId113"/>
    <p:sldId id="418" r:id="rId114"/>
    <p:sldId id="419" r:id="rId115"/>
    <p:sldId id="420" r:id="rId116"/>
    <p:sldId id="421" r:id="rId117"/>
    <p:sldId id="422" r:id="rId118"/>
    <p:sldId id="423" r:id="rId11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74" d="100"/>
          <a:sy n="274" d="100"/>
        </p:scale>
        <p:origin x="240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a Tabares Pozos" userId="295e7c55-c314-4e5b-83df-3d894b12fdba" providerId="ADAL" clId="{204B2910-0DB2-4B60-88E3-BBE88BDD2103}"/>
    <pc:docChg chg="delSld">
      <pc:chgData name="Alejandra Tabares Pozos" userId="295e7c55-c314-4e5b-83df-3d894b12fdba" providerId="ADAL" clId="{204B2910-0DB2-4B60-88E3-BBE88BDD2103}" dt="2023-09-12T03:30:38.020" v="3" actId="47"/>
      <pc:docMkLst>
        <pc:docMk/>
      </pc:docMkLst>
      <pc:sldChg chg="del">
        <pc:chgData name="Alejandra Tabares Pozos" userId="295e7c55-c314-4e5b-83df-3d894b12fdba" providerId="ADAL" clId="{204B2910-0DB2-4B60-88E3-BBE88BDD2103}" dt="2023-09-12T03:30:32.277" v="0" actId="47"/>
        <pc:sldMkLst>
          <pc:docMk/>
          <pc:sldMk cId="0" sldId="270"/>
        </pc:sldMkLst>
      </pc:sldChg>
      <pc:sldChg chg="del">
        <pc:chgData name="Alejandra Tabares Pozos" userId="295e7c55-c314-4e5b-83df-3d894b12fdba" providerId="ADAL" clId="{204B2910-0DB2-4B60-88E3-BBE88BDD2103}" dt="2023-09-12T03:30:34.014" v="1" actId="47"/>
        <pc:sldMkLst>
          <pc:docMk/>
          <pc:sldMk cId="0" sldId="271"/>
        </pc:sldMkLst>
      </pc:sldChg>
      <pc:sldChg chg="del">
        <pc:chgData name="Alejandra Tabares Pozos" userId="295e7c55-c314-4e5b-83df-3d894b12fdba" providerId="ADAL" clId="{204B2910-0DB2-4B60-88E3-BBE88BDD2103}" dt="2023-09-12T03:30:36.219" v="2" actId="47"/>
        <pc:sldMkLst>
          <pc:docMk/>
          <pc:sldMk cId="0" sldId="272"/>
        </pc:sldMkLst>
      </pc:sldChg>
      <pc:sldChg chg="del">
        <pc:chgData name="Alejandra Tabares Pozos" userId="295e7c55-c314-4e5b-83df-3d894b12fdba" providerId="ADAL" clId="{204B2910-0DB2-4B60-88E3-BBE88BDD2103}" dt="2023-09-12T03:30:38.020" v="3" actId="47"/>
        <pc:sldMkLst>
          <pc:docMk/>
          <pc:sldMk cId="0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BE8D6-607F-4DEA-B8CC-B4FB7A6E931B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A5CB-1395-4FA7-A283-5A282C8412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484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9A5CB-1395-4FA7-A283-5A282C841216}" type="slidenum">
              <a:rPr lang="es-CO" smtClean="0"/>
              <a:t>82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088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72654"/>
            <a:ext cx="33807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99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9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9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9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654"/>
            <a:ext cx="406844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99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957" y="638935"/>
            <a:ext cx="3864610" cy="2305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55" y="581620"/>
            <a:ext cx="3891279" cy="2486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34645" marR="30480" indent="-177165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solidFill>
                  <a:srgbClr val="D01F90"/>
                </a:solidFill>
                <a:latin typeface="Arial"/>
                <a:cs typeface="Arial"/>
              </a:rPr>
              <a:t>Theorem</a:t>
            </a:r>
            <a:r>
              <a:rPr sz="1100" spc="-5" dirty="0">
                <a:solidFill>
                  <a:srgbClr val="D01F9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LP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problem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standard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 </a:t>
            </a:r>
            <a:r>
              <a:rPr sz="1100" spc="-10" dirty="0">
                <a:latin typeface="Arial"/>
                <a:cs typeface="Arial"/>
              </a:rPr>
              <a:t>optimal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solution,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there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exists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basic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feasible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solution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that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is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optimal.</a:t>
            </a:r>
            <a:endParaRPr sz="11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4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1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simplex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 method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based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fact.</a:t>
            </a:r>
            <a:endParaRPr sz="1100" dirty="0">
              <a:latin typeface="Arial"/>
              <a:cs typeface="Arial"/>
            </a:endParaRPr>
          </a:p>
          <a:p>
            <a:pPr marL="214629" marR="122364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4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searches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optimal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by </a:t>
            </a:r>
            <a:r>
              <a:rPr sz="1100" spc="-35" dirty="0">
                <a:latin typeface="Arial"/>
                <a:cs typeface="Arial"/>
              </a:rPr>
              <a:t>moving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 </a:t>
            </a:r>
            <a:r>
              <a:rPr sz="1100" spc="-30" dirty="0">
                <a:latin typeface="Arial"/>
                <a:cs typeface="Arial"/>
              </a:rPr>
              <a:t>another,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along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990000"/>
                </a:solidFill>
                <a:latin typeface="Arial"/>
                <a:cs typeface="Arial"/>
              </a:rPr>
              <a:t>edges</a:t>
            </a:r>
            <a:r>
              <a:rPr sz="1100" spc="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of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feasible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set</a:t>
            </a:r>
            <a:r>
              <a:rPr sz="1100" spc="-20" dirty="0">
                <a:latin typeface="Arial"/>
                <a:cs typeface="Arial"/>
              </a:rPr>
              <a:t>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always</a:t>
            </a:r>
            <a:r>
              <a:rPr sz="1100" dirty="0">
                <a:latin typeface="Arial"/>
                <a:cs typeface="Arial"/>
              </a:rPr>
              <a:t> 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reducing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direction.</a:t>
            </a:r>
            <a:endParaRPr sz="1100" dirty="0">
              <a:latin typeface="Arial"/>
              <a:cs typeface="Arial"/>
            </a:endParaRPr>
          </a:p>
          <a:p>
            <a:pPr marL="214629" marR="143510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40" dirty="0">
                <a:latin typeface="Arial"/>
                <a:cs typeface="Arial"/>
              </a:rPr>
              <a:t>Eventually,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 </a:t>
            </a:r>
            <a:r>
              <a:rPr sz="1100" spc="-65" dirty="0">
                <a:latin typeface="Arial"/>
                <a:cs typeface="Arial"/>
              </a:rPr>
              <a:t>reached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which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none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5" dirty="0">
                <a:latin typeface="Arial"/>
                <a:cs typeface="Arial"/>
              </a:rPr>
              <a:t>available </a:t>
            </a:r>
            <a:r>
              <a:rPr sz="1100" spc="-100" dirty="0">
                <a:latin typeface="Arial"/>
                <a:cs typeface="Arial"/>
              </a:rPr>
              <a:t>edges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leads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reduction.</a:t>
            </a:r>
            <a:endParaRPr sz="1100" dirty="0">
              <a:latin typeface="Arial"/>
              <a:cs typeface="Arial"/>
            </a:endParaRPr>
          </a:p>
          <a:p>
            <a:pPr marL="214629" marR="136271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latin typeface="Arial"/>
                <a:cs typeface="Arial"/>
              </a:rPr>
              <a:t>Such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optimal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algorithm </a:t>
            </a:r>
            <a:r>
              <a:rPr sz="1100" spc="-10" dirty="0">
                <a:latin typeface="Arial"/>
                <a:cs typeface="Arial"/>
              </a:rPr>
              <a:t>terminates.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3311" y="1776884"/>
            <a:ext cx="1171747" cy="96669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Optimality</a:t>
            </a:r>
            <a:r>
              <a:rPr spc="270" dirty="0"/>
              <a:t> </a:t>
            </a:r>
            <a:r>
              <a:rPr spc="-10" dirty="0"/>
              <a:t>conditions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131379"/>
            <a:ext cx="3888104" cy="1508125"/>
          </a:xfrm>
          <a:custGeom>
            <a:avLst/>
            <a:gdLst/>
            <a:ahLst/>
            <a:cxnLst/>
            <a:rect l="l" t="t" r="r" b="b"/>
            <a:pathLst>
              <a:path w="3888104" h="1508125">
                <a:moveTo>
                  <a:pt x="0" y="0"/>
                </a:moveTo>
                <a:lnTo>
                  <a:pt x="3888003" y="0"/>
                </a:lnTo>
              </a:path>
              <a:path w="3888104" h="1508125">
                <a:moveTo>
                  <a:pt x="2540" y="1508112"/>
                </a:moveTo>
                <a:lnTo>
                  <a:pt x="2540" y="252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257" y="595489"/>
            <a:ext cx="3693795" cy="14789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7329" marR="384810" indent="-177165">
              <a:lnSpc>
                <a:spcPct val="102699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latter</a:t>
            </a:r>
            <a:r>
              <a:rPr sz="1100" spc="-10" dirty="0">
                <a:latin typeface="Arial"/>
                <a:cs typeface="Arial"/>
              </a:rPr>
              <a:t> quantity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important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enough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warrant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definition.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</a:pP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Definition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endParaRPr sz="1100" dirty="0">
              <a:latin typeface="Arial"/>
              <a:cs typeface="Arial"/>
            </a:endParaRPr>
          </a:p>
          <a:p>
            <a:pPr marL="69215" marR="43180">
              <a:lnSpc>
                <a:spcPct val="102600"/>
              </a:lnSpc>
            </a:pPr>
            <a:r>
              <a:rPr sz="1100" dirty="0">
                <a:latin typeface="Arial"/>
                <a:cs typeface="Arial"/>
              </a:rPr>
              <a:t>Let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solution,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be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associated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matrix,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i="1" spc="172" baseline="-13888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costs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variables.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70" dirty="0">
                <a:latin typeface="Arial"/>
                <a:cs typeface="Arial"/>
              </a:rPr>
              <a:t>each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define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reduced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cost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70" dirty="0">
                <a:latin typeface="Tahoma"/>
                <a:cs typeface="Tahoma"/>
              </a:rPr>
              <a:t>¯</a:t>
            </a:r>
            <a:r>
              <a:rPr sz="1100" i="1" spc="5" dirty="0">
                <a:latin typeface="Arial"/>
                <a:cs typeface="Arial"/>
              </a:rPr>
              <a:t>c</a:t>
            </a:r>
            <a:r>
              <a:rPr sz="1200" i="1" spc="7" baseline="-10416" dirty="0">
                <a:latin typeface="Arial"/>
                <a:cs typeface="Arial"/>
              </a:rPr>
              <a:t>j</a:t>
            </a:r>
            <a:r>
              <a:rPr sz="1200" i="1" spc="20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the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i="1" spc="-37" baseline="-10416" dirty="0">
                <a:latin typeface="Arial"/>
                <a:cs typeface="Arial"/>
              </a:rPr>
              <a:t>j</a:t>
            </a:r>
            <a:r>
              <a:rPr sz="1200" i="1" spc="750" baseline="-10416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according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formula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4" y="1133906"/>
            <a:ext cx="3888104" cy="1508125"/>
          </a:xfrm>
          <a:custGeom>
            <a:avLst/>
            <a:gdLst/>
            <a:ahLst/>
            <a:cxnLst/>
            <a:rect l="l" t="t" r="r" b="b"/>
            <a:pathLst>
              <a:path w="3888104" h="1508125">
                <a:moveTo>
                  <a:pt x="3885476" y="1505585"/>
                </a:moveTo>
                <a:lnTo>
                  <a:pt x="3885476" y="0"/>
                </a:lnTo>
              </a:path>
              <a:path w="3888104" h="1508125">
                <a:moveTo>
                  <a:pt x="0" y="1508112"/>
                </a:moveTo>
                <a:lnTo>
                  <a:pt x="3888003" y="15081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1957" y="2817214"/>
            <a:ext cx="3415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Arial"/>
                <a:cs typeface="Arial"/>
              </a:rPr>
              <a:t>Note</a:t>
            </a:r>
            <a:r>
              <a:rPr sz="1100" dirty="0">
                <a:latin typeface="Arial"/>
                <a:cs typeface="Arial"/>
              </a:rPr>
              <a:t> that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definition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holds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also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j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index!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CBF98FB-B1BD-D36A-4F5D-39F0E8E2E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132842"/>
            <a:ext cx="1806209" cy="44822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00" dirty="0"/>
              <a:t> </a:t>
            </a:r>
            <a:r>
              <a:rPr dirty="0"/>
              <a:t>3.5:</a:t>
            </a:r>
            <a:r>
              <a:rPr spc="375" dirty="0"/>
              <a:t> </a:t>
            </a:r>
            <a:r>
              <a:rPr dirty="0"/>
              <a:t>Initial</a:t>
            </a:r>
            <a:r>
              <a:rPr spc="204" dirty="0"/>
              <a:t> </a:t>
            </a:r>
            <a:r>
              <a:rPr spc="-10" dirty="0"/>
              <a:t>tableau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3227" y="437805"/>
            <a:ext cx="168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0661" y="437805"/>
            <a:ext cx="1343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423545" algn="l"/>
                <a:tab pos="673735" algn="l"/>
                <a:tab pos="923925" algn="l"/>
                <a:tab pos="117475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57817" y="640673"/>
          <a:ext cx="2138678" cy="686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R="57785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09194" y="781963"/>
            <a:ext cx="3846195" cy="20942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15010" marR="2852420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5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6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100" spc="-60" dirty="0">
                <a:latin typeface="Arial"/>
                <a:cs typeface="Arial"/>
              </a:rPr>
              <a:t>We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note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few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conventions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above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tableau:</a:t>
            </a:r>
            <a:endParaRPr sz="1100">
              <a:latin typeface="Arial"/>
              <a:cs typeface="Arial"/>
            </a:endParaRPr>
          </a:p>
          <a:p>
            <a:pPr marL="327660" marR="8509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label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17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top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indicates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 </a:t>
            </a:r>
            <a:r>
              <a:rPr sz="1100" spc="-60" dirty="0">
                <a:latin typeface="Arial"/>
                <a:cs typeface="Arial"/>
              </a:rPr>
              <a:t>associated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column.</a:t>
            </a:r>
            <a:endParaRPr sz="1100">
              <a:latin typeface="Arial"/>
              <a:cs typeface="Arial"/>
            </a:endParaRPr>
          </a:p>
          <a:p>
            <a:pPr marL="327660" marR="43180" indent="-177165">
              <a:lnSpc>
                <a:spcPts val="1200"/>
              </a:lnSpc>
              <a:spcBef>
                <a:spcPts val="31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6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labels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“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135" baseline="-10416" dirty="0">
                <a:latin typeface="Arial"/>
                <a:cs typeface="Arial"/>
              </a:rPr>
              <a:t> </a:t>
            </a:r>
            <a:r>
              <a:rPr sz="1100" spc="90" dirty="0">
                <a:latin typeface="Tahoma"/>
                <a:cs typeface="Tahoma"/>
              </a:rPr>
              <a:t>=</a:t>
            </a:r>
            <a:r>
              <a:rPr sz="1100" spc="90" dirty="0">
                <a:latin typeface="Arial"/>
                <a:cs typeface="Arial"/>
              </a:rPr>
              <a:t>”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left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tableau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tell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us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which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are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variables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order:</a:t>
            </a:r>
            <a:endParaRPr sz="1100">
              <a:latin typeface="Arial"/>
              <a:cs typeface="Arial"/>
            </a:endParaRPr>
          </a:p>
          <a:p>
            <a:pPr marL="436880">
              <a:lnSpc>
                <a:spcPts val="1200"/>
              </a:lnSpc>
              <a:spcBef>
                <a:spcPts val="150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525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i="1" baseline="-15873" dirty="0">
                <a:latin typeface="Arial"/>
                <a:cs typeface="Arial"/>
              </a:rPr>
              <a:t>B</a:t>
            </a:r>
            <a:r>
              <a:rPr sz="1050" baseline="-15873" dirty="0">
                <a:latin typeface="Garamond"/>
                <a:cs typeface="Garamond"/>
              </a:rPr>
              <a:t>(</a:t>
            </a:r>
            <a:r>
              <a:rPr sz="1050" baseline="-15873" dirty="0">
                <a:latin typeface="Arial"/>
                <a:cs typeface="Arial"/>
              </a:rPr>
              <a:t>1</a:t>
            </a:r>
            <a:r>
              <a:rPr sz="1050" baseline="-15873" dirty="0">
                <a:latin typeface="Garamond"/>
                <a:cs typeface="Garamond"/>
              </a:rPr>
              <a:t>)</a:t>
            </a:r>
            <a:r>
              <a:rPr sz="1050" spc="247" baseline="-15873" dirty="0">
                <a:latin typeface="Garamond"/>
                <a:cs typeface="Garamond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4</a:t>
            </a:r>
            <a:r>
              <a:rPr sz="1050" spc="209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20,</a:t>
            </a:r>
            <a:endParaRPr sz="1000">
              <a:latin typeface="Arial"/>
              <a:cs typeface="Arial"/>
            </a:endParaRPr>
          </a:p>
          <a:p>
            <a:pPr marL="436880">
              <a:lnSpc>
                <a:spcPts val="1195"/>
              </a:lnSpc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525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i="1" baseline="-15873" dirty="0">
                <a:latin typeface="Arial"/>
                <a:cs typeface="Arial"/>
              </a:rPr>
              <a:t>B</a:t>
            </a:r>
            <a:r>
              <a:rPr sz="1050" baseline="-15873" dirty="0">
                <a:latin typeface="Garamond"/>
                <a:cs typeface="Garamond"/>
              </a:rPr>
              <a:t>(</a:t>
            </a:r>
            <a:r>
              <a:rPr sz="1050" baseline="-15873" dirty="0">
                <a:latin typeface="Arial"/>
                <a:cs typeface="Arial"/>
              </a:rPr>
              <a:t>2</a:t>
            </a:r>
            <a:r>
              <a:rPr sz="1050" baseline="-15873" dirty="0">
                <a:latin typeface="Garamond"/>
                <a:cs typeface="Garamond"/>
              </a:rPr>
              <a:t>)</a:t>
            </a:r>
            <a:r>
              <a:rPr sz="1050" spc="247" baseline="-15873" dirty="0">
                <a:latin typeface="Garamond"/>
                <a:cs typeface="Garamond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5</a:t>
            </a:r>
            <a:r>
              <a:rPr sz="1050" spc="209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20,</a:t>
            </a:r>
            <a:endParaRPr sz="1000">
              <a:latin typeface="Arial"/>
              <a:cs typeface="Arial"/>
            </a:endParaRPr>
          </a:p>
          <a:p>
            <a:pPr marL="436880">
              <a:lnSpc>
                <a:spcPts val="1200"/>
              </a:lnSpc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525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i="1" baseline="-15873" dirty="0">
                <a:latin typeface="Arial"/>
                <a:cs typeface="Arial"/>
              </a:rPr>
              <a:t>B</a:t>
            </a:r>
            <a:r>
              <a:rPr sz="1050" baseline="-15873" dirty="0">
                <a:latin typeface="Garamond"/>
                <a:cs typeface="Garamond"/>
              </a:rPr>
              <a:t>(</a:t>
            </a:r>
            <a:r>
              <a:rPr sz="1050" baseline="-15873" dirty="0">
                <a:latin typeface="Arial"/>
                <a:cs typeface="Arial"/>
              </a:rPr>
              <a:t>3</a:t>
            </a:r>
            <a:r>
              <a:rPr sz="1050" baseline="-15873" dirty="0">
                <a:latin typeface="Garamond"/>
                <a:cs typeface="Garamond"/>
              </a:rPr>
              <a:t>)</a:t>
            </a:r>
            <a:r>
              <a:rPr sz="1050" spc="247" baseline="-15873" dirty="0">
                <a:latin typeface="Garamond"/>
                <a:cs typeface="Garamond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6</a:t>
            </a:r>
            <a:r>
              <a:rPr sz="1050" spc="209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20.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00" dirty="0"/>
              <a:t> </a:t>
            </a:r>
            <a:r>
              <a:rPr dirty="0"/>
              <a:t>3.5:</a:t>
            </a:r>
            <a:r>
              <a:rPr spc="375" dirty="0"/>
              <a:t> </a:t>
            </a:r>
            <a:r>
              <a:rPr dirty="0"/>
              <a:t>Initial</a:t>
            </a:r>
            <a:r>
              <a:rPr spc="204" dirty="0"/>
              <a:t> </a:t>
            </a:r>
            <a:r>
              <a:rPr spc="-10" dirty="0"/>
              <a:t>tableau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3227" y="437805"/>
            <a:ext cx="168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0661" y="437805"/>
            <a:ext cx="1343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423545" algn="l"/>
                <a:tab pos="673735" algn="l"/>
                <a:tab pos="923925" algn="l"/>
                <a:tab pos="117475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57817" y="640673"/>
          <a:ext cx="2138678" cy="686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R="57785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21894" y="781963"/>
            <a:ext cx="3727450" cy="22110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02310" marR="2747010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5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6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1100" spc="-40" dirty="0">
                <a:latin typeface="Arial"/>
                <a:cs typeface="Arial"/>
              </a:rPr>
              <a:t>We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note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few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conventions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above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tableau: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"/>
              <a:cs typeface="Arial"/>
            </a:endParaRPr>
          </a:p>
          <a:p>
            <a:pPr marL="137795">
              <a:lnSpc>
                <a:spcPct val="100000"/>
              </a:lnSpc>
              <a:spcBef>
                <a:spcPts val="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These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labels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dirty="0">
                <a:latin typeface="Arial"/>
                <a:cs typeface="Arial"/>
              </a:rPr>
              <a:t> not </a:t>
            </a:r>
            <a:r>
              <a:rPr sz="1100" spc="-10" dirty="0">
                <a:latin typeface="Arial"/>
                <a:cs typeface="Arial"/>
              </a:rPr>
              <a:t>necessary.</a:t>
            </a:r>
            <a:endParaRPr sz="1100">
              <a:latin typeface="Arial"/>
              <a:cs typeface="Arial"/>
            </a:endParaRPr>
          </a:p>
          <a:p>
            <a:pPr marL="314960" marR="113664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know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tableau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associated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first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must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first unit </a:t>
            </a:r>
            <a:r>
              <a:rPr sz="1100" spc="-10" dirty="0">
                <a:latin typeface="Arial"/>
                <a:cs typeface="Arial"/>
              </a:rPr>
              <a:t>vector.</a:t>
            </a:r>
            <a:endParaRPr sz="1100">
              <a:latin typeface="Arial"/>
              <a:cs typeface="Arial"/>
            </a:endParaRPr>
          </a:p>
          <a:p>
            <a:pPr marL="314960" marR="72390" indent="-177165">
              <a:lnSpc>
                <a:spcPct val="102600"/>
              </a:lnSpc>
              <a:spcBef>
                <a:spcPts val="29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4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Once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observe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associated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18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first unit </a:t>
            </a:r>
            <a:r>
              <a:rPr sz="1100" spc="-30" dirty="0">
                <a:latin typeface="Arial"/>
                <a:cs typeface="Arial"/>
              </a:rPr>
              <a:t>vector,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follows</a:t>
            </a:r>
            <a:r>
              <a:rPr sz="1100" dirty="0">
                <a:latin typeface="Arial"/>
                <a:cs typeface="Arial"/>
              </a:rPr>
              <a:t> that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18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first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00" dirty="0"/>
              <a:t> </a:t>
            </a:r>
            <a:r>
              <a:rPr dirty="0"/>
              <a:t>3.5:</a:t>
            </a:r>
            <a:r>
              <a:rPr spc="375" dirty="0"/>
              <a:t> </a:t>
            </a:r>
            <a:r>
              <a:rPr dirty="0"/>
              <a:t>Initial</a:t>
            </a:r>
            <a:r>
              <a:rPr spc="204" dirty="0"/>
              <a:t> </a:t>
            </a:r>
            <a:r>
              <a:rPr spc="-10" dirty="0"/>
              <a:t>tableau</a:t>
            </a:r>
          </a:p>
        </p:txBody>
      </p:sp>
      <p:sp>
        <p:nvSpPr>
          <p:cNvPr id="3" name="object 3"/>
          <p:cNvSpPr/>
          <p:nvPr/>
        </p:nvSpPr>
        <p:spPr>
          <a:xfrm>
            <a:off x="1633004" y="468604"/>
            <a:ext cx="373380" cy="860425"/>
          </a:xfrm>
          <a:custGeom>
            <a:avLst/>
            <a:gdLst/>
            <a:ahLst/>
            <a:cxnLst/>
            <a:rect l="l" t="t" r="r" b="b"/>
            <a:pathLst>
              <a:path w="373380" h="860425">
                <a:moveTo>
                  <a:pt x="372833" y="516229"/>
                </a:moveTo>
                <a:lnTo>
                  <a:pt x="0" y="516229"/>
                </a:lnTo>
                <a:lnTo>
                  <a:pt x="0" y="688301"/>
                </a:lnTo>
                <a:lnTo>
                  <a:pt x="0" y="860374"/>
                </a:lnTo>
                <a:lnTo>
                  <a:pt x="372833" y="860374"/>
                </a:lnTo>
                <a:lnTo>
                  <a:pt x="372833" y="688301"/>
                </a:lnTo>
                <a:lnTo>
                  <a:pt x="372833" y="516229"/>
                </a:lnTo>
                <a:close/>
              </a:path>
              <a:path w="373380" h="860425">
                <a:moveTo>
                  <a:pt x="372833" y="0"/>
                </a:moveTo>
                <a:lnTo>
                  <a:pt x="0" y="0"/>
                </a:lnTo>
                <a:lnTo>
                  <a:pt x="0" y="172072"/>
                </a:lnTo>
                <a:lnTo>
                  <a:pt x="0" y="344144"/>
                </a:lnTo>
                <a:lnTo>
                  <a:pt x="0" y="516216"/>
                </a:lnTo>
                <a:lnTo>
                  <a:pt x="372833" y="516216"/>
                </a:lnTo>
                <a:lnTo>
                  <a:pt x="372833" y="344144"/>
                </a:lnTo>
                <a:lnTo>
                  <a:pt x="372833" y="172072"/>
                </a:lnTo>
                <a:lnTo>
                  <a:pt x="372833" y="0"/>
                </a:lnTo>
                <a:close/>
              </a:path>
            </a:pathLst>
          </a:custGeom>
          <a:solidFill>
            <a:srgbClr val="E5E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7817" y="640673"/>
          <a:ext cx="2138678" cy="690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5415">
                <a:tc rowSpan="2">
                  <a:txBody>
                    <a:bodyPr/>
                    <a:lstStyle/>
                    <a:p>
                      <a:pPr marL="13462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5E5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2865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2865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763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425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5E5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ct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15441" y="2101214"/>
            <a:ext cx="734060" cy="154305"/>
          </a:xfrm>
          <a:custGeom>
            <a:avLst/>
            <a:gdLst/>
            <a:ahLst/>
            <a:cxnLst/>
            <a:rect l="l" t="t" r="r" b="b"/>
            <a:pathLst>
              <a:path w="734060" h="154305">
                <a:moveTo>
                  <a:pt x="733844" y="0"/>
                </a:moveTo>
                <a:lnTo>
                  <a:pt x="733844" y="0"/>
                </a:lnTo>
                <a:lnTo>
                  <a:pt x="0" y="0"/>
                </a:lnTo>
                <a:lnTo>
                  <a:pt x="0" y="153784"/>
                </a:lnTo>
                <a:lnTo>
                  <a:pt x="733844" y="153784"/>
                </a:lnTo>
                <a:lnTo>
                  <a:pt x="733844" y="0"/>
                </a:lnTo>
                <a:close/>
              </a:path>
            </a:pathLst>
          </a:custGeom>
          <a:solidFill>
            <a:srgbClr val="E5E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8394" y="437805"/>
            <a:ext cx="3881120" cy="2917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60195">
              <a:lnSpc>
                <a:spcPct val="100000"/>
              </a:lnSpc>
              <a:spcBef>
                <a:spcPts val="90"/>
              </a:spcBef>
              <a:tabLst>
                <a:tab pos="1932939" algn="l"/>
                <a:tab pos="2305685" algn="l"/>
                <a:tab pos="2555875" algn="l"/>
                <a:tab pos="2806700" algn="l"/>
                <a:tab pos="305689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  <a:p>
            <a:pPr marL="765810" marR="2836545" algn="just">
              <a:lnSpc>
                <a:spcPct val="102600"/>
              </a:lnSpc>
              <a:spcBef>
                <a:spcPts val="13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5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6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</a:pPr>
            <a:r>
              <a:rPr sz="1100" spc="-40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continue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10" dirty="0">
                <a:latin typeface="Arial"/>
                <a:cs typeface="Arial"/>
              </a:rPr>
              <a:t> example.</a:t>
            </a:r>
            <a:endParaRPr sz="1100">
              <a:latin typeface="Arial"/>
              <a:cs typeface="Arial"/>
            </a:endParaRPr>
          </a:p>
          <a:p>
            <a:pPr marL="378460" marR="939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reduced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cost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179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negative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let 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enter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01295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dirty="0">
                <a:latin typeface="Arial"/>
                <a:cs typeface="Arial"/>
              </a:rPr>
              <a:t> 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100" i="1" spc="-5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300D3"/>
                </a:solidFill>
                <a:latin typeface="Tahoma"/>
                <a:cs typeface="Tahoma"/>
              </a:rPr>
              <a:t>=</a:t>
            </a:r>
            <a:r>
              <a:rPr sz="1100" spc="-85" dirty="0">
                <a:solidFill>
                  <a:srgbClr val="9300D3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9300D3"/>
                </a:solidFill>
                <a:latin typeface="Tahoma"/>
                <a:cs typeface="Tahoma"/>
              </a:rPr>
              <a:t>(</a:t>
            </a:r>
            <a:r>
              <a:rPr sz="1100" spc="-40" dirty="0">
                <a:solidFill>
                  <a:srgbClr val="9300D3"/>
                </a:solidFill>
                <a:latin typeface="Arial"/>
                <a:cs typeface="Arial"/>
              </a:rPr>
              <a:t>1</a:t>
            </a:r>
            <a:r>
              <a:rPr sz="1100" b="0" i="1" spc="-40" dirty="0">
                <a:solidFill>
                  <a:srgbClr val="9300D3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spc="-60" dirty="0">
                <a:solidFill>
                  <a:srgbClr val="9300D3"/>
                </a:solidFill>
                <a:latin typeface="Arial"/>
                <a:cs typeface="Arial"/>
              </a:rPr>
              <a:t>2</a:t>
            </a:r>
            <a:r>
              <a:rPr sz="1100" b="0" i="1" spc="-60" dirty="0">
                <a:solidFill>
                  <a:srgbClr val="9300D3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spc="-25" dirty="0">
                <a:solidFill>
                  <a:srgbClr val="9300D3"/>
                </a:solidFill>
                <a:latin typeface="Arial"/>
                <a:cs typeface="Arial"/>
              </a:rPr>
              <a:t>2</a:t>
            </a:r>
            <a:r>
              <a:rPr sz="1100" spc="-25" dirty="0">
                <a:solidFill>
                  <a:srgbClr val="9300D3"/>
                </a:solidFill>
                <a:latin typeface="Tahoma"/>
                <a:cs typeface="Tahoma"/>
              </a:rPr>
              <a:t>)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01295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7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ratios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x</a:t>
            </a:r>
            <a:r>
              <a:rPr sz="1200" i="1" baseline="-13888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200" baseline="-13888" dirty="0">
                <a:solidFill>
                  <a:srgbClr val="990000"/>
                </a:solidFill>
                <a:latin typeface="Garamond"/>
                <a:cs typeface="Garamond"/>
              </a:rPr>
              <a:t>(</a:t>
            </a:r>
            <a:r>
              <a:rPr sz="1200" i="1" baseline="-13888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200" baseline="-13888" dirty="0">
                <a:solidFill>
                  <a:srgbClr val="990000"/>
                </a:solidFill>
                <a:latin typeface="Garamond"/>
                <a:cs typeface="Garamond"/>
              </a:rPr>
              <a:t>)</a:t>
            </a:r>
            <a:r>
              <a:rPr sz="1100" b="0" i="1" dirty="0">
                <a:solidFill>
                  <a:srgbClr val="990000"/>
                </a:solidFill>
                <a:latin typeface="Bookman Old Style"/>
                <a:cs typeface="Bookman Old Style"/>
              </a:rPr>
              <a:t>/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,</a:t>
            </a:r>
            <a:r>
              <a:rPr sz="1100" spc="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100" i="1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6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r>
              <a:rPr sz="1100" b="0" i="1" spc="-55" dirty="0">
                <a:solidFill>
                  <a:srgbClr val="990000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990000"/>
                </a:solidFill>
                <a:latin typeface="Bookman Old Style"/>
                <a:cs typeface="Bookman Old Style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2</a:t>
            </a:r>
            <a:r>
              <a:rPr sz="1100" b="0" i="1" spc="-55" dirty="0">
                <a:solidFill>
                  <a:srgbClr val="990000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990000"/>
                </a:solidFill>
                <a:latin typeface="Bookman Old Style"/>
                <a:cs typeface="Bookman Old Style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3</a:t>
            </a:r>
            <a:r>
              <a:rPr sz="1100" spc="-2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487680">
              <a:lnSpc>
                <a:spcPts val="1200"/>
              </a:lnSpc>
              <a:spcBef>
                <a:spcPts val="170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502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i="1" baseline="-15873" dirty="0">
                <a:latin typeface="Arial"/>
                <a:cs typeface="Arial"/>
              </a:rPr>
              <a:t>B</a:t>
            </a:r>
            <a:r>
              <a:rPr sz="1050" baseline="-15873" dirty="0">
                <a:latin typeface="Garamond"/>
                <a:cs typeface="Garamond"/>
              </a:rPr>
              <a:t>(</a:t>
            </a:r>
            <a:r>
              <a:rPr sz="1050" baseline="-15873" dirty="0">
                <a:latin typeface="Arial"/>
                <a:cs typeface="Arial"/>
              </a:rPr>
              <a:t>1</a:t>
            </a:r>
            <a:r>
              <a:rPr sz="1050" baseline="-15873" dirty="0">
                <a:latin typeface="Garamond"/>
                <a:cs typeface="Garamond"/>
              </a:rPr>
              <a:t>)</a:t>
            </a:r>
            <a:r>
              <a:rPr sz="1000" b="0" i="1" dirty="0">
                <a:latin typeface="Bookman Old Style"/>
                <a:cs typeface="Bookman Old Style"/>
              </a:rPr>
              <a:t>/</a:t>
            </a:r>
            <a:r>
              <a:rPr sz="10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050" baseline="-11904" dirty="0">
                <a:solidFill>
                  <a:srgbClr val="9300D3"/>
                </a:solidFill>
                <a:latin typeface="Arial"/>
                <a:cs typeface="Arial"/>
              </a:rPr>
              <a:t>1</a:t>
            </a:r>
            <a:r>
              <a:rPr sz="1050" spc="202" baseline="-11904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75" dirty="0">
                <a:latin typeface="Arial"/>
                <a:cs typeface="Arial"/>
              </a:rPr>
              <a:t>20</a:t>
            </a:r>
            <a:r>
              <a:rPr sz="1000" b="0" i="1" spc="-75" dirty="0">
                <a:latin typeface="Bookman Old Style"/>
                <a:cs typeface="Bookman Old Style"/>
              </a:rPr>
              <a:t>/</a:t>
            </a:r>
            <a:r>
              <a:rPr sz="1000" spc="-75" dirty="0">
                <a:solidFill>
                  <a:srgbClr val="9300D3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20,</a:t>
            </a:r>
            <a:endParaRPr sz="1000">
              <a:latin typeface="Arial"/>
              <a:cs typeface="Arial"/>
            </a:endParaRPr>
          </a:p>
          <a:p>
            <a:pPr marL="487680">
              <a:lnSpc>
                <a:spcPts val="1195"/>
              </a:lnSpc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502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i="1" baseline="-15873" dirty="0">
                <a:latin typeface="Arial"/>
                <a:cs typeface="Arial"/>
              </a:rPr>
              <a:t>B</a:t>
            </a:r>
            <a:r>
              <a:rPr sz="1050" baseline="-15873" dirty="0">
                <a:latin typeface="Garamond"/>
                <a:cs typeface="Garamond"/>
              </a:rPr>
              <a:t>(</a:t>
            </a:r>
            <a:r>
              <a:rPr sz="1050" baseline="-15873" dirty="0">
                <a:latin typeface="Arial"/>
                <a:cs typeface="Arial"/>
              </a:rPr>
              <a:t>2</a:t>
            </a:r>
            <a:r>
              <a:rPr sz="1050" baseline="-15873" dirty="0">
                <a:latin typeface="Garamond"/>
                <a:cs typeface="Garamond"/>
              </a:rPr>
              <a:t>)</a:t>
            </a:r>
            <a:r>
              <a:rPr sz="1000" b="0" i="1" dirty="0">
                <a:latin typeface="Bookman Old Style"/>
                <a:cs typeface="Bookman Old Style"/>
              </a:rPr>
              <a:t>/</a:t>
            </a:r>
            <a:r>
              <a:rPr sz="10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050" baseline="-11904" dirty="0">
                <a:solidFill>
                  <a:srgbClr val="9300D3"/>
                </a:solidFill>
                <a:latin typeface="Arial"/>
                <a:cs typeface="Arial"/>
              </a:rPr>
              <a:t>2</a:t>
            </a:r>
            <a:r>
              <a:rPr sz="1050" spc="202" baseline="-11904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75" dirty="0">
                <a:latin typeface="Arial"/>
                <a:cs typeface="Arial"/>
              </a:rPr>
              <a:t>20</a:t>
            </a:r>
            <a:r>
              <a:rPr sz="1000" b="0" i="1" spc="-75" dirty="0">
                <a:latin typeface="Bookman Old Style"/>
                <a:cs typeface="Bookman Old Style"/>
              </a:rPr>
              <a:t>/</a:t>
            </a:r>
            <a:r>
              <a:rPr sz="1000" spc="-75" dirty="0">
                <a:solidFill>
                  <a:srgbClr val="9300D3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10,</a:t>
            </a:r>
            <a:endParaRPr sz="1000">
              <a:latin typeface="Arial"/>
              <a:cs typeface="Arial"/>
            </a:endParaRPr>
          </a:p>
          <a:p>
            <a:pPr marL="487680">
              <a:lnSpc>
                <a:spcPts val="1200"/>
              </a:lnSpc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502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i="1" baseline="-15873" dirty="0">
                <a:latin typeface="Arial"/>
                <a:cs typeface="Arial"/>
              </a:rPr>
              <a:t>B</a:t>
            </a:r>
            <a:r>
              <a:rPr sz="1050" baseline="-15873" dirty="0">
                <a:latin typeface="Garamond"/>
                <a:cs typeface="Garamond"/>
              </a:rPr>
              <a:t>(</a:t>
            </a:r>
            <a:r>
              <a:rPr sz="1050" baseline="-15873" dirty="0">
                <a:latin typeface="Arial"/>
                <a:cs typeface="Arial"/>
              </a:rPr>
              <a:t>3</a:t>
            </a:r>
            <a:r>
              <a:rPr sz="1050" baseline="-15873" dirty="0">
                <a:latin typeface="Garamond"/>
                <a:cs typeface="Garamond"/>
              </a:rPr>
              <a:t>)</a:t>
            </a:r>
            <a:r>
              <a:rPr sz="1000" b="0" i="1" dirty="0">
                <a:latin typeface="Bookman Old Style"/>
                <a:cs typeface="Bookman Old Style"/>
              </a:rPr>
              <a:t>/</a:t>
            </a:r>
            <a:r>
              <a:rPr sz="10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050" baseline="-11904" dirty="0">
                <a:solidFill>
                  <a:srgbClr val="9300D3"/>
                </a:solidFill>
                <a:latin typeface="Arial"/>
                <a:cs typeface="Arial"/>
              </a:rPr>
              <a:t>3</a:t>
            </a:r>
            <a:r>
              <a:rPr sz="1050" spc="202" baseline="-11904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75" dirty="0">
                <a:latin typeface="Arial"/>
                <a:cs typeface="Arial"/>
              </a:rPr>
              <a:t>20</a:t>
            </a:r>
            <a:r>
              <a:rPr sz="1000" b="0" i="1" spc="-75" dirty="0">
                <a:latin typeface="Bookman Old Style"/>
                <a:cs typeface="Bookman Old Style"/>
              </a:rPr>
              <a:t>/</a:t>
            </a:r>
            <a:r>
              <a:rPr sz="1000" spc="-75" dirty="0">
                <a:solidFill>
                  <a:srgbClr val="9300D3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10.</a:t>
            </a:r>
            <a:endParaRPr sz="1000">
              <a:latin typeface="Arial"/>
              <a:cs typeface="Arial"/>
            </a:endParaRPr>
          </a:p>
          <a:p>
            <a:pPr marL="201295">
              <a:lnSpc>
                <a:spcPct val="100000"/>
              </a:lnSpc>
              <a:spcBef>
                <a:spcPts val="3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7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smallest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ratio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corresponds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2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5" dirty="0">
                <a:latin typeface="Arial"/>
                <a:cs typeface="Arial"/>
              </a:rPr>
              <a:t>3.</a:t>
            </a:r>
            <a:endParaRPr sz="1100">
              <a:latin typeface="Arial"/>
              <a:cs typeface="Arial"/>
            </a:endParaRPr>
          </a:p>
          <a:p>
            <a:pPr marL="201295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break</a:t>
            </a:r>
            <a:r>
              <a:rPr sz="1100" dirty="0">
                <a:latin typeface="Arial"/>
                <a:cs typeface="Arial"/>
              </a:rPr>
              <a:t> this tie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choosing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b="0" i="1" dirty="0">
                <a:solidFill>
                  <a:srgbClr val="990000"/>
                </a:solidFill>
                <a:latin typeface="Bookman Old Style"/>
                <a:cs typeface="Bookman Old Style"/>
              </a:rPr>
              <a:t>ℓ</a:t>
            </a:r>
            <a:r>
              <a:rPr sz="1100" b="0" i="1" spc="-75" dirty="0">
                <a:solidFill>
                  <a:srgbClr val="990000"/>
                </a:solidFill>
                <a:latin typeface="Bookman Old Style"/>
                <a:cs typeface="Bookman Old Style"/>
              </a:rPr>
              <a:t> 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85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2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00" dirty="0"/>
              <a:t> </a:t>
            </a:r>
            <a:r>
              <a:rPr dirty="0"/>
              <a:t>3.5:</a:t>
            </a:r>
            <a:r>
              <a:rPr spc="375" dirty="0"/>
              <a:t> </a:t>
            </a:r>
            <a:r>
              <a:rPr dirty="0"/>
              <a:t>Initial</a:t>
            </a:r>
            <a:r>
              <a:rPr spc="204" dirty="0"/>
              <a:t> </a:t>
            </a:r>
            <a:r>
              <a:rPr spc="-10" dirty="0"/>
              <a:t>tableau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0661" y="437805"/>
            <a:ext cx="1343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423545" algn="l"/>
                <a:tab pos="673735" algn="l"/>
                <a:tab pos="923925" algn="l"/>
                <a:tab pos="117475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2875" y="984834"/>
            <a:ext cx="265430" cy="172085"/>
          </a:xfrm>
          <a:custGeom>
            <a:avLst/>
            <a:gdLst/>
            <a:ahLst/>
            <a:cxnLst/>
            <a:rect l="l" t="t" r="r" b="b"/>
            <a:pathLst>
              <a:path w="265430" h="172084">
                <a:moveTo>
                  <a:pt x="265074" y="0"/>
                </a:moveTo>
                <a:lnTo>
                  <a:pt x="0" y="0"/>
                </a:lnTo>
                <a:lnTo>
                  <a:pt x="0" y="172072"/>
                </a:lnTo>
                <a:lnTo>
                  <a:pt x="265074" y="172072"/>
                </a:lnTo>
                <a:lnTo>
                  <a:pt x="265074" y="0"/>
                </a:lnTo>
                <a:close/>
              </a:path>
            </a:pathLst>
          </a:custGeom>
          <a:solidFill>
            <a:srgbClr val="90E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57817" y="466074"/>
          <a:ext cx="2138678" cy="86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R="61594" algn="r">
                        <a:lnSpc>
                          <a:spcPts val="117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F9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3462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45">
                <a:tc rowSpan="3">
                  <a:txBody>
                    <a:bodyPr/>
                    <a:lstStyle/>
                    <a:p>
                      <a:pPr marL="65405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9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961097" y="984834"/>
            <a:ext cx="396875" cy="172085"/>
          </a:xfrm>
          <a:custGeom>
            <a:avLst/>
            <a:gdLst/>
            <a:ahLst/>
            <a:cxnLst/>
            <a:rect l="l" t="t" r="r" b="b"/>
            <a:pathLst>
              <a:path w="396875" h="172084">
                <a:moveTo>
                  <a:pt x="396709" y="0"/>
                </a:moveTo>
                <a:lnTo>
                  <a:pt x="0" y="0"/>
                </a:lnTo>
                <a:lnTo>
                  <a:pt x="0" y="172072"/>
                </a:lnTo>
                <a:lnTo>
                  <a:pt x="396709" y="172072"/>
                </a:lnTo>
                <a:lnTo>
                  <a:pt x="396709" y="0"/>
                </a:lnTo>
                <a:close/>
              </a:path>
            </a:pathLst>
          </a:custGeom>
          <a:solidFill>
            <a:srgbClr val="90E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9257" y="781963"/>
            <a:ext cx="3742054" cy="9290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14680" marR="2848610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5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6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4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second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Garamond"/>
                <a:cs typeface="Garamond"/>
              </a:rPr>
              <a:t>(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baseline="-13888" dirty="0">
                <a:latin typeface="Garamond"/>
                <a:cs typeface="Garamond"/>
              </a:rPr>
              <a:t>)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which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5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exits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6425" y="1736204"/>
            <a:ext cx="556895" cy="154305"/>
          </a:xfrm>
          <a:custGeom>
            <a:avLst/>
            <a:gdLst/>
            <a:ahLst/>
            <a:cxnLst/>
            <a:rect l="l" t="t" r="r" b="b"/>
            <a:pathLst>
              <a:path w="556894" h="154305">
                <a:moveTo>
                  <a:pt x="556717" y="0"/>
                </a:moveTo>
                <a:lnTo>
                  <a:pt x="556717" y="0"/>
                </a:lnTo>
                <a:lnTo>
                  <a:pt x="0" y="0"/>
                </a:lnTo>
                <a:lnTo>
                  <a:pt x="0" y="153784"/>
                </a:lnTo>
                <a:lnTo>
                  <a:pt x="556717" y="153784"/>
                </a:lnTo>
                <a:lnTo>
                  <a:pt x="556717" y="0"/>
                </a:lnTo>
                <a:close/>
              </a:path>
            </a:pathLst>
          </a:custGeom>
          <a:solidFill>
            <a:srgbClr val="90E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26434" y="1736204"/>
            <a:ext cx="55689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190"/>
              </a:lnSpc>
            </a:pPr>
            <a:r>
              <a:rPr sz="1100" dirty="0">
                <a:latin typeface="Arial"/>
                <a:cs typeface="Arial"/>
              </a:rPr>
              <a:t>pivot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row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14535" y="1736204"/>
            <a:ext cx="784860" cy="154305"/>
          </a:xfrm>
          <a:custGeom>
            <a:avLst/>
            <a:gdLst/>
            <a:ahLst/>
            <a:cxnLst/>
            <a:rect l="l" t="t" r="r" b="b"/>
            <a:pathLst>
              <a:path w="784860" h="154305">
                <a:moveTo>
                  <a:pt x="784466" y="0"/>
                </a:moveTo>
                <a:lnTo>
                  <a:pt x="784466" y="0"/>
                </a:lnTo>
                <a:lnTo>
                  <a:pt x="0" y="0"/>
                </a:lnTo>
                <a:lnTo>
                  <a:pt x="0" y="153784"/>
                </a:lnTo>
                <a:lnTo>
                  <a:pt x="784466" y="153784"/>
                </a:lnTo>
                <a:lnTo>
                  <a:pt x="78446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395" y="1707996"/>
            <a:ext cx="3115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95145" algn="l"/>
              </a:tabLst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determines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element.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957" y="1918029"/>
            <a:ext cx="320611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09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new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given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spc="-675" dirty="0">
                <a:latin typeface="Arial"/>
                <a:cs typeface="Arial"/>
              </a:rPr>
              <a:t>B</a:t>
            </a:r>
            <a:r>
              <a:rPr sz="1650" spc="97" baseline="12626" dirty="0">
                <a:latin typeface="Tahoma"/>
                <a:cs typeface="Tahoma"/>
              </a:rPr>
              <a:t>¯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4,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spc="-675" dirty="0">
                <a:latin typeface="Arial"/>
                <a:cs typeface="Arial"/>
              </a:rPr>
              <a:t>B</a:t>
            </a:r>
            <a:r>
              <a:rPr sz="1650" spc="97" baseline="12626" dirty="0">
                <a:latin typeface="Tahoma"/>
                <a:cs typeface="Tahoma"/>
              </a:rPr>
              <a:t>¯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spc="-35" dirty="0">
                <a:latin typeface="Arial"/>
                <a:cs typeface="Arial"/>
              </a:rPr>
              <a:t>2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1,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i="1" spc="-675" dirty="0">
                <a:latin typeface="Arial"/>
                <a:cs typeface="Arial"/>
              </a:rPr>
              <a:t>B</a:t>
            </a:r>
            <a:r>
              <a:rPr sz="1650" spc="97" baseline="12626" dirty="0">
                <a:latin typeface="Tahoma"/>
                <a:cs typeface="Tahoma"/>
              </a:rPr>
              <a:t>¯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spc="-25" dirty="0">
                <a:latin typeface="Arial"/>
                <a:cs typeface="Arial"/>
              </a:rPr>
              <a:t>3</a:t>
            </a:r>
            <a:r>
              <a:rPr sz="1100" spc="-25" dirty="0">
                <a:latin typeface="Tahoma"/>
                <a:cs typeface="Tahoma"/>
              </a:rPr>
              <a:t>)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Arial"/>
                <a:cs typeface="Arial"/>
              </a:rPr>
              <a:t>6.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00" dirty="0"/>
              <a:t> </a:t>
            </a:r>
            <a:r>
              <a:rPr dirty="0"/>
              <a:t>3.5:</a:t>
            </a:r>
            <a:r>
              <a:rPr spc="375" dirty="0"/>
              <a:t> </a:t>
            </a:r>
            <a:r>
              <a:rPr dirty="0"/>
              <a:t>Initial</a:t>
            </a:r>
            <a:r>
              <a:rPr spc="204" dirty="0"/>
              <a:t> </a:t>
            </a:r>
            <a:r>
              <a:rPr spc="-10" dirty="0"/>
              <a:t>tableau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0661" y="437805"/>
            <a:ext cx="1343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423545" algn="l"/>
                <a:tab pos="673735" algn="l"/>
                <a:tab pos="923925" algn="l"/>
                <a:tab pos="117475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2875" y="984834"/>
            <a:ext cx="265430" cy="172085"/>
          </a:xfrm>
          <a:custGeom>
            <a:avLst/>
            <a:gdLst/>
            <a:ahLst/>
            <a:cxnLst/>
            <a:rect l="l" t="t" r="r" b="b"/>
            <a:pathLst>
              <a:path w="265430" h="172084">
                <a:moveTo>
                  <a:pt x="265074" y="0"/>
                </a:moveTo>
                <a:lnTo>
                  <a:pt x="0" y="0"/>
                </a:lnTo>
                <a:lnTo>
                  <a:pt x="0" y="172072"/>
                </a:lnTo>
                <a:lnTo>
                  <a:pt x="265074" y="172072"/>
                </a:lnTo>
                <a:lnTo>
                  <a:pt x="265074" y="0"/>
                </a:lnTo>
                <a:close/>
              </a:path>
            </a:pathLst>
          </a:custGeom>
          <a:solidFill>
            <a:srgbClr val="90E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57817" y="466074"/>
          <a:ext cx="2138678" cy="86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R="61594" algn="r">
                        <a:lnSpc>
                          <a:spcPts val="117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F9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3462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45">
                <a:tc rowSpan="3">
                  <a:txBody>
                    <a:bodyPr/>
                    <a:lstStyle/>
                    <a:p>
                      <a:pPr marL="65405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9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961097" y="984834"/>
            <a:ext cx="396875" cy="172085"/>
          </a:xfrm>
          <a:custGeom>
            <a:avLst/>
            <a:gdLst/>
            <a:ahLst/>
            <a:cxnLst/>
            <a:rect l="l" t="t" r="r" b="b"/>
            <a:pathLst>
              <a:path w="396875" h="172084">
                <a:moveTo>
                  <a:pt x="396709" y="0"/>
                </a:moveTo>
                <a:lnTo>
                  <a:pt x="0" y="0"/>
                </a:lnTo>
                <a:lnTo>
                  <a:pt x="0" y="172072"/>
                </a:lnTo>
                <a:lnTo>
                  <a:pt x="396709" y="172072"/>
                </a:lnTo>
                <a:lnTo>
                  <a:pt x="396709" y="0"/>
                </a:lnTo>
                <a:close/>
              </a:path>
            </a:pathLst>
          </a:custGeom>
          <a:solidFill>
            <a:srgbClr val="90E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9257" y="781963"/>
            <a:ext cx="3676015" cy="2113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14680" marR="2782570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5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6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ahoma"/>
              <a:cs typeface="Tahoma"/>
            </a:endParaRPr>
          </a:p>
          <a:p>
            <a:pPr marL="227329" marR="186690" indent="-177165">
              <a:lnSpc>
                <a:spcPct val="102600"/>
              </a:lnSpc>
              <a:spcBef>
                <a:spcPts val="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multiply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row</a:t>
            </a:r>
            <a:r>
              <a:rPr sz="1100" spc="-10" dirty="0">
                <a:latin typeface="Arial"/>
                <a:cs typeface="Arial"/>
              </a:rPr>
              <a:t> by </a:t>
            </a:r>
            <a:r>
              <a:rPr sz="1100" dirty="0">
                <a:latin typeface="Arial"/>
                <a:cs typeface="Arial"/>
              </a:rPr>
              <a:t>5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add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zeroth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row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27329" marR="431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multiply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row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1</a:t>
            </a:r>
            <a:r>
              <a:rPr sz="1100" b="0" i="1" spc="-70" dirty="0">
                <a:latin typeface="Bookman Old Style"/>
                <a:cs typeface="Bookman Old Style"/>
              </a:rPr>
              <a:t>/</a:t>
            </a:r>
            <a:r>
              <a:rPr sz="1100" spc="-70" dirty="0">
                <a:latin typeface="Arial"/>
                <a:cs typeface="Arial"/>
              </a:rPr>
              <a:t>2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subtract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first</a:t>
            </a:r>
            <a:r>
              <a:rPr sz="1100" spc="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row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subtract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row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third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row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30" dirty="0">
                <a:latin typeface="Arial"/>
                <a:cs typeface="Arial"/>
              </a:rPr>
              <a:t>Finally,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divide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pivot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row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-70" dirty="0">
                <a:latin typeface="Arial"/>
                <a:cs typeface="Arial"/>
              </a:rPr>
              <a:t>leads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us</a:t>
            </a:r>
            <a:r>
              <a:rPr sz="1100" dirty="0">
                <a:latin typeface="Arial"/>
                <a:cs typeface="Arial"/>
              </a:rPr>
              <a:t> to the </a:t>
            </a:r>
            <a:r>
              <a:rPr sz="1100" spc="-65" dirty="0">
                <a:latin typeface="Arial"/>
                <a:cs typeface="Arial"/>
              </a:rPr>
              <a:t>new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tableau: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35" dirty="0"/>
              <a:t> </a:t>
            </a:r>
            <a:r>
              <a:rPr dirty="0"/>
              <a:t>3.5:</a:t>
            </a:r>
            <a:r>
              <a:rPr spc="415" dirty="0"/>
              <a:t> </a:t>
            </a:r>
            <a:r>
              <a:rPr dirty="0"/>
              <a:t>First</a:t>
            </a:r>
            <a:r>
              <a:rPr spc="240" dirty="0"/>
              <a:t> </a:t>
            </a:r>
            <a:r>
              <a:rPr spc="-20" dirty="0"/>
              <a:t>pivot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533" y="437805"/>
            <a:ext cx="1026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328295" algn="l"/>
                <a:tab pos="631825" algn="l"/>
                <a:tab pos="88265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9028" y="437805"/>
            <a:ext cx="469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0099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3209" y="640673"/>
          <a:ext cx="2107561" cy="686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R="57785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045"/>
                        </a:lnSpc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9257" y="781963"/>
            <a:ext cx="3347085" cy="16929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29920" marR="2438400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6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cost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been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reduced</a:t>
            </a:r>
            <a:r>
              <a:rPr sz="1100" dirty="0">
                <a:latin typeface="Arial"/>
                <a:cs typeface="Arial"/>
              </a:rPr>
              <a:t> to </a:t>
            </a:r>
            <a:r>
              <a:rPr sz="1100" spc="-10" dirty="0">
                <a:latin typeface="Lucida Sans Unicode"/>
                <a:cs typeface="Lucida Sans Unicode"/>
              </a:rPr>
              <a:t>−</a:t>
            </a:r>
            <a:r>
              <a:rPr sz="1100" spc="-10" dirty="0">
                <a:latin typeface="Arial"/>
                <a:cs typeface="Arial"/>
              </a:rPr>
              <a:t>100.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corresponding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basic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feasible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solution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(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1100" b="0" i="1" spc="-50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100" spc="-55" dirty="0">
                <a:latin typeface="Arial"/>
                <a:cs typeface="Arial"/>
              </a:rPr>
              <a:t>0</a:t>
            </a:r>
            <a:r>
              <a:rPr sz="1100" b="0" i="1" spc="-55" dirty="0">
                <a:latin typeface="Bookman Old Style"/>
                <a:cs typeface="Bookman Old Style"/>
              </a:rPr>
              <a:t>,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spc="-55" dirty="0">
                <a:latin typeface="Arial"/>
                <a:cs typeface="Arial"/>
              </a:rPr>
              <a:t>0</a:t>
            </a:r>
            <a:r>
              <a:rPr sz="1100" b="0" i="1" spc="-55" dirty="0"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1100" b="0" i="1" spc="-60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100" spc="-60" dirty="0">
                <a:latin typeface="Arial"/>
                <a:cs typeface="Arial"/>
              </a:rPr>
              <a:t>0</a:t>
            </a:r>
            <a:r>
              <a:rPr sz="1100" b="0" i="1" spc="-60" dirty="0"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27329" marR="431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Arial"/>
                <a:cs typeface="Arial"/>
              </a:rPr>
              <a:t>Note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degenerate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solution, </a:t>
            </a:r>
            <a:r>
              <a:rPr sz="1100" spc="-90" dirty="0">
                <a:latin typeface="Arial"/>
                <a:cs typeface="Arial"/>
              </a:rPr>
              <a:t>because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6</a:t>
            </a:r>
            <a:r>
              <a:rPr sz="1200" spc="19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equal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zero.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35" dirty="0"/>
              <a:t> </a:t>
            </a:r>
            <a:r>
              <a:rPr dirty="0"/>
              <a:t>3.5:</a:t>
            </a:r>
            <a:r>
              <a:rPr spc="415" dirty="0"/>
              <a:t> </a:t>
            </a:r>
            <a:r>
              <a:rPr dirty="0"/>
              <a:t>First</a:t>
            </a:r>
            <a:r>
              <a:rPr spc="240" dirty="0"/>
              <a:t> </a:t>
            </a:r>
            <a:r>
              <a:rPr spc="-20" dirty="0"/>
              <a:t>pivot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533" y="437805"/>
            <a:ext cx="1026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328295" algn="l"/>
                <a:tab pos="631825" algn="l"/>
                <a:tab pos="88265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1728" y="437805"/>
            <a:ext cx="444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8829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3209" y="640673"/>
          <a:ext cx="2107561" cy="686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R="57785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045"/>
                        </a:lnSpc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9257" y="781963"/>
            <a:ext cx="3659504" cy="11023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29920" marR="2750820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6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227329" marR="43180" indent="-177165">
              <a:lnSpc>
                <a:spcPct val="1026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terms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original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variables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moved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degenerate</a:t>
            </a:r>
            <a:r>
              <a:rPr sz="1100" spc="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(</a:t>
            </a:r>
            <a:r>
              <a:rPr sz="1100" spc="-50" dirty="0">
                <a:latin typeface="Arial"/>
                <a:cs typeface="Arial"/>
              </a:rPr>
              <a:t>10</a:t>
            </a:r>
            <a:r>
              <a:rPr sz="1100" b="0" i="1" spc="-5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55" dirty="0">
                <a:latin typeface="Arial"/>
                <a:cs typeface="Arial"/>
              </a:rPr>
              <a:t>0</a:t>
            </a:r>
            <a:r>
              <a:rPr sz="1100" b="0" i="1" spc="-5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178" y="2014229"/>
            <a:ext cx="1294255" cy="119543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35" dirty="0"/>
              <a:t> </a:t>
            </a:r>
            <a:r>
              <a:rPr dirty="0"/>
              <a:t>3.5:</a:t>
            </a:r>
            <a:r>
              <a:rPr spc="415" dirty="0"/>
              <a:t> </a:t>
            </a:r>
            <a:r>
              <a:rPr dirty="0"/>
              <a:t>First</a:t>
            </a:r>
            <a:r>
              <a:rPr spc="240" dirty="0"/>
              <a:t> </a:t>
            </a:r>
            <a:r>
              <a:rPr spc="-20" dirty="0"/>
              <a:t>pivot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533" y="437805"/>
            <a:ext cx="1026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328295" algn="l"/>
                <a:tab pos="631825" algn="l"/>
                <a:tab pos="88265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1728" y="437805"/>
            <a:ext cx="444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8829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3209" y="640673"/>
          <a:ext cx="2107561" cy="686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R="57785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045"/>
                        </a:lnSpc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6557" y="781963"/>
            <a:ext cx="3686810" cy="21291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42620" marR="2765425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6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240029" marR="55880" indent="-177165">
              <a:lnSpc>
                <a:spcPct val="1026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mentioned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earlier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rows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tableau </a:t>
            </a:r>
            <a:r>
              <a:rPr sz="1100" dirty="0">
                <a:latin typeface="Arial"/>
                <a:cs typeface="Arial"/>
              </a:rPr>
              <a:t>(other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zeroth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row)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amount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representation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equality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constraints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200" baseline="27777" dirty="0">
                <a:solidFill>
                  <a:srgbClr val="990000"/>
                </a:solidFill>
                <a:latin typeface="Cambria"/>
                <a:cs typeface="Cambria"/>
              </a:rPr>
              <a:t>−</a:t>
            </a:r>
            <a:r>
              <a:rPr sz="1200" baseline="27777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Ax</a:t>
            </a:r>
            <a:r>
              <a:rPr sz="1100" i="1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3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200" baseline="27777" dirty="0">
                <a:solidFill>
                  <a:srgbClr val="990000"/>
                </a:solidFill>
                <a:latin typeface="Cambria"/>
                <a:cs typeface="Cambria"/>
              </a:rPr>
              <a:t>−</a:t>
            </a:r>
            <a:r>
              <a:rPr sz="1200" baseline="27777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which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are </a:t>
            </a:r>
            <a:r>
              <a:rPr sz="1100" spc="-40" dirty="0">
                <a:latin typeface="Arial"/>
                <a:cs typeface="Arial"/>
              </a:rPr>
              <a:t>equivalent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original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constraints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40029" marR="7239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current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example,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tableau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indicates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equality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constraints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written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equivalent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  <a:p>
            <a:pPr marL="614045">
              <a:lnSpc>
                <a:spcPct val="100000"/>
              </a:lnSpc>
              <a:spcBef>
                <a:spcPts val="1045"/>
              </a:spcBef>
              <a:tabLst>
                <a:tab pos="1383665" algn="l"/>
                <a:tab pos="1811020" algn="l"/>
                <a:tab pos="2169160" algn="l"/>
                <a:tab pos="2527935" algn="l"/>
              </a:tabLst>
            </a:pPr>
            <a:r>
              <a:rPr sz="1100" spc="-65" dirty="0">
                <a:latin typeface="Arial"/>
                <a:cs typeface="Arial"/>
              </a:rPr>
              <a:t>10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20" dirty="0">
                <a:latin typeface="Arial"/>
                <a:cs typeface="Arial"/>
              </a:rPr>
              <a:t>1</a:t>
            </a:r>
            <a:r>
              <a:rPr sz="1100" b="0" i="1" spc="-20" dirty="0">
                <a:latin typeface="Bookman Old Style"/>
                <a:cs typeface="Bookman Old Style"/>
              </a:rPr>
              <a:t>.</a:t>
            </a:r>
            <a:r>
              <a:rPr sz="1100" spc="-20" dirty="0">
                <a:latin typeface="Arial"/>
                <a:cs typeface="Arial"/>
              </a:rPr>
              <a:t>5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2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spc="-25" dirty="0">
                <a:latin typeface="Tahoma"/>
                <a:cs typeface="Tahoma"/>
              </a:rPr>
              <a:t>+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spc="-25" dirty="0">
                <a:latin typeface="Tahoma"/>
                <a:cs typeface="Tahoma"/>
              </a:rPr>
              <a:t>+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spc="-10" dirty="0">
                <a:latin typeface="Lucida Sans Unicode"/>
                <a:cs typeface="Lucida Sans Unicode"/>
              </a:rPr>
              <a:t>−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Arial"/>
                <a:cs typeface="Arial"/>
              </a:rPr>
              <a:t>5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5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272" y="2891420"/>
            <a:ext cx="153733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712470" algn="l"/>
                <a:tab pos="1247775" algn="l"/>
              </a:tabLst>
            </a:pPr>
            <a:r>
              <a:rPr sz="1100" spc="-65" dirty="0">
                <a:latin typeface="Arial"/>
                <a:cs typeface="Arial"/>
              </a:rPr>
              <a:t>10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165" dirty="0">
                <a:latin typeface="Tahoma"/>
                <a:cs typeface="Tahoma"/>
              </a:rPr>
              <a:t> 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spc="-10" dirty="0">
                <a:latin typeface="Tahoma"/>
                <a:cs typeface="Tahoma"/>
              </a:rPr>
              <a:t>+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Arial"/>
                <a:cs typeface="Arial"/>
              </a:rPr>
              <a:t>5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spc="-25" dirty="0">
                <a:latin typeface="Tahoma"/>
                <a:cs typeface="Tahoma"/>
              </a:rPr>
              <a:t>+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endParaRPr sz="1200" baseline="-10416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35"/>
              </a:spcBef>
              <a:tabLst>
                <a:tab pos="996950" algn="l"/>
                <a:tab pos="1247775" algn="l"/>
              </a:tabLst>
            </a:pPr>
            <a:r>
              <a:rPr sz="1100" dirty="0">
                <a:latin typeface="Arial"/>
                <a:cs typeface="Arial"/>
              </a:rPr>
              <a:t>0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60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spc="-25" dirty="0">
                <a:latin typeface="Lucida Sans Unicode"/>
                <a:cs typeface="Lucida Sans Unicode"/>
              </a:rPr>
              <a:t>−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6468" y="2891420"/>
            <a:ext cx="88201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+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Arial"/>
                <a:cs typeface="Arial"/>
              </a:rPr>
              <a:t>5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5</a:t>
            </a:r>
            <a:endParaRPr sz="1200" baseline="-10416">
              <a:latin typeface="Arial"/>
              <a:cs typeface="Arial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  <a:tabLst>
                <a:tab pos="572770" algn="l"/>
              </a:tabLst>
            </a:pPr>
            <a:r>
              <a:rPr sz="1100" spc="-25" dirty="0">
                <a:latin typeface="Lucida Sans Unicode"/>
                <a:cs typeface="Lucida Sans Unicode"/>
              </a:rPr>
              <a:t>−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spc="-20" dirty="0">
                <a:latin typeface="Tahoma"/>
                <a:cs typeface="Tahoma"/>
              </a:rPr>
              <a:t>+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6</a:t>
            </a:r>
            <a:r>
              <a:rPr sz="1100" b="0" i="1" spc="-20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35" dirty="0"/>
              <a:t> </a:t>
            </a:r>
            <a:r>
              <a:rPr dirty="0"/>
              <a:t>3.5:</a:t>
            </a:r>
            <a:r>
              <a:rPr spc="415" dirty="0"/>
              <a:t> </a:t>
            </a:r>
            <a:r>
              <a:rPr dirty="0"/>
              <a:t>First</a:t>
            </a:r>
            <a:r>
              <a:rPr spc="240" dirty="0"/>
              <a:t> </a:t>
            </a:r>
            <a:r>
              <a:rPr spc="-20" dirty="0"/>
              <a:t>pivot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533" y="437805"/>
            <a:ext cx="168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1699" y="468604"/>
            <a:ext cx="304165" cy="172085"/>
          </a:xfrm>
          <a:custGeom>
            <a:avLst/>
            <a:gdLst/>
            <a:ahLst/>
            <a:cxnLst/>
            <a:rect l="l" t="t" r="r" b="b"/>
            <a:pathLst>
              <a:path w="304164" h="172084">
                <a:moveTo>
                  <a:pt x="303555" y="0"/>
                </a:moveTo>
                <a:lnTo>
                  <a:pt x="0" y="0"/>
                </a:lnTo>
                <a:lnTo>
                  <a:pt x="0" y="172072"/>
                </a:lnTo>
                <a:lnTo>
                  <a:pt x="303555" y="172072"/>
                </a:lnTo>
                <a:lnTo>
                  <a:pt x="303555" y="0"/>
                </a:lnTo>
                <a:close/>
              </a:path>
            </a:pathLst>
          </a:custGeom>
          <a:solidFill>
            <a:srgbClr val="E5E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3689" y="437805"/>
            <a:ext cx="1473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53695" algn="l"/>
                <a:tab pos="604520" algn="l"/>
                <a:tab pos="1016000" algn="l"/>
                <a:tab pos="126619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1699" y="640676"/>
            <a:ext cx="304165" cy="688340"/>
          </a:xfrm>
          <a:custGeom>
            <a:avLst/>
            <a:gdLst/>
            <a:ahLst/>
            <a:cxnLst/>
            <a:rect l="l" t="t" r="r" b="b"/>
            <a:pathLst>
              <a:path w="304164" h="688340">
                <a:moveTo>
                  <a:pt x="303555" y="344157"/>
                </a:moveTo>
                <a:lnTo>
                  <a:pt x="0" y="344157"/>
                </a:lnTo>
                <a:lnTo>
                  <a:pt x="0" y="516229"/>
                </a:lnTo>
                <a:lnTo>
                  <a:pt x="0" y="688301"/>
                </a:lnTo>
                <a:lnTo>
                  <a:pt x="303555" y="688301"/>
                </a:lnTo>
                <a:lnTo>
                  <a:pt x="303555" y="516229"/>
                </a:lnTo>
                <a:lnTo>
                  <a:pt x="303555" y="344157"/>
                </a:lnTo>
                <a:close/>
              </a:path>
              <a:path w="304164" h="688340">
                <a:moveTo>
                  <a:pt x="303555" y="0"/>
                </a:moveTo>
                <a:lnTo>
                  <a:pt x="0" y="0"/>
                </a:lnTo>
                <a:lnTo>
                  <a:pt x="0" y="172072"/>
                </a:lnTo>
                <a:lnTo>
                  <a:pt x="0" y="344144"/>
                </a:lnTo>
                <a:lnTo>
                  <a:pt x="303555" y="344144"/>
                </a:lnTo>
                <a:lnTo>
                  <a:pt x="303555" y="172072"/>
                </a:lnTo>
                <a:lnTo>
                  <a:pt x="303555" y="0"/>
                </a:lnTo>
                <a:close/>
              </a:path>
            </a:pathLst>
          </a:custGeom>
          <a:solidFill>
            <a:srgbClr val="E5E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73209" y="640673"/>
          <a:ext cx="2107563" cy="690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5415">
                <a:tc rowSpan="2">
                  <a:txBody>
                    <a:bodyPr/>
                    <a:lstStyle/>
                    <a:p>
                      <a:pPr marL="65405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0014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2865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7475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7813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763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081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E5E5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R="57785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045"/>
                        </a:lnSpc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15441" y="2349195"/>
            <a:ext cx="734060" cy="154305"/>
          </a:xfrm>
          <a:custGeom>
            <a:avLst/>
            <a:gdLst/>
            <a:ahLst/>
            <a:cxnLst/>
            <a:rect l="l" t="t" r="r" b="b"/>
            <a:pathLst>
              <a:path w="734060" h="154305">
                <a:moveTo>
                  <a:pt x="733844" y="0"/>
                </a:moveTo>
                <a:lnTo>
                  <a:pt x="733844" y="0"/>
                </a:lnTo>
                <a:lnTo>
                  <a:pt x="0" y="0"/>
                </a:lnTo>
                <a:lnTo>
                  <a:pt x="0" y="153797"/>
                </a:lnTo>
                <a:lnTo>
                  <a:pt x="733844" y="153797"/>
                </a:lnTo>
                <a:lnTo>
                  <a:pt x="733844" y="0"/>
                </a:lnTo>
                <a:close/>
              </a:path>
            </a:pathLst>
          </a:custGeom>
          <a:solidFill>
            <a:srgbClr val="E5E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1157" y="781963"/>
            <a:ext cx="3705860" cy="24599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68020" marR="2759075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6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now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return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simplex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method.</a:t>
            </a:r>
            <a:endParaRPr sz="1100">
              <a:latin typeface="Arial"/>
              <a:cs typeface="Arial"/>
            </a:endParaRPr>
          </a:p>
          <a:p>
            <a:pPr marL="265430" marR="27940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current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tableau,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variables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172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179" baseline="-10416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 </a:t>
            </a:r>
            <a:r>
              <a:rPr sz="1100" spc="-45" dirty="0">
                <a:latin typeface="Arial"/>
                <a:cs typeface="Arial"/>
              </a:rPr>
              <a:t>negative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reduced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costs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choose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18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enters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dirty="0">
                <a:latin typeface="Arial"/>
                <a:cs typeface="Arial"/>
              </a:rPr>
              <a:t> 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100" i="1" spc="-5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300D3"/>
                </a:solidFill>
                <a:latin typeface="Tahoma"/>
                <a:cs typeface="Tahoma"/>
              </a:rPr>
              <a:t>=</a:t>
            </a:r>
            <a:r>
              <a:rPr sz="1100" spc="-85" dirty="0">
                <a:solidFill>
                  <a:srgbClr val="9300D3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9300D3"/>
                </a:solidFill>
                <a:latin typeface="Tahoma"/>
                <a:cs typeface="Tahoma"/>
              </a:rPr>
              <a:t>(</a:t>
            </a:r>
            <a:r>
              <a:rPr sz="1100" spc="-40" dirty="0">
                <a:solidFill>
                  <a:srgbClr val="9300D3"/>
                </a:solidFill>
                <a:latin typeface="Arial"/>
                <a:cs typeface="Arial"/>
              </a:rPr>
              <a:t>1</a:t>
            </a:r>
            <a:r>
              <a:rPr sz="1100" b="0" i="1" spc="-40" dirty="0">
                <a:solidFill>
                  <a:srgbClr val="9300D3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spc="-60" dirty="0">
                <a:solidFill>
                  <a:srgbClr val="9300D3"/>
                </a:solidFill>
                <a:latin typeface="Arial"/>
                <a:cs typeface="Arial"/>
              </a:rPr>
              <a:t>1</a:t>
            </a:r>
            <a:r>
              <a:rPr sz="1100" b="0" i="1" spc="-60" dirty="0">
                <a:solidFill>
                  <a:srgbClr val="9300D3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spc="-20" dirty="0">
                <a:solidFill>
                  <a:srgbClr val="9300D3"/>
                </a:solidFill>
                <a:latin typeface="Lucida Sans Unicode"/>
                <a:cs typeface="Lucida Sans Unicode"/>
              </a:rPr>
              <a:t>−</a:t>
            </a:r>
            <a:r>
              <a:rPr sz="1100" spc="-20" dirty="0">
                <a:solidFill>
                  <a:srgbClr val="9300D3"/>
                </a:solidFill>
                <a:latin typeface="Arial"/>
                <a:cs typeface="Arial"/>
              </a:rPr>
              <a:t>1</a:t>
            </a:r>
            <a:r>
              <a:rPr sz="1100" spc="-20" dirty="0">
                <a:solidFill>
                  <a:srgbClr val="9300D3"/>
                </a:solidFill>
                <a:latin typeface="Tahoma"/>
                <a:cs typeface="Tahoma"/>
              </a:rPr>
              <a:t>)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4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Since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baseline="-10416" dirty="0">
                <a:solidFill>
                  <a:srgbClr val="9300D3"/>
                </a:solidFill>
                <a:latin typeface="Arial"/>
                <a:cs typeface="Arial"/>
              </a:rPr>
              <a:t>3</a:t>
            </a:r>
            <a:r>
              <a:rPr sz="1200" spc="142" baseline="-10416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b="0" i="1" spc="180" dirty="0">
                <a:latin typeface="Bookman Old Style"/>
                <a:cs typeface="Bookman Old Style"/>
              </a:rPr>
              <a:t>&lt;</a:t>
            </a:r>
            <a:r>
              <a:rPr sz="1100" b="0" i="1" spc="-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ratios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x</a:t>
            </a:r>
            <a:r>
              <a:rPr sz="1200" i="1" baseline="-13888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200" baseline="-13888" dirty="0">
                <a:solidFill>
                  <a:srgbClr val="990000"/>
                </a:solidFill>
                <a:latin typeface="Garamond"/>
                <a:cs typeface="Garamond"/>
              </a:rPr>
              <a:t>(</a:t>
            </a:r>
            <a:r>
              <a:rPr sz="1200" i="1" baseline="-13888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200" baseline="-13888" dirty="0">
                <a:solidFill>
                  <a:srgbClr val="990000"/>
                </a:solidFill>
                <a:latin typeface="Garamond"/>
                <a:cs typeface="Garamond"/>
              </a:rPr>
              <a:t>)</a:t>
            </a:r>
            <a:r>
              <a:rPr sz="1100" b="0" i="1" dirty="0">
                <a:solidFill>
                  <a:srgbClr val="990000"/>
                </a:solidFill>
                <a:latin typeface="Bookman Old Style"/>
                <a:cs typeface="Bookman Old Style"/>
              </a:rPr>
              <a:t>/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,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for</a:t>
            </a:r>
            <a:r>
              <a:rPr sz="1100" spc="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100" i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65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r>
              <a:rPr sz="1100" b="0" i="1" spc="-60" dirty="0">
                <a:solidFill>
                  <a:srgbClr val="990000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990000"/>
                </a:solidFill>
                <a:latin typeface="Bookman Old Style"/>
                <a:cs typeface="Bookman Old Style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2</a:t>
            </a:r>
            <a:r>
              <a:rPr sz="1100" spc="-2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3752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502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i="1" baseline="-15873" dirty="0">
                <a:latin typeface="Arial"/>
                <a:cs typeface="Arial"/>
              </a:rPr>
              <a:t>B</a:t>
            </a:r>
            <a:r>
              <a:rPr sz="1050" baseline="-15873" dirty="0">
                <a:latin typeface="Garamond"/>
                <a:cs typeface="Garamond"/>
              </a:rPr>
              <a:t>(</a:t>
            </a:r>
            <a:r>
              <a:rPr sz="1050" baseline="-15873" dirty="0">
                <a:latin typeface="Arial"/>
                <a:cs typeface="Arial"/>
              </a:rPr>
              <a:t>1</a:t>
            </a:r>
            <a:r>
              <a:rPr sz="1050" baseline="-15873" dirty="0">
                <a:latin typeface="Garamond"/>
                <a:cs typeface="Garamond"/>
              </a:rPr>
              <a:t>)</a:t>
            </a:r>
            <a:r>
              <a:rPr sz="1000" b="0" i="1" dirty="0">
                <a:latin typeface="Bookman Old Style"/>
                <a:cs typeface="Bookman Old Style"/>
              </a:rPr>
              <a:t>/</a:t>
            </a:r>
            <a:r>
              <a:rPr sz="10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050" baseline="-11904" dirty="0">
                <a:solidFill>
                  <a:srgbClr val="9300D3"/>
                </a:solidFill>
                <a:latin typeface="Arial"/>
                <a:cs typeface="Arial"/>
              </a:rPr>
              <a:t>1</a:t>
            </a:r>
            <a:r>
              <a:rPr sz="1050" spc="202" baseline="-11904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75" dirty="0">
                <a:latin typeface="Arial"/>
                <a:cs typeface="Arial"/>
              </a:rPr>
              <a:t>10</a:t>
            </a:r>
            <a:r>
              <a:rPr sz="1000" b="0" i="1" spc="-75" dirty="0">
                <a:latin typeface="Bookman Old Style"/>
                <a:cs typeface="Bookman Old Style"/>
              </a:rPr>
              <a:t>/</a:t>
            </a:r>
            <a:r>
              <a:rPr sz="1000" spc="-75" dirty="0">
                <a:solidFill>
                  <a:srgbClr val="9300D3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10,</a:t>
            </a:r>
            <a:endParaRPr sz="1000">
              <a:latin typeface="Arial"/>
              <a:cs typeface="Arial"/>
            </a:endParaRPr>
          </a:p>
          <a:p>
            <a:pPr marL="375285">
              <a:lnSpc>
                <a:spcPts val="1200"/>
              </a:lnSpc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502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i="1" baseline="-15873" dirty="0">
                <a:latin typeface="Arial"/>
                <a:cs typeface="Arial"/>
              </a:rPr>
              <a:t>B</a:t>
            </a:r>
            <a:r>
              <a:rPr sz="1050" baseline="-15873" dirty="0">
                <a:latin typeface="Garamond"/>
                <a:cs typeface="Garamond"/>
              </a:rPr>
              <a:t>(</a:t>
            </a:r>
            <a:r>
              <a:rPr sz="1050" baseline="-15873" dirty="0">
                <a:latin typeface="Arial"/>
                <a:cs typeface="Arial"/>
              </a:rPr>
              <a:t>2</a:t>
            </a:r>
            <a:r>
              <a:rPr sz="1050" baseline="-15873" dirty="0">
                <a:latin typeface="Garamond"/>
                <a:cs typeface="Garamond"/>
              </a:rPr>
              <a:t>)</a:t>
            </a:r>
            <a:r>
              <a:rPr sz="1000" b="0" i="1" dirty="0">
                <a:latin typeface="Bookman Old Style"/>
                <a:cs typeface="Bookman Old Style"/>
              </a:rPr>
              <a:t>/</a:t>
            </a:r>
            <a:r>
              <a:rPr sz="10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050" baseline="-11904" dirty="0">
                <a:solidFill>
                  <a:srgbClr val="9300D3"/>
                </a:solidFill>
                <a:latin typeface="Arial"/>
                <a:cs typeface="Arial"/>
              </a:rPr>
              <a:t>2</a:t>
            </a:r>
            <a:r>
              <a:rPr sz="1050" spc="202" baseline="-11904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75" dirty="0">
                <a:latin typeface="Arial"/>
                <a:cs typeface="Arial"/>
              </a:rPr>
              <a:t>10</a:t>
            </a:r>
            <a:r>
              <a:rPr sz="1000" b="0" i="1" spc="-75" dirty="0">
                <a:latin typeface="Bookman Old Style"/>
                <a:cs typeface="Bookman Old Style"/>
              </a:rPr>
              <a:t>/</a:t>
            </a:r>
            <a:r>
              <a:rPr sz="1000" spc="-75" dirty="0">
                <a:solidFill>
                  <a:srgbClr val="9300D3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10.</a:t>
            </a:r>
            <a:endParaRPr sz="10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30" dirty="0">
                <a:latin typeface="Arial"/>
                <a:cs typeface="Arial"/>
              </a:rPr>
              <a:t>There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again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tie,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which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break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letting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ℓ</a:t>
            </a:r>
            <a:r>
              <a:rPr sz="1100" b="0" i="1" spc="-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5" dirty="0"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35" dirty="0"/>
              <a:t> </a:t>
            </a:r>
            <a:r>
              <a:rPr dirty="0"/>
              <a:t>3.5:</a:t>
            </a:r>
            <a:r>
              <a:rPr spc="415" dirty="0"/>
              <a:t> </a:t>
            </a:r>
            <a:r>
              <a:rPr dirty="0"/>
              <a:t>First</a:t>
            </a:r>
            <a:r>
              <a:rPr spc="240" dirty="0"/>
              <a:t> </a:t>
            </a:r>
            <a:r>
              <a:rPr spc="-20" dirty="0"/>
              <a:t>pivot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0133" y="437805"/>
            <a:ext cx="523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53695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7713" y="437805"/>
            <a:ext cx="8940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461645" algn="l"/>
                <a:tab pos="71247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6490" y="812749"/>
            <a:ext cx="991869" cy="172085"/>
          </a:xfrm>
          <a:custGeom>
            <a:avLst/>
            <a:gdLst/>
            <a:ahLst/>
            <a:cxnLst/>
            <a:rect l="l" t="t" r="r" b="b"/>
            <a:pathLst>
              <a:path w="991869" h="172084">
                <a:moveTo>
                  <a:pt x="396709" y="0"/>
                </a:moveTo>
                <a:lnTo>
                  <a:pt x="0" y="0"/>
                </a:lnTo>
                <a:lnTo>
                  <a:pt x="0" y="172072"/>
                </a:lnTo>
                <a:lnTo>
                  <a:pt x="396709" y="172072"/>
                </a:lnTo>
                <a:lnTo>
                  <a:pt x="396709" y="0"/>
                </a:lnTo>
                <a:close/>
              </a:path>
              <a:path w="991869" h="172084">
                <a:moveTo>
                  <a:pt x="736117" y="0"/>
                </a:moveTo>
                <a:lnTo>
                  <a:pt x="401777" y="0"/>
                </a:lnTo>
                <a:lnTo>
                  <a:pt x="401777" y="172072"/>
                </a:lnTo>
                <a:lnTo>
                  <a:pt x="736117" y="172072"/>
                </a:lnTo>
                <a:lnTo>
                  <a:pt x="736117" y="0"/>
                </a:lnTo>
                <a:close/>
              </a:path>
              <a:path w="991869" h="172084">
                <a:moveTo>
                  <a:pt x="991654" y="0"/>
                </a:moveTo>
                <a:lnTo>
                  <a:pt x="741184" y="0"/>
                </a:lnTo>
                <a:lnTo>
                  <a:pt x="741184" y="172072"/>
                </a:lnTo>
                <a:lnTo>
                  <a:pt x="991654" y="172072"/>
                </a:lnTo>
                <a:lnTo>
                  <a:pt x="991654" y="0"/>
                </a:lnTo>
                <a:close/>
              </a:path>
            </a:pathLst>
          </a:custGeom>
          <a:solidFill>
            <a:srgbClr val="90E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8144" y="812749"/>
            <a:ext cx="304165" cy="172085"/>
          </a:xfrm>
          <a:custGeom>
            <a:avLst/>
            <a:gdLst/>
            <a:ahLst/>
            <a:cxnLst/>
            <a:rect l="l" t="t" r="r" b="b"/>
            <a:pathLst>
              <a:path w="304164" h="172084">
                <a:moveTo>
                  <a:pt x="303555" y="0"/>
                </a:moveTo>
                <a:lnTo>
                  <a:pt x="0" y="0"/>
                </a:lnTo>
                <a:lnTo>
                  <a:pt x="0" y="172072"/>
                </a:lnTo>
                <a:lnTo>
                  <a:pt x="303555" y="172072"/>
                </a:lnTo>
                <a:lnTo>
                  <a:pt x="303555" y="0"/>
                </a:lnTo>
                <a:close/>
              </a:path>
            </a:pathLst>
          </a:custGeom>
          <a:solidFill>
            <a:srgbClr val="90E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73209" y="466074"/>
          <a:ext cx="2107563" cy="870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2400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105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3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F9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F9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910">
                <a:tc rowSpan="2">
                  <a:txBody>
                    <a:bodyPr/>
                    <a:lstStyle/>
                    <a:p>
                      <a:pPr marL="65405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346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20014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20014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62865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286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70815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7475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286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7630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1346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120014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6286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10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06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0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09257" y="781963"/>
            <a:ext cx="2741930" cy="9302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29920" marR="1833245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6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 first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variable,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100" dirty="0">
                <a:latin typeface="Arial"/>
                <a:cs typeface="Arial"/>
              </a:rPr>
              <a:t>,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exits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6425" y="1720634"/>
            <a:ext cx="556895" cy="154305"/>
          </a:xfrm>
          <a:custGeom>
            <a:avLst/>
            <a:gdLst/>
            <a:ahLst/>
            <a:cxnLst/>
            <a:rect l="l" t="t" r="r" b="b"/>
            <a:pathLst>
              <a:path w="556894" h="154305">
                <a:moveTo>
                  <a:pt x="556717" y="0"/>
                </a:moveTo>
                <a:lnTo>
                  <a:pt x="556717" y="0"/>
                </a:lnTo>
                <a:lnTo>
                  <a:pt x="0" y="0"/>
                </a:lnTo>
                <a:lnTo>
                  <a:pt x="0" y="153784"/>
                </a:lnTo>
                <a:lnTo>
                  <a:pt x="556717" y="153784"/>
                </a:lnTo>
                <a:lnTo>
                  <a:pt x="556717" y="0"/>
                </a:lnTo>
                <a:close/>
              </a:path>
            </a:pathLst>
          </a:custGeom>
          <a:solidFill>
            <a:srgbClr val="90E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26434" y="1720634"/>
            <a:ext cx="55689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190"/>
              </a:lnSpc>
            </a:pPr>
            <a:r>
              <a:rPr sz="1100" dirty="0">
                <a:latin typeface="Arial"/>
                <a:cs typeface="Arial"/>
              </a:rPr>
              <a:t>pivot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row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14535" y="1720634"/>
            <a:ext cx="784860" cy="154305"/>
          </a:xfrm>
          <a:custGeom>
            <a:avLst/>
            <a:gdLst/>
            <a:ahLst/>
            <a:cxnLst/>
            <a:rect l="l" t="t" r="r" b="b"/>
            <a:pathLst>
              <a:path w="784860" h="154305">
                <a:moveTo>
                  <a:pt x="784466" y="0"/>
                </a:moveTo>
                <a:lnTo>
                  <a:pt x="784466" y="0"/>
                </a:lnTo>
                <a:lnTo>
                  <a:pt x="0" y="0"/>
                </a:lnTo>
                <a:lnTo>
                  <a:pt x="0" y="153784"/>
                </a:lnTo>
                <a:lnTo>
                  <a:pt x="784466" y="153784"/>
                </a:lnTo>
                <a:lnTo>
                  <a:pt x="78446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95" y="1692413"/>
            <a:ext cx="3115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95145" algn="l"/>
              </a:tabLst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determines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element.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957" y="1940406"/>
            <a:ext cx="3507104" cy="9944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multiply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row</a:t>
            </a:r>
            <a:r>
              <a:rPr sz="1100" spc="-10" dirty="0">
                <a:latin typeface="Arial"/>
                <a:cs typeface="Arial"/>
              </a:rPr>
              <a:t> by </a:t>
            </a:r>
            <a:r>
              <a:rPr sz="1100" dirty="0">
                <a:latin typeface="Arial"/>
                <a:cs typeface="Arial"/>
              </a:rPr>
              <a:t>2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add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zeroth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row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54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subtract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row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990000"/>
                </a:solidFill>
                <a:latin typeface="Arial"/>
                <a:cs typeface="Arial"/>
              </a:rPr>
              <a:t>second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row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30" dirty="0">
                <a:latin typeface="Arial"/>
                <a:cs typeface="Arial"/>
              </a:rPr>
              <a:t>Finally,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add</a:t>
            </a:r>
            <a:r>
              <a:rPr sz="1100" dirty="0">
                <a:latin typeface="Arial"/>
                <a:cs typeface="Arial"/>
              </a:rPr>
              <a:t> the pivot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row</a:t>
            </a:r>
            <a:r>
              <a:rPr sz="1100" dirty="0">
                <a:latin typeface="Arial"/>
                <a:cs typeface="Arial"/>
              </a:rPr>
              <a:t> to the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third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row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obtain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following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new</a:t>
            </a:r>
            <a:r>
              <a:rPr sz="1100" spc="-10" dirty="0">
                <a:latin typeface="Arial"/>
                <a:cs typeface="Arial"/>
              </a:rPr>
              <a:t> tableau: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40684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45" dirty="0"/>
              <a:t> </a:t>
            </a:r>
            <a:r>
              <a:rPr spc="-2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02512"/>
            <a:ext cx="3727450" cy="2124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Consider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LP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problem</a:t>
            </a:r>
            <a:endParaRPr sz="1100">
              <a:latin typeface="Arial"/>
              <a:cs typeface="Arial"/>
            </a:endParaRPr>
          </a:p>
          <a:p>
            <a:pPr marL="868680">
              <a:lnSpc>
                <a:spcPct val="100000"/>
              </a:lnSpc>
              <a:spcBef>
                <a:spcPts val="1035"/>
              </a:spcBef>
              <a:tabLst>
                <a:tab pos="1519555" algn="l"/>
              </a:tabLst>
            </a:pPr>
            <a:r>
              <a:rPr sz="1100" spc="-10" dirty="0">
                <a:latin typeface="Tahoma"/>
                <a:cs typeface="Tahoma"/>
              </a:rPr>
              <a:t>minimize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1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1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200" spc="6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c</a:t>
            </a:r>
            <a:r>
              <a:rPr sz="1200" spc="-30" baseline="-10416" dirty="0">
                <a:latin typeface="Arial"/>
                <a:cs typeface="Arial"/>
              </a:rPr>
              <a:t>4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4</a:t>
            </a:r>
            <a:endParaRPr sz="1200" baseline="-10416">
              <a:latin typeface="Arial"/>
              <a:cs typeface="Arial"/>
            </a:endParaRPr>
          </a:p>
          <a:p>
            <a:pPr marL="809625">
              <a:lnSpc>
                <a:spcPct val="100000"/>
              </a:lnSpc>
              <a:spcBef>
                <a:spcPts val="335"/>
              </a:spcBef>
              <a:tabLst>
                <a:tab pos="1519555" algn="l"/>
              </a:tabLst>
            </a:pPr>
            <a:r>
              <a:rPr sz="1100" spc="-40" dirty="0">
                <a:latin typeface="Tahoma"/>
                <a:cs typeface="Tahoma"/>
              </a:rPr>
              <a:t>subject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8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15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334"/>
              </a:spcBef>
            </a:pP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1</a:t>
            </a:r>
            <a:r>
              <a:rPr sz="1200" spc="-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3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r>
              <a:rPr sz="1200" spc="6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4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4</a:t>
            </a:r>
            <a:r>
              <a:rPr sz="1200" spc="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330"/>
              </a:spcBef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12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Bookman Old Style"/>
              <a:cs typeface="Bookman Old Style"/>
            </a:endParaRPr>
          </a:p>
          <a:p>
            <a:pPr marL="137795">
              <a:lnSpc>
                <a:spcPct val="100000"/>
              </a:lnSpc>
              <a:spcBef>
                <a:spcPts val="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15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</a:t>
            </a:r>
            <a:r>
              <a:rPr sz="1100" spc="-40" dirty="0">
                <a:latin typeface="Arial"/>
                <a:cs typeface="Arial"/>
              </a:rPr>
              <a:t>1</a:t>
            </a:r>
            <a:r>
              <a:rPr sz="1100" b="0" i="1" spc="-4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2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15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</a:t>
            </a:r>
            <a:r>
              <a:rPr sz="1100" spc="-40" dirty="0">
                <a:latin typeface="Arial"/>
                <a:cs typeface="Arial"/>
              </a:rPr>
              <a:t>1</a:t>
            </a:r>
            <a:r>
              <a:rPr sz="1100" b="0" i="1" spc="-4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37795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Since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linearly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independent,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choose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187" baseline="-10416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135" baseline="-10416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basic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variables.</a:t>
            </a:r>
            <a:endParaRPr sz="1100">
              <a:latin typeface="Arial"/>
              <a:cs typeface="Arial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corresponding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matrix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9964" y="2526435"/>
            <a:ext cx="436880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0520" algn="l"/>
              </a:tabLst>
            </a:pPr>
            <a:r>
              <a:rPr sz="1100" dirty="0">
                <a:latin typeface="Times New Roman"/>
                <a:cs typeface="Times New Roman"/>
              </a:rPr>
              <a:t>	 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C37C898-2EC5-1987-1297-BFA828B3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622320"/>
            <a:ext cx="1171904" cy="60445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185" dirty="0"/>
              <a:t> </a:t>
            </a:r>
            <a:r>
              <a:rPr dirty="0"/>
              <a:t>3.5:</a:t>
            </a:r>
            <a:r>
              <a:rPr spc="345" dirty="0"/>
              <a:t> </a:t>
            </a:r>
            <a:r>
              <a:rPr dirty="0"/>
              <a:t>Second</a:t>
            </a:r>
            <a:r>
              <a:rPr spc="185" dirty="0"/>
              <a:t> </a:t>
            </a:r>
            <a:r>
              <a:rPr spc="-20" dirty="0"/>
              <a:t>pivot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533" y="437805"/>
            <a:ext cx="472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328295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4158" y="437805"/>
            <a:ext cx="1210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53695" algn="l"/>
                <a:tab pos="765175" algn="l"/>
                <a:tab pos="101600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3209" y="640673"/>
          <a:ext cx="2108830" cy="686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2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3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R="57785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045"/>
                        </a:lnSpc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9257" y="781963"/>
            <a:ext cx="2781935" cy="13106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29920" marR="1872614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6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cost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been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reduced</a:t>
            </a:r>
            <a:r>
              <a:rPr sz="1100" dirty="0">
                <a:latin typeface="Arial"/>
                <a:cs typeface="Arial"/>
              </a:rPr>
              <a:t> to </a:t>
            </a:r>
            <a:r>
              <a:rPr sz="1100" spc="-10" dirty="0">
                <a:latin typeface="Lucida Sans Unicode"/>
                <a:cs typeface="Lucida Sans Unicode"/>
              </a:rPr>
              <a:t>−</a:t>
            </a:r>
            <a:r>
              <a:rPr sz="1100" spc="-10" dirty="0">
                <a:latin typeface="Arial"/>
                <a:cs typeface="Arial"/>
              </a:rPr>
              <a:t>120.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corresponding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basic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feasible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solution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</a:t>
            </a:r>
            <a:r>
              <a:rPr sz="1100" spc="-4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100" b="0" i="1" spc="-40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100" spc="-60" dirty="0">
                <a:latin typeface="Arial"/>
                <a:cs typeface="Arial"/>
              </a:rPr>
              <a:t>0</a:t>
            </a:r>
            <a:r>
              <a:rPr sz="1100" b="0" i="1" spc="-60" dirty="0">
                <a:latin typeface="Bookman Old Style"/>
                <a:cs typeface="Bookman Old Style"/>
              </a:rPr>
              <a:t>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1100" b="0" i="1" spc="-60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100" spc="-55" dirty="0">
                <a:latin typeface="Arial"/>
                <a:cs typeface="Arial"/>
              </a:rPr>
              <a:t>0</a:t>
            </a:r>
            <a:r>
              <a:rPr sz="1100" b="0" i="1" spc="-55" dirty="0"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spc="-55" dirty="0">
                <a:latin typeface="Arial"/>
                <a:cs typeface="Arial"/>
              </a:rPr>
              <a:t>0</a:t>
            </a:r>
            <a:r>
              <a:rPr sz="1100" b="0" i="1" spc="-55" dirty="0">
                <a:latin typeface="Bookman Old Style"/>
                <a:cs typeface="Bookman Old Style"/>
              </a:rPr>
              <a:t>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185" dirty="0"/>
              <a:t> </a:t>
            </a:r>
            <a:r>
              <a:rPr dirty="0"/>
              <a:t>3.5:</a:t>
            </a:r>
            <a:r>
              <a:rPr spc="345" dirty="0"/>
              <a:t> </a:t>
            </a:r>
            <a:r>
              <a:rPr dirty="0"/>
              <a:t>Second</a:t>
            </a:r>
            <a:r>
              <a:rPr spc="185" dirty="0"/>
              <a:t> </a:t>
            </a:r>
            <a:r>
              <a:rPr spc="-20" dirty="0"/>
              <a:t>pivot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533" y="437805"/>
            <a:ext cx="472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328295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4158" y="437805"/>
            <a:ext cx="1197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53695" algn="l"/>
                <a:tab pos="765175" algn="l"/>
                <a:tab pos="101600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3209" y="640673"/>
          <a:ext cx="2108830" cy="686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2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3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R="57785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045"/>
                        </a:lnSpc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9257" y="781963"/>
            <a:ext cx="3659504" cy="11023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29920" marR="2750820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6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227329" marR="43180" indent="-177165">
              <a:lnSpc>
                <a:spcPct val="1026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terms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original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variables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moved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point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(</a:t>
            </a:r>
            <a:r>
              <a:rPr sz="1100" spc="-40" dirty="0">
                <a:latin typeface="Arial"/>
                <a:cs typeface="Arial"/>
              </a:rPr>
              <a:t>0</a:t>
            </a:r>
            <a:r>
              <a:rPr sz="1100" b="0" i="1" spc="-40" dirty="0"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spc="-55" dirty="0">
                <a:latin typeface="Arial"/>
                <a:cs typeface="Arial"/>
              </a:rPr>
              <a:t>0</a:t>
            </a:r>
            <a:r>
              <a:rPr sz="1100" b="0" i="1" spc="-55" dirty="0">
                <a:latin typeface="Bookman Old Style"/>
                <a:cs typeface="Bookman Old Style"/>
              </a:rPr>
              <a:t>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0" dirty="0">
                <a:latin typeface="Arial"/>
                <a:cs typeface="Arial"/>
              </a:rPr>
              <a:t>10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178" y="2014229"/>
            <a:ext cx="1294255" cy="119543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185" dirty="0"/>
              <a:t> </a:t>
            </a:r>
            <a:r>
              <a:rPr dirty="0"/>
              <a:t>3.5:</a:t>
            </a:r>
            <a:r>
              <a:rPr spc="345" dirty="0"/>
              <a:t> </a:t>
            </a:r>
            <a:r>
              <a:rPr dirty="0"/>
              <a:t>Second</a:t>
            </a:r>
            <a:r>
              <a:rPr spc="185" dirty="0"/>
              <a:t> </a:t>
            </a:r>
            <a:r>
              <a:rPr spc="-20" dirty="0"/>
              <a:t>pivot</a:t>
            </a:r>
          </a:p>
        </p:txBody>
      </p:sp>
      <p:sp>
        <p:nvSpPr>
          <p:cNvPr id="3" name="object 3"/>
          <p:cNvSpPr/>
          <p:nvPr/>
        </p:nvSpPr>
        <p:spPr>
          <a:xfrm>
            <a:off x="1968144" y="468604"/>
            <a:ext cx="304165" cy="172085"/>
          </a:xfrm>
          <a:custGeom>
            <a:avLst/>
            <a:gdLst/>
            <a:ahLst/>
            <a:cxnLst/>
            <a:rect l="l" t="t" r="r" b="b"/>
            <a:pathLst>
              <a:path w="304164" h="172084">
                <a:moveTo>
                  <a:pt x="303555" y="0"/>
                </a:moveTo>
                <a:lnTo>
                  <a:pt x="0" y="0"/>
                </a:lnTo>
                <a:lnTo>
                  <a:pt x="0" y="172072"/>
                </a:lnTo>
                <a:lnTo>
                  <a:pt x="303555" y="172072"/>
                </a:lnTo>
                <a:lnTo>
                  <a:pt x="303555" y="0"/>
                </a:lnTo>
                <a:close/>
              </a:path>
            </a:pathLst>
          </a:custGeom>
          <a:solidFill>
            <a:srgbClr val="E5E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5533" y="437805"/>
            <a:ext cx="472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328295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4158" y="437805"/>
            <a:ext cx="1197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53695" algn="l"/>
                <a:tab pos="765175" algn="l"/>
                <a:tab pos="101600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8144" y="640676"/>
            <a:ext cx="304165" cy="688340"/>
          </a:xfrm>
          <a:custGeom>
            <a:avLst/>
            <a:gdLst/>
            <a:ahLst/>
            <a:cxnLst/>
            <a:rect l="l" t="t" r="r" b="b"/>
            <a:pathLst>
              <a:path w="304164" h="688340">
                <a:moveTo>
                  <a:pt x="303555" y="344157"/>
                </a:moveTo>
                <a:lnTo>
                  <a:pt x="0" y="344157"/>
                </a:lnTo>
                <a:lnTo>
                  <a:pt x="0" y="516229"/>
                </a:lnTo>
                <a:lnTo>
                  <a:pt x="0" y="688301"/>
                </a:lnTo>
                <a:lnTo>
                  <a:pt x="303555" y="688301"/>
                </a:lnTo>
                <a:lnTo>
                  <a:pt x="303555" y="516229"/>
                </a:lnTo>
                <a:lnTo>
                  <a:pt x="303555" y="344157"/>
                </a:lnTo>
                <a:close/>
              </a:path>
              <a:path w="304164" h="688340">
                <a:moveTo>
                  <a:pt x="303555" y="0"/>
                </a:moveTo>
                <a:lnTo>
                  <a:pt x="0" y="0"/>
                </a:lnTo>
                <a:lnTo>
                  <a:pt x="0" y="172072"/>
                </a:lnTo>
                <a:lnTo>
                  <a:pt x="0" y="344144"/>
                </a:lnTo>
                <a:lnTo>
                  <a:pt x="303555" y="344144"/>
                </a:lnTo>
                <a:lnTo>
                  <a:pt x="303555" y="172072"/>
                </a:lnTo>
                <a:lnTo>
                  <a:pt x="303555" y="0"/>
                </a:lnTo>
                <a:close/>
              </a:path>
            </a:pathLst>
          </a:custGeom>
          <a:solidFill>
            <a:srgbClr val="E5E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73209" y="640673"/>
          <a:ext cx="2108831" cy="690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2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3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5415">
                <a:tc rowSpan="2">
                  <a:txBody>
                    <a:bodyPr/>
                    <a:lstStyle/>
                    <a:p>
                      <a:pPr marL="65405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0014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7475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0815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7813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763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286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E5E5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R="57785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045"/>
                        </a:lnSpc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15441" y="2139162"/>
            <a:ext cx="734060" cy="154305"/>
          </a:xfrm>
          <a:custGeom>
            <a:avLst/>
            <a:gdLst/>
            <a:ahLst/>
            <a:cxnLst/>
            <a:rect l="l" t="t" r="r" b="b"/>
            <a:pathLst>
              <a:path w="734060" h="154305">
                <a:moveTo>
                  <a:pt x="733844" y="0"/>
                </a:moveTo>
                <a:lnTo>
                  <a:pt x="733844" y="0"/>
                </a:lnTo>
                <a:lnTo>
                  <a:pt x="0" y="0"/>
                </a:lnTo>
                <a:lnTo>
                  <a:pt x="0" y="153797"/>
                </a:lnTo>
                <a:lnTo>
                  <a:pt x="733844" y="153797"/>
                </a:lnTo>
                <a:lnTo>
                  <a:pt x="733844" y="0"/>
                </a:lnTo>
                <a:close/>
              </a:path>
            </a:pathLst>
          </a:custGeom>
          <a:solidFill>
            <a:srgbClr val="E5E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1157" y="781963"/>
            <a:ext cx="3745865" cy="24428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68020" marR="2799080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6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ahoma"/>
              <a:cs typeface="Tahoma"/>
            </a:endParaRPr>
          </a:p>
          <a:p>
            <a:pPr marL="265430" marR="81280" indent="-177165">
              <a:lnSpc>
                <a:spcPct val="102600"/>
              </a:lnSpc>
              <a:spcBef>
                <a:spcPts val="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 point,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18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the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negative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reduced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cost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bring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x</a:t>
            </a:r>
            <a:r>
              <a:rPr sz="1200" baseline="-10416" dirty="0">
                <a:solidFill>
                  <a:srgbClr val="990000"/>
                </a:solidFill>
                <a:latin typeface="Arial"/>
                <a:cs typeface="Arial"/>
              </a:rPr>
              <a:t>2</a:t>
            </a:r>
            <a:r>
              <a:rPr sz="1200" spc="172" baseline="-10416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into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100" i="1" spc="-4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300D3"/>
                </a:solidFill>
                <a:latin typeface="Tahoma"/>
                <a:cs typeface="Tahoma"/>
              </a:rPr>
              <a:t>=</a:t>
            </a:r>
            <a:r>
              <a:rPr sz="1100" spc="-80" dirty="0">
                <a:solidFill>
                  <a:srgbClr val="9300D3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9300D3"/>
                </a:solidFill>
                <a:latin typeface="Tahoma"/>
                <a:cs typeface="Tahoma"/>
              </a:rPr>
              <a:t>(</a:t>
            </a:r>
            <a:r>
              <a:rPr sz="1100" spc="-50" dirty="0">
                <a:solidFill>
                  <a:srgbClr val="9300D3"/>
                </a:solidFill>
                <a:latin typeface="Arial"/>
                <a:cs typeface="Arial"/>
              </a:rPr>
              <a:t>1</a:t>
            </a:r>
            <a:r>
              <a:rPr sz="1100" b="0" i="1" spc="-50" dirty="0">
                <a:solidFill>
                  <a:srgbClr val="9300D3"/>
                </a:solidFill>
                <a:latin typeface="Bookman Old Style"/>
                <a:cs typeface="Bookman Old Style"/>
              </a:rPr>
              <a:t>.</a:t>
            </a:r>
            <a:r>
              <a:rPr sz="1100" spc="-50" dirty="0">
                <a:solidFill>
                  <a:srgbClr val="9300D3"/>
                </a:solidFill>
                <a:latin typeface="Arial"/>
                <a:cs typeface="Arial"/>
              </a:rPr>
              <a:t>5</a:t>
            </a:r>
            <a:r>
              <a:rPr sz="1100" b="0" i="1" spc="-50" dirty="0">
                <a:solidFill>
                  <a:srgbClr val="9300D3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spc="-55" dirty="0">
                <a:solidFill>
                  <a:srgbClr val="9300D3"/>
                </a:solidFill>
                <a:latin typeface="Lucida Sans Unicode"/>
                <a:cs typeface="Lucida Sans Unicode"/>
              </a:rPr>
              <a:t>−</a:t>
            </a:r>
            <a:r>
              <a:rPr sz="1100" spc="-55" dirty="0">
                <a:solidFill>
                  <a:srgbClr val="9300D3"/>
                </a:solidFill>
                <a:latin typeface="Arial"/>
                <a:cs typeface="Arial"/>
              </a:rPr>
              <a:t>1</a:t>
            </a:r>
            <a:r>
              <a:rPr sz="1100" b="0" i="1" spc="-55" dirty="0">
                <a:solidFill>
                  <a:srgbClr val="9300D3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spc="-20" dirty="0">
                <a:solidFill>
                  <a:srgbClr val="9300D3"/>
                </a:solidFill>
                <a:latin typeface="Arial"/>
                <a:cs typeface="Arial"/>
              </a:rPr>
              <a:t>2</a:t>
            </a:r>
            <a:r>
              <a:rPr sz="1100" b="0" i="1" spc="-20" dirty="0">
                <a:solidFill>
                  <a:srgbClr val="9300D3"/>
                </a:solidFill>
                <a:latin typeface="Bookman Old Style"/>
                <a:cs typeface="Bookman Old Style"/>
              </a:rPr>
              <a:t>.</a:t>
            </a:r>
            <a:r>
              <a:rPr sz="1100" spc="-20" dirty="0">
                <a:solidFill>
                  <a:srgbClr val="9300D3"/>
                </a:solidFill>
                <a:latin typeface="Arial"/>
                <a:cs typeface="Arial"/>
              </a:rPr>
              <a:t>5</a:t>
            </a:r>
            <a:r>
              <a:rPr sz="1100" spc="-20" dirty="0">
                <a:solidFill>
                  <a:srgbClr val="9300D3"/>
                </a:solidFill>
                <a:latin typeface="Tahoma"/>
                <a:cs typeface="Tahoma"/>
              </a:rPr>
              <a:t>)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4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Since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baseline="-10416" dirty="0">
                <a:solidFill>
                  <a:srgbClr val="9300D3"/>
                </a:solidFill>
                <a:latin typeface="Arial"/>
                <a:cs typeface="Arial"/>
              </a:rPr>
              <a:t>2</a:t>
            </a:r>
            <a:r>
              <a:rPr sz="1200" spc="142" baseline="-10416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b="0" i="1" spc="180" dirty="0">
                <a:latin typeface="Bookman Old Style"/>
                <a:cs typeface="Bookman Old Style"/>
              </a:rPr>
              <a:t>&lt;</a:t>
            </a:r>
            <a:r>
              <a:rPr sz="1100" b="0" i="1" spc="-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ratios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x</a:t>
            </a:r>
            <a:r>
              <a:rPr sz="1200" i="1" baseline="-13888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200" baseline="-13888" dirty="0">
                <a:solidFill>
                  <a:srgbClr val="990000"/>
                </a:solidFill>
                <a:latin typeface="Garamond"/>
                <a:cs typeface="Garamond"/>
              </a:rPr>
              <a:t>(</a:t>
            </a:r>
            <a:r>
              <a:rPr sz="1200" i="1" baseline="-13888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200" baseline="-13888" dirty="0">
                <a:solidFill>
                  <a:srgbClr val="990000"/>
                </a:solidFill>
                <a:latin typeface="Garamond"/>
                <a:cs typeface="Garamond"/>
              </a:rPr>
              <a:t>)</a:t>
            </a:r>
            <a:r>
              <a:rPr sz="1100" b="0" i="1" dirty="0">
                <a:solidFill>
                  <a:srgbClr val="990000"/>
                </a:solidFill>
                <a:latin typeface="Bookman Old Style"/>
                <a:cs typeface="Bookman Old Style"/>
              </a:rPr>
              <a:t>/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,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for</a:t>
            </a:r>
            <a:r>
              <a:rPr sz="1100" spc="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100" i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65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r>
              <a:rPr sz="1100" b="0" i="1" spc="-60" dirty="0">
                <a:solidFill>
                  <a:srgbClr val="990000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990000"/>
                </a:solidFill>
                <a:latin typeface="Bookman Old Style"/>
                <a:cs typeface="Bookman Old Style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3</a:t>
            </a:r>
            <a:r>
              <a:rPr sz="1100" spc="-2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375285">
              <a:lnSpc>
                <a:spcPts val="1200"/>
              </a:lnSpc>
              <a:spcBef>
                <a:spcPts val="340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502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i="1" baseline="-15873" dirty="0">
                <a:latin typeface="Arial"/>
                <a:cs typeface="Arial"/>
              </a:rPr>
              <a:t>B</a:t>
            </a:r>
            <a:r>
              <a:rPr sz="1050" baseline="-15873" dirty="0">
                <a:latin typeface="Garamond"/>
                <a:cs typeface="Garamond"/>
              </a:rPr>
              <a:t>(</a:t>
            </a:r>
            <a:r>
              <a:rPr sz="1050" baseline="-15873" dirty="0">
                <a:latin typeface="Arial"/>
                <a:cs typeface="Arial"/>
              </a:rPr>
              <a:t>1</a:t>
            </a:r>
            <a:r>
              <a:rPr sz="1050" baseline="-15873" dirty="0">
                <a:latin typeface="Garamond"/>
                <a:cs typeface="Garamond"/>
              </a:rPr>
              <a:t>)</a:t>
            </a:r>
            <a:r>
              <a:rPr sz="1000" b="0" i="1" dirty="0">
                <a:latin typeface="Bookman Old Style"/>
                <a:cs typeface="Bookman Old Style"/>
              </a:rPr>
              <a:t>/</a:t>
            </a:r>
            <a:r>
              <a:rPr sz="10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050" baseline="-11904" dirty="0">
                <a:solidFill>
                  <a:srgbClr val="9300D3"/>
                </a:solidFill>
                <a:latin typeface="Arial"/>
                <a:cs typeface="Arial"/>
              </a:rPr>
              <a:t>1</a:t>
            </a:r>
            <a:r>
              <a:rPr sz="1050" spc="209" baseline="-11904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70" dirty="0">
                <a:latin typeface="Arial"/>
                <a:cs typeface="Arial"/>
              </a:rPr>
              <a:t>10</a:t>
            </a:r>
            <a:r>
              <a:rPr sz="1000" b="0" i="1" spc="-70" dirty="0">
                <a:latin typeface="Bookman Old Style"/>
                <a:cs typeface="Bookman Old Style"/>
              </a:rPr>
              <a:t>/</a:t>
            </a:r>
            <a:r>
              <a:rPr sz="1000" spc="-70" dirty="0">
                <a:solidFill>
                  <a:srgbClr val="9300D3"/>
                </a:solidFill>
                <a:latin typeface="Arial"/>
                <a:cs typeface="Arial"/>
              </a:rPr>
              <a:t>1</a:t>
            </a:r>
            <a:r>
              <a:rPr sz="1000" b="0" i="1" spc="-70" dirty="0">
                <a:solidFill>
                  <a:srgbClr val="9300D3"/>
                </a:solidFill>
                <a:latin typeface="Bookman Old Style"/>
                <a:cs typeface="Bookman Old Style"/>
              </a:rPr>
              <a:t>.</a:t>
            </a:r>
            <a:r>
              <a:rPr sz="1000" spc="-70" dirty="0">
                <a:solidFill>
                  <a:srgbClr val="9300D3"/>
                </a:solidFill>
                <a:latin typeface="Arial"/>
                <a:cs typeface="Arial"/>
              </a:rPr>
              <a:t>5</a:t>
            </a:r>
            <a:r>
              <a:rPr sz="1000" spc="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90" dirty="0">
                <a:latin typeface="Arial"/>
                <a:cs typeface="Arial"/>
              </a:rPr>
              <a:t>6</a:t>
            </a:r>
            <a:r>
              <a:rPr sz="1000" b="0" i="1" spc="90" dirty="0">
                <a:latin typeface="Bookman Old Style"/>
                <a:cs typeface="Bookman Old Style"/>
              </a:rPr>
              <a:t>.</a:t>
            </a:r>
            <a:r>
              <a:rPr sz="1500" spc="-690" baseline="13888" dirty="0">
                <a:latin typeface="Tahoma"/>
                <a:cs typeface="Tahoma"/>
              </a:rPr>
              <a:t>¯</a:t>
            </a:r>
            <a:r>
              <a:rPr sz="1000" spc="90" dirty="0">
                <a:latin typeface="Arial"/>
                <a:cs typeface="Arial"/>
              </a:rPr>
              <a:t>6,</a:t>
            </a:r>
            <a:endParaRPr sz="1000">
              <a:latin typeface="Arial"/>
              <a:cs typeface="Arial"/>
            </a:endParaRPr>
          </a:p>
          <a:p>
            <a:pPr marL="375285">
              <a:lnSpc>
                <a:spcPts val="1200"/>
              </a:lnSpc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502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i="1" baseline="-15873" dirty="0">
                <a:latin typeface="Arial"/>
                <a:cs typeface="Arial"/>
              </a:rPr>
              <a:t>B</a:t>
            </a:r>
            <a:r>
              <a:rPr sz="1050" baseline="-15873" dirty="0">
                <a:latin typeface="Garamond"/>
                <a:cs typeface="Garamond"/>
              </a:rPr>
              <a:t>(</a:t>
            </a:r>
            <a:r>
              <a:rPr sz="1050" baseline="-15873" dirty="0">
                <a:latin typeface="Arial"/>
                <a:cs typeface="Arial"/>
              </a:rPr>
              <a:t>3</a:t>
            </a:r>
            <a:r>
              <a:rPr sz="1050" baseline="-15873" dirty="0">
                <a:latin typeface="Garamond"/>
                <a:cs typeface="Garamond"/>
              </a:rPr>
              <a:t>)</a:t>
            </a:r>
            <a:r>
              <a:rPr sz="1000" b="0" i="1" dirty="0">
                <a:latin typeface="Bookman Old Style"/>
                <a:cs typeface="Bookman Old Style"/>
              </a:rPr>
              <a:t>/</a:t>
            </a:r>
            <a:r>
              <a:rPr sz="10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050" baseline="-11904" dirty="0">
                <a:solidFill>
                  <a:srgbClr val="9300D3"/>
                </a:solidFill>
                <a:latin typeface="Arial"/>
                <a:cs typeface="Arial"/>
              </a:rPr>
              <a:t>3</a:t>
            </a:r>
            <a:r>
              <a:rPr sz="1050" spc="209" baseline="-11904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70" dirty="0">
                <a:latin typeface="Arial"/>
                <a:cs typeface="Arial"/>
              </a:rPr>
              <a:t>10</a:t>
            </a:r>
            <a:r>
              <a:rPr sz="1000" b="0" i="1" spc="-70" dirty="0">
                <a:latin typeface="Bookman Old Style"/>
                <a:cs typeface="Bookman Old Style"/>
              </a:rPr>
              <a:t>/</a:t>
            </a:r>
            <a:r>
              <a:rPr sz="1000" spc="-70" dirty="0">
                <a:solidFill>
                  <a:srgbClr val="9300D3"/>
                </a:solidFill>
                <a:latin typeface="Arial"/>
                <a:cs typeface="Arial"/>
              </a:rPr>
              <a:t>2</a:t>
            </a:r>
            <a:r>
              <a:rPr sz="1000" b="0" i="1" spc="-70" dirty="0">
                <a:solidFill>
                  <a:srgbClr val="9300D3"/>
                </a:solidFill>
                <a:latin typeface="Bookman Old Style"/>
                <a:cs typeface="Bookman Old Style"/>
              </a:rPr>
              <a:t>.</a:t>
            </a:r>
            <a:r>
              <a:rPr sz="1000" spc="-70" dirty="0">
                <a:solidFill>
                  <a:srgbClr val="9300D3"/>
                </a:solidFill>
                <a:latin typeface="Arial"/>
                <a:cs typeface="Arial"/>
              </a:rPr>
              <a:t>5</a:t>
            </a:r>
            <a:r>
              <a:rPr sz="1000" spc="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4.</a:t>
            </a:r>
            <a:endParaRPr sz="1000">
              <a:latin typeface="Arial"/>
              <a:cs typeface="Arial"/>
            </a:endParaRPr>
          </a:p>
          <a:p>
            <a:pPr marL="265430" marR="109220" indent="-177165">
              <a:lnSpc>
                <a:spcPct val="102600"/>
              </a:lnSpc>
              <a:spcBef>
                <a:spcPts val="32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obtain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ℓ</a:t>
            </a:r>
            <a:r>
              <a:rPr sz="1100" b="0" i="1" spc="-7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3,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third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variable,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x</a:t>
            </a:r>
            <a:r>
              <a:rPr sz="1200" baseline="-10416" dirty="0">
                <a:solidFill>
                  <a:srgbClr val="990000"/>
                </a:solidFill>
                <a:latin typeface="Arial"/>
                <a:cs typeface="Arial"/>
              </a:rPr>
              <a:t>6</a:t>
            </a:r>
            <a:r>
              <a:rPr sz="1200" spc="187" baseline="-10416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exits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the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185" dirty="0"/>
              <a:t> </a:t>
            </a:r>
            <a:r>
              <a:rPr dirty="0"/>
              <a:t>3.5:</a:t>
            </a:r>
            <a:r>
              <a:rPr spc="345" dirty="0"/>
              <a:t> </a:t>
            </a:r>
            <a:r>
              <a:rPr dirty="0"/>
              <a:t>Second</a:t>
            </a:r>
            <a:r>
              <a:rPr spc="185" dirty="0"/>
              <a:t> </a:t>
            </a:r>
            <a:r>
              <a:rPr spc="-20" dirty="0"/>
              <a:t>pivot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2833" y="437805"/>
            <a:ext cx="194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4158" y="437805"/>
            <a:ext cx="1197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53695" algn="l"/>
                <a:tab pos="765175" algn="l"/>
                <a:tab pos="101600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6490" y="1156906"/>
            <a:ext cx="396875" cy="172085"/>
          </a:xfrm>
          <a:custGeom>
            <a:avLst/>
            <a:gdLst/>
            <a:ahLst/>
            <a:cxnLst/>
            <a:rect l="l" t="t" r="r" b="b"/>
            <a:pathLst>
              <a:path w="396875" h="172084">
                <a:moveTo>
                  <a:pt x="396709" y="0"/>
                </a:moveTo>
                <a:lnTo>
                  <a:pt x="0" y="0"/>
                </a:lnTo>
                <a:lnTo>
                  <a:pt x="0" y="172072"/>
                </a:lnTo>
                <a:lnTo>
                  <a:pt x="396709" y="172072"/>
                </a:lnTo>
                <a:lnTo>
                  <a:pt x="396709" y="0"/>
                </a:lnTo>
                <a:close/>
              </a:path>
            </a:pathLst>
          </a:custGeom>
          <a:solidFill>
            <a:srgbClr val="90E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1661" y="781963"/>
            <a:ext cx="34671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6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8267" y="1156906"/>
            <a:ext cx="589915" cy="172085"/>
          </a:xfrm>
          <a:custGeom>
            <a:avLst/>
            <a:gdLst/>
            <a:ahLst/>
            <a:cxnLst/>
            <a:rect l="l" t="t" r="r" b="b"/>
            <a:pathLst>
              <a:path w="589914" h="172084">
                <a:moveTo>
                  <a:pt x="334340" y="0"/>
                </a:moveTo>
                <a:lnTo>
                  <a:pt x="0" y="0"/>
                </a:lnTo>
                <a:lnTo>
                  <a:pt x="0" y="172072"/>
                </a:lnTo>
                <a:lnTo>
                  <a:pt x="334340" y="172072"/>
                </a:lnTo>
                <a:lnTo>
                  <a:pt x="334340" y="0"/>
                </a:lnTo>
                <a:close/>
              </a:path>
              <a:path w="589914" h="172084">
                <a:moveTo>
                  <a:pt x="589876" y="0"/>
                </a:moveTo>
                <a:lnTo>
                  <a:pt x="339407" y="0"/>
                </a:lnTo>
                <a:lnTo>
                  <a:pt x="339407" y="172072"/>
                </a:lnTo>
                <a:lnTo>
                  <a:pt x="589876" y="172072"/>
                </a:lnTo>
                <a:lnTo>
                  <a:pt x="589876" y="0"/>
                </a:lnTo>
                <a:close/>
              </a:path>
            </a:pathLst>
          </a:custGeom>
          <a:solidFill>
            <a:srgbClr val="90E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3209" y="466074"/>
          <a:ext cx="2108831" cy="861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2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3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39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116205">
                        <a:lnSpc>
                          <a:spcPts val="117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2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F9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5405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30">
                <a:tc rowSpan="2">
                  <a:txBody>
                    <a:bodyPr/>
                    <a:lstStyle/>
                    <a:p>
                      <a:pPr marL="134620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346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0014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150"/>
                        </a:lnSpc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8001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876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9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0E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826425" y="1573911"/>
            <a:ext cx="556895" cy="154305"/>
          </a:xfrm>
          <a:custGeom>
            <a:avLst/>
            <a:gdLst/>
            <a:ahLst/>
            <a:cxnLst/>
            <a:rect l="l" t="t" r="r" b="b"/>
            <a:pathLst>
              <a:path w="556894" h="154305">
                <a:moveTo>
                  <a:pt x="556717" y="0"/>
                </a:moveTo>
                <a:lnTo>
                  <a:pt x="556717" y="0"/>
                </a:lnTo>
                <a:lnTo>
                  <a:pt x="0" y="0"/>
                </a:lnTo>
                <a:lnTo>
                  <a:pt x="0" y="153784"/>
                </a:lnTo>
                <a:lnTo>
                  <a:pt x="556717" y="153784"/>
                </a:lnTo>
                <a:lnTo>
                  <a:pt x="556717" y="0"/>
                </a:lnTo>
                <a:close/>
              </a:path>
            </a:pathLst>
          </a:custGeom>
          <a:solidFill>
            <a:srgbClr val="90E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26434" y="1573911"/>
            <a:ext cx="55689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190"/>
              </a:lnSpc>
            </a:pPr>
            <a:r>
              <a:rPr sz="1100" dirty="0">
                <a:latin typeface="Arial"/>
                <a:cs typeface="Arial"/>
              </a:rPr>
              <a:t>pivot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row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14535" y="1573911"/>
            <a:ext cx="784860" cy="154305"/>
          </a:xfrm>
          <a:custGeom>
            <a:avLst/>
            <a:gdLst/>
            <a:ahLst/>
            <a:cxnLst/>
            <a:rect l="l" t="t" r="r" b="b"/>
            <a:pathLst>
              <a:path w="784860" h="154305">
                <a:moveTo>
                  <a:pt x="784466" y="0"/>
                </a:moveTo>
                <a:lnTo>
                  <a:pt x="784466" y="0"/>
                </a:lnTo>
                <a:lnTo>
                  <a:pt x="0" y="0"/>
                </a:lnTo>
                <a:lnTo>
                  <a:pt x="0" y="153784"/>
                </a:lnTo>
                <a:lnTo>
                  <a:pt x="784466" y="153784"/>
                </a:lnTo>
                <a:lnTo>
                  <a:pt x="78446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9257" y="1545690"/>
            <a:ext cx="3355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010410" algn="l"/>
              </a:tabLst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determines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element.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257" y="1755723"/>
            <a:ext cx="3742054" cy="15481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7329" marR="41275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multiply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4</a:t>
            </a:r>
            <a:r>
              <a:rPr sz="1100" b="0" i="1" spc="-65" dirty="0">
                <a:latin typeface="Bookman Old Style"/>
                <a:cs typeface="Bookman Old Style"/>
              </a:rPr>
              <a:t>/</a:t>
            </a:r>
            <a:r>
              <a:rPr sz="1100" spc="-65" dirty="0">
                <a:latin typeface="Arial"/>
                <a:cs typeface="Arial"/>
              </a:rPr>
              <a:t>2</a:t>
            </a:r>
            <a:r>
              <a:rPr sz="1100" b="0" i="1" spc="-65" dirty="0">
                <a:latin typeface="Bookman Old Style"/>
                <a:cs typeface="Bookman Old Style"/>
              </a:rPr>
              <a:t>.</a:t>
            </a:r>
            <a:r>
              <a:rPr sz="1100" spc="-65" dirty="0">
                <a:latin typeface="Arial"/>
                <a:cs typeface="Arial"/>
              </a:rPr>
              <a:t>5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add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zeroth</a:t>
            </a:r>
            <a:r>
              <a:rPr sz="1100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row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27329" marR="431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multiply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row</a:t>
            </a:r>
            <a:r>
              <a:rPr sz="1100" spc="-10" dirty="0">
                <a:latin typeface="Arial"/>
                <a:cs typeface="Arial"/>
              </a:rPr>
              <a:t> by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1</a:t>
            </a:r>
            <a:r>
              <a:rPr sz="1100" b="0" i="1" spc="-55" dirty="0">
                <a:latin typeface="Bookman Old Style"/>
                <a:cs typeface="Bookman Old Style"/>
              </a:rPr>
              <a:t>.</a:t>
            </a:r>
            <a:r>
              <a:rPr sz="1100" spc="-55" dirty="0">
                <a:latin typeface="Arial"/>
                <a:cs typeface="Arial"/>
              </a:rPr>
              <a:t>5</a:t>
            </a:r>
            <a:r>
              <a:rPr sz="1100" b="0" i="1" spc="-55" dirty="0">
                <a:latin typeface="Bookman Old Style"/>
                <a:cs typeface="Bookman Old Style"/>
              </a:rPr>
              <a:t>/</a:t>
            </a:r>
            <a:r>
              <a:rPr sz="1100" spc="-55" dirty="0">
                <a:latin typeface="Arial"/>
                <a:cs typeface="Arial"/>
              </a:rPr>
              <a:t>2</a:t>
            </a:r>
            <a:r>
              <a:rPr sz="1100" b="0" i="1" spc="-55" dirty="0">
                <a:latin typeface="Bookman Old Style"/>
                <a:cs typeface="Bookman Old Style"/>
              </a:rPr>
              <a:t>.</a:t>
            </a:r>
            <a:r>
              <a:rPr sz="1100" spc="-55" dirty="0">
                <a:latin typeface="Arial"/>
                <a:cs typeface="Arial"/>
              </a:rPr>
              <a:t>5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subtract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first</a:t>
            </a:r>
            <a:r>
              <a:rPr sz="1100" spc="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row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27329" marR="412750" indent="-177165">
              <a:lnSpc>
                <a:spcPct val="102699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multiply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1</a:t>
            </a:r>
            <a:r>
              <a:rPr sz="1100" b="0" i="1" spc="-65" dirty="0">
                <a:latin typeface="Bookman Old Style"/>
                <a:cs typeface="Bookman Old Style"/>
              </a:rPr>
              <a:t>/</a:t>
            </a:r>
            <a:r>
              <a:rPr sz="1100" spc="-65" dirty="0">
                <a:latin typeface="Arial"/>
                <a:cs typeface="Arial"/>
              </a:rPr>
              <a:t>2</a:t>
            </a:r>
            <a:r>
              <a:rPr sz="1100" b="0" i="1" spc="-65" dirty="0">
                <a:latin typeface="Bookman Old Style"/>
                <a:cs typeface="Bookman Old Style"/>
              </a:rPr>
              <a:t>.</a:t>
            </a:r>
            <a:r>
              <a:rPr sz="1100" spc="-65" dirty="0">
                <a:latin typeface="Arial"/>
                <a:cs typeface="Arial"/>
              </a:rPr>
              <a:t>5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add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80" dirty="0">
                <a:solidFill>
                  <a:srgbClr val="990000"/>
                </a:solidFill>
                <a:latin typeface="Arial"/>
                <a:cs typeface="Arial"/>
              </a:rPr>
              <a:t>second</a:t>
            </a:r>
            <a:r>
              <a:rPr sz="1100" spc="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row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30" dirty="0">
                <a:latin typeface="Arial"/>
                <a:cs typeface="Arial"/>
              </a:rPr>
              <a:t>Finally,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divide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pivot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row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2</a:t>
            </a:r>
            <a:r>
              <a:rPr sz="1100" b="0" i="1" spc="-20" dirty="0">
                <a:latin typeface="Bookman Old Style"/>
                <a:cs typeface="Bookman Old Style"/>
              </a:rPr>
              <a:t>.</a:t>
            </a:r>
            <a:r>
              <a:rPr sz="1100" spc="-20" dirty="0">
                <a:latin typeface="Arial"/>
                <a:cs typeface="Arial"/>
              </a:rPr>
              <a:t>5.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obtain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following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new</a:t>
            </a:r>
            <a:r>
              <a:rPr sz="1100" spc="-10" dirty="0">
                <a:latin typeface="Arial"/>
                <a:cs typeface="Arial"/>
              </a:rPr>
              <a:t> tableau: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54" dirty="0"/>
              <a:t> </a:t>
            </a:r>
            <a:r>
              <a:rPr dirty="0"/>
              <a:t>3.5:</a:t>
            </a:r>
            <a:r>
              <a:rPr spc="440" dirty="0"/>
              <a:t> </a:t>
            </a:r>
            <a:r>
              <a:rPr dirty="0"/>
              <a:t>Third</a:t>
            </a:r>
            <a:r>
              <a:rPr spc="260" dirty="0"/>
              <a:t> </a:t>
            </a:r>
            <a:r>
              <a:rPr spc="-10" dirty="0"/>
              <a:t>pivot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5246" y="437805"/>
            <a:ext cx="4191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27559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0785" y="437805"/>
            <a:ext cx="1483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461645" algn="l"/>
                <a:tab pos="873125" algn="l"/>
                <a:tab pos="1289685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62922" y="640673"/>
          <a:ext cx="2327272" cy="686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R="57785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045"/>
                        </a:lnSpc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9257" y="781963"/>
            <a:ext cx="2781935" cy="13106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20065" marR="1983105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cost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been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reduced</a:t>
            </a:r>
            <a:r>
              <a:rPr sz="1100" dirty="0">
                <a:latin typeface="Arial"/>
                <a:cs typeface="Arial"/>
              </a:rPr>
              <a:t> to </a:t>
            </a:r>
            <a:r>
              <a:rPr sz="1100" spc="-10" dirty="0">
                <a:latin typeface="Lucida Sans Unicode"/>
                <a:cs typeface="Lucida Sans Unicode"/>
              </a:rPr>
              <a:t>−</a:t>
            </a:r>
            <a:r>
              <a:rPr sz="1100" spc="-10" dirty="0">
                <a:latin typeface="Arial"/>
                <a:cs typeface="Arial"/>
              </a:rPr>
              <a:t>136.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corresponding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basic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feasible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solution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</a:t>
            </a:r>
            <a:r>
              <a:rPr sz="1100" spc="-4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1100" b="0" i="1" spc="-40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1100" b="0" i="1" spc="-60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1100" b="0" i="1" spc="-60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100" spc="-60" dirty="0">
                <a:latin typeface="Arial"/>
                <a:cs typeface="Arial"/>
              </a:rPr>
              <a:t>0</a:t>
            </a:r>
            <a:r>
              <a:rPr sz="1100" b="0" i="1" spc="-60" dirty="0"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spc="-60" dirty="0">
                <a:latin typeface="Arial"/>
                <a:cs typeface="Arial"/>
              </a:rPr>
              <a:t>0</a:t>
            </a:r>
            <a:r>
              <a:rPr sz="1100" b="0" i="1" spc="-60" dirty="0"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54" dirty="0"/>
              <a:t> </a:t>
            </a:r>
            <a:r>
              <a:rPr dirty="0"/>
              <a:t>3.5:</a:t>
            </a:r>
            <a:r>
              <a:rPr spc="440" dirty="0"/>
              <a:t> </a:t>
            </a:r>
            <a:r>
              <a:rPr dirty="0"/>
              <a:t>Third</a:t>
            </a:r>
            <a:r>
              <a:rPr spc="260" dirty="0"/>
              <a:t> </a:t>
            </a:r>
            <a:r>
              <a:rPr spc="-10" dirty="0"/>
              <a:t>pivot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5246" y="437805"/>
            <a:ext cx="4191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27559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0785" y="437805"/>
            <a:ext cx="1483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461645" algn="l"/>
                <a:tab pos="873125" algn="l"/>
                <a:tab pos="1289685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62922" y="640673"/>
          <a:ext cx="2327272" cy="686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R="57785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045"/>
                        </a:lnSpc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9257" y="781963"/>
            <a:ext cx="3659504" cy="11023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20065" marR="2861310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227329" marR="43180" indent="-177165">
              <a:lnSpc>
                <a:spcPct val="1026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terms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original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variables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moved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point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i="1" spc="-95" dirty="0">
                <a:latin typeface="Arial"/>
                <a:cs typeface="Arial"/>
              </a:rPr>
              <a:t>E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</a:t>
            </a:r>
            <a:r>
              <a:rPr sz="1100" spc="-40" dirty="0">
                <a:latin typeface="Arial"/>
                <a:cs typeface="Arial"/>
              </a:rPr>
              <a:t>4</a:t>
            </a:r>
            <a:r>
              <a:rPr sz="1100" b="0" i="1" spc="-40" dirty="0">
                <a:latin typeface="Bookman Old Style"/>
                <a:cs typeface="Bookman Old Style"/>
              </a:rPr>
              <a:t>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60" dirty="0">
                <a:latin typeface="Arial"/>
                <a:cs typeface="Arial"/>
              </a:rPr>
              <a:t>4</a:t>
            </a:r>
            <a:r>
              <a:rPr sz="1100" b="0" i="1" spc="-60" dirty="0">
                <a:latin typeface="Bookman Old Style"/>
                <a:cs typeface="Bookman Old Style"/>
              </a:rPr>
              <a:t>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Arial"/>
                <a:cs typeface="Arial"/>
              </a:rPr>
              <a:t>4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178" y="2014229"/>
            <a:ext cx="1294255" cy="119543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54" dirty="0"/>
              <a:t> </a:t>
            </a:r>
            <a:r>
              <a:rPr dirty="0"/>
              <a:t>3.5:</a:t>
            </a:r>
            <a:r>
              <a:rPr spc="440" dirty="0"/>
              <a:t> </a:t>
            </a:r>
            <a:r>
              <a:rPr dirty="0"/>
              <a:t>Third</a:t>
            </a:r>
            <a:r>
              <a:rPr spc="260" dirty="0"/>
              <a:t> </a:t>
            </a:r>
            <a:r>
              <a:rPr spc="-10" dirty="0"/>
              <a:t>pivot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5246" y="437805"/>
            <a:ext cx="4191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27559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0785" y="437805"/>
            <a:ext cx="1483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461645" algn="l"/>
                <a:tab pos="873125" algn="l"/>
                <a:tab pos="1289685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62922" y="640673"/>
          <a:ext cx="2327272" cy="686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R="57785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045"/>
                        </a:lnSpc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9257" y="781963"/>
            <a:ext cx="3549015" cy="11023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20065" marR="2750185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227329" marR="43180" indent="-177165">
              <a:lnSpc>
                <a:spcPct val="1026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54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optimality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confirmed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observing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reduced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costs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are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nonnegative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45" dirty="0"/>
              <a:t> </a:t>
            </a:r>
            <a:r>
              <a:rPr spc="-25" dirty="0"/>
              <a:t>3.5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178" y="363229"/>
            <a:ext cx="1294255" cy="11954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1957" y="1693137"/>
            <a:ext cx="3660140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 algn="just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-60" dirty="0">
                <a:latin typeface="Arial"/>
                <a:cs typeface="Arial"/>
              </a:rPr>
              <a:t>example,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50" dirty="0">
                <a:latin typeface="Arial"/>
                <a:cs typeface="Arial"/>
              </a:rPr>
              <a:t>simplex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method</a:t>
            </a:r>
            <a:r>
              <a:rPr sz="1100" dirty="0">
                <a:latin typeface="Arial"/>
                <a:cs typeface="Arial"/>
              </a:rPr>
              <a:t> took </a:t>
            </a:r>
            <a:r>
              <a:rPr sz="1100" spc="-25" dirty="0">
                <a:latin typeface="Arial"/>
                <a:cs typeface="Arial"/>
              </a:rPr>
              <a:t>three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changes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5" dirty="0">
                <a:latin typeface="Arial"/>
                <a:cs typeface="Arial"/>
              </a:rPr>
              <a:t>reach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10" dirty="0">
                <a:latin typeface="Arial"/>
                <a:cs typeface="Arial"/>
              </a:rPr>
              <a:t>optimal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solution,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traced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path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100" i="1" spc="-8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990000"/>
                </a:solidFill>
                <a:latin typeface="Lucida Sans Unicode"/>
                <a:cs typeface="Lucida Sans Unicode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D</a:t>
            </a:r>
            <a:r>
              <a:rPr sz="1100" i="1" spc="-7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990000"/>
                </a:solidFill>
                <a:latin typeface="Lucida Sans Unicode"/>
                <a:cs typeface="Lucida Sans Unicode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100" i="1" spc="-7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990000"/>
                </a:solidFill>
                <a:latin typeface="Lucida Sans Unicode"/>
                <a:cs typeface="Lucida Sans Unicode"/>
              </a:rPr>
              <a:t> </a:t>
            </a:r>
            <a:r>
              <a:rPr sz="1100" i="1" spc="-25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14629" marR="133350" indent="-177165">
              <a:lnSpc>
                <a:spcPct val="102699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different</a:t>
            </a:r>
            <a:r>
              <a:rPr sz="1100" spc="-10" dirty="0">
                <a:latin typeface="Arial"/>
                <a:cs typeface="Arial"/>
              </a:rPr>
              <a:t> pivoting </a:t>
            </a:r>
            <a:r>
              <a:rPr sz="1100" spc="-35" dirty="0">
                <a:latin typeface="Arial"/>
                <a:cs typeface="Arial"/>
              </a:rPr>
              <a:t>rules,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different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would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have </a:t>
            </a:r>
            <a:r>
              <a:rPr sz="1100" spc="-70" dirty="0">
                <a:latin typeface="Arial"/>
                <a:cs typeface="Arial"/>
              </a:rPr>
              <a:t>been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traced.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45" dirty="0"/>
              <a:t> </a:t>
            </a:r>
            <a:r>
              <a:rPr spc="-25" dirty="0"/>
              <a:t>3.5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178" y="363229"/>
            <a:ext cx="1294255" cy="11954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1957" y="1694661"/>
            <a:ext cx="372046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30" dirty="0">
                <a:solidFill>
                  <a:srgbClr val="218A21"/>
                </a:solidFill>
                <a:latin typeface="Arial"/>
                <a:cs typeface="Arial"/>
              </a:rPr>
              <a:t>Question:</a:t>
            </a:r>
            <a:r>
              <a:rPr sz="1100" spc="8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Could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simplex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method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solved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40" dirty="0">
                <a:latin typeface="Arial"/>
                <a:cs typeface="Arial"/>
              </a:rPr>
              <a:t>problem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tracing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100" i="1" spc="-7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Lucida Sans Unicode"/>
                <a:cs typeface="Lucida Sans Unicode"/>
              </a:rPr>
              <a:t>−</a:t>
            </a:r>
            <a:r>
              <a:rPr sz="1100" spc="-114" dirty="0">
                <a:solidFill>
                  <a:srgbClr val="990000"/>
                </a:solidFill>
                <a:latin typeface="Lucida Sans Unicode"/>
                <a:cs typeface="Lucida Sans Unicode"/>
              </a:rPr>
              <a:t> </a:t>
            </a:r>
            <a:r>
              <a:rPr sz="1100" i="1" spc="-10" dirty="0">
                <a:solidFill>
                  <a:srgbClr val="990000"/>
                </a:solidFill>
                <a:latin typeface="Arial"/>
                <a:cs typeface="Arial"/>
              </a:rPr>
              <a:t>D</a:t>
            </a:r>
            <a:r>
              <a:rPr sz="1100" i="1" spc="-7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Lucida Sans Unicode"/>
                <a:cs typeface="Lucida Sans Unicode"/>
              </a:rPr>
              <a:t>−</a:t>
            </a:r>
            <a:r>
              <a:rPr sz="1100" spc="-114" dirty="0">
                <a:solidFill>
                  <a:srgbClr val="990000"/>
                </a:solidFill>
                <a:latin typeface="Lucida Sans Unicode"/>
                <a:cs typeface="Lucida Sans Unicode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20" dirty="0">
                <a:latin typeface="Arial"/>
                <a:cs typeface="Arial"/>
              </a:rPr>
              <a:t> which </a:t>
            </a:r>
            <a:r>
              <a:rPr sz="1100" spc="-45" dirty="0">
                <a:latin typeface="Arial"/>
                <a:cs typeface="Arial"/>
              </a:rPr>
              <a:t>involves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only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edges,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iterations?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40684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45" dirty="0"/>
              <a:t> </a:t>
            </a:r>
            <a:r>
              <a:rPr spc="-2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02512"/>
            <a:ext cx="3712845" cy="2252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Consider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LP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problem</a:t>
            </a:r>
            <a:endParaRPr sz="1100">
              <a:latin typeface="Arial"/>
              <a:cs typeface="Arial"/>
            </a:endParaRPr>
          </a:p>
          <a:p>
            <a:pPr marL="868680">
              <a:lnSpc>
                <a:spcPct val="100000"/>
              </a:lnSpc>
              <a:spcBef>
                <a:spcPts val="1035"/>
              </a:spcBef>
              <a:tabLst>
                <a:tab pos="1519555" algn="l"/>
              </a:tabLst>
            </a:pPr>
            <a:r>
              <a:rPr sz="1100" spc="-10" dirty="0">
                <a:latin typeface="Tahoma"/>
                <a:cs typeface="Tahoma"/>
              </a:rPr>
              <a:t>minimize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1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1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200" spc="6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c</a:t>
            </a:r>
            <a:r>
              <a:rPr sz="1200" spc="-30" baseline="-10416" dirty="0">
                <a:latin typeface="Arial"/>
                <a:cs typeface="Arial"/>
              </a:rPr>
              <a:t>4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4</a:t>
            </a:r>
            <a:endParaRPr sz="1200" baseline="-10416">
              <a:latin typeface="Arial"/>
              <a:cs typeface="Arial"/>
            </a:endParaRPr>
          </a:p>
          <a:p>
            <a:pPr marL="809625">
              <a:lnSpc>
                <a:spcPct val="100000"/>
              </a:lnSpc>
              <a:spcBef>
                <a:spcPts val="335"/>
              </a:spcBef>
              <a:tabLst>
                <a:tab pos="1519555" algn="l"/>
              </a:tabLst>
            </a:pPr>
            <a:r>
              <a:rPr sz="1100" spc="-40" dirty="0">
                <a:latin typeface="Tahoma"/>
                <a:cs typeface="Tahoma"/>
              </a:rPr>
              <a:t>subject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8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15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334"/>
              </a:spcBef>
            </a:pP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1</a:t>
            </a:r>
            <a:r>
              <a:rPr sz="1200" spc="-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3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r>
              <a:rPr sz="1200" spc="6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4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4</a:t>
            </a:r>
            <a:r>
              <a:rPr sz="1200" spc="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330"/>
              </a:spcBef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12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Bookman Old Style"/>
              <a:cs typeface="Bookman Old Style"/>
            </a:endParaRPr>
          </a:p>
          <a:p>
            <a:pPr marL="314960" marR="43180" indent="-177165">
              <a:lnSpc>
                <a:spcPct val="102699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set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12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12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solve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obtain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12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50" dirty="0">
                <a:latin typeface="Arial"/>
                <a:cs typeface="Arial"/>
              </a:rPr>
              <a:t>1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12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25" dirty="0"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  <a:p>
            <a:pPr marL="314960" marR="14541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thus </a:t>
            </a:r>
            <a:r>
              <a:rPr sz="1100" spc="-35" dirty="0">
                <a:latin typeface="Arial"/>
                <a:cs typeface="Arial"/>
              </a:rPr>
              <a:t>obtained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990000"/>
                </a:solidFill>
                <a:latin typeface="Arial"/>
                <a:cs typeface="Arial"/>
              </a:rPr>
              <a:t>nondegenerate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basic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feasible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  <a:p>
            <a:pPr marL="1744345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Tahoma"/>
                <a:cs typeface="Tahoma"/>
              </a:rPr>
              <a:t>(</a:t>
            </a:r>
            <a:r>
              <a:rPr sz="1100" spc="-40" dirty="0">
                <a:latin typeface="Arial"/>
                <a:cs typeface="Arial"/>
              </a:rPr>
              <a:t>1</a:t>
            </a:r>
            <a:r>
              <a:rPr sz="1100" b="0" i="1" spc="-40" dirty="0">
                <a:latin typeface="Bookman Old Style"/>
                <a:cs typeface="Bookman Old Style"/>
              </a:rPr>
              <a:t>,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spc="-55" dirty="0">
                <a:latin typeface="Arial"/>
                <a:cs typeface="Arial"/>
              </a:rPr>
              <a:t>1</a:t>
            </a:r>
            <a:r>
              <a:rPr sz="1100" b="0" i="1" spc="-55" dirty="0">
                <a:latin typeface="Bookman Old Style"/>
                <a:cs typeface="Bookman Old Style"/>
              </a:rPr>
              <a:t>,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spc="-55" dirty="0">
                <a:latin typeface="Arial"/>
                <a:cs typeface="Arial"/>
              </a:rPr>
              <a:t>0</a:t>
            </a:r>
            <a:r>
              <a:rPr sz="1100" b="0" i="1" spc="-55" dirty="0">
                <a:latin typeface="Bookman Old Style"/>
                <a:cs typeface="Bookman Old Style"/>
              </a:rPr>
              <a:t>,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40684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45" dirty="0"/>
              <a:t> </a:t>
            </a:r>
            <a:r>
              <a:rPr spc="-2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02512"/>
            <a:ext cx="3691890" cy="134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Consider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LP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problem</a:t>
            </a:r>
            <a:endParaRPr sz="1100" dirty="0">
              <a:latin typeface="Arial"/>
              <a:cs typeface="Arial"/>
            </a:endParaRPr>
          </a:p>
          <a:p>
            <a:pPr marL="868680">
              <a:lnSpc>
                <a:spcPct val="100000"/>
              </a:lnSpc>
              <a:spcBef>
                <a:spcPts val="1035"/>
              </a:spcBef>
              <a:tabLst>
                <a:tab pos="1519555" algn="l"/>
              </a:tabLst>
            </a:pPr>
            <a:r>
              <a:rPr sz="1100" spc="-10" dirty="0">
                <a:latin typeface="Tahoma"/>
                <a:cs typeface="Tahoma"/>
              </a:rPr>
              <a:t>minimize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1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1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200" spc="6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c</a:t>
            </a:r>
            <a:r>
              <a:rPr sz="1200" spc="-30" baseline="-10416" dirty="0">
                <a:latin typeface="Arial"/>
                <a:cs typeface="Arial"/>
              </a:rPr>
              <a:t>4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4</a:t>
            </a:r>
            <a:endParaRPr sz="1200" baseline="-10416" dirty="0">
              <a:latin typeface="Arial"/>
              <a:cs typeface="Arial"/>
            </a:endParaRPr>
          </a:p>
          <a:p>
            <a:pPr marL="809625">
              <a:lnSpc>
                <a:spcPct val="100000"/>
              </a:lnSpc>
              <a:spcBef>
                <a:spcPts val="335"/>
              </a:spcBef>
              <a:tabLst>
                <a:tab pos="1519555" algn="l"/>
              </a:tabLst>
            </a:pPr>
            <a:r>
              <a:rPr sz="1100" spc="-40" dirty="0">
                <a:latin typeface="Tahoma"/>
                <a:cs typeface="Tahoma"/>
              </a:rPr>
              <a:t>subject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8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15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334"/>
              </a:spcBef>
            </a:pP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1</a:t>
            </a:r>
            <a:r>
              <a:rPr sz="1200" spc="-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3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r>
              <a:rPr sz="1200" spc="6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4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4</a:t>
            </a:r>
            <a:r>
              <a:rPr sz="1200" spc="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330"/>
              </a:spcBef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12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Bookman Old Style"/>
              <a:cs typeface="Bookman Old Style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3AF0093-F0AA-5EF8-3192-A2726442E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975"/>
            <a:ext cx="4610100" cy="168085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40684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45" dirty="0"/>
              <a:t> </a:t>
            </a:r>
            <a:r>
              <a:rPr spc="-2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02512"/>
            <a:ext cx="3592829" cy="2238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Consider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LP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problem</a:t>
            </a:r>
            <a:endParaRPr sz="110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1035"/>
              </a:spcBef>
              <a:tabLst>
                <a:tab pos="1532255" algn="l"/>
              </a:tabLst>
            </a:pPr>
            <a:r>
              <a:rPr sz="1100" spc="-10" dirty="0">
                <a:latin typeface="Tahoma"/>
                <a:cs typeface="Tahoma"/>
              </a:rPr>
              <a:t>minimize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1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1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200" spc="6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c</a:t>
            </a:r>
            <a:r>
              <a:rPr sz="1200" spc="-30" baseline="-10416" dirty="0">
                <a:latin typeface="Arial"/>
                <a:cs typeface="Arial"/>
              </a:rPr>
              <a:t>4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4</a:t>
            </a:r>
            <a:endParaRPr sz="1200" baseline="-10416">
              <a:latin typeface="Arial"/>
              <a:cs typeface="Arial"/>
            </a:endParaRPr>
          </a:p>
          <a:p>
            <a:pPr marL="822325">
              <a:lnSpc>
                <a:spcPct val="100000"/>
              </a:lnSpc>
              <a:spcBef>
                <a:spcPts val="335"/>
              </a:spcBef>
              <a:tabLst>
                <a:tab pos="1532255" algn="l"/>
              </a:tabLst>
            </a:pPr>
            <a:r>
              <a:rPr sz="1100" spc="-40" dirty="0">
                <a:latin typeface="Tahoma"/>
                <a:cs typeface="Tahoma"/>
              </a:rPr>
              <a:t>subject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8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15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532890">
              <a:lnSpc>
                <a:spcPct val="100000"/>
              </a:lnSpc>
              <a:spcBef>
                <a:spcPts val="334"/>
              </a:spcBef>
            </a:pP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1</a:t>
            </a:r>
            <a:r>
              <a:rPr sz="1200" spc="-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3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r>
              <a:rPr sz="1200" spc="6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4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4</a:t>
            </a:r>
            <a:r>
              <a:rPr sz="1200" spc="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532890">
              <a:lnSpc>
                <a:spcPct val="100000"/>
              </a:lnSpc>
              <a:spcBef>
                <a:spcPts val="330"/>
              </a:spcBef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12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Bookman Old Style"/>
              <a:cs typeface="Bookman Old Style"/>
            </a:endParaRPr>
          </a:p>
          <a:p>
            <a:pPr marL="150495">
              <a:lnSpc>
                <a:spcPct val="1000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rate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of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cost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990000"/>
                </a:solidFill>
                <a:latin typeface="Arial"/>
                <a:cs typeface="Arial"/>
              </a:rPr>
              <a:t>change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along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direction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529590" algn="ctr">
              <a:lnSpc>
                <a:spcPts val="1035"/>
              </a:lnSpc>
              <a:spcBef>
                <a:spcPts val="5"/>
              </a:spcBef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31250" dirty="0">
                <a:latin typeface="Cambria"/>
                <a:cs typeface="Cambria"/>
              </a:rPr>
              <a:t>′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4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650" u="sng" spc="-112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sz="1650" spc="-284" baseline="37878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 </a:t>
            </a:r>
            <a:r>
              <a:rPr sz="1650" u="sng" spc="-112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650" spc="-284" baseline="37878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8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 marL="1836420">
              <a:lnSpc>
                <a:spcPts val="1035"/>
              </a:lnSpc>
              <a:tabLst>
                <a:tab pos="2226945" algn="l"/>
              </a:tabLst>
            </a:pPr>
            <a:r>
              <a:rPr sz="1100" spc="-50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50495">
              <a:lnSpc>
                <a:spcPct val="100000"/>
              </a:lnSpc>
              <a:spcBef>
                <a:spcPts val="64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18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same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reduced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cost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Optimality</a:t>
            </a:r>
            <a:r>
              <a:rPr spc="270" dirty="0"/>
              <a:t> </a:t>
            </a:r>
            <a:r>
              <a:rPr spc="-10" dirty="0"/>
              <a:t>conditions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CDB794C-7958-FF23-5E29-E037905C4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76" y="397503"/>
            <a:ext cx="3749569" cy="281877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Optimality</a:t>
            </a:r>
            <a:r>
              <a:rPr spc="270" dirty="0"/>
              <a:t> </a:t>
            </a:r>
            <a:r>
              <a:rPr spc="-10" dirty="0"/>
              <a:t>conditions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128737"/>
            <a:ext cx="3888104" cy="1337945"/>
          </a:xfrm>
          <a:custGeom>
            <a:avLst/>
            <a:gdLst/>
            <a:ahLst/>
            <a:cxnLst/>
            <a:rect l="l" t="t" r="r" b="b"/>
            <a:pathLst>
              <a:path w="3888104" h="1337945">
                <a:moveTo>
                  <a:pt x="0" y="0"/>
                </a:moveTo>
                <a:lnTo>
                  <a:pt x="3888003" y="0"/>
                </a:lnTo>
              </a:path>
              <a:path w="3888104" h="1337945">
                <a:moveTo>
                  <a:pt x="2540" y="1335303"/>
                </a:moveTo>
                <a:lnTo>
                  <a:pt x="2540" y="2527"/>
                </a:lnTo>
              </a:path>
              <a:path w="3888104" h="1337945">
                <a:moveTo>
                  <a:pt x="3885476" y="1335303"/>
                </a:moveTo>
                <a:lnTo>
                  <a:pt x="3885476" y="2527"/>
                </a:lnTo>
              </a:path>
              <a:path w="3888104" h="1337945">
                <a:moveTo>
                  <a:pt x="0" y="1337830"/>
                </a:moveTo>
                <a:lnTo>
                  <a:pt x="3888003" y="133783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9084" y="339036"/>
            <a:ext cx="3914775" cy="268951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60655" algn="just">
              <a:lnSpc>
                <a:spcPct val="100000"/>
              </a:lnSpc>
              <a:spcBef>
                <a:spcPts val="43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next</a:t>
            </a:r>
            <a:r>
              <a:rPr sz="1100" spc="-20" dirty="0">
                <a:latin typeface="Arial"/>
                <a:cs typeface="Arial"/>
              </a:rPr>
              <a:t> result </a:t>
            </a:r>
            <a:r>
              <a:rPr sz="1100" spc="-55" dirty="0">
                <a:latin typeface="Arial"/>
                <a:cs typeface="Arial"/>
              </a:rPr>
              <a:t>provides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us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optimality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conditions.</a:t>
            </a:r>
            <a:endParaRPr sz="1100" dirty="0">
              <a:latin typeface="Arial"/>
              <a:cs typeface="Arial"/>
            </a:endParaRPr>
          </a:p>
          <a:p>
            <a:pPr marL="337820" marR="431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84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latin typeface="Arial"/>
                <a:cs typeface="Arial"/>
              </a:rPr>
              <a:t>Given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 </a:t>
            </a:r>
            <a:r>
              <a:rPr sz="1100" spc="-20" dirty="0">
                <a:latin typeface="Arial"/>
                <a:cs typeface="Arial"/>
              </a:rPr>
              <a:t>interpretation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reduced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costs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rates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20" dirty="0">
                <a:latin typeface="Arial"/>
                <a:cs typeface="Arial"/>
              </a:rPr>
              <a:t>cost </a:t>
            </a:r>
            <a:r>
              <a:rPr sz="1100" spc="-75" dirty="0">
                <a:latin typeface="Arial"/>
                <a:cs typeface="Arial"/>
              </a:rPr>
              <a:t>change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along</a:t>
            </a:r>
            <a:r>
              <a:rPr sz="1100" spc="-25" dirty="0">
                <a:latin typeface="Arial"/>
                <a:cs typeface="Arial"/>
              </a:rPr>
              <a:t> certain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directions,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result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intuitive.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Arial"/>
              <a:cs typeface="Arial"/>
            </a:endParaRPr>
          </a:p>
          <a:p>
            <a:pPr marL="179705" algn="just">
              <a:lnSpc>
                <a:spcPct val="100000"/>
              </a:lnSpc>
            </a:pP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Theorem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 3.1</a:t>
            </a:r>
            <a:endParaRPr sz="1100" dirty="0">
              <a:latin typeface="Arial"/>
              <a:cs typeface="Arial"/>
            </a:endParaRPr>
          </a:p>
          <a:p>
            <a:pPr marL="179705" marR="320675" algn="just">
              <a:lnSpc>
                <a:spcPct val="102600"/>
              </a:lnSpc>
            </a:pPr>
            <a:r>
              <a:rPr sz="1100" spc="-70" dirty="0">
                <a:latin typeface="Arial"/>
                <a:cs typeface="Arial"/>
              </a:rPr>
              <a:t>Consider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basic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feasible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solution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associated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basis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matrix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let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610" dirty="0">
                <a:latin typeface="Tahoma"/>
                <a:cs typeface="Tahoma"/>
              </a:rPr>
              <a:t>¯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be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corresponding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vector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reduced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costs.</a:t>
            </a:r>
            <a:endParaRPr sz="1100" dirty="0">
              <a:latin typeface="Arial"/>
              <a:cs typeface="Arial"/>
            </a:endParaRPr>
          </a:p>
          <a:p>
            <a:pPr marL="456565" indent="-244475" algn="just">
              <a:lnSpc>
                <a:spcPct val="100000"/>
              </a:lnSpc>
              <a:spcBef>
                <a:spcPts val="334"/>
              </a:spcBef>
              <a:buClr>
                <a:srgbClr val="990000"/>
              </a:buClr>
              <a:buAutoNum type="alphaLcParenBoth"/>
              <a:tabLst>
                <a:tab pos="457200" algn="l"/>
              </a:tabLst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620" dirty="0">
                <a:latin typeface="Tahoma"/>
                <a:cs typeface="Tahoma"/>
              </a:rPr>
              <a:t>¯</a:t>
            </a:r>
            <a:r>
              <a:rPr sz="1100" i="1" spc="-45" dirty="0">
                <a:latin typeface="Arial"/>
                <a:cs typeface="Arial"/>
              </a:rPr>
              <a:t>c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optimal.</a:t>
            </a:r>
            <a:endParaRPr sz="1100" dirty="0">
              <a:latin typeface="Arial"/>
              <a:cs typeface="Arial"/>
            </a:endParaRPr>
          </a:p>
          <a:p>
            <a:pPr marL="456565" indent="-249554" algn="just">
              <a:lnSpc>
                <a:spcPct val="100000"/>
              </a:lnSpc>
              <a:spcBef>
                <a:spcPts val="330"/>
              </a:spcBef>
              <a:buClr>
                <a:srgbClr val="990000"/>
              </a:buClr>
              <a:buAutoNum type="alphaLcParenBoth"/>
              <a:tabLst>
                <a:tab pos="457200" algn="l"/>
              </a:tabLst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optimal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and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nondegenerate,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20" dirty="0">
                <a:latin typeface="Tahoma"/>
                <a:cs typeface="Tahoma"/>
              </a:rPr>
              <a:t>¯</a:t>
            </a:r>
            <a:r>
              <a:rPr sz="1100" i="1" spc="-45" dirty="0">
                <a:latin typeface="Arial"/>
                <a:cs typeface="Arial"/>
              </a:rPr>
              <a:t>c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0.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Arial"/>
              <a:cs typeface="Arial"/>
            </a:endParaRPr>
          </a:p>
          <a:p>
            <a:pPr marL="60325" algn="just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Note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contrapositive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(b)</a:t>
            </a:r>
            <a:r>
              <a:rPr sz="1100" spc="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is:</a:t>
            </a:r>
            <a:endParaRPr sz="11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(b’)</a:t>
            </a:r>
            <a:r>
              <a:rPr sz="1100" spc="16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90" dirty="0">
                <a:latin typeface="Tahoma"/>
                <a:cs typeface="Tahoma"/>
              </a:rPr>
              <a:t>¯</a:t>
            </a:r>
            <a:r>
              <a:rPr sz="1100" i="1" spc="-15" dirty="0">
                <a:latin typeface="Arial"/>
                <a:cs typeface="Arial"/>
              </a:rPr>
              <a:t>c</a:t>
            </a:r>
            <a:r>
              <a:rPr sz="1200" i="1" spc="-22" baseline="-10416" dirty="0">
                <a:latin typeface="Arial"/>
                <a:cs typeface="Arial"/>
              </a:rPr>
              <a:t>j</a:t>
            </a:r>
            <a:r>
              <a:rPr sz="1200" i="1" spc="187" baseline="-10416" dirty="0">
                <a:latin typeface="Arial"/>
                <a:cs typeface="Arial"/>
              </a:rPr>
              <a:t> </a:t>
            </a:r>
            <a:r>
              <a:rPr sz="1100" b="0" i="1" spc="180" dirty="0">
                <a:latin typeface="Bookman Old Style"/>
                <a:cs typeface="Bookman Old Style"/>
              </a:rPr>
              <a:t>&lt;</a:t>
            </a:r>
            <a:r>
              <a:rPr sz="1100" b="0" i="1" spc="-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some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degenerate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or</a:t>
            </a:r>
            <a:r>
              <a:rPr sz="1100" spc="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optimal.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Optimality</a:t>
            </a:r>
            <a:r>
              <a:rPr spc="270" dirty="0"/>
              <a:t> </a:t>
            </a:r>
            <a:r>
              <a:rPr spc="-10" dirty="0"/>
              <a:t>conditions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64350"/>
            <a:ext cx="3744595" cy="1337945"/>
          </a:xfrm>
          <a:custGeom>
            <a:avLst/>
            <a:gdLst/>
            <a:ahLst/>
            <a:cxnLst/>
            <a:rect l="l" t="t" r="r" b="b"/>
            <a:pathLst>
              <a:path w="3744595" h="1337945">
                <a:moveTo>
                  <a:pt x="0" y="0"/>
                </a:moveTo>
                <a:lnTo>
                  <a:pt x="3744010" y="0"/>
                </a:lnTo>
              </a:path>
              <a:path w="3744595" h="1337945">
                <a:moveTo>
                  <a:pt x="2540" y="1335316"/>
                </a:moveTo>
                <a:lnTo>
                  <a:pt x="2540" y="2527"/>
                </a:lnTo>
              </a:path>
              <a:path w="3744595" h="1337945">
                <a:moveTo>
                  <a:pt x="3741470" y="1335316"/>
                </a:moveTo>
                <a:lnTo>
                  <a:pt x="3741470" y="2527"/>
                </a:lnTo>
              </a:path>
              <a:path w="3744595" h="1337945">
                <a:moveTo>
                  <a:pt x="0" y="1337843"/>
                </a:moveTo>
                <a:lnTo>
                  <a:pt x="3744010" y="133784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257" y="525664"/>
            <a:ext cx="3745865" cy="2687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215" algn="just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Theorem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 3.1</a:t>
            </a:r>
            <a:endParaRPr sz="1100" dirty="0">
              <a:latin typeface="Arial"/>
              <a:cs typeface="Arial"/>
            </a:endParaRPr>
          </a:p>
          <a:p>
            <a:pPr marL="69215" marR="262255" algn="just">
              <a:lnSpc>
                <a:spcPct val="102600"/>
              </a:lnSpc>
            </a:pPr>
            <a:r>
              <a:rPr sz="1100" spc="-70" dirty="0">
                <a:latin typeface="Arial"/>
                <a:cs typeface="Arial"/>
              </a:rPr>
              <a:t>Consider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basic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feasible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solution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associated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basis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matrix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let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610" dirty="0">
                <a:latin typeface="Tahoma"/>
                <a:cs typeface="Tahoma"/>
              </a:rPr>
              <a:t>¯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be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corresponding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vector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reduced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costs.</a:t>
            </a:r>
            <a:endParaRPr sz="1100" dirty="0">
              <a:latin typeface="Arial"/>
              <a:cs typeface="Arial"/>
            </a:endParaRPr>
          </a:p>
          <a:p>
            <a:pPr marL="346710" indent="-244475" algn="just">
              <a:lnSpc>
                <a:spcPct val="100000"/>
              </a:lnSpc>
              <a:spcBef>
                <a:spcPts val="335"/>
              </a:spcBef>
              <a:buClr>
                <a:srgbClr val="990000"/>
              </a:buClr>
              <a:buAutoNum type="alphaLcParenBoth"/>
              <a:tabLst>
                <a:tab pos="347345" algn="l"/>
              </a:tabLst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620" dirty="0">
                <a:latin typeface="Tahoma"/>
                <a:cs typeface="Tahoma"/>
              </a:rPr>
              <a:t>¯</a:t>
            </a:r>
            <a:r>
              <a:rPr sz="1100" i="1" spc="-45" dirty="0">
                <a:latin typeface="Arial"/>
                <a:cs typeface="Arial"/>
              </a:rPr>
              <a:t>c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optimal.</a:t>
            </a:r>
            <a:endParaRPr sz="1100" dirty="0">
              <a:latin typeface="Arial"/>
              <a:cs typeface="Arial"/>
            </a:endParaRPr>
          </a:p>
          <a:p>
            <a:pPr marL="346710" indent="-249554" algn="just">
              <a:lnSpc>
                <a:spcPct val="100000"/>
              </a:lnSpc>
              <a:spcBef>
                <a:spcPts val="334"/>
              </a:spcBef>
              <a:buClr>
                <a:srgbClr val="990000"/>
              </a:buClr>
              <a:buAutoNum type="alphaLcParenBoth"/>
              <a:tabLst>
                <a:tab pos="347345" algn="l"/>
              </a:tabLst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optimal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and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nondegenerate,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20" dirty="0">
                <a:latin typeface="Tahoma"/>
                <a:cs typeface="Tahoma"/>
              </a:rPr>
              <a:t>¯</a:t>
            </a:r>
            <a:r>
              <a:rPr sz="1100" i="1" spc="-45" dirty="0">
                <a:latin typeface="Arial"/>
                <a:cs typeface="Arial"/>
              </a:rPr>
              <a:t>c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0.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 dirty="0">
              <a:latin typeface="Arial"/>
              <a:cs typeface="Arial"/>
            </a:endParaRPr>
          </a:p>
          <a:p>
            <a:pPr marL="227329" marR="43180" indent="-177165">
              <a:lnSpc>
                <a:spcPct val="1026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Arial"/>
                <a:cs typeface="Arial"/>
              </a:rPr>
              <a:t>Note</a:t>
            </a:r>
            <a:r>
              <a:rPr sz="1100" dirty="0">
                <a:latin typeface="Arial"/>
                <a:cs typeface="Arial"/>
              </a:rPr>
              <a:t> 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D01F90"/>
                </a:solidFill>
                <a:latin typeface="Arial"/>
                <a:cs typeface="Arial"/>
              </a:rPr>
              <a:t>Theorem</a:t>
            </a:r>
            <a:r>
              <a:rPr sz="1100" dirty="0">
                <a:solidFill>
                  <a:srgbClr val="D01F9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D01F90"/>
                </a:solidFill>
                <a:latin typeface="Arial"/>
                <a:cs typeface="Arial"/>
              </a:rPr>
              <a:t>1</a:t>
            </a:r>
            <a:r>
              <a:rPr sz="1100" spc="-5" dirty="0">
                <a:solidFill>
                  <a:srgbClr val="D01F90"/>
                </a:solidFill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allows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30" dirty="0">
                <a:latin typeface="Arial"/>
                <a:cs typeface="Arial"/>
              </a:rPr>
              <a:t>possibility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(degenerate)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optimal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solution,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but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90" dirty="0">
                <a:latin typeface="Tahoma"/>
                <a:cs typeface="Tahoma"/>
              </a:rPr>
              <a:t>¯</a:t>
            </a:r>
            <a:r>
              <a:rPr sz="1100" i="1" spc="-15" dirty="0">
                <a:latin typeface="Arial"/>
                <a:cs typeface="Arial"/>
              </a:rPr>
              <a:t>c</a:t>
            </a:r>
            <a:r>
              <a:rPr sz="1200" i="1" spc="-22" baseline="-10416" dirty="0">
                <a:latin typeface="Arial"/>
                <a:cs typeface="Arial"/>
              </a:rPr>
              <a:t>j</a:t>
            </a:r>
            <a:r>
              <a:rPr sz="1200" i="1" spc="187" baseline="-10416" dirty="0">
                <a:latin typeface="Arial"/>
                <a:cs typeface="Arial"/>
              </a:rPr>
              <a:t> </a:t>
            </a:r>
            <a:r>
              <a:rPr sz="1100" b="0" i="1" spc="180" dirty="0">
                <a:latin typeface="Bookman Old Style"/>
                <a:cs typeface="Bookman Old Style"/>
              </a:rPr>
              <a:t>&lt;</a:t>
            </a:r>
            <a:r>
              <a:rPr sz="1100" b="0" i="1" spc="-45" dirty="0">
                <a:latin typeface="Bookman Old Style"/>
                <a:cs typeface="Bookman Old Style"/>
              </a:rPr>
              <a:t> </a:t>
            </a:r>
            <a:r>
              <a:rPr sz="1100" spc="-50" dirty="0">
                <a:latin typeface="Arial"/>
                <a:cs typeface="Arial"/>
              </a:rPr>
              <a:t>0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some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nonbasic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index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j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27329" marR="9017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4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40" dirty="0">
                <a:latin typeface="Arial"/>
                <a:cs typeface="Arial"/>
              </a:rPr>
              <a:t>According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D01F90"/>
                </a:solidFill>
                <a:latin typeface="Arial"/>
                <a:cs typeface="Arial"/>
              </a:rPr>
              <a:t>Theorem</a:t>
            </a:r>
            <a:r>
              <a:rPr sz="1100" spc="10" dirty="0">
                <a:solidFill>
                  <a:srgbClr val="D01F9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D01F90"/>
                </a:solidFill>
                <a:latin typeface="Arial"/>
                <a:cs typeface="Arial"/>
              </a:rPr>
              <a:t>1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order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decide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whether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spc="-65" dirty="0">
                <a:solidFill>
                  <a:srgbClr val="990000"/>
                </a:solidFill>
                <a:latin typeface="Arial"/>
                <a:cs typeface="Arial"/>
              </a:rPr>
              <a:t>nondegenerate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optimal,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need only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check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whether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reduced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costs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are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nonnegative, </a:t>
            </a:r>
            <a:r>
              <a:rPr sz="1100" spc="-20" dirty="0">
                <a:latin typeface="Arial"/>
                <a:cs typeface="Arial"/>
              </a:rPr>
              <a:t>which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0" dirty="0">
                <a:latin typeface="Arial"/>
                <a:cs typeface="Arial"/>
              </a:rPr>
              <a:t>same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examining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i="1" spc="-55" dirty="0">
                <a:latin typeface="Arial"/>
                <a:cs typeface="Arial"/>
              </a:rPr>
              <a:t>n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m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directions.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Optimality</a:t>
            </a:r>
            <a:r>
              <a:rPr spc="270" dirty="0"/>
              <a:t> </a:t>
            </a:r>
            <a:r>
              <a:rPr spc="-10" dirty="0"/>
              <a:t>conditions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64350"/>
            <a:ext cx="3744595" cy="1337945"/>
          </a:xfrm>
          <a:custGeom>
            <a:avLst/>
            <a:gdLst/>
            <a:ahLst/>
            <a:cxnLst/>
            <a:rect l="l" t="t" r="r" b="b"/>
            <a:pathLst>
              <a:path w="3744595" h="1337945">
                <a:moveTo>
                  <a:pt x="0" y="0"/>
                </a:moveTo>
                <a:lnTo>
                  <a:pt x="3744010" y="0"/>
                </a:lnTo>
              </a:path>
              <a:path w="3744595" h="1337945">
                <a:moveTo>
                  <a:pt x="2540" y="1335316"/>
                </a:moveTo>
                <a:lnTo>
                  <a:pt x="2540" y="2527"/>
                </a:lnTo>
              </a:path>
              <a:path w="3744595" h="1337945">
                <a:moveTo>
                  <a:pt x="3741470" y="1335316"/>
                </a:moveTo>
                <a:lnTo>
                  <a:pt x="3741470" y="2527"/>
                </a:lnTo>
              </a:path>
              <a:path w="3744595" h="1337945">
                <a:moveTo>
                  <a:pt x="0" y="1337843"/>
                </a:moveTo>
                <a:lnTo>
                  <a:pt x="3744010" y="133784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257" y="525664"/>
            <a:ext cx="3745865" cy="23450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215" algn="just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Theorem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 3.1</a:t>
            </a:r>
            <a:endParaRPr sz="1100">
              <a:latin typeface="Arial"/>
              <a:cs typeface="Arial"/>
            </a:endParaRPr>
          </a:p>
          <a:p>
            <a:pPr marL="69215" marR="262255" algn="just">
              <a:lnSpc>
                <a:spcPct val="102600"/>
              </a:lnSpc>
            </a:pPr>
            <a:r>
              <a:rPr sz="1100" spc="-70" dirty="0">
                <a:latin typeface="Arial"/>
                <a:cs typeface="Arial"/>
              </a:rPr>
              <a:t>Consider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basic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feasible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solution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associated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basis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matrix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let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610" dirty="0">
                <a:latin typeface="Tahoma"/>
                <a:cs typeface="Tahoma"/>
              </a:rPr>
              <a:t>¯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be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corresponding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vector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reduced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costs.</a:t>
            </a:r>
            <a:endParaRPr sz="1100">
              <a:latin typeface="Arial"/>
              <a:cs typeface="Arial"/>
            </a:endParaRPr>
          </a:p>
          <a:p>
            <a:pPr marL="346710" indent="-244475" algn="just">
              <a:lnSpc>
                <a:spcPct val="100000"/>
              </a:lnSpc>
              <a:spcBef>
                <a:spcPts val="335"/>
              </a:spcBef>
              <a:buClr>
                <a:srgbClr val="990000"/>
              </a:buClr>
              <a:buAutoNum type="alphaLcParenBoth"/>
              <a:tabLst>
                <a:tab pos="347345" algn="l"/>
              </a:tabLst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620" dirty="0">
                <a:latin typeface="Tahoma"/>
                <a:cs typeface="Tahoma"/>
              </a:rPr>
              <a:t>¯</a:t>
            </a:r>
            <a:r>
              <a:rPr sz="1100" i="1" spc="-45" dirty="0">
                <a:latin typeface="Arial"/>
                <a:cs typeface="Arial"/>
              </a:rPr>
              <a:t>c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optimal.</a:t>
            </a:r>
            <a:endParaRPr sz="1100">
              <a:latin typeface="Arial"/>
              <a:cs typeface="Arial"/>
            </a:endParaRPr>
          </a:p>
          <a:p>
            <a:pPr marL="346710" indent="-249554" algn="just">
              <a:lnSpc>
                <a:spcPct val="100000"/>
              </a:lnSpc>
              <a:spcBef>
                <a:spcPts val="334"/>
              </a:spcBef>
              <a:buClr>
                <a:srgbClr val="990000"/>
              </a:buClr>
              <a:buAutoNum type="alphaLcParenBoth"/>
              <a:tabLst>
                <a:tab pos="347345" algn="l"/>
              </a:tabLst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optimal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and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nondegenerate,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20" dirty="0">
                <a:latin typeface="Tahoma"/>
                <a:cs typeface="Tahoma"/>
              </a:rPr>
              <a:t>¯</a:t>
            </a:r>
            <a:r>
              <a:rPr sz="1100" i="1" spc="-45" dirty="0">
                <a:latin typeface="Arial"/>
                <a:cs typeface="Arial"/>
              </a:rPr>
              <a:t>c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0.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Arial"/>
              <a:cs typeface="Arial"/>
            </a:endParaRPr>
          </a:p>
          <a:p>
            <a:pPr marL="227329" marR="43180" indent="-177165">
              <a:lnSpc>
                <a:spcPct val="1026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990000"/>
                </a:solidFill>
                <a:latin typeface="Arial"/>
                <a:cs typeface="Arial"/>
              </a:rPr>
              <a:t>degenerate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solution,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equally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simple </a:t>
            </a:r>
            <a:r>
              <a:rPr sz="1100" spc="-30" dirty="0">
                <a:latin typeface="Arial"/>
                <a:cs typeface="Arial"/>
              </a:rPr>
              <a:t>computational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determining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whether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optimal </a:t>
            </a:r>
            <a:r>
              <a:rPr sz="1100" spc="-2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available.</a:t>
            </a:r>
            <a:endParaRPr sz="1100">
              <a:latin typeface="Arial"/>
              <a:cs typeface="Arial"/>
            </a:endParaRPr>
          </a:p>
          <a:p>
            <a:pPr marL="227329" marR="26289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35" dirty="0">
                <a:latin typeface="Arial"/>
                <a:cs typeface="Arial"/>
              </a:rPr>
              <a:t>Fortunately,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simplex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method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manages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get </a:t>
            </a:r>
            <a:r>
              <a:rPr sz="1100" spc="-45" dirty="0">
                <a:latin typeface="Arial"/>
                <a:cs typeface="Arial"/>
              </a:rPr>
              <a:t>around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diﬀiculty.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Optimality</a:t>
            </a:r>
            <a:r>
              <a:rPr spc="270" dirty="0"/>
              <a:t> </a:t>
            </a:r>
            <a:r>
              <a:rPr spc="-10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762811"/>
            <a:ext cx="3683000" cy="8826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14629" marR="30480" indent="-177165">
              <a:lnSpc>
                <a:spcPts val="1200"/>
              </a:lnSpc>
              <a:spcBef>
                <a:spcPts val="229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order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use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D01F90"/>
                </a:solidFill>
                <a:latin typeface="Arial"/>
                <a:cs typeface="Arial"/>
              </a:rPr>
              <a:t>Theorem</a:t>
            </a:r>
            <a:r>
              <a:rPr sz="1100" spc="10" dirty="0">
                <a:solidFill>
                  <a:srgbClr val="D01F9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D01F90"/>
                </a:solidFill>
                <a:latin typeface="Arial"/>
                <a:cs typeface="Arial"/>
              </a:rPr>
              <a:t>1</a:t>
            </a:r>
            <a:r>
              <a:rPr sz="1100" spc="5" dirty="0">
                <a:solidFill>
                  <a:srgbClr val="D01F90"/>
                </a:solidFill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assert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certain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basic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optimal,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need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satisfy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conditions:</a:t>
            </a:r>
            <a:endParaRPr sz="1100" dirty="0">
              <a:latin typeface="Arial"/>
              <a:cs typeface="Arial"/>
            </a:endParaRPr>
          </a:p>
          <a:p>
            <a:pPr marL="492125" indent="-229235">
              <a:lnSpc>
                <a:spcPts val="1200"/>
              </a:lnSpc>
              <a:spcBef>
                <a:spcPts val="150"/>
              </a:spcBef>
              <a:buClr>
                <a:srgbClr val="990000"/>
              </a:buClr>
              <a:buAutoNum type="alphaLcParenBoth"/>
              <a:tabLst>
                <a:tab pos="492759" algn="l"/>
              </a:tabLst>
            </a:pPr>
            <a:r>
              <a:rPr sz="1000" spc="-10" dirty="0">
                <a:latin typeface="Arial"/>
                <a:cs typeface="Arial"/>
              </a:rPr>
              <a:t>Feasibility,</a:t>
            </a:r>
            <a:endParaRPr sz="1000" dirty="0">
              <a:latin typeface="Arial"/>
              <a:cs typeface="Arial"/>
            </a:endParaRPr>
          </a:p>
          <a:p>
            <a:pPr marL="492125" indent="-233679">
              <a:lnSpc>
                <a:spcPts val="1200"/>
              </a:lnSpc>
              <a:buClr>
                <a:srgbClr val="990000"/>
              </a:buClr>
              <a:buAutoNum type="alphaLcParenBoth"/>
              <a:tabLst>
                <a:tab pos="492759" algn="l"/>
              </a:tabLst>
            </a:pPr>
            <a:r>
              <a:rPr sz="1000" spc="-25" dirty="0">
                <a:latin typeface="Arial"/>
                <a:cs typeface="Arial"/>
              </a:rPr>
              <a:t>Nonnegativity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 the </a:t>
            </a:r>
            <a:r>
              <a:rPr sz="1000" spc="-50" dirty="0">
                <a:latin typeface="Arial"/>
                <a:cs typeface="Arial"/>
              </a:rPr>
              <a:t>reduced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costs.</a:t>
            </a:r>
            <a:endParaRPr sz="1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-70" dirty="0">
                <a:latin typeface="Arial"/>
                <a:cs typeface="Arial"/>
              </a:rPr>
              <a:t>leads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us</a:t>
            </a:r>
            <a:r>
              <a:rPr sz="1100" dirty="0">
                <a:latin typeface="Arial"/>
                <a:cs typeface="Arial"/>
              </a:rPr>
              <a:t> to the </a:t>
            </a:r>
            <a:r>
              <a:rPr sz="1100" spc="-25" dirty="0">
                <a:latin typeface="Arial"/>
                <a:cs typeface="Arial"/>
              </a:rPr>
              <a:t>following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definition.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084349"/>
            <a:ext cx="3744595" cy="1003300"/>
          </a:xfrm>
          <a:custGeom>
            <a:avLst/>
            <a:gdLst/>
            <a:ahLst/>
            <a:cxnLst/>
            <a:rect l="l" t="t" r="r" b="b"/>
            <a:pathLst>
              <a:path w="3744595" h="1003300">
                <a:moveTo>
                  <a:pt x="0" y="0"/>
                </a:moveTo>
                <a:lnTo>
                  <a:pt x="3744010" y="0"/>
                </a:lnTo>
              </a:path>
              <a:path w="3744595" h="1003300">
                <a:moveTo>
                  <a:pt x="2540" y="1000188"/>
                </a:moveTo>
                <a:lnTo>
                  <a:pt x="2540" y="2540"/>
                </a:lnTo>
              </a:path>
              <a:path w="3744595" h="1003300">
                <a:moveTo>
                  <a:pt x="3741470" y="1000188"/>
                </a:moveTo>
                <a:lnTo>
                  <a:pt x="3741470" y="2540"/>
                </a:lnTo>
              </a:path>
              <a:path w="3744595" h="1003300">
                <a:moveTo>
                  <a:pt x="0" y="1002715"/>
                </a:moveTo>
                <a:lnTo>
                  <a:pt x="3744010" y="100271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3529" y="2147187"/>
            <a:ext cx="2426970" cy="574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Definition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3.3</a:t>
            </a:r>
            <a:endParaRPr sz="11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"/>
                <a:cs typeface="Arial"/>
              </a:rPr>
              <a:t>A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dirty="0">
                <a:latin typeface="Arial"/>
                <a:cs typeface="Arial"/>
              </a:rPr>
              <a:t> matrix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50" dirty="0">
                <a:latin typeface="Arial"/>
                <a:cs typeface="Arial"/>
              </a:rPr>
              <a:t>said</a:t>
            </a:r>
            <a:r>
              <a:rPr sz="1100" dirty="0">
                <a:latin typeface="Arial"/>
                <a:cs typeface="Arial"/>
              </a:rPr>
              <a:t> 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optimal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if:</a:t>
            </a: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(a)</a:t>
            </a:r>
            <a:r>
              <a:rPr sz="1100" spc="27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baseline="27777" dirty="0">
                <a:latin typeface="Cambria"/>
                <a:cs typeface="Cambria"/>
              </a:rPr>
              <a:t>−</a:t>
            </a:r>
            <a:r>
              <a:rPr sz="1200" baseline="27777" dirty="0">
                <a:latin typeface="Arial"/>
                <a:cs typeface="Arial"/>
              </a:rPr>
              <a:t>1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339" y="2739325"/>
            <a:ext cx="314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(b)</a:t>
            </a:r>
            <a:r>
              <a:rPr sz="1100" spc="20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75" dirty="0">
                <a:latin typeface="Tahoma"/>
                <a:cs typeface="Tahoma"/>
              </a:rPr>
              <a:t>¯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5618" y="2818789"/>
            <a:ext cx="844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537" y="2726371"/>
            <a:ext cx="12509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81305" algn="l"/>
                <a:tab pos="548005" algn="l"/>
                <a:tab pos="718185" algn="l"/>
                <a:tab pos="1208405" algn="l"/>
              </a:tabLst>
            </a:pP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70" dirty="0">
                <a:latin typeface="Cambria"/>
                <a:cs typeface="Cambria"/>
              </a:rPr>
              <a:t>−</a:t>
            </a:r>
            <a:r>
              <a:rPr sz="800" spc="7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Cambria"/>
                <a:cs typeface="Cambria"/>
              </a:rPr>
              <a:t>′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030" y="2739325"/>
            <a:ext cx="1356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923290" algn="l"/>
              </a:tabLst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21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17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26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r>
              <a:rPr sz="1100" i="1" dirty="0">
                <a:latin typeface="Arial"/>
                <a:cs typeface="Arial"/>
              </a:rPr>
              <a:t>	A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70" dirty="0">
                <a:latin typeface="Arial"/>
                <a:cs typeface="Arial"/>
              </a:rPr>
              <a:t>0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713903"/>
            <a:ext cx="3649345" cy="2110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134110" algn="r">
              <a:lnSpc>
                <a:spcPct val="100000"/>
              </a:lnSpc>
              <a:spcBef>
                <a:spcPts val="9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consider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standard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 form problem</a:t>
            </a:r>
            <a:endParaRPr sz="1100">
              <a:latin typeface="Arial"/>
              <a:cs typeface="Arial"/>
            </a:endParaRPr>
          </a:p>
          <a:p>
            <a:pPr marL="1517650">
              <a:lnSpc>
                <a:spcPct val="100000"/>
              </a:lnSpc>
              <a:spcBef>
                <a:spcPts val="1035"/>
              </a:spcBef>
              <a:tabLst>
                <a:tab pos="2169160" algn="l"/>
              </a:tabLst>
            </a:pPr>
            <a:r>
              <a:rPr sz="1100" spc="-10" dirty="0">
                <a:latin typeface="Tahoma"/>
                <a:cs typeface="Tahoma"/>
              </a:rPr>
              <a:t>minimize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spc="-37" baseline="31250" dirty="0">
                <a:latin typeface="Cambria"/>
                <a:cs typeface="Cambria"/>
              </a:rPr>
              <a:t>′</a:t>
            </a:r>
            <a:r>
              <a:rPr sz="1100" i="1" spc="-2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458595">
              <a:lnSpc>
                <a:spcPct val="100000"/>
              </a:lnSpc>
              <a:spcBef>
                <a:spcPts val="335"/>
              </a:spcBef>
              <a:tabLst>
                <a:tab pos="2169160" algn="l"/>
              </a:tabLst>
            </a:pPr>
            <a:r>
              <a:rPr sz="1100" spc="-40" dirty="0">
                <a:latin typeface="Tahoma"/>
                <a:cs typeface="Tahoma"/>
              </a:rPr>
              <a:t>subject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 marR="1115695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105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sz="1100" i="1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corresponding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feasible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set.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assume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dimensions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of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matrix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100" i="1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are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sz="1100" i="1" spc="-6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Lucida Sans Unicode"/>
                <a:cs typeface="Lucida Sans Unicode"/>
              </a:rPr>
              <a:t>×</a:t>
            </a:r>
            <a:r>
              <a:rPr sz="1100" spc="-105" dirty="0">
                <a:solidFill>
                  <a:srgbClr val="990000"/>
                </a:solidFill>
                <a:latin typeface="Lucida Sans Unicode"/>
                <a:cs typeface="Lucida Sans Unicode"/>
              </a:rPr>
              <a:t> </a:t>
            </a:r>
            <a:r>
              <a:rPr sz="1100" i="1" spc="-50" dirty="0">
                <a:solidFill>
                  <a:srgbClr val="990000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R="986790" algn="r">
              <a:lnSpc>
                <a:spcPct val="100000"/>
              </a:lnSpc>
              <a:spcBef>
                <a:spcPts val="30"/>
              </a:spcBef>
            </a:pP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rows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are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linearly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independent.</a:t>
            </a:r>
            <a:endParaRPr sz="1100">
              <a:latin typeface="Arial"/>
              <a:cs typeface="Arial"/>
            </a:endParaRPr>
          </a:p>
          <a:p>
            <a:pPr marR="1042035" algn="r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84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continue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using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previous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notation:</a:t>
            </a:r>
            <a:endParaRPr sz="1100">
              <a:latin typeface="Arial"/>
              <a:cs typeface="Arial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195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column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matrix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37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i="1" spc="-25" dirty="0">
                <a:latin typeface="Arial"/>
                <a:cs typeface="Arial"/>
              </a:rPr>
              <a:t>a</a:t>
            </a:r>
            <a:r>
              <a:rPr sz="1050" i="1" spc="-37" baseline="-19841" dirty="0">
                <a:latin typeface="Arial"/>
                <a:cs typeface="Arial"/>
              </a:rPr>
              <a:t>i</a:t>
            </a:r>
            <a:r>
              <a:rPr sz="1050" spc="-37" baseline="27777" dirty="0">
                <a:latin typeface="Cambria"/>
                <a:cs typeface="Cambria"/>
              </a:rPr>
              <a:t>′</a:t>
            </a:r>
            <a:r>
              <a:rPr sz="1050" spc="225" baseline="27777" dirty="0">
                <a:latin typeface="Cambria"/>
                <a:cs typeface="Cambria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th</a:t>
            </a:r>
            <a:r>
              <a:rPr sz="1000" spc="-10" dirty="0">
                <a:latin typeface="Arial"/>
                <a:cs typeface="Arial"/>
              </a:rPr>
              <a:t> row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matrix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Optimality</a:t>
            </a:r>
            <a:r>
              <a:rPr spc="270" dirty="0"/>
              <a:t> </a:t>
            </a:r>
            <a:r>
              <a:rPr spc="-10" dirty="0"/>
              <a:t>conditions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2084349"/>
            <a:ext cx="3744595" cy="1000760"/>
          </a:xfrm>
          <a:custGeom>
            <a:avLst/>
            <a:gdLst/>
            <a:ahLst/>
            <a:cxnLst/>
            <a:rect l="l" t="t" r="r" b="b"/>
            <a:pathLst>
              <a:path w="3744595" h="1000760">
                <a:moveTo>
                  <a:pt x="0" y="0"/>
                </a:moveTo>
                <a:lnTo>
                  <a:pt x="3744010" y="0"/>
                </a:lnTo>
              </a:path>
              <a:path w="3744595" h="1000760">
                <a:moveTo>
                  <a:pt x="2540" y="1000188"/>
                </a:moveTo>
                <a:lnTo>
                  <a:pt x="2540" y="254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957" y="332332"/>
            <a:ext cx="3612515" cy="2388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optimal </a:t>
            </a:r>
            <a:r>
              <a:rPr sz="1100" spc="-7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found,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corresponding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basic </a:t>
            </a:r>
            <a:r>
              <a:rPr sz="1100" spc="-25" dirty="0">
                <a:latin typeface="Arial"/>
                <a:cs typeface="Arial"/>
              </a:rPr>
              <a:t>solution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feasible,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satisfies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optimality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conditions,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therefore </a:t>
            </a:r>
            <a:r>
              <a:rPr sz="1100" spc="-10" dirty="0">
                <a:latin typeface="Arial"/>
                <a:cs typeface="Arial"/>
              </a:rPr>
              <a:t>optimal.</a:t>
            </a:r>
            <a:endParaRPr sz="1100">
              <a:latin typeface="Arial"/>
              <a:cs typeface="Arial"/>
            </a:endParaRPr>
          </a:p>
          <a:p>
            <a:pPr marL="214629" marR="15621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84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other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hand,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happen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found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spc="-7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that is not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optimal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50" dirty="0">
                <a:latin typeface="Arial"/>
                <a:cs typeface="Arial"/>
              </a:rPr>
              <a:t>corresponding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basic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optimal.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case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least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reduced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negative.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20" dirty="0">
                <a:latin typeface="Arial"/>
                <a:cs typeface="Arial"/>
              </a:rPr>
              <a:t>Thus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degenerate.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Definition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3.3</a:t>
            </a:r>
            <a:endParaRPr sz="11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"/>
                <a:cs typeface="Arial"/>
              </a:rPr>
              <a:t>A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dirty="0">
                <a:latin typeface="Arial"/>
                <a:cs typeface="Arial"/>
              </a:rPr>
              <a:t> matrix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50" dirty="0">
                <a:latin typeface="Arial"/>
                <a:cs typeface="Arial"/>
              </a:rPr>
              <a:t>said</a:t>
            </a:r>
            <a:r>
              <a:rPr sz="1100" dirty="0">
                <a:latin typeface="Arial"/>
                <a:cs typeface="Arial"/>
              </a:rPr>
              <a:t> 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optimal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if:</a:t>
            </a:r>
            <a:endParaRPr sz="11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(a)</a:t>
            </a:r>
            <a:r>
              <a:rPr sz="1100" spc="27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baseline="27777" dirty="0">
                <a:latin typeface="Cambria"/>
                <a:cs typeface="Cambria"/>
              </a:rPr>
              <a:t>−</a:t>
            </a:r>
            <a:r>
              <a:rPr sz="1200" baseline="27777" dirty="0">
                <a:latin typeface="Arial"/>
                <a:cs typeface="Arial"/>
              </a:rPr>
              <a:t>1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39" y="2739325"/>
            <a:ext cx="314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(b)</a:t>
            </a:r>
            <a:r>
              <a:rPr sz="1100" spc="20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75" dirty="0">
                <a:latin typeface="Tahoma"/>
                <a:cs typeface="Tahoma"/>
              </a:rPr>
              <a:t>¯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5618" y="2818789"/>
            <a:ext cx="844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537" y="2726371"/>
            <a:ext cx="12509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81305" algn="l"/>
                <a:tab pos="548005" algn="l"/>
                <a:tab pos="718185" algn="l"/>
                <a:tab pos="1208405" algn="l"/>
              </a:tabLst>
            </a:pP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70" dirty="0">
                <a:latin typeface="Cambria"/>
                <a:cs typeface="Cambria"/>
              </a:rPr>
              <a:t>−</a:t>
            </a:r>
            <a:r>
              <a:rPr sz="800" spc="7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Cambria"/>
                <a:cs typeface="Cambria"/>
              </a:rPr>
              <a:t>′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030" y="2739325"/>
            <a:ext cx="1356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923290" algn="l"/>
              </a:tabLst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21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17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26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r>
              <a:rPr sz="1100" i="1" dirty="0">
                <a:latin typeface="Arial"/>
                <a:cs typeface="Arial"/>
              </a:rPr>
              <a:t>	A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70" dirty="0">
                <a:latin typeface="Arial"/>
                <a:cs typeface="Arial"/>
              </a:rPr>
              <a:t>0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994" y="2086889"/>
            <a:ext cx="3744595" cy="1000760"/>
          </a:xfrm>
          <a:custGeom>
            <a:avLst/>
            <a:gdLst/>
            <a:ahLst/>
            <a:cxnLst/>
            <a:rect l="l" t="t" r="r" b="b"/>
            <a:pathLst>
              <a:path w="3744595" h="1000760">
                <a:moveTo>
                  <a:pt x="3741470" y="997648"/>
                </a:moveTo>
                <a:lnTo>
                  <a:pt x="3741470" y="0"/>
                </a:lnTo>
              </a:path>
              <a:path w="3744595" h="1000760">
                <a:moveTo>
                  <a:pt x="0" y="1000175"/>
                </a:moveTo>
                <a:lnTo>
                  <a:pt x="3744010" y="100017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928" y="1392488"/>
            <a:ext cx="30041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Development</a:t>
            </a:r>
            <a:r>
              <a:rPr sz="1400" spc="85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of</a:t>
            </a:r>
            <a:r>
              <a:rPr sz="1400" spc="9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the</a:t>
            </a:r>
            <a:r>
              <a:rPr sz="1400" spc="85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simplex</a:t>
            </a:r>
            <a:r>
              <a:rPr sz="1400" spc="85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1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method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Development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868882"/>
            <a:ext cx="3912235" cy="1699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We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now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continue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 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development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simplex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method.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314960" marR="30480" indent="-177165">
              <a:lnSpc>
                <a:spcPct val="1026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main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task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work</a:t>
            </a:r>
            <a:r>
              <a:rPr sz="1100" dirty="0">
                <a:latin typeface="Arial"/>
                <a:cs typeface="Arial"/>
              </a:rPr>
              <a:t> out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details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how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move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better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solution,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whenever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profitable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basic </a:t>
            </a:r>
            <a:r>
              <a:rPr sz="1100" spc="-20" dirty="0">
                <a:latin typeface="Arial"/>
                <a:cs typeface="Arial"/>
              </a:rPr>
              <a:t>direction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discovered.</a:t>
            </a:r>
            <a:endParaRPr sz="1100">
              <a:latin typeface="Arial"/>
              <a:cs typeface="Arial"/>
            </a:endParaRPr>
          </a:p>
          <a:p>
            <a:pPr marL="314960" marR="709930" indent="-177165">
              <a:lnSpc>
                <a:spcPct val="102699"/>
              </a:lnSpc>
              <a:spcBef>
                <a:spcPts val="59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5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Let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us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assume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every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basic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feasible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solution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is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nondegenerate.</a:t>
            </a:r>
            <a:endParaRPr sz="1100">
              <a:latin typeface="Arial"/>
              <a:cs typeface="Arial"/>
            </a:endParaRPr>
          </a:p>
          <a:p>
            <a:pPr marL="314960" marR="33337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-50" dirty="0">
                <a:latin typeface="Arial"/>
                <a:cs typeface="Arial"/>
              </a:rPr>
              <a:t>assumption</a:t>
            </a:r>
            <a:r>
              <a:rPr sz="1100" dirty="0">
                <a:latin typeface="Arial"/>
                <a:cs typeface="Arial"/>
              </a:rPr>
              <a:t> will </a:t>
            </a:r>
            <a:r>
              <a:rPr sz="1100" spc="-35" dirty="0">
                <a:latin typeface="Arial"/>
                <a:cs typeface="Arial"/>
              </a:rPr>
              <a:t>remain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-20" dirty="0">
                <a:latin typeface="Arial"/>
                <a:cs typeface="Arial"/>
              </a:rPr>
              <a:t>effect</a:t>
            </a:r>
            <a:r>
              <a:rPr sz="1100" dirty="0">
                <a:latin typeface="Arial"/>
                <a:cs typeface="Arial"/>
              </a:rPr>
              <a:t> until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dirty="0">
                <a:latin typeface="Arial"/>
                <a:cs typeface="Arial"/>
              </a:rPr>
              <a:t> is </a:t>
            </a:r>
            <a:r>
              <a:rPr sz="1100" spc="-10" dirty="0">
                <a:latin typeface="Arial"/>
                <a:cs typeface="Arial"/>
              </a:rPr>
              <a:t>explicitly </a:t>
            </a:r>
            <a:r>
              <a:rPr sz="1100" spc="-60" dirty="0">
                <a:latin typeface="Arial"/>
                <a:cs typeface="Arial"/>
              </a:rPr>
              <a:t>relaxed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later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section.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Development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810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6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85" dirty="0"/>
              <a:t>Suppose</a:t>
            </a:r>
            <a:r>
              <a:rPr sz="1100" spc="20" dirty="0"/>
              <a:t> </a:t>
            </a:r>
            <a:r>
              <a:rPr sz="1100" dirty="0"/>
              <a:t>that</a:t>
            </a:r>
            <a:r>
              <a:rPr sz="1100" spc="20" dirty="0"/>
              <a:t> </a:t>
            </a:r>
            <a:r>
              <a:rPr sz="1100" spc="-90" dirty="0"/>
              <a:t>we</a:t>
            </a:r>
            <a:r>
              <a:rPr sz="1100" spc="20" dirty="0"/>
              <a:t> </a:t>
            </a:r>
            <a:r>
              <a:rPr sz="1100" spc="-60" dirty="0"/>
              <a:t>are</a:t>
            </a:r>
            <a:r>
              <a:rPr sz="1100" spc="20" dirty="0"/>
              <a:t> </a:t>
            </a:r>
            <a:r>
              <a:rPr sz="1100" dirty="0"/>
              <a:t>at</a:t>
            </a:r>
            <a:r>
              <a:rPr sz="1100" spc="20" dirty="0"/>
              <a:t> </a:t>
            </a:r>
            <a:r>
              <a:rPr sz="1100" dirty="0"/>
              <a:t>a</a:t>
            </a:r>
            <a:r>
              <a:rPr sz="1100" spc="20" dirty="0"/>
              <a:t> </a:t>
            </a:r>
            <a:r>
              <a:rPr sz="1100" spc="-60" dirty="0"/>
              <a:t>basic</a:t>
            </a:r>
            <a:r>
              <a:rPr sz="1100" spc="20" dirty="0"/>
              <a:t> </a:t>
            </a:r>
            <a:r>
              <a:rPr sz="1100" spc="-55" dirty="0"/>
              <a:t>feasible</a:t>
            </a:r>
            <a:r>
              <a:rPr sz="1100" spc="20" dirty="0"/>
              <a:t> </a:t>
            </a:r>
            <a:r>
              <a:rPr sz="1100" spc="-25" dirty="0"/>
              <a:t>solution</a:t>
            </a:r>
            <a:r>
              <a:rPr sz="1100" spc="20" dirty="0"/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35" dirty="0"/>
              <a:t>and</a:t>
            </a:r>
            <a:r>
              <a:rPr sz="1100" spc="20" dirty="0"/>
              <a:t> </a:t>
            </a:r>
            <a:r>
              <a:rPr sz="1100" dirty="0"/>
              <a:t>that</a:t>
            </a:r>
            <a:r>
              <a:rPr sz="1100" spc="20" dirty="0"/>
              <a:t> </a:t>
            </a:r>
            <a:r>
              <a:rPr sz="1100" spc="-35" dirty="0"/>
              <a:t>we </a:t>
            </a:r>
            <a:r>
              <a:rPr sz="1100" spc="-65" dirty="0"/>
              <a:t>have</a:t>
            </a:r>
            <a:r>
              <a:rPr sz="1100" spc="-10" dirty="0"/>
              <a:t> </a:t>
            </a:r>
            <a:r>
              <a:rPr sz="1100" spc="-40" dirty="0"/>
              <a:t>computed</a:t>
            </a:r>
            <a:r>
              <a:rPr sz="1100" spc="5" dirty="0"/>
              <a:t> </a:t>
            </a:r>
            <a:r>
              <a:rPr sz="1100" dirty="0"/>
              <a:t>the</a:t>
            </a:r>
            <a:r>
              <a:rPr sz="1100" spc="5" dirty="0"/>
              <a:t> </a:t>
            </a:r>
            <a:r>
              <a:rPr sz="1100" spc="-60" dirty="0"/>
              <a:t>reduced</a:t>
            </a:r>
            <a:r>
              <a:rPr sz="1100" spc="5" dirty="0"/>
              <a:t> </a:t>
            </a:r>
            <a:r>
              <a:rPr sz="1100" spc="-65" dirty="0"/>
              <a:t>costs</a:t>
            </a:r>
            <a:r>
              <a:rPr sz="1100" spc="-10" dirty="0"/>
              <a:t> </a:t>
            </a:r>
            <a:r>
              <a:rPr sz="1100" spc="-570" dirty="0">
                <a:latin typeface="Tahoma"/>
                <a:cs typeface="Tahoma"/>
              </a:rPr>
              <a:t>¯</a:t>
            </a:r>
            <a:r>
              <a:rPr sz="1100" i="1" spc="5" dirty="0">
                <a:latin typeface="Arial"/>
                <a:cs typeface="Arial"/>
              </a:rPr>
              <a:t>c</a:t>
            </a:r>
            <a:r>
              <a:rPr sz="1200" i="1" spc="7" baseline="-10416" dirty="0">
                <a:latin typeface="Arial"/>
                <a:cs typeface="Arial"/>
              </a:rPr>
              <a:t>j</a:t>
            </a:r>
            <a:r>
              <a:rPr sz="1200" i="1" spc="195" baseline="-10416" dirty="0">
                <a:latin typeface="Arial"/>
                <a:cs typeface="Arial"/>
              </a:rPr>
              <a:t> </a:t>
            </a:r>
            <a:r>
              <a:rPr sz="1100" dirty="0"/>
              <a:t>of</a:t>
            </a:r>
            <a:r>
              <a:rPr sz="1100" spc="5" dirty="0"/>
              <a:t> </a:t>
            </a:r>
            <a:r>
              <a:rPr sz="1100" dirty="0"/>
              <a:t>the</a:t>
            </a:r>
            <a:r>
              <a:rPr sz="1100" spc="5" dirty="0"/>
              <a:t> </a:t>
            </a:r>
            <a:r>
              <a:rPr sz="1100" spc="-60" dirty="0"/>
              <a:t>nonbasic</a:t>
            </a:r>
            <a:r>
              <a:rPr sz="1100" spc="5" dirty="0"/>
              <a:t> </a:t>
            </a:r>
            <a:r>
              <a:rPr sz="1100" spc="-35" dirty="0"/>
              <a:t>variables.</a:t>
            </a:r>
            <a:endParaRPr sz="1100" dirty="0">
              <a:latin typeface="Arial"/>
              <a:cs typeface="Arial"/>
            </a:endParaRPr>
          </a:p>
          <a:p>
            <a:pPr marL="214629" marR="24384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/>
              <a:t>If</a:t>
            </a:r>
            <a:r>
              <a:rPr sz="1100" spc="10" dirty="0"/>
              <a:t> </a:t>
            </a:r>
            <a:r>
              <a:rPr sz="1100" dirty="0"/>
              <a:t>all</a:t>
            </a:r>
            <a:r>
              <a:rPr sz="1100" spc="10" dirty="0"/>
              <a:t> </a:t>
            </a:r>
            <a:r>
              <a:rPr sz="1100" dirty="0"/>
              <a:t>of</a:t>
            </a:r>
            <a:r>
              <a:rPr sz="1100" spc="10" dirty="0"/>
              <a:t> </a:t>
            </a:r>
            <a:r>
              <a:rPr sz="1100" spc="-10" dirty="0"/>
              <a:t>them</a:t>
            </a:r>
            <a:r>
              <a:rPr sz="1100" spc="5" dirty="0"/>
              <a:t> </a:t>
            </a:r>
            <a:r>
              <a:rPr sz="1100" spc="-60" dirty="0"/>
              <a:t>are</a:t>
            </a:r>
            <a:r>
              <a:rPr sz="1100" spc="10" dirty="0"/>
              <a:t> </a:t>
            </a:r>
            <a:r>
              <a:rPr sz="1100" spc="-45" dirty="0"/>
              <a:t>nonnegative,</a:t>
            </a:r>
            <a:r>
              <a:rPr sz="1100" spc="10" dirty="0"/>
              <a:t> </a:t>
            </a:r>
            <a:r>
              <a:rPr sz="1100" spc="-45" dirty="0">
                <a:solidFill>
                  <a:srgbClr val="D01F90"/>
                </a:solidFill>
              </a:rPr>
              <a:t>Theorem</a:t>
            </a:r>
            <a:r>
              <a:rPr sz="1100" spc="10" dirty="0">
                <a:solidFill>
                  <a:srgbClr val="D01F90"/>
                </a:solidFill>
              </a:rPr>
              <a:t> </a:t>
            </a:r>
            <a:r>
              <a:rPr sz="1100" spc="-10" dirty="0">
                <a:solidFill>
                  <a:srgbClr val="D01F90"/>
                </a:solidFill>
              </a:rPr>
              <a:t>1</a:t>
            </a:r>
            <a:r>
              <a:rPr sz="1100" spc="10" dirty="0">
                <a:solidFill>
                  <a:srgbClr val="D01F90"/>
                </a:solidFill>
              </a:rPr>
              <a:t> </a:t>
            </a:r>
            <a:r>
              <a:rPr sz="1100" spc="-90" dirty="0"/>
              <a:t>shows</a:t>
            </a:r>
            <a:r>
              <a:rPr sz="1100" spc="15" dirty="0"/>
              <a:t> </a:t>
            </a:r>
            <a:r>
              <a:rPr sz="1100" dirty="0"/>
              <a:t>that</a:t>
            </a:r>
            <a:r>
              <a:rPr sz="1100" spc="10" dirty="0"/>
              <a:t> </a:t>
            </a:r>
            <a:r>
              <a:rPr sz="1100" spc="-70" dirty="0"/>
              <a:t>we </a:t>
            </a:r>
            <a:r>
              <a:rPr sz="1100" spc="-65" dirty="0"/>
              <a:t>have</a:t>
            </a:r>
            <a:r>
              <a:rPr sz="1100" spc="-15" dirty="0"/>
              <a:t> </a:t>
            </a:r>
            <a:r>
              <a:rPr sz="1100" spc="-20" dirty="0"/>
              <a:t>an</a:t>
            </a:r>
            <a:r>
              <a:rPr sz="1100" spc="-40" dirty="0"/>
              <a:t> </a:t>
            </a:r>
            <a:r>
              <a:rPr sz="1100" spc="-10" dirty="0"/>
              <a:t>optimal</a:t>
            </a:r>
            <a:r>
              <a:rPr sz="1100" spc="-15" dirty="0"/>
              <a:t> </a:t>
            </a:r>
            <a:r>
              <a:rPr sz="1100" spc="-20" dirty="0"/>
              <a:t>solution,</a:t>
            </a:r>
            <a:r>
              <a:rPr sz="1100" spc="-10" dirty="0"/>
              <a:t> </a:t>
            </a:r>
            <a:r>
              <a:rPr sz="1100" spc="-35" dirty="0"/>
              <a:t>and</a:t>
            </a:r>
            <a:r>
              <a:rPr sz="1100" spc="-15" dirty="0"/>
              <a:t> </a:t>
            </a:r>
            <a:r>
              <a:rPr sz="1100" spc="-90" dirty="0"/>
              <a:t>we</a:t>
            </a:r>
            <a:r>
              <a:rPr sz="1100" spc="15" dirty="0"/>
              <a:t> </a:t>
            </a:r>
            <a:r>
              <a:rPr sz="1100" spc="-10" dirty="0"/>
              <a:t>stop.</a:t>
            </a:r>
            <a:endParaRPr sz="1100" dirty="0">
              <a:latin typeface="Cambria"/>
              <a:cs typeface="Cambri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40" dirty="0"/>
              <a:t>Otherwise,</a:t>
            </a:r>
            <a:r>
              <a:rPr sz="1100" spc="5" dirty="0"/>
              <a:t> </a:t>
            </a:r>
            <a:r>
              <a:rPr sz="1100" dirty="0"/>
              <a:t>the</a:t>
            </a:r>
            <a:r>
              <a:rPr sz="1100" spc="5" dirty="0"/>
              <a:t> </a:t>
            </a:r>
            <a:r>
              <a:rPr sz="1100" spc="-60" dirty="0"/>
              <a:t>reduced</a:t>
            </a:r>
            <a:r>
              <a:rPr sz="1100" spc="5" dirty="0"/>
              <a:t> </a:t>
            </a:r>
            <a:r>
              <a:rPr sz="1100" spc="-30" dirty="0"/>
              <a:t>cost</a:t>
            </a:r>
            <a:r>
              <a:rPr sz="1100" spc="-25" dirty="0"/>
              <a:t> </a:t>
            </a:r>
            <a:r>
              <a:rPr sz="1100" spc="-570" dirty="0">
                <a:latin typeface="Tahoma"/>
                <a:cs typeface="Tahoma"/>
              </a:rPr>
              <a:t>¯</a:t>
            </a:r>
            <a:r>
              <a:rPr sz="1100" i="1" spc="5" dirty="0">
                <a:latin typeface="Arial"/>
                <a:cs typeface="Arial"/>
              </a:rPr>
              <a:t>c</a:t>
            </a:r>
            <a:r>
              <a:rPr sz="1200" i="1" spc="7" baseline="-10416" dirty="0">
                <a:latin typeface="Arial"/>
                <a:cs typeface="Arial"/>
              </a:rPr>
              <a:t>j</a:t>
            </a:r>
            <a:r>
              <a:rPr sz="1200" i="1" spc="195" baseline="-10416" dirty="0">
                <a:latin typeface="Arial"/>
                <a:cs typeface="Arial"/>
              </a:rPr>
              <a:t> </a:t>
            </a:r>
            <a:r>
              <a:rPr sz="1100" dirty="0"/>
              <a:t>of</a:t>
            </a:r>
            <a:r>
              <a:rPr sz="1100" spc="5" dirty="0"/>
              <a:t> </a:t>
            </a:r>
            <a:r>
              <a:rPr sz="1100" dirty="0"/>
              <a:t>a</a:t>
            </a:r>
            <a:r>
              <a:rPr sz="1100" spc="5" dirty="0"/>
              <a:t> </a:t>
            </a:r>
            <a:r>
              <a:rPr sz="1100" spc="-60" dirty="0"/>
              <a:t>nonbasic</a:t>
            </a:r>
            <a:r>
              <a:rPr sz="1100" spc="5" dirty="0"/>
              <a:t> </a:t>
            </a:r>
            <a:r>
              <a:rPr sz="1100" spc="-45" dirty="0"/>
              <a:t>variable</a:t>
            </a:r>
            <a:r>
              <a:rPr sz="1100" spc="5" dirty="0"/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195" baseline="-10416" dirty="0">
                <a:latin typeface="Arial"/>
                <a:cs typeface="Arial"/>
              </a:rPr>
              <a:t> </a:t>
            </a:r>
            <a:r>
              <a:rPr sz="1100" spc="-25" dirty="0"/>
              <a:t>is </a:t>
            </a:r>
            <a:r>
              <a:rPr sz="1100" spc="-40" dirty="0"/>
              <a:t>negative,</a:t>
            </a:r>
            <a:r>
              <a:rPr sz="1100" spc="-10" dirty="0"/>
              <a:t> </a:t>
            </a:r>
            <a:r>
              <a:rPr sz="1100" spc="-35" dirty="0"/>
              <a:t>and</a:t>
            </a:r>
            <a:r>
              <a:rPr sz="1100" spc="-5" dirty="0"/>
              <a:t> </a:t>
            </a:r>
            <a:r>
              <a:rPr sz="1100" dirty="0">
                <a:solidFill>
                  <a:srgbClr val="990000"/>
                </a:solidFill>
              </a:rPr>
              <a:t>the</a:t>
            </a:r>
            <a:r>
              <a:rPr sz="1100" spc="-5" dirty="0">
                <a:solidFill>
                  <a:srgbClr val="990000"/>
                </a:solidFill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j</a:t>
            </a:r>
            <a:r>
              <a:rPr sz="1100" dirty="0">
                <a:solidFill>
                  <a:srgbClr val="990000"/>
                </a:solidFill>
              </a:rPr>
              <a:t>th</a:t>
            </a:r>
            <a:r>
              <a:rPr sz="1100" spc="-5" dirty="0">
                <a:solidFill>
                  <a:srgbClr val="990000"/>
                </a:solidFill>
              </a:rPr>
              <a:t> </a:t>
            </a:r>
            <a:r>
              <a:rPr sz="1100" spc="-60" dirty="0">
                <a:solidFill>
                  <a:srgbClr val="990000"/>
                </a:solidFill>
              </a:rPr>
              <a:t>basic</a:t>
            </a:r>
            <a:r>
              <a:rPr sz="1100" spc="-5" dirty="0">
                <a:solidFill>
                  <a:srgbClr val="990000"/>
                </a:solidFill>
              </a:rPr>
              <a:t> </a:t>
            </a:r>
            <a:r>
              <a:rPr sz="1100" spc="-20" dirty="0">
                <a:solidFill>
                  <a:srgbClr val="990000"/>
                </a:solidFill>
              </a:rPr>
              <a:t>direction</a:t>
            </a:r>
            <a:r>
              <a:rPr sz="1100" spc="-10" dirty="0">
                <a:solidFill>
                  <a:srgbClr val="990000"/>
                </a:solidFill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</a:rPr>
              <a:t>is</a:t>
            </a:r>
            <a:r>
              <a:rPr sz="1100" spc="-5" dirty="0">
                <a:solidFill>
                  <a:srgbClr val="990000"/>
                </a:solidFill>
              </a:rPr>
              <a:t> </a:t>
            </a:r>
            <a:r>
              <a:rPr sz="1100" dirty="0">
                <a:solidFill>
                  <a:srgbClr val="990000"/>
                </a:solidFill>
              </a:rPr>
              <a:t>a</a:t>
            </a:r>
            <a:r>
              <a:rPr sz="1100" spc="-5" dirty="0">
                <a:solidFill>
                  <a:srgbClr val="990000"/>
                </a:solidFill>
              </a:rPr>
              <a:t> </a:t>
            </a:r>
            <a:r>
              <a:rPr sz="1100" spc="-55" dirty="0">
                <a:solidFill>
                  <a:srgbClr val="990000"/>
                </a:solidFill>
              </a:rPr>
              <a:t>feasible</a:t>
            </a:r>
            <a:r>
              <a:rPr sz="1100" spc="-5" dirty="0">
                <a:solidFill>
                  <a:srgbClr val="990000"/>
                </a:solidFill>
              </a:rPr>
              <a:t> </a:t>
            </a:r>
            <a:r>
              <a:rPr sz="1100" spc="-20" dirty="0">
                <a:solidFill>
                  <a:srgbClr val="990000"/>
                </a:solidFill>
              </a:rPr>
              <a:t>direction</a:t>
            </a:r>
            <a:r>
              <a:rPr sz="1100" spc="-5" dirty="0">
                <a:solidFill>
                  <a:srgbClr val="990000"/>
                </a:solidFill>
              </a:rPr>
              <a:t> </a:t>
            </a:r>
            <a:r>
              <a:rPr sz="1100" spc="-25" dirty="0">
                <a:solidFill>
                  <a:srgbClr val="990000"/>
                </a:solidFill>
              </a:rPr>
              <a:t>of </a:t>
            </a:r>
            <a:r>
              <a:rPr sz="1100" spc="-20" dirty="0">
                <a:solidFill>
                  <a:srgbClr val="990000"/>
                </a:solidFill>
              </a:rPr>
              <a:t>cost</a:t>
            </a:r>
            <a:r>
              <a:rPr sz="1100" spc="-50" dirty="0">
                <a:solidFill>
                  <a:srgbClr val="990000"/>
                </a:solidFill>
              </a:rPr>
              <a:t> </a:t>
            </a:r>
            <a:r>
              <a:rPr sz="1100" spc="-10" dirty="0">
                <a:solidFill>
                  <a:srgbClr val="990000"/>
                </a:solidFill>
              </a:rPr>
              <a:t>decrease.</a:t>
            </a:r>
            <a:endParaRPr sz="1100" dirty="0">
              <a:latin typeface="Arial"/>
              <a:cs typeface="Arial"/>
            </a:endParaRPr>
          </a:p>
          <a:p>
            <a:pPr marL="214629" marR="13716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" dirty="0"/>
              <a:t>While </a:t>
            </a:r>
            <a:r>
              <a:rPr sz="1100" spc="-35" dirty="0"/>
              <a:t>moving</a:t>
            </a:r>
            <a:r>
              <a:rPr sz="1100" spc="-15" dirty="0"/>
              <a:t> </a:t>
            </a:r>
            <a:r>
              <a:rPr sz="1100" spc="-35" dirty="0"/>
              <a:t>along</a:t>
            </a:r>
            <a:r>
              <a:rPr sz="1100" spc="-10" dirty="0"/>
              <a:t> </a:t>
            </a:r>
            <a:r>
              <a:rPr sz="1100" dirty="0"/>
              <a:t>this</a:t>
            </a:r>
            <a:r>
              <a:rPr sz="1100" spc="-15" dirty="0"/>
              <a:t> </a:t>
            </a:r>
            <a:r>
              <a:rPr sz="1100" spc="-20" dirty="0"/>
              <a:t>direction</a:t>
            </a:r>
            <a:r>
              <a:rPr sz="1100" spc="-15" dirty="0"/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dirty="0"/>
              <a:t>,</a:t>
            </a:r>
            <a:r>
              <a:rPr sz="1100" spc="-10" dirty="0"/>
              <a:t> </a:t>
            </a:r>
            <a:r>
              <a:rPr sz="1100" dirty="0"/>
              <a:t>the</a:t>
            </a:r>
            <a:r>
              <a:rPr sz="1100" spc="-15" dirty="0"/>
              <a:t> </a:t>
            </a:r>
            <a:r>
              <a:rPr sz="1100" spc="-60" dirty="0"/>
              <a:t>nonbasic</a:t>
            </a:r>
            <a:r>
              <a:rPr sz="1100" spc="-10" dirty="0"/>
              <a:t> </a:t>
            </a:r>
            <a:r>
              <a:rPr sz="1100" spc="-45" dirty="0"/>
              <a:t>variable</a:t>
            </a:r>
            <a:r>
              <a:rPr sz="1100" spc="-15" dirty="0"/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i="1" spc="-37" baseline="-10416" dirty="0">
                <a:latin typeface="Arial"/>
                <a:cs typeface="Arial"/>
              </a:rPr>
              <a:t>j</a:t>
            </a:r>
            <a:r>
              <a:rPr sz="1200" i="1" spc="750" baseline="-10416" dirty="0">
                <a:latin typeface="Arial"/>
                <a:cs typeface="Arial"/>
              </a:rPr>
              <a:t> </a:t>
            </a:r>
            <a:r>
              <a:rPr sz="1100" spc="-85" dirty="0"/>
              <a:t>becomes</a:t>
            </a:r>
            <a:r>
              <a:rPr sz="1100" spc="5" dirty="0"/>
              <a:t> </a:t>
            </a:r>
            <a:r>
              <a:rPr sz="1100" spc="-30" dirty="0"/>
              <a:t>positive</a:t>
            </a:r>
            <a:r>
              <a:rPr sz="1100" spc="-15" dirty="0"/>
              <a:t> </a:t>
            </a:r>
            <a:r>
              <a:rPr sz="1100" spc="-35" dirty="0"/>
              <a:t>and</a:t>
            </a:r>
            <a:r>
              <a:rPr sz="1100" spc="-5" dirty="0"/>
              <a:t> </a:t>
            </a:r>
            <a:r>
              <a:rPr sz="1100" dirty="0"/>
              <a:t>all</a:t>
            </a:r>
            <a:r>
              <a:rPr sz="1100" spc="-5" dirty="0"/>
              <a:t> </a:t>
            </a:r>
            <a:r>
              <a:rPr sz="1100" spc="-10" dirty="0"/>
              <a:t>other</a:t>
            </a:r>
            <a:r>
              <a:rPr sz="1100" spc="-5" dirty="0"/>
              <a:t> </a:t>
            </a:r>
            <a:r>
              <a:rPr sz="1100" spc="-60" dirty="0"/>
              <a:t>nonbasic</a:t>
            </a:r>
            <a:r>
              <a:rPr sz="1100" dirty="0"/>
              <a:t> </a:t>
            </a:r>
            <a:r>
              <a:rPr sz="1100" spc="-50" dirty="0"/>
              <a:t>variables</a:t>
            </a:r>
            <a:r>
              <a:rPr sz="1100" spc="-5" dirty="0"/>
              <a:t> </a:t>
            </a:r>
            <a:r>
              <a:rPr sz="1100" spc="-35" dirty="0"/>
              <a:t>remain</a:t>
            </a:r>
            <a:r>
              <a:rPr sz="1100" spc="-5" dirty="0"/>
              <a:t> </a:t>
            </a:r>
            <a:r>
              <a:rPr sz="1100" spc="-25" dirty="0"/>
              <a:t>at </a:t>
            </a:r>
            <a:r>
              <a:rPr sz="1100" spc="-10" dirty="0"/>
              <a:t>zero.</a:t>
            </a:r>
            <a:endParaRPr sz="1100" dirty="0">
              <a:latin typeface="Arial"/>
              <a:cs typeface="Arial"/>
            </a:endParaRPr>
          </a:p>
          <a:p>
            <a:pPr marL="214629" marR="7493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7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/>
              <a:t>We</a:t>
            </a:r>
            <a:r>
              <a:rPr sz="1100" spc="25" dirty="0"/>
              <a:t> </a:t>
            </a:r>
            <a:r>
              <a:rPr sz="1100" spc="-65" dirty="0"/>
              <a:t>describe</a:t>
            </a:r>
            <a:r>
              <a:rPr sz="1100" spc="25" dirty="0"/>
              <a:t> </a:t>
            </a:r>
            <a:r>
              <a:rPr sz="1100" dirty="0"/>
              <a:t>this</a:t>
            </a:r>
            <a:r>
              <a:rPr sz="1100" spc="25" dirty="0"/>
              <a:t> </a:t>
            </a:r>
            <a:r>
              <a:rPr sz="1100" spc="-10" dirty="0"/>
              <a:t>situation</a:t>
            </a:r>
            <a:r>
              <a:rPr sz="1100" spc="25" dirty="0"/>
              <a:t> </a:t>
            </a:r>
            <a:r>
              <a:rPr sz="1100" spc="-10" dirty="0"/>
              <a:t>by</a:t>
            </a:r>
            <a:r>
              <a:rPr sz="1100" spc="25" dirty="0"/>
              <a:t> </a:t>
            </a:r>
            <a:r>
              <a:rPr sz="1100" spc="-65" dirty="0"/>
              <a:t>saying</a:t>
            </a:r>
            <a:r>
              <a:rPr sz="1100" spc="25" dirty="0"/>
              <a:t> </a:t>
            </a:r>
            <a:r>
              <a:rPr sz="1100" dirty="0"/>
              <a:t>that</a:t>
            </a:r>
            <a:r>
              <a:rPr sz="1100" spc="25" dirty="0"/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225" baseline="-10416" dirty="0">
                <a:latin typeface="Arial"/>
                <a:cs typeface="Arial"/>
              </a:rPr>
              <a:t> </a:t>
            </a:r>
            <a:r>
              <a:rPr sz="1100" dirty="0"/>
              <a:t>(or</a:t>
            </a:r>
            <a:r>
              <a:rPr sz="1100" spc="25" dirty="0"/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100" dirty="0"/>
              <a:t>)</a:t>
            </a:r>
            <a:r>
              <a:rPr sz="1100" spc="25" dirty="0"/>
              <a:t>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</a:rPr>
              <a:t>enters</a:t>
            </a:r>
            <a:r>
              <a:rPr sz="1100" u="sng" spc="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</a:rPr>
              <a:t>the</a:t>
            </a:r>
            <a:r>
              <a:rPr sz="1100" spc="-25" dirty="0"/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</a:rPr>
              <a:t>basis</a:t>
            </a:r>
            <a:r>
              <a:rPr sz="1100" spc="-10" dirty="0"/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Development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7" y="594295"/>
            <a:ext cx="3808729" cy="23025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029" marR="55880" indent="-177165">
              <a:lnSpc>
                <a:spcPct val="102699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Once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moving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away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along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direction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we </a:t>
            </a:r>
            <a:r>
              <a:rPr sz="1100" spc="-70" dirty="0">
                <a:latin typeface="Arial"/>
                <a:cs typeface="Arial"/>
              </a:rPr>
              <a:t>are</a:t>
            </a:r>
            <a:r>
              <a:rPr sz="1100" spc="-10" dirty="0">
                <a:latin typeface="Arial"/>
                <a:cs typeface="Arial"/>
              </a:rPr>
              <a:t> tracing</a:t>
            </a:r>
            <a:r>
              <a:rPr sz="1100" spc="-20" dirty="0">
                <a:latin typeface="Arial"/>
                <a:cs typeface="Arial"/>
              </a:rPr>
              <a:t> points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form</a:t>
            </a:r>
            <a:endParaRPr sz="1100">
              <a:latin typeface="Arial"/>
              <a:cs typeface="Arial"/>
            </a:endParaRPr>
          </a:p>
          <a:p>
            <a:pPr marL="282575" algn="ctr">
              <a:lnSpc>
                <a:spcPct val="100000"/>
              </a:lnSpc>
              <a:spcBef>
                <a:spcPts val="1130"/>
              </a:spcBef>
              <a:tabLst>
                <a:tab pos="995044" algn="l"/>
              </a:tabLst>
            </a:pPr>
            <a:r>
              <a:rPr sz="1100" i="1" spc="-55" dirty="0">
                <a:latin typeface="Arial"/>
                <a:cs typeface="Arial"/>
              </a:rPr>
              <a:t>x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θ</a:t>
            </a:r>
            <a:r>
              <a:rPr sz="1100" i="1" spc="-25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dirty="0">
                <a:latin typeface="Bookman Old Style"/>
                <a:cs typeface="Bookman Old Style"/>
              </a:rPr>
              <a:t>	</a:t>
            </a: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b="0" i="1" spc="-145" dirty="0">
                <a:latin typeface="Bookman Old Style"/>
                <a:cs typeface="Bookman Old Style"/>
              </a:rPr>
              <a:t>θ</a:t>
            </a:r>
            <a:r>
              <a:rPr sz="1100" b="0" i="1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 marL="240029" marR="132715" indent="-177165">
              <a:lnSpc>
                <a:spcPct val="102600"/>
              </a:lnSpc>
              <a:spcBef>
                <a:spcPts val="109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Since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costs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decrease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along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direction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dirty="0">
                <a:latin typeface="Arial"/>
                <a:cs typeface="Arial"/>
              </a:rPr>
              <a:t> 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desirable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 </a:t>
            </a:r>
            <a:r>
              <a:rPr sz="1100" spc="-60" dirty="0">
                <a:latin typeface="Arial"/>
                <a:cs typeface="Arial"/>
              </a:rPr>
              <a:t>move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990000"/>
                </a:solidFill>
                <a:latin typeface="Arial"/>
                <a:cs typeface="Arial"/>
              </a:rPr>
              <a:t>as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far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990000"/>
                </a:solidFill>
                <a:latin typeface="Arial"/>
                <a:cs typeface="Arial"/>
              </a:rPr>
              <a:t>as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possible.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takes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us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point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x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where</a:t>
            </a:r>
            <a:endParaRPr sz="1100">
              <a:latin typeface="Arial"/>
              <a:cs typeface="Arial"/>
            </a:endParaRPr>
          </a:p>
          <a:p>
            <a:pPr marL="282575" algn="ctr">
              <a:lnSpc>
                <a:spcPct val="100000"/>
              </a:lnSpc>
              <a:spcBef>
                <a:spcPts val="1130"/>
              </a:spcBef>
            </a:pP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200" baseline="31250" dirty="0">
                <a:latin typeface="Cambria"/>
                <a:cs typeface="Cambria"/>
              </a:rPr>
              <a:t>∗</a:t>
            </a:r>
            <a:r>
              <a:rPr sz="1200" spc="142" baseline="31250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max</a:t>
            </a:r>
            <a:r>
              <a:rPr sz="1100" spc="-10" dirty="0">
                <a:latin typeface="Lucida Sans Unicode"/>
                <a:cs typeface="Lucida Sans Unicode"/>
              </a:rPr>
              <a:t>{</a:t>
            </a:r>
            <a:r>
              <a:rPr sz="1100" b="0" i="1" spc="-10" dirty="0">
                <a:latin typeface="Bookman Old Style"/>
                <a:cs typeface="Bookman Old Style"/>
              </a:rPr>
              <a:t>θ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Arial"/>
                <a:cs typeface="Arial"/>
              </a:rPr>
              <a:t>x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i="1" spc="-80" dirty="0">
                <a:latin typeface="Bookman Old Style"/>
                <a:cs typeface="Bookman Old Style"/>
              </a:rPr>
              <a:t>θ</a:t>
            </a:r>
            <a:r>
              <a:rPr sz="1100" i="1" spc="-80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P</a:t>
            </a:r>
            <a:r>
              <a:rPr sz="1100" spc="-25" dirty="0">
                <a:latin typeface="Lucida Sans Unicode"/>
                <a:cs typeface="Lucida Sans Unicode"/>
              </a:rPr>
              <a:t>}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 marL="63500">
              <a:lnSpc>
                <a:spcPct val="100000"/>
              </a:lnSpc>
              <a:spcBef>
                <a:spcPts val="113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resulting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change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  <a:p>
            <a:pPr marL="282575" algn="ctr">
              <a:lnSpc>
                <a:spcPct val="100000"/>
              </a:lnSpc>
              <a:spcBef>
                <a:spcPts val="1130"/>
              </a:spcBef>
            </a:pP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200" baseline="31250" dirty="0">
                <a:latin typeface="Cambria"/>
                <a:cs typeface="Cambria"/>
              </a:rPr>
              <a:t>∗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31250" dirty="0">
                <a:latin typeface="Cambria"/>
                <a:cs typeface="Cambria"/>
              </a:rPr>
              <a:t>′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2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b="0" i="1" spc="100" dirty="0">
                <a:latin typeface="Bookman Old Style"/>
                <a:cs typeface="Bookman Old Style"/>
              </a:rPr>
              <a:t>θ</a:t>
            </a:r>
            <a:r>
              <a:rPr sz="1200" spc="127" baseline="31250" dirty="0">
                <a:latin typeface="Cambria"/>
                <a:cs typeface="Cambria"/>
              </a:rPr>
              <a:t>∗</a:t>
            </a:r>
            <a:r>
              <a:rPr sz="1100" spc="-505" dirty="0">
                <a:latin typeface="Tahoma"/>
                <a:cs typeface="Tahoma"/>
              </a:rPr>
              <a:t>¯</a:t>
            </a:r>
            <a:r>
              <a:rPr sz="1100" i="1" spc="70" dirty="0">
                <a:latin typeface="Arial"/>
                <a:cs typeface="Arial"/>
              </a:rPr>
              <a:t>c</a:t>
            </a:r>
            <a:r>
              <a:rPr sz="1200" i="1" spc="172" baseline="-10416" dirty="0">
                <a:latin typeface="Arial"/>
                <a:cs typeface="Arial"/>
              </a:rPr>
              <a:t>j</a:t>
            </a:r>
            <a:r>
              <a:rPr sz="1100" b="0" i="1" spc="70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Development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31708"/>
            <a:ext cx="2379345" cy="7569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40" dirty="0">
                <a:latin typeface="Arial"/>
                <a:cs typeface="Arial"/>
              </a:rPr>
              <a:t>We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now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derive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formula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θ</a:t>
            </a:r>
            <a:r>
              <a:rPr sz="1200" spc="-37" baseline="27777" dirty="0">
                <a:latin typeface="Cambria"/>
                <a:cs typeface="Cambria"/>
              </a:rPr>
              <a:t>∗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37795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8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latin typeface="Arial"/>
                <a:cs typeface="Arial"/>
              </a:rPr>
              <a:t>Given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2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have</a:t>
            </a:r>
            <a:endParaRPr sz="1100">
              <a:latin typeface="Arial"/>
              <a:cs typeface="Arial"/>
            </a:endParaRPr>
          </a:p>
          <a:p>
            <a:pPr marL="1169035">
              <a:lnSpc>
                <a:spcPct val="100000"/>
              </a:lnSpc>
              <a:spcBef>
                <a:spcPts val="1130"/>
              </a:spcBef>
            </a:pP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b="0" i="1" spc="-55" dirty="0">
                <a:latin typeface="Bookman Old Style"/>
                <a:cs typeface="Bookman Old Style"/>
              </a:rPr>
              <a:t>θ</a:t>
            </a:r>
            <a:r>
              <a:rPr sz="1100" i="1" spc="-55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spc="-55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7146" y="1496782"/>
            <a:ext cx="479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4" dirty="0">
                <a:latin typeface="Lucida Sans Unicode"/>
                <a:cs typeface="Lucida Sans Unicode"/>
              </a:rPr>
              <a:t>∀</a:t>
            </a:r>
            <a:r>
              <a:rPr sz="1100" b="0" i="1" spc="-254" dirty="0">
                <a:latin typeface="Bookman Old Style"/>
                <a:cs typeface="Bookman Old Style"/>
              </a:rPr>
              <a:t>θ</a:t>
            </a:r>
            <a:r>
              <a:rPr sz="1100" b="0" i="1" spc="5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Century"/>
                <a:cs typeface="Century"/>
              </a:rPr>
              <a:t>R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957" y="1764256"/>
            <a:ext cx="3302000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34"/>
              </a:spcBef>
            </a:pP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equality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constraints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never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10" dirty="0">
                <a:latin typeface="Arial"/>
                <a:cs typeface="Arial"/>
              </a:rPr>
              <a:t> violated.</a:t>
            </a:r>
            <a:endParaRPr sz="1100">
              <a:latin typeface="Arial"/>
              <a:cs typeface="Arial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Arial"/>
                <a:cs typeface="Arial"/>
              </a:rPr>
              <a:t>Thus,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x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i="1" spc="-30" dirty="0">
                <a:latin typeface="Bookman Old Style"/>
                <a:cs typeface="Bookman Old Style"/>
              </a:rPr>
              <a:t>θ</a:t>
            </a:r>
            <a:r>
              <a:rPr sz="1100" i="1" spc="-30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become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infeasible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its </a:t>
            </a:r>
            <a:r>
              <a:rPr sz="1100" spc="-55" dirty="0">
                <a:latin typeface="Arial"/>
                <a:cs typeface="Arial"/>
              </a:rPr>
              <a:t>components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becomes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negative.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Development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577047"/>
            <a:ext cx="3964304" cy="17449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40" dirty="0">
                <a:latin typeface="Arial"/>
                <a:cs typeface="Arial"/>
              </a:rPr>
              <a:t>We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distinguish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cases:</a:t>
            </a:r>
            <a:endParaRPr sz="1100">
              <a:latin typeface="Arial"/>
              <a:cs typeface="Arial"/>
            </a:endParaRPr>
          </a:p>
          <a:p>
            <a:pPr marL="314960" marR="30480" indent="-243840">
              <a:lnSpc>
                <a:spcPct val="102600"/>
              </a:lnSpc>
              <a:spcBef>
                <a:spcPts val="300"/>
              </a:spcBef>
              <a:buClr>
                <a:srgbClr val="990000"/>
              </a:buClr>
              <a:buAutoNum type="alphaLcParenBoth"/>
              <a:tabLst>
                <a:tab pos="315595" algn="l"/>
              </a:tabLst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7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x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40" dirty="0">
                <a:latin typeface="Tahoma"/>
                <a:cs typeface="Tahoma"/>
              </a:rPr>
              <a:t> </a:t>
            </a:r>
            <a:r>
              <a:rPr sz="1100" b="0" i="1" spc="-80" dirty="0">
                <a:latin typeface="Bookman Old Style"/>
                <a:cs typeface="Bookman Old Style"/>
              </a:rPr>
              <a:t>θ</a:t>
            </a:r>
            <a:r>
              <a:rPr sz="1100" i="1" spc="-80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0 for all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b="0" i="1" spc="-145" dirty="0">
                <a:latin typeface="Bookman Old Style"/>
                <a:cs typeface="Bookman Old Style"/>
              </a:rPr>
              <a:t>θ</a:t>
            </a:r>
            <a:r>
              <a:rPr sz="1100" b="0" i="1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vector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x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40" dirty="0">
                <a:latin typeface="Tahoma"/>
                <a:cs typeface="Tahoma"/>
              </a:rPr>
              <a:t> </a:t>
            </a:r>
            <a:r>
              <a:rPr sz="1100" b="0" i="1" spc="-50" dirty="0">
                <a:latin typeface="Bookman Old Style"/>
                <a:cs typeface="Bookman Old Style"/>
              </a:rPr>
              <a:t>θ</a:t>
            </a:r>
            <a:r>
              <a:rPr sz="1100" i="1" spc="-50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never </a:t>
            </a:r>
            <a:r>
              <a:rPr sz="1100" spc="-85" dirty="0">
                <a:latin typeface="Arial"/>
                <a:cs typeface="Arial"/>
              </a:rPr>
              <a:t>becomes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infeasible,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17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∞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14960" indent="-249554">
              <a:lnSpc>
                <a:spcPct val="100000"/>
              </a:lnSpc>
              <a:spcBef>
                <a:spcPts val="330"/>
              </a:spcBef>
              <a:buClr>
                <a:srgbClr val="990000"/>
              </a:buClr>
              <a:buAutoNum type="alphaLcParenBoth"/>
              <a:tabLst>
                <a:tab pos="315595" algn="l"/>
              </a:tabLst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200" i="1" spc="135" baseline="-10416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b="0" i="1" spc="180" dirty="0">
                <a:latin typeface="Bookman Old Style"/>
                <a:cs typeface="Bookman Old Style"/>
              </a:rPr>
              <a:t>&lt;</a:t>
            </a:r>
            <a:r>
              <a:rPr sz="1100" b="0" i="1" spc="-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some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constraint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5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θ</a:t>
            </a:r>
            <a:r>
              <a:rPr sz="1100" i="1" spc="-10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spc="-15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200" i="1" spc="135" baseline="-10416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becomes</a:t>
            </a:r>
            <a:endParaRPr sz="1100">
              <a:latin typeface="Arial"/>
              <a:cs typeface="Arial"/>
            </a:endParaRPr>
          </a:p>
          <a:p>
            <a:pPr marL="2233930">
              <a:lnSpc>
                <a:spcPts val="1030"/>
              </a:lnSpc>
              <a:spcBef>
                <a:spcPts val="635"/>
              </a:spcBef>
            </a:pPr>
            <a:r>
              <a:rPr sz="11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200" i="1" u="sng" spc="-37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endParaRPr sz="1200" baseline="-10416">
              <a:latin typeface="Arial"/>
              <a:cs typeface="Arial"/>
            </a:endParaRPr>
          </a:p>
          <a:p>
            <a:pPr marL="1853564">
              <a:lnSpc>
                <a:spcPts val="1030"/>
              </a:lnSpc>
            </a:pPr>
            <a:r>
              <a:rPr sz="1100" b="0" i="1" spc="-145" dirty="0">
                <a:latin typeface="Bookman Old Style"/>
                <a:cs typeface="Bookman Old Style"/>
              </a:rPr>
              <a:t>θ</a:t>
            </a:r>
            <a:r>
              <a:rPr sz="1100" b="0" i="1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650" i="1" spc="-30" baseline="-37878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spc="-30" baseline="-62500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200" i="1" spc="-82" baseline="-6250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b="0" i="1" spc="-50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 marL="137795">
              <a:lnSpc>
                <a:spcPct val="100000"/>
              </a:lnSpc>
              <a:spcBef>
                <a:spcPts val="15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constraint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100" b="0" i="1" spc="-5" dirty="0">
                <a:latin typeface="Bookman Old Style"/>
                <a:cs typeface="Bookman Old Style"/>
              </a:rPr>
              <a:t> </a:t>
            </a:r>
            <a:r>
              <a:rPr sz="1100" spc="-10" dirty="0">
                <a:latin typeface="Arial"/>
                <a:cs typeface="Arial"/>
              </a:rPr>
              <a:t>must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satisfied</a:t>
            </a:r>
            <a:r>
              <a:rPr sz="1100" dirty="0">
                <a:latin typeface="Arial"/>
                <a:cs typeface="Arial"/>
              </a:rPr>
              <a:t> for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every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200" i="1" spc="104" baseline="-10416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b="0" i="1" spc="180" dirty="0">
                <a:latin typeface="Bookman Old Style"/>
                <a:cs typeface="Bookman Old Style"/>
              </a:rPr>
              <a:t>&lt;</a:t>
            </a:r>
            <a:r>
              <a:rPr sz="1100" b="0" i="1" spc="-80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Arial"/>
                <a:cs typeface="Arial"/>
              </a:rPr>
              <a:t>0.</a:t>
            </a:r>
            <a:endParaRPr sz="1100">
              <a:latin typeface="Arial"/>
              <a:cs typeface="Arial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Arial"/>
                <a:cs typeface="Arial"/>
              </a:rPr>
              <a:t>Thus,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largest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possible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value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100" b="0" i="1" spc="-20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92F63A1-8698-720F-01A6-4AB2B6BD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650905"/>
            <a:ext cx="1219418" cy="46559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Development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spc="-10" dirty="0"/>
              <a:t>method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1957" y="1180362"/>
            <a:ext cx="3637279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Recall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19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nonbasic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variable,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either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19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30" dirty="0">
                <a:latin typeface="Arial"/>
                <a:cs typeface="Arial"/>
              </a:rPr>
              <a:t>entering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200" i="1" spc="127" baseline="-10416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1,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else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200" i="1" spc="127" baseline="-10416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25" dirty="0">
                <a:latin typeface="Arial"/>
                <a:cs typeface="Arial"/>
              </a:rPr>
              <a:t>0.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either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case,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200" i="1" spc="179" baseline="-10416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nonnegative.</a:t>
            </a:r>
            <a:endParaRPr sz="1100">
              <a:latin typeface="Arial"/>
              <a:cs typeface="Arial"/>
            </a:endParaRPr>
          </a:p>
          <a:p>
            <a:pPr marL="214629" marR="5397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Arial"/>
                <a:cs typeface="Arial"/>
              </a:rPr>
              <a:t>Thus,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need</a:t>
            </a:r>
            <a:r>
              <a:rPr sz="1100" dirty="0">
                <a:latin typeface="Arial"/>
                <a:cs typeface="Arial"/>
              </a:rPr>
              <a:t> to </a:t>
            </a:r>
            <a:r>
              <a:rPr sz="1100" spc="-55" dirty="0">
                <a:latin typeface="Arial"/>
                <a:cs typeface="Arial"/>
              </a:rPr>
              <a:t>consider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basic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variables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we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equivalent</a:t>
            </a:r>
            <a:r>
              <a:rPr sz="1100" spc="-10" dirty="0">
                <a:latin typeface="Arial"/>
                <a:cs typeface="Arial"/>
              </a:rPr>
              <a:t> formula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957" y="2727590"/>
            <a:ext cx="38646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99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9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Arial"/>
                <a:cs typeface="Arial"/>
              </a:rPr>
              <a:t>Note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b="0" i="1" dirty="0">
                <a:solidFill>
                  <a:srgbClr val="990000"/>
                </a:solidFill>
                <a:latin typeface="Bookman Old Style"/>
                <a:cs typeface="Bookman Old Style"/>
              </a:rPr>
              <a:t>θ</a:t>
            </a:r>
            <a:r>
              <a:rPr sz="1200" baseline="27777" dirty="0">
                <a:solidFill>
                  <a:srgbClr val="990000"/>
                </a:solidFill>
                <a:latin typeface="Cambria"/>
                <a:cs typeface="Cambria"/>
              </a:rPr>
              <a:t>∗</a:t>
            </a:r>
            <a:r>
              <a:rPr sz="1200" spc="225" baseline="27777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b="0" i="1" spc="180" dirty="0">
                <a:solidFill>
                  <a:srgbClr val="990000"/>
                </a:solidFill>
                <a:latin typeface="Bookman Old Style"/>
                <a:cs typeface="Bookman Old Style"/>
              </a:rPr>
              <a:t>&gt;</a:t>
            </a:r>
            <a:r>
              <a:rPr sz="1100" b="0" i="1" spc="-50" dirty="0">
                <a:solidFill>
                  <a:srgbClr val="990000"/>
                </a:solidFill>
                <a:latin typeface="Bookman Old Style"/>
                <a:cs typeface="Bookman Old Style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0,</a:t>
            </a:r>
            <a:r>
              <a:rPr sz="1100" spc="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because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Garamond"/>
                <a:cs typeface="Garamond"/>
              </a:rPr>
              <a:t>(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Garamond"/>
                <a:cs typeface="Garamond"/>
              </a:rPr>
              <a:t>)</a:t>
            </a:r>
            <a:r>
              <a:rPr sz="1200" spc="187" baseline="-13888" dirty="0">
                <a:latin typeface="Garamond"/>
                <a:cs typeface="Garamond"/>
              </a:rPr>
              <a:t> </a:t>
            </a:r>
            <a:r>
              <a:rPr sz="1100" b="0" i="1" spc="180" dirty="0">
                <a:latin typeface="Bookman Old Style"/>
                <a:cs typeface="Bookman Old Style"/>
              </a:rPr>
              <a:t>&gt;</a:t>
            </a:r>
            <a:r>
              <a:rPr sz="1100" b="0" i="1" spc="-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consequence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nondegeneracy.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D41D975-5430-1193-59A4-5CBF682B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63" y="492347"/>
            <a:ext cx="1611421" cy="61527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C657515-15A4-3533-6A7C-A48B26983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64" y="2136672"/>
            <a:ext cx="2099498" cy="44989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9404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45" dirty="0"/>
              <a:t> </a:t>
            </a:r>
            <a:r>
              <a:rPr spc="-25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2194166" y="2594305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729" y="2594305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65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050" y="220118"/>
            <a:ext cx="3408679" cy="30277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continuation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D01F90"/>
                </a:solidFill>
                <a:latin typeface="Arial"/>
                <a:cs typeface="Arial"/>
              </a:rPr>
              <a:t>Example</a:t>
            </a:r>
            <a:r>
              <a:rPr sz="1100" spc="-30" dirty="0">
                <a:solidFill>
                  <a:srgbClr val="D01F9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D01F90"/>
                </a:solidFill>
                <a:latin typeface="Arial"/>
                <a:cs typeface="Arial"/>
              </a:rPr>
              <a:t>1.</a:t>
            </a:r>
            <a:endParaRPr sz="1100" dirty="0">
              <a:latin typeface="Arial"/>
              <a:cs typeface="Arial"/>
            </a:endParaRPr>
          </a:p>
          <a:p>
            <a:pPr marL="940435">
              <a:lnSpc>
                <a:spcPct val="100000"/>
              </a:lnSpc>
              <a:spcBef>
                <a:spcPts val="910"/>
              </a:spcBef>
              <a:tabLst>
                <a:tab pos="1591945" algn="l"/>
              </a:tabLst>
            </a:pPr>
            <a:r>
              <a:rPr sz="1100" spc="-10" dirty="0">
                <a:latin typeface="Tahoma"/>
                <a:cs typeface="Tahoma"/>
              </a:rPr>
              <a:t>minimize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1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1</a:t>
            </a:r>
            <a:r>
              <a:rPr sz="1200" spc="-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c</a:t>
            </a:r>
            <a:r>
              <a:rPr sz="1200" spc="-30" baseline="-10416" dirty="0">
                <a:latin typeface="Arial"/>
                <a:cs typeface="Arial"/>
              </a:rPr>
              <a:t>4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4</a:t>
            </a:r>
            <a:endParaRPr sz="1200" baseline="-10416" dirty="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335"/>
              </a:spcBef>
              <a:tabLst>
                <a:tab pos="1591945" algn="l"/>
              </a:tabLst>
            </a:pPr>
            <a:r>
              <a:rPr sz="1100" spc="-40" dirty="0">
                <a:latin typeface="Tahoma"/>
                <a:cs typeface="Tahoma"/>
              </a:rPr>
              <a:t>subject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8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15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  <a:p>
            <a:pPr marL="1591945">
              <a:lnSpc>
                <a:spcPct val="100000"/>
              </a:lnSpc>
              <a:spcBef>
                <a:spcPts val="334"/>
              </a:spcBef>
            </a:pP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1</a:t>
            </a:r>
            <a:r>
              <a:rPr sz="1200" spc="-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3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r>
              <a:rPr sz="1200" spc="6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4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4</a:t>
            </a:r>
            <a:r>
              <a:rPr sz="1200" spc="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  <a:p>
            <a:pPr marL="1591945">
              <a:lnSpc>
                <a:spcPct val="100000"/>
              </a:lnSpc>
              <a:spcBef>
                <a:spcPts val="330"/>
              </a:spcBef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12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 dirty="0">
              <a:latin typeface="Bookman Old Style"/>
              <a:cs typeface="Bookman Old Style"/>
            </a:endParaRPr>
          </a:p>
          <a:p>
            <a:pPr marL="137795">
              <a:lnSpc>
                <a:spcPct val="100000"/>
              </a:lnSpc>
              <a:spcBef>
                <a:spcPts val="117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again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consider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basic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feasible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solution</a:t>
            </a:r>
            <a:endParaRPr sz="1100" dirty="0">
              <a:latin typeface="Arial"/>
              <a:cs typeface="Arial"/>
            </a:endParaRPr>
          </a:p>
          <a:p>
            <a:pPr marL="1692275">
              <a:lnSpc>
                <a:spcPct val="100000"/>
              </a:lnSpc>
              <a:spcBef>
                <a:spcPts val="100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</a:t>
            </a:r>
            <a:r>
              <a:rPr sz="1100" spc="-40" dirty="0">
                <a:latin typeface="Arial"/>
                <a:cs typeface="Arial"/>
              </a:rPr>
              <a:t>1</a:t>
            </a:r>
            <a:r>
              <a:rPr sz="1100" b="0" i="1" spc="-40" dirty="0"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r>
              <a:rPr sz="1100" b="0" i="1" spc="-60" dirty="0">
                <a:latin typeface="Bookman Old Style"/>
                <a:cs typeface="Bookman Old Style"/>
              </a:rPr>
              <a:t>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60" dirty="0">
                <a:latin typeface="Arial"/>
                <a:cs typeface="Arial"/>
              </a:rPr>
              <a:t>0</a:t>
            </a:r>
            <a:r>
              <a:rPr sz="1100" b="0" i="1" spc="-60" dirty="0">
                <a:latin typeface="Bookman Old Style"/>
                <a:cs typeface="Bookman Old Style"/>
              </a:rPr>
              <a:t>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 dirty="0">
              <a:latin typeface="Bookman Old Style"/>
              <a:cs typeface="Bookman Old Style"/>
            </a:endParaRPr>
          </a:p>
          <a:p>
            <a:pPr marL="137795">
              <a:lnSpc>
                <a:spcPct val="100000"/>
              </a:lnSpc>
              <a:spcBef>
                <a:spcPts val="100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reduced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cost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0" dirty="0">
                <a:latin typeface="Tahoma"/>
                <a:cs typeface="Tahoma"/>
              </a:rPr>
              <a:t>¯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spc="24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the </a:t>
            </a:r>
            <a:r>
              <a:rPr sz="1100" spc="-60" dirty="0">
                <a:latin typeface="Arial"/>
                <a:cs typeface="Arial"/>
              </a:rPr>
              <a:t>nonbasic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187" baseline="-10416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was</a:t>
            </a:r>
            <a:endParaRPr sz="1100" dirty="0">
              <a:latin typeface="Arial"/>
              <a:cs typeface="Arial"/>
            </a:endParaRPr>
          </a:p>
          <a:p>
            <a:pPr marL="1871980">
              <a:lnSpc>
                <a:spcPts val="1030"/>
              </a:lnSpc>
              <a:spcBef>
                <a:spcPts val="670"/>
              </a:spcBef>
              <a:tabLst>
                <a:tab pos="2262505" algn="l"/>
              </a:tabLst>
            </a:pPr>
            <a:r>
              <a:rPr sz="1100" spc="-50" dirty="0">
                <a:latin typeface="Arial"/>
                <a:cs typeface="Arial"/>
              </a:rPr>
              <a:t>3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L="828675" algn="ctr">
              <a:lnSpc>
                <a:spcPts val="1030"/>
              </a:lnSpc>
            </a:pPr>
            <a:r>
              <a:rPr sz="1100" spc="-610" dirty="0">
                <a:latin typeface="Tahoma"/>
                <a:cs typeface="Tahoma"/>
              </a:rPr>
              <a:t>¯</a:t>
            </a:r>
            <a:r>
              <a:rPr sz="1100" i="1" spc="-45" dirty="0">
                <a:latin typeface="Arial"/>
                <a:cs typeface="Arial"/>
              </a:rPr>
              <a:t>c</a:t>
            </a:r>
            <a:r>
              <a:rPr sz="1200" spc="-52" baseline="-10416" dirty="0">
                <a:latin typeface="Arial"/>
                <a:cs typeface="Arial"/>
              </a:rPr>
              <a:t>3</a:t>
            </a:r>
            <a:r>
              <a:rPr sz="1200" spc="18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650" spc="-112" baseline="-37878" dirty="0">
                <a:latin typeface="Arial"/>
                <a:cs typeface="Arial"/>
              </a:rPr>
              <a:t>2</a:t>
            </a:r>
            <a:r>
              <a:rPr sz="1650" spc="-284" baseline="-37878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89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650" spc="-112" baseline="-37878" dirty="0">
                <a:latin typeface="Arial"/>
                <a:cs typeface="Arial"/>
              </a:rPr>
              <a:t>2</a:t>
            </a:r>
            <a:r>
              <a:rPr sz="1650" spc="-284" baseline="-37878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89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 dirty="0">
              <a:latin typeface="Bookman Old Style"/>
              <a:cs typeface="Bookman Old Style"/>
            </a:endParaRPr>
          </a:p>
          <a:p>
            <a:pPr marL="137795">
              <a:lnSpc>
                <a:spcPct val="100000"/>
              </a:lnSpc>
              <a:spcBef>
                <a:spcPts val="132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85" dirty="0">
                <a:latin typeface="Arial"/>
                <a:cs typeface="Arial"/>
              </a:rPr>
              <a:t>Suppose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</a:t>
            </a:r>
            <a:r>
              <a:rPr sz="1100" spc="-40" dirty="0">
                <a:latin typeface="Arial"/>
                <a:cs typeface="Arial"/>
              </a:rPr>
              <a:t>2</a:t>
            </a:r>
            <a:r>
              <a:rPr sz="1100" b="0" i="1" spc="-4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55" dirty="0">
                <a:latin typeface="Arial"/>
                <a:cs typeface="Arial"/>
              </a:rPr>
              <a:t>0</a:t>
            </a:r>
            <a:r>
              <a:rPr sz="1100" b="0" i="1" spc="-5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55" dirty="0">
                <a:latin typeface="Arial"/>
                <a:cs typeface="Arial"/>
              </a:rPr>
              <a:t>0</a:t>
            </a:r>
            <a:r>
              <a:rPr sz="1100" b="0" i="1" spc="-5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which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case,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have</a:t>
            </a:r>
            <a:r>
              <a:rPr lang="pt-BR" sz="1100" spc="-20" dirty="0">
                <a:latin typeface="Arial"/>
                <a:cs typeface="Arial"/>
              </a:rPr>
              <a:t>    </a:t>
            </a:r>
            <a:r>
              <a:rPr sz="1100" spc="-610" dirty="0">
                <a:latin typeface="Tahoma"/>
                <a:cs typeface="Tahoma"/>
              </a:rPr>
              <a:t>¯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200" spc="-52" baseline="-10416" dirty="0">
                <a:latin typeface="Arial"/>
                <a:cs typeface="Arial"/>
              </a:rPr>
              <a:t>3</a:t>
            </a:r>
            <a:r>
              <a:rPr sz="1200" spc="22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−</a:t>
            </a:r>
            <a:r>
              <a:rPr sz="1100" spc="-25" dirty="0">
                <a:latin typeface="Arial"/>
                <a:cs typeface="Arial"/>
              </a:rPr>
              <a:t>3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40684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45" dirty="0"/>
              <a:t> </a:t>
            </a:r>
            <a:r>
              <a:rPr spc="-25" dirty="0"/>
              <a:t>2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E9208EB-1FFB-3C29-14AE-B50AEB88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36847"/>
            <a:ext cx="3785937" cy="29972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Optimality</a:t>
            </a:r>
            <a:r>
              <a:rPr spc="270" dirty="0"/>
              <a:t> </a:t>
            </a:r>
            <a:r>
              <a:rPr spc="-10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508671"/>
            <a:ext cx="3977640" cy="257910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latin typeface="+mn-lt"/>
                <a:cs typeface="Arial"/>
              </a:rPr>
              <a:t>Many</a:t>
            </a:r>
            <a:r>
              <a:rPr sz="1200" spc="-60" dirty="0">
                <a:latin typeface="+mn-lt"/>
                <a:cs typeface="Arial"/>
              </a:rPr>
              <a:t> </a:t>
            </a:r>
            <a:r>
              <a:rPr sz="1200" spc="-10" dirty="0">
                <a:latin typeface="+mn-lt"/>
                <a:cs typeface="Arial"/>
              </a:rPr>
              <a:t>optimization</a:t>
            </a:r>
            <a:r>
              <a:rPr sz="1200" spc="-15" dirty="0">
                <a:latin typeface="+mn-lt"/>
                <a:cs typeface="Arial"/>
              </a:rPr>
              <a:t> </a:t>
            </a:r>
            <a:r>
              <a:rPr sz="1200" spc="-30" dirty="0">
                <a:latin typeface="+mn-lt"/>
                <a:cs typeface="Arial"/>
              </a:rPr>
              <a:t>algorithms</a:t>
            </a:r>
            <a:r>
              <a:rPr sz="1200" spc="-20" dirty="0">
                <a:latin typeface="+mn-lt"/>
                <a:cs typeface="Arial"/>
              </a:rPr>
              <a:t> </a:t>
            </a:r>
            <a:r>
              <a:rPr sz="1200" spc="-60" dirty="0">
                <a:latin typeface="+mn-lt"/>
                <a:cs typeface="Arial"/>
              </a:rPr>
              <a:t>are</a:t>
            </a:r>
            <a:r>
              <a:rPr sz="1200" spc="-15" dirty="0">
                <a:latin typeface="+mn-lt"/>
                <a:cs typeface="Arial"/>
              </a:rPr>
              <a:t> </a:t>
            </a:r>
            <a:r>
              <a:rPr sz="1200" spc="-25" dirty="0">
                <a:latin typeface="+mn-lt"/>
                <a:cs typeface="Arial"/>
              </a:rPr>
              <a:t>structured</a:t>
            </a:r>
            <a:r>
              <a:rPr sz="1200" spc="-20" dirty="0">
                <a:latin typeface="+mn-lt"/>
                <a:cs typeface="Arial"/>
              </a:rPr>
              <a:t> </a:t>
            </a:r>
            <a:r>
              <a:rPr sz="1200" spc="-95" dirty="0">
                <a:latin typeface="+mn-lt"/>
                <a:cs typeface="Arial"/>
              </a:rPr>
              <a:t>as</a:t>
            </a:r>
            <a:r>
              <a:rPr sz="1200" spc="20" dirty="0">
                <a:latin typeface="+mn-lt"/>
                <a:cs typeface="Arial"/>
              </a:rPr>
              <a:t> </a:t>
            </a:r>
            <a:r>
              <a:rPr sz="1200" spc="-10" dirty="0">
                <a:latin typeface="+mn-lt"/>
                <a:cs typeface="Arial"/>
              </a:rPr>
              <a:t>follows:</a:t>
            </a:r>
            <a:endParaRPr sz="1200" dirty="0">
              <a:latin typeface="+mn-lt"/>
              <a:cs typeface="Arial"/>
            </a:endParaRPr>
          </a:p>
          <a:p>
            <a:pPr marL="314960" marR="55880" indent="-177165">
              <a:lnSpc>
                <a:spcPct val="102600"/>
              </a:lnSpc>
              <a:spcBef>
                <a:spcPts val="300"/>
              </a:spcBef>
            </a:pPr>
            <a:r>
              <a:rPr sz="2000" baseline="5050" dirty="0">
                <a:solidFill>
                  <a:srgbClr val="990000"/>
                </a:solidFill>
                <a:latin typeface="+mn-lt"/>
                <a:cs typeface="Cambria"/>
              </a:rPr>
              <a:t>▶</a:t>
            </a:r>
            <a:r>
              <a:rPr sz="2000" spc="345" baseline="5050" dirty="0">
                <a:solidFill>
                  <a:srgbClr val="990000"/>
                </a:solidFill>
                <a:latin typeface="+mn-lt"/>
                <a:cs typeface="Cambria"/>
              </a:rPr>
              <a:t> </a:t>
            </a:r>
            <a:r>
              <a:rPr sz="1200" spc="-60" dirty="0">
                <a:latin typeface="+mn-lt"/>
                <a:cs typeface="Arial"/>
              </a:rPr>
              <a:t>Given</a:t>
            </a:r>
            <a:r>
              <a:rPr sz="1200" spc="1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a</a:t>
            </a:r>
            <a:r>
              <a:rPr sz="1200" spc="10" dirty="0">
                <a:latin typeface="+mn-lt"/>
                <a:cs typeface="Arial"/>
              </a:rPr>
              <a:t> </a:t>
            </a:r>
            <a:r>
              <a:rPr sz="1200" spc="-55" dirty="0">
                <a:latin typeface="+mn-lt"/>
                <a:cs typeface="Arial"/>
              </a:rPr>
              <a:t>feasible</a:t>
            </a:r>
            <a:r>
              <a:rPr sz="1200" spc="15" dirty="0">
                <a:latin typeface="+mn-lt"/>
                <a:cs typeface="Arial"/>
              </a:rPr>
              <a:t> </a:t>
            </a:r>
            <a:r>
              <a:rPr sz="1200" spc="-20" dirty="0">
                <a:latin typeface="+mn-lt"/>
                <a:cs typeface="Arial"/>
              </a:rPr>
              <a:t>solution,</a:t>
            </a:r>
            <a:r>
              <a:rPr sz="1200" spc="10" dirty="0">
                <a:latin typeface="+mn-lt"/>
                <a:cs typeface="Arial"/>
              </a:rPr>
              <a:t> </a:t>
            </a:r>
            <a:r>
              <a:rPr sz="1200" spc="-90" dirty="0">
                <a:latin typeface="+mn-lt"/>
                <a:cs typeface="Arial"/>
              </a:rPr>
              <a:t>we</a:t>
            </a:r>
            <a:r>
              <a:rPr sz="1200" spc="15" dirty="0">
                <a:latin typeface="+mn-lt"/>
                <a:cs typeface="Arial"/>
              </a:rPr>
              <a:t> </a:t>
            </a:r>
            <a:r>
              <a:rPr sz="1200" spc="-80" dirty="0">
                <a:latin typeface="+mn-lt"/>
                <a:cs typeface="Arial"/>
              </a:rPr>
              <a:t>search</a:t>
            </a:r>
            <a:r>
              <a:rPr sz="1200" spc="1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its</a:t>
            </a:r>
            <a:r>
              <a:rPr sz="1200" spc="10" dirty="0">
                <a:latin typeface="+mn-lt"/>
                <a:cs typeface="Arial"/>
              </a:rPr>
              <a:t> </a:t>
            </a:r>
            <a:r>
              <a:rPr sz="1200" spc="-45" dirty="0">
                <a:solidFill>
                  <a:srgbClr val="990000"/>
                </a:solidFill>
                <a:latin typeface="+mn-lt"/>
                <a:cs typeface="Arial"/>
              </a:rPr>
              <a:t>neighborhood</a:t>
            </a:r>
            <a:r>
              <a:rPr sz="1200" spc="10" dirty="0">
                <a:solidFill>
                  <a:srgbClr val="990000"/>
                </a:solidFill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to</a:t>
            </a:r>
            <a:r>
              <a:rPr sz="1200" spc="1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find</a:t>
            </a:r>
            <a:r>
              <a:rPr sz="1200" spc="10" dirty="0">
                <a:latin typeface="+mn-lt"/>
                <a:cs typeface="Arial"/>
              </a:rPr>
              <a:t> </a:t>
            </a:r>
            <a:r>
              <a:rPr sz="1200" spc="-50" dirty="0">
                <a:latin typeface="+mn-lt"/>
                <a:cs typeface="Arial"/>
              </a:rPr>
              <a:t>a </a:t>
            </a:r>
            <a:r>
              <a:rPr sz="1200" spc="-70" dirty="0">
                <a:solidFill>
                  <a:srgbClr val="990000"/>
                </a:solidFill>
                <a:latin typeface="+mn-lt"/>
                <a:cs typeface="Arial"/>
              </a:rPr>
              <a:t>nearby</a:t>
            </a:r>
            <a:r>
              <a:rPr sz="1200" spc="15" dirty="0">
                <a:solidFill>
                  <a:srgbClr val="990000"/>
                </a:solidFill>
                <a:latin typeface="+mn-lt"/>
                <a:cs typeface="Arial"/>
              </a:rPr>
              <a:t> </a:t>
            </a:r>
            <a:r>
              <a:rPr sz="1200" spc="-55" dirty="0">
                <a:latin typeface="+mn-lt"/>
                <a:cs typeface="Arial"/>
              </a:rPr>
              <a:t>feasible</a:t>
            </a:r>
            <a:r>
              <a:rPr sz="1200" spc="15" dirty="0">
                <a:latin typeface="+mn-lt"/>
                <a:cs typeface="Arial"/>
              </a:rPr>
              <a:t> </a:t>
            </a:r>
            <a:r>
              <a:rPr sz="1200" spc="-25" dirty="0">
                <a:latin typeface="+mn-lt"/>
                <a:cs typeface="Arial"/>
              </a:rPr>
              <a:t>solution</a:t>
            </a:r>
            <a:r>
              <a:rPr sz="1200" spc="2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with</a:t>
            </a:r>
            <a:r>
              <a:rPr sz="1200" spc="15" dirty="0">
                <a:latin typeface="+mn-lt"/>
                <a:cs typeface="Arial"/>
              </a:rPr>
              <a:t> </a:t>
            </a:r>
            <a:r>
              <a:rPr sz="1200" spc="-50" dirty="0">
                <a:solidFill>
                  <a:srgbClr val="990000"/>
                </a:solidFill>
                <a:latin typeface="+mn-lt"/>
                <a:cs typeface="Arial"/>
              </a:rPr>
              <a:t>lower</a:t>
            </a:r>
            <a:r>
              <a:rPr sz="1200" spc="15" dirty="0">
                <a:solidFill>
                  <a:srgbClr val="990000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990000"/>
                </a:solidFill>
                <a:latin typeface="+mn-lt"/>
                <a:cs typeface="Arial"/>
              </a:rPr>
              <a:t>cost.</a:t>
            </a:r>
            <a:endParaRPr sz="1200" dirty="0">
              <a:latin typeface="+mn-lt"/>
              <a:cs typeface="Arial"/>
            </a:endParaRPr>
          </a:p>
          <a:p>
            <a:pPr marL="314960" marR="48260" indent="-177165">
              <a:lnSpc>
                <a:spcPct val="102600"/>
              </a:lnSpc>
              <a:spcBef>
                <a:spcPts val="300"/>
              </a:spcBef>
            </a:pPr>
            <a:r>
              <a:rPr sz="2000" baseline="5050" dirty="0">
                <a:solidFill>
                  <a:srgbClr val="990000"/>
                </a:solidFill>
                <a:latin typeface="+mn-lt"/>
                <a:cs typeface="Cambria"/>
              </a:rPr>
              <a:t>▶</a:t>
            </a:r>
            <a:r>
              <a:rPr sz="2000" spc="337" baseline="5050" dirty="0">
                <a:solidFill>
                  <a:srgbClr val="990000"/>
                </a:solidFill>
                <a:latin typeface="+mn-lt"/>
                <a:cs typeface="Cambria"/>
              </a:rPr>
              <a:t> </a:t>
            </a:r>
            <a:r>
              <a:rPr sz="1200" dirty="0">
                <a:latin typeface="+mn-lt"/>
                <a:cs typeface="Arial"/>
              </a:rPr>
              <a:t>If</a:t>
            </a:r>
            <a:r>
              <a:rPr sz="1200" spc="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no</a:t>
            </a:r>
            <a:r>
              <a:rPr sz="1200" spc="10" dirty="0">
                <a:latin typeface="+mn-lt"/>
                <a:cs typeface="Arial"/>
              </a:rPr>
              <a:t> </a:t>
            </a:r>
            <a:r>
              <a:rPr sz="1200" spc="-70" dirty="0">
                <a:latin typeface="+mn-lt"/>
                <a:cs typeface="Arial"/>
              </a:rPr>
              <a:t>nearby</a:t>
            </a:r>
            <a:r>
              <a:rPr sz="1200" spc="5" dirty="0">
                <a:latin typeface="+mn-lt"/>
                <a:cs typeface="Arial"/>
              </a:rPr>
              <a:t> </a:t>
            </a:r>
            <a:r>
              <a:rPr sz="1200" spc="-55" dirty="0">
                <a:latin typeface="+mn-lt"/>
                <a:cs typeface="Arial"/>
              </a:rPr>
              <a:t>feasible</a:t>
            </a:r>
            <a:r>
              <a:rPr sz="1200" spc="5" dirty="0">
                <a:latin typeface="+mn-lt"/>
                <a:cs typeface="Arial"/>
              </a:rPr>
              <a:t> </a:t>
            </a:r>
            <a:r>
              <a:rPr sz="1200" spc="-25" dirty="0">
                <a:latin typeface="+mn-lt"/>
                <a:cs typeface="Arial"/>
              </a:rPr>
              <a:t>solution</a:t>
            </a:r>
            <a:r>
              <a:rPr sz="1200" spc="5" dirty="0">
                <a:latin typeface="+mn-lt"/>
                <a:cs typeface="Arial"/>
              </a:rPr>
              <a:t> </a:t>
            </a:r>
            <a:r>
              <a:rPr sz="1200" spc="-70" dirty="0">
                <a:latin typeface="+mn-lt"/>
                <a:cs typeface="Arial"/>
              </a:rPr>
              <a:t>leads</a:t>
            </a:r>
            <a:r>
              <a:rPr sz="1200" spc="1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to</a:t>
            </a:r>
            <a:r>
              <a:rPr sz="1200" spc="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a</a:t>
            </a:r>
            <a:r>
              <a:rPr sz="1200" spc="5" dirty="0">
                <a:latin typeface="+mn-lt"/>
                <a:cs typeface="Arial"/>
              </a:rPr>
              <a:t> </a:t>
            </a:r>
            <a:r>
              <a:rPr sz="1200" spc="-20" dirty="0">
                <a:latin typeface="+mn-lt"/>
                <a:cs typeface="Arial"/>
              </a:rPr>
              <a:t>cost</a:t>
            </a:r>
            <a:r>
              <a:rPr sz="1200" spc="10" dirty="0">
                <a:latin typeface="+mn-lt"/>
                <a:cs typeface="Arial"/>
              </a:rPr>
              <a:t> </a:t>
            </a:r>
            <a:r>
              <a:rPr sz="1200" spc="-40" dirty="0">
                <a:latin typeface="+mn-lt"/>
                <a:cs typeface="Arial"/>
              </a:rPr>
              <a:t>improvement,</a:t>
            </a:r>
            <a:r>
              <a:rPr sz="1200" spc="5" dirty="0">
                <a:latin typeface="+mn-lt"/>
                <a:cs typeface="Arial"/>
              </a:rPr>
              <a:t> </a:t>
            </a:r>
            <a:r>
              <a:rPr sz="1200" spc="-25" dirty="0">
                <a:latin typeface="+mn-lt"/>
                <a:cs typeface="Arial"/>
              </a:rPr>
              <a:t>the </a:t>
            </a:r>
            <a:r>
              <a:rPr sz="1200" spc="-20" dirty="0">
                <a:latin typeface="+mn-lt"/>
                <a:cs typeface="Arial"/>
              </a:rPr>
              <a:t>algorithm</a:t>
            </a:r>
            <a:r>
              <a:rPr sz="1200" spc="-35" dirty="0">
                <a:latin typeface="+mn-lt"/>
                <a:cs typeface="Arial"/>
              </a:rPr>
              <a:t> terminates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spc="-35" dirty="0">
                <a:latin typeface="+mn-lt"/>
                <a:cs typeface="Arial"/>
              </a:rPr>
              <a:t>and</a:t>
            </a:r>
            <a:r>
              <a:rPr sz="1200" spc="-10" dirty="0">
                <a:latin typeface="+mn-lt"/>
                <a:cs typeface="Arial"/>
              </a:rPr>
              <a:t> </a:t>
            </a:r>
            <a:r>
              <a:rPr sz="1200" spc="-90" dirty="0">
                <a:latin typeface="+mn-lt"/>
                <a:cs typeface="Arial"/>
              </a:rPr>
              <a:t>we</a:t>
            </a:r>
            <a:r>
              <a:rPr sz="1200" spc="15" dirty="0">
                <a:latin typeface="+mn-lt"/>
                <a:cs typeface="Arial"/>
              </a:rPr>
              <a:t> </a:t>
            </a:r>
            <a:r>
              <a:rPr sz="1200" spc="-65" dirty="0">
                <a:latin typeface="+mn-lt"/>
                <a:cs typeface="Arial"/>
              </a:rPr>
              <a:t>have</a:t>
            </a:r>
            <a:r>
              <a:rPr sz="1200" spc="-1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a</a:t>
            </a:r>
            <a:r>
              <a:rPr sz="1200" spc="-10" dirty="0">
                <a:latin typeface="+mn-lt"/>
                <a:cs typeface="Arial"/>
              </a:rPr>
              <a:t> </a:t>
            </a:r>
            <a:r>
              <a:rPr sz="1200" spc="-20" dirty="0">
                <a:solidFill>
                  <a:srgbClr val="990000"/>
                </a:solidFill>
                <a:latin typeface="+mn-lt"/>
                <a:cs typeface="Arial"/>
              </a:rPr>
              <a:t>locally</a:t>
            </a:r>
            <a:r>
              <a:rPr sz="1200" spc="-5" dirty="0">
                <a:solidFill>
                  <a:srgbClr val="990000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990000"/>
                </a:solidFill>
                <a:latin typeface="+mn-lt"/>
                <a:cs typeface="Arial"/>
              </a:rPr>
              <a:t>optimal solution</a:t>
            </a:r>
            <a:r>
              <a:rPr sz="1200" spc="-10" dirty="0">
                <a:latin typeface="+mn-lt"/>
                <a:cs typeface="Arial"/>
              </a:rPr>
              <a:t>.</a:t>
            </a:r>
            <a:endParaRPr sz="1200" dirty="0">
              <a:latin typeface="+mn-lt"/>
              <a:cs typeface="Arial"/>
            </a:endParaRPr>
          </a:p>
          <a:p>
            <a:pPr marL="314960" marR="146050" indent="-177165" algn="just">
              <a:lnSpc>
                <a:spcPct val="102600"/>
              </a:lnSpc>
            </a:pPr>
            <a:r>
              <a:rPr sz="2000" baseline="5050" dirty="0">
                <a:solidFill>
                  <a:srgbClr val="990000"/>
                </a:solidFill>
                <a:latin typeface="+mn-lt"/>
                <a:cs typeface="Cambria"/>
              </a:rPr>
              <a:t>▶</a:t>
            </a:r>
            <a:r>
              <a:rPr sz="2000" spc="292" baseline="5050" dirty="0">
                <a:solidFill>
                  <a:srgbClr val="990000"/>
                </a:solidFill>
                <a:latin typeface="+mn-lt"/>
                <a:cs typeface="Cambria"/>
              </a:rPr>
              <a:t> </a:t>
            </a:r>
            <a:r>
              <a:rPr sz="1200" spc="-35" dirty="0">
                <a:latin typeface="+mn-lt"/>
                <a:cs typeface="Arial"/>
              </a:rPr>
              <a:t>For</a:t>
            </a:r>
            <a:r>
              <a:rPr sz="1200" spc="-10" dirty="0">
                <a:latin typeface="+mn-lt"/>
                <a:cs typeface="Arial"/>
              </a:rPr>
              <a:t> </a:t>
            </a:r>
            <a:r>
              <a:rPr sz="1200" spc="-60" dirty="0">
                <a:latin typeface="+mn-lt"/>
                <a:cs typeface="Arial"/>
              </a:rPr>
              <a:t>general</a:t>
            </a:r>
            <a:r>
              <a:rPr sz="1200" spc="-15" dirty="0">
                <a:latin typeface="+mn-lt"/>
                <a:cs typeface="Arial"/>
              </a:rPr>
              <a:t> </a:t>
            </a:r>
            <a:r>
              <a:rPr sz="1200" spc="-10" dirty="0">
                <a:latin typeface="+mn-lt"/>
                <a:cs typeface="Arial"/>
              </a:rPr>
              <a:t>optimization</a:t>
            </a:r>
            <a:r>
              <a:rPr sz="1200" spc="-15" dirty="0">
                <a:latin typeface="+mn-lt"/>
                <a:cs typeface="Arial"/>
              </a:rPr>
              <a:t> </a:t>
            </a:r>
            <a:r>
              <a:rPr sz="1200" spc="-50" dirty="0">
                <a:latin typeface="+mn-lt"/>
                <a:cs typeface="Arial"/>
              </a:rPr>
              <a:t>problems,</a:t>
            </a:r>
            <a:r>
              <a:rPr sz="1200" spc="-1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a</a:t>
            </a:r>
            <a:r>
              <a:rPr sz="1200" spc="-15" dirty="0">
                <a:latin typeface="+mn-lt"/>
                <a:cs typeface="Arial"/>
              </a:rPr>
              <a:t> </a:t>
            </a:r>
            <a:r>
              <a:rPr sz="1200" spc="-20" dirty="0">
                <a:latin typeface="+mn-lt"/>
                <a:cs typeface="Arial"/>
              </a:rPr>
              <a:t>locally</a:t>
            </a:r>
            <a:r>
              <a:rPr sz="1200" spc="-10" dirty="0">
                <a:latin typeface="+mn-lt"/>
                <a:cs typeface="Arial"/>
              </a:rPr>
              <a:t> optimal</a:t>
            </a:r>
            <a:r>
              <a:rPr sz="1200" spc="-15" dirty="0">
                <a:latin typeface="+mn-lt"/>
                <a:cs typeface="Arial"/>
              </a:rPr>
              <a:t> </a:t>
            </a:r>
            <a:r>
              <a:rPr sz="1200" spc="-25" dirty="0">
                <a:latin typeface="+mn-lt"/>
                <a:cs typeface="Arial"/>
              </a:rPr>
              <a:t>solution </a:t>
            </a:r>
            <a:r>
              <a:rPr sz="1200" spc="-80" dirty="0">
                <a:latin typeface="+mn-lt"/>
                <a:cs typeface="Arial"/>
              </a:rPr>
              <a:t>need</a:t>
            </a:r>
            <a:r>
              <a:rPr sz="1200" dirty="0">
                <a:latin typeface="+mn-lt"/>
                <a:cs typeface="Arial"/>
              </a:rPr>
              <a:t> not</a:t>
            </a:r>
            <a:r>
              <a:rPr sz="1200" spc="-25" dirty="0">
                <a:latin typeface="+mn-lt"/>
                <a:cs typeface="Arial"/>
              </a:rPr>
              <a:t> </a:t>
            </a:r>
            <a:r>
              <a:rPr sz="1200" spc="-20" dirty="0">
                <a:latin typeface="+mn-lt"/>
                <a:cs typeface="Arial"/>
              </a:rPr>
              <a:t>be</a:t>
            </a:r>
            <a:r>
              <a:rPr sz="1200" spc="-10" dirty="0">
                <a:latin typeface="+mn-lt"/>
                <a:cs typeface="Arial"/>
              </a:rPr>
              <a:t> (globally) optimal.</a:t>
            </a:r>
            <a:endParaRPr sz="1200" dirty="0">
              <a:latin typeface="+mn-lt"/>
              <a:cs typeface="Arial"/>
            </a:endParaRPr>
          </a:p>
          <a:p>
            <a:pPr marL="137795" algn="just">
              <a:lnSpc>
                <a:spcPct val="100000"/>
              </a:lnSpc>
              <a:spcBef>
                <a:spcPts val="334"/>
              </a:spcBef>
            </a:pPr>
            <a:r>
              <a:rPr sz="2000" baseline="5050" dirty="0">
                <a:solidFill>
                  <a:srgbClr val="990000"/>
                </a:solidFill>
                <a:latin typeface="+mn-lt"/>
                <a:cs typeface="Cambria"/>
              </a:rPr>
              <a:t>▶</a:t>
            </a:r>
            <a:r>
              <a:rPr sz="2000" spc="277" baseline="5050" dirty="0">
                <a:solidFill>
                  <a:srgbClr val="990000"/>
                </a:solidFill>
                <a:latin typeface="+mn-lt"/>
                <a:cs typeface="Cambria"/>
              </a:rPr>
              <a:t> </a:t>
            </a:r>
            <a:r>
              <a:rPr sz="1200" spc="-35" dirty="0">
                <a:latin typeface="+mn-lt"/>
                <a:cs typeface="Arial"/>
              </a:rPr>
              <a:t>Fortunately,</a:t>
            </a:r>
            <a:r>
              <a:rPr sz="1200" spc="-2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in</a:t>
            </a:r>
            <a:r>
              <a:rPr sz="1200" spc="-15" dirty="0">
                <a:latin typeface="+mn-lt"/>
                <a:cs typeface="Arial"/>
              </a:rPr>
              <a:t> </a:t>
            </a:r>
            <a:r>
              <a:rPr sz="1200" spc="-20" dirty="0">
                <a:latin typeface="+mn-lt"/>
                <a:cs typeface="Arial"/>
              </a:rPr>
              <a:t>LP, </a:t>
            </a:r>
            <a:r>
              <a:rPr sz="1200" spc="-10" dirty="0">
                <a:solidFill>
                  <a:srgbClr val="990000"/>
                </a:solidFill>
                <a:latin typeface="+mn-lt"/>
                <a:cs typeface="Arial"/>
              </a:rPr>
              <a:t>local</a:t>
            </a:r>
            <a:r>
              <a:rPr sz="1200" spc="-20" dirty="0">
                <a:solidFill>
                  <a:srgbClr val="990000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990000"/>
                </a:solidFill>
                <a:latin typeface="+mn-lt"/>
                <a:cs typeface="Arial"/>
              </a:rPr>
              <a:t>optimality</a:t>
            </a:r>
            <a:r>
              <a:rPr sz="1200" spc="-20" dirty="0">
                <a:solidFill>
                  <a:srgbClr val="990000"/>
                </a:solidFill>
                <a:latin typeface="+mn-lt"/>
                <a:cs typeface="Arial"/>
              </a:rPr>
              <a:t> </a:t>
            </a:r>
            <a:r>
              <a:rPr sz="1200" spc="-40" dirty="0">
                <a:solidFill>
                  <a:srgbClr val="990000"/>
                </a:solidFill>
                <a:latin typeface="+mn-lt"/>
                <a:cs typeface="Arial"/>
              </a:rPr>
              <a:t>implies</a:t>
            </a:r>
            <a:r>
              <a:rPr sz="1200" spc="-20" dirty="0">
                <a:solidFill>
                  <a:srgbClr val="990000"/>
                </a:solidFill>
                <a:latin typeface="+mn-lt"/>
                <a:cs typeface="Arial"/>
              </a:rPr>
              <a:t> </a:t>
            </a:r>
            <a:r>
              <a:rPr sz="1200" spc="-25" dirty="0">
                <a:solidFill>
                  <a:srgbClr val="990000"/>
                </a:solidFill>
                <a:latin typeface="+mn-lt"/>
                <a:cs typeface="Arial"/>
              </a:rPr>
              <a:t>global</a:t>
            </a:r>
            <a:r>
              <a:rPr sz="1200" spc="-20" dirty="0">
                <a:solidFill>
                  <a:srgbClr val="990000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990000"/>
                </a:solidFill>
                <a:latin typeface="+mn-lt"/>
                <a:cs typeface="Arial"/>
              </a:rPr>
              <a:t>optimality</a:t>
            </a:r>
            <a:r>
              <a:rPr sz="1200" spc="-10" dirty="0">
                <a:latin typeface="+mn-lt"/>
                <a:cs typeface="Arial"/>
              </a:rPr>
              <a:t>.</a:t>
            </a:r>
            <a:endParaRPr sz="1200" dirty="0">
              <a:latin typeface="+mn-lt"/>
              <a:cs typeface="Arial"/>
            </a:endParaRPr>
          </a:p>
          <a:p>
            <a:pPr marL="314960" marR="43180" indent="-177165" algn="just">
              <a:lnSpc>
                <a:spcPct val="102600"/>
              </a:lnSpc>
              <a:spcBef>
                <a:spcPts val="300"/>
              </a:spcBef>
            </a:pPr>
            <a:r>
              <a:rPr sz="2000" baseline="5050" dirty="0">
                <a:solidFill>
                  <a:srgbClr val="990000"/>
                </a:solidFill>
                <a:latin typeface="+mn-lt"/>
                <a:cs typeface="Cambria"/>
              </a:rPr>
              <a:t>▶</a:t>
            </a:r>
            <a:r>
              <a:rPr sz="2000" spc="247" baseline="5050" dirty="0">
                <a:solidFill>
                  <a:srgbClr val="990000"/>
                </a:solidFill>
                <a:latin typeface="+mn-lt"/>
                <a:cs typeface="Cambria"/>
              </a:rPr>
              <a:t> </a:t>
            </a:r>
            <a:r>
              <a:rPr lang="pt-BR" sz="1200" spc="-100" dirty="0" err="1">
                <a:latin typeface="+mn-lt"/>
                <a:cs typeface="Arial"/>
              </a:rPr>
              <a:t>We</a:t>
            </a:r>
            <a:r>
              <a:rPr sz="1200" spc="25" dirty="0">
                <a:latin typeface="+mn-lt"/>
                <a:cs typeface="Arial"/>
              </a:rPr>
              <a:t> </a:t>
            </a:r>
            <a:r>
              <a:rPr sz="1200" spc="-40" dirty="0">
                <a:latin typeface="+mn-lt"/>
                <a:cs typeface="Arial"/>
              </a:rPr>
              <a:t>concentrate</a:t>
            </a:r>
            <a:r>
              <a:rPr sz="1200" spc="-15" dirty="0">
                <a:latin typeface="+mn-lt"/>
                <a:cs typeface="Arial"/>
              </a:rPr>
              <a:t> </a:t>
            </a:r>
            <a:r>
              <a:rPr sz="1200" spc="-10" dirty="0">
                <a:latin typeface="+mn-lt"/>
                <a:cs typeface="Arial"/>
              </a:rPr>
              <a:t>on</a:t>
            </a:r>
            <a:r>
              <a:rPr sz="1200" spc="-1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the</a:t>
            </a:r>
            <a:r>
              <a:rPr sz="1200" spc="-15" dirty="0">
                <a:latin typeface="+mn-lt"/>
                <a:cs typeface="Arial"/>
              </a:rPr>
              <a:t> </a:t>
            </a:r>
            <a:r>
              <a:rPr sz="1200" spc="-40" dirty="0">
                <a:latin typeface="+mn-lt"/>
                <a:cs typeface="Arial"/>
              </a:rPr>
              <a:t>problem</a:t>
            </a:r>
            <a:r>
              <a:rPr sz="1200" spc="-2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of</a:t>
            </a:r>
            <a:r>
              <a:rPr sz="1200" spc="-15" dirty="0">
                <a:latin typeface="+mn-lt"/>
                <a:cs typeface="Arial"/>
              </a:rPr>
              <a:t> </a:t>
            </a:r>
            <a:r>
              <a:rPr sz="1200" spc="-60" dirty="0">
                <a:latin typeface="+mn-lt"/>
                <a:cs typeface="Arial"/>
              </a:rPr>
              <a:t>searching</a:t>
            </a:r>
            <a:r>
              <a:rPr sz="1200" spc="-15" dirty="0">
                <a:latin typeface="+mn-lt"/>
                <a:cs typeface="Arial"/>
              </a:rPr>
              <a:t> </a:t>
            </a:r>
            <a:r>
              <a:rPr sz="1200" spc="-25" dirty="0">
                <a:latin typeface="+mn-lt"/>
                <a:cs typeface="Arial"/>
              </a:rPr>
              <a:t>for </a:t>
            </a:r>
            <a:r>
              <a:rPr sz="1200" dirty="0">
                <a:latin typeface="+mn-lt"/>
                <a:cs typeface="Arial"/>
              </a:rPr>
              <a:t>a</a:t>
            </a:r>
            <a:r>
              <a:rPr sz="1200" spc="-40" dirty="0">
                <a:latin typeface="+mn-lt"/>
                <a:cs typeface="Arial"/>
              </a:rPr>
              <a:t> </a:t>
            </a:r>
            <a:r>
              <a:rPr sz="1200" spc="-20" dirty="0">
                <a:solidFill>
                  <a:srgbClr val="990000"/>
                </a:solidFill>
                <a:latin typeface="+mn-lt"/>
                <a:cs typeface="Arial"/>
              </a:rPr>
              <a:t>direction</a:t>
            </a:r>
            <a:r>
              <a:rPr sz="1200" spc="-5" dirty="0">
                <a:solidFill>
                  <a:srgbClr val="990000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990000"/>
                </a:solidFill>
                <a:latin typeface="+mn-lt"/>
                <a:cs typeface="Arial"/>
              </a:rPr>
              <a:t>of</a:t>
            </a:r>
            <a:r>
              <a:rPr sz="1200" spc="-10" dirty="0">
                <a:solidFill>
                  <a:srgbClr val="990000"/>
                </a:solidFill>
                <a:latin typeface="+mn-lt"/>
                <a:cs typeface="Arial"/>
              </a:rPr>
              <a:t> </a:t>
            </a:r>
            <a:r>
              <a:rPr sz="1200" spc="-25" dirty="0">
                <a:solidFill>
                  <a:srgbClr val="990000"/>
                </a:solidFill>
                <a:latin typeface="+mn-lt"/>
                <a:cs typeface="Arial"/>
              </a:rPr>
              <a:t>cost</a:t>
            </a:r>
            <a:r>
              <a:rPr sz="1200" spc="-5" dirty="0">
                <a:solidFill>
                  <a:srgbClr val="990000"/>
                </a:solidFill>
                <a:latin typeface="+mn-lt"/>
                <a:cs typeface="Arial"/>
              </a:rPr>
              <a:t> </a:t>
            </a:r>
            <a:r>
              <a:rPr sz="1200" spc="-95" dirty="0">
                <a:solidFill>
                  <a:srgbClr val="990000"/>
                </a:solidFill>
                <a:latin typeface="+mn-lt"/>
                <a:cs typeface="Arial"/>
              </a:rPr>
              <a:t>decrease</a:t>
            </a:r>
            <a:r>
              <a:rPr sz="1200" spc="15" dirty="0">
                <a:solidFill>
                  <a:srgbClr val="990000"/>
                </a:solidFill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in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a</a:t>
            </a:r>
            <a:r>
              <a:rPr sz="1200" spc="-10" dirty="0">
                <a:latin typeface="+mn-lt"/>
                <a:cs typeface="Arial"/>
              </a:rPr>
              <a:t> </a:t>
            </a:r>
            <a:r>
              <a:rPr sz="1200" spc="-45" dirty="0">
                <a:latin typeface="+mn-lt"/>
                <a:cs typeface="Arial"/>
              </a:rPr>
              <a:t>neighborhood</a:t>
            </a:r>
            <a:r>
              <a:rPr sz="1200" spc="-1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of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a</a:t>
            </a:r>
            <a:r>
              <a:rPr sz="1200" spc="-10" dirty="0">
                <a:latin typeface="+mn-lt"/>
                <a:cs typeface="Arial"/>
              </a:rPr>
              <a:t> </a:t>
            </a:r>
            <a:r>
              <a:rPr sz="1200" spc="-50" dirty="0">
                <a:latin typeface="+mn-lt"/>
                <a:cs typeface="Arial"/>
              </a:rPr>
              <a:t>given</a:t>
            </a:r>
            <a:r>
              <a:rPr sz="1200" spc="-10" dirty="0">
                <a:latin typeface="+mn-lt"/>
                <a:cs typeface="Arial"/>
              </a:rPr>
              <a:t> </a:t>
            </a:r>
            <a:r>
              <a:rPr sz="1200" spc="-45" dirty="0">
                <a:latin typeface="+mn-lt"/>
                <a:cs typeface="Arial"/>
              </a:rPr>
              <a:t>basic </a:t>
            </a:r>
            <a:r>
              <a:rPr sz="1200" spc="-55" dirty="0">
                <a:latin typeface="+mn-lt"/>
                <a:cs typeface="Arial"/>
              </a:rPr>
              <a:t>feasible</a:t>
            </a:r>
            <a:r>
              <a:rPr sz="1200" spc="-25" dirty="0">
                <a:latin typeface="+mn-lt"/>
                <a:cs typeface="Arial"/>
              </a:rPr>
              <a:t> </a:t>
            </a:r>
            <a:r>
              <a:rPr sz="1200" spc="-20" dirty="0">
                <a:latin typeface="+mn-lt"/>
                <a:cs typeface="Arial"/>
              </a:rPr>
              <a:t>solution,</a:t>
            </a:r>
            <a:r>
              <a:rPr sz="1200" spc="-50" dirty="0">
                <a:latin typeface="+mn-lt"/>
                <a:cs typeface="Arial"/>
              </a:rPr>
              <a:t> </a:t>
            </a:r>
            <a:r>
              <a:rPr sz="1200" spc="-35" dirty="0">
                <a:latin typeface="+mn-lt"/>
                <a:cs typeface="Arial"/>
              </a:rPr>
              <a:t>and</a:t>
            </a:r>
            <a:r>
              <a:rPr sz="1200" spc="-3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on</a:t>
            </a:r>
            <a:r>
              <a:rPr sz="1200" spc="-3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the</a:t>
            </a:r>
            <a:r>
              <a:rPr sz="1200" spc="-30" dirty="0">
                <a:latin typeface="+mn-lt"/>
                <a:cs typeface="Arial"/>
              </a:rPr>
              <a:t> </a:t>
            </a:r>
            <a:r>
              <a:rPr sz="1200" spc="-55" dirty="0">
                <a:latin typeface="+mn-lt"/>
                <a:cs typeface="Arial"/>
              </a:rPr>
              <a:t>associated</a:t>
            </a:r>
            <a:r>
              <a:rPr sz="1200" spc="-2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optimality</a:t>
            </a:r>
            <a:r>
              <a:rPr sz="1200" spc="-30" dirty="0">
                <a:latin typeface="+mn-lt"/>
                <a:cs typeface="Arial"/>
              </a:rPr>
              <a:t> </a:t>
            </a:r>
            <a:r>
              <a:rPr sz="1200" spc="-10" dirty="0">
                <a:latin typeface="+mn-lt"/>
                <a:cs typeface="Arial"/>
              </a:rPr>
              <a:t>conditions.</a:t>
            </a:r>
            <a:endParaRPr sz="1200" dirty="0">
              <a:latin typeface="+mn-lt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45" dirty="0"/>
              <a:t> </a:t>
            </a:r>
            <a:r>
              <a:rPr spc="-25" dirty="0"/>
              <a:t>3.2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399781"/>
            <a:ext cx="3014345" cy="11461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40740">
              <a:lnSpc>
                <a:spcPct val="100000"/>
              </a:lnSpc>
              <a:spcBef>
                <a:spcPts val="434"/>
              </a:spcBef>
              <a:tabLst>
                <a:tab pos="1491615" algn="l"/>
              </a:tabLst>
            </a:pPr>
            <a:r>
              <a:rPr sz="1100" spc="-10" dirty="0">
                <a:latin typeface="Tahoma"/>
                <a:cs typeface="Tahoma"/>
              </a:rPr>
              <a:t>minimize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1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1</a:t>
            </a:r>
            <a:r>
              <a:rPr sz="1200" spc="-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c</a:t>
            </a:r>
            <a:r>
              <a:rPr sz="1200" spc="-30" baseline="-10416" dirty="0">
                <a:latin typeface="Arial"/>
                <a:cs typeface="Arial"/>
              </a:rPr>
              <a:t>4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4</a:t>
            </a:r>
            <a:endParaRPr sz="1200" baseline="-10416">
              <a:latin typeface="Arial"/>
              <a:cs typeface="Arial"/>
            </a:endParaRPr>
          </a:p>
          <a:p>
            <a:pPr marL="781685">
              <a:lnSpc>
                <a:spcPct val="100000"/>
              </a:lnSpc>
              <a:spcBef>
                <a:spcPts val="334"/>
              </a:spcBef>
              <a:tabLst>
                <a:tab pos="1491615" algn="l"/>
              </a:tabLst>
            </a:pPr>
            <a:r>
              <a:rPr sz="1100" spc="-40" dirty="0">
                <a:latin typeface="Tahoma"/>
                <a:cs typeface="Tahoma"/>
              </a:rPr>
              <a:t>subject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8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15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491615">
              <a:lnSpc>
                <a:spcPct val="100000"/>
              </a:lnSpc>
              <a:spcBef>
                <a:spcPts val="330"/>
              </a:spcBef>
            </a:pP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1</a:t>
            </a:r>
            <a:r>
              <a:rPr sz="1200" spc="-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3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r>
              <a:rPr sz="1200" spc="6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4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4</a:t>
            </a:r>
            <a:r>
              <a:rPr sz="1200" spc="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491615">
              <a:lnSpc>
                <a:spcPct val="100000"/>
              </a:lnSpc>
              <a:spcBef>
                <a:spcPts val="335"/>
              </a:spcBef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12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latin typeface="Arial"/>
                <a:cs typeface="Arial"/>
              </a:rPr>
              <a:t>Consider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new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957" y="2109722"/>
            <a:ext cx="3808095" cy="1297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columns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corresponding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nonzero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variables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new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are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13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</a:t>
            </a:r>
            <a:r>
              <a:rPr sz="1100" spc="-40" dirty="0">
                <a:latin typeface="Arial"/>
                <a:cs typeface="Arial"/>
              </a:rPr>
              <a:t>1</a:t>
            </a:r>
            <a:r>
              <a:rPr sz="1100" b="0" i="1" spc="-4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13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</a:t>
            </a:r>
            <a:r>
              <a:rPr sz="1100" spc="-40" dirty="0">
                <a:latin typeface="Arial"/>
                <a:cs typeface="Arial"/>
              </a:rPr>
              <a:t>1</a:t>
            </a:r>
            <a:r>
              <a:rPr sz="1100" b="0" i="1" spc="-4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3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linearly </a:t>
            </a:r>
            <a:r>
              <a:rPr sz="1100" spc="-10" dirty="0">
                <a:latin typeface="Arial"/>
                <a:cs typeface="Arial"/>
              </a:rPr>
              <a:t>independent.</a:t>
            </a:r>
            <a:endParaRPr sz="1100">
              <a:latin typeface="Arial"/>
              <a:cs typeface="Arial"/>
            </a:endParaRPr>
          </a:p>
          <a:p>
            <a:pPr marL="214629" marR="600075" indent="-177165">
              <a:lnSpc>
                <a:spcPct val="102600"/>
              </a:lnSpc>
              <a:spcBef>
                <a:spcPts val="29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40" dirty="0">
                <a:latin typeface="Arial"/>
                <a:cs typeface="Arial"/>
              </a:rPr>
              <a:t>Therefore,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55" dirty="0">
                <a:latin typeface="Arial"/>
                <a:cs typeface="Arial"/>
              </a:rPr>
              <a:t>corresponding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basic</a:t>
            </a:r>
            <a:r>
              <a:rPr sz="1100" spc="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feasible</a:t>
            </a:r>
            <a:r>
              <a:rPr sz="1100" spc="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solution.</a:t>
            </a:r>
            <a:endParaRPr sz="1100">
              <a:latin typeface="Arial"/>
              <a:cs typeface="Arial"/>
            </a:endParaRPr>
          </a:p>
          <a:p>
            <a:pPr marL="214629" marR="60325" indent="-177165">
              <a:lnSpc>
                <a:spcPct val="102600"/>
              </a:lnSpc>
              <a:spcBef>
                <a:spcPts val="29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5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particular,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200" baseline="-10416" dirty="0">
                <a:solidFill>
                  <a:srgbClr val="990000"/>
                </a:solidFill>
                <a:latin typeface="Arial"/>
                <a:cs typeface="Arial"/>
              </a:rPr>
              <a:t>3</a:t>
            </a:r>
            <a:r>
              <a:rPr sz="1200" spc="209" baseline="-10416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(or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x</a:t>
            </a:r>
            <a:r>
              <a:rPr sz="1200" baseline="-10416" dirty="0">
                <a:solidFill>
                  <a:srgbClr val="990000"/>
                </a:solidFill>
                <a:latin typeface="Arial"/>
                <a:cs typeface="Arial"/>
              </a:rPr>
              <a:t>3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990000"/>
                </a:solidFill>
                <a:latin typeface="Arial"/>
                <a:cs typeface="Arial"/>
              </a:rPr>
              <a:t>has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entered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200" baseline="-10416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r>
              <a:rPr sz="1200" spc="209" baseline="-10416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(or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990000"/>
                </a:solidFill>
                <a:latin typeface="Arial"/>
                <a:cs typeface="Arial"/>
              </a:rPr>
              <a:t>x</a:t>
            </a:r>
            <a:r>
              <a:rPr sz="1200" spc="-37" baseline="-10416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) </a:t>
            </a:r>
            <a:r>
              <a:rPr sz="1100" spc="-85" dirty="0">
                <a:solidFill>
                  <a:srgbClr val="990000"/>
                </a:solidFill>
                <a:latin typeface="Arial"/>
                <a:cs typeface="Arial"/>
              </a:rPr>
              <a:t>has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exited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 basis.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5A4D21F-D1C2-19FA-5541-11471D0A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628608"/>
            <a:ext cx="1262315" cy="32331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Development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443BB8FC-E37F-2031-9D44-FF8C087E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434975"/>
            <a:ext cx="4068444" cy="281992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Development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0517C2C-2299-D97A-FC24-A8CC69D7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760"/>
            <a:ext cx="4610100" cy="288722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Development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534" y="1074458"/>
            <a:ext cx="3883025" cy="1026499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570"/>
              </a:spcBef>
            </a:pP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Theorem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 2</a:t>
            </a:r>
            <a:endParaRPr sz="1100" dirty="0">
              <a:latin typeface="Arial"/>
              <a:cs typeface="Arial"/>
            </a:endParaRPr>
          </a:p>
          <a:p>
            <a:pPr marL="393065" marR="165735" indent="-243840">
              <a:lnSpc>
                <a:spcPct val="117300"/>
              </a:lnSpc>
              <a:spcBef>
                <a:spcPts val="110"/>
              </a:spcBef>
              <a:buClr>
                <a:srgbClr val="990000"/>
              </a:buClr>
              <a:buAutoNum type="alphaLcParenBoth"/>
              <a:tabLst>
                <a:tab pos="393700" algn="l"/>
              </a:tabLst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columns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50" dirty="0">
                <a:latin typeface="Arial"/>
                <a:cs typeface="Arial"/>
              </a:rPr>
              <a:t>A</a:t>
            </a:r>
            <a:r>
              <a:rPr sz="1200" i="1" spc="-637" baseline="-20833" dirty="0">
                <a:latin typeface="Arial"/>
                <a:cs typeface="Arial"/>
              </a:rPr>
              <a:t>B</a:t>
            </a:r>
            <a:r>
              <a:rPr sz="1200" spc="179" baseline="-6944" dirty="0">
                <a:latin typeface="Garamond"/>
                <a:cs typeface="Garamond"/>
              </a:rPr>
              <a:t>¯</a:t>
            </a:r>
            <a:r>
              <a:rPr sz="1200" spc="75" baseline="-20833" dirty="0">
                <a:latin typeface="Garamond"/>
                <a:cs typeface="Garamond"/>
              </a:rPr>
              <a:t>(</a:t>
            </a:r>
            <a:r>
              <a:rPr sz="1200" i="1" spc="75" baseline="-20833" dirty="0">
                <a:latin typeface="Arial"/>
                <a:cs typeface="Arial"/>
              </a:rPr>
              <a:t>i</a:t>
            </a:r>
            <a:r>
              <a:rPr sz="1200" spc="142" baseline="-20833" dirty="0">
                <a:latin typeface="Garamond"/>
                <a:cs typeface="Garamond"/>
              </a:rPr>
              <a:t>)</a:t>
            </a:r>
            <a:r>
              <a:rPr sz="1100" spc="50" dirty="0">
                <a:latin typeface="Arial"/>
                <a:cs typeface="Arial"/>
              </a:rPr>
              <a:t>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r>
              <a:rPr sz="1100" b="0" i="1" spc="-6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linearly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independent </a:t>
            </a:r>
            <a:r>
              <a:rPr sz="1100" spc="-25" dirty="0">
                <a:latin typeface="Arial"/>
                <a:cs typeface="Arial"/>
              </a:rPr>
              <a:t>and,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therefore,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spc="-680" dirty="0">
                <a:latin typeface="Arial"/>
                <a:cs typeface="Arial"/>
              </a:rPr>
              <a:t>B</a:t>
            </a:r>
            <a:r>
              <a:rPr sz="1650" spc="-44" baseline="12626" dirty="0">
                <a:latin typeface="Tahoma"/>
                <a:cs typeface="Tahoma"/>
              </a:rPr>
              <a:t>¯</a:t>
            </a:r>
            <a:r>
              <a:rPr sz="1650" spc="165" baseline="12626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matrix.</a:t>
            </a:r>
            <a:endParaRPr sz="1100" dirty="0">
              <a:latin typeface="Arial"/>
              <a:cs typeface="Arial"/>
            </a:endParaRPr>
          </a:p>
          <a:p>
            <a:pPr marL="393065" marR="586105" indent="-248920">
              <a:lnSpc>
                <a:spcPct val="102600"/>
              </a:lnSpc>
              <a:spcBef>
                <a:spcPts val="295"/>
              </a:spcBef>
              <a:buClr>
                <a:srgbClr val="990000"/>
              </a:buClr>
              <a:buAutoNum type="alphaLcParenBoth"/>
              <a:tabLst>
                <a:tab pos="393700" algn="l"/>
              </a:tabLst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x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 </a:t>
            </a:r>
            <a:r>
              <a:rPr sz="1100" spc="-60" dirty="0">
                <a:latin typeface="Arial"/>
                <a:cs typeface="Arial"/>
              </a:rPr>
              <a:t>associated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490" dirty="0">
                <a:latin typeface="Arial"/>
                <a:cs typeface="Arial"/>
              </a:rPr>
              <a:t>B</a:t>
            </a:r>
            <a:r>
              <a:rPr sz="1650" spc="375" baseline="12626" dirty="0">
                <a:latin typeface="Tahoma"/>
                <a:cs typeface="Tahoma"/>
              </a:rPr>
              <a:t>¯</a:t>
            </a:r>
            <a:r>
              <a:rPr sz="1100" spc="16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Development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20418"/>
            <a:ext cx="3806825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96875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54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Since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02" baseline="27777" dirty="0">
                <a:latin typeface="Cambria"/>
                <a:cs typeface="Cambria"/>
              </a:rPr>
              <a:t> </a:t>
            </a:r>
            <a:r>
              <a:rPr sz="1100" b="0" i="1" spc="180" dirty="0">
                <a:latin typeface="Bookman Old Style"/>
                <a:cs typeface="Bookman Old Style"/>
              </a:rPr>
              <a:t>&gt;</a:t>
            </a:r>
            <a:r>
              <a:rPr sz="1100" b="0" i="1" spc="-6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new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x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1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distinct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14629" marR="16827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54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Since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1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direction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decrease,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cost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new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strictly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smaller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therefore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accomplished</a:t>
            </a:r>
            <a:r>
              <a:rPr sz="1100" dirty="0">
                <a:latin typeface="Arial"/>
                <a:cs typeface="Arial"/>
              </a:rPr>
              <a:t> our </a:t>
            </a:r>
            <a:r>
              <a:rPr sz="1100" spc="-30" dirty="0">
                <a:latin typeface="Arial"/>
                <a:cs typeface="Arial"/>
              </a:rPr>
              <a:t>objective</a:t>
            </a:r>
            <a:r>
              <a:rPr sz="1100" dirty="0">
                <a:latin typeface="Arial"/>
                <a:cs typeface="Arial"/>
              </a:rPr>
              <a:t> of </a:t>
            </a:r>
            <a:r>
              <a:rPr sz="1100" spc="-35" dirty="0">
                <a:latin typeface="Arial"/>
                <a:cs typeface="Arial"/>
              </a:rPr>
              <a:t>moving</a:t>
            </a:r>
            <a:r>
              <a:rPr sz="1100" dirty="0">
                <a:latin typeface="Arial"/>
                <a:cs typeface="Arial"/>
              </a:rPr>
              <a:t> to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spc="-65" dirty="0">
                <a:solidFill>
                  <a:srgbClr val="990000"/>
                </a:solidFill>
                <a:latin typeface="Arial"/>
                <a:cs typeface="Arial"/>
              </a:rPr>
              <a:t>new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basic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feasible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solution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with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lower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cost.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Development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257" y="823288"/>
            <a:ext cx="3827779" cy="17176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7329" marR="300355" indent="-177165">
              <a:lnSpc>
                <a:spcPct val="102699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now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summarize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typical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iteration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simplex </a:t>
            </a:r>
            <a:r>
              <a:rPr sz="1100" spc="-25" dirty="0">
                <a:latin typeface="Arial"/>
                <a:cs typeface="Arial"/>
              </a:rPr>
              <a:t>method,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also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known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pivot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54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convenient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define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300D3"/>
                </a:solidFill>
                <a:latin typeface="Tahoma"/>
                <a:cs typeface="Tahoma"/>
              </a:rPr>
              <a:t>=</a:t>
            </a:r>
            <a:r>
              <a:rPr sz="1100" spc="-70" dirty="0">
                <a:solidFill>
                  <a:srgbClr val="9300D3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9300D3"/>
                </a:solidFill>
                <a:latin typeface="Tahoma"/>
                <a:cs typeface="Tahoma"/>
              </a:rPr>
              <a:t>(</a:t>
            </a:r>
            <a:r>
              <a:rPr sz="1100" i="1" spc="-20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spc="-30" baseline="-10416" dirty="0">
                <a:solidFill>
                  <a:srgbClr val="9300D3"/>
                </a:solidFill>
                <a:latin typeface="Arial"/>
                <a:cs typeface="Arial"/>
              </a:rPr>
              <a:t>1</a:t>
            </a:r>
            <a:r>
              <a:rPr sz="1100" b="0" i="1" spc="-20" dirty="0">
                <a:solidFill>
                  <a:srgbClr val="9300D3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solidFill>
                  <a:srgbClr val="9300D3"/>
                </a:solidFill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solidFill>
                  <a:srgbClr val="9300D3"/>
                </a:solidFill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solidFill>
                  <a:srgbClr val="9300D3"/>
                </a:solidFill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solidFill>
                  <a:srgbClr val="9300D3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m</a:t>
            </a:r>
            <a:r>
              <a:rPr sz="1100" dirty="0">
                <a:solidFill>
                  <a:srgbClr val="9300D3"/>
                </a:solidFill>
                <a:latin typeface="Tahoma"/>
                <a:cs typeface="Tahoma"/>
              </a:rPr>
              <a:t>)</a:t>
            </a:r>
            <a:r>
              <a:rPr sz="1100" spc="-15" dirty="0">
                <a:solidFill>
                  <a:srgbClr val="9300D3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letting</a:t>
            </a:r>
            <a:endParaRPr sz="1100">
              <a:latin typeface="Arial"/>
              <a:cs typeface="Arial"/>
            </a:endParaRPr>
          </a:p>
          <a:p>
            <a:pPr marL="238760" algn="ctr">
              <a:lnSpc>
                <a:spcPct val="100000"/>
              </a:lnSpc>
              <a:spcBef>
                <a:spcPts val="1135"/>
              </a:spcBef>
            </a:pP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100" i="1" spc="-1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300D3"/>
                </a:solidFill>
                <a:latin typeface="Tahoma"/>
                <a:cs typeface="Tahoma"/>
              </a:rPr>
              <a:t>=</a:t>
            </a:r>
            <a:r>
              <a:rPr sz="1100" spc="-45" dirty="0">
                <a:solidFill>
                  <a:srgbClr val="9300D3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9300D3"/>
                </a:solidFill>
                <a:latin typeface="Lucida Sans Unicode"/>
                <a:cs typeface="Lucida Sans Unicode"/>
              </a:rPr>
              <a:t>−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baseline="-13888" dirty="0">
                <a:solidFill>
                  <a:srgbClr val="9300D3"/>
                </a:solidFill>
                <a:latin typeface="Arial"/>
                <a:cs typeface="Arial"/>
              </a:rPr>
              <a:t>B</a:t>
            </a:r>
            <a:r>
              <a:rPr sz="1200" i="1" spc="179" baseline="-13888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spc="-15" baseline="31250" dirty="0">
                <a:latin typeface="Cambria"/>
                <a:cs typeface="Cambria"/>
              </a:rPr>
              <a:t>−</a:t>
            </a:r>
            <a:r>
              <a:rPr sz="1200" spc="-15" baseline="31250" dirty="0">
                <a:latin typeface="Arial"/>
                <a:cs typeface="Arial"/>
              </a:rPr>
              <a:t>1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200" i="1" spc="-15" baseline="-10416" dirty="0">
                <a:latin typeface="Arial"/>
                <a:cs typeface="Arial"/>
              </a:rPr>
              <a:t>j</a:t>
            </a:r>
            <a:r>
              <a:rPr sz="1100" b="0" i="1" spc="-10" dirty="0">
                <a:latin typeface="Bookman Old Style"/>
                <a:cs typeface="Bookman Old Style"/>
              </a:rPr>
              <a:t>,</a:t>
            </a:r>
            <a:endParaRPr sz="1100">
              <a:latin typeface="Bookman Old Style"/>
              <a:cs typeface="Bookman Old Style"/>
            </a:endParaRPr>
          </a:p>
          <a:p>
            <a:pPr marL="227329">
              <a:lnSpc>
                <a:spcPct val="100000"/>
              </a:lnSpc>
              <a:spcBef>
                <a:spcPts val="1130"/>
              </a:spcBef>
            </a:pP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18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enters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basis.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particular,</a:t>
            </a:r>
            <a:endParaRPr sz="1100">
              <a:latin typeface="Arial"/>
              <a:cs typeface="Arial"/>
            </a:endParaRPr>
          </a:p>
          <a:p>
            <a:pPr marL="238760" algn="ctr">
              <a:lnSpc>
                <a:spcPct val="100000"/>
              </a:lnSpc>
              <a:spcBef>
                <a:spcPts val="1130"/>
              </a:spcBef>
              <a:tabLst>
                <a:tab pos="1231900" algn="l"/>
              </a:tabLst>
            </a:pP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200" i="1" spc="195" baseline="-10416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300D3"/>
                </a:solidFill>
                <a:latin typeface="Tahoma"/>
                <a:cs typeface="Tahoma"/>
              </a:rPr>
              <a:t>=</a:t>
            </a:r>
            <a:r>
              <a:rPr sz="1100" spc="-35" dirty="0">
                <a:solidFill>
                  <a:srgbClr val="9300D3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9300D3"/>
                </a:solidFill>
                <a:latin typeface="Lucida Sans Unicode"/>
                <a:cs typeface="Lucida Sans Unicode"/>
              </a:rPr>
              <a:t>−</a:t>
            </a:r>
            <a:r>
              <a:rPr sz="1100" i="1" spc="-10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spc="-15" baseline="-13888" dirty="0">
                <a:solidFill>
                  <a:srgbClr val="9300D3"/>
                </a:solidFill>
                <a:latin typeface="Arial"/>
                <a:cs typeface="Arial"/>
              </a:rPr>
              <a:t>B</a:t>
            </a:r>
            <a:r>
              <a:rPr sz="1200" spc="-15" baseline="-13888" dirty="0">
                <a:solidFill>
                  <a:srgbClr val="9300D3"/>
                </a:solidFill>
                <a:latin typeface="Garamond"/>
                <a:cs typeface="Garamond"/>
              </a:rPr>
              <a:t>(</a:t>
            </a:r>
            <a:r>
              <a:rPr sz="1200" i="1" spc="-15" baseline="-13888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200" spc="-15" baseline="-13888" dirty="0">
                <a:solidFill>
                  <a:srgbClr val="9300D3"/>
                </a:solidFill>
                <a:latin typeface="Garamond"/>
                <a:cs typeface="Garamond"/>
              </a:rPr>
              <a:t>)</a:t>
            </a:r>
            <a:r>
              <a:rPr sz="1100" b="0" i="1" spc="-10" dirty="0">
                <a:latin typeface="Bookman Old Style"/>
                <a:cs typeface="Bookman Old Style"/>
              </a:rPr>
              <a:t>,</a:t>
            </a:r>
            <a:r>
              <a:rPr sz="1100" b="0" i="1" dirty="0">
                <a:latin typeface="Bookman Old Style"/>
                <a:cs typeface="Bookman Old Style"/>
              </a:rPr>
              <a:t>	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Arial"/>
                <a:cs typeface="Arial"/>
              </a:rPr>
              <a:t>1</a:t>
            </a:r>
            <a:r>
              <a:rPr sz="1100" b="0" i="1" spc="-5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m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Development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696633"/>
            <a:ext cx="3888104" cy="2298700"/>
          </a:xfrm>
          <a:custGeom>
            <a:avLst/>
            <a:gdLst/>
            <a:ahLst/>
            <a:cxnLst/>
            <a:rect l="l" t="t" r="r" b="b"/>
            <a:pathLst>
              <a:path w="3888104" h="2298700">
                <a:moveTo>
                  <a:pt x="0" y="0"/>
                </a:moveTo>
                <a:lnTo>
                  <a:pt x="3888003" y="0"/>
                </a:lnTo>
              </a:path>
              <a:path w="3888104" h="2298700">
                <a:moveTo>
                  <a:pt x="2540" y="2298204"/>
                </a:moveTo>
                <a:lnTo>
                  <a:pt x="2540" y="252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0829" y="715680"/>
            <a:ext cx="3722370" cy="7899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latin typeface="Arial"/>
                <a:cs typeface="Arial"/>
              </a:rPr>
              <a:t>An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iteration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simplex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</a:t>
            </a:r>
            <a:endParaRPr sz="1100">
              <a:latin typeface="Arial"/>
              <a:cs typeface="Arial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1.</a:t>
            </a:r>
            <a:r>
              <a:rPr sz="1100" spc="15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dirty="0">
                <a:latin typeface="Arial"/>
                <a:cs typeface="Arial"/>
              </a:rPr>
              <a:t> start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 a </a:t>
            </a:r>
            <a:r>
              <a:rPr sz="1100" spc="-7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consisting</a:t>
            </a:r>
            <a:r>
              <a:rPr sz="1100" dirty="0">
                <a:latin typeface="Arial"/>
                <a:cs typeface="Arial"/>
              </a:rPr>
              <a:t> of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columns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Garamond"/>
                <a:cs typeface="Garamond"/>
              </a:rPr>
              <a:t>(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baseline="-13888" dirty="0">
                <a:latin typeface="Garamond"/>
                <a:cs typeface="Garamond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Garamond"/>
                <a:cs typeface="Garamond"/>
              </a:rPr>
              <a:t>(</a:t>
            </a:r>
            <a:r>
              <a:rPr sz="1200" i="1" baseline="-13888" dirty="0">
                <a:latin typeface="Arial"/>
                <a:cs typeface="Arial"/>
              </a:rPr>
              <a:t>m</a:t>
            </a:r>
            <a:r>
              <a:rPr sz="1200" baseline="-13888" dirty="0">
                <a:latin typeface="Garamond"/>
                <a:cs typeface="Garamond"/>
              </a:rPr>
              <a:t>)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an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associated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basic</a:t>
            </a:r>
            <a:r>
              <a:rPr sz="1100" spc="7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feasible</a:t>
            </a:r>
            <a:r>
              <a:rPr sz="1100" spc="7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solution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8862" y="1561540"/>
            <a:ext cx="335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3370" algn="l"/>
              </a:tabLst>
            </a:pPr>
            <a:r>
              <a:rPr sz="800" i="1" spc="-50" dirty="0">
                <a:latin typeface="Arial"/>
                <a:cs typeface="Arial"/>
              </a:rPr>
              <a:t>j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5902" y="1582888"/>
            <a:ext cx="97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5902" y="1490483"/>
            <a:ext cx="333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70" dirty="0">
                <a:latin typeface="Cambria"/>
                <a:cs typeface="Cambria"/>
              </a:rPr>
              <a:t>−</a:t>
            </a:r>
            <a:r>
              <a:rPr sz="800" spc="7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2429" y="1561540"/>
            <a:ext cx="54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267" y="1503437"/>
            <a:ext cx="3256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36215" algn="l"/>
              </a:tabLst>
            </a:pP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2.</a:t>
            </a:r>
            <a:r>
              <a:rPr sz="1100" spc="1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reduced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990000"/>
                </a:solidFill>
                <a:latin typeface="Arial"/>
                <a:cs typeface="Arial"/>
              </a:rPr>
              <a:t>costs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10" dirty="0">
                <a:latin typeface="Tahoma"/>
                <a:cs typeface="Tahoma"/>
              </a:rPr>
              <a:t>¯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100" i="1" spc="24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25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r>
              <a:rPr sz="1100" i="1" dirty="0">
                <a:latin typeface="Arial"/>
                <a:cs typeface="Arial"/>
              </a:rPr>
              <a:t>	A</a:t>
            </a:r>
            <a:r>
              <a:rPr sz="1100" i="1" spc="2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all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630" y="1630198"/>
            <a:ext cx="3123565" cy="5435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5"/>
              </a:spcBef>
            </a:pPr>
            <a:r>
              <a:rPr sz="1100" spc="-60" dirty="0">
                <a:latin typeface="Arial"/>
                <a:cs typeface="Arial"/>
              </a:rPr>
              <a:t>nonbasic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indices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j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02260" marR="43180" indent="-16827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nonnegative,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current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basic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feasible </a:t>
            </a:r>
            <a:r>
              <a:rPr sz="1000" spc="-20" dirty="0">
                <a:latin typeface="Arial"/>
                <a:cs typeface="Arial"/>
              </a:rPr>
              <a:t>solution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optimal,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algorithm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terminates.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714" y="2287386"/>
            <a:ext cx="3626485" cy="776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25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97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spc="-55" dirty="0">
                <a:latin typeface="Arial"/>
                <a:cs typeface="Arial"/>
              </a:rPr>
              <a:t>Else,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choose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some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which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40" dirty="0">
                <a:latin typeface="Tahoma"/>
                <a:cs typeface="Tahoma"/>
              </a:rPr>
              <a:t>¯</a:t>
            </a:r>
            <a:r>
              <a:rPr sz="1000" i="1" spc="-15" dirty="0">
                <a:latin typeface="Arial"/>
                <a:cs typeface="Arial"/>
              </a:rPr>
              <a:t>c</a:t>
            </a:r>
            <a:r>
              <a:rPr sz="1050" i="1" spc="-22" baseline="-11904" dirty="0">
                <a:latin typeface="Arial"/>
                <a:cs typeface="Arial"/>
              </a:rPr>
              <a:t>j</a:t>
            </a:r>
            <a:r>
              <a:rPr sz="1050" i="1" spc="187" baseline="-11904" dirty="0">
                <a:latin typeface="Arial"/>
                <a:cs typeface="Arial"/>
              </a:rPr>
              <a:t> </a:t>
            </a:r>
            <a:r>
              <a:rPr sz="1000" b="0" i="1" spc="165" dirty="0">
                <a:latin typeface="Bookman Old Style"/>
                <a:cs typeface="Bookman Old Style"/>
              </a:rPr>
              <a:t>&lt;</a:t>
            </a:r>
            <a:r>
              <a:rPr sz="1000" b="0" i="1" spc="-40" dirty="0">
                <a:latin typeface="Bookman Old Style"/>
                <a:cs typeface="Bookman Old Style"/>
              </a:rPr>
              <a:t> </a:t>
            </a:r>
            <a:r>
              <a:rPr sz="1000" spc="-25" dirty="0">
                <a:latin typeface="Arial"/>
                <a:cs typeface="Arial"/>
              </a:rPr>
              <a:t>0.</a:t>
            </a:r>
            <a:endParaRPr sz="1000" dirty="0">
              <a:latin typeface="Arial"/>
              <a:cs typeface="Arial"/>
            </a:endParaRPr>
          </a:p>
          <a:p>
            <a:pPr marL="214629" marR="30480" indent="-177165">
              <a:lnSpc>
                <a:spcPct val="102600"/>
              </a:lnSpc>
              <a:spcBef>
                <a:spcPts val="320"/>
              </a:spcBef>
            </a:pP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3.</a:t>
            </a:r>
            <a:r>
              <a:rPr sz="1100" spc="16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100" i="1" spc="-4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i="1" spc="50" dirty="0">
                <a:latin typeface="Arial"/>
                <a:cs typeface="Arial"/>
              </a:rPr>
              <a:t>B</a:t>
            </a:r>
            <a:r>
              <a:rPr sz="1200" spc="75" baseline="27777" dirty="0">
                <a:latin typeface="Cambria"/>
                <a:cs typeface="Cambria"/>
              </a:rPr>
              <a:t>−</a:t>
            </a:r>
            <a:r>
              <a:rPr sz="1200" spc="75" baseline="27777" dirty="0">
                <a:latin typeface="Arial"/>
                <a:cs typeface="Arial"/>
              </a:rPr>
              <a:t>1</a:t>
            </a:r>
            <a:r>
              <a:rPr sz="1100" i="1" spc="50" dirty="0">
                <a:latin typeface="Arial"/>
                <a:cs typeface="Arial"/>
              </a:rPr>
              <a:t>A</a:t>
            </a:r>
            <a:r>
              <a:rPr sz="1200" i="1" spc="75" baseline="-10416" dirty="0">
                <a:latin typeface="Arial"/>
                <a:cs typeface="Arial"/>
              </a:rPr>
              <a:t>j</a:t>
            </a:r>
            <a:r>
              <a:rPr sz="1100" spc="50" dirty="0">
                <a:latin typeface="Arial"/>
                <a:cs typeface="Arial"/>
              </a:rPr>
              <a:t>.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component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100" i="1" spc="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positive,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we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187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∞</a:t>
            </a:r>
            <a:r>
              <a:rPr sz="1100" dirty="0">
                <a:latin typeface="Arial"/>
                <a:cs typeface="Arial"/>
              </a:rPr>
              <a:t>,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optimal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dirty="0">
                <a:latin typeface="Lucida Sans Unicode"/>
                <a:cs typeface="Lucida Sans Unicode"/>
              </a:rPr>
              <a:t>−∞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algorithm terminates.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9994" y="699160"/>
            <a:ext cx="3888104" cy="2298700"/>
          </a:xfrm>
          <a:custGeom>
            <a:avLst/>
            <a:gdLst/>
            <a:ahLst/>
            <a:cxnLst/>
            <a:rect l="l" t="t" r="r" b="b"/>
            <a:pathLst>
              <a:path w="3888104" h="2298700">
                <a:moveTo>
                  <a:pt x="3885476" y="2295677"/>
                </a:moveTo>
                <a:lnTo>
                  <a:pt x="3885476" y="0"/>
                </a:lnTo>
              </a:path>
              <a:path w="3888104" h="2298700">
                <a:moveTo>
                  <a:pt x="0" y="2298217"/>
                </a:moveTo>
                <a:lnTo>
                  <a:pt x="3888003" y="229821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Development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734923"/>
            <a:ext cx="3888104" cy="2202815"/>
          </a:xfrm>
          <a:custGeom>
            <a:avLst/>
            <a:gdLst/>
            <a:ahLst/>
            <a:cxnLst/>
            <a:rect l="l" t="t" r="r" b="b"/>
            <a:pathLst>
              <a:path w="3888104" h="2202815">
                <a:moveTo>
                  <a:pt x="0" y="0"/>
                </a:moveTo>
                <a:lnTo>
                  <a:pt x="3888003" y="0"/>
                </a:lnTo>
              </a:path>
              <a:path w="3888104" h="2202815">
                <a:moveTo>
                  <a:pt x="2540" y="2202472"/>
                </a:moveTo>
                <a:lnTo>
                  <a:pt x="2540" y="252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6229" y="753984"/>
            <a:ext cx="253301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latin typeface="Arial"/>
                <a:cs typeface="Arial"/>
              </a:rPr>
              <a:t>An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iteration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simplex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</a:t>
            </a:r>
            <a:endParaRPr sz="11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4.</a:t>
            </a:r>
            <a:r>
              <a:rPr sz="1100" spc="15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some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component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positive,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let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9333" y="133565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5" dirty="0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448" y="1355545"/>
            <a:ext cx="300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100" b="0" i="1" spc="330" dirty="0">
                <a:latin typeface="Bookman Old Style"/>
                <a:cs typeface="Bookman Old Style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7775" y="1355545"/>
            <a:ext cx="2400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min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3263" y="1532488"/>
            <a:ext cx="45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9057" y="1276209"/>
            <a:ext cx="321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u="sng" spc="-15" baseline="1010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(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)</a:t>
            </a:r>
            <a:endParaRPr sz="8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8764" y="1454555"/>
            <a:ext cx="980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00" i="1" spc="-25" dirty="0">
                <a:latin typeface="Arial"/>
                <a:cs typeface="Arial"/>
              </a:rPr>
              <a:t>i</a:t>
            </a:r>
            <a:r>
              <a:rPr sz="800" spc="-25" dirty="0">
                <a:latin typeface="Garamond"/>
                <a:cs typeface="Garamond"/>
              </a:rPr>
              <a:t>=</a:t>
            </a:r>
            <a:r>
              <a:rPr sz="800" spc="-25" dirty="0">
                <a:latin typeface="Arial"/>
                <a:cs typeface="Arial"/>
              </a:rPr>
              <a:t>1</a:t>
            </a:r>
            <a:r>
              <a:rPr sz="800" i="1" spc="-25" dirty="0">
                <a:latin typeface="Verdana"/>
                <a:cs typeface="Verdana"/>
              </a:rPr>
              <a:t>,...,</a:t>
            </a:r>
            <a:r>
              <a:rPr sz="800" i="1" spc="-25" dirty="0">
                <a:latin typeface="Arial"/>
                <a:cs typeface="Arial"/>
              </a:rPr>
              <a:t>m</a:t>
            </a:r>
            <a:r>
              <a:rPr sz="800" i="1" spc="-85" dirty="0">
                <a:latin typeface="Arial"/>
                <a:cs typeface="Arial"/>
              </a:rPr>
              <a:t> </a:t>
            </a:r>
            <a:r>
              <a:rPr sz="800" spc="-30" dirty="0">
                <a:latin typeface="Cambria"/>
                <a:cs typeface="Cambria"/>
              </a:rPr>
              <a:t>| </a:t>
            </a:r>
            <a:r>
              <a:rPr sz="8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800" i="1" spc="-2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800" i="1" dirty="0">
                <a:latin typeface="Verdana"/>
                <a:cs typeface="Verdana"/>
              </a:rPr>
              <a:t>&gt;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25" dirty="0">
                <a:latin typeface="Arial"/>
                <a:cs typeface="Arial"/>
              </a:rPr>
              <a:t>  </a:t>
            </a:r>
            <a:r>
              <a:rPr sz="1650" i="1" spc="-37" baseline="2525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i="1" spc="-37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0763" y="1355545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30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267" y="1741752"/>
            <a:ext cx="1264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5.</a:t>
            </a:r>
            <a:r>
              <a:rPr sz="1100" spc="1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ℓ</a:t>
            </a:r>
            <a:r>
              <a:rPr sz="1100" b="0" i="1" spc="-35" dirty="0">
                <a:latin typeface="Bookman Old Style"/>
                <a:cs typeface="Bookman Old Style"/>
              </a:rPr>
              <a:t> </a:t>
            </a:r>
            <a:r>
              <a:rPr sz="1100" spc="-30" dirty="0">
                <a:latin typeface="Arial"/>
                <a:cs typeface="Arial"/>
              </a:rPr>
              <a:t>be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such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8443" y="1926499"/>
            <a:ext cx="351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200" baseline="31250" dirty="0">
                <a:latin typeface="Cambria"/>
                <a:cs typeface="Cambria"/>
              </a:rPr>
              <a:t>∗</a:t>
            </a:r>
            <a:r>
              <a:rPr sz="1200" spc="157" baseline="31250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7335" y="1847163"/>
            <a:ext cx="339725" cy="3663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1760" marR="30480" indent="-74295">
              <a:lnSpc>
                <a:spcPct val="104000"/>
              </a:lnSpc>
              <a:spcBef>
                <a:spcPts val="35"/>
              </a:spcBef>
            </a:pPr>
            <a:r>
              <a:rPr sz="1650" i="1" u="sng" spc="60" baseline="1010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800" i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800" u="sng" spc="40" dirty="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(</a:t>
            </a:r>
            <a:r>
              <a:rPr sz="800" i="1" u="sng" spc="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ℓ</a:t>
            </a:r>
            <a:r>
              <a:rPr sz="800" u="sng" spc="40" dirty="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)</a:t>
            </a:r>
            <a:r>
              <a:rPr sz="800" spc="40" dirty="0">
                <a:latin typeface="Garamond"/>
                <a:cs typeface="Garamond"/>
              </a:rPr>
              <a:t> </a:t>
            </a:r>
            <a:r>
              <a:rPr sz="1100" i="1" spc="-50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8150" y="2081427"/>
            <a:ext cx="698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solidFill>
                  <a:srgbClr val="9300D3"/>
                </a:solidFill>
                <a:latin typeface="Verdana"/>
                <a:cs typeface="Verdana"/>
              </a:rPr>
              <a:t>ℓ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7368" y="1926499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30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7930" y="2236672"/>
            <a:ext cx="328993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Arial"/>
                <a:cs typeface="Arial"/>
              </a:rPr>
              <a:t>Form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new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replacing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55" dirty="0">
                <a:latin typeface="Arial"/>
                <a:cs typeface="Arial"/>
              </a:rPr>
              <a:t>A</a:t>
            </a:r>
            <a:r>
              <a:rPr sz="1200" i="1" spc="82" baseline="-13888" dirty="0">
                <a:latin typeface="Arial"/>
                <a:cs typeface="Arial"/>
              </a:rPr>
              <a:t>B</a:t>
            </a:r>
            <a:r>
              <a:rPr sz="1200" spc="82" baseline="-13888" dirty="0">
                <a:latin typeface="Garamond"/>
                <a:cs typeface="Garamond"/>
              </a:rPr>
              <a:t>(</a:t>
            </a:r>
            <a:r>
              <a:rPr sz="1200" i="1" spc="82" baseline="-13888" dirty="0">
                <a:latin typeface="Verdana"/>
                <a:cs typeface="Verdana"/>
              </a:rPr>
              <a:t>ℓ</a:t>
            </a:r>
            <a:r>
              <a:rPr sz="1200" spc="82" baseline="-13888" dirty="0">
                <a:latin typeface="Garamond"/>
                <a:cs typeface="Garamond"/>
              </a:rPr>
              <a:t>)</a:t>
            </a:r>
            <a:r>
              <a:rPr sz="1200" spc="254" baseline="-13888" dirty="0">
                <a:latin typeface="Garamond"/>
                <a:cs typeface="Garamond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new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basic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feasible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solution</a:t>
            </a:r>
            <a:r>
              <a:rPr sz="1100" spc="-25" dirty="0">
                <a:latin typeface="Arial"/>
                <a:cs typeface="Arial"/>
              </a:rPr>
              <a:t>,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70" dirty="0">
                <a:latin typeface="Arial"/>
                <a:cs typeface="Arial"/>
              </a:rPr>
              <a:t>values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the </a:t>
            </a:r>
            <a:r>
              <a:rPr sz="1100" spc="-65" dirty="0">
                <a:latin typeface="Arial"/>
                <a:cs typeface="Arial"/>
              </a:rPr>
              <a:t>new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basic </a:t>
            </a:r>
            <a:r>
              <a:rPr sz="1100" spc="-55" dirty="0">
                <a:latin typeface="Arial"/>
                <a:cs typeface="Arial"/>
              </a:rPr>
              <a:t>variables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21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390" baseline="27777" dirty="0">
                <a:latin typeface="Cambria"/>
                <a:cs typeface="Cambria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Garamond"/>
                <a:cs typeface="Garamond"/>
              </a:rPr>
              <a:t>(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Garamond"/>
                <a:cs typeface="Garamond"/>
              </a:rPr>
              <a:t>)</a:t>
            </a:r>
            <a:r>
              <a:rPr sz="1200" spc="254" baseline="-13888" dirty="0">
                <a:latin typeface="Garamond"/>
                <a:cs typeface="Garamond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Garamond"/>
                <a:cs typeface="Garamond"/>
              </a:rPr>
              <a:t>(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Garamond"/>
                <a:cs typeface="Garamond"/>
              </a:rPr>
              <a:t>)</a:t>
            </a:r>
            <a:r>
              <a:rPr sz="1200" spc="157" baseline="-13888" dirty="0">
                <a:latin typeface="Garamond"/>
                <a:cs typeface="Garamond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̸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ℓ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9994" y="737450"/>
            <a:ext cx="3888104" cy="2202815"/>
          </a:xfrm>
          <a:custGeom>
            <a:avLst/>
            <a:gdLst/>
            <a:ahLst/>
            <a:cxnLst/>
            <a:rect l="l" t="t" r="r" b="b"/>
            <a:pathLst>
              <a:path w="3888104" h="2202815">
                <a:moveTo>
                  <a:pt x="3885476" y="2199944"/>
                </a:moveTo>
                <a:lnTo>
                  <a:pt x="3885476" y="0"/>
                </a:lnTo>
              </a:path>
              <a:path w="3888104" h="2202815">
                <a:moveTo>
                  <a:pt x="0" y="2202472"/>
                </a:moveTo>
                <a:lnTo>
                  <a:pt x="3888003" y="220247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Development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344027"/>
            <a:ext cx="386461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simplex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method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initialized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with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an arbitrary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basic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feasible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solution,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which,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standard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problems,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 </a:t>
            </a:r>
            <a:r>
              <a:rPr sz="1100" spc="-55" dirty="0">
                <a:latin typeface="Arial"/>
                <a:cs typeface="Arial"/>
              </a:rPr>
              <a:t>guaranteed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exist</a:t>
            </a:r>
            <a:r>
              <a:rPr lang="pt-BR" sz="1100" spc="-2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Development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131328"/>
            <a:ext cx="3888104" cy="1846580"/>
          </a:xfrm>
          <a:custGeom>
            <a:avLst/>
            <a:gdLst/>
            <a:ahLst/>
            <a:cxnLst/>
            <a:rect l="l" t="t" r="r" b="b"/>
            <a:pathLst>
              <a:path w="3888104" h="1846580">
                <a:moveTo>
                  <a:pt x="0" y="0"/>
                </a:moveTo>
                <a:lnTo>
                  <a:pt x="3888003" y="0"/>
                </a:lnTo>
              </a:path>
              <a:path w="3888104" h="1846580">
                <a:moveTo>
                  <a:pt x="2540" y="1843773"/>
                </a:moveTo>
                <a:lnTo>
                  <a:pt x="2540" y="2527"/>
                </a:lnTo>
              </a:path>
              <a:path w="3888104" h="1846580">
                <a:moveTo>
                  <a:pt x="3885476" y="1843773"/>
                </a:moveTo>
                <a:lnTo>
                  <a:pt x="3885476" y="2527"/>
                </a:lnTo>
              </a:path>
              <a:path w="3888104" h="1846580">
                <a:moveTo>
                  <a:pt x="0" y="1846313"/>
                </a:moveTo>
                <a:lnTo>
                  <a:pt x="3888003" y="184631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4594" y="423378"/>
            <a:ext cx="3945254" cy="243021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2260" marR="431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following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theorem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states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that, in 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nondegenerate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case,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simplex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method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works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correctly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terminates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after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a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finite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990000"/>
                </a:solidFill>
                <a:latin typeface="Arial"/>
                <a:cs typeface="Arial"/>
              </a:rPr>
              <a:t>number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of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iterations.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Arial"/>
              <a:cs typeface="Arial"/>
            </a:endParaRPr>
          </a:p>
          <a:p>
            <a:pPr marL="144145" algn="just">
              <a:lnSpc>
                <a:spcPct val="100000"/>
              </a:lnSpc>
            </a:pP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Theorem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 3</a:t>
            </a:r>
            <a:endParaRPr sz="1100" dirty="0">
              <a:latin typeface="Arial"/>
              <a:cs typeface="Arial"/>
            </a:endParaRPr>
          </a:p>
          <a:p>
            <a:pPr marL="144145" marR="196215" algn="just">
              <a:lnSpc>
                <a:spcPct val="102600"/>
              </a:lnSpc>
            </a:pPr>
            <a:r>
              <a:rPr sz="1100" spc="-80" dirty="0">
                <a:latin typeface="Arial"/>
                <a:cs typeface="Arial"/>
              </a:rPr>
              <a:t>Assume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set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nonempty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every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basic feasible</a:t>
            </a:r>
            <a:r>
              <a:rPr sz="1100" spc="-25" dirty="0">
                <a:latin typeface="Arial"/>
                <a:cs typeface="Arial"/>
              </a:rPr>
              <a:t> solution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nondegenerate.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simplex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method </a:t>
            </a:r>
            <a:r>
              <a:rPr sz="1100" spc="-35" dirty="0">
                <a:latin typeface="Arial"/>
                <a:cs typeface="Arial"/>
              </a:rPr>
              <a:t>terminates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finite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number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iterations.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termination, </a:t>
            </a:r>
            <a:r>
              <a:rPr sz="1100" spc="-25" dirty="0">
                <a:latin typeface="Arial"/>
                <a:cs typeface="Arial"/>
              </a:rPr>
              <a:t>there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following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possibilities:</a:t>
            </a:r>
            <a:endParaRPr sz="1100" dirty="0">
              <a:latin typeface="Arial"/>
              <a:cs typeface="Arial"/>
            </a:endParaRPr>
          </a:p>
          <a:p>
            <a:pPr marL="421005" marR="481330" indent="-243840">
              <a:lnSpc>
                <a:spcPct val="102600"/>
              </a:lnSpc>
              <a:spcBef>
                <a:spcPts val="300"/>
              </a:spcBef>
              <a:buClr>
                <a:srgbClr val="990000"/>
              </a:buClr>
              <a:buAutoNum type="alphaLcParenBoth"/>
              <a:tabLst>
                <a:tab pos="421640" algn="l"/>
              </a:tabLst>
            </a:pP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optimal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associated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25" dirty="0">
                <a:latin typeface="Arial"/>
                <a:cs typeface="Arial"/>
              </a:rPr>
              <a:t> solution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which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optimal.</a:t>
            </a:r>
            <a:endParaRPr sz="1100" dirty="0">
              <a:latin typeface="Arial"/>
              <a:cs typeface="Arial"/>
            </a:endParaRPr>
          </a:p>
          <a:p>
            <a:pPr marL="421005" indent="-248920">
              <a:lnSpc>
                <a:spcPct val="100000"/>
              </a:lnSpc>
              <a:spcBef>
                <a:spcPts val="335"/>
              </a:spcBef>
              <a:buClr>
                <a:srgbClr val="990000"/>
              </a:buClr>
              <a:buAutoNum type="alphaLcParenBoth"/>
              <a:tabLst>
                <a:tab pos="421640" algn="l"/>
              </a:tabLst>
            </a:pP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found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satisfying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5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5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</a:t>
            </a:r>
            <a:endParaRPr sz="1100" dirty="0">
              <a:latin typeface="Arial"/>
              <a:cs typeface="Arial"/>
            </a:endParaRPr>
          </a:p>
          <a:p>
            <a:pPr marL="421005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27777" dirty="0">
                <a:latin typeface="Cambria"/>
                <a:cs typeface="Cambria"/>
              </a:rPr>
              <a:t>′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8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b="0" i="1" spc="180" dirty="0">
                <a:latin typeface="Bookman Old Style"/>
                <a:cs typeface="Bookman Old Style"/>
              </a:rPr>
              <a:t>&lt;</a:t>
            </a:r>
            <a:r>
              <a:rPr sz="1100" b="0" i="1" spc="-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optimal</a:t>
            </a:r>
            <a:r>
              <a:rPr sz="1100" spc="-20" dirty="0">
                <a:latin typeface="Arial"/>
                <a:cs typeface="Arial"/>
              </a:rPr>
              <a:t> cost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−∞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Optimality</a:t>
            </a:r>
            <a:r>
              <a:rPr spc="270" dirty="0"/>
              <a:t> </a:t>
            </a:r>
            <a:r>
              <a:rPr spc="-10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606385"/>
            <a:ext cx="3864610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90" dirty="0">
                <a:latin typeface="Arial"/>
                <a:cs typeface="Arial"/>
              </a:rPr>
              <a:t>Suppose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we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are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point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we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contemplate </a:t>
            </a:r>
            <a:r>
              <a:rPr sz="1100" spc="-35" dirty="0">
                <a:latin typeface="Arial"/>
                <a:cs typeface="Arial"/>
              </a:rPr>
              <a:t>moving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away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direction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5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Century"/>
                <a:cs typeface="Century"/>
              </a:rPr>
              <a:t>R</a:t>
            </a:r>
            <a:r>
              <a:rPr sz="1200" i="1" spc="-37" baseline="27777" dirty="0">
                <a:latin typeface="Arial"/>
                <a:cs typeface="Arial"/>
              </a:rPr>
              <a:t>n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5" dirty="0">
                <a:latin typeface="Arial"/>
                <a:cs typeface="Arial"/>
              </a:rPr>
              <a:t>Clearly,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we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should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consider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those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choices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not </a:t>
            </a:r>
            <a:r>
              <a:rPr sz="1100" spc="-35" dirty="0">
                <a:latin typeface="Arial"/>
                <a:cs typeface="Arial"/>
              </a:rPr>
              <a:t>immediately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take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us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outside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set.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-70" dirty="0">
                <a:latin typeface="Arial"/>
                <a:cs typeface="Arial"/>
              </a:rPr>
              <a:t>leads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following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definition.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531" y="1813547"/>
            <a:ext cx="2327910" cy="111094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585"/>
              </a:spcBef>
            </a:pP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Definition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L="116205" marR="108585">
              <a:lnSpc>
                <a:spcPct val="102600"/>
              </a:lnSpc>
            </a:pPr>
            <a:r>
              <a:rPr sz="1100" dirty="0">
                <a:latin typeface="Arial"/>
                <a:cs typeface="Arial"/>
              </a:rPr>
              <a:t>Let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be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point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polyhedron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P</a:t>
            </a:r>
            <a:r>
              <a:rPr sz="1100" spc="-25" dirty="0">
                <a:latin typeface="Arial"/>
                <a:cs typeface="Arial"/>
              </a:rPr>
              <a:t>.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4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Century"/>
                <a:cs typeface="Century"/>
              </a:rPr>
              <a:t>R</a:t>
            </a:r>
            <a:r>
              <a:rPr sz="1200" i="1" baseline="27777" dirty="0">
                <a:latin typeface="Arial"/>
                <a:cs typeface="Arial"/>
              </a:rPr>
              <a:t>n</a:t>
            </a:r>
            <a:r>
              <a:rPr sz="1200" i="1" spc="202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said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feasible</a:t>
            </a:r>
            <a:r>
              <a:rPr sz="1100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direction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there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exists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positive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scalar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100" b="0" i="1" spc="-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which</a:t>
            </a:r>
            <a:endParaRPr sz="1100" dirty="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35"/>
              </a:spcBef>
            </a:pPr>
            <a:r>
              <a:rPr sz="1100" i="1" spc="-55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b="0" i="1" spc="-80" dirty="0">
                <a:latin typeface="Bookman Old Style"/>
                <a:cs typeface="Bookman Old Style"/>
              </a:rPr>
              <a:t>θ</a:t>
            </a:r>
            <a:r>
              <a:rPr sz="1100" i="1" spc="-80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1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P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8079" y="1811997"/>
            <a:ext cx="1366848" cy="111644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Development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96834"/>
            <a:ext cx="3684904" cy="6482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ts val="1200"/>
              </a:lnSpc>
              <a:spcBef>
                <a:spcPts val="31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59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particular,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shows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standard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form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problems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that </a:t>
            </a:r>
            <a:r>
              <a:rPr sz="1100" spc="-70" dirty="0">
                <a:solidFill>
                  <a:srgbClr val="990000"/>
                </a:solidFill>
                <a:latin typeface="Arial"/>
                <a:cs typeface="Arial"/>
              </a:rPr>
              <a:t>are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990000"/>
                </a:solidFill>
                <a:latin typeface="Arial"/>
                <a:cs typeface="Arial"/>
              </a:rPr>
              <a:t>nondegenerate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and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feasible:</a:t>
            </a:r>
            <a:endParaRPr sz="1100" dirty="0">
              <a:latin typeface="Arial"/>
              <a:cs typeface="Arial"/>
            </a:endParaRPr>
          </a:p>
          <a:p>
            <a:pPr marL="324485">
              <a:lnSpc>
                <a:spcPts val="1200"/>
              </a:lnSpc>
              <a:spcBef>
                <a:spcPts val="150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45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spc="-20" dirty="0">
                <a:latin typeface="Arial"/>
                <a:cs typeface="Arial"/>
              </a:rPr>
              <a:t>either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optimal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cost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−∞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or</a:t>
            </a:r>
            <a:endParaRPr sz="1000" dirty="0">
              <a:latin typeface="Arial"/>
              <a:cs typeface="Arial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22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spc="-20" dirty="0">
                <a:latin typeface="Arial"/>
                <a:cs typeface="Arial"/>
              </a:rPr>
              <a:t>there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exists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basic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feasible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solution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which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optimal.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994" y="1391600"/>
            <a:ext cx="3380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5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The</a:t>
            </a:r>
            <a:r>
              <a:rPr sz="1400" spc="6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simplex</a:t>
            </a:r>
            <a:r>
              <a:rPr sz="1400" spc="65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method</a:t>
            </a:r>
            <a:r>
              <a:rPr sz="1400" spc="6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for</a:t>
            </a:r>
            <a:r>
              <a:rPr sz="1400" spc="6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1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degenerate</a:t>
            </a:r>
            <a:r>
              <a:rPr sz="1400" spc="65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1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problems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6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dirty="0"/>
              <a:t>method</a:t>
            </a:r>
            <a:r>
              <a:rPr spc="60" dirty="0"/>
              <a:t> </a:t>
            </a:r>
            <a:r>
              <a:rPr dirty="0"/>
              <a:t>for</a:t>
            </a:r>
            <a:r>
              <a:rPr spc="60" dirty="0"/>
              <a:t> </a:t>
            </a:r>
            <a:r>
              <a:rPr spc="-10" dirty="0"/>
              <a:t>degenerate</a:t>
            </a:r>
            <a:r>
              <a:rPr spc="6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7659" rIns="0" bIns="0" rtlCol="0">
            <a:spAutoFit/>
          </a:bodyPr>
          <a:lstStyle/>
          <a:p>
            <a:pPr marL="214629" marR="147955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/>
              <a:t>We</a:t>
            </a:r>
            <a:r>
              <a:rPr sz="1100" dirty="0"/>
              <a:t> </a:t>
            </a:r>
            <a:r>
              <a:rPr sz="1100" spc="-65" dirty="0"/>
              <a:t>have</a:t>
            </a:r>
            <a:r>
              <a:rPr sz="1100" dirty="0"/>
              <a:t> </a:t>
            </a:r>
            <a:r>
              <a:rPr sz="1100" spc="-70" dirty="0"/>
              <a:t>been</a:t>
            </a:r>
            <a:r>
              <a:rPr sz="1100" dirty="0"/>
              <a:t> </a:t>
            </a:r>
            <a:r>
              <a:rPr sz="1100" spc="-35" dirty="0"/>
              <a:t>working</a:t>
            </a:r>
            <a:r>
              <a:rPr sz="1100" dirty="0"/>
              <a:t> </a:t>
            </a:r>
            <a:r>
              <a:rPr sz="1100" spc="-85" dirty="0"/>
              <a:t>so</a:t>
            </a:r>
            <a:r>
              <a:rPr sz="1100" spc="5" dirty="0"/>
              <a:t> </a:t>
            </a:r>
            <a:r>
              <a:rPr sz="1100" dirty="0"/>
              <a:t>far </a:t>
            </a:r>
            <a:r>
              <a:rPr sz="1100" spc="-40" dirty="0"/>
              <a:t>under</a:t>
            </a:r>
            <a:r>
              <a:rPr sz="1100" dirty="0"/>
              <a:t> the </a:t>
            </a:r>
            <a:r>
              <a:rPr sz="1100" spc="-50" dirty="0"/>
              <a:t>assumption</a:t>
            </a:r>
            <a:r>
              <a:rPr sz="1100" dirty="0"/>
              <a:t> that </a:t>
            </a:r>
            <a:r>
              <a:rPr sz="1100" spc="-25" dirty="0"/>
              <a:t>all </a:t>
            </a:r>
            <a:r>
              <a:rPr sz="1100" spc="-60" dirty="0"/>
              <a:t>basic</a:t>
            </a:r>
            <a:r>
              <a:rPr sz="1100" spc="-5" dirty="0"/>
              <a:t> </a:t>
            </a:r>
            <a:r>
              <a:rPr sz="1100" spc="-55" dirty="0"/>
              <a:t>feasible</a:t>
            </a:r>
            <a:r>
              <a:rPr sz="1100" spc="-5" dirty="0"/>
              <a:t> </a:t>
            </a:r>
            <a:r>
              <a:rPr sz="1100" spc="-35" dirty="0"/>
              <a:t>solutions</a:t>
            </a:r>
            <a:r>
              <a:rPr sz="1100" dirty="0"/>
              <a:t> </a:t>
            </a:r>
            <a:r>
              <a:rPr sz="1100" spc="-60" dirty="0"/>
              <a:t>are</a:t>
            </a:r>
            <a:r>
              <a:rPr sz="1100" spc="-5" dirty="0"/>
              <a:t> </a:t>
            </a:r>
            <a:r>
              <a:rPr sz="1100" spc="-10" dirty="0"/>
              <a:t>nondegenerate.</a:t>
            </a:r>
            <a:endParaRPr sz="1100">
              <a:latin typeface="Cambria"/>
              <a:cs typeface="Cambri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85" dirty="0"/>
              <a:t>Suppose</a:t>
            </a:r>
            <a:r>
              <a:rPr sz="1100" spc="10" dirty="0"/>
              <a:t> </a:t>
            </a:r>
            <a:r>
              <a:rPr sz="1100" spc="-45" dirty="0"/>
              <a:t>now</a:t>
            </a:r>
            <a:r>
              <a:rPr sz="1100" spc="5" dirty="0"/>
              <a:t> </a:t>
            </a:r>
            <a:r>
              <a:rPr sz="1100" dirty="0"/>
              <a:t>that</a:t>
            </a:r>
            <a:r>
              <a:rPr sz="1100" spc="10" dirty="0"/>
              <a:t> </a:t>
            </a:r>
            <a:r>
              <a:rPr sz="1100" dirty="0"/>
              <a:t>the</a:t>
            </a:r>
            <a:r>
              <a:rPr sz="1100" spc="5" dirty="0"/>
              <a:t> </a:t>
            </a:r>
            <a:r>
              <a:rPr sz="1100" spc="-100" dirty="0"/>
              <a:t>same</a:t>
            </a:r>
            <a:r>
              <a:rPr sz="1100" spc="25" dirty="0"/>
              <a:t> </a:t>
            </a:r>
            <a:r>
              <a:rPr sz="1100" spc="-20" dirty="0"/>
              <a:t>algorithm</a:t>
            </a:r>
            <a:r>
              <a:rPr sz="1100" spc="5" dirty="0"/>
              <a:t> </a:t>
            </a:r>
            <a:r>
              <a:rPr sz="1100" dirty="0"/>
              <a:t>is</a:t>
            </a:r>
            <a:r>
              <a:rPr sz="1100" spc="10" dirty="0"/>
              <a:t> </a:t>
            </a:r>
            <a:r>
              <a:rPr sz="1100" spc="-80" dirty="0"/>
              <a:t>used</a:t>
            </a:r>
            <a:r>
              <a:rPr sz="1100" spc="5" dirty="0"/>
              <a:t> </a:t>
            </a:r>
            <a:r>
              <a:rPr sz="1100" dirty="0"/>
              <a:t>in</a:t>
            </a:r>
            <a:r>
              <a:rPr sz="1100" spc="10" dirty="0"/>
              <a:t> </a:t>
            </a:r>
            <a:r>
              <a:rPr sz="1100" dirty="0"/>
              <a:t>the</a:t>
            </a:r>
            <a:r>
              <a:rPr sz="1100" spc="5" dirty="0"/>
              <a:t> </a:t>
            </a:r>
            <a:r>
              <a:rPr sz="1100" spc="-85" dirty="0"/>
              <a:t>presence </a:t>
            </a:r>
            <a:r>
              <a:rPr sz="1100" dirty="0"/>
              <a:t>of</a:t>
            </a:r>
            <a:r>
              <a:rPr sz="1100" spc="5" dirty="0"/>
              <a:t> </a:t>
            </a:r>
            <a:r>
              <a:rPr sz="1100" spc="-10" dirty="0">
                <a:solidFill>
                  <a:srgbClr val="990000"/>
                </a:solidFill>
              </a:rPr>
              <a:t>degeneracy</a:t>
            </a:r>
            <a:r>
              <a:rPr sz="1100" spc="-10" dirty="0"/>
              <a:t>.</a:t>
            </a:r>
            <a:endParaRPr sz="1100">
              <a:latin typeface="Cambria"/>
              <a:cs typeface="Cambria"/>
            </a:endParaRPr>
          </a:p>
          <a:p>
            <a:pPr marL="214629" marR="120014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" dirty="0"/>
              <a:t>Then, </a:t>
            </a:r>
            <a:r>
              <a:rPr sz="1100" dirty="0"/>
              <a:t>the</a:t>
            </a:r>
            <a:r>
              <a:rPr sz="1100" spc="-10" dirty="0"/>
              <a:t> </a:t>
            </a:r>
            <a:r>
              <a:rPr sz="1100" spc="-25" dirty="0"/>
              <a:t>following</a:t>
            </a:r>
            <a:r>
              <a:rPr sz="1100" spc="-5" dirty="0"/>
              <a:t> </a:t>
            </a:r>
            <a:r>
              <a:rPr sz="1100" spc="-65" dirty="0"/>
              <a:t>new</a:t>
            </a:r>
            <a:r>
              <a:rPr sz="1100" spc="-10" dirty="0"/>
              <a:t> </a:t>
            </a:r>
            <a:r>
              <a:rPr sz="1100" spc="-40" dirty="0"/>
              <a:t>possibilities</a:t>
            </a:r>
            <a:r>
              <a:rPr sz="1100" spc="-10" dirty="0"/>
              <a:t> </a:t>
            </a:r>
            <a:r>
              <a:rPr sz="1100" spc="-50" dirty="0"/>
              <a:t>may</a:t>
            </a:r>
            <a:r>
              <a:rPr sz="1100" spc="-5" dirty="0"/>
              <a:t> </a:t>
            </a:r>
            <a:r>
              <a:rPr sz="1100" spc="-20" dirty="0"/>
              <a:t>be</a:t>
            </a:r>
            <a:r>
              <a:rPr sz="1100" spc="-10" dirty="0"/>
              <a:t> </a:t>
            </a:r>
            <a:r>
              <a:rPr sz="1100" spc="-55" dirty="0"/>
              <a:t>encountered</a:t>
            </a:r>
            <a:r>
              <a:rPr sz="1100" spc="-5" dirty="0"/>
              <a:t> </a:t>
            </a:r>
            <a:r>
              <a:rPr sz="1100" spc="-25" dirty="0"/>
              <a:t>in </a:t>
            </a:r>
            <a:r>
              <a:rPr sz="1100" dirty="0"/>
              <a:t>the</a:t>
            </a:r>
            <a:r>
              <a:rPr sz="1100" spc="-10" dirty="0"/>
              <a:t> </a:t>
            </a:r>
            <a:r>
              <a:rPr sz="1100" spc="-75" dirty="0"/>
              <a:t>course</a:t>
            </a:r>
            <a:r>
              <a:rPr sz="1100" spc="-5" dirty="0"/>
              <a:t> </a:t>
            </a:r>
            <a:r>
              <a:rPr sz="1100" dirty="0"/>
              <a:t>of</a:t>
            </a:r>
            <a:r>
              <a:rPr sz="1100" spc="-5" dirty="0"/>
              <a:t> </a:t>
            </a:r>
            <a:r>
              <a:rPr sz="1100" dirty="0"/>
              <a:t>the</a:t>
            </a:r>
            <a:r>
              <a:rPr sz="1100" spc="-5" dirty="0"/>
              <a:t> </a:t>
            </a:r>
            <a:r>
              <a:rPr sz="1100" spc="-10" dirty="0"/>
              <a:t>algorithm.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6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dirty="0"/>
              <a:t>method</a:t>
            </a:r>
            <a:r>
              <a:rPr spc="60" dirty="0"/>
              <a:t> </a:t>
            </a:r>
            <a:r>
              <a:rPr dirty="0"/>
              <a:t>for</a:t>
            </a:r>
            <a:r>
              <a:rPr spc="60" dirty="0"/>
              <a:t> </a:t>
            </a:r>
            <a:r>
              <a:rPr spc="-10" dirty="0"/>
              <a:t>degenerate</a:t>
            </a:r>
            <a:r>
              <a:rPr spc="6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995" y="408697"/>
            <a:ext cx="3905885" cy="14725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68605" marR="17780" indent="-24384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(a)</a:t>
            </a:r>
            <a:r>
              <a:rPr sz="1100" spc="16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 the </a:t>
            </a:r>
            <a:r>
              <a:rPr sz="1100" spc="-20" dirty="0">
                <a:latin typeface="Arial"/>
                <a:cs typeface="Arial"/>
              </a:rPr>
              <a:t>current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60" dirty="0">
                <a:latin typeface="Arial"/>
                <a:cs typeface="Arial"/>
              </a:rPr>
              <a:t>degenerate,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b="0" i="1" dirty="0">
                <a:solidFill>
                  <a:srgbClr val="990000"/>
                </a:solidFill>
                <a:latin typeface="Bookman Old Style"/>
                <a:cs typeface="Bookman Old Style"/>
              </a:rPr>
              <a:t>θ</a:t>
            </a:r>
            <a:r>
              <a:rPr sz="1200" baseline="27777" dirty="0">
                <a:solidFill>
                  <a:srgbClr val="990000"/>
                </a:solidFill>
                <a:latin typeface="Cambria"/>
                <a:cs typeface="Cambria"/>
              </a:rPr>
              <a:t>∗</a:t>
            </a:r>
            <a:r>
              <a:rPr sz="1200" spc="254" baseline="27777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can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be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equal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to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990000"/>
                </a:solidFill>
                <a:latin typeface="Arial"/>
                <a:cs typeface="Arial"/>
              </a:rPr>
              <a:t>zero</a:t>
            </a:r>
            <a:r>
              <a:rPr sz="1100" spc="-40" dirty="0">
                <a:latin typeface="Arial"/>
                <a:cs typeface="Arial"/>
              </a:rPr>
              <a:t>,</a:t>
            </a:r>
            <a:r>
              <a:rPr sz="1100" dirty="0">
                <a:latin typeface="Arial"/>
                <a:cs typeface="Arial"/>
              </a:rPr>
              <a:t> in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which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case,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new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y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same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68605" marR="177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4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happens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some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50" dirty="0">
                <a:latin typeface="Arial"/>
                <a:cs typeface="Arial"/>
              </a:rPr>
              <a:t>x</a:t>
            </a:r>
            <a:r>
              <a:rPr sz="1200" i="1" spc="75" baseline="-13888" dirty="0">
                <a:latin typeface="Arial"/>
                <a:cs typeface="Arial"/>
              </a:rPr>
              <a:t>B</a:t>
            </a:r>
            <a:r>
              <a:rPr sz="1200" spc="75" baseline="-13888" dirty="0">
                <a:latin typeface="Garamond"/>
                <a:cs typeface="Garamond"/>
              </a:rPr>
              <a:t>(</a:t>
            </a:r>
            <a:r>
              <a:rPr sz="1200" i="1" spc="75" baseline="-13888" dirty="0">
                <a:latin typeface="Verdana"/>
                <a:cs typeface="Verdana"/>
              </a:rPr>
              <a:t>ℓ</a:t>
            </a:r>
            <a:r>
              <a:rPr sz="1200" spc="75" baseline="-13888" dirty="0">
                <a:latin typeface="Garamond"/>
                <a:cs typeface="Garamond"/>
              </a:rPr>
              <a:t>)</a:t>
            </a:r>
            <a:r>
              <a:rPr sz="1200" spc="254" baseline="-13888" dirty="0">
                <a:latin typeface="Garamond"/>
                <a:cs typeface="Garamond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equal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zero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corresponding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component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50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spc="75" baseline="-13888" dirty="0">
                <a:solidFill>
                  <a:srgbClr val="9300D3"/>
                </a:solidFill>
                <a:latin typeface="Arial"/>
                <a:cs typeface="Arial"/>
              </a:rPr>
              <a:t>B</a:t>
            </a:r>
            <a:r>
              <a:rPr sz="1200" spc="75" baseline="-13888" dirty="0">
                <a:solidFill>
                  <a:srgbClr val="9300D3"/>
                </a:solidFill>
                <a:latin typeface="Garamond"/>
                <a:cs typeface="Garamond"/>
              </a:rPr>
              <a:t>(</a:t>
            </a:r>
            <a:r>
              <a:rPr sz="1200" i="1" spc="75" baseline="-13888" dirty="0">
                <a:solidFill>
                  <a:srgbClr val="9300D3"/>
                </a:solidFill>
                <a:latin typeface="Verdana"/>
                <a:cs typeface="Verdana"/>
              </a:rPr>
              <a:t>ℓ</a:t>
            </a:r>
            <a:r>
              <a:rPr sz="1200" spc="75" baseline="-13888" dirty="0">
                <a:solidFill>
                  <a:srgbClr val="9300D3"/>
                </a:solidFill>
                <a:latin typeface="Garamond"/>
                <a:cs typeface="Garamond"/>
              </a:rPr>
              <a:t>)</a:t>
            </a:r>
            <a:r>
              <a:rPr sz="1200" spc="217" baseline="-13888" dirty="0">
                <a:solidFill>
                  <a:srgbClr val="9300D3"/>
                </a:solidFill>
                <a:latin typeface="Garamond"/>
                <a:cs typeface="Garamond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direction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negative.</a:t>
            </a:r>
            <a:endParaRPr sz="11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54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latin typeface="Arial"/>
                <a:cs typeface="Arial"/>
              </a:rPr>
              <a:t>Nevertheless,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990000"/>
                </a:solidFill>
                <a:latin typeface="Arial"/>
                <a:cs typeface="Arial"/>
              </a:rPr>
              <a:t>we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can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still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990000"/>
                </a:solidFill>
                <a:latin typeface="Arial"/>
                <a:cs typeface="Arial"/>
              </a:rPr>
              <a:t>define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990000"/>
                </a:solidFill>
                <a:latin typeface="Arial"/>
                <a:cs typeface="Arial"/>
              </a:rPr>
              <a:t>new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68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650" spc="89" baseline="12626" dirty="0">
                <a:solidFill>
                  <a:srgbClr val="990000"/>
                </a:solidFill>
                <a:latin typeface="Tahoma"/>
                <a:cs typeface="Tahoma"/>
              </a:rPr>
              <a:t>¯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,</a:t>
            </a:r>
            <a:r>
              <a:rPr sz="1100" spc="5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replacing</a:t>
            </a:r>
            <a:endParaRPr sz="1100" dirty="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  <a:spcBef>
                <a:spcPts val="35"/>
              </a:spcBef>
            </a:pPr>
            <a:r>
              <a:rPr sz="1100" i="1" spc="55" dirty="0">
                <a:latin typeface="Arial"/>
                <a:cs typeface="Arial"/>
              </a:rPr>
              <a:t>A</a:t>
            </a:r>
            <a:r>
              <a:rPr sz="1200" i="1" spc="82" baseline="-13888" dirty="0">
                <a:latin typeface="Arial"/>
                <a:cs typeface="Arial"/>
              </a:rPr>
              <a:t>B</a:t>
            </a:r>
            <a:r>
              <a:rPr sz="1200" spc="82" baseline="-13888" dirty="0">
                <a:latin typeface="Garamond"/>
                <a:cs typeface="Garamond"/>
              </a:rPr>
              <a:t>(</a:t>
            </a:r>
            <a:r>
              <a:rPr sz="1200" i="1" spc="82" baseline="-13888" dirty="0">
                <a:latin typeface="Verdana"/>
                <a:cs typeface="Verdana"/>
              </a:rPr>
              <a:t>ℓ</a:t>
            </a:r>
            <a:r>
              <a:rPr sz="1200" spc="82" baseline="-13888" dirty="0">
                <a:latin typeface="Garamond"/>
                <a:cs typeface="Garamond"/>
              </a:rPr>
              <a:t>)</a:t>
            </a:r>
            <a:r>
              <a:rPr sz="1200" spc="254" baseline="-13888" dirty="0">
                <a:latin typeface="Garamond"/>
                <a:cs typeface="Garamond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D01F90"/>
                </a:solidFill>
                <a:latin typeface="Arial"/>
                <a:cs typeface="Arial"/>
              </a:rPr>
              <a:t>Theorem</a:t>
            </a:r>
            <a:r>
              <a:rPr sz="1100" spc="20" dirty="0">
                <a:solidFill>
                  <a:srgbClr val="D01F9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D01F90"/>
                </a:solidFill>
                <a:latin typeface="Arial"/>
                <a:cs typeface="Arial"/>
              </a:rPr>
              <a:t>2</a:t>
            </a:r>
            <a:r>
              <a:rPr sz="1100" spc="20" dirty="0">
                <a:solidFill>
                  <a:srgbClr val="D01F9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still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valid.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534" y="2052942"/>
            <a:ext cx="3883025" cy="1037976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570"/>
              </a:spcBef>
            </a:pP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Theorem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 2</a:t>
            </a:r>
            <a:endParaRPr sz="1100" dirty="0">
              <a:latin typeface="Arial"/>
              <a:cs typeface="Arial"/>
            </a:endParaRPr>
          </a:p>
          <a:p>
            <a:pPr marL="393065" marR="165735" indent="-243840">
              <a:lnSpc>
                <a:spcPct val="110400"/>
              </a:lnSpc>
              <a:spcBef>
                <a:spcPts val="200"/>
              </a:spcBef>
              <a:buClr>
                <a:srgbClr val="990000"/>
              </a:buClr>
              <a:buAutoNum type="alphaLcParenBoth"/>
              <a:tabLst>
                <a:tab pos="393700" algn="l"/>
              </a:tabLst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columns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Garamond"/>
                <a:cs typeface="Garamond"/>
              </a:rPr>
              <a:t>(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Garamond"/>
                <a:cs typeface="Garamond"/>
              </a:rPr>
              <a:t>)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̸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ℓ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262" baseline="-10416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linearly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independent </a:t>
            </a:r>
            <a:r>
              <a:rPr sz="1100" spc="-25" dirty="0">
                <a:latin typeface="Arial"/>
                <a:cs typeface="Arial"/>
              </a:rPr>
              <a:t>and,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therefore,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spc="-680" dirty="0">
                <a:latin typeface="Arial"/>
                <a:cs typeface="Arial"/>
              </a:rPr>
              <a:t>B</a:t>
            </a:r>
            <a:r>
              <a:rPr sz="1650" spc="-44" baseline="12626" dirty="0">
                <a:latin typeface="Tahoma"/>
                <a:cs typeface="Tahoma"/>
              </a:rPr>
              <a:t>¯</a:t>
            </a:r>
            <a:r>
              <a:rPr sz="1650" spc="165" baseline="12626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matrix.</a:t>
            </a:r>
            <a:endParaRPr sz="1100" dirty="0">
              <a:latin typeface="Arial"/>
              <a:cs typeface="Arial"/>
            </a:endParaRPr>
          </a:p>
          <a:p>
            <a:pPr marL="393065" marR="560705" indent="-248920">
              <a:lnSpc>
                <a:spcPts val="1290"/>
              </a:lnSpc>
              <a:spcBef>
                <a:spcPts val="470"/>
              </a:spcBef>
              <a:buClr>
                <a:srgbClr val="990000"/>
              </a:buClr>
              <a:buAutoNum type="alphaLcParenBoth"/>
              <a:tabLst>
                <a:tab pos="393700" algn="l"/>
              </a:tabLst>
            </a:pPr>
            <a:r>
              <a:rPr sz="1650" baseline="2525" dirty="0">
                <a:latin typeface="Arial"/>
                <a:cs typeface="Arial"/>
              </a:rPr>
              <a:t>The</a:t>
            </a:r>
            <a:r>
              <a:rPr sz="1650" spc="-112" baseline="2525" dirty="0">
                <a:latin typeface="Arial"/>
                <a:cs typeface="Arial"/>
              </a:rPr>
              <a:t> </a:t>
            </a:r>
            <a:r>
              <a:rPr sz="1650" spc="-44" baseline="2525" dirty="0">
                <a:latin typeface="Arial"/>
                <a:cs typeface="Arial"/>
              </a:rPr>
              <a:t>vector</a:t>
            </a:r>
            <a:r>
              <a:rPr sz="1650" spc="-15" baseline="2525" dirty="0">
                <a:latin typeface="Arial"/>
                <a:cs typeface="Arial"/>
              </a:rPr>
              <a:t> </a:t>
            </a:r>
            <a:r>
              <a:rPr sz="1650" i="1" baseline="2525" dirty="0">
                <a:latin typeface="Arial"/>
                <a:cs typeface="Arial"/>
              </a:rPr>
              <a:t>y</a:t>
            </a:r>
            <a:r>
              <a:rPr sz="1650" i="1" spc="-60" baseline="2525" dirty="0">
                <a:latin typeface="Arial"/>
                <a:cs typeface="Arial"/>
              </a:rPr>
              <a:t> </a:t>
            </a:r>
            <a:r>
              <a:rPr sz="1650" baseline="2525" dirty="0">
                <a:latin typeface="Tahoma"/>
                <a:cs typeface="Tahoma"/>
              </a:rPr>
              <a:t>=</a:t>
            </a:r>
            <a:r>
              <a:rPr sz="1650" spc="-112" baseline="2525" dirty="0">
                <a:latin typeface="Tahoma"/>
                <a:cs typeface="Tahoma"/>
              </a:rPr>
              <a:t> </a:t>
            </a:r>
            <a:r>
              <a:rPr sz="1650" i="1" spc="-82" baseline="2525" dirty="0">
                <a:latin typeface="Arial"/>
                <a:cs typeface="Arial"/>
              </a:rPr>
              <a:t>x</a:t>
            </a:r>
            <a:r>
              <a:rPr sz="1650" i="1" spc="-97" baseline="2525" dirty="0">
                <a:latin typeface="Arial"/>
                <a:cs typeface="Arial"/>
              </a:rPr>
              <a:t> </a:t>
            </a:r>
            <a:r>
              <a:rPr sz="1650" baseline="2525" dirty="0">
                <a:latin typeface="Tahoma"/>
                <a:cs typeface="Tahoma"/>
              </a:rPr>
              <a:t>+</a:t>
            </a:r>
            <a:r>
              <a:rPr sz="1650" spc="-157" baseline="2525" dirty="0">
                <a:latin typeface="Tahoma"/>
                <a:cs typeface="Tahoma"/>
              </a:rPr>
              <a:t> </a:t>
            </a:r>
            <a:r>
              <a:rPr sz="1000" spc="-950" dirty="0">
                <a:latin typeface="Euclid Extra"/>
                <a:cs typeface="Euclid Extra"/>
              </a:rPr>
              <a:t></a:t>
            </a:r>
            <a:r>
              <a:rPr sz="1650" b="0" i="1" spc="-15" baseline="2525" dirty="0">
                <a:latin typeface="Bookman Old Style"/>
                <a:cs typeface="Bookman Old Style"/>
              </a:rPr>
              <a:t>θ</a:t>
            </a:r>
            <a:r>
              <a:rPr sz="1200" spc="-457" baseline="31250" dirty="0">
                <a:latin typeface="Cambria"/>
                <a:cs typeface="Cambria"/>
              </a:rPr>
              <a:t>∗</a:t>
            </a:r>
            <a:r>
              <a:rPr sz="1500" spc="-1072" baseline="22222" dirty="0">
                <a:latin typeface="Euclid Extra"/>
                <a:cs typeface="Euclid Extra"/>
              </a:rPr>
              <a:t></a:t>
            </a:r>
            <a:r>
              <a:rPr sz="1650" i="1" spc="-60" baseline="2525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650" i="1" spc="232" baseline="252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latin typeface="Arial"/>
                <a:cs typeface="Arial"/>
              </a:rPr>
              <a:t>is</a:t>
            </a:r>
            <a:r>
              <a:rPr sz="1650" spc="22" baseline="2525" dirty="0">
                <a:latin typeface="Arial"/>
                <a:cs typeface="Arial"/>
              </a:rPr>
              <a:t> </a:t>
            </a:r>
            <a:r>
              <a:rPr sz="1650" baseline="2525" dirty="0">
                <a:latin typeface="Arial"/>
                <a:cs typeface="Arial"/>
              </a:rPr>
              <a:t>a</a:t>
            </a:r>
            <a:r>
              <a:rPr sz="1650" spc="22" baseline="2525" dirty="0">
                <a:latin typeface="Arial"/>
                <a:cs typeface="Arial"/>
              </a:rPr>
              <a:t> </a:t>
            </a:r>
            <a:r>
              <a:rPr sz="1650" spc="-89" baseline="2525" dirty="0">
                <a:latin typeface="Arial"/>
                <a:cs typeface="Arial"/>
              </a:rPr>
              <a:t>basic</a:t>
            </a:r>
            <a:r>
              <a:rPr sz="1650" spc="15" baseline="2525" dirty="0">
                <a:latin typeface="Arial"/>
                <a:cs typeface="Arial"/>
              </a:rPr>
              <a:t> </a:t>
            </a:r>
            <a:r>
              <a:rPr sz="1650" spc="-82" baseline="2525" dirty="0">
                <a:latin typeface="Arial"/>
                <a:cs typeface="Arial"/>
              </a:rPr>
              <a:t>feasible</a:t>
            </a:r>
            <a:r>
              <a:rPr sz="1650" spc="22" baseline="2525" dirty="0">
                <a:latin typeface="Arial"/>
                <a:cs typeface="Arial"/>
              </a:rPr>
              <a:t> </a:t>
            </a:r>
            <a:r>
              <a:rPr sz="1650" spc="-30" baseline="2525" dirty="0">
                <a:latin typeface="Arial"/>
                <a:cs typeface="Arial"/>
              </a:rPr>
              <a:t>solution </a:t>
            </a:r>
            <a:r>
              <a:rPr sz="1100" spc="-60" dirty="0">
                <a:latin typeface="Arial"/>
                <a:cs typeface="Arial"/>
              </a:rPr>
              <a:t>associated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490" dirty="0">
                <a:latin typeface="Arial"/>
                <a:cs typeface="Arial"/>
              </a:rPr>
              <a:t>B</a:t>
            </a:r>
            <a:r>
              <a:rPr sz="1650" spc="375" baseline="12626" dirty="0">
                <a:latin typeface="Tahoma"/>
                <a:cs typeface="Tahoma"/>
              </a:rPr>
              <a:t>¯</a:t>
            </a:r>
            <a:r>
              <a:rPr sz="1100" spc="16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6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dirty="0"/>
              <a:t>method</a:t>
            </a:r>
            <a:r>
              <a:rPr spc="60" dirty="0"/>
              <a:t> </a:t>
            </a:r>
            <a:r>
              <a:rPr dirty="0"/>
              <a:t>for</a:t>
            </a:r>
            <a:r>
              <a:rPr spc="60" dirty="0"/>
              <a:t> </a:t>
            </a:r>
            <a:r>
              <a:rPr spc="-10" dirty="0"/>
              <a:t>degenerate</a:t>
            </a:r>
            <a:r>
              <a:rPr spc="6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04" y="1193620"/>
            <a:ext cx="3936365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6385" marR="30480" indent="-24892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(b)</a:t>
            </a:r>
            <a:r>
              <a:rPr sz="1100" spc="2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Even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84" baseline="27777" dirty="0">
                <a:latin typeface="Cambria"/>
                <a:cs typeface="Cambria"/>
              </a:rPr>
              <a:t> </a:t>
            </a:r>
            <a:r>
              <a:rPr sz="1100" spc="-30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positive,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may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happen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990000"/>
                </a:solidFill>
                <a:latin typeface="Arial"/>
                <a:cs typeface="Arial"/>
              </a:rPr>
              <a:t>more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than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990000"/>
                </a:solidFill>
                <a:latin typeface="Arial"/>
                <a:cs typeface="Arial"/>
              </a:rPr>
              <a:t>one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of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the original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basic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variables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990000"/>
                </a:solidFill>
                <a:latin typeface="Arial"/>
                <a:cs typeface="Arial"/>
              </a:rPr>
              <a:t>becomes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zero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new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point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x</a:t>
            </a:r>
            <a:r>
              <a:rPr sz="1100" i="1" spc="-10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b="0" i="1" spc="-20" dirty="0">
                <a:latin typeface="Bookman Old Style"/>
                <a:cs typeface="Bookman Old Style"/>
              </a:rPr>
              <a:t>θ</a:t>
            </a:r>
            <a:r>
              <a:rPr sz="1200" spc="-30" baseline="27777" dirty="0">
                <a:latin typeface="Cambria"/>
                <a:cs typeface="Cambria"/>
              </a:rPr>
              <a:t>∗</a:t>
            </a:r>
            <a:r>
              <a:rPr sz="1100" i="1" spc="-20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6385" marR="159385" indent="-177165" algn="just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Since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them</a:t>
            </a:r>
            <a:r>
              <a:rPr sz="1100" spc="-20" dirty="0">
                <a:latin typeface="Arial"/>
                <a:cs typeface="Arial"/>
              </a:rPr>
              <a:t> exits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basis,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others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remain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dirty="0">
                <a:latin typeface="Arial"/>
                <a:cs typeface="Arial"/>
              </a:rPr>
              <a:t> at </a:t>
            </a:r>
            <a:r>
              <a:rPr sz="1100" spc="-55" dirty="0">
                <a:latin typeface="Arial"/>
                <a:cs typeface="Arial"/>
              </a:rPr>
              <a:t>zero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level,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new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degenerate.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6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dirty="0"/>
              <a:t>method</a:t>
            </a:r>
            <a:r>
              <a:rPr spc="60" dirty="0"/>
              <a:t> </a:t>
            </a:r>
            <a:r>
              <a:rPr dirty="0"/>
              <a:t>for</a:t>
            </a:r>
            <a:r>
              <a:rPr spc="60" dirty="0"/>
              <a:t> </a:t>
            </a:r>
            <a:r>
              <a:rPr spc="-10" dirty="0"/>
              <a:t>degenerate</a:t>
            </a:r>
            <a:r>
              <a:rPr spc="6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262454"/>
            <a:ext cx="3864610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Basis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changes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while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staying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same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 </a:t>
            </a:r>
            <a:r>
              <a:rPr sz="1100" spc="-70" dirty="0">
                <a:latin typeface="Arial"/>
                <a:cs typeface="Arial"/>
              </a:rPr>
              <a:t>are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vain.</a:t>
            </a:r>
            <a:endParaRPr sz="1100">
              <a:latin typeface="Arial"/>
              <a:cs typeface="Arial"/>
            </a:endParaRPr>
          </a:p>
          <a:p>
            <a:pPr marL="214629" marR="21907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5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sequence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such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changes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may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lead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eventual </a:t>
            </a:r>
            <a:r>
              <a:rPr sz="1100" spc="-50" dirty="0">
                <a:latin typeface="Arial"/>
                <a:cs typeface="Arial"/>
              </a:rPr>
              <a:t>discovery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reducing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direction.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6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dirty="0"/>
              <a:t>method</a:t>
            </a:r>
            <a:r>
              <a:rPr spc="60" dirty="0"/>
              <a:t> </a:t>
            </a:r>
            <a:r>
              <a:rPr dirty="0"/>
              <a:t>for</a:t>
            </a:r>
            <a:r>
              <a:rPr spc="60" dirty="0"/>
              <a:t> </a:t>
            </a:r>
            <a:r>
              <a:rPr spc="-10" dirty="0"/>
              <a:t>degenerate</a:t>
            </a:r>
            <a:r>
              <a:rPr spc="6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04" y="737970"/>
            <a:ext cx="5537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067" y="1207230"/>
            <a:ext cx="1891777" cy="14372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91549" y="1063890"/>
            <a:ext cx="2021839" cy="141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degenerate.</a:t>
            </a:r>
            <a:endParaRPr sz="1100">
              <a:latin typeface="Arial"/>
              <a:cs typeface="Arial"/>
            </a:endParaRPr>
          </a:p>
          <a:p>
            <a:pPr marL="214629" marR="129539" indent="-177165">
              <a:lnSpc>
                <a:spcPts val="1200"/>
              </a:lnSpc>
              <a:spcBef>
                <a:spcPts val="31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If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179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5</a:t>
            </a:r>
            <a:r>
              <a:rPr sz="1200" spc="179" baseline="-10416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65" dirty="0">
                <a:latin typeface="Arial"/>
                <a:cs typeface="Arial"/>
              </a:rPr>
              <a:t>nonbasic </a:t>
            </a:r>
            <a:r>
              <a:rPr sz="1100" spc="-50" dirty="0">
                <a:latin typeface="Arial"/>
                <a:cs typeface="Arial"/>
              </a:rPr>
              <a:t>variables,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  <a:p>
            <a:pPr marL="324485">
              <a:lnSpc>
                <a:spcPts val="1200"/>
              </a:lnSpc>
              <a:spcBef>
                <a:spcPts val="150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45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4th </a:t>
            </a:r>
            <a:r>
              <a:rPr sz="1000" spc="-50" dirty="0">
                <a:latin typeface="Arial"/>
                <a:cs typeface="Arial"/>
              </a:rPr>
              <a:t>basic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direction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9300D3"/>
                </a:solidFill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45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5th </a:t>
            </a:r>
            <a:r>
              <a:rPr sz="1000" spc="-50" dirty="0">
                <a:latin typeface="Arial"/>
                <a:cs typeface="Arial"/>
              </a:rPr>
              <a:t>basic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direction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9300D3"/>
                </a:solidFill>
                <a:latin typeface="Arial"/>
                <a:cs typeface="Arial"/>
              </a:rPr>
              <a:t>f</a:t>
            </a:r>
            <a:r>
              <a:rPr sz="1000" spc="-2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4629" marR="153035" indent="-177165">
              <a:lnSpc>
                <a:spcPct val="102600"/>
              </a:lnSpc>
              <a:spcBef>
                <a:spcPts val="32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35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either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these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basic </a:t>
            </a:r>
            <a:r>
              <a:rPr sz="1100" spc="-35" dirty="0">
                <a:latin typeface="Arial"/>
                <a:cs typeface="Arial"/>
              </a:rPr>
              <a:t>directions,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25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Arial"/>
                <a:cs typeface="Arial"/>
              </a:rPr>
              <a:t>0.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6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dirty="0"/>
              <a:t>method</a:t>
            </a:r>
            <a:r>
              <a:rPr spc="60" dirty="0"/>
              <a:t> </a:t>
            </a:r>
            <a:r>
              <a:rPr dirty="0"/>
              <a:t>for</a:t>
            </a:r>
            <a:r>
              <a:rPr spc="60" dirty="0"/>
              <a:t> </a:t>
            </a:r>
            <a:r>
              <a:rPr spc="-10" dirty="0"/>
              <a:t>degenerate</a:t>
            </a:r>
            <a:r>
              <a:rPr spc="6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04" y="764830"/>
            <a:ext cx="5537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067" y="1234104"/>
            <a:ext cx="1891777" cy="14372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91549" y="744383"/>
            <a:ext cx="2109470" cy="21253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417195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7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latin typeface="Arial"/>
                <a:cs typeface="Arial"/>
              </a:rPr>
              <a:t>However,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perform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spc="-75" dirty="0">
                <a:latin typeface="Arial"/>
                <a:cs typeface="Arial"/>
              </a:rPr>
              <a:t>change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basis,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spc="750" baseline="-10416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entering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r>
              <a:rPr sz="1200" spc="-15" baseline="-10416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exiting,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new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nonbasic </a:t>
            </a:r>
            <a:r>
              <a:rPr sz="1100" spc="-50" dirty="0">
                <a:latin typeface="Arial"/>
                <a:cs typeface="Arial"/>
              </a:rPr>
              <a:t>variables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5</a:t>
            </a:r>
            <a:r>
              <a:rPr sz="1200" spc="157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20" dirty="0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45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5th </a:t>
            </a:r>
            <a:r>
              <a:rPr sz="1000" spc="-50" dirty="0">
                <a:latin typeface="Arial"/>
                <a:cs typeface="Arial"/>
              </a:rPr>
              <a:t>basic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direction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9300D3"/>
                </a:solidFill>
                <a:latin typeface="Arial"/>
                <a:cs typeface="Arial"/>
              </a:rPr>
              <a:t>h</a:t>
            </a:r>
            <a:r>
              <a:rPr sz="1000" spc="-2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45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6th </a:t>
            </a:r>
            <a:r>
              <a:rPr sz="1000" spc="-50" dirty="0">
                <a:latin typeface="Arial"/>
                <a:cs typeface="Arial"/>
              </a:rPr>
              <a:t>basic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direction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9300D3"/>
                </a:solidFill>
                <a:latin typeface="Lucida Sans Unicode"/>
                <a:cs typeface="Lucida Sans Unicode"/>
              </a:rPr>
              <a:t>−</a:t>
            </a:r>
            <a:r>
              <a:rPr sz="1000" i="1" spc="-25" dirty="0">
                <a:solidFill>
                  <a:srgbClr val="9300D3"/>
                </a:solidFill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14629" marR="30480" indent="-177165">
              <a:lnSpc>
                <a:spcPct val="102600"/>
              </a:lnSpc>
              <a:spcBef>
                <a:spcPts val="32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-25" dirty="0">
                <a:latin typeface="Arial"/>
                <a:cs typeface="Arial"/>
              </a:rPr>
              <a:t>particular,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now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follow </a:t>
            </a:r>
            <a:r>
              <a:rPr sz="1100" spc="-20" dirty="0">
                <a:latin typeface="Arial"/>
                <a:cs typeface="Arial"/>
              </a:rPr>
              <a:t>direction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h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reach</a:t>
            </a:r>
            <a:r>
              <a:rPr sz="1100" dirty="0">
                <a:latin typeface="Arial"/>
                <a:cs typeface="Arial"/>
              </a:rPr>
              <a:t> a </a:t>
            </a:r>
            <a:r>
              <a:rPr sz="1100" spc="-65" dirty="0">
                <a:latin typeface="Arial"/>
                <a:cs typeface="Arial"/>
              </a:rPr>
              <a:t>new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basic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lower cost.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60" dirty="0"/>
              <a:t> </a:t>
            </a:r>
            <a:r>
              <a:rPr dirty="0"/>
              <a:t>simplex</a:t>
            </a:r>
            <a:r>
              <a:rPr spc="65" dirty="0"/>
              <a:t> </a:t>
            </a:r>
            <a:r>
              <a:rPr dirty="0"/>
              <a:t>method</a:t>
            </a:r>
            <a:r>
              <a:rPr spc="60" dirty="0"/>
              <a:t> </a:t>
            </a:r>
            <a:r>
              <a:rPr dirty="0"/>
              <a:t>for</a:t>
            </a:r>
            <a:r>
              <a:rPr spc="60" dirty="0"/>
              <a:t> </a:t>
            </a:r>
            <a:r>
              <a:rPr spc="-10" dirty="0"/>
              <a:t>degenerate</a:t>
            </a:r>
            <a:r>
              <a:rPr spc="6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690205"/>
            <a:ext cx="3829685" cy="2178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23622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4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sequence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changes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might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lead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back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to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initial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-60" dirty="0">
                <a:latin typeface="Arial"/>
                <a:cs typeface="Arial"/>
              </a:rPr>
              <a:t>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which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case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algorithm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may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loop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indefinitely.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84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undesirable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phenomenon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called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cycling.</a:t>
            </a:r>
            <a:endParaRPr sz="1100">
              <a:latin typeface="Arial"/>
              <a:cs typeface="Arial"/>
            </a:endParaRPr>
          </a:p>
          <a:p>
            <a:pPr marL="214629" marR="227329" indent="-177165">
              <a:lnSpc>
                <a:spcPct val="102600"/>
              </a:lnSpc>
              <a:spcBef>
                <a:spcPts val="59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4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sometimes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maintained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cycling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exceptionally </a:t>
            </a:r>
            <a:r>
              <a:rPr sz="1100" spc="-40" dirty="0">
                <a:latin typeface="Arial"/>
                <a:cs typeface="Arial"/>
              </a:rPr>
              <a:t>rare </a:t>
            </a:r>
            <a:r>
              <a:rPr sz="1100" spc="-10" dirty="0">
                <a:latin typeface="Arial"/>
                <a:cs typeface="Arial"/>
              </a:rPr>
              <a:t>phenomenon.</a:t>
            </a:r>
            <a:endParaRPr sz="1100">
              <a:latin typeface="Arial"/>
              <a:cs typeface="Arial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latin typeface="Arial"/>
                <a:cs typeface="Arial"/>
              </a:rPr>
              <a:t>However,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many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highly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structured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LP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problems,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most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basic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solutions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degenerate,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cycling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real </a:t>
            </a:r>
            <a:r>
              <a:rPr sz="1100" spc="-10" dirty="0">
                <a:latin typeface="Arial"/>
                <a:cs typeface="Arial"/>
              </a:rPr>
              <a:t>possibility.</a:t>
            </a:r>
            <a:endParaRPr sz="1100">
              <a:latin typeface="Arial"/>
              <a:cs typeface="Arial"/>
            </a:endParaRPr>
          </a:p>
          <a:p>
            <a:pPr marL="214629" marR="467359" indent="-177165">
              <a:lnSpc>
                <a:spcPct val="102600"/>
              </a:lnSpc>
              <a:spcBef>
                <a:spcPts val="6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 </a:t>
            </a:r>
            <a:r>
              <a:rPr sz="1100" spc="-130" dirty="0">
                <a:latin typeface="Arial"/>
                <a:cs typeface="Arial"/>
              </a:rPr>
              <a:t>see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cycling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can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be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avoided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judiciously </a:t>
            </a:r>
            <a:r>
              <a:rPr sz="1100" spc="-60" dirty="0">
                <a:latin typeface="Arial"/>
                <a:cs typeface="Arial"/>
              </a:rPr>
              <a:t>choosing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variables</a:t>
            </a:r>
            <a:r>
              <a:rPr sz="1100" dirty="0">
                <a:latin typeface="Arial"/>
                <a:cs typeface="Arial"/>
              </a:rPr>
              <a:t> 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enter</a:t>
            </a:r>
            <a:r>
              <a:rPr sz="1100" dirty="0">
                <a:latin typeface="Arial"/>
                <a:cs typeface="Arial"/>
              </a:rPr>
              <a:t> 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5" dirty="0">
                <a:latin typeface="Arial"/>
                <a:cs typeface="Arial"/>
              </a:rPr>
              <a:t>basis.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now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discuss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freedom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available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respect.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3232" y="1407614"/>
            <a:ext cx="1141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Pivot</a:t>
            </a:r>
            <a:r>
              <a:rPr sz="1400" spc="32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1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Selection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Optimality</a:t>
            </a:r>
            <a:r>
              <a:rPr spc="270" dirty="0"/>
              <a:t> </a:t>
            </a:r>
            <a:r>
              <a:rPr spc="-10" dirty="0"/>
              <a:t>conditions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5" rIns="0" bIns="0" rtlCol="0">
            <a:spAutoFit/>
          </a:bodyPr>
          <a:lstStyle/>
          <a:p>
            <a:pPr marL="214629" marR="50292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/>
              <a:t>Let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30" dirty="0"/>
              <a:t>be</a:t>
            </a:r>
            <a:r>
              <a:rPr sz="1100" dirty="0"/>
              <a:t> a </a:t>
            </a:r>
            <a:r>
              <a:rPr sz="1100" spc="-60" dirty="0">
                <a:solidFill>
                  <a:srgbClr val="990000"/>
                </a:solidFill>
              </a:rPr>
              <a:t>basic</a:t>
            </a:r>
            <a:r>
              <a:rPr sz="1100" dirty="0">
                <a:solidFill>
                  <a:srgbClr val="990000"/>
                </a:solidFill>
              </a:rPr>
              <a:t> </a:t>
            </a:r>
            <a:r>
              <a:rPr sz="1100" spc="-55" dirty="0">
                <a:solidFill>
                  <a:srgbClr val="990000"/>
                </a:solidFill>
              </a:rPr>
              <a:t>feasible</a:t>
            </a:r>
            <a:r>
              <a:rPr sz="1100" dirty="0">
                <a:solidFill>
                  <a:srgbClr val="990000"/>
                </a:solidFill>
              </a:rPr>
              <a:t> </a:t>
            </a:r>
            <a:r>
              <a:rPr sz="1100" spc="-25" dirty="0">
                <a:solidFill>
                  <a:srgbClr val="990000"/>
                </a:solidFill>
              </a:rPr>
              <a:t>solution</a:t>
            </a:r>
            <a:r>
              <a:rPr sz="1100" spc="-5" dirty="0">
                <a:solidFill>
                  <a:srgbClr val="990000"/>
                </a:solidFill>
              </a:rPr>
              <a:t> </a:t>
            </a:r>
            <a:r>
              <a:rPr sz="1100" dirty="0"/>
              <a:t>to the </a:t>
            </a:r>
            <a:r>
              <a:rPr sz="1100" spc="-45" dirty="0"/>
              <a:t>standard</a:t>
            </a:r>
            <a:r>
              <a:rPr sz="1100" dirty="0"/>
              <a:t> </a:t>
            </a:r>
            <a:r>
              <a:rPr sz="1100" spc="-20" dirty="0"/>
              <a:t>form </a:t>
            </a:r>
            <a:r>
              <a:rPr sz="1100" spc="-10" dirty="0"/>
              <a:t>problem.</a:t>
            </a:r>
            <a:endParaRPr sz="1100">
              <a:latin typeface="Arial"/>
              <a:cs typeface="Arial"/>
            </a:endParaRPr>
          </a:p>
          <a:p>
            <a:pPr marL="214629" marR="12382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16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/>
              <a:t>Let</a:t>
            </a:r>
            <a:r>
              <a:rPr sz="1100" spc="10" dirty="0"/>
              <a:t> </a:t>
            </a:r>
            <a:r>
              <a:rPr sz="1100" i="1" spc="-30" dirty="0">
                <a:latin typeface="Arial"/>
                <a:cs typeface="Arial"/>
              </a:rPr>
              <a:t>B</a:t>
            </a:r>
            <a:r>
              <a:rPr sz="1100" spc="-30" dirty="0">
                <a:latin typeface="Tahoma"/>
                <a:cs typeface="Tahoma"/>
              </a:rPr>
              <a:t>(</a:t>
            </a:r>
            <a:r>
              <a:rPr sz="1100" spc="-30" dirty="0"/>
              <a:t>1</a:t>
            </a:r>
            <a:r>
              <a:rPr sz="1100" spc="-30" dirty="0">
                <a:latin typeface="Tahoma"/>
                <a:cs typeface="Tahoma"/>
              </a:rPr>
              <a:t>)</a:t>
            </a:r>
            <a:r>
              <a:rPr sz="1100" b="0" i="1" spc="-3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0" dirty="0"/>
              <a:t>be</a:t>
            </a:r>
            <a:r>
              <a:rPr sz="1100" spc="10" dirty="0"/>
              <a:t> </a:t>
            </a:r>
            <a:r>
              <a:rPr sz="1100" dirty="0"/>
              <a:t>the</a:t>
            </a:r>
            <a:r>
              <a:rPr sz="1100" spc="5" dirty="0"/>
              <a:t> </a:t>
            </a:r>
            <a:r>
              <a:rPr sz="1100" spc="-50" dirty="0"/>
              <a:t>indices</a:t>
            </a:r>
            <a:r>
              <a:rPr sz="1100" spc="10" dirty="0"/>
              <a:t> </a:t>
            </a:r>
            <a:r>
              <a:rPr sz="1100" dirty="0"/>
              <a:t>of</a:t>
            </a:r>
            <a:r>
              <a:rPr sz="1100" spc="5" dirty="0"/>
              <a:t> </a:t>
            </a:r>
            <a:r>
              <a:rPr sz="1100" dirty="0"/>
              <a:t>the</a:t>
            </a:r>
            <a:r>
              <a:rPr sz="1100" spc="10" dirty="0"/>
              <a:t> </a:t>
            </a:r>
            <a:r>
              <a:rPr sz="1100" spc="-60" dirty="0"/>
              <a:t>basic</a:t>
            </a:r>
            <a:r>
              <a:rPr sz="1100" spc="10" dirty="0"/>
              <a:t> </a:t>
            </a:r>
            <a:r>
              <a:rPr sz="1100" spc="-50" dirty="0"/>
              <a:t>variables,</a:t>
            </a:r>
            <a:r>
              <a:rPr sz="1100" spc="5" dirty="0"/>
              <a:t> </a:t>
            </a:r>
            <a:r>
              <a:rPr sz="1100" spc="-25" dirty="0"/>
              <a:t>and let</a:t>
            </a:r>
            <a:endParaRPr sz="1100">
              <a:latin typeface="Tahoma"/>
              <a:cs typeface="Tahoma"/>
            </a:endParaRPr>
          </a:p>
          <a:p>
            <a:pPr marL="1414145">
              <a:lnSpc>
                <a:spcPct val="100000"/>
              </a:lnSpc>
              <a:spcBef>
                <a:spcPts val="35"/>
              </a:spcBef>
            </a:pPr>
            <a:r>
              <a:rPr i="1" dirty="0">
                <a:latin typeface="Arial"/>
                <a:cs typeface="Arial"/>
              </a:rPr>
              <a:t>B</a:t>
            </a:r>
            <a:r>
              <a:rPr i="1" spc="20" dirty="0">
                <a:latin typeface="Arial"/>
                <a:cs typeface="Arial"/>
              </a:rPr>
              <a:t> </a:t>
            </a:r>
            <a:r>
              <a:rPr dirty="0">
                <a:latin typeface="Tahoma"/>
                <a:cs typeface="Tahoma"/>
              </a:rPr>
              <a:t>=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[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Garamond"/>
                <a:cs typeface="Garamond"/>
              </a:rPr>
              <a:t>(</a:t>
            </a:r>
            <a:r>
              <a:rPr sz="1200" baseline="-13888" dirty="0"/>
              <a:t>1</a:t>
            </a:r>
            <a:r>
              <a:rPr sz="1200" baseline="-13888" dirty="0">
                <a:latin typeface="Garamond"/>
                <a:cs typeface="Garamond"/>
              </a:rPr>
              <a:t>)</a:t>
            </a:r>
            <a:r>
              <a:rPr sz="1200" spc="75" baseline="-13888" dirty="0">
                <a:latin typeface="Garamond"/>
                <a:cs typeface="Garamond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5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4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200" i="1" spc="-15" baseline="-13888" dirty="0">
                <a:latin typeface="Arial"/>
                <a:cs typeface="Arial"/>
              </a:rPr>
              <a:t>B</a:t>
            </a:r>
            <a:r>
              <a:rPr sz="1200" spc="-15" baseline="-13888" dirty="0">
                <a:latin typeface="Garamond"/>
                <a:cs typeface="Garamond"/>
              </a:rPr>
              <a:t>(</a:t>
            </a:r>
            <a:r>
              <a:rPr sz="1200" i="1" spc="-15" baseline="-13888" dirty="0">
                <a:latin typeface="Arial"/>
                <a:cs typeface="Arial"/>
              </a:rPr>
              <a:t>m</a:t>
            </a:r>
            <a:r>
              <a:rPr sz="1200" spc="-15" baseline="-13888" dirty="0">
                <a:latin typeface="Garamond"/>
                <a:cs typeface="Garamond"/>
              </a:rPr>
              <a:t>)</a:t>
            </a:r>
            <a:r>
              <a:rPr sz="1100" spc="-10" dirty="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680"/>
              </a:spcBef>
            </a:pPr>
            <a:r>
              <a:rPr spc="-30" dirty="0"/>
              <a:t>be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0" dirty="0"/>
              <a:t>corresponding</a:t>
            </a:r>
            <a:r>
              <a:rPr spc="-15" dirty="0"/>
              <a:t> </a:t>
            </a:r>
            <a:r>
              <a:rPr spc="-70" dirty="0"/>
              <a:t>basis</a:t>
            </a:r>
            <a:r>
              <a:rPr spc="-5" dirty="0"/>
              <a:t> </a:t>
            </a:r>
            <a:r>
              <a:rPr spc="-10" dirty="0"/>
              <a:t>matrix.</a:t>
            </a: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59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/>
              <a:t>In</a:t>
            </a:r>
            <a:r>
              <a:rPr sz="1100" spc="20" dirty="0"/>
              <a:t> </a:t>
            </a:r>
            <a:r>
              <a:rPr sz="1100" spc="-25" dirty="0"/>
              <a:t>particular,</a:t>
            </a:r>
            <a:r>
              <a:rPr sz="1100" spc="15" dirty="0"/>
              <a:t> </a:t>
            </a:r>
            <a:r>
              <a:rPr sz="1100" spc="-90" dirty="0"/>
              <a:t>we</a:t>
            </a:r>
            <a:r>
              <a:rPr sz="1100" spc="15" dirty="0"/>
              <a:t> </a:t>
            </a:r>
            <a:r>
              <a:rPr sz="1100" spc="-65" dirty="0"/>
              <a:t>have</a:t>
            </a:r>
            <a:r>
              <a:rPr sz="1100" spc="20" dirty="0"/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12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990000"/>
                </a:solidFill>
              </a:rPr>
              <a:t>0</a:t>
            </a:r>
            <a:r>
              <a:rPr sz="1100" spc="20" dirty="0">
                <a:solidFill>
                  <a:srgbClr val="990000"/>
                </a:solidFill>
              </a:rPr>
              <a:t> </a:t>
            </a:r>
            <a:r>
              <a:rPr sz="1100" dirty="0"/>
              <a:t>for</a:t>
            </a:r>
            <a:r>
              <a:rPr sz="1100" spc="15" dirty="0"/>
              <a:t> </a:t>
            </a:r>
            <a:r>
              <a:rPr sz="1100" spc="-60" dirty="0"/>
              <a:t>every</a:t>
            </a:r>
            <a:r>
              <a:rPr sz="1100" spc="15" dirty="0"/>
              <a:t> </a:t>
            </a:r>
            <a:r>
              <a:rPr sz="1100" spc="-60" dirty="0"/>
              <a:t>nonbasic</a:t>
            </a:r>
            <a:r>
              <a:rPr sz="1100" spc="20" dirty="0"/>
              <a:t> </a:t>
            </a:r>
            <a:r>
              <a:rPr sz="1100" spc="-40" dirty="0"/>
              <a:t>variable,</a:t>
            </a:r>
            <a:r>
              <a:rPr sz="1100" spc="15" dirty="0"/>
              <a:t> </a:t>
            </a:r>
            <a:r>
              <a:rPr sz="1100" spc="-10" dirty="0"/>
              <a:t>while </a:t>
            </a:r>
            <a:r>
              <a:rPr sz="1100" dirty="0"/>
              <a:t>the</a:t>
            </a:r>
            <a:r>
              <a:rPr sz="1100" spc="30" dirty="0"/>
              <a:t> </a:t>
            </a:r>
            <a:r>
              <a:rPr sz="1100" spc="-35" dirty="0"/>
              <a:t>vector</a:t>
            </a:r>
            <a:r>
              <a:rPr sz="1100" spc="30" dirty="0"/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Garamond"/>
                <a:cs typeface="Garamond"/>
              </a:rPr>
              <a:t>(</a:t>
            </a:r>
            <a:r>
              <a:rPr sz="1200" baseline="-13888" dirty="0"/>
              <a:t>1</a:t>
            </a:r>
            <a:r>
              <a:rPr sz="1200" baseline="-13888" dirty="0">
                <a:latin typeface="Garamond"/>
                <a:cs typeface="Garamond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Garamond"/>
                <a:cs typeface="Garamond"/>
              </a:rPr>
              <a:t>(</a:t>
            </a:r>
            <a:r>
              <a:rPr sz="1200" i="1" baseline="-13888" dirty="0">
                <a:latin typeface="Arial"/>
                <a:cs typeface="Arial"/>
              </a:rPr>
              <a:t>m</a:t>
            </a:r>
            <a:r>
              <a:rPr sz="1200" baseline="-13888" dirty="0">
                <a:latin typeface="Garamond"/>
                <a:cs typeface="Garamond"/>
              </a:rPr>
              <a:t>)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/>
              <a:t>of</a:t>
            </a:r>
            <a:r>
              <a:rPr sz="1100" spc="30" dirty="0"/>
              <a:t> </a:t>
            </a:r>
            <a:r>
              <a:rPr sz="1100" spc="-65" dirty="0"/>
              <a:t>basic</a:t>
            </a:r>
            <a:r>
              <a:rPr sz="1100" spc="35" dirty="0"/>
              <a:t> </a:t>
            </a:r>
            <a:r>
              <a:rPr sz="1100" spc="-55" dirty="0"/>
              <a:t>variables</a:t>
            </a:r>
            <a:r>
              <a:rPr sz="1100" spc="30" dirty="0"/>
              <a:t> </a:t>
            </a:r>
            <a:r>
              <a:rPr sz="1100" spc="-20" dirty="0"/>
              <a:t>is</a:t>
            </a:r>
            <a:r>
              <a:rPr sz="1100" spc="30" dirty="0"/>
              <a:t> </a:t>
            </a:r>
            <a:r>
              <a:rPr sz="1100" spc="-55" dirty="0"/>
              <a:t>given</a:t>
            </a:r>
            <a:r>
              <a:rPr sz="1100" spc="30" dirty="0"/>
              <a:t> </a:t>
            </a:r>
            <a:r>
              <a:rPr sz="1100" spc="-25" dirty="0"/>
              <a:t>by</a:t>
            </a:r>
            <a:endParaRPr sz="1100">
              <a:latin typeface="Tahoma"/>
              <a:cs typeface="Tahoma"/>
            </a:endParaRPr>
          </a:p>
          <a:p>
            <a:pPr marL="176530" algn="ctr">
              <a:lnSpc>
                <a:spcPct val="100000"/>
              </a:lnSpc>
              <a:spcBef>
                <a:spcPts val="1290"/>
              </a:spcBef>
            </a:pPr>
            <a:r>
              <a:rPr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200" spc="-15" baseline="31250" dirty="0">
                <a:solidFill>
                  <a:srgbClr val="990000"/>
                </a:solidFill>
                <a:latin typeface="Cambria"/>
                <a:cs typeface="Cambria"/>
              </a:rPr>
              <a:t>−</a:t>
            </a:r>
            <a:r>
              <a:rPr sz="1200" spc="-15" baseline="31250" dirty="0">
                <a:solidFill>
                  <a:srgbClr val="990000"/>
                </a:solidFill>
              </a:rPr>
              <a:t>1</a:t>
            </a:r>
            <a:r>
              <a:rPr sz="1100" i="1" spc="-1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100" b="0" i="1" spc="-10" dirty="0">
                <a:solidFill>
                  <a:srgbClr val="990000"/>
                </a:solidFill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Pivot</a:t>
            </a:r>
            <a:r>
              <a:rPr spc="320" dirty="0"/>
              <a:t> </a:t>
            </a:r>
            <a:r>
              <a:rPr spc="-10" dirty="0"/>
              <a:t>Selection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6684" rIns="0" bIns="0" rtlCol="0">
            <a:spAutoFit/>
          </a:bodyPr>
          <a:lstStyle/>
          <a:p>
            <a:pPr marL="214629" marR="47625" indent="-177165">
              <a:lnSpc>
                <a:spcPts val="1200"/>
              </a:lnSpc>
              <a:spcBef>
                <a:spcPts val="229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5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/>
              <a:t>The</a:t>
            </a:r>
            <a:r>
              <a:rPr sz="1100" spc="15" dirty="0"/>
              <a:t> </a:t>
            </a:r>
            <a:r>
              <a:rPr sz="1100" spc="-45" dirty="0"/>
              <a:t>simplex</a:t>
            </a:r>
            <a:r>
              <a:rPr sz="1100" spc="20" dirty="0"/>
              <a:t> </a:t>
            </a:r>
            <a:r>
              <a:rPr sz="1100" spc="-20" dirty="0"/>
              <a:t>algorithm,</a:t>
            </a:r>
            <a:r>
              <a:rPr sz="1100" spc="15" dirty="0"/>
              <a:t> </a:t>
            </a:r>
            <a:r>
              <a:rPr sz="1100" spc="-95" dirty="0"/>
              <a:t>as</a:t>
            </a:r>
            <a:r>
              <a:rPr sz="1100" spc="15" dirty="0"/>
              <a:t> </a:t>
            </a:r>
            <a:r>
              <a:rPr sz="1100" spc="-90" dirty="0"/>
              <a:t>we</a:t>
            </a:r>
            <a:r>
              <a:rPr sz="1100" spc="20" dirty="0"/>
              <a:t> </a:t>
            </a:r>
            <a:r>
              <a:rPr sz="1100" spc="-60" dirty="0"/>
              <a:t>described</a:t>
            </a:r>
            <a:r>
              <a:rPr sz="1100" spc="15" dirty="0"/>
              <a:t> </a:t>
            </a:r>
            <a:r>
              <a:rPr sz="1100" dirty="0"/>
              <a:t>it,</a:t>
            </a:r>
            <a:r>
              <a:rPr sz="1100" spc="15" dirty="0"/>
              <a:t> </a:t>
            </a:r>
            <a:r>
              <a:rPr sz="1100" spc="-85" dirty="0"/>
              <a:t>has</a:t>
            </a:r>
            <a:r>
              <a:rPr sz="1100" spc="15" dirty="0"/>
              <a:t> </a:t>
            </a:r>
            <a:r>
              <a:rPr sz="1100" spc="-20" dirty="0"/>
              <a:t>certain</a:t>
            </a:r>
            <a:r>
              <a:rPr sz="1100" spc="15" dirty="0"/>
              <a:t> </a:t>
            </a:r>
            <a:r>
              <a:rPr sz="1100" spc="-80" dirty="0"/>
              <a:t>degrees </a:t>
            </a:r>
            <a:r>
              <a:rPr sz="1100" dirty="0"/>
              <a:t>of</a:t>
            </a:r>
            <a:r>
              <a:rPr sz="1100" spc="5" dirty="0"/>
              <a:t> </a:t>
            </a:r>
            <a:r>
              <a:rPr sz="1100" spc="-10" dirty="0"/>
              <a:t>freedom:</a:t>
            </a:r>
            <a:endParaRPr sz="1100">
              <a:latin typeface="Cambria"/>
              <a:cs typeface="Cambria"/>
            </a:endParaRPr>
          </a:p>
          <a:p>
            <a:pPr marL="492125" marR="55880" indent="-168275">
              <a:lnSpc>
                <a:spcPct val="100000"/>
              </a:lnSpc>
              <a:spcBef>
                <a:spcPts val="150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59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dirty="0"/>
              <a:t>In</a:t>
            </a:r>
            <a:r>
              <a:rPr sz="1000" spc="5" dirty="0"/>
              <a:t> </a:t>
            </a:r>
            <a:r>
              <a:rPr sz="1000" spc="-30" dirty="0">
                <a:solidFill>
                  <a:srgbClr val="D01F90"/>
                </a:solidFill>
              </a:rPr>
              <a:t>Step</a:t>
            </a:r>
            <a:r>
              <a:rPr sz="1000" spc="5" dirty="0">
                <a:solidFill>
                  <a:srgbClr val="D01F90"/>
                </a:solidFill>
              </a:rPr>
              <a:t> </a:t>
            </a:r>
            <a:r>
              <a:rPr sz="1000" dirty="0">
                <a:solidFill>
                  <a:srgbClr val="D01F90"/>
                </a:solidFill>
              </a:rPr>
              <a:t>2</a:t>
            </a:r>
            <a:r>
              <a:rPr sz="1000" dirty="0"/>
              <a:t>,</a:t>
            </a:r>
            <a:r>
              <a:rPr sz="1000" spc="5" dirty="0"/>
              <a:t> </a:t>
            </a:r>
            <a:r>
              <a:rPr sz="1000" spc="-80" dirty="0"/>
              <a:t>we</a:t>
            </a:r>
            <a:r>
              <a:rPr sz="1000" spc="10" dirty="0"/>
              <a:t> </a:t>
            </a:r>
            <a:r>
              <a:rPr sz="1000" spc="-50" dirty="0"/>
              <a:t>are</a:t>
            </a:r>
            <a:r>
              <a:rPr sz="1000" spc="5" dirty="0"/>
              <a:t> </a:t>
            </a:r>
            <a:r>
              <a:rPr sz="1000" spc="-30" dirty="0"/>
              <a:t>free</a:t>
            </a:r>
            <a:r>
              <a:rPr sz="1000" spc="5" dirty="0"/>
              <a:t> </a:t>
            </a:r>
            <a:r>
              <a:rPr sz="1000" dirty="0"/>
              <a:t>to</a:t>
            </a:r>
            <a:r>
              <a:rPr sz="1000" spc="5" dirty="0"/>
              <a:t> </a:t>
            </a:r>
            <a:r>
              <a:rPr sz="1000" spc="-70" dirty="0"/>
              <a:t>choose</a:t>
            </a:r>
            <a:r>
              <a:rPr sz="1000" spc="5" dirty="0"/>
              <a:t> </a:t>
            </a:r>
            <a:r>
              <a:rPr sz="1000" spc="-25" dirty="0"/>
              <a:t>any</a:t>
            </a:r>
            <a:r>
              <a:rPr sz="1000" spc="5" dirty="0"/>
              <a:t>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spc="-70" dirty="0"/>
              <a:t>whose</a:t>
            </a:r>
            <a:r>
              <a:rPr sz="1000" spc="5" dirty="0"/>
              <a:t> </a:t>
            </a:r>
            <a:r>
              <a:rPr sz="1000" spc="-50" dirty="0"/>
              <a:t>reduced</a:t>
            </a:r>
            <a:r>
              <a:rPr sz="1000" dirty="0"/>
              <a:t> </a:t>
            </a:r>
            <a:r>
              <a:rPr sz="1000" spc="-25" dirty="0"/>
              <a:t>cost</a:t>
            </a:r>
            <a:r>
              <a:rPr sz="1000" spc="-15" dirty="0"/>
              <a:t> </a:t>
            </a:r>
            <a:r>
              <a:rPr sz="1000" spc="-509" dirty="0">
                <a:latin typeface="Tahoma"/>
                <a:cs typeface="Tahoma"/>
              </a:rPr>
              <a:t>¯</a:t>
            </a:r>
            <a:r>
              <a:rPr sz="1000" i="1" spc="15" dirty="0">
                <a:latin typeface="Arial"/>
                <a:cs typeface="Arial"/>
              </a:rPr>
              <a:t>c</a:t>
            </a:r>
            <a:r>
              <a:rPr sz="1050" i="1" spc="22" baseline="-11904" dirty="0">
                <a:latin typeface="Arial"/>
                <a:cs typeface="Arial"/>
              </a:rPr>
              <a:t>j</a:t>
            </a:r>
            <a:r>
              <a:rPr sz="1050" i="1" spc="195" baseline="-11904" dirty="0">
                <a:latin typeface="Arial"/>
                <a:cs typeface="Arial"/>
              </a:rPr>
              <a:t> </a:t>
            </a:r>
            <a:r>
              <a:rPr sz="1000" spc="-25" dirty="0"/>
              <a:t>is </a:t>
            </a:r>
            <a:r>
              <a:rPr sz="1000" spc="-10" dirty="0"/>
              <a:t>negative.</a:t>
            </a:r>
            <a:endParaRPr sz="1000">
              <a:latin typeface="Arial"/>
              <a:cs typeface="Arial"/>
            </a:endParaRPr>
          </a:p>
          <a:p>
            <a:pPr marL="492125" marR="30480" indent="-168275">
              <a:lnSpc>
                <a:spcPts val="1200"/>
              </a:lnSpc>
              <a:spcBef>
                <a:spcPts val="30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dirty="0"/>
              <a:t>In </a:t>
            </a:r>
            <a:r>
              <a:rPr sz="1000" spc="-30" dirty="0">
                <a:solidFill>
                  <a:srgbClr val="D01F90"/>
                </a:solidFill>
              </a:rPr>
              <a:t>Step</a:t>
            </a:r>
            <a:r>
              <a:rPr sz="1000" spc="5" dirty="0">
                <a:solidFill>
                  <a:srgbClr val="D01F90"/>
                </a:solidFill>
              </a:rPr>
              <a:t> </a:t>
            </a:r>
            <a:r>
              <a:rPr sz="1000" dirty="0">
                <a:solidFill>
                  <a:srgbClr val="D01F90"/>
                </a:solidFill>
              </a:rPr>
              <a:t>5</a:t>
            </a:r>
            <a:r>
              <a:rPr sz="1000" dirty="0"/>
              <a:t>, </a:t>
            </a:r>
            <a:r>
              <a:rPr sz="1000" spc="-20" dirty="0"/>
              <a:t>there</a:t>
            </a:r>
            <a:r>
              <a:rPr sz="1000" spc="5" dirty="0"/>
              <a:t> </a:t>
            </a:r>
            <a:r>
              <a:rPr sz="1000" spc="-45" dirty="0"/>
              <a:t>may</a:t>
            </a:r>
            <a:r>
              <a:rPr sz="1000" dirty="0"/>
              <a:t> </a:t>
            </a:r>
            <a:r>
              <a:rPr sz="1000" spc="-20" dirty="0"/>
              <a:t>be</a:t>
            </a:r>
            <a:r>
              <a:rPr sz="1000" spc="5" dirty="0"/>
              <a:t> </a:t>
            </a:r>
            <a:r>
              <a:rPr sz="1000" spc="-65" dirty="0"/>
              <a:t>several</a:t>
            </a:r>
            <a:r>
              <a:rPr sz="1000" dirty="0"/>
              <a:t> </a:t>
            </a:r>
            <a:r>
              <a:rPr sz="1000" spc="-40" dirty="0"/>
              <a:t>indices</a:t>
            </a:r>
            <a:r>
              <a:rPr sz="1000" spc="5" dirty="0"/>
              <a:t> </a:t>
            </a:r>
            <a:r>
              <a:rPr sz="1000" b="0" i="1" dirty="0">
                <a:latin typeface="Bookman Old Style"/>
                <a:cs typeface="Bookman Old Style"/>
              </a:rPr>
              <a:t>ℓ</a:t>
            </a:r>
            <a:r>
              <a:rPr sz="1000" b="0" i="1" spc="-20" dirty="0">
                <a:latin typeface="Bookman Old Style"/>
                <a:cs typeface="Bookman Old Style"/>
              </a:rPr>
              <a:t> </a:t>
            </a:r>
            <a:r>
              <a:rPr sz="1000" dirty="0"/>
              <a:t>that</a:t>
            </a:r>
            <a:r>
              <a:rPr sz="1000" spc="5" dirty="0"/>
              <a:t> </a:t>
            </a:r>
            <a:r>
              <a:rPr sz="1000" dirty="0"/>
              <a:t>attain </a:t>
            </a:r>
            <a:r>
              <a:rPr sz="1000" spc="-25" dirty="0"/>
              <a:t>the </a:t>
            </a:r>
            <a:r>
              <a:rPr sz="1000" spc="-20" dirty="0"/>
              <a:t>minimum</a:t>
            </a:r>
            <a:r>
              <a:rPr sz="1000" dirty="0"/>
              <a:t> in</a:t>
            </a:r>
            <a:r>
              <a:rPr sz="1000" spc="10" dirty="0"/>
              <a:t> </a:t>
            </a:r>
            <a:r>
              <a:rPr sz="1000" dirty="0"/>
              <a:t>the</a:t>
            </a:r>
            <a:r>
              <a:rPr sz="1000" spc="10" dirty="0"/>
              <a:t> </a:t>
            </a:r>
            <a:r>
              <a:rPr sz="1000" spc="-10" dirty="0"/>
              <a:t>definition</a:t>
            </a:r>
            <a:r>
              <a:rPr sz="1000" spc="10" dirty="0"/>
              <a:t> </a:t>
            </a:r>
            <a:r>
              <a:rPr sz="1000" dirty="0"/>
              <a:t>of</a:t>
            </a:r>
            <a:r>
              <a:rPr sz="1000" spc="10" dirty="0"/>
              <a:t> </a:t>
            </a:r>
            <a:r>
              <a:rPr sz="1000" b="0" i="1" dirty="0">
                <a:latin typeface="Bookman Old Style"/>
                <a:cs typeface="Bookman Old Style"/>
              </a:rPr>
              <a:t>θ</a:t>
            </a:r>
            <a:r>
              <a:rPr sz="1050" baseline="27777" dirty="0">
                <a:latin typeface="Cambria"/>
                <a:cs typeface="Cambria"/>
              </a:rPr>
              <a:t>∗</a:t>
            </a:r>
            <a:r>
              <a:rPr sz="1000" dirty="0"/>
              <a:t>,</a:t>
            </a:r>
            <a:r>
              <a:rPr sz="1000" spc="10" dirty="0"/>
              <a:t> </a:t>
            </a:r>
            <a:r>
              <a:rPr sz="1000" spc="-35" dirty="0"/>
              <a:t>and</a:t>
            </a:r>
            <a:r>
              <a:rPr sz="1000" spc="10" dirty="0"/>
              <a:t> </a:t>
            </a:r>
            <a:r>
              <a:rPr sz="1000" spc="-85" dirty="0"/>
              <a:t>we</a:t>
            </a:r>
            <a:r>
              <a:rPr sz="1000" spc="15" dirty="0"/>
              <a:t> </a:t>
            </a:r>
            <a:r>
              <a:rPr sz="1000" spc="-60" dirty="0"/>
              <a:t>are</a:t>
            </a:r>
            <a:r>
              <a:rPr sz="1000" spc="10" dirty="0"/>
              <a:t> </a:t>
            </a:r>
            <a:r>
              <a:rPr sz="1000" spc="-40" dirty="0"/>
              <a:t>free</a:t>
            </a:r>
            <a:r>
              <a:rPr sz="1000" spc="10" dirty="0"/>
              <a:t> </a:t>
            </a:r>
            <a:r>
              <a:rPr sz="1000" dirty="0"/>
              <a:t>to</a:t>
            </a:r>
            <a:r>
              <a:rPr sz="1000" spc="10" dirty="0"/>
              <a:t> </a:t>
            </a:r>
            <a:r>
              <a:rPr sz="1000" spc="-70" dirty="0"/>
              <a:t>choose</a:t>
            </a:r>
            <a:r>
              <a:rPr sz="1000" spc="10" dirty="0"/>
              <a:t> </a:t>
            </a:r>
            <a:r>
              <a:rPr sz="1000" spc="-25" dirty="0"/>
              <a:t>any </a:t>
            </a:r>
            <a:r>
              <a:rPr sz="1000" spc="-50" dirty="0"/>
              <a:t>one</a:t>
            </a:r>
            <a:r>
              <a:rPr sz="1000" spc="-5" dirty="0"/>
              <a:t> </a:t>
            </a:r>
            <a:r>
              <a:rPr sz="1000" dirty="0"/>
              <a:t>of </a:t>
            </a:r>
            <a:r>
              <a:rPr sz="1000" spc="-10" dirty="0"/>
              <a:t>them.</a:t>
            </a:r>
            <a:endParaRPr sz="10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80" dirty="0"/>
              <a:t>Rules</a:t>
            </a:r>
            <a:r>
              <a:rPr sz="1100" dirty="0"/>
              <a:t> for </a:t>
            </a:r>
            <a:r>
              <a:rPr sz="1100" spc="-35" dirty="0"/>
              <a:t>making</a:t>
            </a:r>
            <a:r>
              <a:rPr sz="1100" spc="-5" dirty="0"/>
              <a:t> </a:t>
            </a:r>
            <a:r>
              <a:rPr sz="1100" spc="-60" dirty="0"/>
              <a:t>such</a:t>
            </a:r>
            <a:r>
              <a:rPr sz="1100" dirty="0"/>
              <a:t> </a:t>
            </a:r>
            <a:r>
              <a:rPr sz="1100" spc="-75" dirty="0"/>
              <a:t>choices</a:t>
            </a:r>
            <a:r>
              <a:rPr sz="1100" spc="-5" dirty="0"/>
              <a:t> </a:t>
            </a:r>
            <a:r>
              <a:rPr sz="1100" spc="-60" dirty="0"/>
              <a:t>are</a:t>
            </a:r>
            <a:r>
              <a:rPr sz="1100" dirty="0"/>
              <a:t> </a:t>
            </a:r>
            <a:r>
              <a:rPr sz="1100" spc="-40" dirty="0"/>
              <a:t>called</a:t>
            </a:r>
            <a:r>
              <a:rPr sz="1100" spc="-5" dirty="0"/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</a:rPr>
              <a:t>pivoting</a:t>
            </a:r>
            <a:r>
              <a:rPr sz="1100" u="sng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</a:rPr>
              <a:t>rules.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Pivot</a:t>
            </a:r>
            <a:r>
              <a:rPr spc="320" dirty="0"/>
              <a:t> </a:t>
            </a:r>
            <a:r>
              <a:rPr spc="-1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750784"/>
            <a:ext cx="3820160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6223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latin typeface="Arial"/>
                <a:cs typeface="Arial"/>
              </a:rPr>
              <a:t>Regarding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choice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of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entering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column</a:t>
            </a:r>
            <a:r>
              <a:rPr sz="1100" spc="-30" dirty="0">
                <a:latin typeface="Arial"/>
                <a:cs typeface="Arial"/>
              </a:rPr>
              <a:t>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following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rules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some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natural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candidates:</a:t>
            </a:r>
            <a:endParaRPr sz="1100">
              <a:latin typeface="Arial"/>
              <a:cs typeface="Arial"/>
            </a:endParaRPr>
          </a:p>
          <a:p>
            <a:pPr marL="314960" marR="30480" indent="-24384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(a)</a:t>
            </a:r>
            <a:r>
              <a:rPr sz="1100" spc="15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Choose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90" dirty="0">
                <a:latin typeface="Tahoma"/>
                <a:cs typeface="Tahoma"/>
              </a:rPr>
              <a:t>¯</a:t>
            </a:r>
            <a:r>
              <a:rPr sz="1100" i="1" spc="-15" dirty="0">
                <a:latin typeface="Arial"/>
                <a:cs typeface="Arial"/>
              </a:rPr>
              <a:t>c</a:t>
            </a:r>
            <a:r>
              <a:rPr sz="1200" i="1" spc="-22" baseline="-10416" dirty="0">
                <a:latin typeface="Arial"/>
                <a:cs typeface="Arial"/>
              </a:rPr>
              <a:t>j</a:t>
            </a:r>
            <a:r>
              <a:rPr sz="1200" i="1" spc="187" baseline="-10416" dirty="0">
                <a:latin typeface="Arial"/>
                <a:cs typeface="Arial"/>
              </a:rPr>
              <a:t> </a:t>
            </a:r>
            <a:r>
              <a:rPr sz="1100" b="0" i="1" spc="180" dirty="0">
                <a:latin typeface="Bookman Old Style"/>
                <a:cs typeface="Bookman Old Style"/>
              </a:rPr>
              <a:t>&lt;</a:t>
            </a:r>
            <a:r>
              <a:rPr sz="1100" b="0" i="1" spc="-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whose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reduced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cost</a:t>
            </a:r>
            <a:r>
              <a:rPr sz="1100" spc="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is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the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most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negative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14960" marR="81915" indent="-177165">
              <a:lnSpc>
                <a:spcPct val="102600"/>
              </a:lnSpc>
              <a:spcBef>
                <a:spcPts val="6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Since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reduced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rate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change</a:t>
            </a:r>
            <a:r>
              <a:rPr sz="1100" dirty="0">
                <a:latin typeface="Arial"/>
                <a:cs typeface="Arial"/>
              </a:rPr>
              <a:t> 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 </a:t>
            </a:r>
            <a:r>
              <a:rPr sz="1100" spc="-10" dirty="0">
                <a:latin typeface="Arial"/>
                <a:cs typeface="Arial"/>
              </a:rPr>
              <a:t>function,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20" dirty="0">
                <a:latin typeface="Arial"/>
                <a:cs typeface="Arial"/>
              </a:rPr>
              <a:t> rule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chooses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direction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along</a:t>
            </a:r>
            <a:r>
              <a:rPr sz="1100" spc="-20" dirty="0">
                <a:latin typeface="Arial"/>
                <a:cs typeface="Arial"/>
              </a:rPr>
              <a:t> which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cost </a:t>
            </a:r>
            <a:r>
              <a:rPr sz="1100" spc="-100" dirty="0">
                <a:latin typeface="Arial"/>
                <a:cs typeface="Arial"/>
              </a:rPr>
              <a:t>decreases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fastest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rate.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Pivot</a:t>
            </a:r>
            <a:r>
              <a:rPr spc="320" dirty="0"/>
              <a:t> </a:t>
            </a:r>
            <a:r>
              <a:rPr spc="-1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750784"/>
            <a:ext cx="3820160" cy="1968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6223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latin typeface="Arial"/>
                <a:cs typeface="Arial"/>
              </a:rPr>
              <a:t>Regarding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choice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of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entering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column</a:t>
            </a:r>
            <a:r>
              <a:rPr sz="1100" spc="-30" dirty="0">
                <a:latin typeface="Arial"/>
                <a:cs typeface="Arial"/>
              </a:rPr>
              <a:t>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following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rules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some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natural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candidates:</a:t>
            </a:r>
            <a:endParaRPr sz="1100">
              <a:latin typeface="Arial"/>
              <a:cs typeface="Arial"/>
            </a:endParaRPr>
          </a:p>
          <a:p>
            <a:pPr marL="314960" marR="30480" indent="-24384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(a)</a:t>
            </a:r>
            <a:r>
              <a:rPr sz="1100" spc="15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Choose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90" dirty="0">
                <a:latin typeface="Tahoma"/>
                <a:cs typeface="Tahoma"/>
              </a:rPr>
              <a:t>¯</a:t>
            </a:r>
            <a:r>
              <a:rPr sz="1100" i="1" spc="-15" dirty="0">
                <a:latin typeface="Arial"/>
                <a:cs typeface="Arial"/>
              </a:rPr>
              <a:t>c</a:t>
            </a:r>
            <a:r>
              <a:rPr sz="1200" i="1" spc="-22" baseline="-10416" dirty="0">
                <a:latin typeface="Arial"/>
                <a:cs typeface="Arial"/>
              </a:rPr>
              <a:t>j</a:t>
            </a:r>
            <a:r>
              <a:rPr sz="1200" i="1" spc="187" baseline="-10416" dirty="0">
                <a:latin typeface="Arial"/>
                <a:cs typeface="Arial"/>
              </a:rPr>
              <a:t> </a:t>
            </a:r>
            <a:r>
              <a:rPr sz="1100" b="0" i="1" spc="180" dirty="0">
                <a:latin typeface="Bookman Old Style"/>
                <a:cs typeface="Bookman Old Style"/>
              </a:rPr>
              <a:t>&lt;</a:t>
            </a:r>
            <a:r>
              <a:rPr sz="1100" b="0" i="1" spc="-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whose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reduced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cost</a:t>
            </a:r>
            <a:r>
              <a:rPr sz="1100" spc="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is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the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most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negative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14960" marR="81915" indent="-177165">
              <a:lnSpc>
                <a:spcPct val="102600"/>
              </a:lnSpc>
              <a:spcBef>
                <a:spcPts val="6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Since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reduced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rate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change</a:t>
            </a:r>
            <a:r>
              <a:rPr sz="1100" dirty="0">
                <a:latin typeface="Arial"/>
                <a:cs typeface="Arial"/>
              </a:rPr>
              <a:t> 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 </a:t>
            </a:r>
            <a:r>
              <a:rPr sz="1100" spc="-10" dirty="0">
                <a:latin typeface="Arial"/>
                <a:cs typeface="Arial"/>
              </a:rPr>
              <a:t>function,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20" dirty="0">
                <a:latin typeface="Arial"/>
                <a:cs typeface="Arial"/>
              </a:rPr>
              <a:t> rule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chooses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direction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along</a:t>
            </a:r>
            <a:r>
              <a:rPr sz="1100" spc="-20" dirty="0">
                <a:latin typeface="Arial"/>
                <a:cs typeface="Arial"/>
              </a:rPr>
              <a:t> which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cost </a:t>
            </a:r>
            <a:r>
              <a:rPr sz="1100" spc="-100" dirty="0">
                <a:latin typeface="Arial"/>
                <a:cs typeface="Arial"/>
              </a:rPr>
              <a:t>decreases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fastest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rate.</a:t>
            </a:r>
            <a:endParaRPr sz="1100">
              <a:latin typeface="Arial"/>
              <a:cs typeface="Arial"/>
            </a:endParaRPr>
          </a:p>
          <a:p>
            <a:pPr marL="314960" marR="159385" indent="-177165">
              <a:lnSpc>
                <a:spcPct val="102600"/>
              </a:lnSpc>
              <a:spcBef>
                <a:spcPts val="59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3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latin typeface="Arial"/>
                <a:cs typeface="Arial"/>
              </a:rPr>
              <a:t>However,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actual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decrease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depends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how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we </a:t>
            </a:r>
            <a:r>
              <a:rPr sz="1100" spc="-60" dirty="0">
                <a:latin typeface="Arial"/>
                <a:cs typeface="Arial"/>
              </a:rPr>
              <a:t>move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along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chosen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direction.</a:t>
            </a:r>
            <a:endParaRPr sz="1100">
              <a:latin typeface="Arial"/>
              <a:cs typeface="Arial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suggests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next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rule.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Pivot</a:t>
            </a:r>
            <a:r>
              <a:rPr spc="320" dirty="0"/>
              <a:t> </a:t>
            </a:r>
            <a:r>
              <a:rPr spc="-1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04" y="872755"/>
            <a:ext cx="3936365" cy="17202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6385" marR="30480" indent="-24892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(b)</a:t>
            </a:r>
            <a:r>
              <a:rPr sz="1100" spc="15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Choose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90" dirty="0">
                <a:latin typeface="Tahoma"/>
                <a:cs typeface="Tahoma"/>
              </a:rPr>
              <a:t>¯</a:t>
            </a:r>
            <a:r>
              <a:rPr sz="1100" i="1" spc="-15" dirty="0">
                <a:latin typeface="Arial"/>
                <a:cs typeface="Arial"/>
              </a:rPr>
              <a:t>c</a:t>
            </a:r>
            <a:r>
              <a:rPr sz="1200" i="1" spc="-22" baseline="-10416" dirty="0">
                <a:latin typeface="Arial"/>
                <a:cs typeface="Arial"/>
              </a:rPr>
              <a:t>j</a:t>
            </a:r>
            <a:r>
              <a:rPr sz="1200" i="1" spc="187" baseline="-10416" dirty="0">
                <a:latin typeface="Arial"/>
                <a:cs typeface="Arial"/>
              </a:rPr>
              <a:t> </a:t>
            </a:r>
            <a:r>
              <a:rPr sz="1100" b="0" i="1" spc="180" dirty="0">
                <a:latin typeface="Bookman Old Style"/>
                <a:cs typeface="Bookman Old Style"/>
              </a:rPr>
              <a:t>&lt;</a:t>
            </a:r>
            <a:r>
              <a:rPr sz="1100" b="0" i="1" spc="-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which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corresponding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cost </a:t>
            </a:r>
            <a:r>
              <a:rPr sz="1100" spc="-90" dirty="0">
                <a:solidFill>
                  <a:srgbClr val="990000"/>
                </a:solidFill>
                <a:latin typeface="Arial"/>
                <a:cs typeface="Arial"/>
              </a:rPr>
              <a:t>decrease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b="0" i="1" dirty="0">
                <a:solidFill>
                  <a:srgbClr val="990000"/>
                </a:solidFill>
                <a:latin typeface="Bookman Old Style"/>
                <a:cs typeface="Bookman Old Style"/>
              </a:rPr>
              <a:t>θ</a:t>
            </a:r>
            <a:r>
              <a:rPr sz="1200" baseline="27777" dirty="0">
                <a:solidFill>
                  <a:srgbClr val="990000"/>
                </a:solidFill>
                <a:latin typeface="Cambria"/>
                <a:cs typeface="Cambria"/>
              </a:rPr>
              <a:t>∗</a:t>
            </a:r>
            <a:r>
              <a:rPr sz="1200" spc="-37" baseline="27777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0" dirty="0">
                <a:solidFill>
                  <a:srgbClr val="990000"/>
                </a:solidFill>
                <a:latin typeface="Lucida Sans Unicode"/>
                <a:cs typeface="Lucida Sans Unicode"/>
              </a:rPr>
              <a:t>|</a:t>
            </a:r>
            <a:r>
              <a:rPr sz="1100" spc="-630" dirty="0">
                <a:solidFill>
                  <a:srgbClr val="990000"/>
                </a:solidFill>
                <a:latin typeface="Tahoma"/>
                <a:cs typeface="Tahoma"/>
              </a:rPr>
              <a:t>¯</a:t>
            </a:r>
            <a:r>
              <a:rPr sz="1100" i="1" spc="-55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sz="1200" i="1" spc="-15" baseline="-10416" dirty="0">
                <a:solidFill>
                  <a:srgbClr val="990000"/>
                </a:solidFill>
                <a:latin typeface="Arial"/>
                <a:cs typeface="Arial"/>
              </a:rPr>
              <a:t>j</a:t>
            </a:r>
            <a:r>
              <a:rPr sz="1100" spc="-55" dirty="0">
                <a:solidFill>
                  <a:srgbClr val="990000"/>
                </a:solidFill>
                <a:latin typeface="Lucida Sans Unicode"/>
                <a:cs typeface="Lucida Sans Unicode"/>
              </a:rPr>
              <a:t>|</a:t>
            </a:r>
            <a:r>
              <a:rPr sz="1100" spc="15" dirty="0">
                <a:solidFill>
                  <a:srgbClr val="99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is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largest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6385" marR="194310" indent="-177165">
              <a:lnSpc>
                <a:spcPct val="102600"/>
              </a:lnSpc>
              <a:spcBef>
                <a:spcPts val="6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rule </a:t>
            </a:r>
            <a:r>
              <a:rPr sz="1100" spc="-35" dirty="0">
                <a:latin typeface="Arial"/>
                <a:cs typeface="Arial"/>
              </a:rPr>
              <a:t>offers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possibility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reaching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optimality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spc="-45" dirty="0">
                <a:latin typeface="Arial"/>
                <a:cs typeface="Arial"/>
              </a:rPr>
              <a:t>smaller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number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iterations.</a:t>
            </a:r>
            <a:endParaRPr sz="1100">
              <a:latin typeface="Arial"/>
              <a:cs typeface="Arial"/>
            </a:endParaRPr>
          </a:p>
          <a:p>
            <a:pPr marL="286385" marR="220979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other </a:t>
            </a:r>
            <a:r>
              <a:rPr sz="1100" spc="-30" dirty="0">
                <a:latin typeface="Arial"/>
                <a:cs typeface="Arial"/>
              </a:rPr>
              <a:t>hand,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computational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burden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each </a:t>
            </a:r>
            <a:r>
              <a:rPr sz="1100" dirty="0">
                <a:latin typeface="Arial"/>
                <a:cs typeface="Arial"/>
              </a:rPr>
              <a:t>iteration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35" dirty="0">
                <a:latin typeface="Arial"/>
                <a:cs typeface="Arial"/>
              </a:rPr>
              <a:t>larger,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because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need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compute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54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60" dirty="0">
                <a:latin typeface="Arial"/>
                <a:cs typeface="Arial"/>
              </a:rPr>
              <a:t>each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80" dirty="0">
                <a:latin typeface="Tahoma"/>
                <a:cs typeface="Tahoma"/>
              </a:rPr>
              <a:t>¯</a:t>
            </a:r>
            <a:r>
              <a:rPr sz="1100" i="1" spc="-15" dirty="0">
                <a:latin typeface="Arial"/>
                <a:cs typeface="Arial"/>
              </a:rPr>
              <a:t>c</a:t>
            </a:r>
            <a:r>
              <a:rPr sz="1200" i="1" spc="-7" baseline="-10416" dirty="0">
                <a:latin typeface="Arial"/>
                <a:cs typeface="Arial"/>
              </a:rPr>
              <a:t>j</a:t>
            </a:r>
            <a:r>
              <a:rPr sz="1200" i="1" spc="187" baseline="-10416" dirty="0">
                <a:latin typeface="Arial"/>
                <a:cs typeface="Arial"/>
              </a:rPr>
              <a:t> </a:t>
            </a:r>
            <a:r>
              <a:rPr sz="1100" b="0" i="1" spc="180" dirty="0">
                <a:latin typeface="Bookman Old Style"/>
                <a:cs typeface="Bookman Old Style"/>
              </a:rPr>
              <a:t>&lt;</a:t>
            </a:r>
            <a:r>
              <a:rPr sz="1100" b="0" i="1" spc="-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Arial"/>
                <a:cs typeface="Arial"/>
              </a:rPr>
              <a:t>0.</a:t>
            </a:r>
            <a:endParaRPr sz="1100">
              <a:latin typeface="Arial"/>
              <a:cs typeface="Arial"/>
            </a:endParaRPr>
          </a:p>
          <a:p>
            <a:pPr marL="286385" marR="313055" indent="-177165">
              <a:lnSpc>
                <a:spcPct val="102699"/>
              </a:lnSpc>
              <a:spcBef>
                <a:spcPts val="29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available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empirical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evidence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suggests</a:t>
            </a:r>
            <a:r>
              <a:rPr sz="1100" dirty="0">
                <a:latin typeface="Arial"/>
                <a:cs typeface="Arial"/>
              </a:rPr>
              <a:t> that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overall </a:t>
            </a:r>
            <a:r>
              <a:rPr sz="1100" spc="-25" dirty="0">
                <a:latin typeface="Arial"/>
                <a:cs typeface="Arial"/>
              </a:rPr>
              <a:t>running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 </a:t>
            </a:r>
            <a:r>
              <a:rPr sz="1100" spc="-80" dirty="0">
                <a:latin typeface="Arial"/>
                <a:cs typeface="Arial"/>
              </a:rPr>
              <a:t>does</a:t>
            </a:r>
            <a:r>
              <a:rPr sz="1100" dirty="0">
                <a:latin typeface="Arial"/>
                <a:cs typeface="Arial"/>
              </a:rPr>
              <a:t> not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improve.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Pivot</a:t>
            </a:r>
            <a:r>
              <a:rPr spc="320" dirty="0"/>
              <a:t> </a:t>
            </a:r>
            <a:r>
              <a:rPr spc="-1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56766"/>
            <a:ext cx="3858260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50165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30" dirty="0">
                <a:latin typeface="Arial"/>
                <a:cs typeface="Arial"/>
              </a:rPr>
              <a:t>For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large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problems,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even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rule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(a)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computationally </a:t>
            </a:r>
            <a:r>
              <a:rPr sz="1100" spc="-65" dirty="0">
                <a:latin typeface="Arial"/>
                <a:cs typeface="Arial"/>
              </a:rPr>
              <a:t>expensive,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because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requires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computation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reduced </a:t>
            </a:r>
            <a:r>
              <a:rPr sz="1100" spc="-20" dirty="0">
                <a:latin typeface="Arial"/>
                <a:cs typeface="Arial"/>
              </a:rPr>
              <a:t>cost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every</a:t>
            </a:r>
            <a:r>
              <a:rPr sz="1100" spc="-10" dirty="0">
                <a:latin typeface="Arial"/>
                <a:cs typeface="Arial"/>
              </a:rPr>
              <a:t> variable.</a:t>
            </a:r>
            <a:endParaRPr sz="1100">
              <a:latin typeface="Arial"/>
              <a:cs typeface="Arial"/>
            </a:endParaRPr>
          </a:p>
          <a:p>
            <a:pPr marL="214629" marR="30480" indent="-177165">
              <a:lnSpc>
                <a:spcPct val="102600"/>
              </a:lnSpc>
              <a:spcBef>
                <a:spcPts val="6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practice,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simpler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rules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sometimes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used,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such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smallest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990000"/>
                </a:solidFill>
                <a:latin typeface="Arial"/>
                <a:cs typeface="Arial"/>
              </a:rPr>
              <a:t>subscript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rule,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chooses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smallest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j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which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30" dirty="0">
                <a:latin typeface="Tahoma"/>
                <a:cs typeface="Tahoma"/>
              </a:rPr>
              <a:t>¯</a:t>
            </a:r>
            <a:r>
              <a:rPr sz="1100" i="1" spc="45" dirty="0">
                <a:latin typeface="Arial"/>
                <a:cs typeface="Arial"/>
              </a:rPr>
              <a:t>c</a:t>
            </a:r>
            <a:r>
              <a:rPr sz="1200" i="1" spc="67" baseline="-10416" dirty="0">
                <a:latin typeface="Arial"/>
                <a:cs typeface="Arial"/>
              </a:rPr>
              <a:t>j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negative.</a:t>
            </a:r>
            <a:endParaRPr sz="1100">
              <a:latin typeface="Arial"/>
              <a:cs typeface="Arial"/>
            </a:endParaRPr>
          </a:p>
          <a:p>
            <a:pPr marL="214629" marR="19621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2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35" dirty="0">
                <a:latin typeface="Arial"/>
                <a:cs typeface="Arial"/>
              </a:rPr>
              <a:t>Under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rule,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once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negative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reduced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discovered, </a:t>
            </a:r>
            <a:r>
              <a:rPr sz="1100" spc="-25" dirty="0">
                <a:latin typeface="Arial"/>
                <a:cs typeface="Arial"/>
              </a:rPr>
              <a:t>there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reason</a:t>
            </a:r>
            <a:r>
              <a:rPr sz="1100" dirty="0">
                <a:latin typeface="Arial"/>
                <a:cs typeface="Arial"/>
              </a:rPr>
              <a:t> 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remaining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reduced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costs.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Pivot</a:t>
            </a:r>
            <a:r>
              <a:rPr spc="320" dirty="0"/>
              <a:t> </a:t>
            </a:r>
            <a:r>
              <a:rPr spc="-10" dirty="0"/>
              <a:t>Selection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1576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0" dirty="0"/>
              <a:t>Regarding</a:t>
            </a:r>
            <a:r>
              <a:rPr sz="1100" spc="-15" dirty="0"/>
              <a:t> </a:t>
            </a:r>
            <a:r>
              <a:rPr sz="1100" dirty="0"/>
              <a:t>the</a:t>
            </a:r>
            <a:r>
              <a:rPr sz="1100" spc="-10" dirty="0"/>
              <a:t> </a:t>
            </a:r>
            <a:r>
              <a:rPr sz="1100" spc="-60" dirty="0">
                <a:solidFill>
                  <a:srgbClr val="990000"/>
                </a:solidFill>
              </a:rPr>
              <a:t>choice</a:t>
            </a:r>
            <a:r>
              <a:rPr sz="1100" spc="-15" dirty="0">
                <a:solidFill>
                  <a:srgbClr val="990000"/>
                </a:solidFill>
              </a:rPr>
              <a:t> </a:t>
            </a:r>
            <a:r>
              <a:rPr sz="1100" dirty="0">
                <a:solidFill>
                  <a:srgbClr val="990000"/>
                </a:solidFill>
              </a:rPr>
              <a:t>of</a:t>
            </a:r>
            <a:r>
              <a:rPr sz="1100" spc="-15" dirty="0">
                <a:solidFill>
                  <a:srgbClr val="990000"/>
                </a:solidFill>
              </a:rPr>
              <a:t> </a:t>
            </a:r>
            <a:r>
              <a:rPr sz="1100" dirty="0">
                <a:solidFill>
                  <a:srgbClr val="990000"/>
                </a:solidFill>
              </a:rPr>
              <a:t>the</a:t>
            </a:r>
            <a:r>
              <a:rPr sz="1100" spc="-15" dirty="0">
                <a:solidFill>
                  <a:srgbClr val="990000"/>
                </a:solidFill>
              </a:rPr>
              <a:t> </a:t>
            </a:r>
            <a:r>
              <a:rPr sz="1100" spc="-10" dirty="0">
                <a:solidFill>
                  <a:srgbClr val="990000"/>
                </a:solidFill>
              </a:rPr>
              <a:t>exiting </a:t>
            </a:r>
            <a:r>
              <a:rPr sz="1100" spc="-30" dirty="0">
                <a:solidFill>
                  <a:srgbClr val="990000"/>
                </a:solidFill>
              </a:rPr>
              <a:t>column</a:t>
            </a:r>
            <a:r>
              <a:rPr sz="1100" spc="-30" dirty="0"/>
              <a:t>,</a:t>
            </a:r>
            <a:r>
              <a:rPr sz="1100" spc="-15" dirty="0"/>
              <a:t> </a:t>
            </a:r>
            <a:r>
              <a:rPr sz="1100" dirty="0"/>
              <a:t>the</a:t>
            </a:r>
            <a:r>
              <a:rPr sz="1100" spc="-15" dirty="0"/>
              <a:t> </a:t>
            </a:r>
            <a:r>
              <a:rPr sz="1100" spc="-10" dirty="0"/>
              <a:t>simplest option</a:t>
            </a:r>
            <a:r>
              <a:rPr sz="1100" spc="-15" dirty="0"/>
              <a:t> </a:t>
            </a:r>
            <a:r>
              <a:rPr sz="1100" dirty="0"/>
              <a:t>is</a:t>
            </a:r>
            <a:r>
              <a:rPr sz="1100" spc="-15" dirty="0"/>
              <a:t> </a:t>
            </a:r>
            <a:r>
              <a:rPr sz="1100" spc="-50" dirty="0"/>
              <a:t>again</a:t>
            </a:r>
            <a:r>
              <a:rPr sz="1100" spc="-15" dirty="0"/>
              <a:t> </a:t>
            </a:r>
            <a:r>
              <a:rPr sz="1100" dirty="0"/>
              <a:t>the</a:t>
            </a:r>
            <a:r>
              <a:rPr sz="1100" spc="-15" dirty="0"/>
              <a:t> </a:t>
            </a:r>
            <a:r>
              <a:rPr sz="1100" spc="-45" dirty="0"/>
              <a:t>smallest</a:t>
            </a:r>
            <a:r>
              <a:rPr sz="1100" spc="-15" dirty="0"/>
              <a:t> </a:t>
            </a:r>
            <a:r>
              <a:rPr sz="1100" spc="-40" dirty="0"/>
              <a:t>subscript</a:t>
            </a:r>
            <a:r>
              <a:rPr sz="1100" spc="-15" dirty="0"/>
              <a:t> </a:t>
            </a:r>
            <a:r>
              <a:rPr sz="1100" spc="-10" dirty="0"/>
              <a:t>rule:</a:t>
            </a:r>
            <a:r>
              <a:rPr sz="1100" spc="80" dirty="0"/>
              <a:t> </a:t>
            </a:r>
            <a:r>
              <a:rPr sz="1100" dirty="0"/>
              <a:t>out</a:t>
            </a:r>
            <a:r>
              <a:rPr sz="1100" spc="-15" dirty="0"/>
              <a:t> </a:t>
            </a:r>
            <a:r>
              <a:rPr sz="1100" dirty="0"/>
              <a:t>of</a:t>
            </a:r>
            <a:r>
              <a:rPr sz="1100" spc="-10" dirty="0"/>
              <a:t> </a:t>
            </a:r>
            <a:r>
              <a:rPr sz="1100" dirty="0"/>
              <a:t>all</a:t>
            </a:r>
            <a:r>
              <a:rPr sz="1100" spc="-15" dirty="0"/>
              <a:t> </a:t>
            </a:r>
            <a:r>
              <a:rPr sz="1100" spc="-50" dirty="0"/>
              <a:t>variables </a:t>
            </a:r>
            <a:r>
              <a:rPr sz="1100" spc="-30" dirty="0"/>
              <a:t>eligible</a:t>
            </a:r>
            <a:r>
              <a:rPr sz="1100" dirty="0"/>
              <a:t> to exit</a:t>
            </a:r>
            <a:r>
              <a:rPr sz="1100" spc="5" dirty="0"/>
              <a:t> </a:t>
            </a:r>
            <a:r>
              <a:rPr sz="1100" dirty="0"/>
              <a:t>the </a:t>
            </a:r>
            <a:r>
              <a:rPr sz="1100" spc="-55" dirty="0"/>
              <a:t>basis,</a:t>
            </a:r>
            <a:r>
              <a:rPr sz="1100" dirty="0"/>
              <a:t> </a:t>
            </a:r>
            <a:r>
              <a:rPr sz="1100" spc="-80" dirty="0"/>
              <a:t>choose</a:t>
            </a:r>
            <a:r>
              <a:rPr sz="1100" spc="5" dirty="0"/>
              <a:t> </a:t>
            </a:r>
            <a:r>
              <a:rPr sz="1100" spc="-65" dirty="0"/>
              <a:t>one</a:t>
            </a:r>
            <a:r>
              <a:rPr sz="1100" spc="5" dirty="0"/>
              <a:t> </a:t>
            </a:r>
            <a:r>
              <a:rPr sz="1100" dirty="0"/>
              <a:t>with the </a:t>
            </a:r>
            <a:r>
              <a:rPr sz="1100" spc="-10" dirty="0"/>
              <a:t>smallest subscript.</a:t>
            </a:r>
            <a:endParaRPr sz="1100">
              <a:latin typeface="Cambria"/>
              <a:cs typeface="Cambria"/>
            </a:endParaRPr>
          </a:p>
          <a:p>
            <a:pPr marL="214629" marR="16065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4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/>
              <a:t>It</a:t>
            </a:r>
            <a:r>
              <a:rPr sz="1100" spc="10" dirty="0"/>
              <a:t> </a:t>
            </a:r>
            <a:r>
              <a:rPr sz="1100" spc="-10" dirty="0"/>
              <a:t>turns</a:t>
            </a:r>
            <a:r>
              <a:rPr sz="1100" spc="5" dirty="0"/>
              <a:t> </a:t>
            </a:r>
            <a:r>
              <a:rPr sz="1100" dirty="0"/>
              <a:t>out</a:t>
            </a:r>
            <a:r>
              <a:rPr sz="1100" spc="10" dirty="0"/>
              <a:t> </a:t>
            </a:r>
            <a:r>
              <a:rPr sz="1100" dirty="0"/>
              <a:t>that</a:t>
            </a:r>
            <a:r>
              <a:rPr sz="1100" spc="10" dirty="0"/>
              <a:t> </a:t>
            </a:r>
            <a:r>
              <a:rPr sz="1100" spc="-10" dirty="0"/>
              <a:t>by</a:t>
            </a:r>
            <a:r>
              <a:rPr sz="1100" spc="10" dirty="0"/>
              <a:t> </a:t>
            </a:r>
            <a:r>
              <a:rPr sz="1100" spc="-25" dirty="0"/>
              <a:t>following</a:t>
            </a:r>
            <a:r>
              <a:rPr sz="1100" spc="10" dirty="0"/>
              <a:t> </a:t>
            </a:r>
            <a:r>
              <a:rPr sz="1100" dirty="0"/>
              <a:t>the</a:t>
            </a:r>
            <a:r>
              <a:rPr sz="1100" spc="5" dirty="0"/>
              <a:t> </a:t>
            </a:r>
            <a:r>
              <a:rPr sz="1100" spc="-45" dirty="0"/>
              <a:t>smallest</a:t>
            </a:r>
            <a:r>
              <a:rPr sz="1100" spc="10" dirty="0"/>
              <a:t> </a:t>
            </a:r>
            <a:r>
              <a:rPr sz="1100" spc="-40" dirty="0"/>
              <a:t>subscript</a:t>
            </a:r>
            <a:r>
              <a:rPr sz="1100" spc="10" dirty="0"/>
              <a:t> </a:t>
            </a:r>
            <a:r>
              <a:rPr sz="1100" spc="-20" dirty="0"/>
              <a:t>rule</a:t>
            </a:r>
            <a:r>
              <a:rPr sz="1100" spc="10" dirty="0"/>
              <a:t> </a:t>
            </a:r>
            <a:r>
              <a:rPr sz="1100" spc="-25" dirty="0"/>
              <a:t>for </a:t>
            </a:r>
            <a:r>
              <a:rPr sz="1100" dirty="0"/>
              <a:t>both</a:t>
            </a:r>
            <a:r>
              <a:rPr sz="1100" spc="-25" dirty="0"/>
              <a:t> </a:t>
            </a:r>
            <a:r>
              <a:rPr sz="1100" dirty="0"/>
              <a:t>the</a:t>
            </a:r>
            <a:r>
              <a:rPr sz="1100" spc="-25" dirty="0"/>
              <a:t> </a:t>
            </a:r>
            <a:r>
              <a:rPr sz="1100" spc="-30" dirty="0"/>
              <a:t>entering</a:t>
            </a:r>
            <a:r>
              <a:rPr sz="1100" spc="-25" dirty="0"/>
              <a:t> </a:t>
            </a:r>
            <a:r>
              <a:rPr sz="1100" spc="-35" dirty="0"/>
              <a:t>and</a:t>
            </a:r>
            <a:r>
              <a:rPr sz="1100" spc="-25" dirty="0"/>
              <a:t> </a:t>
            </a:r>
            <a:r>
              <a:rPr sz="1100" dirty="0"/>
              <a:t>the</a:t>
            </a:r>
            <a:r>
              <a:rPr sz="1100" spc="-20" dirty="0"/>
              <a:t> </a:t>
            </a:r>
            <a:r>
              <a:rPr sz="1100" spc="-10" dirty="0"/>
              <a:t>exiting</a:t>
            </a:r>
            <a:r>
              <a:rPr sz="1100" spc="-25" dirty="0"/>
              <a:t> </a:t>
            </a:r>
            <a:r>
              <a:rPr sz="1100" spc="-30" dirty="0"/>
              <a:t>column,</a:t>
            </a:r>
            <a:r>
              <a:rPr sz="1100" spc="-25" dirty="0"/>
              <a:t> </a:t>
            </a:r>
            <a:r>
              <a:rPr sz="1100" spc="-30" dirty="0">
                <a:solidFill>
                  <a:srgbClr val="990000"/>
                </a:solidFill>
              </a:rPr>
              <a:t>cycling</a:t>
            </a:r>
            <a:r>
              <a:rPr sz="1100" spc="-25" dirty="0">
                <a:solidFill>
                  <a:srgbClr val="990000"/>
                </a:solidFill>
              </a:rPr>
              <a:t> </a:t>
            </a:r>
            <a:r>
              <a:rPr sz="1100" spc="-45" dirty="0">
                <a:solidFill>
                  <a:srgbClr val="990000"/>
                </a:solidFill>
              </a:rPr>
              <a:t>can</a:t>
            </a:r>
            <a:r>
              <a:rPr sz="1100" spc="-25" dirty="0">
                <a:solidFill>
                  <a:srgbClr val="990000"/>
                </a:solidFill>
              </a:rPr>
              <a:t> be </a:t>
            </a:r>
            <a:r>
              <a:rPr sz="1100" spc="-50" dirty="0">
                <a:solidFill>
                  <a:srgbClr val="990000"/>
                </a:solidFill>
              </a:rPr>
              <a:t>avoided</a:t>
            </a:r>
            <a:r>
              <a:rPr sz="1100" spc="5" dirty="0">
                <a:solidFill>
                  <a:srgbClr val="990000"/>
                </a:solidFill>
              </a:rPr>
              <a:t> </a:t>
            </a:r>
            <a:r>
              <a:rPr sz="1100" dirty="0"/>
              <a:t>(cf.</a:t>
            </a:r>
            <a:r>
              <a:rPr sz="1100" spc="5" dirty="0"/>
              <a:t> </a:t>
            </a:r>
            <a:r>
              <a:rPr sz="1100" spc="-35" dirty="0">
                <a:solidFill>
                  <a:srgbClr val="D01F90"/>
                </a:solidFill>
              </a:rPr>
              <a:t>Section</a:t>
            </a:r>
            <a:r>
              <a:rPr sz="1100" spc="10" dirty="0">
                <a:solidFill>
                  <a:srgbClr val="D01F90"/>
                </a:solidFill>
              </a:rPr>
              <a:t> </a:t>
            </a:r>
            <a:r>
              <a:rPr sz="1100" spc="-10" dirty="0">
                <a:solidFill>
                  <a:srgbClr val="D01F90"/>
                </a:solidFill>
              </a:rPr>
              <a:t>3.4</a:t>
            </a:r>
            <a:r>
              <a:rPr sz="1100" spc="-10" dirty="0"/>
              <a:t>).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2968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Implementations</a:t>
            </a:r>
            <a:r>
              <a:rPr spc="90" dirty="0"/>
              <a:t> </a:t>
            </a:r>
            <a:r>
              <a:rPr dirty="0"/>
              <a:t>of</a:t>
            </a:r>
            <a:r>
              <a:rPr spc="95" dirty="0"/>
              <a:t> </a:t>
            </a:r>
            <a:r>
              <a:rPr dirty="0"/>
              <a:t>the</a:t>
            </a:r>
            <a:r>
              <a:rPr spc="95" dirty="0"/>
              <a:t> </a:t>
            </a:r>
            <a:r>
              <a:rPr dirty="0"/>
              <a:t>simplex</a:t>
            </a:r>
            <a:r>
              <a:rPr spc="9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4485" y="452184"/>
            <a:ext cx="3757929" cy="74687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02260" marR="17780" indent="-177165">
              <a:lnSpc>
                <a:spcPct val="102600"/>
              </a:lnSpc>
              <a:spcBef>
                <a:spcPts val="25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should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clear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 the </a:t>
            </a:r>
            <a:r>
              <a:rPr sz="1100" spc="-30" dirty="0">
                <a:latin typeface="Arial"/>
                <a:cs typeface="Arial"/>
              </a:rPr>
              <a:t>statement</a:t>
            </a:r>
            <a:r>
              <a:rPr sz="1100" dirty="0">
                <a:latin typeface="Arial"/>
                <a:cs typeface="Arial"/>
              </a:rPr>
              <a:t> 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algorithm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that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vectors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5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200" spc="75" baseline="27777" dirty="0">
                <a:solidFill>
                  <a:srgbClr val="990000"/>
                </a:solidFill>
                <a:latin typeface="Cambria"/>
                <a:cs typeface="Cambria"/>
              </a:rPr>
              <a:t>−</a:t>
            </a:r>
            <a:r>
              <a:rPr sz="1200" spc="75" baseline="27777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r>
              <a:rPr sz="1100" i="1" spc="5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200" i="1" spc="75" baseline="-10416" dirty="0">
                <a:solidFill>
                  <a:srgbClr val="990000"/>
                </a:solidFill>
                <a:latin typeface="Arial"/>
                <a:cs typeface="Arial"/>
              </a:rPr>
              <a:t>j</a:t>
            </a:r>
            <a:r>
              <a:rPr sz="1200" i="1" spc="165" baseline="-10416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play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key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role.</a:t>
            </a:r>
            <a:endParaRPr sz="1100" dirty="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11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If </a:t>
            </a:r>
            <a:r>
              <a:rPr sz="1100" spc="-60" dirty="0">
                <a:latin typeface="Arial"/>
                <a:cs typeface="Arial"/>
              </a:rPr>
              <a:t>these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vectors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available,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easily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compute:</a:t>
            </a:r>
            <a:endParaRPr sz="1100" dirty="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135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37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reduced</a:t>
            </a:r>
            <a:r>
              <a:rPr sz="1000" spc="-10" dirty="0">
                <a:latin typeface="Arial"/>
                <a:cs typeface="Arial"/>
              </a:rPr>
              <a:t> costs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7325" y="1304521"/>
            <a:ext cx="3054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Cambria"/>
                <a:cs typeface="Cambria"/>
              </a:rPr>
              <a:t>′</a:t>
            </a:r>
            <a:r>
              <a:rPr sz="700" spc="355" dirty="0">
                <a:latin typeface="Cambria"/>
                <a:cs typeface="Cambria"/>
              </a:rPr>
              <a:t>  </a:t>
            </a:r>
            <a:r>
              <a:rPr sz="700" spc="80" dirty="0">
                <a:latin typeface="Cambria"/>
                <a:cs typeface="Cambria"/>
              </a:rPr>
              <a:t>−</a:t>
            </a:r>
            <a:r>
              <a:rPr sz="700" spc="8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3450" y="1388049"/>
            <a:ext cx="9829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94005" algn="l"/>
                <a:tab pos="535940" algn="l"/>
                <a:tab pos="906144" algn="l"/>
              </a:tabLst>
            </a:pPr>
            <a:r>
              <a:rPr sz="1050" i="1" spc="-75" baseline="7936" dirty="0">
                <a:latin typeface="Arial"/>
                <a:cs typeface="Arial"/>
              </a:rPr>
              <a:t>j</a:t>
            </a:r>
            <a:r>
              <a:rPr sz="1050" i="1" baseline="7936" dirty="0">
                <a:latin typeface="Arial"/>
                <a:cs typeface="Arial"/>
              </a:rPr>
              <a:t>	</a:t>
            </a:r>
            <a:r>
              <a:rPr sz="1050" i="1" spc="-75" baseline="7936" dirty="0">
                <a:latin typeface="Arial"/>
                <a:cs typeface="Arial"/>
              </a:rPr>
              <a:t>j</a:t>
            </a:r>
            <a:r>
              <a:rPr sz="1050" i="1" baseline="7936" dirty="0">
                <a:latin typeface="Arial"/>
                <a:cs typeface="Arial"/>
              </a:rPr>
              <a:t>	</a:t>
            </a:r>
            <a:r>
              <a:rPr sz="700" i="1" spc="-50" dirty="0">
                <a:latin typeface="Arial"/>
                <a:cs typeface="Arial"/>
              </a:rPr>
              <a:t>B</a:t>
            </a:r>
            <a:r>
              <a:rPr sz="700" i="1" dirty="0">
                <a:latin typeface="Arial"/>
                <a:cs typeface="Arial"/>
              </a:rPr>
              <a:t>	</a:t>
            </a:r>
            <a:r>
              <a:rPr sz="1050" i="1" spc="-75" baseline="7936" dirty="0">
                <a:latin typeface="Arial"/>
                <a:cs typeface="Arial"/>
              </a:rPr>
              <a:t>j</a:t>
            </a:r>
            <a:endParaRPr sz="1050" baseline="793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0220" y="1317392"/>
            <a:ext cx="102044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6615" algn="l"/>
              </a:tabLst>
            </a:pPr>
            <a:r>
              <a:rPr sz="1000" spc="-555" dirty="0">
                <a:latin typeface="Tahoma"/>
                <a:cs typeface="Tahoma"/>
              </a:rPr>
              <a:t>¯</a:t>
            </a:r>
            <a:r>
              <a:rPr sz="1000" i="1" spc="-30" dirty="0">
                <a:latin typeface="Arial"/>
                <a:cs typeface="Arial"/>
              </a:rPr>
              <a:t>c</a:t>
            </a:r>
            <a:r>
              <a:rPr sz="1000" i="1" spc="22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spc="165" dirty="0">
                <a:latin typeface="Arial"/>
                <a:cs typeface="Arial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spc="24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B</a:t>
            </a:r>
            <a:r>
              <a:rPr sz="1000" i="1" dirty="0">
                <a:latin typeface="Arial"/>
                <a:cs typeface="Arial"/>
              </a:rPr>
              <a:t>	A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b="0" i="1" spc="-50" dirty="0">
                <a:latin typeface="Bookman Old Style"/>
                <a:cs typeface="Bookman Old Style"/>
              </a:rPr>
              <a:t>.</a:t>
            </a:r>
            <a:endParaRPr sz="1000" dirty="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705" y="1584736"/>
            <a:ext cx="2335530" cy="443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52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direction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motion</a:t>
            </a:r>
            <a:endParaRPr sz="1000">
              <a:latin typeface="Arial"/>
              <a:cs typeface="Arial"/>
            </a:endParaRPr>
          </a:p>
          <a:p>
            <a:pPr marL="1485900">
              <a:lnSpc>
                <a:spcPct val="100000"/>
              </a:lnSpc>
              <a:spcBef>
                <a:spcPts val="894"/>
              </a:spcBef>
            </a:pPr>
            <a:r>
              <a:rPr sz="1000" spc="-10" dirty="0">
                <a:solidFill>
                  <a:srgbClr val="9300D3"/>
                </a:solidFill>
                <a:latin typeface="Lucida Sans Unicode"/>
                <a:cs typeface="Lucida Sans Unicode"/>
              </a:rPr>
              <a:t>−</a:t>
            </a:r>
            <a:r>
              <a:rPr sz="1000" i="1" spc="-10" dirty="0">
                <a:solidFill>
                  <a:srgbClr val="9300D3"/>
                </a:solidFill>
                <a:latin typeface="Arial"/>
                <a:cs typeface="Arial"/>
              </a:rPr>
              <a:t>u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−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31746" dirty="0">
                <a:latin typeface="Cambria"/>
                <a:cs typeface="Cambria"/>
              </a:rPr>
              <a:t>−</a:t>
            </a:r>
            <a:r>
              <a:rPr sz="1050" spc="-15" baseline="31746" dirty="0">
                <a:latin typeface="Arial"/>
                <a:cs typeface="Arial"/>
              </a:rPr>
              <a:t>1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50" i="1" spc="-15" baseline="-11904" dirty="0">
                <a:latin typeface="Arial"/>
                <a:cs typeface="Arial"/>
              </a:rPr>
              <a:t>j</a:t>
            </a:r>
            <a:r>
              <a:rPr sz="1000" b="0" i="1" spc="-10" dirty="0">
                <a:latin typeface="Bookman Old Style"/>
                <a:cs typeface="Bookman Old Style"/>
              </a:rPr>
              <a:t>.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405" y="2116612"/>
            <a:ext cx="8997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22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stepsize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5972" y="2304318"/>
            <a:ext cx="791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556895" algn="l"/>
              </a:tabLst>
            </a:pPr>
            <a:r>
              <a:rPr sz="1000" b="0" i="1" dirty="0">
                <a:latin typeface="Bookman Old Style"/>
                <a:cs typeface="Bookman Old Style"/>
              </a:rPr>
              <a:t>θ</a:t>
            </a:r>
            <a:r>
              <a:rPr sz="1050" baseline="31746" dirty="0">
                <a:latin typeface="Cambria"/>
                <a:cs typeface="Cambria"/>
              </a:rPr>
              <a:t>∗</a:t>
            </a:r>
            <a:r>
              <a:rPr sz="1050" spc="195" baseline="31746" dirty="0">
                <a:latin typeface="Cambria"/>
                <a:cs typeface="Cambria"/>
              </a:rPr>
              <a:t> </a:t>
            </a:r>
            <a:r>
              <a:rPr sz="1000" spc="-50" dirty="0">
                <a:latin typeface="Tahoma"/>
                <a:cs typeface="Tahoma"/>
              </a:rPr>
              <a:t>=</a:t>
            </a:r>
            <a:r>
              <a:rPr sz="1000" dirty="0">
                <a:latin typeface="Tahoma"/>
                <a:cs typeface="Tahoma"/>
              </a:rPr>
              <a:t>	</a:t>
            </a:r>
            <a:r>
              <a:rPr sz="1000" spc="-25" dirty="0">
                <a:latin typeface="Tahoma"/>
                <a:cs typeface="Tahoma"/>
              </a:rPr>
              <a:t>min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8448" y="2442441"/>
            <a:ext cx="7061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baseline="7936" dirty="0">
                <a:latin typeface="Arial"/>
                <a:cs typeface="Arial"/>
              </a:rPr>
              <a:t>i</a:t>
            </a:r>
            <a:r>
              <a:rPr sz="1050" baseline="7936" dirty="0">
                <a:latin typeface="Garamond"/>
                <a:cs typeface="Garamond"/>
              </a:rPr>
              <a:t>=</a:t>
            </a:r>
            <a:r>
              <a:rPr sz="1050" baseline="7936" dirty="0">
                <a:latin typeface="Arial"/>
                <a:cs typeface="Arial"/>
              </a:rPr>
              <a:t>1</a:t>
            </a:r>
            <a:r>
              <a:rPr sz="1050" b="0" i="1" baseline="7936" dirty="0">
                <a:latin typeface="Bookman Old Style"/>
                <a:cs typeface="Bookman Old Style"/>
              </a:rPr>
              <a:t>,...,</a:t>
            </a:r>
            <a:r>
              <a:rPr sz="1050" i="1" baseline="7936" dirty="0">
                <a:latin typeface="Arial"/>
                <a:cs typeface="Arial"/>
              </a:rPr>
              <a:t>m</a:t>
            </a:r>
            <a:r>
              <a:rPr sz="1050" i="1" spc="67" baseline="7936" dirty="0">
                <a:latin typeface="Arial"/>
                <a:cs typeface="Arial"/>
              </a:rPr>
              <a:t> </a:t>
            </a:r>
            <a:r>
              <a:rPr sz="1050" baseline="7936" dirty="0">
                <a:latin typeface="Cambria"/>
                <a:cs typeface="Cambria"/>
              </a:rPr>
              <a:t>|</a:t>
            </a:r>
            <a:r>
              <a:rPr sz="1050" spc="127" baseline="7936" dirty="0">
                <a:latin typeface="Cambria"/>
                <a:cs typeface="Cambria"/>
              </a:rPr>
              <a:t> </a:t>
            </a:r>
            <a:r>
              <a:rPr sz="1050" i="1" baseline="7936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500" i="1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500" i="1" spc="-5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050" b="0" i="1" spc="97" baseline="7936" dirty="0">
                <a:latin typeface="Bookman Old Style"/>
                <a:cs typeface="Bookman Old Style"/>
              </a:rPr>
              <a:t>&gt;</a:t>
            </a:r>
            <a:r>
              <a:rPr sz="1050" spc="97" baseline="7936" dirty="0">
                <a:latin typeface="Arial"/>
                <a:cs typeface="Arial"/>
              </a:rPr>
              <a:t>0</a:t>
            </a:r>
            <a:endParaRPr sz="1050" baseline="793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9417" y="2209995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45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8432" y="2391110"/>
            <a:ext cx="1644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050" i="1" spc="-37" baseline="-11904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4017" y="2232830"/>
            <a:ext cx="349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u="sng" spc="2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00" i="1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700" u="sng" spc="50" dirty="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(</a:t>
            </a:r>
            <a:r>
              <a:rPr sz="700" i="1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700" u="sng" spc="50" dirty="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)</a:t>
            </a:r>
            <a:r>
              <a:rPr sz="700" spc="-5" dirty="0">
                <a:latin typeface="Garamond"/>
                <a:cs typeface="Garamond"/>
              </a:rPr>
              <a:t> </a:t>
            </a:r>
            <a:r>
              <a:rPr sz="1500" b="0" i="1" spc="-75" baseline="-30555" dirty="0">
                <a:latin typeface="Bookman Old Style"/>
                <a:cs typeface="Bookman Old Style"/>
              </a:rPr>
              <a:t>.</a:t>
            </a:r>
            <a:endParaRPr sz="1500" baseline="-30555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957" y="2593402"/>
            <a:ext cx="3790950" cy="81724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14629" marR="30480" indent="-177165">
              <a:lnSpc>
                <a:spcPts val="1200"/>
              </a:lnSpc>
              <a:spcBef>
                <a:spcPts val="229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4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main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difference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between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alternative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implementations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lies </a:t>
            </a:r>
            <a:r>
              <a:rPr sz="1100" spc="-25" dirty="0">
                <a:latin typeface="Arial"/>
                <a:cs typeface="Arial"/>
              </a:rPr>
              <a:t>in:</a:t>
            </a:r>
            <a:endParaRPr sz="1100">
              <a:latin typeface="Arial"/>
              <a:cs typeface="Arial"/>
            </a:endParaRPr>
          </a:p>
          <a:p>
            <a:pPr marL="324485">
              <a:lnSpc>
                <a:spcPts val="1200"/>
              </a:lnSpc>
              <a:spcBef>
                <a:spcPts val="110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way</a:t>
            </a:r>
            <a:r>
              <a:rPr sz="1000" dirty="0">
                <a:latin typeface="Arial"/>
                <a:cs typeface="Arial"/>
              </a:rPr>
              <a:t> that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vectors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i="1" spc="55" dirty="0">
                <a:latin typeface="Arial"/>
                <a:cs typeface="Arial"/>
              </a:rPr>
              <a:t>B</a:t>
            </a:r>
            <a:r>
              <a:rPr sz="1050" spc="82" baseline="27777" dirty="0">
                <a:latin typeface="Cambria"/>
                <a:cs typeface="Cambria"/>
              </a:rPr>
              <a:t>−</a:t>
            </a:r>
            <a:r>
              <a:rPr sz="1050" spc="82" baseline="27777" dirty="0">
                <a:latin typeface="Arial"/>
                <a:cs typeface="Arial"/>
              </a:rPr>
              <a:t>1</a:t>
            </a:r>
            <a:r>
              <a:rPr sz="1000" i="1" spc="55" dirty="0">
                <a:latin typeface="Arial"/>
                <a:cs typeface="Arial"/>
              </a:rPr>
              <a:t>A</a:t>
            </a:r>
            <a:r>
              <a:rPr sz="1050" i="1" spc="82" baseline="-11904" dirty="0">
                <a:latin typeface="Arial"/>
                <a:cs typeface="Arial"/>
              </a:rPr>
              <a:t>j</a:t>
            </a:r>
            <a:r>
              <a:rPr sz="1050" i="1" spc="195" baseline="-11904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computed,</a:t>
            </a:r>
            <a:endParaRPr sz="1000">
              <a:latin typeface="Arial"/>
              <a:cs typeface="Arial"/>
            </a:endParaRPr>
          </a:p>
          <a:p>
            <a:pPr marL="492125" marR="160655" indent="-168275">
              <a:lnSpc>
                <a:spcPts val="1200"/>
              </a:lnSpc>
              <a:spcBef>
                <a:spcPts val="40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52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amount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related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information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carried</a:t>
            </a:r>
            <a:r>
              <a:rPr sz="1000" dirty="0">
                <a:latin typeface="Arial"/>
                <a:cs typeface="Arial"/>
              </a:rPr>
              <a:t> from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one </a:t>
            </a:r>
            <a:r>
              <a:rPr sz="1000" dirty="0">
                <a:latin typeface="Arial"/>
                <a:cs typeface="Arial"/>
              </a:rPr>
              <a:t>iteration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next.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2801" y="1391473"/>
            <a:ext cx="1642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Naive</a:t>
            </a:r>
            <a:r>
              <a:rPr sz="1400" spc="15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1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implementation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Naive</a:t>
            </a:r>
            <a:r>
              <a:rPr spc="15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24038"/>
            <a:ext cx="3797300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sz="1100" spc="-40" dirty="0">
                <a:latin typeface="Arial"/>
                <a:cs typeface="Arial"/>
              </a:rPr>
              <a:t>We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describing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most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straightforward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implementation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At the </a:t>
            </a:r>
            <a:r>
              <a:rPr sz="1100" spc="-35" dirty="0">
                <a:latin typeface="Arial"/>
                <a:cs typeface="Arial"/>
              </a:rPr>
              <a:t>beginning</a:t>
            </a:r>
            <a:r>
              <a:rPr sz="1100" dirty="0">
                <a:latin typeface="Arial"/>
                <a:cs typeface="Arial"/>
              </a:rPr>
              <a:t> 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typical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iteration,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10" dirty="0">
                <a:latin typeface="Arial"/>
                <a:cs typeface="Arial"/>
              </a:rPr>
              <a:t>indices</a:t>
            </a:r>
            <a:endParaRPr sz="11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35"/>
              </a:spcBef>
            </a:pPr>
            <a:r>
              <a:rPr sz="1100" i="1" spc="-30" dirty="0">
                <a:latin typeface="Arial"/>
                <a:cs typeface="Arial"/>
              </a:rPr>
              <a:t>B</a:t>
            </a:r>
            <a:r>
              <a:rPr sz="1100" spc="-30" dirty="0">
                <a:latin typeface="Tahoma"/>
                <a:cs typeface="Tahoma"/>
              </a:rPr>
              <a:t>(</a:t>
            </a:r>
            <a:r>
              <a:rPr sz="1100" spc="-30" dirty="0">
                <a:latin typeface="Arial"/>
                <a:cs typeface="Arial"/>
              </a:rPr>
              <a:t>1</a:t>
            </a:r>
            <a:r>
              <a:rPr sz="1100" spc="-30" dirty="0">
                <a:latin typeface="Tahoma"/>
                <a:cs typeface="Tahoma"/>
              </a:rPr>
              <a:t>)</a:t>
            </a:r>
            <a:r>
              <a:rPr sz="1100" b="0" i="1" spc="-3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current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variables.</a:t>
            </a:r>
            <a:endParaRPr sz="11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form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solve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linear</a:t>
            </a:r>
            <a:r>
              <a:rPr sz="1100" spc="-10" dirty="0"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023" y="1119084"/>
            <a:ext cx="42925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715" algn="l"/>
              </a:tabLst>
            </a:pP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-50" dirty="0">
                <a:latin typeface="Cambria"/>
                <a:cs typeface="Cambria"/>
              </a:rPr>
              <a:t>′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65" y="1211502"/>
            <a:ext cx="97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641" y="1251815"/>
            <a:ext cx="1256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p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180" dirty="0">
                <a:latin typeface="Arial"/>
                <a:cs typeface="Arial"/>
              </a:rPr>
              <a:t> 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3793" y="1570014"/>
            <a:ext cx="97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8239" y="1425827"/>
            <a:ext cx="6153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4005" algn="l"/>
                <a:tab pos="464184" algn="l"/>
              </a:tabLst>
            </a:pPr>
            <a:r>
              <a:rPr sz="800" spc="-50" dirty="0">
                <a:solidFill>
                  <a:srgbClr val="990000"/>
                </a:solidFill>
                <a:latin typeface="Cambria"/>
                <a:cs typeface="Cambria"/>
              </a:rPr>
              <a:t>′</a:t>
            </a:r>
            <a:r>
              <a:rPr sz="800" dirty="0">
                <a:solidFill>
                  <a:srgbClr val="990000"/>
                </a:solidFill>
                <a:latin typeface="Cambria"/>
                <a:cs typeface="Cambria"/>
              </a:rPr>
              <a:t>	</a:t>
            </a:r>
            <a:r>
              <a:rPr sz="800" spc="-50" dirty="0">
                <a:solidFill>
                  <a:srgbClr val="990000"/>
                </a:solidFill>
                <a:latin typeface="Cambria"/>
                <a:cs typeface="Cambria"/>
              </a:rPr>
              <a:t>′</a:t>
            </a:r>
            <a:r>
              <a:rPr sz="800" dirty="0">
                <a:solidFill>
                  <a:srgbClr val="990000"/>
                </a:solidFill>
                <a:latin typeface="Cambria"/>
                <a:cs typeface="Cambria"/>
              </a:rPr>
              <a:t>	</a:t>
            </a:r>
            <a:r>
              <a:rPr sz="800" spc="60" dirty="0">
                <a:solidFill>
                  <a:srgbClr val="990000"/>
                </a:solidFill>
                <a:latin typeface="Cambria"/>
                <a:cs typeface="Cambria"/>
              </a:rPr>
              <a:t>−</a:t>
            </a:r>
            <a:r>
              <a:rPr sz="800" spc="60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611" y="1445703"/>
            <a:ext cx="731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0085" algn="l"/>
              </a:tabLst>
            </a:pP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sz="1100" i="1" spc="2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55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sz="1100" i="1" spc="27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100" b="0" i="1" spc="-50" dirty="0">
                <a:solidFill>
                  <a:srgbClr val="990000"/>
                </a:solidFill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995" y="1754541"/>
            <a:ext cx="360870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Century"/>
                <a:cs typeface="Century"/>
              </a:rPr>
              <a:t>R</a:t>
            </a:r>
            <a:r>
              <a:rPr sz="1200" i="1" baseline="27777" dirty="0">
                <a:latin typeface="Arial"/>
                <a:cs typeface="Arial"/>
              </a:rPr>
              <a:t>m</a:t>
            </a:r>
            <a:r>
              <a:rPr sz="1200" i="1" spc="165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called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simplex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multipliers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associated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Naive</a:t>
            </a:r>
            <a:r>
              <a:rPr spc="15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24038"/>
            <a:ext cx="3797300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sz="1100" spc="-40" dirty="0">
                <a:latin typeface="Arial"/>
                <a:cs typeface="Arial"/>
              </a:rPr>
              <a:t>We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describing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most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straightforward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implementation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At the </a:t>
            </a:r>
            <a:r>
              <a:rPr sz="1100" spc="-35" dirty="0">
                <a:latin typeface="Arial"/>
                <a:cs typeface="Arial"/>
              </a:rPr>
              <a:t>beginning</a:t>
            </a:r>
            <a:r>
              <a:rPr sz="1100" dirty="0">
                <a:latin typeface="Arial"/>
                <a:cs typeface="Arial"/>
              </a:rPr>
              <a:t> 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typical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iteration,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10" dirty="0">
                <a:latin typeface="Arial"/>
                <a:cs typeface="Arial"/>
              </a:rPr>
              <a:t>indices</a:t>
            </a:r>
            <a:endParaRPr sz="11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35"/>
              </a:spcBef>
            </a:pPr>
            <a:r>
              <a:rPr sz="1100" i="1" spc="-30" dirty="0">
                <a:latin typeface="Arial"/>
                <a:cs typeface="Arial"/>
              </a:rPr>
              <a:t>B</a:t>
            </a:r>
            <a:r>
              <a:rPr sz="1100" spc="-30" dirty="0">
                <a:latin typeface="Tahoma"/>
                <a:cs typeface="Tahoma"/>
              </a:rPr>
              <a:t>(</a:t>
            </a:r>
            <a:r>
              <a:rPr sz="1100" spc="-30" dirty="0">
                <a:latin typeface="Arial"/>
                <a:cs typeface="Arial"/>
              </a:rPr>
              <a:t>1</a:t>
            </a:r>
            <a:r>
              <a:rPr sz="1100" spc="-30" dirty="0">
                <a:latin typeface="Tahoma"/>
                <a:cs typeface="Tahoma"/>
              </a:rPr>
              <a:t>)</a:t>
            </a:r>
            <a:r>
              <a:rPr sz="1100" b="0" i="1" spc="-3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current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variables.</a:t>
            </a:r>
            <a:endParaRPr sz="11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form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solve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linear</a:t>
            </a:r>
            <a:r>
              <a:rPr sz="1100" spc="-10" dirty="0"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023" y="1119084"/>
            <a:ext cx="42925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715" algn="l"/>
              </a:tabLst>
            </a:pP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-50" dirty="0">
                <a:latin typeface="Cambria"/>
                <a:cs typeface="Cambria"/>
              </a:rPr>
              <a:t>′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65" y="1211502"/>
            <a:ext cx="97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297" y="1243061"/>
            <a:ext cx="1256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p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180" dirty="0">
                <a:latin typeface="Arial"/>
                <a:cs typeface="Arial"/>
              </a:rPr>
              <a:t> 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9976" y="1518245"/>
            <a:ext cx="97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8239" y="1425827"/>
            <a:ext cx="6153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4005" algn="l"/>
                <a:tab pos="464184" algn="l"/>
              </a:tabLst>
            </a:pPr>
            <a:r>
              <a:rPr sz="800" spc="-50" dirty="0">
                <a:solidFill>
                  <a:srgbClr val="990000"/>
                </a:solidFill>
                <a:latin typeface="Cambria"/>
                <a:cs typeface="Cambria"/>
              </a:rPr>
              <a:t>′</a:t>
            </a:r>
            <a:r>
              <a:rPr sz="800" dirty="0">
                <a:solidFill>
                  <a:srgbClr val="990000"/>
                </a:solidFill>
                <a:latin typeface="Cambria"/>
                <a:cs typeface="Cambria"/>
              </a:rPr>
              <a:t>	</a:t>
            </a:r>
            <a:r>
              <a:rPr sz="800" spc="-50" dirty="0">
                <a:solidFill>
                  <a:srgbClr val="990000"/>
                </a:solidFill>
                <a:latin typeface="Cambria"/>
                <a:cs typeface="Cambria"/>
              </a:rPr>
              <a:t>′</a:t>
            </a:r>
            <a:r>
              <a:rPr sz="800" dirty="0">
                <a:solidFill>
                  <a:srgbClr val="990000"/>
                </a:solidFill>
                <a:latin typeface="Cambria"/>
                <a:cs typeface="Cambria"/>
              </a:rPr>
              <a:t>	</a:t>
            </a:r>
            <a:r>
              <a:rPr sz="800" spc="60" dirty="0">
                <a:solidFill>
                  <a:srgbClr val="990000"/>
                </a:solidFill>
                <a:latin typeface="Cambria"/>
                <a:cs typeface="Cambria"/>
              </a:rPr>
              <a:t>−</a:t>
            </a:r>
            <a:r>
              <a:rPr sz="800" spc="60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611" y="1445703"/>
            <a:ext cx="731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0085" algn="l"/>
              </a:tabLst>
            </a:pP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sz="1100" i="1" spc="2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55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sz="1100" i="1" spc="27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100" b="0" i="1" spc="-50" dirty="0">
                <a:solidFill>
                  <a:srgbClr val="990000"/>
                </a:solidFill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4280" y="1445703"/>
            <a:ext cx="11798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200" spc="-37" baseline="3125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operations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995" y="1754541"/>
            <a:ext cx="360870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Century"/>
                <a:cs typeface="Century"/>
              </a:rPr>
              <a:t>R</a:t>
            </a:r>
            <a:r>
              <a:rPr sz="1200" i="1" baseline="27777" dirty="0">
                <a:latin typeface="Arial"/>
                <a:cs typeface="Arial"/>
              </a:rPr>
              <a:t>m</a:t>
            </a:r>
            <a:r>
              <a:rPr sz="1200" i="1" spc="165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called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simplex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multipliers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associated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Optimality</a:t>
            </a:r>
            <a:r>
              <a:rPr spc="270" dirty="0"/>
              <a:t> </a:t>
            </a:r>
            <a:r>
              <a:rPr spc="-10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657" y="553058"/>
            <a:ext cx="3808095" cy="25215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9017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consider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30" dirty="0">
                <a:latin typeface="Arial"/>
                <a:cs typeface="Arial"/>
              </a:rPr>
              <a:t>possibility</a:t>
            </a:r>
            <a:r>
              <a:rPr sz="1100" dirty="0">
                <a:latin typeface="Arial"/>
                <a:cs typeface="Arial"/>
              </a:rPr>
              <a:t> of </a:t>
            </a:r>
            <a:r>
              <a:rPr sz="1100" spc="-35" dirty="0">
                <a:latin typeface="Arial"/>
                <a:cs typeface="Arial"/>
              </a:rPr>
              <a:t>moving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away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, to a </a:t>
            </a:r>
            <a:r>
              <a:rPr sz="1100" spc="-30" dirty="0">
                <a:latin typeface="Arial"/>
                <a:cs typeface="Arial"/>
              </a:rPr>
              <a:t>new </a:t>
            </a:r>
            <a:r>
              <a:rPr sz="1100" spc="-10" dirty="0">
                <a:latin typeface="Arial"/>
                <a:cs typeface="Arial"/>
              </a:rPr>
              <a:t>vector</a:t>
            </a:r>
            <a:endParaRPr sz="1100" dirty="0">
              <a:latin typeface="Arial"/>
              <a:cs typeface="Arial"/>
            </a:endParaRPr>
          </a:p>
          <a:p>
            <a:pPr marL="1801495">
              <a:lnSpc>
                <a:spcPct val="100000"/>
              </a:lnSpc>
              <a:spcBef>
                <a:spcPts val="35"/>
              </a:spcBef>
            </a:pPr>
            <a:r>
              <a:rPr sz="1100" i="1" spc="-55" dirty="0">
                <a:latin typeface="Arial"/>
                <a:cs typeface="Arial"/>
              </a:rPr>
              <a:t>x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θ</a:t>
            </a:r>
            <a:r>
              <a:rPr sz="1100" i="1" spc="-25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 dirty="0">
              <a:latin typeface="Bookman Old Style"/>
              <a:cs typeface="Bookman Old Style"/>
            </a:endParaRPr>
          </a:p>
          <a:p>
            <a:pPr marL="201930" marR="17780" indent="-177165">
              <a:lnSpc>
                <a:spcPct val="102600"/>
              </a:lnSpc>
              <a:spcBef>
                <a:spcPts val="65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so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selecting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nonbasic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variable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x</a:t>
            </a:r>
            <a:r>
              <a:rPr sz="1200" i="1" baseline="-10416" dirty="0">
                <a:solidFill>
                  <a:srgbClr val="990000"/>
                </a:solidFill>
                <a:latin typeface="Arial"/>
                <a:cs typeface="Arial"/>
              </a:rPr>
              <a:t>j</a:t>
            </a:r>
            <a:r>
              <a:rPr sz="1200" i="1" spc="165" baseline="-10416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(which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initially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zero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level),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and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increasing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990000"/>
                </a:solidFill>
                <a:latin typeface="Arial"/>
                <a:cs typeface="Arial"/>
              </a:rPr>
              <a:t>it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to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positive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value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b="0" i="1" dirty="0">
                <a:solidFill>
                  <a:srgbClr val="990000"/>
                </a:solidFill>
                <a:latin typeface="Bookman Old Style"/>
                <a:cs typeface="Bookman Old Style"/>
              </a:rPr>
              <a:t>θ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,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while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keeping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the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990000"/>
                </a:solidFill>
                <a:latin typeface="Arial"/>
                <a:cs typeface="Arial"/>
              </a:rPr>
              <a:t>remaining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nonbasic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variables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at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zero.</a:t>
            </a:r>
            <a:endParaRPr sz="11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6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45" dirty="0">
                <a:latin typeface="Arial"/>
                <a:cs typeface="Arial"/>
              </a:rPr>
              <a:t>Algebraically,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j</a:t>
            </a:r>
            <a:r>
              <a:rPr sz="1200" i="1" spc="142" baseline="-10416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1,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200" i="1" spc="135" baseline="-10416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every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nonbasic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index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i</a:t>
            </a:r>
            <a:endParaRPr sz="1100" dirty="0">
              <a:latin typeface="Arial"/>
              <a:cs typeface="Arial"/>
            </a:endParaRPr>
          </a:p>
          <a:p>
            <a:pPr marL="20193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"/>
                <a:cs typeface="Arial"/>
              </a:rPr>
              <a:t>other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than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j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same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i="1" spc="20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variables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changes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</a:t>
            </a:r>
            <a:endParaRPr sz="1100" dirty="0">
              <a:latin typeface="Arial"/>
              <a:cs typeface="Arial"/>
            </a:endParaRPr>
          </a:p>
          <a:p>
            <a:pPr marL="1723389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i="1" spc="11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b="0" i="1" spc="-20" dirty="0">
                <a:latin typeface="Bookman Old Style"/>
                <a:cs typeface="Bookman Old Style"/>
              </a:rPr>
              <a:t>θ</a:t>
            </a:r>
            <a:r>
              <a:rPr sz="1100" i="1" spc="-20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spc="-30" baseline="-13888" dirty="0">
                <a:solidFill>
                  <a:srgbClr val="9300D3"/>
                </a:solidFill>
                <a:latin typeface="Arial"/>
                <a:cs typeface="Arial"/>
              </a:rPr>
              <a:t>B</a:t>
            </a:r>
            <a:r>
              <a:rPr sz="1100" b="0" i="1" spc="-20" dirty="0">
                <a:latin typeface="Bookman Old Style"/>
                <a:cs typeface="Bookman Old Style"/>
              </a:rPr>
              <a:t>,</a:t>
            </a:r>
            <a:endParaRPr sz="1100" dirty="0">
              <a:latin typeface="Bookman Old Style"/>
              <a:cs typeface="Bookman Old Style"/>
            </a:endParaRPr>
          </a:p>
          <a:p>
            <a:pPr marL="201930" marR="106045">
              <a:lnSpc>
                <a:spcPct val="102600"/>
              </a:lnSpc>
              <a:spcBef>
                <a:spcPts val="1100"/>
              </a:spcBef>
            </a:pP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baseline="-13888" dirty="0">
                <a:solidFill>
                  <a:srgbClr val="9300D3"/>
                </a:solidFill>
                <a:latin typeface="Arial"/>
                <a:cs typeface="Arial"/>
              </a:rPr>
              <a:t>B</a:t>
            </a:r>
            <a:r>
              <a:rPr sz="1200" i="1" spc="225" baseline="-13888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300D3"/>
                </a:solidFill>
                <a:latin typeface="Tahoma"/>
                <a:cs typeface="Tahoma"/>
              </a:rPr>
              <a:t>=</a:t>
            </a:r>
            <a:r>
              <a:rPr sz="1100" spc="-25" dirty="0">
                <a:solidFill>
                  <a:srgbClr val="9300D3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9300D3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baseline="-13888" dirty="0">
                <a:solidFill>
                  <a:srgbClr val="9300D3"/>
                </a:solidFill>
                <a:latin typeface="Arial"/>
                <a:cs typeface="Arial"/>
              </a:rPr>
              <a:t>B</a:t>
            </a:r>
            <a:r>
              <a:rPr sz="1200" baseline="-13888" dirty="0">
                <a:solidFill>
                  <a:srgbClr val="9300D3"/>
                </a:solidFill>
                <a:latin typeface="Garamond"/>
                <a:cs typeface="Garamond"/>
              </a:rPr>
              <a:t>(</a:t>
            </a:r>
            <a:r>
              <a:rPr sz="1200" baseline="-13888" dirty="0">
                <a:solidFill>
                  <a:srgbClr val="9300D3"/>
                </a:solidFill>
                <a:latin typeface="Arial"/>
                <a:cs typeface="Arial"/>
              </a:rPr>
              <a:t>1</a:t>
            </a:r>
            <a:r>
              <a:rPr sz="1200" baseline="-13888" dirty="0">
                <a:solidFill>
                  <a:srgbClr val="9300D3"/>
                </a:solidFill>
                <a:latin typeface="Garamond"/>
                <a:cs typeface="Garamond"/>
              </a:rPr>
              <a:t>)</a:t>
            </a:r>
            <a:r>
              <a:rPr sz="1100" b="0" i="1" dirty="0">
                <a:solidFill>
                  <a:srgbClr val="9300D3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baseline="-13888" dirty="0">
                <a:solidFill>
                  <a:srgbClr val="9300D3"/>
                </a:solidFill>
                <a:latin typeface="Arial"/>
                <a:cs typeface="Arial"/>
              </a:rPr>
              <a:t>B</a:t>
            </a:r>
            <a:r>
              <a:rPr sz="1200" baseline="-13888" dirty="0">
                <a:solidFill>
                  <a:srgbClr val="9300D3"/>
                </a:solidFill>
                <a:latin typeface="Garamond"/>
                <a:cs typeface="Garamond"/>
              </a:rPr>
              <a:t>(</a:t>
            </a:r>
            <a:r>
              <a:rPr sz="1200" baseline="-13888" dirty="0">
                <a:solidFill>
                  <a:srgbClr val="9300D3"/>
                </a:solidFill>
                <a:latin typeface="Arial"/>
                <a:cs typeface="Arial"/>
              </a:rPr>
              <a:t>2</a:t>
            </a:r>
            <a:r>
              <a:rPr sz="1200" baseline="-13888" dirty="0">
                <a:solidFill>
                  <a:srgbClr val="9300D3"/>
                </a:solidFill>
                <a:latin typeface="Garamond"/>
                <a:cs typeface="Garamond"/>
              </a:rPr>
              <a:t>)</a:t>
            </a:r>
            <a:r>
              <a:rPr sz="1100" b="0" i="1" dirty="0">
                <a:solidFill>
                  <a:srgbClr val="9300D3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solidFill>
                  <a:srgbClr val="9300D3"/>
                </a:solidFill>
                <a:latin typeface="Bookman Old Style"/>
                <a:cs typeface="Bookman Old Style"/>
              </a:rPr>
              <a:t>.</a:t>
            </a:r>
            <a:r>
              <a:rPr sz="1100" b="0" i="1" spc="-135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solidFill>
                  <a:srgbClr val="9300D3"/>
                </a:solidFill>
                <a:latin typeface="Bookman Old Style"/>
                <a:cs typeface="Bookman Old Style"/>
              </a:rPr>
              <a:t>.</a:t>
            </a:r>
            <a:r>
              <a:rPr sz="1100" b="0" i="1" spc="-140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solidFill>
                  <a:srgbClr val="9300D3"/>
                </a:solidFill>
                <a:latin typeface="Bookman Old Style"/>
                <a:cs typeface="Bookman Old Style"/>
              </a:rPr>
              <a:t>.</a:t>
            </a:r>
            <a:r>
              <a:rPr sz="1100" b="0" i="1" spc="-140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solidFill>
                  <a:srgbClr val="9300D3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35" dirty="0">
                <a:solidFill>
                  <a:srgbClr val="9300D3"/>
                </a:solidFill>
                <a:latin typeface="Bookman Old Style"/>
                <a:cs typeface="Bookman Old Style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baseline="-13888" dirty="0">
                <a:solidFill>
                  <a:srgbClr val="9300D3"/>
                </a:solidFill>
                <a:latin typeface="Arial"/>
                <a:cs typeface="Arial"/>
              </a:rPr>
              <a:t>B</a:t>
            </a:r>
            <a:r>
              <a:rPr sz="1200" baseline="-13888" dirty="0">
                <a:solidFill>
                  <a:srgbClr val="9300D3"/>
                </a:solidFill>
                <a:latin typeface="Garamond"/>
                <a:cs typeface="Garamond"/>
              </a:rPr>
              <a:t>(</a:t>
            </a:r>
            <a:r>
              <a:rPr sz="1200" i="1" baseline="-13888" dirty="0">
                <a:solidFill>
                  <a:srgbClr val="9300D3"/>
                </a:solidFill>
                <a:latin typeface="Arial"/>
                <a:cs typeface="Arial"/>
              </a:rPr>
              <a:t>m</a:t>
            </a:r>
            <a:r>
              <a:rPr sz="1200" baseline="-13888" dirty="0">
                <a:solidFill>
                  <a:srgbClr val="9300D3"/>
                </a:solidFill>
                <a:latin typeface="Garamond"/>
                <a:cs typeface="Garamond"/>
              </a:rPr>
              <a:t>)</a:t>
            </a:r>
            <a:r>
              <a:rPr sz="1100" dirty="0">
                <a:solidFill>
                  <a:srgbClr val="9300D3"/>
                </a:solidFill>
                <a:latin typeface="Tahoma"/>
                <a:cs typeface="Tahoma"/>
              </a:rPr>
              <a:t>)</a:t>
            </a:r>
            <a:r>
              <a:rPr sz="1100" spc="40" dirty="0">
                <a:solidFill>
                  <a:srgbClr val="9300D3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those </a:t>
            </a:r>
            <a:r>
              <a:rPr sz="1100" spc="-55" dirty="0">
                <a:latin typeface="Arial"/>
                <a:cs typeface="Arial"/>
              </a:rPr>
              <a:t>components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2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correspond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variables.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Naive</a:t>
            </a:r>
            <a:r>
              <a:rPr spc="15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24038"/>
            <a:ext cx="3797300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sz="1100" spc="-40" dirty="0">
                <a:latin typeface="Arial"/>
                <a:cs typeface="Arial"/>
              </a:rPr>
              <a:t>We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describing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most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straightforward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implementation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At the </a:t>
            </a:r>
            <a:r>
              <a:rPr sz="1100" spc="-35" dirty="0">
                <a:latin typeface="Arial"/>
                <a:cs typeface="Arial"/>
              </a:rPr>
              <a:t>beginning</a:t>
            </a:r>
            <a:r>
              <a:rPr sz="1100" dirty="0">
                <a:latin typeface="Arial"/>
                <a:cs typeface="Arial"/>
              </a:rPr>
              <a:t> 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typical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iteration,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10" dirty="0">
                <a:latin typeface="Arial"/>
                <a:cs typeface="Arial"/>
              </a:rPr>
              <a:t>indices</a:t>
            </a:r>
            <a:endParaRPr sz="1100" dirty="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35"/>
              </a:spcBef>
            </a:pPr>
            <a:r>
              <a:rPr sz="1100" i="1" spc="-30" dirty="0">
                <a:latin typeface="Arial"/>
                <a:cs typeface="Arial"/>
              </a:rPr>
              <a:t>B</a:t>
            </a:r>
            <a:r>
              <a:rPr sz="1100" spc="-30" dirty="0">
                <a:latin typeface="Tahoma"/>
                <a:cs typeface="Tahoma"/>
              </a:rPr>
              <a:t>(</a:t>
            </a:r>
            <a:r>
              <a:rPr sz="1100" spc="-30" dirty="0">
                <a:latin typeface="Arial"/>
                <a:cs typeface="Arial"/>
              </a:rPr>
              <a:t>1</a:t>
            </a:r>
            <a:r>
              <a:rPr sz="1100" spc="-30" dirty="0">
                <a:latin typeface="Tahoma"/>
                <a:cs typeface="Tahoma"/>
              </a:rPr>
              <a:t>)</a:t>
            </a:r>
            <a:r>
              <a:rPr sz="1100" b="0" i="1" spc="-3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current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variables.</a:t>
            </a:r>
            <a:endParaRPr sz="1100" dirty="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form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solve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linear</a:t>
            </a:r>
            <a:r>
              <a:rPr sz="1100" spc="-10" dirty="0">
                <a:latin typeface="Arial"/>
                <a:cs typeface="Arial"/>
              </a:rPr>
              <a:t> system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023" y="1119084"/>
            <a:ext cx="42925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715" algn="l"/>
              </a:tabLst>
            </a:pP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-50" dirty="0">
                <a:latin typeface="Cambria"/>
                <a:cs typeface="Cambria"/>
              </a:rPr>
              <a:t>′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456" y="1384292"/>
            <a:ext cx="97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Arial"/>
                <a:cs typeface="Arial"/>
              </a:rPr>
              <a:t>B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775" y="1305292"/>
            <a:ext cx="1256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p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180" dirty="0">
                <a:latin typeface="Arial"/>
                <a:cs typeface="Arial"/>
              </a:rPr>
              <a:t> 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9976" y="1518245"/>
            <a:ext cx="97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8239" y="1425827"/>
            <a:ext cx="6153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4005" algn="l"/>
                <a:tab pos="464184" algn="l"/>
              </a:tabLst>
            </a:pPr>
            <a:r>
              <a:rPr sz="800" spc="-50" dirty="0">
                <a:solidFill>
                  <a:srgbClr val="990000"/>
                </a:solidFill>
                <a:latin typeface="Cambria"/>
                <a:cs typeface="Cambria"/>
              </a:rPr>
              <a:t>′</a:t>
            </a:r>
            <a:r>
              <a:rPr sz="800" dirty="0">
                <a:solidFill>
                  <a:srgbClr val="990000"/>
                </a:solidFill>
                <a:latin typeface="Cambria"/>
                <a:cs typeface="Cambria"/>
              </a:rPr>
              <a:t>	</a:t>
            </a:r>
            <a:r>
              <a:rPr sz="800" spc="-50" dirty="0">
                <a:solidFill>
                  <a:srgbClr val="990000"/>
                </a:solidFill>
                <a:latin typeface="Cambria"/>
                <a:cs typeface="Cambria"/>
              </a:rPr>
              <a:t>′</a:t>
            </a:r>
            <a:r>
              <a:rPr sz="800" dirty="0">
                <a:solidFill>
                  <a:srgbClr val="990000"/>
                </a:solidFill>
                <a:latin typeface="Cambria"/>
                <a:cs typeface="Cambria"/>
              </a:rPr>
              <a:t>	</a:t>
            </a:r>
            <a:r>
              <a:rPr sz="800" spc="60" dirty="0">
                <a:solidFill>
                  <a:srgbClr val="990000"/>
                </a:solidFill>
                <a:latin typeface="Cambria"/>
                <a:cs typeface="Cambria"/>
              </a:rPr>
              <a:t>−</a:t>
            </a:r>
            <a:r>
              <a:rPr sz="800" spc="60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611" y="1445703"/>
            <a:ext cx="731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0085" algn="l"/>
              </a:tabLst>
            </a:pP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sz="1100" i="1" spc="2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55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sz="1100" i="1" spc="27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100" b="0" i="1" spc="-50" dirty="0">
                <a:solidFill>
                  <a:srgbClr val="990000"/>
                </a:solidFill>
                <a:latin typeface="Bookman Old Style"/>
                <a:cs typeface="Bookman Old Style"/>
              </a:rPr>
              <a:t>.</a:t>
            </a:r>
            <a:endParaRPr sz="1100" dirty="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995" y="1754541"/>
            <a:ext cx="360870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Century"/>
                <a:cs typeface="Century"/>
              </a:rPr>
              <a:t>R</a:t>
            </a:r>
            <a:r>
              <a:rPr sz="1200" i="1" baseline="27777" dirty="0">
                <a:latin typeface="Arial"/>
                <a:cs typeface="Arial"/>
              </a:rPr>
              <a:t>m</a:t>
            </a:r>
            <a:r>
              <a:rPr sz="1200" i="1" spc="165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called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simplex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multipliers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associated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357" y="2120835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2483" y="2194761"/>
            <a:ext cx="335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3370" algn="l"/>
              </a:tabLst>
            </a:pPr>
            <a:r>
              <a:rPr sz="800" i="1" spc="-50" dirty="0">
                <a:latin typeface="Arial"/>
                <a:cs typeface="Arial"/>
              </a:rPr>
              <a:t>j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9510" y="2216110"/>
            <a:ext cx="97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9510" y="2123692"/>
            <a:ext cx="333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70" dirty="0">
                <a:latin typeface="Cambria"/>
                <a:cs typeface="Cambria"/>
              </a:rPr>
              <a:t>−</a:t>
            </a:r>
            <a:r>
              <a:rPr sz="800" spc="7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6037" y="2194761"/>
            <a:ext cx="1091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9655" algn="l"/>
              </a:tabLst>
            </a:pPr>
            <a:r>
              <a:rPr sz="800" i="1" spc="-50" dirty="0">
                <a:latin typeface="Arial"/>
                <a:cs typeface="Arial"/>
              </a:rPr>
              <a:t>j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395" y="2136646"/>
            <a:ext cx="35928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81835" algn="l"/>
              </a:tabLst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reduced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cost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10" dirty="0">
                <a:latin typeface="Tahoma"/>
                <a:cs typeface="Tahoma"/>
              </a:rPr>
              <a:t>¯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100" i="1" spc="24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24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r>
              <a:rPr sz="1100" i="1" dirty="0">
                <a:latin typeface="Arial"/>
                <a:cs typeface="Arial"/>
              </a:rPr>
              <a:t>	A</a:t>
            </a:r>
            <a:r>
              <a:rPr sz="1100" i="1" spc="2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any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2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9257" y="2308719"/>
            <a:ext cx="3612515" cy="986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obtained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according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formula</a:t>
            </a:r>
            <a:endParaRPr sz="1100">
              <a:latin typeface="Arial"/>
              <a:cs typeface="Arial"/>
            </a:endParaRPr>
          </a:p>
          <a:p>
            <a:pPr marL="584835">
              <a:lnSpc>
                <a:spcPct val="100000"/>
              </a:lnSpc>
              <a:spcBef>
                <a:spcPts val="1130"/>
              </a:spcBef>
            </a:pPr>
            <a:r>
              <a:rPr sz="1100" spc="-590" dirty="0">
                <a:latin typeface="Tahoma"/>
                <a:cs typeface="Tahoma"/>
              </a:rPr>
              <a:t>¯</a:t>
            </a:r>
            <a:r>
              <a:rPr sz="1100" i="1" spc="-15" dirty="0">
                <a:latin typeface="Arial"/>
                <a:cs typeface="Arial"/>
              </a:rPr>
              <a:t>c</a:t>
            </a:r>
            <a:r>
              <a:rPr sz="1200" i="1" spc="-22" baseline="-10416" dirty="0">
                <a:latin typeface="Arial"/>
                <a:cs typeface="Arial"/>
              </a:rPr>
              <a:t>j</a:t>
            </a:r>
            <a:r>
              <a:rPr sz="1200" i="1" spc="20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127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p</a:t>
            </a:r>
            <a:r>
              <a:rPr sz="1200" spc="-15" baseline="31250" dirty="0">
                <a:latin typeface="Cambria"/>
                <a:cs typeface="Cambria"/>
              </a:rPr>
              <a:t>′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200" i="1" spc="-15" baseline="-10416" dirty="0">
                <a:latin typeface="Arial"/>
                <a:cs typeface="Arial"/>
              </a:rPr>
              <a:t>j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 marL="227329" marR="43180" indent="-177165">
              <a:lnSpc>
                <a:spcPct val="102600"/>
              </a:lnSpc>
              <a:spcBef>
                <a:spcPts val="109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90" dirty="0">
                <a:latin typeface="Arial"/>
                <a:cs typeface="Arial"/>
              </a:rPr>
              <a:t>Regardless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pivoting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rule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employed,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may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compute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reduced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costs.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Naive</a:t>
            </a:r>
            <a:r>
              <a:rPr spc="15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24038"/>
            <a:ext cx="3797300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sz="1100" spc="-40" dirty="0">
                <a:latin typeface="Arial"/>
                <a:cs typeface="Arial"/>
              </a:rPr>
              <a:t>We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describing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most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straightforward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implementation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At the </a:t>
            </a:r>
            <a:r>
              <a:rPr sz="1100" spc="-35" dirty="0">
                <a:latin typeface="Arial"/>
                <a:cs typeface="Arial"/>
              </a:rPr>
              <a:t>beginning</a:t>
            </a:r>
            <a:r>
              <a:rPr sz="1100" dirty="0">
                <a:latin typeface="Arial"/>
                <a:cs typeface="Arial"/>
              </a:rPr>
              <a:t> 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typical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iteration,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10" dirty="0">
                <a:latin typeface="Arial"/>
                <a:cs typeface="Arial"/>
              </a:rPr>
              <a:t>indices</a:t>
            </a:r>
            <a:endParaRPr sz="11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35"/>
              </a:spcBef>
            </a:pPr>
            <a:r>
              <a:rPr sz="1100" i="1" spc="-30" dirty="0">
                <a:latin typeface="Arial"/>
                <a:cs typeface="Arial"/>
              </a:rPr>
              <a:t>B</a:t>
            </a:r>
            <a:r>
              <a:rPr sz="1100" spc="-30" dirty="0">
                <a:latin typeface="Tahoma"/>
                <a:cs typeface="Tahoma"/>
              </a:rPr>
              <a:t>(</a:t>
            </a:r>
            <a:r>
              <a:rPr sz="1100" spc="-30" dirty="0">
                <a:latin typeface="Arial"/>
                <a:cs typeface="Arial"/>
              </a:rPr>
              <a:t>1</a:t>
            </a:r>
            <a:r>
              <a:rPr sz="1100" spc="-30" dirty="0">
                <a:latin typeface="Tahoma"/>
                <a:cs typeface="Tahoma"/>
              </a:rPr>
              <a:t>)</a:t>
            </a:r>
            <a:r>
              <a:rPr sz="1100" b="0" i="1" spc="-3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current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variables.</a:t>
            </a:r>
            <a:endParaRPr sz="11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form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solve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linear</a:t>
            </a:r>
            <a:r>
              <a:rPr sz="1100" spc="-10" dirty="0"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023" y="1119084"/>
            <a:ext cx="42925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715" algn="l"/>
              </a:tabLst>
            </a:pP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-50" dirty="0">
                <a:latin typeface="Cambria"/>
                <a:cs typeface="Cambria"/>
              </a:rPr>
              <a:t>′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65" y="1211502"/>
            <a:ext cx="97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95" y="1132038"/>
            <a:ext cx="1256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p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180" dirty="0">
                <a:latin typeface="Arial"/>
                <a:cs typeface="Arial"/>
              </a:rPr>
              <a:t> 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9976" y="1518245"/>
            <a:ext cx="97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8239" y="1425827"/>
            <a:ext cx="6153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4005" algn="l"/>
                <a:tab pos="464184" algn="l"/>
              </a:tabLst>
            </a:pPr>
            <a:r>
              <a:rPr sz="800" spc="-50" dirty="0">
                <a:solidFill>
                  <a:srgbClr val="990000"/>
                </a:solidFill>
                <a:latin typeface="Cambria"/>
                <a:cs typeface="Cambria"/>
              </a:rPr>
              <a:t>′</a:t>
            </a:r>
            <a:r>
              <a:rPr sz="800" dirty="0">
                <a:solidFill>
                  <a:srgbClr val="990000"/>
                </a:solidFill>
                <a:latin typeface="Cambria"/>
                <a:cs typeface="Cambria"/>
              </a:rPr>
              <a:t>	</a:t>
            </a:r>
            <a:r>
              <a:rPr sz="800" spc="-50" dirty="0">
                <a:solidFill>
                  <a:srgbClr val="990000"/>
                </a:solidFill>
                <a:latin typeface="Cambria"/>
                <a:cs typeface="Cambria"/>
              </a:rPr>
              <a:t>′</a:t>
            </a:r>
            <a:r>
              <a:rPr sz="800" dirty="0">
                <a:solidFill>
                  <a:srgbClr val="990000"/>
                </a:solidFill>
                <a:latin typeface="Cambria"/>
                <a:cs typeface="Cambria"/>
              </a:rPr>
              <a:t>	</a:t>
            </a:r>
            <a:r>
              <a:rPr sz="800" spc="60" dirty="0">
                <a:solidFill>
                  <a:srgbClr val="990000"/>
                </a:solidFill>
                <a:latin typeface="Cambria"/>
                <a:cs typeface="Cambria"/>
              </a:rPr>
              <a:t>−</a:t>
            </a:r>
            <a:r>
              <a:rPr sz="800" spc="60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611" y="1445703"/>
            <a:ext cx="731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0085" algn="l"/>
              </a:tabLst>
            </a:pP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sz="1100" i="1" spc="2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55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sz="1100" i="1" spc="27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100" b="0" i="1" spc="-50" dirty="0">
                <a:solidFill>
                  <a:srgbClr val="990000"/>
                </a:solidFill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995" y="1754541"/>
            <a:ext cx="360870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Century"/>
                <a:cs typeface="Century"/>
              </a:rPr>
              <a:t>R</a:t>
            </a:r>
            <a:r>
              <a:rPr sz="1200" i="1" baseline="27777" dirty="0">
                <a:latin typeface="Arial"/>
                <a:cs typeface="Arial"/>
              </a:rPr>
              <a:t>m</a:t>
            </a:r>
            <a:r>
              <a:rPr sz="1200" i="1" spc="165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called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simplex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multipliers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associated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357" y="2120835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2483" y="2194761"/>
            <a:ext cx="335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3370" algn="l"/>
              </a:tabLst>
            </a:pPr>
            <a:r>
              <a:rPr sz="800" i="1" spc="-50" dirty="0">
                <a:latin typeface="Arial"/>
                <a:cs typeface="Arial"/>
              </a:rPr>
              <a:t>j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9510" y="2216110"/>
            <a:ext cx="97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9510" y="2123692"/>
            <a:ext cx="333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70" dirty="0">
                <a:latin typeface="Cambria"/>
                <a:cs typeface="Cambria"/>
              </a:rPr>
              <a:t>−</a:t>
            </a:r>
            <a:r>
              <a:rPr sz="800" spc="7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6037" y="2194761"/>
            <a:ext cx="1091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9655" algn="l"/>
              </a:tabLst>
            </a:pPr>
            <a:r>
              <a:rPr sz="800" i="1" spc="-50" dirty="0">
                <a:latin typeface="Arial"/>
                <a:cs typeface="Arial"/>
              </a:rPr>
              <a:t>j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395" y="2136646"/>
            <a:ext cx="35928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81835" algn="l"/>
              </a:tabLst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reduced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cost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10" dirty="0">
                <a:latin typeface="Tahoma"/>
                <a:cs typeface="Tahoma"/>
              </a:rPr>
              <a:t>¯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100" i="1" spc="24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24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r>
              <a:rPr sz="1100" i="1" dirty="0">
                <a:latin typeface="Arial"/>
                <a:cs typeface="Arial"/>
              </a:rPr>
              <a:t>	A</a:t>
            </a:r>
            <a:r>
              <a:rPr sz="1100" i="1" spc="2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any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2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6557" y="2308719"/>
            <a:ext cx="3637915" cy="986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obtained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according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formula</a:t>
            </a:r>
            <a:endParaRPr sz="110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1130"/>
              </a:spcBef>
              <a:tabLst>
                <a:tab pos="1698625" algn="l"/>
              </a:tabLst>
            </a:pPr>
            <a:r>
              <a:rPr sz="1100" spc="-590" dirty="0">
                <a:latin typeface="Tahoma"/>
                <a:cs typeface="Tahoma"/>
              </a:rPr>
              <a:t>¯</a:t>
            </a:r>
            <a:r>
              <a:rPr sz="1100" i="1" spc="-15" dirty="0">
                <a:latin typeface="Arial"/>
                <a:cs typeface="Arial"/>
              </a:rPr>
              <a:t>c</a:t>
            </a:r>
            <a:r>
              <a:rPr sz="1200" i="1" spc="-22" baseline="-10416" dirty="0">
                <a:latin typeface="Arial"/>
                <a:cs typeface="Arial"/>
              </a:rPr>
              <a:t>j</a:t>
            </a:r>
            <a:r>
              <a:rPr sz="1200" i="1" spc="20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127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p</a:t>
            </a:r>
            <a:r>
              <a:rPr sz="1200" spc="-15" baseline="31250" dirty="0">
                <a:latin typeface="Cambria"/>
                <a:cs typeface="Cambria"/>
              </a:rPr>
              <a:t>′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200" i="1" spc="-15" baseline="-10416" dirty="0">
                <a:latin typeface="Arial"/>
                <a:cs typeface="Arial"/>
              </a:rPr>
              <a:t>j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b="0" i="1" dirty="0">
                <a:latin typeface="Bookman Old Style"/>
                <a:cs typeface="Bookman Old Style"/>
              </a:rPr>
              <a:t>	</a:t>
            </a:r>
            <a:endParaRPr lang="en-US" sz="1100" dirty="0">
              <a:latin typeface="Tahoma"/>
              <a:cs typeface="Tahoma"/>
            </a:endParaRPr>
          </a:p>
          <a:p>
            <a:pPr marL="240029" marR="55880" indent="-177165">
              <a:lnSpc>
                <a:spcPct val="102600"/>
              </a:lnSpc>
              <a:spcBef>
                <a:spcPts val="1095"/>
              </a:spcBef>
            </a:pPr>
            <a:r>
              <a:rPr lang="en-US"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lang="en-US" sz="1650" spc="27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lang="en-US" sz="1100" spc="-90" dirty="0">
                <a:latin typeface="Arial"/>
                <a:cs typeface="Arial"/>
              </a:rPr>
              <a:t>Regardless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of the </a:t>
            </a:r>
            <a:r>
              <a:rPr lang="en-US" sz="1100" spc="-10" dirty="0">
                <a:latin typeface="Arial"/>
                <a:cs typeface="Arial"/>
              </a:rPr>
              <a:t>pivoting</a:t>
            </a:r>
            <a:r>
              <a:rPr lang="en-US" sz="1100" spc="-5" dirty="0">
                <a:latin typeface="Arial"/>
                <a:cs typeface="Arial"/>
              </a:rPr>
              <a:t> </a:t>
            </a:r>
            <a:r>
              <a:rPr lang="en-US" sz="1100" spc="-20" dirty="0">
                <a:latin typeface="Arial"/>
                <a:cs typeface="Arial"/>
              </a:rPr>
              <a:t>rule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spc="-60" dirty="0">
                <a:latin typeface="Arial"/>
                <a:cs typeface="Arial"/>
              </a:rPr>
              <a:t>employed,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spc="-90" dirty="0">
                <a:latin typeface="Arial"/>
                <a:cs typeface="Arial"/>
              </a:rPr>
              <a:t>we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spc="-50" dirty="0">
                <a:latin typeface="Arial"/>
                <a:cs typeface="Arial"/>
              </a:rPr>
              <a:t>may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spc="-65" dirty="0">
                <a:latin typeface="Arial"/>
                <a:cs typeface="Arial"/>
              </a:rPr>
              <a:t>have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spc="-25" dirty="0">
                <a:latin typeface="Arial"/>
                <a:cs typeface="Arial"/>
              </a:rPr>
              <a:t>to </a:t>
            </a:r>
            <a:r>
              <a:rPr lang="en-US" sz="1100" spc="-40" dirty="0">
                <a:latin typeface="Arial"/>
                <a:cs typeface="Arial"/>
              </a:rPr>
              <a:t>compute</a:t>
            </a:r>
            <a:r>
              <a:rPr lang="en-US" sz="1100" spc="-1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all</a:t>
            </a:r>
            <a:r>
              <a:rPr lang="en-US" sz="1100" spc="-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of</a:t>
            </a:r>
            <a:r>
              <a:rPr lang="en-US" sz="1100" spc="-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the</a:t>
            </a:r>
            <a:r>
              <a:rPr lang="en-US" sz="1100" spc="-10" dirty="0">
                <a:latin typeface="Arial"/>
                <a:cs typeface="Arial"/>
              </a:rPr>
              <a:t> </a:t>
            </a:r>
            <a:r>
              <a:rPr lang="en-US" sz="1100" spc="-60" dirty="0">
                <a:latin typeface="Arial"/>
                <a:cs typeface="Arial"/>
              </a:rPr>
              <a:t>reduced</a:t>
            </a:r>
            <a:r>
              <a:rPr lang="en-US" sz="1100" spc="-5" dirty="0">
                <a:latin typeface="Arial"/>
                <a:cs typeface="Arial"/>
              </a:rPr>
              <a:t> </a:t>
            </a:r>
            <a:r>
              <a:rPr lang="en-US" sz="1100" spc="-10" dirty="0">
                <a:latin typeface="Arial"/>
                <a:cs typeface="Arial"/>
              </a:rPr>
              <a:t>costs.</a:t>
            </a:r>
            <a:endParaRPr lang="en-US"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Naive</a:t>
            </a:r>
            <a:r>
              <a:rPr spc="15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7" y="577239"/>
            <a:ext cx="3832860" cy="17559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029" marR="558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Once</a:t>
            </a:r>
            <a:r>
              <a:rPr sz="1100" dirty="0">
                <a:latin typeface="Arial"/>
                <a:cs typeface="Arial"/>
              </a:rPr>
              <a:t> a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18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60" dirty="0">
                <a:latin typeface="Arial"/>
                <a:cs typeface="Arial"/>
              </a:rPr>
              <a:t>selected</a:t>
            </a:r>
            <a:r>
              <a:rPr sz="1100" dirty="0">
                <a:latin typeface="Arial"/>
                <a:cs typeface="Arial"/>
              </a:rPr>
              <a:t> to </a:t>
            </a:r>
            <a:r>
              <a:rPr sz="1100" spc="-25" dirty="0">
                <a:latin typeface="Arial"/>
                <a:cs typeface="Arial"/>
              </a:rPr>
              <a:t>enter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55" dirty="0">
                <a:latin typeface="Arial"/>
                <a:cs typeface="Arial"/>
              </a:rPr>
              <a:t>basis,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solve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30" dirty="0">
                <a:latin typeface="Arial"/>
                <a:cs typeface="Arial"/>
              </a:rPr>
              <a:t>linear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system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22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order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determine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vector</a:t>
            </a:r>
            <a:endParaRPr sz="1100" dirty="0">
              <a:latin typeface="Arial"/>
              <a:cs typeface="Arial"/>
            </a:endParaRPr>
          </a:p>
          <a:p>
            <a:pPr marL="1026160">
              <a:lnSpc>
                <a:spcPct val="100000"/>
              </a:lnSpc>
              <a:spcBef>
                <a:spcPts val="1150"/>
              </a:spcBef>
              <a:tabLst>
                <a:tab pos="1961514" algn="l"/>
              </a:tabLst>
            </a:pP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100" i="1" spc="-1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45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200" spc="-15" baseline="31250" dirty="0">
                <a:solidFill>
                  <a:srgbClr val="990000"/>
                </a:solidFill>
                <a:latin typeface="Cambria"/>
                <a:cs typeface="Cambria"/>
              </a:rPr>
              <a:t>−</a:t>
            </a:r>
            <a:r>
              <a:rPr sz="1200" spc="-15" baseline="31250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r>
              <a:rPr sz="1100" i="1" spc="-1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200" i="1" spc="-15" baseline="-10416" dirty="0">
                <a:solidFill>
                  <a:srgbClr val="990000"/>
                </a:solidFill>
                <a:latin typeface="Arial"/>
                <a:cs typeface="Arial"/>
              </a:rPr>
              <a:t>j</a:t>
            </a:r>
            <a:r>
              <a:rPr sz="1100" b="0" i="1" spc="-10" dirty="0">
                <a:solidFill>
                  <a:srgbClr val="990000"/>
                </a:solidFill>
                <a:latin typeface="Bookman Old Style"/>
                <a:cs typeface="Bookman Old Style"/>
              </a:rPr>
              <a:t>.</a:t>
            </a:r>
            <a:r>
              <a:rPr sz="1100" b="0" i="1" dirty="0">
                <a:solidFill>
                  <a:srgbClr val="990000"/>
                </a:solidFill>
                <a:latin typeface="Bookman Old Style"/>
                <a:cs typeface="Bookman Old Style"/>
              </a:rPr>
              <a:t>	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Tahoma"/>
              <a:cs typeface="Tahoma"/>
            </a:endParaRPr>
          </a:p>
          <a:p>
            <a:pPr marL="240029" marR="103505" indent="-177165">
              <a:lnSpc>
                <a:spcPct val="1026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point,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direction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along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which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will </a:t>
            </a:r>
            <a:r>
              <a:rPr sz="1100" spc="-30" dirty="0">
                <a:latin typeface="Arial"/>
                <a:cs typeface="Arial"/>
              </a:rPr>
              <a:t>be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moving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away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current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10" dirty="0">
                <a:latin typeface="Arial"/>
                <a:cs typeface="Arial"/>
              </a:rPr>
              <a:t> solution.</a:t>
            </a:r>
            <a:endParaRPr sz="1100" dirty="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finally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determine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364" y="229336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5" dirty="0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9479" y="2313240"/>
            <a:ext cx="787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59435" algn="l"/>
              </a:tabLst>
            </a:pP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100" b="0" i="1" spc="330" dirty="0">
                <a:latin typeface="Bookman Old Style"/>
                <a:cs typeface="Bookman Old Style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25" dirty="0">
                <a:latin typeface="Tahoma"/>
                <a:cs typeface="Tahoma"/>
              </a:rPr>
              <a:t>min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2294" y="2490195"/>
            <a:ext cx="45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7794" y="2221812"/>
            <a:ext cx="1054100" cy="38227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58190">
              <a:lnSpc>
                <a:spcPct val="100000"/>
              </a:lnSpc>
              <a:spcBef>
                <a:spcPts val="185"/>
              </a:spcBef>
            </a:pPr>
            <a:r>
              <a:rPr sz="1650" i="1" u="sng" spc="-15" baseline="1010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(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)</a:t>
            </a:r>
            <a:endParaRPr sz="80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800" i="1" spc="-25" dirty="0">
                <a:latin typeface="Arial"/>
                <a:cs typeface="Arial"/>
              </a:rPr>
              <a:t>i</a:t>
            </a:r>
            <a:r>
              <a:rPr sz="800" spc="-25" dirty="0">
                <a:latin typeface="Garamond"/>
                <a:cs typeface="Garamond"/>
              </a:rPr>
              <a:t>=</a:t>
            </a:r>
            <a:r>
              <a:rPr sz="800" spc="-25" dirty="0">
                <a:latin typeface="Arial"/>
                <a:cs typeface="Arial"/>
              </a:rPr>
              <a:t>1</a:t>
            </a:r>
            <a:r>
              <a:rPr sz="800" i="1" spc="-25" dirty="0">
                <a:latin typeface="Verdana"/>
                <a:cs typeface="Verdana"/>
              </a:rPr>
              <a:t>,...,</a:t>
            </a:r>
            <a:r>
              <a:rPr sz="800" i="1" spc="-25" dirty="0">
                <a:latin typeface="Arial"/>
                <a:cs typeface="Arial"/>
              </a:rPr>
              <a:t>m</a:t>
            </a:r>
            <a:r>
              <a:rPr sz="800" i="1" spc="-85" dirty="0">
                <a:latin typeface="Arial"/>
                <a:cs typeface="Arial"/>
              </a:rPr>
              <a:t> </a:t>
            </a:r>
            <a:r>
              <a:rPr sz="800" spc="-30" dirty="0">
                <a:latin typeface="Cambria"/>
                <a:cs typeface="Cambria"/>
              </a:rPr>
              <a:t>| </a:t>
            </a:r>
            <a:r>
              <a:rPr sz="8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800" i="1" spc="-2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800" i="1" dirty="0">
                <a:latin typeface="Verdana"/>
                <a:cs typeface="Verdana"/>
              </a:rPr>
              <a:t>&gt;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25" dirty="0">
                <a:latin typeface="Arial"/>
                <a:cs typeface="Arial"/>
              </a:rPr>
              <a:t>  </a:t>
            </a:r>
            <a:r>
              <a:rPr sz="1650" i="1" spc="-37" baseline="2525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i="1" spc="-37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2699383"/>
            <a:ext cx="363664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4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exit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basis,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construct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new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solution.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Naive</a:t>
            </a:r>
            <a:r>
              <a:rPr spc="15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7" y="577239"/>
            <a:ext cx="3832860" cy="15786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029" marR="558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Once</a:t>
            </a:r>
            <a:r>
              <a:rPr sz="1100" dirty="0">
                <a:latin typeface="Arial"/>
                <a:cs typeface="Arial"/>
              </a:rPr>
              <a:t> a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18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60" dirty="0">
                <a:latin typeface="Arial"/>
                <a:cs typeface="Arial"/>
              </a:rPr>
              <a:t>selected</a:t>
            </a:r>
            <a:r>
              <a:rPr sz="1100" dirty="0">
                <a:latin typeface="Arial"/>
                <a:cs typeface="Arial"/>
              </a:rPr>
              <a:t> to </a:t>
            </a:r>
            <a:r>
              <a:rPr sz="1100" spc="-25" dirty="0">
                <a:latin typeface="Arial"/>
                <a:cs typeface="Arial"/>
              </a:rPr>
              <a:t>enter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55" dirty="0">
                <a:latin typeface="Arial"/>
                <a:cs typeface="Arial"/>
              </a:rPr>
              <a:t>basis,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solve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30" dirty="0">
                <a:latin typeface="Arial"/>
                <a:cs typeface="Arial"/>
              </a:rPr>
              <a:t>linear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system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22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order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determine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vector</a:t>
            </a:r>
            <a:endParaRPr sz="1100" dirty="0">
              <a:latin typeface="Arial"/>
              <a:cs typeface="Arial"/>
            </a:endParaRPr>
          </a:p>
          <a:p>
            <a:pPr marL="1026160">
              <a:lnSpc>
                <a:spcPct val="100000"/>
              </a:lnSpc>
              <a:spcBef>
                <a:spcPts val="1150"/>
              </a:spcBef>
              <a:tabLst>
                <a:tab pos="1961514" algn="l"/>
              </a:tabLst>
            </a:pP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100" i="1" spc="-1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45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200" spc="-15" baseline="31250" dirty="0">
                <a:solidFill>
                  <a:srgbClr val="990000"/>
                </a:solidFill>
                <a:latin typeface="Cambria"/>
                <a:cs typeface="Cambria"/>
              </a:rPr>
              <a:t>−</a:t>
            </a:r>
            <a:r>
              <a:rPr sz="1200" spc="-15" baseline="31250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r>
              <a:rPr sz="1100" i="1" spc="-1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200" i="1" spc="-15" baseline="-10416" dirty="0">
                <a:solidFill>
                  <a:srgbClr val="990000"/>
                </a:solidFill>
                <a:latin typeface="Arial"/>
                <a:cs typeface="Arial"/>
              </a:rPr>
              <a:t>j</a:t>
            </a:r>
            <a:r>
              <a:rPr sz="1100" b="0" i="1" spc="-10" dirty="0">
                <a:solidFill>
                  <a:srgbClr val="990000"/>
                </a:solidFill>
                <a:latin typeface="Bookman Old Style"/>
                <a:cs typeface="Bookman Old Style"/>
              </a:rPr>
              <a:t>.</a:t>
            </a:r>
            <a:r>
              <a:rPr sz="1100" b="0" i="1" dirty="0">
                <a:solidFill>
                  <a:srgbClr val="990000"/>
                </a:solidFill>
                <a:latin typeface="Bookman Old Style"/>
                <a:cs typeface="Bookman Old Style"/>
              </a:rPr>
              <a:t>	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Tahoma"/>
              <a:cs typeface="Tahoma"/>
            </a:endParaRPr>
          </a:p>
          <a:p>
            <a:pPr marL="240029" marR="103505" indent="-177165">
              <a:lnSpc>
                <a:spcPct val="1026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point,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direction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along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which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will </a:t>
            </a:r>
            <a:r>
              <a:rPr sz="1100" spc="-30" dirty="0">
                <a:latin typeface="Arial"/>
                <a:cs typeface="Arial"/>
              </a:rPr>
              <a:t>be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moving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away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current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-10" dirty="0">
                <a:latin typeface="Arial"/>
                <a:cs typeface="Arial"/>
              </a:rPr>
              <a:t> solution.</a:t>
            </a:r>
            <a:endParaRPr sz="1100" dirty="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finally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determine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364" y="229336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5" dirty="0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9479" y="2313240"/>
            <a:ext cx="787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59435" algn="l"/>
              </a:tabLst>
            </a:pP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100" b="0" i="1" spc="330" dirty="0">
                <a:latin typeface="Bookman Old Style"/>
                <a:cs typeface="Bookman Old Style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25" dirty="0">
                <a:latin typeface="Tahoma"/>
                <a:cs typeface="Tahoma"/>
              </a:rPr>
              <a:t>min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2294" y="2490195"/>
            <a:ext cx="45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7794" y="2221812"/>
            <a:ext cx="1054100" cy="38227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58190">
              <a:lnSpc>
                <a:spcPct val="100000"/>
              </a:lnSpc>
              <a:spcBef>
                <a:spcPts val="185"/>
              </a:spcBef>
            </a:pPr>
            <a:r>
              <a:rPr sz="1650" i="1" u="sng" spc="-15" baseline="1010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(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)</a:t>
            </a:r>
            <a:endParaRPr sz="80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800" i="1" spc="-25" dirty="0">
                <a:latin typeface="Arial"/>
                <a:cs typeface="Arial"/>
              </a:rPr>
              <a:t>i</a:t>
            </a:r>
            <a:r>
              <a:rPr sz="800" spc="-25" dirty="0">
                <a:latin typeface="Garamond"/>
                <a:cs typeface="Garamond"/>
              </a:rPr>
              <a:t>=</a:t>
            </a:r>
            <a:r>
              <a:rPr sz="800" spc="-25" dirty="0">
                <a:latin typeface="Arial"/>
                <a:cs typeface="Arial"/>
              </a:rPr>
              <a:t>1</a:t>
            </a:r>
            <a:r>
              <a:rPr sz="800" i="1" spc="-25" dirty="0">
                <a:latin typeface="Verdana"/>
                <a:cs typeface="Verdana"/>
              </a:rPr>
              <a:t>,...,</a:t>
            </a:r>
            <a:r>
              <a:rPr sz="800" i="1" spc="-25" dirty="0">
                <a:latin typeface="Arial"/>
                <a:cs typeface="Arial"/>
              </a:rPr>
              <a:t>m</a:t>
            </a:r>
            <a:r>
              <a:rPr sz="800" i="1" spc="-85" dirty="0">
                <a:latin typeface="Arial"/>
                <a:cs typeface="Arial"/>
              </a:rPr>
              <a:t> </a:t>
            </a:r>
            <a:r>
              <a:rPr sz="800" spc="-30" dirty="0">
                <a:latin typeface="Cambria"/>
                <a:cs typeface="Cambria"/>
              </a:rPr>
              <a:t>| </a:t>
            </a:r>
            <a:r>
              <a:rPr sz="8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800" i="1" spc="-2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800" i="1" dirty="0">
                <a:latin typeface="Verdana"/>
                <a:cs typeface="Verdana"/>
              </a:rPr>
              <a:t>&gt;</a:t>
            </a:r>
            <a:r>
              <a:rPr sz="800" dirty="0">
                <a:latin typeface="Arial"/>
                <a:cs typeface="Arial"/>
              </a:rPr>
              <a:t>0</a:t>
            </a:r>
            <a:r>
              <a:rPr sz="800" spc="225" dirty="0">
                <a:latin typeface="Arial"/>
                <a:cs typeface="Arial"/>
              </a:rPr>
              <a:t>  </a:t>
            </a:r>
            <a:r>
              <a:rPr sz="1650" i="1" spc="-37" baseline="2525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i="1" spc="-37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2699383"/>
            <a:ext cx="363664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4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exit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basis,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construct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new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feasible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solution.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9908" y="1391473"/>
            <a:ext cx="1808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Revised</a:t>
            </a:r>
            <a:r>
              <a:rPr sz="1400" spc="75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simplex</a:t>
            </a:r>
            <a:r>
              <a:rPr sz="1400" spc="85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1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method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Revised</a:t>
            </a:r>
            <a:r>
              <a:rPr spc="80" dirty="0"/>
              <a:t> </a:t>
            </a:r>
            <a:r>
              <a:rPr dirty="0"/>
              <a:t>simplex</a:t>
            </a:r>
            <a:r>
              <a:rPr spc="85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87607A2-1BB6-9762-61F6-39FC65D3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7" y="444314"/>
            <a:ext cx="3988767" cy="257212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Revised</a:t>
            </a:r>
            <a:r>
              <a:rPr spc="80" dirty="0"/>
              <a:t> </a:t>
            </a:r>
            <a:r>
              <a:rPr dirty="0"/>
              <a:t>simplex</a:t>
            </a:r>
            <a:r>
              <a:rPr spc="85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29BED0-2D11-6F6C-93C1-8A49B624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" y="511175"/>
            <a:ext cx="4610100" cy="262983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5F8B-B4D5-9BA5-B960-FAA1A0C5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72654"/>
            <a:ext cx="4068445" cy="215444"/>
          </a:xfrm>
        </p:spPr>
        <p:txBody>
          <a:bodyPr/>
          <a:lstStyle/>
          <a:p>
            <a:r>
              <a:rPr lang="es-CO" dirty="0" err="1"/>
              <a:t>Revised</a:t>
            </a:r>
            <a:r>
              <a:rPr lang="es-CO" spc="80" dirty="0"/>
              <a:t> </a:t>
            </a:r>
            <a:r>
              <a:rPr lang="es-CO" dirty="0"/>
              <a:t>simplex</a:t>
            </a:r>
            <a:r>
              <a:rPr lang="es-CO" spc="85" dirty="0"/>
              <a:t> </a:t>
            </a:r>
            <a:r>
              <a:rPr lang="es-CO" spc="-10" dirty="0" err="1"/>
              <a:t>method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4707E3-B357-D966-F762-B9A0AEB2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693"/>
            <a:ext cx="4610100" cy="27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25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Revised</a:t>
            </a:r>
            <a:r>
              <a:rPr spc="80" dirty="0"/>
              <a:t> </a:t>
            </a:r>
            <a:r>
              <a:rPr dirty="0"/>
              <a:t>simplex</a:t>
            </a:r>
            <a:r>
              <a:rPr spc="8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534" y="1012177"/>
            <a:ext cx="3883025" cy="893444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16205" algn="just">
              <a:lnSpc>
                <a:spcPct val="100000"/>
              </a:lnSpc>
              <a:spcBef>
                <a:spcPts val="585"/>
              </a:spcBef>
            </a:pP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Definition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3.4</a:t>
            </a:r>
            <a:endParaRPr sz="1100">
              <a:latin typeface="Arial"/>
              <a:cs typeface="Arial"/>
            </a:endParaRPr>
          </a:p>
          <a:p>
            <a:pPr marL="116205" marR="139065" algn="just">
              <a:lnSpc>
                <a:spcPct val="102600"/>
              </a:lnSpc>
            </a:pPr>
            <a:r>
              <a:rPr sz="1100" spc="-60" dirty="0">
                <a:latin typeface="Arial"/>
                <a:cs typeface="Arial"/>
              </a:rPr>
              <a:t>Given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operation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adding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constant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multiple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65" dirty="0">
                <a:latin typeface="Arial"/>
                <a:cs typeface="Arial"/>
              </a:rPr>
              <a:t>one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row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same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another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row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called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elementary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row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957" y="2080207"/>
            <a:ext cx="3675379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6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40" dirty="0">
                <a:latin typeface="Arial"/>
                <a:cs typeface="Arial"/>
              </a:rPr>
              <a:t>Performing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elementary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row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operation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 </a:t>
            </a:r>
            <a:r>
              <a:rPr sz="1100" spc="-40" dirty="0">
                <a:solidFill>
                  <a:srgbClr val="990000"/>
                </a:solidFill>
                <a:latin typeface="Arial"/>
                <a:cs typeface="Arial"/>
              </a:rPr>
              <a:t>equivalent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to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forming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QC</a:t>
            </a:r>
            <a:r>
              <a:rPr sz="1100" spc="-20" dirty="0">
                <a:latin typeface="Arial"/>
                <a:cs typeface="Arial"/>
              </a:rPr>
              <a:t>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suitably </a:t>
            </a:r>
            <a:r>
              <a:rPr sz="1100" spc="-35" dirty="0">
                <a:latin typeface="Arial"/>
                <a:cs typeface="Arial"/>
              </a:rPr>
              <a:t>constructed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square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matrix.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Revised</a:t>
            </a:r>
            <a:r>
              <a:rPr spc="80" dirty="0"/>
              <a:t> </a:t>
            </a:r>
            <a:r>
              <a:rPr dirty="0"/>
              <a:t>simplex</a:t>
            </a:r>
            <a:r>
              <a:rPr spc="85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005C8D4-2752-5F75-32CD-CAFC610BF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294"/>
            <a:ext cx="4610100" cy="276252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Optimality</a:t>
            </a:r>
            <a:r>
              <a:rPr spc="270" dirty="0"/>
              <a:t> </a:t>
            </a:r>
            <a:r>
              <a:rPr spc="-10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657" y="326198"/>
            <a:ext cx="3820795" cy="14077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287655" indent="-177165">
              <a:lnSpc>
                <a:spcPct val="102699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5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latin typeface="Arial"/>
                <a:cs typeface="Arial"/>
              </a:rPr>
              <a:t>Given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interested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feasible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solutions</a:t>
            </a:r>
            <a:r>
              <a:rPr sz="1100" spc="-35" dirty="0">
                <a:latin typeface="Arial"/>
                <a:cs typeface="Arial"/>
              </a:rPr>
              <a:t>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we </a:t>
            </a:r>
            <a:r>
              <a:rPr sz="1100" spc="-10" dirty="0">
                <a:latin typeface="Arial"/>
                <a:cs typeface="Arial"/>
              </a:rPr>
              <a:t>require</a:t>
            </a:r>
            <a:endParaRPr sz="1100">
              <a:latin typeface="Arial"/>
              <a:cs typeface="Arial"/>
            </a:endParaRPr>
          </a:p>
          <a:p>
            <a:pPr marL="201930" marR="213995" indent="214629">
              <a:lnSpc>
                <a:spcPct val="153900"/>
              </a:lnSpc>
              <a:tabLst>
                <a:tab pos="1424305" algn="l"/>
                <a:tab pos="1739900" algn="l"/>
                <a:tab pos="2757170" algn="l"/>
                <a:tab pos="3072765" algn="l"/>
              </a:tabLst>
            </a:pP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b="0" i="1" spc="-55" dirty="0">
                <a:latin typeface="Bookman Old Style"/>
                <a:cs typeface="Bookman Old Style"/>
              </a:rPr>
              <a:t>θ</a:t>
            </a:r>
            <a:r>
              <a:rPr sz="1100" i="1" spc="-55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spc="-55" dirty="0">
                <a:latin typeface="Tahoma"/>
                <a:cs typeface="Tahoma"/>
              </a:rPr>
              <a:t>)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⇔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500" spc="-1387" baseline="-8333" dirty="0">
                <a:latin typeface="Euclid Extra"/>
                <a:cs typeface="Euclid Extra"/>
              </a:rPr>
              <a:t></a:t>
            </a:r>
            <a:r>
              <a:rPr sz="1100" i="1" spc="-415" dirty="0">
                <a:latin typeface="Arial"/>
                <a:cs typeface="Arial"/>
              </a:rPr>
              <a:t>A</a:t>
            </a:r>
            <a:r>
              <a:rPr sz="1500" spc="-944" baseline="8333" dirty="0">
                <a:latin typeface="Euclid Extra"/>
                <a:cs typeface="Euclid Extra"/>
              </a:rPr>
              <a:t></a:t>
            </a:r>
            <a:r>
              <a:rPr sz="1100" i="1" spc="-15" dirty="0">
                <a:latin typeface="Arial"/>
                <a:cs typeface="Arial"/>
              </a:rPr>
              <a:t>x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b="0" i="1" spc="-50" dirty="0">
                <a:latin typeface="Bookman Old Style"/>
                <a:cs typeface="Bookman Old Style"/>
              </a:rPr>
              <a:t>θ</a:t>
            </a: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i="1" spc="-50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1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spc="-894" dirty="0">
                <a:latin typeface="Arial"/>
                <a:cs typeface="Arial"/>
              </a:rPr>
              <a:t>b</a:t>
            </a:r>
            <a:r>
              <a:rPr sz="1500" spc="-465" baseline="-8333" dirty="0">
                <a:latin typeface="Euclid Extra"/>
                <a:cs typeface="Euclid Extra"/>
              </a:rPr>
              <a:t></a:t>
            </a:r>
            <a:r>
              <a:rPr sz="1500" baseline="-8333" dirty="0">
                <a:latin typeface="Times New Roman"/>
                <a:cs typeface="Times New Roman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⇔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b="0" i="1" spc="-50" dirty="0">
                <a:latin typeface="Bookman Old Style"/>
                <a:cs typeface="Bookman Old Style"/>
              </a:rPr>
              <a:t>θ</a:t>
            </a: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i="1" spc="-50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Arial"/>
                <a:cs typeface="Arial"/>
              </a:rPr>
              <a:t>0</a:t>
            </a:r>
            <a:r>
              <a:rPr sz="1100" b="0" i="1" spc="-65" dirty="0">
                <a:latin typeface="Bookman Old Style"/>
                <a:cs typeface="Bookman Old Style"/>
              </a:rPr>
              <a:t>, </a:t>
            </a: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used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since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feasible.</a:t>
            </a:r>
            <a:endParaRPr sz="1100">
              <a:latin typeface="Arial"/>
              <a:cs typeface="Arial"/>
            </a:endParaRPr>
          </a:p>
          <a:p>
            <a:pPr marL="201930" marR="17780" indent="-177165">
              <a:lnSpc>
                <a:spcPct val="102699"/>
              </a:lnSpc>
              <a:spcBef>
                <a:spcPts val="8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Arial"/>
                <a:cs typeface="Arial"/>
              </a:rPr>
              <a:t>Thus,</a:t>
            </a:r>
            <a:r>
              <a:rPr sz="1100" dirty="0">
                <a:latin typeface="Arial"/>
                <a:cs typeface="Arial"/>
              </a:rPr>
              <a:t> for the </a:t>
            </a:r>
            <a:r>
              <a:rPr sz="1100" spc="-25" dirty="0">
                <a:latin typeface="Arial"/>
                <a:cs typeface="Arial"/>
              </a:rPr>
              <a:t>equality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constraints</a:t>
            </a:r>
            <a:r>
              <a:rPr sz="1100" dirty="0">
                <a:latin typeface="Arial"/>
                <a:cs typeface="Arial"/>
              </a:rPr>
              <a:t> to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satisfied</a:t>
            </a:r>
            <a:r>
              <a:rPr sz="1100" dirty="0">
                <a:latin typeface="Arial"/>
                <a:cs typeface="Arial"/>
              </a:rPr>
              <a:t> for </a:t>
            </a:r>
            <a:r>
              <a:rPr sz="1100" b="0" i="1" spc="-145" dirty="0">
                <a:latin typeface="Bookman Old Style"/>
                <a:cs typeface="Bookman Old Style"/>
              </a:rPr>
              <a:t>θ</a:t>
            </a:r>
            <a:r>
              <a:rPr sz="1100" b="0" i="1" dirty="0">
                <a:latin typeface="Bookman Old Style"/>
                <a:cs typeface="Bookman Old Style"/>
              </a:rPr>
              <a:t> </a:t>
            </a:r>
            <a:r>
              <a:rPr sz="1100" b="0" i="1" spc="180" dirty="0">
                <a:latin typeface="Bookman Old Style"/>
                <a:cs typeface="Bookman Old Style"/>
              </a:rPr>
              <a:t>&gt;</a:t>
            </a:r>
            <a:r>
              <a:rPr sz="1100" b="0" i="1" spc="-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0, </a:t>
            </a:r>
            <a:r>
              <a:rPr sz="1100" spc="-45" dirty="0">
                <a:latin typeface="Arial"/>
                <a:cs typeface="Arial"/>
              </a:rPr>
              <a:t>we </a:t>
            </a:r>
            <a:r>
              <a:rPr sz="1100" spc="-20" dirty="0">
                <a:latin typeface="Arial"/>
                <a:cs typeface="Arial"/>
              </a:rPr>
              <a:t>need</a:t>
            </a:r>
            <a:endParaRPr sz="1100">
              <a:latin typeface="Arial"/>
              <a:cs typeface="Arial"/>
            </a:endParaRPr>
          </a:p>
          <a:p>
            <a:pPr marL="177927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1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Revised</a:t>
            </a:r>
            <a:r>
              <a:rPr spc="80" dirty="0"/>
              <a:t> </a:t>
            </a:r>
            <a:r>
              <a:rPr dirty="0"/>
              <a:t>simplex</a:t>
            </a:r>
            <a:r>
              <a:rPr spc="85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E71F677-8E0A-3CF2-0C58-282E77BD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9" y="380987"/>
            <a:ext cx="4610100" cy="310476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Revised</a:t>
            </a:r>
            <a:r>
              <a:rPr spc="85" dirty="0"/>
              <a:t> </a:t>
            </a:r>
            <a:r>
              <a:rPr dirty="0"/>
              <a:t>simplex</a:t>
            </a:r>
            <a:r>
              <a:rPr spc="85" dirty="0"/>
              <a:t> </a:t>
            </a:r>
            <a:r>
              <a:rPr dirty="0"/>
              <a:t>method:</a:t>
            </a:r>
            <a:r>
              <a:rPr spc="220" dirty="0"/>
              <a:t> </a:t>
            </a:r>
            <a:r>
              <a:rPr spc="-10" dirty="0"/>
              <a:t>implementation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829973C-56EA-5A47-6479-6A79E6D7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" y="411783"/>
            <a:ext cx="4579830" cy="297631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Revised</a:t>
            </a:r>
            <a:r>
              <a:rPr spc="85" dirty="0"/>
              <a:t> </a:t>
            </a:r>
            <a:r>
              <a:rPr dirty="0"/>
              <a:t>simplex</a:t>
            </a:r>
            <a:r>
              <a:rPr spc="85" dirty="0"/>
              <a:t> </a:t>
            </a:r>
            <a:r>
              <a:rPr dirty="0"/>
              <a:t>method:</a:t>
            </a:r>
            <a:r>
              <a:rPr spc="220" dirty="0"/>
              <a:t> </a:t>
            </a:r>
            <a:r>
              <a:rPr spc="-10" dirty="0"/>
              <a:t>implementation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58ADFA-38B6-D9FF-1E19-37316631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76"/>
            <a:ext cx="4610100" cy="29485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185" y="1392488"/>
            <a:ext cx="2409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5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The</a:t>
            </a:r>
            <a:r>
              <a:rPr sz="1400" spc="12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full</a:t>
            </a:r>
            <a:r>
              <a:rPr sz="1400" spc="125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tableau</a:t>
            </a:r>
            <a:r>
              <a:rPr sz="1400" spc="12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10" dirty="0">
                <a:solidFill>
                  <a:srgbClr val="990000"/>
                </a:solidFill>
                <a:latin typeface="Calibri"/>
                <a:cs typeface="Calibri"/>
                <a:hlinkClick r:id="rId2" action="ppaction://hlinksldjump"/>
              </a:rPr>
              <a:t>implementation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20" dirty="0"/>
              <a:t> </a:t>
            </a:r>
            <a:r>
              <a:rPr dirty="0"/>
              <a:t>full</a:t>
            </a:r>
            <a:r>
              <a:rPr spc="125" dirty="0"/>
              <a:t> </a:t>
            </a:r>
            <a:r>
              <a:rPr dirty="0"/>
              <a:t>tableau</a:t>
            </a:r>
            <a:r>
              <a:rPr spc="120" dirty="0"/>
              <a:t> </a:t>
            </a:r>
            <a:r>
              <a:rPr spc="-10" dirty="0"/>
              <a:t>implementation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11580B-A2B5-4CDF-BBC0-401BC0E8B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881"/>
            <a:ext cx="4610100" cy="196898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20" dirty="0"/>
              <a:t> </a:t>
            </a:r>
            <a:r>
              <a:rPr dirty="0"/>
              <a:t>full</a:t>
            </a:r>
            <a:r>
              <a:rPr spc="125" dirty="0"/>
              <a:t> </a:t>
            </a:r>
            <a:r>
              <a:rPr dirty="0"/>
              <a:t>tableau</a:t>
            </a:r>
            <a:r>
              <a:rPr spc="12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307221" y="1361897"/>
            <a:ext cx="759460" cy="154305"/>
          </a:xfrm>
          <a:custGeom>
            <a:avLst/>
            <a:gdLst/>
            <a:ahLst/>
            <a:cxnLst/>
            <a:rect l="l" t="t" r="r" b="b"/>
            <a:pathLst>
              <a:path w="759460" h="154305">
                <a:moveTo>
                  <a:pt x="759155" y="0"/>
                </a:moveTo>
                <a:lnTo>
                  <a:pt x="759155" y="0"/>
                </a:lnTo>
                <a:lnTo>
                  <a:pt x="0" y="0"/>
                </a:lnTo>
                <a:lnTo>
                  <a:pt x="0" y="153784"/>
                </a:lnTo>
                <a:lnTo>
                  <a:pt x="759155" y="153784"/>
                </a:lnTo>
                <a:lnTo>
                  <a:pt x="759155" y="0"/>
                </a:lnTo>
                <a:close/>
              </a:path>
            </a:pathLst>
          </a:custGeom>
          <a:solidFill>
            <a:srgbClr val="E5E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6557" y="569466"/>
            <a:ext cx="3719829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029" marR="431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baseline="27777" dirty="0">
                <a:latin typeface="Cambria"/>
                <a:cs typeface="Cambria"/>
              </a:rPr>
              <a:t>−</a:t>
            </a:r>
            <a:r>
              <a:rPr sz="1200" baseline="27777" dirty="0">
                <a:latin typeface="Arial"/>
                <a:cs typeface="Arial"/>
              </a:rPr>
              <a:t>1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35" dirty="0">
                <a:latin typeface="Arial"/>
                <a:cs typeface="Arial"/>
              </a:rPr>
              <a:t>called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zeroth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column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contains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values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variables.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59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baseline="27777" dirty="0">
                <a:latin typeface="Cambria"/>
                <a:cs typeface="Cambria"/>
              </a:rPr>
              <a:t>−</a:t>
            </a:r>
            <a:r>
              <a:rPr sz="1200" baseline="27777" dirty="0">
                <a:latin typeface="Arial"/>
                <a:cs typeface="Arial"/>
              </a:rPr>
              <a:t>1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209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called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column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tableau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40029" marR="10477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5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100" i="1" spc="-4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i="1" spc="50" dirty="0">
                <a:latin typeface="Arial"/>
                <a:cs typeface="Arial"/>
              </a:rPr>
              <a:t>B</a:t>
            </a:r>
            <a:r>
              <a:rPr sz="1200" spc="75" baseline="27777" dirty="0">
                <a:latin typeface="Cambria"/>
                <a:cs typeface="Cambria"/>
              </a:rPr>
              <a:t>−</a:t>
            </a:r>
            <a:r>
              <a:rPr sz="1200" spc="75" baseline="27777" dirty="0">
                <a:latin typeface="Arial"/>
                <a:cs typeface="Arial"/>
              </a:rPr>
              <a:t>1</a:t>
            </a:r>
            <a:r>
              <a:rPr sz="1100" i="1" spc="50" dirty="0">
                <a:latin typeface="Arial"/>
                <a:cs typeface="Arial"/>
              </a:rPr>
              <a:t>A</a:t>
            </a:r>
            <a:r>
              <a:rPr sz="1200" i="1" spc="75" baseline="-10416" dirty="0">
                <a:latin typeface="Arial"/>
                <a:cs typeface="Arial"/>
              </a:rPr>
              <a:t>j</a:t>
            </a:r>
            <a:r>
              <a:rPr sz="1200" i="1" spc="202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corresponding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that </a:t>
            </a:r>
            <a:r>
              <a:rPr sz="1100" spc="-50" dirty="0">
                <a:latin typeface="Arial"/>
                <a:cs typeface="Arial"/>
              </a:rPr>
              <a:t>enters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called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column.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6992" y="2196601"/>
          <a:ext cx="2744470" cy="1006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190"/>
                        </a:lnSpc>
                        <a:tabLst>
                          <a:tab pos="716915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aseline="-10416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  <a:p>
                      <a:pPr marR="27749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190"/>
                        </a:lnSpc>
                        <a:tabLst>
                          <a:tab pos="303530" algn="l"/>
                        </a:tabLst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  <a:p>
                      <a:pPr marL="28511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86360">
                        <a:lnSpc>
                          <a:spcPts val="1200"/>
                        </a:lnSpc>
                        <a:spcBef>
                          <a:spcPts val="70"/>
                        </a:spcBef>
                      </a:pPr>
                      <a:r>
                        <a:rPr sz="1650" i="1" spc="60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4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40" dirty="0">
                          <a:latin typeface="Verdana"/>
                          <a:cs typeface="Verdana"/>
                        </a:rPr>
                        <a:t>ℓ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70"/>
                        </a:lnSpc>
                        <a:tabLst>
                          <a:tab pos="779780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r>
                        <a:rPr sz="1200" i="1" baseline="-13888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7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70"/>
                        </a:lnSpc>
                        <a:tabLst>
                          <a:tab pos="371475" algn="l"/>
                        </a:tabLst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20"/>
                        </a:lnSpc>
                        <a:spcBef>
                          <a:spcPts val="254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749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716915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baseline="-10416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28511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155" dirty="0">
                          <a:latin typeface="Bookman Old Style"/>
                          <a:cs typeface="Bookman Old Style"/>
                        </a:rPr>
                        <a:t> 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20" dirty="0"/>
              <a:t> </a:t>
            </a:r>
            <a:r>
              <a:rPr dirty="0"/>
              <a:t>full</a:t>
            </a:r>
            <a:r>
              <a:rPr spc="125" dirty="0"/>
              <a:t> </a:t>
            </a:r>
            <a:r>
              <a:rPr dirty="0"/>
              <a:t>tableau</a:t>
            </a:r>
            <a:r>
              <a:rPr spc="12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851723" y="748626"/>
            <a:ext cx="531495" cy="154305"/>
          </a:xfrm>
          <a:custGeom>
            <a:avLst/>
            <a:gdLst/>
            <a:ahLst/>
            <a:cxnLst/>
            <a:rect l="l" t="t" r="r" b="b"/>
            <a:pathLst>
              <a:path w="531494" h="154305">
                <a:moveTo>
                  <a:pt x="531418" y="0"/>
                </a:moveTo>
                <a:lnTo>
                  <a:pt x="531418" y="0"/>
                </a:lnTo>
                <a:lnTo>
                  <a:pt x="0" y="0"/>
                </a:lnTo>
                <a:lnTo>
                  <a:pt x="0" y="153784"/>
                </a:lnTo>
                <a:lnTo>
                  <a:pt x="531418" y="153784"/>
                </a:lnTo>
                <a:lnTo>
                  <a:pt x="531418" y="0"/>
                </a:lnTo>
                <a:close/>
              </a:path>
            </a:pathLst>
          </a:custGeom>
          <a:solidFill>
            <a:srgbClr val="90E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6425" y="1130731"/>
            <a:ext cx="784860" cy="154305"/>
          </a:xfrm>
          <a:custGeom>
            <a:avLst/>
            <a:gdLst/>
            <a:ahLst/>
            <a:cxnLst/>
            <a:rect l="l" t="t" r="r" b="b"/>
            <a:pathLst>
              <a:path w="784860" h="154305">
                <a:moveTo>
                  <a:pt x="784466" y="0"/>
                </a:moveTo>
                <a:lnTo>
                  <a:pt x="784466" y="0"/>
                </a:lnTo>
                <a:lnTo>
                  <a:pt x="0" y="0"/>
                </a:lnTo>
                <a:lnTo>
                  <a:pt x="0" y="153784"/>
                </a:lnTo>
                <a:lnTo>
                  <a:pt x="784466" y="153784"/>
                </a:lnTo>
                <a:lnTo>
                  <a:pt x="78446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857" y="548334"/>
            <a:ext cx="3767454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2729" marR="157480" indent="-177165" algn="just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If 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ℓ</a:t>
            </a:r>
            <a:r>
              <a:rPr sz="1100" dirty="0">
                <a:latin typeface="Arial"/>
                <a:cs typeface="Arial"/>
              </a:rPr>
              <a:t>th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exits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55" dirty="0">
                <a:latin typeface="Arial"/>
                <a:cs typeface="Arial"/>
              </a:rPr>
              <a:t>basis,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ℓ</a:t>
            </a:r>
            <a:r>
              <a:rPr sz="1100" dirty="0">
                <a:latin typeface="Arial"/>
                <a:cs typeface="Arial"/>
              </a:rPr>
              <a:t>th </a:t>
            </a:r>
            <a:r>
              <a:rPr sz="1100" spc="-20" dirty="0">
                <a:latin typeface="Arial"/>
                <a:cs typeface="Arial"/>
              </a:rPr>
              <a:t>row</a:t>
            </a:r>
            <a:r>
              <a:rPr sz="1100" dirty="0">
                <a:latin typeface="Arial"/>
                <a:cs typeface="Arial"/>
              </a:rPr>
              <a:t> of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tableau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called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row.</a:t>
            </a:r>
            <a:endParaRPr sz="1100">
              <a:latin typeface="Arial"/>
              <a:cs typeface="Arial"/>
            </a:endParaRPr>
          </a:p>
          <a:p>
            <a:pPr marL="252729" marR="68580" indent="-177165" algn="just">
              <a:lnSpc>
                <a:spcPct val="102699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element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belonging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row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pivot </a:t>
            </a:r>
            <a:r>
              <a:rPr sz="1100" spc="-35" dirty="0">
                <a:latin typeface="Arial"/>
                <a:cs typeface="Arial"/>
              </a:rPr>
              <a:t>column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called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element.</a:t>
            </a:r>
            <a:endParaRPr sz="1100">
              <a:latin typeface="Arial"/>
              <a:cs typeface="Arial"/>
            </a:endParaRPr>
          </a:p>
          <a:p>
            <a:pPr marL="252729" marR="292735" indent="-177165" algn="just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Arial"/>
                <a:cs typeface="Arial"/>
              </a:rPr>
              <a:t>Note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 </a:t>
            </a:r>
            <a:r>
              <a:rPr sz="1100" spc="-45" dirty="0">
                <a:latin typeface="Arial"/>
                <a:cs typeface="Arial"/>
              </a:rPr>
              <a:t>element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i="1" baseline="-13888" dirty="0">
                <a:solidFill>
                  <a:srgbClr val="9300D3"/>
                </a:solidFill>
                <a:latin typeface="Verdana"/>
                <a:cs typeface="Verdana"/>
              </a:rPr>
              <a:t>ℓ</a:t>
            </a:r>
            <a:r>
              <a:rPr sz="1200" i="1" spc="97" baseline="-13888" dirty="0">
                <a:solidFill>
                  <a:srgbClr val="9300D3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75" dirty="0">
                <a:latin typeface="Arial"/>
                <a:cs typeface="Arial"/>
              </a:rPr>
              <a:t>always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positive </a:t>
            </a:r>
            <a:r>
              <a:rPr sz="1100" spc="-50" dirty="0">
                <a:latin typeface="Arial"/>
                <a:cs typeface="Arial"/>
              </a:rPr>
              <a:t>(unless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100" i="1" spc="-7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which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case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algorithm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termination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condition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D01F90"/>
                </a:solidFill>
                <a:latin typeface="Arial"/>
                <a:cs typeface="Arial"/>
              </a:rPr>
              <a:t>Step</a:t>
            </a:r>
            <a:r>
              <a:rPr sz="1100" spc="-10" dirty="0">
                <a:solidFill>
                  <a:srgbClr val="D01F9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D01F90"/>
                </a:solidFill>
                <a:latin typeface="Arial"/>
                <a:cs typeface="Arial"/>
              </a:rPr>
              <a:t>3</a:t>
            </a:r>
            <a:r>
              <a:rPr sz="1100" spc="-25" dirty="0">
                <a:latin typeface="Arial"/>
                <a:cs typeface="Arial"/>
              </a:rPr>
              <a:t>).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6992" y="2196601"/>
          <a:ext cx="2744470" cy="1006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190"/>
                        </a:lnSpc>
                        <a:tabLst>
                          <a:tab pos="716915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aseline="-10416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  <a:p>
                      <a:pPr marR="27749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190"/>
                        </a:lnSpc>
                        <a:tabLst>
                          <a:tab pos="303530" algn="l"/>
                        </a:tabLst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  <a:p>
                      <a:pPr marL="28511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86360">
                        <a:lnSpc>
                          <a:spcPts val="1200"/>
                        </a:lnSpc>
                        <a:spcBef>
                          <a:spcPts val="70"/>
                        </a:spcBef>
                      </a:pPr>
                      <a:r>
                        <a:rPr sz="1650" i="1" spc="60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4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40" dirty="0">
                          <a:latin typeface="Verdana"/>
                          <a:cs typeface="Verdana"/>
                        </a:rPr>
                        <a:t>ℓ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70"/>
                        </a:lnSpc>
                        <a:tabLst>
                          <a:tab pos="779780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r>
                        <a:rPr sz="1200" i="1" baseline="-13888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7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70"/>
                        </a:lnSpc>
                        <a:tabLst>
                          <a:tab pos="371475" algn="l"/>
                        </a:tabLst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20"/>
                        </a:lnSpc>
                        <a:spcBef>
                          <a:spcPts val="254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749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716915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baseline="-10416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28511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155" dirty="0">
                          <a:latin typeface="Bookman Old Style"/>
                          <a:cs typeface="Bookman Old Style"/>
                        </a:rPr>
                        <a:t> 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20" dirty="0"/>
              <a:t> </a:t>
            </a:r>
            <a:r>
              <a:rPr dirty="0"/>
              <a:t>full</a:t>
            </a:r>
            <a:r>
              <a:rPr spc="125" dirty="0"/>
              <a:t> </a:t>
            </a:r>
            <a:r>
              <a:rPr dirty="0"/>
              <a:t>tableau</a:t>
            </a:r>
            <a:r>
              <a:rPr spc="12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503477"/>
            <a:ext cx="3914140" cy="2613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information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contained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rows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tableau</a:t>
            </a:r>
            <a:endParaRPr sz="1100">
              <a:latin typeface="Arial"/>
              <a:cs typeface="Arial"/>
            </a:endParaRPr>
          </a:p>
          <a:p>
            <a:pPr marL="24765" algn="ctr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1200" baseline="31250" dirty="0">
                <a:latin typeface="Cambria"/>
                <a:cs typeface="Cambria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100" dirty="0">
                <a:latin typeface="Tahoma"/>
                <a:cs typeface="Tahoma"/>
              </a:rPr>
              <a:t>[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spc="-25" dirty="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130"/>
              </a:spcBef>
            </a:pPr>
            <a:r>
              <a:rPr sz="1100" spc="-25" dirty="0">
                <a:latin typeface="Arial"/>
                <a:cs typeface="Arial"/>
              </a:rPr>
              <a:t>admits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following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interpretation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equality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constraints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initially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given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us</a:t>
            </a:r>
            <a:r>
              <a:rPr sz="1100" dirty="0">
                <a:latin typeface="Arial"/>
                <a:cs typeface="Arial"/>
              </a:rPr>
              <a:t> 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form</a:t>
            </a:r>
            <a:endParaRPr sz="1100">
              <a:latin typeface="Arial"/>
              <a:cs typeface="Arial"/>
            </a:endParaRPr>
          </a:p>
          <a:p>
            <a:pPr marL="301625" algn="ctr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Ax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 marL="302260" marR="165100" indent="-177165">
              <a:lnSpc>
                <a:spcPct val="102699"/>
              </a:lnSpc>
              <a:spcBef>
                <a:spcPts val="109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latin typeface="Arial"/>
                <a:cs typeface="Arial"/>
              </a:rPr>
              <a:t>Given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current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dirty="0">
                <a:latin typeface="Arial"/>
                <a:cs typeface="Arial"/>
              </a:rPr>
              <a:t> matrix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, </a:t>
            </a:r>
            <a:r>
              <a:rPr sz="1100" spc="-60" dirty="0">
                <a:latin typeface="Arial"/>
                <a:cs typeface="Arial"/>
              </a:rPr>
              <a:t>these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equality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constraints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also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expressed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 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990000"/>
                </a:solidFill>
                <a:latin typeface="Arial"/>
                <a:cs typeface="Arial"/>
              </a:rPr>
              <a:t>equivalent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form</a:t>
            </a:r>
            <a:endParaRPr sz="1100">
              <a:latin typeface="Arial"/>
              <a:cs typeface="Arial"/>
            </a:endParaRPr>
          </a:p>
          <a:p>
            <a:pPr marL="301625" algn="ctr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1200" baseline="31250" dirty="0">
                <a:latin typeface="Cambria"/>
                <a:cs typeface="Cambria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spc="-15" baseline="31250" dirty="0">
                <a:latin typeface="Cambria"/>
                <a:cs typeface="Cambria"/>
              </a:rPr>
              <a:t>−</a:t>
            </a:r>
            <a:r>
              <a:rPr sz="1200" spc="-15" baseline="31250" dirty="0">
                <a:latin typeface="Arial"/>
                <a:cs typeface="Arial"/>
              </a:rPr>
              <a:t>1</a:t>
            </a:r>
            <a:r>
              <a:rPr sz="1100" i="1" spc="-10" dirty="0">
                <a:latin typeface="Arial"/>
                <a:cs typeface="Arial"/>
              </a:rPr>
              <a:t>Ax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 marL="302260" marR="17780" indent="-177165">
              <a:lnSpc>
                <a:spcPct val="102600"/>
              </a:lnSpc>
              <a:spcBef>
                <a:spcPts val="11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tableau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provides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us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coeﬀicients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these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equality </a:t>
            </a:r>
            <a:r>
              <a:rPr sz="1100" spc="-10" dirty="0">
                <a:latin typeface="Arial"/>
                <a:cs typeface="Arial"/>
              </a:rPr>
              <a:t>constraints.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20" dirty="0"/>
              <a:t> </a:t>
            </a:r>
            <a:r>
              <a:rPr dirty="0"/>
              <a:t>full</a:t>
            </a:r>
            <a:r>
              <a:rPr spc="125" dirty="0"/>
              <a:t> </a:t>
            </a:r>
            <a:r>
              <a:rPr dirty="0"/>
              <a:t>tableau</a:t>
            </a:r>
            <a:r>
              <a:rPr spc="12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723606"/>
            <a:ext cx="3861435" cy="20948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end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each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iteration,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need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update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tableau</a:t>
            </a:r>
            <a:endParaRPr sz="1100">
              <a:latin typeface="Arial"/>
              <a:cs typeface="Arial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1200" baseline="27777" dirty="0">
                <a:latin typeface="Cambria"/>
                <a:cs typeface="Cambria"/>
              </a:rPr>
              <a:t>−</a:t>
            </a:r>
            <a:r>
              <a:rPr sz="1200" baseline="27777" dirty="0">
                <a:latin typeface="Arial"/>
                <a:cs typeface="Arial"/>
              </a:rPr>
              <a:t>1</a:t>
            </a:r>
            <a:r>
              <a:rPr sz="1100" dirty="0">
                <a:latin typeface="Tahoma"/>
                <a:cs typeface="Tahoma"/>
              </a:rPr>
              <a:t>[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spc="-20" dirty="0">
                <a:latin typeface="Tahoma"/>
                <a:cs typeface="Tahoma"/>
              </a:rPr>
              <a:t>]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compute</a:t>
            </a:r>
            <a:endParaRPr sz="1100">
              <a:latin typeface="Arial"/>
              <a:cs typeface="Arial"/>
            </a:endParaRPr>
          </a:p>
          <a:p>
            <a:pPr marL="179070" algn="ctr">
              <a:lnSpc>
                <a:spcPct val="100000"/>
              </a:lnSpc>
              <a:spcBef>
                <a:spcPts val="1130"/>
              </a:spcBef>
            </a:pPr>
            <a:r>
              <a:rPr sz="1100" i="1" spc="-660" dirty="0">
                <a:latin typeface="Arial"/>
                <a:cs typeface="Arial"/>
              </a:rPr>
              <a:t>B</a:t>
            </a:r>
            <a:r>
              <a:rPr sz="1650" spc="120" baseline="12626" dirty="0">
                <a:latin typeface="Tahoma"/>
                <a:cs typeface="Tahoma"/>
              </a:rPr>
              <a:t>¯</a:t>
            </a:r>
            <a:r>
              <a:rPr sz="1200" spc="-15" baseline="31250" dirty="0">
                <a:latin typeface="Cambria"/>
                <a:cs typeface="Cambria"/>
              </a:rPr>
              <a:t>−</a:t>
            </a:r>
            <a:r>
              <a:rPr sz="1200" spc="52" baseline="31250" dirty="0">
                <a:latin typeface="Arial"/>
                <a:cs typeface="Arial"/>
              </a:rPr>
              <a:t>1</a:t>
            </a:r>
            <a:r>
              <a:rPr sz="1100" spc="-10" dirty="0">
                <a:latin typeface="Tahoma"/>
                <a:cs typeface="Tahoma"/>
              </a:rPr>
              <a:t>[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spc="-25" dirty="0">
                <a:latin typeface="Tahoma"/>
                <a:cs typeface="Tahoma"/>
              </a:rPr>
              <a:t>]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 marL="214629" marR="346710" indent="-177165">
              <a:lnSpc>
                <a:spcPct val="102600"/>
              </a:lnSpc>
              <a:spcBef>
                <a:spcPts val="109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accomplished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left-</a:t>
            </a:r>
            <a:r>
              <a:rPr sz="1100" spc="-10" dirty="0">
                <a:latin typeface="Arial"/>
                <a:cs typeface="Arial"/>
              </a:rPr>
              <a:t>multiplying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simplex </a:t>
            </a:r>
            <a:r>
              <a:rPr sz="1100" spc="-35" dirty="0">
                <a:latin typeface="Arial"/>
                <a:cs typeface="Arial"/>
              </a:rPr>
              <a:t>tableau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satisfying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QB</a:t>
            </a:r>
            <a:r>
              <a:rPr sz="1200" baseline="27777" dirty="0">
                <a:latin typeface="Cambria"/>
                <a:cs typeface="Cambria"/>
              </a:rPr>
              <a:t>−</a:t>
            </a:r>
            <a:r>
              <a:rPr sz="1200" baseline="27777" dirty="0">
                <a:latin typeface="Arial"/>
                <a:cs typeface="Arial"/>
              </a:rPr>
              <a:t>1</a:t>
            </a:r>
            <a:r>
              <a:rPr sz="1200" spc="150" baseline="27777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i="1" spc="-570" dirty="0">
                <a:latin typeface="Arial"/>
                <a:cs typeface="Arial"/>
              </a:rPr>
              <a:t>B</a:t>
            </a:r>
            <a:r>
              <a:rPr sz="1650" spc="254" baseline="12626" dirty="0">
                <a:latin typeface="Tahoma"/>
                <a:cs typeface="Tahoma"/>
              </a:rPr>
              <a:t>¯</a:t>
            </a:r>
            <a:r>
              <a:rPr sz="1200" spc="120" baseline="27777" dirty="0">
                <a:latin typeface="Cambria"/>
                <a:cs typeface="Cambria"/>
              </a:rPr>
              <a:t>−</a:t>
            </a:r>
            <a:r>
              <a:rPr sz="1200" spc="187" baseline="27777" dirty="0">
                <a:latin typeface="Arial"/>
                <a:cs typeface="Arial"/>
              </a:rPr>
              <a:t>1</a:t>
            </a:r>
            <a:r>
              <a:rPr sz="1100" spc="8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14629" marR="34036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0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Arial"/>
                <a:cs typeface="Arial"/>
              </a:rPr>
              <a:t>As </a:t>
            </a:r>
            <a:r>
              <a:rPr sz="1100" spc="-50" dirty="0">
                <a:latin typeface="Arial"/>
                <a:cs typeface="Arial"/>
              </a:rPr>
              <a:t>explained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earlier,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same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performing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those </a:t>
            </a:r>
            <a:r>
              <a:rPr sz="1100" spc="-55" dirty="0">
                <a:latin typeface="Arial"/>
                <a:cs typeface="Arial"/>
              </a:rPr>
              <a:t>elementary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row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operations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turn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i="1" spc="60" dirty="0">
                <a:latin typeface="Arial"/>
                <a:cs typeface="Arial"/>
              </a:rPr>
              <a:t>B</a:t>
            </a:r>
            <a:r>
              <a:rPr sz="1200" spc="89" baseline="27777" dirty="0">
                <a:latin typeface="Cambria"/>
                <a:cs typeface="Cambria"/>
              </a:rPr>
              <a:t>−</a:t>
            </a:r>
            <a:r>
              <a:rPr sz="1200" spc="89" baseline="27777" dirty="0">
                <a:latin typeface="Arial"/>
                <a:cs typeface="Arial"/>
              </a:rPr>
              <a:t>1</a:t>
            </a:r>
            <a:r>
              <a:rPr sz="1200" spc="240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i="1" spc="-570" dirty="0">
                <a:latin typeface="Arial"/>
                <a:cs typeface="Arial"/>
              </a:rPr>
              <a:t>B</a:t>
            </a:r>
            <a:r>
              <a:rPr sz="1650" spc="254" baseline="12626" dirty="0">
                <a:latin typeface="Tahoma"/>
                <a:cs typeface="Tahoma"/>
              </a:rPr>
              <a:t>¯</a:t>
            </a:r>
            <a:r>
              <a:rPr sz="1200" spc="120" baseline="27777" dirty="0">
                <a:latin typeface="Cambria"/>
                <a:cs typeface="Cambria"/>
              </a:rPr>
              <a:t>−</a:t>
            </a:r>
            <a:r>
              <a:rPr sz="1200" spc="187" baseline="27777" dirty="0">
                <a:latin typeface="Arial"/>
                <a:cs typeface="Arial"/>
              </a:rPr>
              <a:t>1</a:t>
            </a:r>
            <a:r>
              <a:rPr sz="1100" spc="8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That is, </a:t>
            </a:r>
            <a:r>
              <a:rPr sz="1100" spc="-95" dirty="0">
                <a:solidFill>
                  <a:srgbClr val="990000"/>
                </a:solidFill>
                <a:latin typeface="Arial"/>
                <a:cs typeface="Arial"/>
              </a:rPr>
              <a:t>we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add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to </a:t>
            </a:r>
            <a:r>
              <a:rPr sz="1100" spc="-70" dirty="0">
                <a:solidFill>
                  <a:srgbClr val="990000"/>
                </a:solidFill>
                <a:latin typeface="Arial"/>
                <a:cs typeface="Arial"/>
              </a:rPr>
              <a:t>each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row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a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multiple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of the pivot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row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to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set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all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entries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of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pivot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column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to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zero,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with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990000"/>
                </a:solidFill>
                <a:latin typeface="Arial"/>
                <a:cs typeface="Arial"/>
              </a:rPr>
              <a:t>exception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of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pivot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element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which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is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set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to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one.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20" dirty="0"/>
              <a:t> </a:t>
            </a:r>
            <a:r>
              <a:rPr dirty="0"/>
              <a:t>full</a:t>
            </a:r>
            <a:r>
              <a:rPr spc="125" dirty="0"/>
              <a:t> </a:t>
            </a:r>
            <a:r>
              <a:rPr dirty="0"/>
              <a:t>tableau</a:t>
            </a:r>
            <a:r>
              <a:rPr spc="12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510373"/>
            <a:ext cx="37953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99"/>
              </a:lnSpc>
              <a:spcBef>
                <a:spcPts val="55"/>
              </a:spcBef>
            </a:pPr>
            <a:r>
              <a:rPr sz="1100" spc="-60" dirty="0">
                <a:latin typeface="Arial"/>
                <a:cs typeface="Arial"/>
              </a:rPr>
              <a:t>Regarding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determination</a:t>
            </a:r>
            <a:r>
              <a:rPr sz="1100" dirty="0">
                <a:latin typeface="Arial"/>
                <a:cs typeface="Arial"/>
              </a:rPr>
              <a:t> 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exiting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spc="55" dirty="0">
                <a:latin typeface="Arial"/>
                <a:cs typeface="Arial"/>
              </a:rPr>
              <a:t>A</a:t>
            </a:r>
            <a:r>
              <a:rPr sz="1200" i="1" spc="82" baseline="-13888" dirty="0">
                <a:latin typeface="Arial"/>
                <a:cs typeface="Arial"/>
              </a:rPr>
              <a:t>B</a:t>
            </a:r>
            <a:r>
              <a:rPr sz="1200" spc="82" baseline="-13888" dirty="0">
                <a:latin typeface="Garamond"/>
                <a:cs typeface="Garamond"/>
              </a:rPr>
              <a:t>(</a:t>
            </a:r>
            <a:r>
              <a:rPr sz="1200" i="1" spc="82" baseline="-13888" dirty="0">
                <a:latin typeface="Verdana"/>
                <a:cs typeface="Verdana"/>
              </a:rPr>
              <a:t>ℓ</a:t>
            </a:r>
            <a:r>
              <a:rPr sz="1200" spc="82" baseline="-13888" dirty="0">
                <a:latin typeface="Garamond"/>
                <a:cs typeface="Garamond"/>
              </a:rPr>
              <a:t>)</a:t>
            </a:r>
            <a:r>
              <a:rPr sz="1200" spc="217" baseline="-13888" dirty="0">
                <a:latin typeface="Garamond"/>
                <a:cs typeface="Garamond"/>
              </a:rPr>
              <a:t> </a:t>
            </a:r>
            <a:r>
              <a:rPr sz="1100" spc="-4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70" dirty="0">
                <a:latin typeface="Arial"/>
                <a:cs typeface="Arial"/>
              </a:rPr>
              <a:t>stepsize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100" dirty="0">
                <a:latin typeface="Arial"/>
                <a:cs typeface="Arial"/>
              </a:rPr>
              <a:t>, </a:t>
            </a:r>
            <a:r>
              <a:rPr sz="1100" spc="-65" dirty="0">
                <a:solidFill>
                  <a:srgbClr val="D01F90"/>
                </a:solidFill>
                <a:latin typeface="Arial"/>
                <a:cs typeface="Arial"/>
              </a:rPr>
              <a:t>Steps</a:t>
            </a:r>
            <a:r>
              <a:rPr sz="1100" spc="-5" dirty="0">
                <a:solidFill>
                  <a:srgbClr val="D01F9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01F90"/>
                </a:solidFill>
                <a:latin typeface="Arial"/>
                <a:cs typeface="Arial"/>
              </a:rPr>
              <a:t>4 </a:t>
            </a:r>
            <a:r>
              <a:rPr sz="1100" spc="-35" dirty="0">
                <a:solidFill>
                  <a:srgbClr val="D01F90"/>
                </a:solidFill>
                <a:latin typeface="Arial"/>
                <a:cs typeface="Arial"/>
              </a:rPr>
              <a:t>and</a:t>
            </a:r>
            <a:r>
              <a:rPr sz="1100" spc="-5" dirty="0">
                <a:solidFill>
                  <a:srgbClr val="D01F9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01F90"/>
                </a:solidFill>
                <a:latin typeface="Arial"/>
                <a:cs typeface="Arial"/>
              </a:rPr>
              <a:t>5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simplex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method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amount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429" y="977581"/>
            <a:ext cx="1511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900" i="1" spc="-37" baseline="-9259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957" y="892491"/>
            <a:ext cx="3714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494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200" i="1" u="sng" baseline="4513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900" i="1" u="sng" baseline="4629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900" u="sng" baseline="46296" dirty="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(</a:t>
            </a:r>
            <a:r>
              <a:rPr sz="900" i="1" u="sng" baseline="4629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900" u="sng" baseline="46296" dirty="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)</a:t>
            </a:r>
            <a:r>
              <a:rPr sz="900" spc="472" baseline="46296" dirty="0">
                <a:latin typeface="Garamond"/>
                <a:cs typeface="Garamond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ratio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entry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in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zeroth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column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of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8440" y="1119479"/>
            <a:ext cx="759460" cy="154305"/>
          </a:xfrm>
          <a:custGeom>
            <a:avLst/>
            <a:gdLst/>
            <a:ahLst/>
            <a:cxnLst/>
            <a:rect l="l" t="t" r="r" b="b"/>
            <a:pathLst>
              <a:path w="759460" h="154305">
                <a:moveTo>
                  <a:pt x="759155" y="0"/>
                </a:moveTo>
                <a:lnTo>
                  <a:pt x="759155" y="0"/>
                </a:lnTo>
                <a:lnTo>
                  <a:pt x="0" y="0"/>
                </a:lnTo>
                <a:lnTo>
                  <a:pt x="0" y="153784"/>
                </a:lnTo>
                <a:lnTo>
                  <a:pt x="759155" y="153784"/>
                </a:lnTo>
                <a:lnTo>
                  <a:pt x="759155" y="0"/>
                </a:lnTo>
                <a:close/>
              </a:path>
            </a:pathLst>
          </a:custGeom>
          <a:solidFill>
            <a:srgbClr val="E5E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08450" y="1119479"/>
            <a:ext cx="77216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ts val="1190"/>
              </a:lnSpc>
            </a:pP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pivot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990000"/>
                </a:solidFill>
                <a:latin typeface="Arial"/>
                <a:cs typeface="Arial"/>
              </a:rPr>
              <a:t>column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1091258"/>
            <a:ext cx="3453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93340" algn="l"/>
              </a:tabLst>
            </a:pP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tableau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to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entry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in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	of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tableau</a:t>
            </a:r>
            <a:r>
              <a:rPr sz="1100" spc="-3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257" y="1257513"/>
            <a:ext cx="321500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consider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those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which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200" i="1" spc="179" baseline="-10416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positive.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smallest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ratio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equal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θ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47" baseline="27777" dirty="0">
                <a:latin typeface="Cambria"/>
                <a:cs typeface="Cambria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determines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ℓ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56992" y="2196601"/>
          <a:ext cx="2744470" cy="1006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190"/>
                        </a:lnSpc>
                        <a:tabLst>
                          <a:tab pos="716915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aseline="-10416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  <a:p>
                      <a:pPr marR="27749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190"/>
                        </a:lnSpc>
                        <a:tabLst>
                          <a:tab pos="303530" algn="l"/>
                        </a:tabLst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  <a:p>
                      <a:pPr marL="28511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86360">
                        <a:lnSpc>
                          <a:spcPts val="1200"/>
                        </a:lnSpc>
                        <a:spcBef>
                          <a:spcPts val="70"/>
                        </a:spcBef>
                      </a:pPr>
                      <a:r>
                        <a:rPr sz="1650" i="1" spc="60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4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40" dirty="0">
                          <a:latin typeface="Verdana"/>
                          <a:cs typeface="Verdana"/>
                        </a:rPr>
                        <a:t>ℓ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70"/>
                        </a:lnSpc>
                        <a:tabLst>
                          <a:tab pos="779780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r>
                        <a:rPr sz="1200" i="1" baseline="-13888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7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70"/>
                        </a:lnSpc>
                        <a:tabLst>
                          <a:tab pos="371475" algn="l"/>
                        </a:tabLst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20"/>
                        </a:lnSpc>
                        <a:spcBef>
                          <a:spcPts val="254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749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716915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baseline="-10416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28511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155" dirty="0">
                          <a:latin typeface="Bookman Old Style"/>
                          <a:cs typeface="Bookman Old Style"/>
                        </a:rPr>
                        <a:t> 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B757CB1-91AC-8977-3A0B-500044FE7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" y="2206943"/>
            <a:ext cx="3534469" cy="514032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Optimality</a:t>
            </a:r>
            <a:r>
              <a:rPr spc="270" dirty="0"/>
              <a:t> </a:t>
            </a:r>
            <a:r>
              <a:rPr spc="-10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657" y="326198"/>
            <a:ext cx="3820795" cy="20066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287655" indent="-177165">
              <a:lnSpc>
                <a:spcPct val="102699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5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latin typeface="Arial"/>
                <a:cs typeface="Arial"/>
              </a:rPr>
              <a:t>Given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interested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feasible</a:t>
            </a:r>
            <a:r>
              <a:rPr sz="1100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solutions</a:t>
            </a:r>
            <a:r>
              <a:rPr sz="1100" spc="-35" dirty="0">
                <a:latin typeface="Arial"/>
                <a:cs typeface="Arial"/>
              </a:rPr>
              <a:t>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we </a:t>
            </a:r>
            <a:r>
              <a:rPr sz="1100" spc="-10" dirty="0">
                <a:latin typeface="Arial"/>
                <a:cs typeface="Arial"/>
              </a:rPr>
              <a:t>require</a:t>
            </a:r>
            <a:endParaRPr sz="1100">
              <a:latin typeface="Arial"/>
              <a:cs typeface="Arial"/>
            </a:endParaRPr>
          </a:p>
          <a:p>
            <a:pPr marL="201930" marR="213995" indent="214629">
              <a:lnSpc>
                <a:spcPct val="153900"/>
              </a:lnSpc>
              <a:tabLst>
                <a:tab pos="1424305" algn="l"/>
                <a:tab pos="1739900" algn="l"/>
                <a:tab pos="2757170" algn="l"/>
                <a:tab pos="3072765" algn="l"/>
              </a:tabLst>
            </a:pP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b="0" i="1" spc="-55" dirty="0">
                <a:latin typeface="Bookman Old Style"/>
                <a:cs typeface="Bookman Old Style"/>
              </a:rPr>
              <a:t>θ</a:t>
            </a:r>
            <a:r>
              <a:rPr sz="1100" i="1" spc="-55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spc="-55" dirty="0">
                <a:latin typeface="Tahoma"/>
                <a:cs typeface="Tahoma"/>
              </a:rPr>
              <a:t>)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⇔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500" spc="-1387" baseline="-8333" dirty="0">
                <a:latin typeface="Euclid Extra"/>
                <a:cs typeface="Euclid Extra"/>
              </a:rPr>
              <a:t></a:t>
            </a:r>
            <a:r>
              <a:rPr sz="1100" i="1" spc="-415" dirty="0">
                <a:latin typeface="Arial"/>
                <a:cs typeface="Arial"/>
              </a:rPr>
              <a:t>A</a:t>
            </a:r>
            <a:r>
              <a:rPr sz="1500" spc="-944" baseline="8333" dirty="0">
                <a:latin typeface="Euclid Extra"/>
                <a:cs typeface="Euclid Extra"/>
              </a:rPr>
              <a:t></a:t>
            </a:r>
            <a:r>
              <a:rPr sz="1100" i="1" spc="-15" dirty="0">
                <a:latin typeface="Arial"/>
                <a:cs typeface="Arial"/>
              </a:rPr>
              <a:t>x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b="0" i="1" spc="-50" dirty="0">
                <a:latin typeface="Bookman Old Style"/>
                <a:cs typeface="Bookman Old Style"/>
              </a:rPr>
              <a:t>θ</a:t>
            </a: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i="1" spc="-50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1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spc="-894" dirty="0">
                <a:latin typeface="Arial"/>
                <a:cs typeface="Arial"/>
              </a:rPr>
              <a:t>b</a:t>
            </a:r>
            <a:r>
              <a:rPr sz="1500" spc="-465" baseline="-8333" dirty="0">
                <a:latin typeface="Euclid Extra"/>
                <a:cs typeface="Euclid Extra"/>
              </a:rPr>
              <a:t></a:t>
            </a:r>
            <a:r>
              <a:rPr sz="1500" baseline="-8333" dirty="0">
                <a:latin typeface="Times New Roman"/>
                <a:cs typeface="Times New Roman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⇔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b="0" i="1" spc="-50" dirty="0">
                <a:latin typeface="Bookman Old Style"/>
                <a:cs typeface="Bookman Old Style"/>
              </a:rPr>
              <a:t>θ</a:t>
            </a: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i="1" spc="-50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Arial"/>
                <a:cs typeface="Arial"/>
              </a:rPr>
              <a:t>0</a:t>
            </a:r>
            <a:r>
              <a:rPr sz="1100" b="0" i="1" spc="-65" dirty="0">
                <a:latin typeface="Bookman Old Style"/>
                <a:cs typeface="Bookman Old Style"/>
              </a:rPr>
              <a:t>, </a:t>
            </a: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used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since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feasible.</a:t>
            </a:r>
            <a:endParaRPr sz="1100">
              <a:latin typeface="Arial"/>
              <a:cs typeface="Arial"/>
            </a:endParaRPr>
          </a:p>
          <a:p>
            <a:pPr marL="201930" marR="17780" indent="-177165">
              <a:lnSpc>
                <a:spcPct val="102699"/>
              </a:lnSpc>
              <a:spcBef>
                <a:spcPts val="8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Arial"/>
                <a:cs typeface="Arial"/>
              </a:rPr>
              <a:t>Thus,</a:t>
            </a:r>
            <a:r>
              <a:rPr sz="1100" dirty="0">
                <a:latin typeface="Arial"/>
                <a:cs typeface="Arial"/>
              </a:rPr>
              <a:t> for the </a:t>
            </a:r>
            <a:r>
              <a:rPr sz="1100" spc="-25" dirty="0">
                <a:latin typeface="Arial"/>
                <a:cs typeface="Arial"/>
              </a:rPr>
              <a:t>equality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constraints</a:t>
            </a:r>
            <a:r>
              <a:rPr sz="1100" dirty="0">
                <a:latin typeface="Arial"/>
                <a:cs typeface="Arial"/>
              </a:rPr>
              <a:t> to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satisfied</a:t>
            </a:r>
            <a:r>
              <a:rPr sz="1100" dirty="0">
                <a:latin typeface="Arial"/>
                <a:cs typeface="Arial"/>
              </a:rPr>
              <a:t> for </a:t>
            </a:r>
            <a:r>
              <a:rPr sz="1100" b="0" i="1" spc="-145" dirty="0">
                <a:latin typeface="Bookman Old Style"/>
                <a:cs typeface="Bookman Old Style"/>
              </a:rPr>
              <a:t>θ</a:t>
            </a:r>
            <a:r>
              <a:rPr sz="1100" b="0" i="1" dirty="0">
                <a:latin typeface="Bookman Old Style"/>
                <a:cs typeface="Bookman Old Style"/>
              </a:rPr>
              <a:t> </a:t>
            </a:r>
            <a:r>
              <a:rPr sz="1100" b="0" i="1" spc="180" dirty="0">
                <a:latin typeface="Bookman Old Style"/>
                <a:cs typeface="Bookman Old Style"/>
              </a:rPr>
              <a:t>&gt;</a:t>
            </a:r>
            <a:r>
              <a:rPr sz="1100" b="0" i="1" spc="-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Arial"/>
                <a:cs typeface="Arial"/>
              </a:rPr>
              <a:t>0, </a:t>
            </a:r>
            <a:r>
              <a:rPr sz="1100" spc="-45" dirty="0">
                <a:latin typeface="Arial"/>
                <a:cs typeface="Arial"/>
              </a:rPr>
              <a:t>we </a:t>
            </a:r>
            <a:r>
              <a:rPr sz="1100" spc="-20" dirty="0">
                <a:latin typeface="Arial"/>
                <a:cs typeface="Arial"/>
              </a:rPr>
              <a:t>need</a:t>
            </a:r>
            <a:endParaRPr sz="1100">
              <a:latin typeface="Arial"/>
              <a:cs typeface="Arial"/>
            </a:endParaRPr>
          </a:p>
          <a:p>
            <a:pPr marL="177927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100" i="1" spc="-15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 marL="201930" marR="41910" indent="-177165">
              <a:lnSpc>
                <a:spcPct val="102600"/>
              </a:lnSpc>
              <a:spcBef>
                <a:spcPts val="56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6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Recall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now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j</a:t>
            </a:r>
            <a:r>
              <a:rPr sz="1200" i="1" spc="135" baseline="-10416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1,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200" i="1" spc="135" baseline="-10416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other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nonbasic </a:t>
            </a:r>
            <a:r>
              <a:rPr sz="1100" spc="-50" dirty="0">
                <a:latin typeface="Arial"/>
                <a:cs typeface="Arial"/>
              </a:rPr>
              <a:t>indices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i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Arial"/>
                <a:cs typeface="Arial"/>
              </a:rPr>
              <a:t>Then,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257" y="2656054"/>
            <a:ext cx="3042920" cy="6629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400"/>
              </a:spcBef>
              <a:tabLst>
                <a:tab pos="641985" algn="l"/>
              </a:tabLst>
            </a:pPr>
            <a:r>
              <a:rPr sz="800" dirty="0">
                <a:latin typeface="Arial"/>
                <a:cs typeface="Arial"/>
              </a:rPr>
              <a:t>	</a:t>
            </a: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Since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basis</a:t>
            </a:r>
            <a:r>
              <a:rPr sz="1100" dirty="0">
                <a:latin typeface="Arial"/>
                <a:cs typeface="Arial"/>
              </a:rPr>
              <a:t> matrix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invertible,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obtain</a:t>
            </a:r>
            <a:endParaRPr sz="1100" dirty="0">
              <a:latin typeface="Arial"/>
              <a:cs typeface="Arial"/>
            </a:endParaRPr>
          </a:p>
          <a:p>
            <a:pPr marL="1610995">
              <a:lnSpc>
                <a:spcPct val="100000"/>
              </a:lnSpc>
              <a:spcBef>
                <a:spcPts val="710"/>
              </a:spcBef>
            </a:pP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d</a:t>
            </a:r>
            <a:r>
              <a:rPr sz="1200" i="1" baseline="-13888" dirty="0">
                <a:solidFill>
                  <a:srgbClr val="9300D3"/>
                </a:solidFill>
                <a:latin typeface="Arial"/>
                <a:cs typeface="Arial"/>
              </a:rPr>
              <a:t>B</a:t>
            </a:r>
            <a:r>
              <a:rPr sz="1200" i="1" spc="195" baseline="-13888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3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Lucida Sans Unicode"/>
                <a:cs typeface="Lucida Sans Unicode"/>
              </a:rPr>
              <a:t>−</a:t>
            </a:r>
            <a:r>
              <a:rPr sz="1100" i="1" spc="-1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200" spc="-15" baseline="31250" dirty="0">
                <a:solidFill>
                  <a:srgbClr val="990000"/>
                </a:solidFill>
                <a:latin typeface="Cambria"/>
                <a:cs typeface="Cambria"/>
              </a:rPr>
              <a:t>−</a:t>
            </a:r>
            <a:r>
              <a:rPr sz="1200" spc="-15" baseline="31250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r>
              <a:rPr sz="1100" i="1" spc="-1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200" i="1" spc="-15" baseline="-10416" dirty="0">
                <a:solidFill>
                  <a:srgbClr val="990000"/>
                </a:solidFill>
                <a:latin typeface="Arial"/>
                <a:cs typeface="Arial"/>
              </a:rPr>
              <a:t>j</a:t>
            </a:r>
            <a:r>
              <a:rPr sz="1100" b="0" i="1" spc="-10" dirty="0">
                <a:solidFill>
                  <a:srgbClr val="990000"/>
                </a:solidFill>
                <a:latin typeface="Bookman Old Style"/>
                <a:cs typeface="Bookman Old Style"/>
              </a:rPr>
              <a:t>.</a:t>
            </a:r>
            <a:endParaRPr sz="11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14" dirty="0"/>
              <a:t> </a:t>
            </a:r>
            <a:r>
              <a:rPr dirty="0"/>
              <a:t>zeroth</a:t>
            </a:r>
            <a:r>
              <a:rPr spc="114" dirty="0"/>
              <a:t> </a:t>
            </a:r>
            <a:r>
              <a:rPr spc="-25" dirty="0"/>
              <a:t>row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00848"/>
            <a:ext cx="36169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It is </a:t>
            </a:r>
            <a:r>
              <a:rPr sz="1100" spc="-45" dirty="0">
                <a:latin typeface="Arial"/>
                <a:cs typeface="Arial"/>
              </a:rPr>
              <a:t>customary</a:t>
            </a:r>
            <a:r>
              <a:rPr sz="1100" dirty="0">
                <a:latin typeface="Arial"/>
                <a:cs typeface="Arial"/>
              </a:rPr>
              <a:t> to </a:t>
            </a:r>
            <a:r>
              <a:rPr sz="1100" spc="-40" dirty="0">
                <a:latin typeface="Arial"/>
                <a:cs typeface="Arial"/>
              </a:rPr>
              <a:t>augment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simplex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tableau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including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top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row,</a:t>
            </a:r>
            <a:r>
              <a:rPr sz="1100" dirty="0">
                <a:latin typeface="Arial"/>
                <a:cs typeface="Arial"/>
              </a:rPr>
              <a:t> 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referred</a:t>
            </a:r>
            <a:r>
              <a:rPr sz="1100" dirty="0">
                <a:latin typeface="Arial"/>
                <a:cs typeface="Arial"/>
              </a:rPr>
              <a:t> to </a:t>
            </a: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zeroth</a:t>
            </a:r>
            <a:r>
              <a:rPr sz="11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row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0927" y="1980600"/>
          <a:ext cx="2977513" cy="118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90"/>
                        </a:lnSpc>
                        <a:tabLst>
                          <a:tab pos="803275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aseline="-10416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  <a:p>
                      <a:pPr marL="3403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190"/>
                        </a:lnSpc>
                        <a:tabLst>
                          <a:tab pos="412750" algn="l"/>
                        </a:tabLst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  <a:p>
                      <a:pPr marL="6731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156210">
                        <a:lnSpc>
                          <a:spcPts val="1200"/>
                        </a:lnSpc>
                        <a:spcBef>
                          <a:spcPts val="70"/>
                        </a:spcBef>
                      </a:pPr>
                      <a:r>
                        <a:rPr sz="1650" i="1" spc="60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4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40" dirty="0">
                          <a:latin typeface="Verdana"/>
                          <a:cs typeface="Verdana"/>
                        </a:rPr>
                        <a:t>ℓ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70"/>
                        </a:lnSpc>
                        <a:tabLst>
                          <a:tab pos="803275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r>
                        <a:rPr sz="1200" i="1" baseline="-13888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7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170"/>
                        </a:lnSpc>
                        <a:tabLst>
                          <a:tab pos="417830" algn="l"/>
                        </a:tabLst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20"/>
                        </a:lnSpc>
                        <a:spcBef>
                          <a:spcPts val="254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803275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baseline="-10416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6731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397510" algn="l"/>
                        </a:tabLst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14" dirty="0"/>
              <a:t> </a:t>
            </a:r>
            <a:r>
              <a:rPr dirty="0"/>
              <a:t>zeroth</a:t>
            </a:r>
            <a:r>
              <a:rPr spc="114" dirty="0"/>
              <a:t> </a:t>
            </a:r>
            <a:r>
              <a:rPr spc="-25" dirty="0"/>
              <a:t>row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00848"/>
            <a:ext cx="3794760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01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It is </a:t>
            </a:r>
            <a:r>
              <a:rPr sz="1100" spc="-45" dirty="0">
                <a:latin typeface="Arial"/>
                <a:cs typeface="Arial"/>
              </a:rPr>
              <a:t>customary</a:t>
            </a:r>
            <a:r>
              <a:rPr sz="1100" dirty="0">
                <a:latin typeface="Arial"/>
                <a:cs typeface="Arial"/>
              </a:rPr>
              <a:t> to </a:t>
            </a:r>
            <a:r>
              <a:rPr sz="1100" spc="-40" dirty="0">
                <a:latin typeface="Arial"/>
                <a:cs typeface="Arial"/>
              </a:rPr>
              <a:t>augment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simplex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tableau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including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top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row,</a:t>
            </a:r>
            <a:r>
              <a:rPr sz="1100" dirty="0">
                <a:latin typeface="Arial"/>
                <a:cs typeface="Arial"/>
              </a:rPr>
              <a:t> 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referred</a:t>
            </a:r>
            <a:r>
              <a:rPr sz="1100" dirty="0">
                <a:latin typeface="Arial"/>
                <a:cs typeface="Arial"/>
              </a:rPr>
              <a:t> to </a:t>
            </a: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zeroth</a:t>
            </a:r>
            <a:r>
              <a:rPr sz="11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row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02260" marR="177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2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entry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top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left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corner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contains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negative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of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the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current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cost: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342" y="1199640"/>
            <a:ext cx="7346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24205" algn="l"/>
              </a:tabLst>
            </a:pPr>
            <a:r>
              <a:rPr sz="800" i="1" dirty="0">
                <a:latin typeface="Arial"/>
                <a:cs typeface="Arial"/>
              </a:rPr>
              <a:t>B</a:t>
            </a:r>
            <a:r>
              <a:rPr sz="800" i="1" spc="350" dirty="0">
                <a:latin typeface="Arial"/>
                <a:cs typeface="Arial"/>
              </a:rPr>
              <a:t> </a:t>
            </a:r>
            <a:r>
              <a:rPr sz="1200" i="1" spc="-75" baseline="6944" dirty="0">
                <a:latin typeface="Arial"/>
                <a:cs typeface="Arial"/>
              </a:rPr>
              <a:t>B</a:t>
            </a:r>
            <a:r>
              <a:rPr sz="1200" i="1" baseline="6944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3442" y="1107235"/>
            <a:ext cx="907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6105" algn="l"/>
                <a:tab pos="756285" algn="l"/>
              </a:tabLst>
            </a:pP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70" dirty="0">
                <a:latin typeface="Cambria"/>
                <a:cs typeface="Cambria"/>
              </a:rPr>
              <a:t>−</a:t>
            </a:r>
            <a:r>
              <a:rPr sz="800" spc="7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4164" y="1127111"/>
            <a:ext cx="1154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69340" algn="l"/>
              </a:tabLst>
            </a:pPr>
            <a:r>
              <a:rPr sz="1100" dirty="0">
                <a:latin typeface="Lucida Sans Unicode"/>
                <a:cs typeface="Lucida Sans Unicode"/>
              </a:rPr>
              <a:t>−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2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10" dirty="0">
                <a:latin typeface="Arial"/>
                <a:cs typeface="Arial"/>
              </a:rPr>
              <a:t> 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−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254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3042" y="1127111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30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957" y="1381428"/>
            <a:ext cx="364680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reason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minus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sign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allows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simple </a:t>
            </a:r>
            <a:r>
              <a:rPr sz="1100" spc="-30" dirty="0">
                <a:latin typeface="Arial"/>
                <a:cs typeface="Arial"/>
              </a:rPr>
              <a:t>update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rule.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40927" y="1980600"/>
          <a:ext cx="2977513" cy="118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24130" algn="ctr">
                        <a:lnSpc>
                          <a:spcPts val="844"/>
                        </a:lnSpc>
                      </a:pPr>
                      <a:r>
                        <a:rPr sz="1100" spc="-3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1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aseline="27777" dirty="0">
                          <a:latin typeface="Cambria"/>
                          <a:cs typeface="Cambria"/>
                        </a:rPr>
                        <a:t>′</a:t>
                      </a:r>
                      <a:r>
                        <a:rPr sz="1200" spc="240" baseline="27777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i="1" spc="-37" baseline="-13888" dirty="0">
                          <a:latin typeface="Arial"/>
                          <a:cs typeface="Arial"/>
                        </a:rPr>
                        <a:t>B</a:t>
                      </a:r>
                      <a:endParaRPr sz="1200" baseline="-13888">
                        <a:latin typeface="Arial"/>
                        <a:cs typeface="Arial"/>
                      </a:endParaRPr>
                    </a:p>
                    <a:p>
                      <a:pPr marL="82550" algn="ctr">
                        <a:lnSpc>
                          <a:spcPts val="450"/>
                        </a:lnSpc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90"/>
                        </a:lnSpc>
                        <a:tabLst>
                          <a:tab pos="803275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aseline="-10416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  <a:p>
                      <a:pPr marL="3403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190"/>
                        </a:lnSpc>
                        <a:tabLst>
                          <a:tab pos="412750" algn="l"/>
                        </a:tabLst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  <a:p>
                      <a:pPr marL="6731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156210">
                        <a:lnSpc>
                          <a:spcPts val="1200"/>
                        </a:lnSpc>
                        <a:spcBef>
                          <a:spcPts val="70"/>
                        </a:spcBef>
                      </a:pPr>
                      <a:r>
                        <a:rPr sz="1650" i="1" spc="60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4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40" dirty="0">
                          <a:latin typeface="Verdana"/>
                          <a:cs typeface="Verdana"/>
                        </a:rPr>
                        <a:t>ℓ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70"/>
                        </a:lnSpc>
                        <a:tabLst>
                          <a:tab pos="803275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r>
                        <a:rPr sz="1200" i="1" baseline="-13888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7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170"/>
                        </a:lnSpc>
                        <a:tabLst>
                          <a:tab pos="417830" algn="l"/>
                        </a:tabLst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20"/>
                        </a:lnSpc>
                        <a:spcBef>
                          <a:spcPts val="254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803275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baseline="-10416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6731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397510" algn="l"/>
                        </a:tabLst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14" dirty="0"/>
              <a:t> </a:t>
            </a:r>
            <a:r>
              <a:rPr dirty="0"/>
              <a:t>zeroth</a:t>
            </a:r>
            <a:r>
              <a:rPr spc="114" dirty="0"/>
              <a:t> </a:t>
            </a:r>
            <a:r>
              <a:rPr spc="-25" dirty="0"/>
              <a:t>row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9FEDD53-BE22-E97A-9A2B-F0E299562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7" y="346231"/>
            <a:ext cx="4210050" cy="311451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14" dirty="0"/>
              <a:t> </a:t>
            </a:r>
            <a:r>
              <a:rPr dirty="0"/>
              <a:t>zeroth</a:t>
            </a:r>
            <a:r>
              <a:rPr spc="114" dirty="0"/>
              <a:t> </a:t>
            </a:r>
            <a:r>
              <a:rPr spc="-25" dirty="0"/>
              <a:t>row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3278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84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/>
              <a:t>The</a:t>
            </a:r>
            <a:r>
              <a:rPr sz="1100" spc="-15" dirty="0"/>
              <a:t> </a:t>
            </a:r>
            <a:r>
              <a:rPr sz="1100" spc="-20" dirty="0"/>
              <a:t>rule </a:t>
            </a:r>
            <a:r>
              <a:rPr sz="1100" dirty="0"/>
              <a:t>for</a:t>
            </a:r>
            <a:r>
              <a:rPr sz="1100" spc="-15" dirty="0"/>
              <a:t> </a:t>
            </a:r>
            <a:r>
              <a:rPr sz="1100" spc="-20" dirty="0"/>
              <a:t>updating </a:t>
            </a:r>
            <a:r>
              <a:rPr sz="1100" dirty="0"/>
              <a:t>the</a:t>
            </a:r>
            <a:r>
              <a:rPr sz="1100" spc="-15" dirty="0"/>
              <a:t> </a:t>
            </a:r>
            <a:r>
              <a:rPr sz="1100" spc="-25" dirty="0"/>
              <a:t>zeroth</a:t>
            </a:r>
            <a:r>
              <a:rPr sz="1100" spc="-15" dirty="0"/>
              <a:t> </a:t>
            </a:r>
            <a:r>
              <a:rPr sz="1100" spc="-20" dirty="0"/>
              <a:t>row </a:t>
            </a:r>
            <a:r>
              <a:rPr sz="1100" spc="-10" dirty="0"/>
              <a:t>turns</a:t>
            </a:r>
            <a:r>
              <a:rPr sz="1100" spc="-15" dirty="0"/>
              <a:t> </a:t>
            </a:r>
            <a:r>
              <a:rPr sz="1100" dirty="0"/>
              <a:t>out</a:t>
            </a:r>
            <a:r>
              <a:rPr sz="1100" spc="-20" dirty="0"/>
              <a:t> </a:t>
            </a:r>
            <a:r>
              <a:rPr sz="1100" dirty="0"/>
              <a:t>to</a:t>
            </a:r>
            <a:r>
              <a:rPr sz="1100" spc="-15" dirty="0"/>
              <a:t> </a:t>
            </a:r>
            <a:r>
              <a:rPr sz="1100" spc="-20" dirty="0"/>
              <a:t>be</a:t>
            </a:r>
            <a:r>
              <a:rPr sz="1100" spc="-15" dirty="0"/>
              <a:t> </a:t>
            </a:r>
            <a:r>
              <a:rPr sz="1100" spc="-20" dirty="0"/>
              <a:t>identical </a:t>
            </a:r>
            <a:r>
              <a:rPr sz="1100" dirty="0"/>
              <a:t>to</a:t>
            </a:r>
            <a:r>
              <a:rPr sz="1100" spc="-25" dirty="0"/>
              <a:t> </a:t>
            </a:r>
            <a:r>
              <a:rPr sz="1100" dirty="0"/>
              <a:t>the</a:t>
            </a:r>
            <a:r>
              <a:rPr sz="1100" spc="-10" dirty="0"/>
              <a:t> </a:t>
            </a:r>
            <a:r>
              <a:rPr sz="1100" spc="-20" dirty="0"/>
              <a:t>rule</a:t>
            </a:r>
            <a:r>
              <a:rPr sz="1100" spc="-10" dirty="0"/>
              <a:t> </a:t>
            </a:r>
            <a:r>
              <a:rPr sz="1100" spc="-80" dirty="0"/>
              <a:t>used</a:t>
            </a:r>
            <a:r>
              <a:rPr sz="1100" spc="5" dirty="0"/>
              <a:t> </a:t>
            </a:r>
            <a:r>
              <a:rPr sz="1100" dirty="0"/>
              <a:t>for</a:t>
            </a:r>
            <a:r>
              <a:rPr sz="1100" spc="-10" dirty="0"/>
              <a:t> </a:t>
            </a:r>
            <a:r>
              <a:rPr sz="1100" dirty="0"/>
              <a:t>the</a:t>
            </a:r>
            <a:r>
              <a:rPr sz="1100" spc="-10" dirty="0"/>
              <a:t> other </a:t>
            </a:r>
            <a:r>
              <a:rPr sz="1100" spc="-60" dirty="0"/>
              <a:t>rows</a:t>
            </a:r>
            <a:r>
              <a:rPr sz="1100" spc="-10" dirty="0"/>
              <a:t> </a:t>
            </a:r>
            <a:r>
              <a:rPr sz="1100" dirty="0"/>
              <a:t>of</a:t>
            </a:r>
            <a:r>
              <a:rPr sz="1100" spc="-10" dirty="0"/>
              <a:t> </a:t>
            </a:r>
            <a:r>
              <a:rPr sz="1100" dirty="0"/>
              <a:t>the</a:t>
            </a:r>
            <a:r>
              <a:rPr sz="1100" spc="-5" dirty="0"/>
              <a:t> </a:t>
            </a:r>
            <a:r>
              <a:rPr sz="1100" spc="-10" dirty="0"/>
              <a:t>tableau:</a:t>
            </a:r>
            <a:endParaRPr sz="1100">
              <a:latin typeface="Cambria"/>
              <a:cs typeface="Cambria"/>
            </a:endParaRPr>
          </a:p>
          <a:p>
            <a:pPr marL="214629" marR="127635">
              <a:lnSpc>
                <a:spcPct val="102699"/>
              </a:lnSpc>
              <a:spcBef>
                <a:spcPts val="300"/>
              </a:spcBef>
            </a:pPr>
            <a:r>
              <a:rPr spc="-10" dirty="0">
                <a:solidFill>
                  <a:srgbClr val="990000"/>
                </a:solidFill>
              </a:rPr>
              <a:t>Add</a:t>
            </a:r>
            <a:r>
              <a:rPr spc="-20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a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spc="-10" dirty="0">
                <a:solidFill>
                  <a:srgbClr val="990000"/>
                </a:solidFill>
              </a:rPr>
              <a:t>multiple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of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the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pivot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spc="-20" dirty="0">
                <a:solidFill>
                  <a:srgbClr val="990000"/>
                </a:solidFill>
              </a:rPr>
              <a:t>row </a:t>
            </a:r>
            <a:r>
              <a:rPr dirty="0">
                <a:solidFill>
                  <a:srgbClr val="990000"/>
                </a:solidFill>
              </a:rPr>
              <a:t>to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the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spc="-25" dirty="0">
                <a:solidFill>
                  <a:srgbClr val="990000"/>
                </a:solidFill>
              </a:rPr>
              <a:t>zeroth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spc="-20" dirty="0">
                <a:solidFill>
                  <a:srgbClr val="990000"/>
                </a:solidFill>
              </a:rPr>
              <a:t>row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to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spc="-25" dirty="0">
                <a:solidFill>
                  <a:srgbClr val="990000"/>
                </a:solidFill>
              </a:rPr>
              <a:t>set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spc="-25" dirty="0">
                <a:solidFill>
                  <a:srgbClr val="990000"/>
                </a:solidFill>
              </a:rPr>
              <a:t>the </a:t>
            </a:r>
            <a:r>
              <a:rPr spc="-60" dirty="0">
                <a:solidFill>
                  <a:srgbClr val="990000"/>
                </a:solidFill>
              </a:rPr>
              <a:t>reduced</a:t>
            </a:r>
            <a:r>
              <a:rPr spc="-5" dirty="0">
                <a:solidFill>
                  <a:srgbClr val="990000"/>
                </a:solidFill>
              </a:rPr>
              <a:t> </a:t>
            </a:r>
            <a:r>
              <a:rPr spc="-20" dirty="0">
                <a:solidFill>
                  <a:srgbClr val="990000"/>
                </a:solidFill>
              </a:rPr>
              <a:t>cost</a:t>
            </a:r>
            <a:r>
              <a:rPr spc="-5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of the</a:t>
            </a:r>
            <a:r>
              <a:rPr spc="-5" dirty="0">
                <a:solidFill>
                  <a:srgbClr val="990000"/>
                </a:solidFill>
              </a:rPr>
              <a:t> </a:t>
            </a:r>
            <a:r>
              <a:rPr spc="-30" dirty="0">
                <a:solidFill>
                  <a:srgbClr val="990000"/>
                </a:solidFill>
              </a:rPr>
              <a:t>entering</a:t>
            </a:r>
            <a:r>
              <a:rPr spc="-5" dirty="0">
                <a:solidFill>
                  <a:srgbClr val="990000"/>
                </a:solidFill>
              </a:rPr>
              <a:t> </a:t>
            </a:r>
            <a:r>
              <a:rPr spc="-45" dirty="0">
                <a:solidFill>
                  <a:srgbClr val="990000"/>
                </a:solidFill>
              </a:rPr>
              <a:t>variable</a:t>
            </a:r>
            <a:r>
              <a:rPr dirty="0">
                <a:solidFill>
                  <a:srgbClr val="990000"/>
                </a:solidFill>
              </a:rPr>
              <a:t> to</a:t>
            </a:r>
            <a:r>
              <a:rPr spc="-5" dirty="0">
                <a:solidFill>
                  <a:srgbClr val="990000"/>
                </a:solidFill>
              </a:rPr>
              <a:t> </a:t>
            </a:r>
            <a:r>
              <a:rPr spc="-10" dirty="0">
                <a:solidFill>
                  <a:srgbClr val="990000"/>
                </a:solidFill>
              </a:rPr>
              <a:t>zero.</a:t>
            </a:r>
          </a:p>
          <a:p>
            <a:pPr marL="214629" marR="86995" indent="-177165">
              <a:lnSpc>
                <a:spcPct val="102699"/>
              </a:lnSpc>
              <a:spcBef>
                <a:spcPts val="59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3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/>
              <a:t>We</a:t>
            </a:r>
            <a:r>
              <a:rPr sz="1100" dirty="0"/>
              <a:t> will </a:t>
            </a:r>
            <a:r>
              <a:rPr sz="1100" spc="-45" dirty="0"/>
              <a:t>now</a:t>
            </a:r>
            <a:r>
              <a:rPr sz="1100" spc="5" dirty="0"/>
              <a:t> </a:t>
            </a:r>
            <a:r>
              <a:rPr sz="1100" spc="-20" dirty="0"/>
              <a:t>verify</a:t>
            </a:r>
            <a:r>
              <a:rPr sz="1100" dirty="0"/>
              <a:t> that</a:t>
            </a:r>
            <a:r>
              <a:rPr sz="1100" spc="5" dirty="0"/>
              <a:t> </a:t>
            </a:r>
            <a:r>
              <a:rPr sz="1100" dirty="0"/>
              <a:t>this </a:t>
            </a:r>
            <a:r>
              <a:rPr sz="1100" spc="-30" dirty="0"/>
              <a:t>update</a:t>
            </a:r>
            <a:r>
              <a:rPr sz="1100" spc="5" dirty="0"/>
              <a:t> </a:t>
            </a:r>
            <a:r>
              <a:rPr sz="1100" spc="-20" dirty="0"/>
              <a:t>rule</a:t>
            </a:r>
            <a:r>
              <a:rPr sz="1100" dirty="0"/>
              <a:t> </a:t>
            </a:r>
            <a:r>
              <a:rPr sz="1100" spc="-70" dirty="0"/>
              <a:t>produces</a:t>
            </a:r>
            <a:r>
              <a:rPr sz="1100" dirty="0"/>
              <a:t> the</a:t>
            </a:r>
            <a:r>
              <a:rPr sz="1100" spc="5" dirty="0"/>
              <a:t> </a:t>
            </a:r>
            <a:r>
              <a:rPr sz="1100" spc="-25" dirty="0"/>
              <a:t>correct </a:t>
            </a:r>
            <a:r>
              <a:rPr sz="1100" spc="-40" dirty="0"/>
              <a:t>results</a:t>
            </a:r>
            <a:r>
              <a:rPr sz="1100" spc="-30" dirty="0"/>
              <a:t> </a:t>
            </a:r>
            <a:r>
              <a:rPr sz="1100" dirty="0"/>
              <a:t>for</a:t>
            </a:r>
            <a:r>
              <a:rPr sz="1100" spc="-30" dirty="0"/>
              <a:t> </a:t>
            </a:r>
            <a:r>
              <a:rPr sz="1100" dirty="0"/>
              <a:t>the</a:t>
            </a:r>
            <a:r>
              <a:rPr sz="1100" spc="-30" dirty="0"/>
              <a:t> </a:t>
            </a:r>
            <a:r>
              <a:rPr sz="1100" spc="-25" dirty="0"/>
              <a:t>zeroth </a:t>
            </a:r>
            <a:r>
              <a:rPr sz="1100" spc="-20" dirty="0"/>
              <a:t>row.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C94F3-4138-DB9F-17BD-31D9A295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75E59A-B41A-984A-1EB9-DC2E82C9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57" y="498398"/>
            <a:ext cx="3521052" cy="273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814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14" dirty="0"/>
              <a:t> </a:t>
            </a:r>
            <a:r>
              <a:rPr dirty="0"/>
              <a:t>zeroth</a:t>
            </a:r>
            <a:r>
              <a:rPr spc="114" dirty="0"/>
              <a:t> </a:t>
            </a:r>
            <a:r>
              <a:rPr spc="-25" dirty="0"/>
              <a:t>row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2611E78-CB93-CFAE-1A8F-99645C13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426"/>
            <a:ext cx="4610100" cy="181589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14" dirty="0"/>
              <a:t> </a:t>
            </a:r>
            <a:r>
              <a:rPr dirty="0"/>
              <a:t>zeroth</a:t>
            </a:r>
            <a:r>
              <a:rPr spc="114" dirty="0"/>
              <a:t> </a:t>
            </a:r>
            <a:r>
              <a:rPr spc="-25" dirty="0"/>
              <a:t>row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23632"/>
            <a:ext cx="2603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a)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Consider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column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68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650" spc="89" baseline="12626" dirty="0">
                <a:solidFill>
                  <a:srgbClr val="990000"/>
                </a:solidFill>
                <a:latin typeface="Tahoma"/>
                <a:cs typeface="Tahoma"/>
              </a:rPr>
              <a:t>¯</a:t>
            </a:r>
            <a:r>
              <a:rPr sz="1100" spc="-30" dirty="0">
                <a:solidFill>
                  <a:srgbClr val="990000"/>
                </a:solidFill>
                <a:latin typeface="Tahoma"/>
                <a:cs typeface="Tahoma"/>
              </a:rPr>
              <a:t>(</a:t>
            </a:r>
            <a:r>
              <a:rPr sz="1100" b="0" i="1" spc="-30" dirty="0">
                <a:solidFill>
                  <a:srgbClr val="990000"/>
                </a:solidFill>
                <a:latin typeface="Bookman Old Style"/>
                <a:cs typeface="Bookman Old Style"/>
              </a:rPr>
              <a:t>ℓ</a:t>
            </a:r>
            <a:r>
              <a:rPr sz="1100" spc="-30" dirty="0">
                <a:solidFill>
                  <a:srgbClr val="990000"/>
                </a:solidFill>
                <a:latin typeface="Tahoma"/>
                <a:cs typeface="Tahoma"/>
              </a:rPr>
              <a:t>)</a:t>
            </a:r>
            <a:r>
              <a:rPr sz="1100" spc="2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tableau.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7902" y="759609"/>
          <a:ext cx="2822574" cy="118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aseline="27777" dirty="0">
                          <a:latin typeface="Cambria"/>
                          <a:cs typeface="Cambria"/>
                        </a:rPr>
                        <a:t>′</a:t>
                      </a:r>
                      <a:r>
                        <a:rPr sz="1200" spc="187" baseline="27777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i="1" spc="-37" baseline="-13888" dirty="0">
                          <a:latin typeface="Arial"/>
                          <a:cs typeface="Arial"/>
                        </a:rPr>
                        <a:t>B</a:t>
                      </a:r>
                      <a:endParaRPr sz="1200" baseline="-13888">
                        <a:latin typeface="Arial"/>
                        <a:cs typeface="Arial"/>
                      </a:endParaRPr>
                    </a:p>
                    <a:p>
                      <a:pPr marL="20955" algn="ctr">
                        <a:lnSpc>
                          <a:spcPts val="450"/>
                        </a:lnSpc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90"/>
                        </a:lnSpc>
                        <a:tabLst>
                          <a:tab pos="485140" algn="l"/>
                        </a:tabLst>
                      </a:pPr>
                      <a:r>
                        <a:rPr sz="1100" spc="-409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100" i="1" spc="16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247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aseline="-10416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190"/>
                        </a:lnSpc>
                      </a:pPr>
                      <a:r>
                        <a:rPr sz="1100" spc="-409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100" i="1" spc="16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i="1" spc="247" baseline="-10416" dirty="0">
                          <a:latin typeface="Arial"/>
                          <a:cs typeface="Arial"/>
                        </a:rPr>
                        <a:t>j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90"/>
                        </a:lnSpc>
                        <a:tabLst>
                          <a:tab pos="580390" algn="l"/>
                        </a:tabLst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sz="1100" spc="-409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100" i="1" spc="16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i="1" spc="247" baseline="-10416" dirty="0">
                          <a:latin typeface="Arial"/>
                          <a:cs typeface="Arial"/>
                        </a:rPr>
                        <a:t>n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190"/>
                        </a:lnSpc>
                        <a:tabLst>
                          <a:tab pos="716915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aseline="-10416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  <a:p>
                      <a:pPr marR="27749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190"/>
                        </a:lnSpc>
                        <a:tabLst>
                          <a:tab pos="303530" algn="l"/>
                        </a:tabLst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  <a:p>
                      <a:pPr marL="28511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125095">
                        <a:lnSpc>
                          <a:spcPts val="1200"/>
                        </a:lnSpc>
                        <a:spcBef>
                          <a:spcPts val="70"/>
                        </a:spcBef>
                      </a:pPr>
                      <a:r>
                        <a:rPr sz="1650" i="1" spc="60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4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40" dirty="0">
                          <a:latin typeface="Verdana"/>
                          <a:cs typeface="Verdana"/>
                        </a:rPr>
                        <a:t>ℓ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70"/>
                        </a:lnSpc>
                        <a:tabLst>
                          <a:tab pos="693420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r>
                        <a:rPr sz="1200" i="1" baseline="-13888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70"/>
                        </a:lnSpc>
                        <a:tabLst>
                          <a:tab pos="371475" algn="l"/>
                        </a:tabLst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20"/>
                        </a:lnSpc>
                        <a:spcBef>
                          <a:spcPts val="254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749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716915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baseline="-10416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28511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155" dirty="0">
                          <a:latin typeface="Bookman Old Style"/>
                          <a:cs typeface="Bookman Old Style"/>
                        </a:rPr>
                        <a:t> 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788018" y="2157742"/>
            <a:ext cx="759460" cy="154305"/>
          </a:xfrm>
          <a:custGeom>
            <a:avLst/>
            <a:gdLst/>
            <a:ahLst/>
            <a:cxnLst/>
            <a:rect l="l" t="t" r="r" b="b"/>
            <a:pathLst>
              <a:path w="759460" h="154305">
                <a:moveTo>
                  <a:pt x="759155" y="0"/>
                </a:moveTo>
                <a:lnTo>
                  <a:pt x="759155" y="0"/>
                </a:lnTo>
                <a:lnTo>
                  <a:pt x="0" y="0"/>
                </a:lnTo>
                <a:lnTo>
                  <a:pt x="0" y="153784"/>
                </a:lnTo>
                <a:lnTo>
                  <a:pt x="759155" y="153784"/>
                </a:lnTo>
                <a:lnTo>
                  <a:pt x="759155" y="0"/>
                </a:lnTo>
                <a:close/>
              </a:path>
            </a:pathLst>
          </a:custGeom>
          <a:solidFill>
            <a:srgbClr val="E5E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257" y="2085744"/>
            <a:ext cx="3677920" cy="10394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Recall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680" dirty="0">
                <a:latin typeface="Arial"/>
                <a:cs typeface="Arial"/>
              </a:rPr>
              <a:t>B</a:t>
            </a:r>
            <a:r>
              <a:rPr sz="1650" spc="89" baseline="12626" dirty="0">
                <a:latin typeface="Tahoma"/>
                <a:cs typeface="Tahoma"/>
              </a:rPr>
              <a:t>¯</a:t>
            </a:r>
            <a:r>
              <a:rPr sz="1100" spc="-30" dirty="0">
                <a:latin typeface="Tahoma"/>
                <a:cs typeface="Tahoma"/>
              </a:rPr>
              <a:t>(</a:t>
            </a:r>
            <a:r>
              <a:rPr sz="1100" b="0" i="1" spc="-30" dirty="0">
                <a:latin typeface="Bookman Old Style"/>
                <a:cs typeface="Bookman Old Style"/>
              </a:rPr>
              <a:t>ℓ</a:t>
            </a:r>
            <a:r>
              <a:rPr sz="1100" spc="-30" dirty="0">
                <a:latin typeface="Tahoma"/>
                <a:cs typeface="Tahoma"/>
              </a:rPr>
              <a:t>)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thus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pivot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column.</a:t>
            </a:r>
            <a:endParaRPr sz="1100">
              <a:latin typeface="Arial"/>
              <a:cs typeface="Arial"/>
            </a:endParaRPr>
          </a:p>
          <a:p>
            <a:pPr marL="227329" marR="431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9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update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rule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such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pivot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column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entry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of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the zeroth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row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990000"/>
                </a:solidFill>
                <a:latin typeface="Arial"/>
                <a:cs typeface="Arial"/>
              </a:rPr>
              <a:t>becomes</a:t>
            </a:r>
            <a:r>
              <a:rPr sz="1100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zero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1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latin typeface="Arial"/>
                <a:cs typeface="Arial"/>
              </a:rPr>
              <a:t>We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obtain</a:t>
            </a:r>
            <a:endParaRPr sz="1100">
              <a:latin typeface="Arial"/>
              <a:cs typeface="Arial"/>
            </a:endParaRPr>
          </a:p>
          <a:p>
            <a:pPr marL="1393825">
              <a:lnSpc>
                <a:spcPct val="100000"/>
              </a:lnSpc>
              <a:spcBef>
                <a:spcPts val="350"/>
              </a:spcBef>
            </a:pPr>
            <a:r>
              <a:rPr sz="1650" i="1" spc="82" baseline="15151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sz="800" i="1" spc="-42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200" spc="187" baseline="13888" dirty="0">
                <a:solidFill>
                  <a:srgbClr val="990000"/>
                </a:solidFill>
                <a:latin typeface="Garamond"/>
                <a:cs typeface="Garamond"/>
              </a:rPr>
              <a:t>¯</a:t>
            </a:r>
            <a:r>
              <a:rPr sz="800" spc="55" dirty="0">
                <a:solidFill>
                  <a:srgbClr val="990000"/>
                </a:solidFill>
                <a:latin typeface="Garamond"/>
                <a:cs typeface="Garamond"/>
              </a:rPr>
              <a:t>(</a:t>
            </a:r>
            <a:r>
              <a:rPr sz="800" i="1" spc="55" dirty="0">
                <a:solidFill>
                  <a:srgbClr val="990000"/>
                </a:solidFill>
                <a:latin typeface="Verdana"/>
                <a:cs typeface="Verdana"/>
              </a:rPr>
              <a:t>ℓ</a:t>
            </a:r>
            <a:r>
              <a:rPr sz="800" spc="55" dirty="0">
                <a:solidFill>
                  <a:srgbClr val="990000"/>
                </a:solidFill>
                <a:latin typeface="Garamond"/>
                <a:cs typeface="Garamond"/>
              </a:rPr>
              <a:t>)</a:t>
            </a:r>
            <a:r>
              <a:rPr sz="800" spc="40" dirty="0">
                <a:solidFill>
                  <a:srgbClr val="990000"/>
                </a:solidFill>
                <a:latin typeface="Garamond"/>
                <a:cs typeface="Garamond"/>
              </a:rPr>
              <a:t> </a:t>
            </a:r>
            <a:r>
              <a:rPr sz="1650" spc="-52" baseline="15151" dirty="0">
                <a:solidFill>
                  <a:srgbClr val="990000"/>
                </a:solidFill>
                <a:latin typeface="Lucida Sans Unicode"/>
                <a:cs typeface="Lucida Sans Unicode"/>
              </a:rPr>
              <a:t>−</a:t>
            </a:r>
            <a:r>
              <a:rPr sz="1650" spc="-157" baseline="15151" dirty="0">
                <a:solidFill>
                  <a:srgbClr val="990000"/>
                </a:solidFill>
                <a:latin typeface="Lucida Sans Unicode"/>
                <a:cs typeface="Lucida Sans Unicode"/>
              </a:rPr>
              <a:t> </a:t>
            </a:r>
            <a:r>
              <a:rPr sz="1650" i="1" spc="60" baseline="15151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sz="1200" spc="135" baseline="52083" dirty="0">
                <a:solidFill>
                  <a:srgbClr val="990000"/>
                </a:solidFill>
                <a:latin typeface="Cambria"/>
                <a:cs typeface="Cambria"/>
              </a:rPr>
              <a:t>′</a:t>
            </a:r>
            <a:r>
              <a:rPr sz="1650" i="1" spc="60" baseline="15151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800" i="1" spc="-434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200" spc="165" baseline="13888" dirty="0">
                <a:solidFill>
                  <a:srgbClr val="990000"/>
                </a:solidFill>
                <a:latin typeface="Garamond"/>
                <a:cs typeface="Garamond"/>
              </a:rPr>
              <a:t>¯</a:t>
            </a:r>
            <a:r>
              <a:rPr sz="800" spc="40" dirty="0">
                <a:solidFill>
                  <a:srgbClr val="990000"/>
                </a:solidFill>
                <a:latin typeface="Garamond"/>
                <a:cs typeface="Garamond"/>
              </a:rPr>
              <a:t>(</a:t>
            </a:r>
            <a:r>
              <a:rPr sz="800" i="1" spc="40" dirty="0">
                <a:solidFill>
                  <a:srgbClr val="990000"/>
                </a:solidFill>
                <a:latin typeface="Verdana"/>
                <a:cs typeface="Verdana"/>
              </a:rPr>
              <a:t>ℓ</a:t>
            </a:r>
            <a:r>
              <a:rPr sz="800" spc="40" dirty="0">
                <a:solidFill>
                  <a:srgbClr val="990000"/>
                </a:solidFill>
                <a:latin typeface="Garamond"/>
                <a:cs typeface="Garamond"/>
              </a:rPr>
              <a:t>)</a:t>
            </a:r>
            <a:r>
              <a:rPr sz="800" spc="120" dirty="0">
                <a:solidFill>
                  <a:srgbClr val="990000"/>
                </a:solidFill>
                <a:latin typeface="Garamond"/>
                <a:cs typeface="Garamond"/>
              </a:rPr>
              <a:t> </a:t>
            </a:r>
            <a:r>
              <a:rPr sz="1650" baseline="15151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650" spc="-97" baseline="15151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650" spc="-37" baseline="15151" dirty="0">
                <a:solidFill>
                  <a:srgbClr val="990000"/>
                </a:solidFill>
                <a:latin typeface="Arial"/>
                <a:cs typeface="Arial"/>
              </a:rPr>
              <a:t>0</a:t>
            </a:r>
            <a:r>
              <a:rPr sz="1650" b="0" i="1" spc="-37" baseline="15151" dirty="0">
                <a:solidFill>
                  <a:srgbClr val="990000"/>
                </a:solidFill>
                <a:latin typeface="Bookman Old Style"/>
                <a:cs typeface="Bookman Old Style"/>
              </a:rPr>
              <a:t>.</a:t>
            </a:r>
            <a:endParaRPr sz="1650" baseline="15151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1165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14" dirty="0"/>
              <a:t> </a:t>
            </a:r>
            <a:r>
              <a:rPr dirty="0"/>
              <a:t>zeroth</a:t>
            </a:r>
            <a:r>
              <a:rPr spc="114" dirty="0"/>
              <a:t> </a:t>
            </a:r>
            <a:r>
              <a:rPr spc="-25" dirty="0"/>
              <a:t>row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15631"/>
            <a:ext cx="3145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b)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Consider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column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665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650" spc="112" baseline="12626" dirty="0">
                <a:solidFill>
                  <a:srgbClr val="990000"/>
                </a:solidFill>
                <a:latin typeface="Tahoma"/>
                <a:cs typeface="Tahoma"/>
              </a:rPr>
              <a:t>¯</a:t>
            </a:r>
            <a:r>
              <a:rPr sz="1100" spc="-15" dirty="0">
                <a:solidFill>
                  <a:srgbClr val="990000"/>
                </a:solidFill>
                <a:latin typeface="Tahoma"/>
                <a:cs typeface="Tahoma"/>
              </a:rPr>
              <a:t>(</a:t>
            </a:r>
            <a:r>
              <a:rPr sz="1100" i="1" spc="-15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100" spc="-15" dirty="0">
                <a:solidFill>
                  <a:srgbClr val="990000"/>
                </a:solidFill>
                <a:latin typeface="Tahoma"/>
                <a:cs typeface="Tahoma"/>
              </a:rPr>
              <a:t>)</a:t>
            </a:r>
            <a:r>
              <a:rPr sz="1100" spc="2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tableau,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100" i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Lucida Sans Unicode"/>
                <a:cs typeface="Lucida Sans Unicode"/>
              </a:rPr>
              <a:t≯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7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b="0" i="1" spc="-25" dirty="0">
                <a:solidFill>
                  <a:srgbClr val="990000"/>
                </a:solidFill>
                <a:latin typeface="Bookman Old Style"/>
                <a:cs typeface="Bookman Old Style"/>
              </a:rPr>
              <a:t>ℓ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0003" y="593074"/>
          <a:ext cx="3990971" cy="165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aseline="27777" dirty="0">
                          <a:latin typeface="Cambria"/>
                          <a:cs typeface="Cambria"/>
                        </a:rPr>
                        <a:t>′</a:t>
                      </a:r>
                      <a:r>
                        <a:rPr sz="1200" spc="187" baseline="27777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i="1" spc="-37" baseline="-13888" dirty="0">
                          <a:latin typeface="Arial"/>
                          <a:cs typeface="Arial"/>
                        </a:rPr>
                        <a:t>B</a:t>
                      </a:r>
                      <a:endParaRPr sz="1200" baseline="-13888">
                        <a:latin typeface="Arial"/>
                        <a:cs typeface="Arial"/>
                      </a:endParaRPr>
                    </a:p>
                    <a:p>
                      <a:pPr marL="20955" algn="ctr">
                        <a:lnSpc>
                          <a:spcPts val="555"/>
                        </a:lnSpc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405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100" i="1" spc="16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254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190"/>
                        </a:lnSpc>
                      </a:pPr>
                      <a:r>
                        <a:rPr sz="1100" spc="-405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100" i="1" spc="16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i="1" spc="254" baseline="-10416" dirty="0">
                          <a:latin typeface="Arial"/>
                          <a:cs typeface="Arial"/>
                        </a:rPr>
                        <a:t>j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180"/>
                        </a:spcBef>
                      </a:pPr>
                      <a:r>
                        <a:rPr sz="1650" spc="-667" baseline="17676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650" i="1" spc="195" baseline="1515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i="1" spc="-34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300" baseline="13888" dirty="0">
                          <a:latin typeface="Garamond"/>
                          <a:cs typeface="Garamond"/>
                        </a:rPr>
                        <a:t>¯</a:t>
                      </a:r>
                      <a:r>
                        <a:rPr sz="800" spc="13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13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13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2286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spc="-409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100" i="1" spc="16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i="1" spc="247" baseline="-10416" dirty="0">
                          <a:latin typeface="Arial"/>
                          <a:cs typeface="Arial"/>
                        </a:rPr>
                        <a:t>n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1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22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89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690" baseline="-20833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127" baseline="-6944" dirty="0">
                          <a:latin typeface="Garamond"/>
                          <a:cs typeface="Garamond"/>
                        </a:rPr>
                        <a:t>¯</a:t>
                      </a:r>
                      <a:r>
                        <a:rPr sz="1200" spc="22" baseline="-20833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1200" i="1" spc="22" baseline="-20833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97" baseline="-20833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1100" spc="15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22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70"/>
                        </a:spcBef>
                      </a:pPr>
                      <a:r>
                        <a:rPr sz="1650" i="1" spc="60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4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40" dirty="0">
                          <a:latin typeface="Verdana"/>
                          <a:cs typeface="Verdana"/>
                        </a:rPr>
                        <a:t>ℓ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7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7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1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22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89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690" baseline="-20833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127" baseline="-6944" dirty="0">
                          <a:latin typeface="Garamond"/>
                          <a:cs typeface="Garamond"/>
                        </a:rPr>
                        <a:t>¯</a:t>
                      </a:r>
                      <a:r>
                        <a:rPr sz="1200" spc="22" baseline="-20833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1200" i="1" spc="22" baseline="-20833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89" baseline="-20833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1100" spc="15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22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7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i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5244" algn="r">
                        <a:lnSpc>
                          <a:spcPct val="10000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0416" dirty="0">
                          <a:latin typeface="Arial"/>
                          <a:cs typeface="Arial"/>
                        </a:rPr>
                        <a:t>i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1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22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89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690" baseline="-20833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127" baseline="-6944" dirty="0">
                          <a:latin typeface="Garamond"/>
                          <a:cs typeface="Garamond"/>
                        </a:rPr>
                        <a:t>¯</a:t>
                      </a:r>
                      <a:r>
                        <a:rPr sz="1200" spc="22" baseline="-20833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1200" i="1" spc="22" baseline="-20833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97" baseline="-20833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1100" spc="15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22" baseline="-10416" dirty="0">
                          <a:latin typeface="Arial"/>
                          <a:cs typeface="Arial"/>
                        </a:rPr>
                        <a:t>i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i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310"/>
                        </a:lnSpc>
                        <a:spcBef>
                          <a:spcPts val="259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55244" algn="r">
                        <a:lnSpc>
                          <a:spcPct val="10000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1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22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89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690" baseline="-20833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127" baseline="-6944" dirty="0">
                          <a:latin typeface="Garamond"/>
                          <a:cs typeface="Garamond"/>
                        </a:rPr>
                        <a:t>¯</a:t>
                      </a:r>
                      <a:r>
                        <a:rPr sz="1200" spc="22" baseline="-20833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1200" i="1" spc="22" baseline="-20833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97" baseline="-20833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1100" spc="15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22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1957" y="2382810"/>
            <a:ext cx="3471545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6223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corresponding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that </a:t>
            </a:r>
            <a:r>
              <a:rPr sz="1100" spc="-65" dirty="0">
                <a:latin typeface="Arial"/>
                <a:cs typeface="Arial"/>
              </a:rPr>
              <a:t>stays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basis.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Thus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spc="-660" dirty="0">
                <a:latin typeface="Arial"/>
                <a:cs typeface="Arial"/>
              </a:rPr>
              <a:t>B</a:t>
            </a:r>
            <a:r>
              <a:rPr sz="1650" spc="120" baseline="12626" dirty="0">
                <a:latin typeface="Tahoma"/>
                <a:cs typeface="Tahoma"/>
              </a:rPr>
              <a:t>¯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i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B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i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zeroth</a:t>
            </a:r>
            <a:r>
              <a:rPr sz="1100" spc="-20" dirty="0">
                <a:latin typeface="Arial"/>
                <a:cs typeface="Arial"/>
              </a:rPr>
              <a:t> row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entry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zero,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before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75" dirty="0">
                <a:latin typeface="Arial"/>
                <a:cs typeface="Arial"/>
              </a:rPr>
              <a:t>change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basis,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since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reduced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basic </a:t>
            </a:r>
            <a:r>
              <a:rPr sz="1100" spc="-10" dirty="0">
                <a:latin typeface="Arial"/>
                <a:cs typeface="Arial"/>
              </a:rPr>
              <a:t>variable.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1165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14" dirty="0"/>
              <a:t> </a:t>
            </a:r>
            <a:r>
              <a:rPr dirty="0"/>
              <a:t>zeroth</a:t>
            </a:r>
            <a:r>
              <a:rPr spc="114" dirty="0"/>
              <a:t> </a:t>
            </a:r>
            <a:r>
              <a:rPr spc="-25" dirty="0"/>
              <a:t>row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15631"/>
            <a:ext cx="3145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b)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Consider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column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665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650" spc="112" baseline="12626" dirty="0">
                <a:solidFill>
                  <a:srgbClr val="990000"/>
                </a:solidFill>
                <a:latin typeface="Tahoma"/>
                <a:cs typeface="Tahoma"/>
              </a:rPr>
              <a:t>¯</a:t>
            </a:r>
            <a:r>
              <a:rPr sz="1100" spc="-15" dirty="0">
                <a:solidFill>
                  <a:srgbClr val="990000"/>
                </a:solidFill>
                <a:latin typeface="Tahoma"/>
                <a:cs typeface="Tahoma"/>
              </a:rPr>
              <a:t>(</a:t>
            </a:r>
            <a:r>
              <a:rPr sz="1100" i="1" spc="-15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100" spc="-15" dirty="0">
                <a:solidFill>
                  <a:srgbClr val="990000"/>
                </a:solidFill>
                <a:latin typeface="Tahoma"/>
                <a:cs typeface="Tahoma"/>
              </a:rPr>
              <a:t>)</a:t>
            </a:r>
            <a:r>
              <a:rPr sz="1100" spc="2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tableau,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100" i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Lucida Sans Unicode"/>
                <a:cs typeface="Lucida Sans Unicode"/>
              </a:rPr>
              <a:t≯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7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b="0" i="1" spc="-25" dirty="0">
                <a:solidFill>
                  <a:srgbClr val="990000"/>
                </a:solidFill>
                <a:latin typeface="Bookman Old Style"/>
                <a:cs typeface="Bookman Old Style"/>
              </a:rPr>
              <a:t>ℓ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0003" y="593074"/>
          <a:ext cx="3990971" cy="1598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8435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aseline="27777" dirty="0">
                          <a:latin typeface="Cambria"/>
                          <a:cs typeface="Cambria"/>
                        </a:rPr>
                        <a:t>′</a:t>
                      </a:r>
                      <a:r>
                        <a:rPr sz="1200" spc="187" baseline="27777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i="1" spc="-37" baseline="-13888" dirty="0">
                          <a:latin typeface="Arial"/>
                          <a:cs typeface="Arial"/>
                        </a:rPr>
                        <a:t>B</a:t>
                      </a:r>
                      <a:endParaRPr sz="1200" baseline="-13888">
                        <a:latin typeface="Arial"/>
                        <a:cs typeface="Arial"/>
                      </a:endParaRPr>
                    </a:p>
                    <a:p>
                      <a:pPr marL="20955" algn="ctr">
                        <a:lnSpc>
                          <a:spcPts val="465"/>
                        </a:lnSpc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405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100" i="1" spc="16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254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190"/>
                        </a:lnSpc>
                      </a:pPr>
                      <a:r>
                        <a:rPr sz="1100" spc="-405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100" i="1" spc="16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i="1" spc="254" baseline="-10416" dirty="0">
                          <a:latin typeface="Arial"/>
                          <a:cs typeface="Arial"/>
                        </a:rPr>
                        <a:t>j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90"/>
                        </a:spcBef>
                      </a:pPr>
                      <a:r>
                        <a:rPr sz="1650" spc="-735" baseline="12626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650" i="1" spc="127" baseline="1010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i="1" spc="8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8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8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85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1143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spc="-409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100" i="1" spc="16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i="1" spc="247" baseline="-10416" dirty="0">
                          <a:latin typeface="Arial"/>
                          <a:cs typeface="Arial"/>
                        </a:rPr>
                        <a:t>n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50" spc="-15" baseline="10101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41666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4166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1650" spc="-15" baseline="10101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3472" dirty="0">
                          <a:latin typeface="Arial"/>
                          <a:cs typeface="Arial"/>
                        </a:rPr>
                        <a:t>1</a:t>
                      </a:r>
                      <a:endParaRPr sz="1200" baseline="3472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0"/>
                        </a:spcBef>
                      </a:pPr>
                      <a:r>
                        <a:rPr sz="1650" i="1" spc="60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4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40" dirty="0">
                          <a:latin typeface="Verdana"/>
                          <a:cs typeface="Verdana"/>
                        </a:rPr>
                        <a:t>ℓ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7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7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0"/>
                        </a:spcBef>
                      </a:pPr>
                      <a:r>
                        <a:rPr sz="1650" spc="60" baseline="10101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650" i="1" spc="60" baseline="1010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60" baseline="41666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60" baseline="4166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i="1" spc="60" baseline="1010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i="1" spc="4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1650" spc="60" baseline="10101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60" baseline="3472" dirty="0">
                          <a:latin typeface="Verdana"/>
                          <a:cs typeface="Verdana"/>
                        </a:rPr>
                        <a:t>ℓ</a:t>
                      </a:r>
                      <a:endParaRPr sz="1200" baseline="3472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7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i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5244" algn="r">
                        <a:lnSpc>
                          <a:spcPct val="10000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0416" dirty="0">
                          <a:latin typeface="Arial"/>
                          <a:cs typeface="Arial"/>
                        </a:rPr>
                        <a:t>i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spc="52" baseline="10101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650" i="1" spc="52" baseline="1010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52" baseline="41666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52" baseline="4166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i="1" spc="52" baseline="1010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i="1" spc="3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3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3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35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1650" spc="52" baseline="10101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52" baseline="3472" dirty="0">
                          <a:latin typeface="Arial"/>
                          <a:cs typeface="Arial"/>
                        </a:rPr>
                        <a:t>i</a:t>
                      </a:r>
                      <a:endParaRPr sz="1200" baseline="3472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i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20"/>
                        </a:lnSpc>
                        <a:spcBef>
                          <a:spcPts val="254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55244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571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571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20"/>
                        </a:lnSpc>
                        <a:spcBef>
                          <a:spcPts val="254"/>
                        </a:spcBef>
                      </a:pPr>
                      <a:r>
                        <a:rPr sz="1650" spc="52" baseline="10101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650" i="1" spc="52" baseline="1010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52" baseline="41666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52" baseline="4166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i="1" spc="52" baseline="1010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i="1" spc="3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3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3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35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1650" spc="52" baseline="10101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52" baseline="3472" dirty="0">
                          <a:latin typeface="Arial"/>
                          <a:cs typeface="Arial"/>
                        </a:rPr>
                        <a:t>m</a:t>
                      </a:r>
                      <a:endParaRPr sz="1200" baseline="3472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571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1957" y="2382810"/>
            <a:ext cx="3471545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6223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corresponding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that </a:t>
            </a:r>
            <a:r>
              <a:rPr sz="1100" spc="-65" dirty="0">
                <a:latin typeface="Arial"/>
                <a:cs typeface="Arial"/>
              </a:rPr>
              <a:t>stays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basis.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Thus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spc="-660" dirty="0">
                <a:latin typeface="Arial"/>
                <a:cs typeface="Arial"/>
              </a:rPr>
              <a:t>B</a:t>
            </a:r>
            <a:r>
              <a:rPr sz="1650" spc="120" baseline="12626" dirty="0">
                <a:latin typeface="Tahoma"/>
                <a:cs typeface="Tahoma"/>
              </a:rPr>
              <a:t>¯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i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B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i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zeroth</a:t>
            </a:r>
            <a:r>
              <a:rPr sz="1100" spc="-20" dirty="0">
                <a:latin typeface="Arial"/>
                <a:cs typeface="Arial"/>
              </a:rPr>
              <a:t> row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entry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zero,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before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75" dirty="0">
                <a:latin typeface="Arial"/>
                <a:cs typeface="Arial"/>
              </a:rPr>
              <a:t>change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basis,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since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reduced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basic </a:t>
            </a:r>
            <a:r>
              <a:rPr sz="1100" spc="-10" dirty="0">
                <a:latin typeface="Arial"/>
                <a:cs typeface="Arial"/>
              </a:rPr>
              <a:t>variable.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1165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14" dirty="0"/>
              <a:t> </a:t>
            </a:r>
            <a:r>
              <a:rPr dirty="0"/>
              <a:t>zeroth</a:t>
            </a:r>
            <a:r>
              <a:rPr spc="114" dirty="0"/>
              <a:t> </a:t>
            </a:r>
            <a:r>
              <a:rPr spc="-25" dirty="0"/>
              <a:t>row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15631"/>
            <a:ext cx="3145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b)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Consider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column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665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650" spc="112" baseline="12626" dirty="0">
                <a:solidFill>
                  <a:srgbClr val="990000"/>
                </a:solidFill>
                <a:latin typeface="Tahoma"/>
                <a:cs typeface="Tahoma"/>
              </a:rPr>
              <a:t>¯</a:t>
            </a:r>
            <a:r>
              <a:rPr sz="1100" spc="-15" dirty="0">
                <a:solidFill>
                  <a:srgbClr val="990000"/>
                </a:solidFill>
                <a:latin typeface="Tahoma"/>
                <a:cs typeface="Tahoma"/>
              </a:rPr>
              <a:t>(</a:t>
            </a:r>
            <a:r>
              <a:rPr sz="1100" i="1" spc="-15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100" spc="-15" dirty="0">
                <a:solidFill>
                  <a:srgbClr val="990000"/>
                </a:solidFill>
                <a:latin typeface="Tahoma"/>
                <a:cs typeface="Tahoma"/>
              </a:rPr>
              <a:t>)</a:t>
            </a:r>
            <a:r>
              <a:rPr sz="1100" spc="2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tableau,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100" i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Lucida Sans Unicode"/>
                <a:cs typeface="Lucida Sans Unicode"/>
              </a:rPr>
              <a:t≯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7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b="0" i="1" spc="-25" dirty="0">
                <a:solidFill>
                  <a:srgbClr val="990000"/>
                </a:solidFill>
                <a:latin typeface="Bookman Old Style"/>
                <a:cs typeface="Bookman Old Style"/>
              </a:rPr>
              <a:t>ℓ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0003" y="593074"/>
          <a:ext cx="3990971" cy="1596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aseline="27777" dirty="0">
                          <a:latin typeface="Cambria"/>
                          <a:cs typeface="Cambria"/>
                        </a:rPr>
                        <a:t>′</a:t>
                      </a:r>
                      <a:r>
                        <a:rPr sz="1200" spc="187" baseline="27777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i="1" spc="-37" baseline="-13888" dirty="0">
                          <a:latin typeface="Arial"/>
                          <a:cs typeface="Arial"/>
                        </a:rPr>
                        <a:t>B</a:t>
                      </a:r>
                      <a:endParaRPr sz="1200" baseline="-13888">
                        <a:latin typeface="Arial"/>
                        <a:cs typeface="Arial"/>
                      </a:endParaRPr>
                    </a:p>
                    <a:p>
                      <a:pPr marL="20955" algn="ctr">
                        <a:lnSpc>
                          <a:spcPts val="450"/>
                        </a:lnSpc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405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100" i="1" spc="16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254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190"/>
                        </a:lnSpc>
                      </a:pPr>
                      <a:r>
                        <a:rPr sz="1100" spc="-405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100" i="1" spc="16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i="1" spc="254" baseline="-10416" dirty="0">
                          <a:latin typeface="Arial"/>
                          <a:cs typeface="Arial"/>
                        </a:rPr>
                        <a:t>j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spc="-409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100" i="1" spc="16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i="1" spc="247" baseline="-10416" dirty="0">
                          <a:latin typeface="Arial"/>
                          <a:cs typeface="Arial"/>
                        </a:rPr>
                        <a:t>n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50" spc="-15" baseline="10101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41666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4166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1650" spc="-15" baseline="10101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3472" dirty="0">
                          <a:latin typeface="Arial"/>
                          <a:cs typeface="Arial"/>
                        </a:rPr>
                        <a:t>1</a:t>
                      </a:r>
                      <a:endParaRPr sz="1200" baseline="3472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0"/>
                        </a:spcBef>
                      </a:pPr>
                      <a:r>
                        <a:rPr sz="1650" i="1" spc="60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4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40" dirty="0">
                          <a:latin typeface="Verdana"/>
                          <a:cs typeface="Verdana"/>
                        </a:rPr>
                        <a:t>ℓ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7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7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0"/>
                        </a:spcBef>
                      </a:pPr>
                      <a:r>
                        <a:rPr sz="1650" spc="60" baseline="10101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650" i="1" spc="60" baseline="1010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60" baseline="41666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60" baseline="4166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i="1" spc="60" baseline="1010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i="1" spc="4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1650" spc="60" baseline="10101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60" baseline="3472" dirty="0">
                          <a:latin typeface="Verdana"/>
                          <a:cs typeface="Verdana"/>
                        </a:rPr>
                        <a:t>ℓ</a:t>
                      </a:r>
                      <a:endParaRPr sz="1200" baseline="3472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7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i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5244" algn="r">
                        <a:lnSpc>
                          <a:spcPct val="10000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0416" dirty="0">
                          <a:latin typeface="Arial"/>
                          <a:cs typeface="Arial"/>
                        </a:rPr>
                        <a:t>i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spc="52" baseline="10101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650" i="1" spc="52" baseline="1010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52" baseline="41666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52" baseline="4166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i="1" spc="52" baseline="1010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i="1" spc="3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3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3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35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1650" spc="52" baseline="10101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52" baseline="3472" dirty="0">
                          <a:latin typeface="Arial"/>
                          <a:cs typeface="Arial"/>
                        </a:rPr>
                        <a:t>i</a:t>
                      </a:r>
                      <a:endParaRPr sz="1200" baseline="3472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i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20"/>
                        </a:lnSpc>
                        <a:spcBef>
                          <a:spcPts val="254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55244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571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571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20"/>
                        </a:lnSpc>
                        <a:spcBef>
                          <a:spcPts val="254"/>
                        </a:spcBef>
                      </a:pPr>
                      <a:r>
                        <a:rPr sz="1650" spc="52" baseline="10101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650" i="1" spc="52" baseline="1010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52" baseline="41666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52" baseline="4166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i="1" spc="52" baseline="1010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i="1" spc="3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3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3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35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1650" spc="52" baseline="10101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52" baseline="3472" dirty="0">
                          <a:latin typeface="Arial"/>
                          <a:cs typeface="Arial"/>
                        </a:rPr>
                        <a:t>m</a:t>
                      </a:r>
                      <a:endParaRPr sz="1200" baseline="3472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571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1957" y="2382810"/>
            <a:ext cx="3471545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6223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corresponding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basic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that </a:t>
            </a:r>
            <a:r>
              <a:rPr sz="1100" spc="-65" dirty="0">
                <a:latin typeface="Arial"/>
                <a:cs typeface="Arial"/>
              </a:rPr>
              <a:t>stays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basis.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Thus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spc="-660" dirty="0">
                <a:latin typeface="Arial"/>
                <a:cs typeface="Arial"/>
              </a:rPr>
              <a:t>B</a:t>
            </a:r>
            <a:r>
              <a:rPr sz="1650" spc="120" baseline="12626" dirty="0">
                <a:latin typeface="Tahoma"/>
                <a:cs typeface="Tahoma"/>
              </a:rPr>
              <a:t>¯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i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B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i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7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zeroth</a:t>
            </a:r>
            <a:r>
              <a:rPr sz="1100" spc="-20" dirty="0">
                <a:latin typeface="Arial"/>
                <a:cs typeface="Arial"/>
              </a:rPr>
              <a:t> row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entry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zero,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before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75" dirty="0">
                <a:latin typeface="Arial"/>
                <a:cs typeface="Arial"/>
              </a:rPr>
              <a:t>change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basis,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since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reduced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basic </a:t>
            </a:r>
            <a:r>
              <a:rPr sz="1100" spc="-10" dirty="0">
                <a:latin typeface="Arial"/>
                <a:cs typeface="Arial"/>
              </a:rPr>
              <a:t>variable.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Optimality</a:t>
            </a:r>
            <a:r>
              <a:rPr spc="270" dirty="0"/>
              <a:t> </a:t>
            </a:r>
            <a:r>
              <a:rPr spc="-10" dirty="0"/>
              <a:t>conditions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2FCDB426-69FE-F7B1-B61E-6ABAECAA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1" y="404371"/>
            <a:ext cx="3981450" cy="296901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1165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14" dirty="0"/>
              <a:t> </a:t>
            </a:r>
            <a:r>
              <a:rPr dirty="0"/>
              <a:t>zeroth</a:t>
            </a:r>
            <a:r>
              <a:rPr spc="114" dirty="0"/>
              <a:t> </a:t>
            </a:r>
            <a:r>
              <a:rPr spc="-25" dirty="0"/>
              <a:t>row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15631"/>
            <a:ext cx="3145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b)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Consider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column</a:t>
            </a:r>
            <a:r>
              <a:rPr sz="1100" spc="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665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650" spc="112" baseline="12626" dirty="0">
                <a:solidFill>
                  <a:srgbClr val="990000"/>
                </a:solidFill>
                <a:latin typeface="Tahoma"/>
                <a:cs typeface="Tahoma"/>
              </a:rPr>
              <a:t>¯</a:t>
            </a:r>
            <a:r>
              <a:rPr sz="1100" spc="-15" dirty="0">
                <a:solidFill>
                  <a:srgbClr val="990000"/>
                </a:solidFill>
                <a:latin typeface="Tahoma"/>
                <a:cs typeface="Tahoma"/>
              </a:rPr>
              <a:t>(</a:t>
            </a:r>
            <a:r>
              <a:rPr sz="1100" i="1" spc="-15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100" spc="-15" dirty="0">
                <a:solidFill>
                  <a:srgbClr val="990000"/>
                </a:solidFill>
                <a:latin typeface="Tahoma"/>
                <a:cs typeface="Tahoma"/>
              </a:rPr>
              <a:t>)</a:t>
            </a:r>
            <a:r>
              <a:rPr sz="1100" spc="2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tableau,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100" i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Lucida Sans Unicode"/>
                <a:cs typeface="Lucida Sans Unicode"/>
              </a:rPr>
              <a:t≯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7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b="0" i="1" spc="-25" dirty="0">
                <a:solidFill>
                  <a:srgbClr val="990000"/>
                </a:solidFill>
                <a:latin typeface="Bookman Old Style"/>
                <a:cs typeface="Bookman Old Style"/>
              </a:rPr>
              <a:t>ℓ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0003" y="593074"/>
          <a:ext cx="3990971" cy="1596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aseline="27777" dirty="0">
                          <a:latin typeface="Cambria"/>
                          <a:cs typeface="Cambria"/>
                        </a:rPr>
                        <a:t>′</a:t>
                      </a:r>
                      <a:r>
                        <a:rPr sz="1200" spc="187" baseline="27777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i="1" spc="-37" baseline="-13888" dirty="0">
                          <a:latin typeface="Arial"/>
                          <a:cs typeface="Arial"/>
                        </a:rPr>
                        <a:t>B</a:t>
                      </a:r>
                      <a:endParaRPr sz="1200" baseline="-13888">
                        <a:latin typeface="Arial"/>
                        <a:cs typeface="Arial"/>
                      </a:endParaRPr>
                    </a:p>
                    <a:p>
                      <a:pPr marL="20955" algn="ctr">
                        <a:lnSpc>
                          <a:spcPts val="450"/>
                        </a:lnSpc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405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100" i="1" spc="16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254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190"/>
                        </a:lnSpc>
                      </a:pPr>
                      <a:r>
                        <a:rPr sz="1100" spc="-405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100" i="1" spc="16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i="1" spc="254" baseline="-10416" dirty="0">
                          <a:latin typeface="Arial"/>
                          <a:cs typeface="Arial"/>
                        </a:rPr>
                        <a:t>j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spc="-409" dirty="0">
                          <a:latin typeface="Tahoma"/>
                          <a:cs typeface="Tahoma"/>
                        </a:rPr>
                        <a:t>¯</a:t>
                      </a:r>
                      <a:r>
                        <a:rPr sz="1100" i="1" spc="16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i="1" spc="247" baseline="-10416" dirty="0">
                          <a:latin typeface="Arial"/>
                          <a:cs typeface="Arial"/>
                        </a:rPr>
                        <a:t>n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37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50" spc="-15" baseline="10101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41666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4166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1650" spc="-15" baseline="10101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3472" dirty="0">
                          <a:latin typeface="Arial"/>
                          <a:cs typeface="Arial"/>
                        </a:rPr>
                        <a:t>1</a:t>
                      </a:r>
                      <a:endParaRPr sz="1200" baseline="3472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9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0"/>
                        </a:spcBef>
                      </a:pPr>
                      <a:r>
                        <a:rPr sz="1650" i="1" spc="60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4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40" dirty="0">
                          <a:latin typeface="Verdana"/>
                          <a:cs typeface="Verdana"/>
                        </a:rPr>
                        <a:t>ℓ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7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7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0"/>
                        </a:spcBef>
                      </a:pPr>
                      <a:r>
                        <a:rPr sz="1650" spc="60" baseline="10101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650" i="1" spc="60" baseline="1010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60" baseline="41666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60" baseline="4166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i="1" spc="60" baseline="1010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i="1" spc="4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40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1650" spc="60" baseline="10101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60" baseline="3472" dirty="0">
                          <a:latin typeface="Verdana"/>
                          <a:cs typeface="Verdana"/>
                        </a:rPr>
                        <a:t>ℓ</a:t>
                      </a:r>
                      <a:endParaRPr sz="1200" baseline="3472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solidFill>
                      <a:srgbClr val="90ED9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7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3888" dirty="0">
                          <a:latin typeface="Verdana"/>
                          <a:cs typeface="Verdana"/>
                        </a:rPr>
                        <a:t>ℓ</a:t>
                      </a:r>
                      <a:endParaRPr sz="1200" baseline="-13888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0E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i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5244" algn="r">
                        <a:lnSpc>
                          <a:spcPct val="10000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0416" dirty="0">
                          <a:latin typeface="Arial"/>
                          <a:cs typeface="Arial"/>
                        </a:rPr>
                        <a:t>i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spc="52" baseline="10101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650" i="1" spc="52" baseline="1010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52" baseline="41666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52" baseline="4166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i="1" spc="52" baseline="1010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i="1" spc="3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3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3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35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1650" spc="52" baseline="10101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52" baseline="3472" dirty="0">
                          <a:latin typeface="Arial"/>
                          <a:cs typeface="Arial"/>
                        </a:rPr>
                        <a:t>i</a:t>
                      </a:r>
                      <a:endParaRPr sz="1200" baseline="3472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i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20"/>
                        </a:lnSpc>
                        <a:spcBef>
                          <a:spcPts val="254"/>
                        </a:spcBef>
                      </a:pPr>
                      <a:r>
                        <a:rPr sz="1650" i="1" spc="-15" baseline="1010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spc="-10" dirty="0">
                          <a:latin typeface="Garamond"/>
                          <a:cs typeface="Garamond"/>
                        </a:rPr>
                        <a:t>)</a:t>
                      </a:r>
                      <a:endParaRPr sz="800">
                        <a:latin typeface="Garamond"/>
                        <a:cs typeface="Garamond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baseline="-104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55244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571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i="1" spc="-37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571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20"/>
                        </a:lnSpc>
                        <a:spcBef>
                          <a:spcPts val="254"/>
                        </a:spcBef>
                      </a:pPr>
                      <a:r>
                        <a:rPr sz="1650" spc="52" baseline="10101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650" i="1" spc="52" baseline="1010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52" baseline="41666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52" baseline="4166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i="1" spc="52" baseline="1010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i="1" spc="3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3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800" i="1" spc="3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35" dirty="0">
                          <a:latin typeface="Garamond"/>
                          <a:cs typeface="Garamond"/>
                        </a:rPr>
                        <a:t>)</a:t>
                      </a:r>
                      <a:r>
                        <a:rPr sz="1650" spc="52" baseline="10101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52" baseline="3472" dirty="0">
                          <a:latin typeface="Arial"/>
                          <a:cs typeface="Arial"/>
                        </a:rPr>
                        <a:t>m</a:t>
                      </a:r>
                      <a:endParaRPr sz="1200" baseline="3472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b="0" i="1" spc="-50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571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15" baseline="27777" dirty="0">
                          <a:latin typeface="Cambria"/>
                          <a:cs typeface="Cambria"/>
                        </a:rPr>
                        <a:t>−</a:t>
                      </a:r>
                      <a:r>
                        <a:rPr sz="1200" spc="-15" baseline="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i="1" spc="-15" baseline="-10416" dirty="0">
                          <a:latin typeface="Arial"/>
                          <a:cs typeface="Arial"/>
                        </a:rPr>
                        <a:t>m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1957" y="2405467"/>
            <a:ext cx="3720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0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45" dirty="0">
                <a:latin typeface="Arial"/>
                <a:cs typeface="Arial"/>
              </a:rPr>
              <a:t>Before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operation,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dirty="0">
                <a:latin typeface="Arial"/>
                <a:cs typeface="Arial"/>
              </a:rPr>
              <a:t>th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55" dirty="0">
                <a:latin typeface="Arial"/>
                <a:cs typeface="Arial"/>
              </a:rPr>
              <a:t>B</a:t>
            </a:r>
            <a:r>
              <a:rPr sz="1200" spc="82" baseline="27777" dirty="0">
                <a:latin typeface="Cambria"/>
                <a:cs typeface="Cambria"/>
              </a:rPr>
              <a:t>−</a:t>
            </a:r>
            <a:r>
              <a:rPr sz="1200" spc="82" baseline="27777" dirty="0">
                <a:latin typeface="Arial"/>
                <a:cs typeface="Arial"/>
              </a:rPr>
              <a:t>1</a:t>
            </a:r>
            <a:r>
              <a:rPr sz="1100" i="1" spc="55" dirty="0">
                <a:latin typeface="Arial"/>
                <a:cs typeface="Arial"/>
              </a:rPr>
              <a:t>A</a:t>
            </a:r>
            <a:r>
              <a:rPr sz="1200" i="1" spc="82" baseline="-13888" dirty="0">
                <a:latin typeface="Arial"/>
                <a:cs typeface="Arial"/>
              </a:rPr>
              <a:t>B</a:t>
            </a:r>
            <a:r>
              <a:rPr sz="1200" spc="82" baseline="-13888" dirty="0">
                <a:latin typeface="Garamond"/>
                <a:cs typeface="Garamond"/>
              </a:rPr>
              <a:t>(</a:t>
            </a:r>
            <a:r>
              <a:rPr sz="1200" i="1" spc="82" baseline="-13888" dirty="0">
                <a:latin typeface="Arial"/>
                <a:cs typeface="Arial"/>
              </a:rPr>
              <a:t>i</a:t>
            </a:r>
            <a:r>
              <a:rPr sz="1200" spc="82" baseline="-13888" dirty="0">
                <a:latin typeface="Garamond"/>
                <a:cs typeface="Garamond"/>
              </a:rPr>
              <a:t>)</a:t>
            </a:r>
            <a:r>
              <a:rPr sz="1100" spc="55" dirty="0">
                <a:latin typeface="Arial"/>
                <a:cs typeface="Arial"/>
              </a:rPr>
              <a:t>,</a:t>
            </a:r>
            <a:r>
              <a:rPr sz="1100" spc="-10" dirty="0">
                <a:latin typeface="Arial"/>
                <a:cs typeface="Arial"/>
              </a:rPr>
              <a:t> thus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5" dirty="0">
                <a:latin typeface="Arial"/>
                <a:cs typeface="Arial"/>
              </a:rPr>
              <a:t>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957" y="2533762"/>
            <a:ext cx="1868805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th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unit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vector.</a:t>
            </a:r>
            <a:endParaRPr sz="1100">
              <a:latin typeface="Arial"/>
              <a:cs typeface="Arial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5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Since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̸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ℓ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entry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equal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zero.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7231" y="2815793"/>
            <a:ext cx="544195" cy="154305"/>
          </a:xfrm>
          <a:prstGeom prst="rect">
            <a:avLst/>
          </a:prstGeom>
          <a:solidFill>
            <a:srgbClr val="90ED9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0"/>
              </a:lnSpc>
            </a:pPr>
            <a:r>
              <a:rPr sz="1100" dirty="0">
                <a:latin typeface="Arial"/>
                <a:cs typeface="Arial"/>
              </a:rPr>
              <a:t>pivot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row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3116" y="2787572"/>
            <a:ext cx="1061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1165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14" dirty="0"/>
              <a:t> </a:t>
            </a:r>
            <a:r>
              <a:rPr dirty="0"/>
              <a:t>zeroth</a:t>
            </a:r>
            <a:r>
              <a:rPr spc="114" dirty="0"/>
              <a:t> </a:t>
            </a:r>
            <a:r>
              <a:rPr spc="-25" dirty="0"/>
              <a:t>row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5B91B1-5F24-3758-F9AC-6BB60281D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450323"/>
            <a:ext cx="4362450" cy="294827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1165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14" dirty="0"/>
              <a:t> </a:t>
            </a:r>
            <a:r>
              <a:rPr dirty="0"/>
              <a:t>zeroth</a:t>
            </a:r>
            <a:r>
              <a:rPr spc="114" dirty="0"/>
              <a:t> </a:t>
            </a:r>
            <a:r>
              <a:rPr spc="-25" dirty="0"/>
              <a:t>row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63596A-0843-7CD0-5838-052C0A36B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212"/>
            <a:ext cx="4610100" cy="310511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14" dirty="0"/>
              <a:t> </a:t>
            </a:r>
            <a:r>
              <a:rPr dirty="0"/>
              <a:t>zeroth</a:t>
            </a:r>
            <a:r>
              <a:rPr spc="114" dirty="0"/>
              <a:t> </a:t>
            </a:r>
            <a:r>
              <a:rPr spc="-25" dirty="0"/>
              <a:t>row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ADD843E-6759-E286-9D1E-28671EE3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862"/>
            <a:ext cx="4610100" cy="283223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457"/>
            <a:ext cx="3592829" cy="6267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55" dirty="0"/>
              <a:t>The</a:t>
            </a:r>
            <a:r>
              <a:rPr spc="120" dirty="0"/>
              <a:t> </a:t>
            </a:r>
            <a:r>
              <a:rPr dirty="0"/>
              <a:t>full</a:t>
            </a:r>
            <a:r>
              <a:rPr spc="125" dirty="0"/>
              <a:t> </a:t>
            </a:r>
            <a:r>
              <a:rPr dirty="0"/>
              <a:t>tableau</a:t>
            </a:r>
            <a:r>
              <a:rPr spc="120" dirty="0"/>
              <a:t> </a:t>
            </a:r>
            <a:r>
              <a:rPr spc="-10" dirty="0"/>
              <a:t>implementation</a:t>
            </a:r>
          </a:p>
          <a:p>
            <a:pPr marL="264160" marR="5080">
              <a:lnSpc>
                <a:spcPct val="102600"/>
              </a:lnSpc>
              <a:spcBef>
                <a:spcPts val="114"/>
              </a:spcBef>
            </a:pPr>
            <a:r>
              <a:rPr sz="1100" spc="-40" dirty="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11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000000"/>
                </a:solidFill>
                <a:latin typeface="Arial"/>
                <a:cs typeface="Arial"/>
              </a:rPr>
              <a:t>now</a:t>
            </a:r>
            <a:r>
              <a:rPr sz="11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000000"/>
                </a:solidFill>
                <a:latin typeface="Arial"/>
                <a:cs typeface="Arial"/>
              </a:rPr>
              <a:t>summarize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000000"/>
                </a:solidFill>
                <a:latin typeface="Arial"/>
                <a:cs typeface="Arial"/>
              </a:rPr>
              <a:t>mechanics</a:t>
            </a:r>
            <a:r>
              <a:rPr sz="11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1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  <a:latin typeface="Arial"/>
                <a:cs typeface="Arial"/>
              </a:rPr>
              <a:t>full</a:t>
            </a:r>
            <a:r>
              <a:rPr sz="11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000000"/>
                </a:solidFill>
                <a:latin typeface="Arial"/>
                <a:cs typeface="Arial"/>
              </a:rPr>
              <a:t>tableau 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implementation.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831278"/>
            <a:ext cx="3888104" cy="2470785"/>
          </a:xfrm>
          <a:custGeom>
            <a:avLst/>
            <a:gdLst/>
            <a:ahLst/>
            <a:cxnLst/>
            <a:rect l="l" t="t" r="r" b="b"/>
            <a:pathLst>
              <a:path w="3888104" h="2470785">
                <a:moveTo>
                  <a:pt x="0" y="0"/>
                </a:moveTo>
                <a:lnTo>
                  <a:pt x="3888003" y="0"/>
                </a:lnTo>
              </a:path>
              <a:path w="3888104" h="2470785">
                <a:moveTo>
                  <a:pt x="2540" y="2470289"/>
                </a:moveTo>
                <a:lnTo>
                  <a:pt x="2540" y="252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0829" y="850326"/>
            <a:ext cx="3683635" cy="23387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latin typeface="Arial"/>
                <a:cs typeface="Arial"/>
              </a:rPr>
              <a:t>An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iteration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1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000FF"/>
                </a:solidFill>
                <a:latin typeface="Arial"/>
                <a:cs typeface="Arial"/>
              </a:rPr>
              <a:t>tableau</a:t>
            </a:r>
            <a:r>
              <a:rPr sz="11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implementation</a:t>
            </a:r>
            <a:endParaRPr sz="1100">
              <a:latin typeface="Arial"/>
              <a:cs typeface="Arial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990000"/>
              </a:buClr>
              <a:buAutoNum type="arabicPeriod"/>
              <a:tabLst>
                <a:tab pos="315595" algn="l"/>
              </a:tabLst>
            </a:pP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typical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iteration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starts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tableau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0000FF"/>
                </a:solidFill>
                <a:latin typeface="Arial"/>
                <a:cs typeface="Arial"/>
              </a:rPr>
              <a:t>associated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0000FF"/>
                </a:solidFill>
                <a:latin typeface="Arial"/>
                <a:cs typeface="Arial"/>
              </a:rPr>
              <a:t>basis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matrix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corresponding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basic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feasible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solution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14960" marR="388620" indent="-177165">
              <a:lnSpc>
                <a:spcPts val="1200"/>
              </a:lnSpc>
              <a:spcBef>
                <a:spcPts val="315"/>
              </a:spcBef>
              <a:buClr>
                <a:srgbClr val="990000"/>
              </a:buClr>
              <a:buAutoNum type="arabicPeriod"/>
              <a:tabLst>
                <a:tab pos="315595" algn="l"/>
              </a:tabLst>
            </a:pPr>
            <a:r>
              <a:rPr sz="1100" spc="-50" dirty="0">
                <a:latin typeface="Arial"/>
                <a:cs typeface="Arial"/>
              </a:rPr>
              <a:t>Examine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reduced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costs</a:t>
            </a:r>
            <a:r>
              <a:rPr sz="1100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zeroth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Arial"/>
                <a:cs typeface="Arial"/>
              </a:rPr>
              <a:t>row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tableau.</a:t>
            </a:r>
            <a:endParaRPr sz="1100">
              <a:latin typeface="Arial"/>
              <a:cs typeface="Arial"/>
            </a:endParaRPr>
          </a:p>
          <a:p>
            <a:pPr marL="591820" marR="313055" indent="-168275">
              <a:lnSpc>
                <a:spcPct val="100000"/>
              </a:lnSpc>
              <a:spcBef>
                <a:spcPts val="150"/>
              </a:spcBef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67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nonnegative,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current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basic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feasible </a:t>
            </a:r>
            <a:r>
              <a:rPr sz="1000" spc="-20" dirty="0">
                <a:latin typeface="Arial"/>
                <a:cs typeface="Arial"/>
              </a:rPr>
              <a:t>solution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optimal,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algorithm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terminates.</a:t>
            </a:r>
            <a:endParaRPr sz="1000">
              <a:latin typeface="Arial"/>
              <a:cs typeface="Arial"/>
            </a:endParaRPr>
          </a:p>
          <a:p>
            <a:pPr marL="424180">
              <a:lnSpc>
                <a:spcPts val="1190"/>
              </a:lnSpc>
            </a:pPr>
            <a:r>
              <a:rPr sz="1500" baseline="8333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500" spc="397" baseline="8333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spc="-55" dirty="0">
                <a:latin typeface="Arial"/>
                <a:cs typeface="Arial"/>
              </a:rPr>
              <a:t>Else,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choose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some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which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40" dirty="0">
                <a:latin typeface="Tahoma"/>
                <a:cs typeface="Tahoma"/>
              </a:rPr>
              <a:t>¯</a:t>
            </a:r>
            <a:r>
              <a:rPr sz="1000" i="1" spc="-15" dirty="0">
                <a:latin typeface="Arial"/>
                <a:cs typeface="Arial"/>
              </a:rPr>
              <a:t>c</a:t>
            </a:r>
            <a:r>
              <a:rPr sz="1050" i="1" spc="-22" baseline="-11904" dirty="0">
                <a:latin typeface="Arial"/>
                <a:cs typeface="Arial"/>
              </a:rPr>
              <a:t>j</a:t>
            </a:r>
            <a:r>
              <a:rPr sz="1050" i="1" spc="187" baseline="-11904" dirty="0">
                <a:latin typeface="Arial"/>
                <a:cs typeface="Arial"/>
              </a:rPr>
              <a:t> </a:t>
            </a:r>
            <a:r>
              <a:rPr sz="1000" b="0" i="1" spc="165" dirty="0">
                <a:latin typeface="Bookman Old Style"/>
                <a:cs typeface="Bookman Old Style"/>
              </a:rPr>
              <a:t>&lt;</a:t>
            </a:r>
            <a:r>
              <a:rPr sz="1000" b="0" i="1" spc="-40" dirty="0">
                <a:latin typeface="Bookman Old Style"/>
                <a:cs typeface="Bookman Old Style"/>
              </a:rPr>
              <a:t> </a:t>
            </a:r>
            <a:r>
              <a:rPr sz="1000" spc="-25" dirty="0">
                <a:latin typeface="Arial"/>
                <a:cs typeface="Arial"/>
              </a:rPr>
              <a:t>0.</a:t>
            </a:r>
            <a:endParaRPr sz="1000">
              <a:latin typeface="Arial"/>
              <a:cs typeface="Arial"/>
            </a:endParaRPr>
          </a:p>
          <a:p>
            <a:pPr marL="314960" marR="87630" indent="-177165">
              <a:lnSpc>
                <a:spcPct val="102600"/>
              </a:lnSpc>
              <a:spcBef>
                <a:spcPts val="320"/>
              </a:spcBef>
              <a:buClr>
                <a:srgbClr val="990000"/>
              </a:buClr>
              <a:buAutoNum type="arabicPeriod" startAt="3"/>
              <a:tabLst>
                <a:tab pos="315595" algn="l"/>
              </a:tabLst>
            </a:pPr>
            <a:r>
              <a:rPr sz="1100" spc="-60" dirty="0">
                <a:latin typeface="Arial"/>
                <a:cs typeface="Arial"/>
              </a:rPr>
              <a:t>Consider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vector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100" i="1" spc="-40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i="1" spc="50" dirty="0">
                <a:latin typeface="Arial"/>
                <a:cs typeface="Arial"/>
              </a:rPr>
              <a:t>B</a:t>
            </a:r>
            <a:r>
              <a:rPr sz="1200" spc="75" baseline="27777" dirty="0">
                <a:latin typeface="Cambria"/>
                <a:cs typeface="Cambria"/>
              </a:rPr>
              <a:t>−</a:t>
            </a:r>
            <a:r>
              <a:rPr sz="1200" spc="75" baseline="27777" dirty="0">
                <a:latin typeface="Arial"/>
                <a:cs typeface="Arial"/>
              </a:rPr>
              <a:t>1</a:t>
            </a:r>
            <a:r>
              <a:rPr sz="1100" i="1" spc="50" dirty="0">
                <a:latin typeface="Arial"/>
                <a:cs typeface="Arial"/>
              </a:rPr>
              <a:t>A</a:t>
            </a:r>
            <a:r>
              <a:rPr sz="1200" i="1" spc="75" baseline="-10416" dirty="0">
                <a:latin typeface="Arial"/>
                <a:cs typeface="Arial"/>
              </a:rPr>
              <a:t>j</a:t>
            </a:r>
            <a:r>
              <a:rPr sz="1100" spc="50" dirty="0">
                <a:latin typeface="Arial"/>
                <a:cs typeface="Arial"/>
              </a:rPr>
              <a:t>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Arial"/>
                <a:cs typeface="Arial"/>
              </a:rPr>
              <a:t>which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column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(the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pivot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column)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tableau.</a:t>
            </a:r>
            <a:r>
              <a:rPr sz="1100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component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9300D3"/>
                </a:solidFill>
                <a:latin typeface="Arial"/>
                <a:cs typeface="Arial"/>
              </a:rPr>
              <a:t>u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positive,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optimal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cost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−∞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algorithm terminates.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833805"/>
            <a:ext cx="3888104" cy="2470785"/>
          </a:xfrm>
          <a:custGeom>
            <a:avLst/>
            <a:gdLst/>
            <a:ahLst/>
            <a:cxnLst/>
            <a:rect l="l" t="t" r="r" b="b"/>
            <a:pathLst>
              <a:path w="3888104" h="2470785">
                <a:moveTo>
                  <a:pt x="3885476" y="2467762"/>
                </a:moveTo>
                <a:lnTo>
                  <a:pt x="3885476" y="0"/>
                </a:lnTo>
              </a:path>
              <a:path w="3888104" h="2470785">
                <a:moveTo>
                  <a:pt x="0" y="2470289"/>
                </a:moveTo>
                <a:lnTo>
                  <a:pt x="3888003" y="247028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The</a:t>
            </a:r>
            <a:r>
              <a:rPr spc="120" dirty="0"/>
              <a:t> </a:t>
            </a:r>
            <a:r>
              <a:rPr dirty="0"/>
              <a:t>full</a:t>
            </a:r>
            <a:r>
              <a:rPr spc="125" dirty="0"/>
              <a:t> </a:t>
            </a:r>
            <a:r>
              <a:rPr dirty="0"/>
              <a:t>tableau</a:t>
            </a:r>
            <a:r>
              <a:rPr spc="12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671537"/>
            <a:ext cx="3888104" cy="2361565"/>
          </a:xfrm>
          <a:custGeom>
            <a:avLst/>
            <a:gdLst/>
            <a:ahLst/>
            <a:cxnLst/>
            <a:rect l="l" t="t" r="r" b="b"/>
            <a:pathLst>
              <a:path w="3888104" h="2361565">
                <a:moveTo>
                  <a:pt x="0" y="0"/>
                </a:moveTo>
                <a:lnTo>
                  <a:pt x="3888003" y="0"/>
                </a:lnTo>
              </a:path>
              <a:path w="3888104" h="2361565">
                <a:moveTo>
                  <a:pt x="2540" y="2360942"/>
                </a:moveTo>
                <a:lnTo>
                  <a:pt x="2540" y="252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0829" y="690585"/>
            <a:ext cx="339788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latin typeface="Arial"/>
                <a:cs typeface="Arial"/>
              </a:rPr>
              <a:t>An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iteration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1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000FF"/>
                </a:solidFill>
                <a:latin typeface="Arial"/>
                <a:cs typeface="Arial"/>
              </a:rPr>
              <a:t>tableau</a:t>
            </a:r>
            <a:r>
              <a:rPr sz="11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implementation</a:t>
            </a:r>
            <a:endParaRPr sz="1100">
              <a:latin typeface="Arial"/>
              <a:cs typeface="Arial"/>
            </a:endParaRPr>
          </a:p>
          <a:p>
            <a:pPr marL="137795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4.</a:t>
            </a:r>
            <a:r>
              <a:rPr sz="1100" spc="1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each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which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i="1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r>
              <a:rPr sz="1200" i="1" spc="165" baseline="-10416" dirty="0">
                <a:solidFill>
                  <a:srgbClr val="9300D3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positive,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ratio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9647" y="1212810"/>
            <a:ext cx="321310" cy="3663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1760" marR="30480" indent="-74295">
              <a:lnSpc>
                <a:spcPct val="104000"/>
              </a:lnSpc>
              <a:spcBef>
                <a:spcPts val="35"/>
              </a:spcBef>
            </a:pPr>
            <a:r>
              <a:rPr sz="1650" i="1" u="sng" spc="-15" baseline="1010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(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)</a:t>
            </a:r>
            <a:r>
              <a:rPr sz="800" spc="500" dirty="0">
                <a:latin typeface="Garamond"/>
                <a:cs typeface="Garamond"/>
              </a:rPr>
              <a:t> </a:t>
            </a:r>
            <a:r>
              <a:rPr sz="1100" i="1" spc="-25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i="1" spc="-37" baseline="-10416" dirty="0">
                <a:solidFill>
                  <a:srgbClr val="9300D3"/>
                </a:solidFill>
                <a:latin typeface="Arial"/>
                <a:cs typeface="Arial"/>
              </a:rPr>
              <a:t>i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1341" y="1292147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30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867" y="1657475"/>
            <a:ext cx="3616325" cy="12623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3843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Let </a:t>
            </a:r>
            <a:r>
              <a:rPr sz="1100" b="0" i="1" dirty="0">
                <a:solidFill>
                  <a:srgbClr val="0000FF"/>
                </a:solidFill>
                <a:latin typeface="Bookman Old Style"/>
                <a:cs typeface="Bookman Old Style"/>
              </a:rPr>
              <a:t>ℓ</a:t>
            </a:r>
            <a:r>
              <a:rPr sz="1100" b="0" i="1" spc="-2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 the 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index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 of a </a:t>
            </a:r>
            <a:r>
              <a:rPr sz="1100" spc="-20" dirty="0">
                <a:solidFill>
                  <a:srgbClr val="0000FF"/>
                </a:solidFill>
                <a:latin typeface="Arial"/>
                <a:cs typeface="Arial"/>
              </a:rPr>
              <a:t>row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65" dirty="0">
                <a:latin typeface="Arial"/>
                <a:cs typeface="Arial"/>
              </a:rPr>
              <a:t>corresponds</a:t>
            </a:r>
            <a:r>
              <a:rPr sz="1100" dirty="0">
                <a:latin typeface="Arial"/>
                <a:cs typeface="Arial"/>
              </a:rPr>
              <a:t> to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smallest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ratio.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55" dirty="0">
                <a:latin typeface="Arial"/>
                <a:cs typeface="Arial"/>
              </a:rPr>
              <a:t>A</a:t>
            </a:r>
            <a:r>
              <a:rPr sz="1200" i="1" spc="82" baseline="-13888" dirty="0">
                <a:latin typeface="Arial"/>
                <a:cs typeface="Arial"/>
              </a:rPr>
              <a:t>B</a:t>
            </a:r>
            <a:r>
              <a:rPr sz="1200" spc="82" baseline="-13888" dirty="0">
                <a:latin typeface="Garamond"/>
                <a:cs typeface="Garamond"/>
              </a:rPr>
              <a:t>(</a:t>
            </a:r>
            <a:r>
              <a:rPr sz="1200" i="1" spc="82" baseline="-13888" dirty="0">
                <a:latin typeface="Verdana"/>
                <a:cs typeface="Verdana"/>
              </a:rPr>
              <a:t>ℓ</a:t>
            </a:r>
            <a:r>
              <a:rPr sz="1200" spc="82" baseline="-13888" dirty="0">
                <a:latin typeface="Garamond"/>
                <a:cs typeface="Garamond"/>
              </a:rPr>
              <a:t>)</a:t>
            </a:r>
            <a:r>
              <a:rPr sz="1200" spc="209" baseline="-13888" dirty="0">
                <a:latin typeface="Garamond"/>
                <a:cs typeface="Garamond"/>
              </a:rPr>
              <a:t> </a:t>
            </a:r>
            <a:r>
              <a:rPr sz="1100" spc="-25" dirty="0">
                <a:latin typeface="Arial"/>
                <a:cs typeface="Arial"/>
              </a:rPr>
              <a:t>exits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202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enters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5.</a:t>
            </a:r>
            <a:r>
              <a:rPr sz="1100" spc="1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Add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0000FF"/>
                </a:solidFill>
                <a:latin typeface="Arial"/>
                <a:cs typeface="Arial"/>
              </a:rPr>
              <a:t>each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Arial"/>
                <a:cs typeface="Arial"/>
              </a:rPr>
              <a:t>row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tableau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constant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multiple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100" b="0" i="1" dirty="0">
                <a:solidFill>
                  <a:srgbClr val="0000FF"/>
                </a:solidFill>
                <a:latin typeface="Bookman Old Style"/>
                <a:cs typeface="Bookman Old Style"/>
              </a:rPr>
              <a:t>ℓ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11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Arial"/>
                <a:cs typeface="Arial"/>
              </a:rPr>
              <a:t>row</a:t>
            </a:r>
            <a:r>
              <a:rPr sz="11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(the</a:t>
            </a:r>
            <a:r>
              <a:rPr sz="11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pivot</a:t>
            </a:r>
            <a:r>
              <a:rPr sz="11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row)</a:t>
            </a:r>
            <a:r>
              <a:rPr sz="11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0000FF"/>
                </a:solidFill>
                <a:latin typeface="Arial"/>
                <a:cs typeface="Arial"/>
              </a:rPr>
              <a:t>so</a:t>
            </a:r>
            <a:r>
              <a:rPr sz="11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that</a:t>
            </a:r>
            <a:r>
              <a:rPr sz="11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9300D3"/>
                </a:solidFill>
                <a:latin typeface="Arial"/>
                <a:cs typeface="Arial"/>
              </a:rPr>
              <a:t>u</a:t>
            </a:r>
            <a:r>
              <a:rPr sz="1200" i="1" baseline="-13888" dirty="0">
                <a:solidFill>
                  <a:srgbClr val="9300D3"/>
                </a:solidFill>
                <a:latin typeface="Verdana"/>
                <a:cs typeface="Verdana"/>
              </a:rPr>
              <a:t>ℓ</a:t>
            </a:r>
            <a:r>
              <a:rPr sz="1200" i="1" spc="127" baseline="-13888" dirty="0">
                <a:solidFill>
                  <a:srgbClr val="9300D3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(the</a:t>
            </a:r>
            <a:r>
              <a:rPr sz="11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pivot</a:t>
            </a:r>
            <a:r>
              <a:rPr sz="11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element) </a:t>
            </a:r>
            <a:r>
              <a:rPr sz="1100" spc="-85" dirty="0">
                <a:solidFill>
                  <a:srgbClr val="0000FF"/>
                </a:solidFill>
                <a:latin typeface="Arial"/>
                <a:cs typeface="Arial"/>
              </a:rPr>
              <a:t>becomes</a:t>
            </a:r>
            <a:r>
              <a:rPr sz="11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0000FF"/>
                </a:solidFill>
                <a:latin typeface="Arial"/>
                <a:cs typeface="Arial"/>
              </a:rPr>
              <a:t>one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all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other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entries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pivot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column </a:t>
            </a:r>
            <a:r>
              <a:rPr sz="1100" spc="-75" dirty="0">
                <a:solidFill>
                  <a:srgbClr val="0000FF"/>
                </a:solidFill>
                <a:latin typeface="Arial"/>
                <a:cs typeface="Arial"/>
              </a:rPr>
              <a:t>become</a:t>
            </a:r>
            <a:r>
              <a:rPr sz="11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zero.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994" y="674065"/>
            <a:ext cx="3888104" cy="2361565"/>
          </a:xfrm>
          <a:custGeom>
            <a:avLst/>
            <a:gdLst/>
            <a:ahLst/>
            <a:cxnLst/>
            <a:rect l="l" t="t" r="r" b="b"/>
            <a:pathLst>
              <a:path w="3888104" h="2361565">
                <a:moveTo>
                  <a:pt x="3885476" y="2358415"/>
                </a:moveTo>
                <a:lnTo>
                  <a:pt x="3885476" y="0"/>
                </a:lnTo>
              </a:path>
              <a:path w="3888104" h="2361565">
                <a:moveTo>
                  <a:pt x="0" y="2360942"/>
                </a:moveTo>
                <a:lnTo>
                  <a:pt x="3888003" y="236094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45" dirty="0"/>
              <a:t> </a:t>
            </a:r>
            <a:r>
              <a:rPr spc="-25" dirty="0"/>
              <a:t>3.5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2789" y="364649"/>
            <a:ext cx="1479100" cy="13661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0980" y="2122028"/>
            <a:ext cx="2075814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434"/>
              </a:spcBef>
              <a:tabLst>
                <a:tab pos="779145" algn="l"/>
              </a:tabLst>
            </a:pPr>
            <a:r>
              <a:rPr sz="1100" spc="-10" dirty="0">
                <a:latin typeface="Tahoma"/>
                <a:cs typeface="Tahoma"/>
              </a:rPr>
              <a:t>minimize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Arial"/>
                <a:cs typeface="Arial"/>
              </a:rPr>
              <a:t>10</a:t>
            </a:r>
            <a:r>
              <a:rPr sz="1100" i="1" spc="-35" dirty="0">
                <a:latin typeface="Arial"/>
                <a:cs typeface="Arial"/>
              </a:rPr>
              <a:t>x</a:t>
            </a:r>
            <a:r>
              <a:rPr sz="1200" spc="-52" baseline="-10416" dirty="0">
                <a:latin typeface="Arial"/>
                <a:cs typeface="Arial"/>
              </a:rPr>
              <a:t>1</a:t>
            </a:r>
            <a:r>
              <a:rPr sz="1200" spc="-37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Arial"/>
                <a:cs typeface="Arial"/>
              </a:rPr>
              <a:t>12</a:t>
            </a:r>
            <a:r>
              <a:rPr sz="1100" i="1" spc="-35" dirty="0">
                <a:latin typeface="Arial"/>
                <a:cs typeface="Arial"/>
              </a:rPr>
              <a:t>x</a:t>
            </a:r>
            <a:r>
              <a:rPr sz="1200" spc="-52" baseline="-10416" dirty="0">
                <a:latin typeface="Arial"/>
                <a:cs typeface="Arial"/>
              </a:rPr>
              <a:t>2</a:t>
            </a:r>
            <a:r>
              <a:rPr sz="1200" spc="30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"/>
                <a:cs typeface="Arial"/>
              </a:rPr>
              <a:t>12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  <a:tabLst>
                <a:tab pos="748030" algn="l"/>
              </a:tabLst>
            </a:pPr>
            <a:r>
              <a:rPr sz="1100" spc="-40" dirty="0">
                <a:latin typeface="Tahoma"/>
                <a:cs typeface="Tahoma"/>
              </a:rPr>
              <a:t>subject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-44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2</a:t>
            </a:r>
            <a:r>
              <a:rPr sz="1200" spc="44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200" spc="12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748030">
              <a:lnSpc>
                <a:spcPct val="100000"/>
              </a:lnSpc>
              <a:spcBef>
                <a:spcPts val="330"/>
              </a:spcBef>
            </a:pP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1</a:t>
            </a:r>
            <a:r>
              <a:rPr sz="1200" spc="-5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44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200" spc="12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74803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1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2</a:t>
            </a:r>
            <a:r>
              <a:rPr sz="1200" spc="5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12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748030">
              <a:lnSpc>
                <a:spcPct val="100000"/>
              </a:lnSpc>
              <a:spcBef>
                <a:spcPts val="335"/>
              </a:spcBef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11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45" dirty="0"/>
              <a:t> </a:t>
            </a:r>
            <a:r>
              <a:rPr spc="-25" dirty="0"/>
              <a:t>3.5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02372"/>
            <a:ext cx="3664585" cy="27952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After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introducing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slack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variables,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obtain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standard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form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problem</a:t>
            </a:r>
            <a:endParaRPr sz="1100">
              <a:latin typeface="Arial"/>
              <a:cs typeface="Arial"/>
            </a:endParaRPr>
          </a:p>
          <a:p>
            <a:pPr marL="880744">
              <a:lnSpc>
                <a:spcPts val="1260"/>
              </a:lnSpc>
              <a:tabLst>
                <a:tab pos="1562735" algn="l"/>
              </a:tabLst>
            </a:pPr>
            <a:r>
              <a:rPr sz="1100" spc="-10" dirty="0">
                <a:latin typeface="Tahoma"/>
                <a:cs typeface="Tahoma"/>
              </a:rPr>
              <a:t>minimize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Arial"/>
                <a:cs typeface="Arial"/>
              </a:rPr>
              <a:t>10</a:t>
            </a:r>
            <a:r>
              <a:rPr sz="1100" i="1" spc="-35" dirty="0">
                <a:latin typeface="Arial"/>
                <a:cs typeface="Arial"/>
              </a:rPr>
              <a:t>x</a:t>
            </a:r>
            <a:r>
              <a:rPr sz="1200" spc="-52" baseline="-10416" dirty="0">
                <a:latin typeface="Arial"/>
                <a:cs typeface="Arial"/>
              </a:rPr>
              <a:t>1</a:t>
            </a:r>
            <a:r>
              <a:rPr sz="1200" spc="-37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Arial"/>
                <a:cs typeface="Arial"/>
              </a:rPr>
              <a:t>12</a:t>
            </a:r>
            <a:r>
              <a:rPr sz="1100" i="1" spc="-35" dirty="0">
                <a:latin typeface="Arial"/>
                <a:cs typeface="Arial"/>
              </a:rPr>
              <a:t>x</a:t>
            </a:r>
            <a:r>
              <a:rPr sz="1200" spc="-52" baseline="-10416" dirty="0">
                <a:latin typeface="Arial"/>
                <a:cs typeface="Arial"/>
              </a:rPr>
              <a:t>2</a:t>
            </a:r>
            <a:r>
              <a:rPr sz="1200" spc="30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"/>
                <a:cs typeface="Arial"/>
              </a:rPr>
              <a:t>12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endParaRPr sz="1200" baseline="-10416">
              <a:latin typeface="Arial"/>
              <a:cs typeface="Arial"/>
            </a:endParaRPr>
          </a:p>
          <a:p>
            <a:pPr marL="821690">
              <a:lnSpc>
                <a:spcPct val="100000"/>
              </a:lnSpc>
              <a:spcBef>
                <a:spcPts val="334"/>
              </a:spcBef>
              <a:tabLst>
                <a:tab pos="1532255" algn="l"/>
              </a:tabLst>
            </a:pPr>
            <a:r>
              <a:rPr sz="1100" spc="-40" dirty="0">
                <a:latin typeface="Tahoma"/>
                <a:cs typeface="Tahoma"/>
              </a:rPr>
              <a:t>subject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2</a:t>
            </a:r>
            <a:r>
              <a:rPr sz="1200" spc="6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r>
              <a:rPr sz="1200" spc="67" baseline="-10416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200" baseline="-10416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1200" spc="157" baseline="-1041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532255">
              <a:lnSpc>
                <a:spcPct val="100000"/>
              </a:lnSpc>
              <a:spcBef>
                <a:spcPts val="330"/>
              </a:spcBef>
            </a:pP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r>
              <a:rPr sz="1200" spc="67" baseline="-10416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200" baseline="-10416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200" spc="150" baseline="-1041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532255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2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67" baseline="-10416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200" baseline="-10416" dirty="0">
                <a:solidFill>
                  <a:srgbClr val="0000FF"/>
                </a:solidFill>
                <a:latin typeface="Arial"/>
                <a:cs typeface="Arial"/>
              </a:rPr>
              <a:t>6</a:t>
            </a:r>
            <a:r>
              <a:rPr sz="1200" spc="150" baseline="-1041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532255">
              <a:lnSpc>
                <a:spcPct val="100000"/>
              </a:lnSpc>
              <a:spcBef>
                <a:spcPts val="335"/>
              </a:spcBef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200" spc="-37" baseline="-10416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1100" b="0" i="1" spc="-25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200" spc="-37" baseline="-10416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100" b="0" i="1" spc="-25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200" baseline="-10416" dirty="0">
                <a:solidFill>
                  <a:srgbClr val="0000FF"/>
                </a:solidFill>
                <a:latin typeface="Arial"/>
                <a:cs typeface="Arial"/>
              </a:rPr>
              <a:t>6</a:t>
            </a:r>
            <a:r>
              <a:rPr sz="1200" spc="165" baseline="-1041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6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Bookman Old Style"/>
              <a:cs typeface="Bookman Old Style"/>
            </a:endParaRPr>
          </a:p>
          <a:p>
            <a:pPr marL="965835">
              <a:lnSpc>
                <a:spcPct val="100000"/>
              </a:lnSpc>
              <a:spcBef>
                <a:spcPts val="5"/>
              </a:spcBef>
              <a:tabLst>
                <a:tab pos="1647825" algn="l"/>
              </a:tabLst>
            </a:pPr>
            <a:r>
              <a:rPr sz="1100" spc="-10" dirty="0">
                <a:latin typeface="Tahoma"/>
                <a:cs typeface="Tahoma"/>
              </a:rPr>
              <a:t>minimize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Arial"/>
                <a:cs typeface="Arial"/>
              </a:rPr>
              <a:t>10</a:t>
            </a:r>
            <a:r>
              <a:rPr sz="1100" i="1" spc="-35" dirty="0">
                <a:latin typeface="Arial"/>
                <a:cs typeface="Arial"/>
              </a:rPr>
              <a:t>x</a:t>
            </a:r>
            <a:r>
              <a:rPr sz="1200" spc="-52" baseline="-10416" dirty="0">
                <a:latin typeface="Arial"/>
                <a:cs typeface="Arial"/>
              </a:rPr>
              <a:t>1</a:t>
            </a:r>
            <a:r>
              <a:rPr sz="1200" spc="-37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Arial"/>
                <a:cs typeface="Arial"/>
              </a:rPr>
              <a:t>12</a:t>
            </a:r>
            <a:r>
              <a:rPr sz="1100" i="1" spc="-35" dirty="0">
                <a:latin typeface="Arial"/>
                <a:cs typeface="Arial"/>
              </a:rPr>
              <a:t>x</a:t>
            </a:r>
            <a:r>
              <a:rPr sz="1200" spc="-52" baseline="-10416" dirty="0">
                <a:latin typeface="Arial"/>
                <a:cs typeface="Arial"/>
              </a:rPr>
              <a:t>2</a:t>
            </a:r>
            <a:r>
              <a:rPr sz="1200" spc="30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"/>
                <a:cs typeface="Arial"/>
              </a:rPr>
              <a:t>12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endParaRPr sz="1200" baseline="-10416">
              <a:latin typeface="Arial"/>
              <a:cs typeface="Arial"/>
            </a:endParaRPr>
          </a:p>
          <a:p>
            <a:pPr marL="906780">
              <a:lnSpc>
                <a:spcPct val="100000"/>
              </a:lnSpc>
              <a:spcBef>
                <a:spcPts val="330"/>
              </a:spcBef>
              <a:tabLst>
                <a:tab pos="1617345" algn="l"/>
              </a:tabLst>
            </a:pPr>
            <a:r>
              <a:rPr sz="1100" spc="-40" dirty="0">
                <a:latin typeface="Tahoma"/>
                <a:cs typeface="Tahoma"/>
              </a:rPr>
              <a:t>subject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-44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2</a:t>
            </a:r>
            <a:r>
              <a:rPr sz="1200" spc="44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200" spc="12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617345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1</a:t>
            </a:r>
            <a:r>
              <a:rPr sz="1200" spc="-5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44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200" spc="12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617345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1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2</a:t>
            </a:r>
            <a:r>
              <a:rPr sz="1200" spc="5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12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617345">
              <a:lnSpc>
                <a:spcPct val="100000"/>
              </a:lnSpc>
              <a:spcBef>
                <a:spcPts val="334"/>
              </a:spcBef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11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45" dirty="0"/>
              <a:t> </a:t>
            </a:r>
            <a:r>
              <a:rPr spc="-25" dirty="0"/>
              <a:t>3.5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02372"/>
            <a:ext cx="3794760" cy="25501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3355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After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introducing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slack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variables,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obtain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990000"/>
                </a:solidFill>
                <a:latin typeface="Arial"/>
                <a:cs typeface="Arial"/>
              </a:rPr>
              <a:t>standard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form </a:t>
            </a:r>
            <a:r>
              <a:rPr sz="1100" spc="-10" dirty="0">
                <a:solidFill>
                  <a:srgbClr val="990000"/>
                </a:solidFill>
                <a:latin typeface="Arial"/>
                <a:cs typeface="Arial"/>
              </a:rPr>
              <a:t>problem</a:t>
            </a:r>
            <a:endParaRPr sz="1100">
              <a:latin typeface="Arial"/>
              <a:cs typeface="Arial"/>
            </a:endParaRPr>
          </a:p>
          <a:p>
            <a:pPr marL="868044">
              <a:lnSpc>
                <a:spcPts val="1260"/>
              </a:lnSpc>
              <a:tabLst>
                <a:tab pos="1550035" algn="l"/>
              </a:tabLst>
            </a:pPr>
            <a:r>
              <a:rPr sz="1100" spc="-10" dirty="0">
                <a:latin typeface="Tahoma"/>
                <a:cs typeface="Tahoma"/>
              </a:rPr>
              <a:t>minimize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Arial"/>
                <a:cs typeface="Arial"/>
              </a:rPr>
              <a:t>10</a:t>
            </a:r>
            <a:r>
              <a:rPr sz="1100" i="1" spc="-35" dirty="0">
                <a:latin typeface="Arial"/>
                <a:cs typeface="Arial"/>
              </a:rPr>
              <a:t>x</a:t>
            </a:r>
            <a:r>
              <a:rPr sz="1200" spc="-52" baseline="-10416" dirty="0">
                <a:latin typeface="Arial"/>
                <a:cs typeface="Arial"/>
              </a:rPr>
              <a:t>1</a:t>
            </a:r>
            <a:r>
              <a:rPr sz="1200" spc="-37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Arial"/>
                <a:cs typeface="Arial"/>
              </a:rPr>
              <a:t>12</a:t>
            </a:r>
            <a:r>
              <a:rPr sz="1100" i="1" spc="-35" dirty="0">
                <a:latin typeface="Arial"/>
                <a:cs typeface="Arial"/>
              </a:rPr>
              <a:t>x</a:t>
            </a:r>
            <a:r>
              <a:rPr sz="1200" spc="-52" baseline="-10416" dirty="0">
                <a:latin typeface="Arial"/>
                <a:cs typeface="Arial"/>
              </a:rPr>
              <a:t>2</a:t>
            </a:r>
            <a:r>
              <a:rPr sz="1200" spc="30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"/>
                <a:cs typeface="Arial"/>
              </a:rPr>
              <a:t>12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endParaRPr sz="1200" baseline="-10416">
              <a:latin typeface="Arial"/>
              <a:cs typeface="Arial"/>
            </a:endParaRPr>
          </a:p>
          <a:p>
            <a:pPr marL="808990">
              <a:lnSpc>
                <a:spcPct val="100000"/>
              </a:lnSpc>
              <a:spcBef>
                <a:spcPts val="334"/>
              </a:spcBef>
              <a:tabLst>
                <a:tab pos="1519555" algn="l"/>
              </a:tabLst>
            </a:pPr>
            <a:r>
              <a:rPr sz="1100" spc="-40" dirty="0">
                <a:latin typeface="Tahoma"/>
                <a:cs typeface="Tahoma"/>
              </a:rPr>
              <a:t>subject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2</a:t>
            </a:r>
            <a:r>
              <a:rPr sz="1200" spc="6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r>
              <a:rPr sz="1200" spc="67" baseline="-10416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200" baseline="-10416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1200" spc="157" baseline="-1041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519555">
              <a:lnSpc>
                <a:spcPct val="100000"/>
              </a:lnSpc>
              <a:spcBef>
                <a:spcPts val="330"/>
              </a:spcBef>
            </a:pP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r>
              <a:rPr sz="1200" spc="67" baseline="-10416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200" baseline="-10416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200" spc="150" baseline="-1041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519555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0416" dirty="0">
                <a:latin typeface="Arial"/>
                <a:cs typeface="Arial"/>
              </a:rPr>
              <a:t>2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67" baseline="-10416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200" baseline="-10416" dirty="0">
                <a:solidFill>
                  <a:srgbClr val="0000FF"/>
                </a:solidFill>
                <a:latin typeface="Arial"/>
                <a:cs typeface="Arial"/>
              </a:rPr>
              <a:t>6</a:t>
            </a:r>
            <a:r>
              <a:rPr sz="1200" spc="150" baseline="-1041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519555">
              <a:lnSpc>
                <a:spcPct val="100000"/>
              </a:lnSpc>
              <a:spcBef>
                <a:spcPts val="335"/>
              </a:spcBef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b="0" i="1" spc="-2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200" spc="-37" baseline="-10416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1100" b="0" i="1" spc="-25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200" spc="-37" baseline="-10416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100" b="0" i="1" spc="-25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200" baseline="-10416" dirty="0">
                <a:solidFill>
                  <a:srgbClr val="0000FF"/>
                </a:solidFill>
                <a:latin typeface="Arial"/>
                <a:cs typeface="Arial"/>
              </a:rPr>
              <a:t>6</a:t>
            </a:r>
            <a:r>
              <a:rPr sz="1200" spc="165" baseline="-1041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"/>
                <a:cs typeface="Arial"/>
              </a:rPr>
              <a:t>0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Bookman Old Style"/>
              <a:cs typeface="Bookman Old Style"/>
            </a:endParaRPr>
          </a:p>
          <a:p>
            <a:pPr marL="302260" marR="43815" indent="-177165">
              <a:lnSpc>
                <a:spcPct val="102600"/>
              </a:lnSpc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40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Arial"/>
                <a:cs typeface="Arial"/>
              </a:rPr>
              <a:t>Note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</a:t>
            </a:r>
            <a:r>
              <a:rPr sz="1100" spc="-40" dirty="0">
                <a:latin typeface="Arial"/>
                <a:cs typeface="Arial"/>
              </a:rPr>
              <a:t>0</a:t>
            </a:r>
            <a:r>
              <a:rPr sz="1100" b="0" i="1" spc="-4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60" dirty="0">
                <a:latin typeface="Arial"/>
                <a:cs typeface="Arial"/>
              </a:rPr>
              <a:t>0</a:t>
            </a:r>
            <a:r>
              <a:rPr sz="1100" b="0" i="1" spc="-6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60" dirty="0">
                <a:latin typeface="Arial"/>
                <a:cs typeface="Arial"/>
              </a:rPr>
              <a:t>0</a:t>
            </a:r>
            <a:r>
              <a:rPr sz="1100" b="0" i="1" spc="-6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100" b="0" i="1" spc="-60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100" b="0" i="1" spc="-60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Arial"/>
                <a:cs typeface="Arial"/>
              </a:rPr>
              <a:t>basic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990000"/>
                </a:solidFill>
                <a:latin typeface="Arial"/>
                <a:cs typeface="Arial"/>
              </a:rPr>
              <a:t>feasible</a:t>
            </a:r>
            <a:r>
              <a:rPr sz="1100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solution </a:t>
            </a:r>
            <a:r>
              <a:rPr sz="1100" spc="-35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used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algorithm.</a:t>
            </a:r>
            <a:endParaRPr sz="11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9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Let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accordingly,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100" spc="-20" dirty="0">
                <a:solidFill>
                  <a:srgbClr val="990000"/>
                </a:solidFill>
                <a:latin typeface="Tahoma"/>
                <a:cs typeface="Tahoma"/>
              </a:rPr>
              <a:t>(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1</a:t>
            </a:r>
            <a:r>
              <a:rPr sz="1100" spc="-20" dirty="0">
                <a:solidFill>
                  <a:srgbClr val="990000"/>
                </a:solidFill>
                <a:latin typeface="Tahoma"/>
                <a:cs typeface="Tahoma"/>
              </a:rPr>
              <a:t>)</a:t>
            </a:r>
            <a:r>
              <a:rPr sz="1100" spc="-65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6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4,</a:t>
            </a:r>
            <a:r>
              <a:rPr sz="1100" spc="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100" spc="-20" dirty="0">
                <a:solidFill>
                  <a:srgbClr val="990000"/>
                </a:solidFill>
                <a:latin typeface="Tahoma"/>
                <a:cs typeface="Tahoma"/>
              </a:rPr>
              <a:t>(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2</a:t>
            </a:r>
            <a:r>
              <a:rPr sz="1100" spc="-20" dirty="0">
                <a:solidFill>
                  <a:srgbClr val="990000"/>
                </a:solidFill>
                <a:latin typeface="Tahoma"/>
                <a:cs typeface="Tahoma"/>
              </a:rPr>
              <a:t>)</a:t>
            </a:r>
            <a:r>
              <a:rPr sz="1100" spc="-65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6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5,</a:t>
            </a:r>
            <a:r>
              <a:rPr sz="1100" spc="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990000"/>
                </a:solidFill>
                <a:latin typeface="Arial"/>
                <a:cs typeface="Arial"/>
              </a:rPr>
              <a:t>and</a:t>
            </a:r>
            <a:r>
              <a:rPr sz="1100" spc="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100" spc="-20" dirty="0">
                <a:solidFill>
                  <a:srgbClr val="990000"/>
                </a:solidFill>
                <a:latin typeface="Tahoma"/>
                <a:cs typeface="Tahoma"/>
              </a:rPr>
              <a:t>(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3</a:t>
            </a:r>
            <a:r>
              <a:rPr sz="1100" spc="-20" dirty="0">
                <a:solidFill>
                  <a:srgbClr val="990000"/>
                </a:solidFill>
                <a:latin typeface="Tahoma"/>
                <a:cs typeface="Tahoma"/>
              </a:rPr>
              <a:t>)</a:t>
            </a:r>
            <a:r>
              <a:rPr sz="1100" spc="-6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990000"/>
                </a:solidFill>
                <a:latin typeface="Tahoma"/>
                <a:cs typeface="Tahoma"/>
              </a:rPr>
              <a:t>=</a:t>
            </a:r>
            <a:r>
              <a:rPr sz="1100" spc="-6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990000"/>
                </a:solidFill>
                <a:latin typeface="Arial"/>
                <a:cs typeface="Arial"/>
              </a:rPr>
              <a:t>6.</a:t>
            </a:r>
            <a:endParaRPr sz="11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17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corresponding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990000"/>
                </a:solidFill>
                <a:latin typeface="Arial"/>
                <a:cs typeface="Arial"/>
              </a:rPr>
              <a:t>basis</a:t>
            </a:r>
            <a:r>
              <a:rPr sz="11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00"/>
                </a:solidFill>
                <a:latin typeface="Arial"/>
                <a:cs typeface="Arial"/>
              </a:rPr>
              <a:t>matrix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identity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I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202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obtain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zeroth</a:t>
            </a:r>
            <a:r>
              <a:rPr sz="1100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990000"/>
                </a:solidFill>
                <a:latin typeface="Arial"/>
                <a:cs typeface="Arial"/>
              </a:rPr>
              <a:t>row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initial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tableau,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we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note that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901" y="2992664"/>
            <a:ext cx="97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3031" y="3012273"/>
            <a:ext cx="97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4890" y="2992664"/>
            <a:ext cx="97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395" y="2932822"/>
            <a:ext cx="22250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70" dirty="0">
                <a:latin typeface="Arial"/>
                <a:cs typeface="Arial"/>
              </a:rPr>
              <a:t>c</a:t>
            </a:r>
            <a:r>
              <a:rPr sz="1100" i="1" dirty="0">
                <a:latin typeface="Arial"/>
                <a:cs typeface="Arial"/>
              </a:rPr>
              <a:t>   </a:t>
            </a:r>
            <a:r>
              <a:rPr sz="1100" spc="40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70" dirty="0">
                <a:latin typeface="Arial"/>
                <a:cs typeface="Arial"/>
              </a:rPr>
              <a:t>0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and,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therefore,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c</a:t>
            </a:r>
            <a:r>
              <a:rPr sz="1100" i="1" dirty="0">
                <a:latin typeface="Arial"/>
                <a:cs typeface="Arial"/>
              </a:rPr>
              <a:t> 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dirty="0">
                <a:latin typeface="Arial"/>
                <a:cs typeface="Arial"/>
              </a:rPr>
              <a:t>   </a:t>
            </a:r>
            <a:r>
              <a:rPr sz="1100" spc="40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70" dirty="0">
                <a:latin typeface="Arial"/>
                <a:cs typeface="Arial"/>
              </a:rPr>
              <a:t>0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75" dirty="0">
                <a:latin typeface="Tahoma"/>
                <a:cs typeface="Tahoma"/>
              </a:rPr>
              <a:t>¯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4509" y="3012273"/>
            <a:ext cx="97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3031" y="2919868"/>
            <a:ext cx="16948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2010" algn="l"/>
                <a:tab pos="1123315" algn="l"/>
                <a:tab pos="1373505" algn="l"/>
                <a:tab pos="1544320" algn="l"/>
              </a:tabLst>
            </a:pP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-50" dirty="0">
                <a:latin typeface="Cambria"/>
                <a:cs typeface="Cambria"/>
              </a:rPr>
              <a:t>′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70" dirty="0">
                <a:latin typeface="Cambria"/>
                <a:cs typeface="Cambria"/>
              </a:rPr>
              <a:t>−</a:t>
            </a:r>
            <a:r>
              <a:rPr sz="800" spc="7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7289" y="2919868"/>
            <a:ext cx="54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latin typeface="Cambria"/>
                <a:cs typeface="Cambria"/>
              </a:rPr>
              <a:t>′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1013" y="2932822"/>
            <a:ext cx="1346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0115" algn="l"/>
              </a:tabLst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21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26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r>
              <a:rPr sz="1100" i="1" dirty="0">
                <a:latin typeface="Arial"/>
                <a:cs typeface="Arial"/>
              </a:rPr>
              <a:t>	A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-70" dirty="0">
                <a:latin typeface="Arial"/>
                <a:cs typeface="Arial"/>
              </a:rPr>
              <a:t>c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957" y="3142855"/>
            <a:ext cx="2814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5050" dirty="0">
                <a:solidFill>
                  <a:srgbClr val="990000"/>
                </a:solidFill>
                <a:latin typeface="Cambria"/>
                <a:cs typeface="Cambria"/>
              </a:rPr>
              <a:t>▶</a:t>
            </a:r>
            <a:r>
              <a:rPr sz="1650" spc="345" baseline="5050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100" spc="-65" dirty="0">
                <a:latin typeface="Arial"/>
                <a:cs typeface="Arial"/>
              </a:rPr>
              <a:t>Hence,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following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initial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tableau: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00" y="72654"/>
            <a:ext cx="2134235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990000"/>
                </a:solidFill>
                <a:latin typeface="Calibri"/>
                <a:cs typeface="Calibri"/>
              </a:rPr>
              <a:t>Example</a:t>
            </a:r>
            <a:r>
              <a:rPr sz="1400" spc="20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</a:rPr>
              <a:t>3.5:</a:t>
            </a:r>
            <a:r>
              <a:rPr sz="1400" spc="37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90000"/>
                </a:solidFill>
                <a:latin typeface="Calibri"/>
                <a:cs typeface="Calibri"/>
              </a:rPr>
              <a:t>Initial</a:t>
            </a:r>
            <a:r>
              <a:rPr sz="1400" spc="20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90000"/>
                </a:solidFill>
                <a:latin typeface="Calibri"/>
                <a:cs typeface="Calibri"/>
              </a:rPr>
              <a:t>tableau</a:t>
            </a:r>
            <a:endParaRPr sz="1400">
              <a:latin typeface="Calibri"/>
              <a:cs typeface="Calibri"/>
            </a:endParaRPr>
          </a:p>
          <a:p>
            <a:pPr marR="259715" algn="r">
              <a:lnSpc>
                <a:spcPct val="100000"/>
              </a:lnSpc>
              <a:spcBef>
                <a:spcPts val="1150"/>
              </a:spcBef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0661" y="437805"/>
            <a:ext cx="1343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423545" algn="l"/>
                <a:tab pos="673735" algn="l"/>
                <a:tab pos="923925" algn="l"/>
                <a:tab pos="1174750" algn="l"/>
              </a:tabLst>
            </a:pP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4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5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6</a:t>
            </a:r>
            <a:endParaRPr sz="1200" baseline="-10416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7817" y="640673"/>
          <a:ext cx="2138678" cy="686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150"/>
                        </a:lnSpc>
                      </a:pPr>
                      <a:r>
                        <a:rPr sz="110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1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R="57785" algn="r">
                        <a:lnSpc>
                          <a:spcPts val="1045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0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86269" y="781963"/>
            <a:ext cx="34671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4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5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6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Alejandra temas 2022-2</Template>
  <TotalTime>528</TotalTime>
  <Words>10122</Words>
  <Application>Microsoft Office PowerPoint</Application>
  <PresentationFormat>Personalizado</PresentationFormat>
  <Paragraphs>1662</Paragraphs>
  <Slides>118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118</vt:i4>
      </vt:variant>
    </vt:vector>
  </HeadingPairs>
  <TitlesOfParts>
    <vt:vector size="130" baseType="lpstr">
      <vt:lpstr>Arial</vt:lpstr>
      <vt:lpstr>Bookman Old Style</vt:lpstr>
      <vt:lpstr>Calibri</vt:lpstr>
      <vt:lpstr>Cambria</vt:lpstr>
      <vt:lpstr>Century</vt:lpstr>
      <vt:lpstr>Euclid Extra</vt:lpstr>
      <vt:lpstr>Garamond</vt:lpstr>
      <vt:lpstr>Lucida Sans Unicode</vt:lpstr>
      <vt:lpstr>Tahoma</vt:lpstr>
      <vt:lpstr>Times New Roman</vt:lpstr>
      <vt:lpstr>Verdana</vt:lpstr>
      <vt:lpstr>Office Theme</vt:lpstr>
      <vt:lpstr>Outline</vt:lpstr>
      <vt:lpstr>Outline</vt:lpstr>
      <vt:lpstr>Optimality conditions</vt:lpstr>
      <vt:lpstr>Optimality conditions</vt:lpstr>
      <vt:lpstr>Optimality conditions</vt:lpstr>
      <vt:lpstr>Optimality conditions</vt:lpstr>
      <vt:lpstr>Optimality conditions</vt:lpstr>
      <vt:lpstr>Optimality conditions</vt:lpstr>
      <vt:lpstr>Optimality conditions</vt:lpstr>
      <vt:lpstr>Optimality conditions</vt:lpstr>
      <vt:lpstr>Example 1</vt:lpstr>
      <vt:lpstr>Example 1</vt:lpstr>
      <vt:lpstr>Example 1</vt:lpstr>
      <vt:lpstr>Example 1</vt:lpstr>
      <vt:lpstr>Optimality conditions</vt:lpstr>
      <vt:lpstr>Optimality conditions</vt:lpstr>
      <vt:lpstr>Optimality conditions</vt:lpstr>
      <vt:lpstr>Optimality conditions</vt:lpstr>
      <vt:lpstr>Optimality conditions</vt:lpstr>
      <vt:lpstr>Optimality conditions</vt:lpstr>
      <vt:lpstr>Presentación de PowerPoint</vt:lpstr>
      <vt:lpstr>Development of the simplex method</vt:lpstr>
      <vt:lpstr>Development of the simplex method</vt:lpstr>
      <vt:lpstr>Development of the simplex method</vt:lpstr>
      <vt:lpstr>Development of the simplex method</vt:lpstr>
      <vt:lpstr>Development of the simplex method</vt:lpstr>
      <vt:lpstr>Development of the simplex method</vt:lpstr>
      <vt:lpstr>Example 2</vt:lpstr>
      <vt:lpstr>Example 2</vt:lpstr>
      <vt:lpstr>Example 3.2</vt:lpstr>
      <vt:lpstr>Development of the simplex method</vt:lpstr>
      <vt:lpstr>Development of the simplex method</vt:lpstr>
      <vt:lpstr>Development of the simplex method</vt:lpstr>
      <vt:lpstr>Development of the simplex method</vt:lpstr>
      <vt:lpstr>Development of the simplex method</vt:lpstr>
      <vt:lpstr>Development of the simplex method</vt:lpstr>
      <vt:lpstr>Development of the simplex method</vt:lpstr>
      <vt:lpstr>Development of the simplex method</vt:lpstr>
      <vt:lpstr>Development of the simplex method</vt:lpstr>
      <vt:lpstr>Development of the simplex method</vt:lpstr>
      <vt:lpstr>Presentación de PowerPoint</vt:lpstr>
      <vt:lpstr>The simplex method for degenerate problems</vt:lpstr>
      <vt:lpstr>The simplex method for degenerate problems</vt:lpstr>
      <vt:lpstr>The simplex method for degenerate problems</vt:lpstr>
      <vt:lpstr>The simplex method for degenerate problems</vt:lpstr>
      <vt:lpstr>The simplex method for degenerate problems</vt:lpstr>
      <vt:lpstr>The simplex method for degenerate problems</vt:lpstr>
      <vt:lpstr>The simplex method for degenerate problems</vt:lpstr>
      <vt:lpstr>Presentación de PowerPoint</vt:lpstr>
      <vt:lpstr>Pivot Selection</vt:lpstr>
      <vt:lpstr>Pivot Selection</vt:lpstr>
      <vt:lpstr>Pivot Selection</vt:lpstr>
      <vt:lpstr>Pivot Selection</vt:lpstr>
      <vt:lpstr>Pivot Selection</vt:lpstr>
      <vt:lpstr>Pivot Selection</vt:lpstr>
      <vt:lpstr>Implementations of the simplex method</vt:lpstr>
      <vt:lpstr>Presentación de PowerPoint</vt:lpstr>
      <vt:lpstr>Naive implementation</vt:lpstr>
      <vt:lpstr>Naive implementation</vt:lpstr>
      <vt:lpstr>Naive implementation</vt:lpstr>
      <vt:lpstr>Naive implementation</vt:lpstr>
      <vt:lpstr>Naive implementation</vt:lpstr>
      <vt:lpstr>Naive implementation</vt:lpstr>
      <vt:lpstr>Presentación de PowerPoint</vt:lpstr>
      <vt:lpstr>Revised simplex method</vt:lpstr>
      <vt:lpstr>Revised simplex method</vt:lpstr>
      <vt:lpstr>Revised simplex method</vt:lpstr>
      <vt:lpstr>Revised simplex method</vt:lpstr>
      <vt:lpstr>Revised simplex method</vt:lpstr>
      <vt:lpstr>Revised simplex method</vt:lpstr>
      <vt:lpstr>Revised simplex method: implementation</vt:lpstr>
      <vt:lpstr>Revised simplex method: implementation</vt:lpstr>
      <vt:lpstr>Presentación de PowerPoint</vt:lpstr>
      <vt:lpstr>The full tableau implementation</vt:lpstr>
      <vt:lpstr>The full tableau implementation</vt:lpstr>
      <vt:lpstr>The full tableau implementation</vt:lpstr>
      <vt:lpstr>The full tableau implementation</vt:lpstr>
      <vt:lpstr>The full tableau implementation</vt:lpstr>
      <vt:lpstr>The full tableau implementation</vt:lpstr>
      <vt:lpstr>The zeroth row</vt:lpstr>
      <vt:lpstr>The zeroth row</vt:lpstr>
      <vt:lpstr>The zeroth row</vt:lpstr>
      <vt:lpstr>The zeroth row</vt:lpstr>
      <vt:lpstr>Presentación de PowerPoint</vt:lpstr>
      <vt:lpstr>The zeroth row</vt:lpstr>
      <vt:lpstr>The zeroth row</vt:lpstr>
      <vt:lpstr>The zeroth row</vt:lpstr>
      <vt:lpstr>The zeroth row</vt:lpstr>
      <vt:lpstr>The zeroth row</vt:lpstr>
      <vt:lpstr>The zeroth row</vt:lpstr>
      <vt:lpstr>The zeroth row</vt:lpstr>
      <vt:lpstr>The zeroth row</vt:lpstr>
      <vt:lpstr>The zeroth row</vt:lpstr>
      <vt:lpstr>The full tableau implementation We can now summarize the mechanics of the full tableau implementation.</vt:lpstr>
      <vt:lpstr>The full tableau implementation</vt:lpstr>
      <vt:lpstr>Example 3.5</vt:lpstr>
      <vt:lpstr>Example 3.5</vt:lpstr>
      <vt:lpstr>Example 3.5</vt:lpstr>
      <vt:lpstr>Presentación de PowerPoint</vt:lpstr>
      <vt:lpstr>Example 3.5: Initial tableau</vt:lpstr>
      <vt:lpstr>Example 3.5: Initial tableau</vt:lpstr>
      <vt:lpstr>Example 3.5: Initial tableau</vt:lpstr>
      <vt:lpstr>Example 3.5: Initial tableau</vt:lpstr>
      <vt:lpstr>Example 3.5: Initial tableau</vt:lpstr>
      <vt:lpstr>Example 3.5: First pivot</vt:lpstr>
      <vt:lpstr>Example 3.5: First pivot</vt:lpstr>
      <vt:lpstr>Example 3.5: First pivot</vt:lpstr>
      <vt:lpstr>Example 3.5: First pivot</vt:lpstr>
      <vt:lpstr>Example 3.5: First pivot</vt:lpstr>
      <vt:lpstr>Example 3.5: Second pivot</vt:lpstr>
      <vt:lpstr>Example 3.5: Second pivot</vt:lpstr>
      <vt:lpstr>Example 3.5: Second pivot</vt:lpstr>
      <vt:lpstr>Example 3.5: Second pivot</vt:lpstr>
      <vt:lpstr>Example 3.5: Third pivot</vt:lpstr>
      <vt:lpstr>Example 3.5: Third pivot</vt:lpstr>
      <vt:lpstr>Example 3.5: Third pivot</vt:lpstr>
      <vt:lpstr>Example 3.5</vt:lpstr>
      <vt:lpstr>Example 3.5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ISyE/Math/CS/Stat 525   Linear Optimization</dc:title>
  <dc:subject>Mathematical Optimization</dc:subject>
  <dc:creator>3. The simplex method  part 1</dc:creator>
  <cp:keywords>Linear Optimization</cp:keywords>
  <cp:lastModifiedBy>Alejandra Tabares Pozos</cp:lastModifiedBy>
  <cp:revision>5</cp:revision>
  <dcterms:created xsi:type="dcterms:W3CDTF">2022-08-30T18:20:06Z</dcterms:created>
  <dcterms:modified xsi:type="dcterms:W3CDTF">2023-09-12T03:30:41Z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2021-01-11T00:00:00Z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(20200315)</vt:lpwstr>
  </property>
  <property fmtid="{D5CDD505-2E9C-101B-9397-08002B2CF9AE}" pid="5" name="LastSaved">
    <vt:filetime>2021-01-11T00:00:00Z</vt:filetime>
  </property>
</Properties>
</file>