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4E6B5A-BF9D-44CA-AD6A-C5A9236430D5}">
  <a:tblStyle styleId="{074E6B5A-BF9D-44CA-AD6A-C5A9236430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5dcd18198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5dcd18198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5dcd18198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5dcd18198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5dcd18198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5dcd18198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5dcd18198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5dcd18198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5dcd18198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5dcd18198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5dcd18198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5dcd18198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dcd18198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5dcd18198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dcd18198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5dcd18198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e7011c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e7011c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5dcd18198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5dcd18198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5dcd18198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5dcd18198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5dcd18198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5dcd18198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LDA is for topic modeling in text data, while Apriori and FP-Growth are for association rule mining in transaction data.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dcd1819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5dcd1819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5dcd18198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5dcd18198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955100"/>
            <a:ext cx="8520600" cy="25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700">
                <a:solidFill>
                  <a:srgbClr val="7F6000"/>
                </a:solidFill>
                <a:latin typeface="Georgia"/>
                <a:ea typeface="Georgia"/>
                <a:cs typeface="Georgia"/>
                <a:sym typeface="Georgia"/>
              </a:rPr>
              <a:t>Unveiling Gender Disparities in STEM: A Comprehensive Analysis of Encouragement and Interest among Women</a:t>
            </a:r>
            <a:endParaRPr sz="7700">
              <a:solidFill>
                <a:srgbClr val="7F6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5096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23"/>
              <a:t>Veronica Mata  and  </a:t>
            </a:r>
            <a:r>
              <a:rPr lang="es" sz="7023"/>
              <a:t>Homayra Tabassum</a:t>
            </a:r>
            <a:endParaRPr sz="70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2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23"/>
              <a:t>Department of Data Science</a:t>
            </a:r>
            <a:endParaRPr sz="7023"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25" y="900925"/>
            <a:ext cx="3520800" cy="36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>
            <p:ph type="title"/>
          </p:nvPr>
        </p:nvSpPr>
        <p:spPr>
          <a:xfrm>
            <a:off x="230600" y="250450"/>
            <a:ext cx="86469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World 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652013" y="4504525"/>
            <a:ext cx="34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Cluster 0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4727213" y="4454950"/>
            <a:ext cx="34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Cluster 2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025" y="900938"/>
            <a:ext cx="3520076" cy="36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230600" y="250450"/>
            <a:ext cx="86469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World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25" y="851348"/>
            <a:ext cx="3520076" cy="3603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4747125" y="4504525"/>
            <a:ext cx="34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Cluster 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652013" y="4504525"/>
            <a:ext cx="34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Cluster 3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87" y="942826"/>
            <a:ext cx="3520800" cy="36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53850" y="210600"/>
            <a:ext cx="8657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GPT 3.5 Turbo - Classifier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236250" y="832500"/>
            <a:ext cx="5036700" cy="3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 employ the GPT-3 API as a classifier tool to analyze the sentiment in Reddit comments pertaining to women in the STEM fields.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Classification Categories: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10"/>
              <a:buFont typeface="Arial"/>
              <a:buChar char="●"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Encouraging Women in STEM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"/>
              <a:buFont typeface="Arial"/>
              <a:buChar char="●"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Discouraging Women in STEM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"/>
              <a:buFont typeface="Arial"/>
              <a:buChar char="●"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Lack of Interest in Women in STEM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"/>
              <a:buFont typeface="Arial"/>
              <a:buChar char="●"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nterest</a:t>
            </a: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in Women in STEM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770"/>
              <a:buNone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Preliminary Results: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10"/>
              <a:buFont typeface="Arial"/>
              <a:buChar char="●"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 manual review of 100 sample comments was conducted to test the accuracy of the GPT-3 classifier.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10"/>
              <a:buFont typeface="Arial"/>
              <a:buChar char="●"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This initial check showed promising results with an accuracy rate of approximately 80%.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Future plan: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11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Fine tune de model, we already have the training set, we plan to use gpt4 to train gpt3.5.</a:t>
            </a:r>
            <a:endParaRPr sz="111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20062" l="18880" r="13519" t="31075"/>
          <a:stretch/>
        </p:blipFill>
        <p:spPr>
          <a:xfrm>
            <a:off x="3506875" y="1804875"/>
            <a:ext cx="1686725" cy="76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24"/>
          <p:cNvGraphicFramePr/>
          <p:nvPr/>
        </p:nvGraphicFramePr>
        <p:xfrm>
          <a:off x="5455700" y="4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{074E6B5A-BF9D-44CA-AD6A-C5A9236430D5}</a:tableStyleId>
              </a:tblPr>
              <a:tblGrid>
                <a:gridCol w="1455125"/>
                <a:gridCol w="1242950"/>
                <a:gridCol w="612200"/>
              </a:tblGrid>
              <a:tr h="80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Category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#Comments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</a:rPr>
                        <a:t>Mean score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62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discouraging_women</a:t>
                      </a:r>
                      <a:endParaRPr b="1"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5022</a:t>
                      </a:r>
                      <a:endParaRPr b="1" sz="12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16.051</a:t>
                      </a:r>
                      <a:endParaRPr b="1" sz="11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2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encouraging_women</a:t>
                      </a:r>
                      <a:endParaRPr sz="12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2152</a:t>
                      </a:r>
                      <a:endParaRPr sz="12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19.79</a:t>
                      </a:r>
                      <a:endParaRPr sz="11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2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women_lack_interest</a:t>
                      </a:r>
                      <a:endParaRPr b="1"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1057</a:t>
                      </a:r>
                      <a:endParaRPr b="1" sz="12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13.66</a:t>
                      </a:r>
                      <a:endParaRPr b="1" sz="11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2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women_interest_in_stem</a:t>
                      </a:r>
                      <a:endParaRPr sz="12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556</a:t>
                      </a:r>
                      <a:endParaRPr sz="12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4.99</a:t>
                      </a:r>
                      <a:endParaRPr sz="11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2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Unclassified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424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1057</a:t>
                      </a:r>
                      <a:endParaRPr sz="1200">
                        <a:solidFill>
                          <a:srgbClr val="2424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7.65</a:t>
                      </a:r>
                      <a:endParaRPr sz="11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84150" y="190775"/>
            <a:ext cx="87102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Inference</a:t>
            </a:r>
            <a:r>
              <a:rPr lang="es"/>
              <a:t> 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62750" y="948925"/>
            <a:ext cx="84225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Since both groups (Discouraging Women and Women Lack Interest ) have a distribution not normal, we decide to use a non-parametric test to check  if there is  statistical difference significance between the mean score of the groups: discouraging_women,  women_lack_interest.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HO</a:t>
            </a:r>
            <a:r>
              <a:rPr lang="es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There is no significant difference between the mean scores of the two groups: 'discouraging_women' and 'women_lack_interest'.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es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 There is a significant difference between the mean scores of the two groups: 'discouraging_women' and 'women_lack_interest'.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alpha = 0.05 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s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: Mann-Whitney U Test</a:t>
            </a:r>
            <a:endParaRPr b="1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P-value: 0.00136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Since the p-value (0.00136) is less than the alpha level (0.05), we reject the null hypothesis. This means there is statistically significant evidence to suggest a difference in the mean scores between the two groups 'discouraging_women' and 'women_lack_interest'. 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253600" y="240350"/>
            <a:ext cx="86607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293300" y="1544250"/>
            <a:ext cx="8521800" cy="24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Key Finding</a:t>
            </a:r>
            <a:r>
              <a:rPr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Higher number of comments and mean scores in the category 'Discouraging Women' compared to 'Women Lack Interest'.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This difference is statistically significant.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Implication</a:t>
            </a:r>
            <a:r>
              <a:rPr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Majority of discussion points towards women being discouraged in STEM, rather than lacking interest.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Indicates discouragement as a significant factor contributing to the gender gap in STEM fields.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Future Work: </a:t>
            </a:r>
            <a:endParaRPr b="1"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Fine tune GPT 3.5  turbo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500">
                <a:latin typeface="Roboto"/>
                <a:ea typeface="Roboto"/>
                <a:cs typeface="Roboto"/>
                <a:sym typeface="Roboto"/>
              </a:rPr>
              <a:t>THANK YOU!!!!</a:t>
            </a:r>
            <a:endParaRPr sz="7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23850" y="240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Outline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29800" y="960375"/>
            <a:ext cx="72999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Motivation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Stats </a:t>
            </a:r>
            <a:r>
              <a:rPr lang="es" sz="1900">
                <a:latin typeface="Roboto"/>
                <a:ea typeface="Roboto"/>
                <a:cs typeface="Roboto"/>
                <a:sym typeface="Roboto"/>
              </a:rPr>
              <a:t>Gender Gap in STEM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s" sz="19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Frequent Patterns</a:t>
            </a:r>
            <a:endParaRPr sz="19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GPT 3.5 - Classifier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Inference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s" sz="1900"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43700" y="260200"/>
            <a:ext cx="75057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Introduction: </a:t>
            </a:r>
            <a:r>
              <a:rPr lang="es" sz="2400">
                <a:latin typeface="Roboto"/>
                <a:ea typeface="Roboto"/>
                <a:cs typeface="Roboto"/>
                <a:sym typeface="Roboto"/>
              </a:rPr>
              <a:t>Motivation for Project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298400"/>
            <a:ext cx="75057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Gender Imbalance in STEM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b="1"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U.S.  Workforce (US NSF, 2021)</a:t>
            </a:r>
            <a:r>
              <a:rPr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Nearly balanced gender representation, with Men at 52% and Women at 48%.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b="1"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U.S. STEM Workforce Trend (US NSF, 2021)</a:t>
            </a:r>
            <a:r>
              <a:rPr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 significant gap, with 56% Men and only 35% Women in STEM occupations.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b="1"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Global Perspective (Global Gender Gap Report, 2023)</a:t>
            </a:r>
            <a:r>
              <a:rPr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Women constitute just 29.2% of the STEM workforce in 146 countries, despite a 1.58% increase from 2015 to 2023.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b="1"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Contrast with Non-STEM Fields  (Global Gender Gap Report, 2023) </a:t>
            </a:r>
            <a:r>
              <a:rPr lang="es" sz="16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Women make up nearly 50% of non-STEM occupations globally.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214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1" lang="es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Global Concern</a:t>
            </a:r>
            <a:r>
              <a:rPr lang="es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underrepresentation of women in STEM sparks debate on encouragement vs. inherent interest.</a:t>
            </a:r>
            <a:endParaRPr sz="20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1" lang="es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 Focus</a:t>
            </a:r>
            <a:r>
              <a:rPr lang="es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Analyzing social media data (Reddit) to understand this gender gap.</a:t>
            </a:r>
            <a:endParaRPr sz="20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b="1" lang="es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Objective</a:t>
            </a:r>
            <a:r>
              <a:rPr lang="es" sz="20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Identify patterns to determine if women are discouraged from STEM or lack genuine interest.</a:t>
            </a:r>
            <a:endParaRPr sz="2100"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243700" y="260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5">
                <a:latin typeface="Roboto"/>
                <a:ea typeface="Roboto"/>
                <a:cs typeface="Roboto"/>
                <a:sym typeface="Roboto"/>
              </a:rPr>
              <a:t>Introduction:  Investigation the Gender Gap in STEM</a:t>
            </a:r>
            <a:endParaRPr sz="270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53600" y="220525"/>
            <a:ext cx="75057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Data Collection Overview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34725" y="970300"/>
            <a:ext cx="57813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50"/>
              <a:buFont typeface="Roboto"/>
              <a:buChar char="●"/>
            </a:pPr>
            <a:r>
              <a:rPr b="1"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Reddit</a:t>
            </a:r>
            <a:endParaRPr sz="18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50"/>
              <a:buFont typeface="Roboto"/>
              <a:buChar char="●"/>
            </a:pPr>
            <a:r>
              <a:rPr b="1"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Time Range</a:t>
            </a:r>
            <a:r>
              <a:rPr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October 14, 2009, to December 7, 2023</a:t>
            </a:r>
            <a:endParaRPr sz="18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50"/>
              <a:buFont typeface="Roboto"/>
              <a:buChar char="●"/>
            </a:pPr>
            <a:r>
              <a:rPr b="1"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Collected Data</a:t>
            </a:r>
            <a:r>
              <a:rPr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50"/>
              <a:buFont typeface="Roboto"/>
              <a:buChar char="●"/>
            </a:pPr>
            <a:r>
              <a:rPr b="1"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Posts</a:t>
            </a:r>
            <a:r>
              <a:rPr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450</a:t>
            </a:r>
            <a:endParaRPr sz="18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50"/>
              <a:buFont typeface="Roboto"/>
              <a:buChar char="●"/>
            </a:pPr>
            <a:r>
              <a:rPr b="1"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r>
              <a:rPr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 22,076 (including comment scores)</a:t>
            </a:r>
            <a:endParaRPr sz="18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50"/>
              <a:buFont typeface="Roboto"/>
              <a:buChar char="●"/>
            </a:pPr>
            <a:r>
              <a:rPr b="1"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Author :</a:t>
            </a:r>
            <a:r>
              <a:rPr lang="es" sz="18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11560</a:t>
            </a:r>
            <a:endParaRPr sz="18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52010" l="0" r="0" t="0"/>
          <a:stretch/>
        </p:blipFill>
        <p:spPr>
          <a:xfrm>
            <a:off x="291275" y="3857075"/>
            <a:ext cx="8536975" cy="9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233775" y="220525"/>
            <a:ext cx="8680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Data Cleaning and Preparation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233775" y="1347750"/>
            <a:ext cx="86805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b="1"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Initial Steps</a:t>
            </a: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Removed deleted and too-short comments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Eliminated duplicate comments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Cleared stop words and unusual characters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b="1"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Processing</a:t>
            </a: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Performed Lemmatization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Tokenized comments for analysis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b="1"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Cleaned Dataset</a:t>
            </a: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Posts: 450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Comments: 14,268 (with scores)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Author : 6538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550" y="1536825"/>
            <a:ext cx="29337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42025" y="277475"/>
            <a:ext cx="87888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Frequent Patterns : </a:t>
            </a: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LDA - </a:t>
            </a: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Latent Dirichlet Allocation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692900" y="1224200"/>
            <a:ext cx="75057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Topic 0: Socio-Political Identities and Perspectives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Keywords: gay, asian, feminist, white, conservative, people, feminism, black, vote, country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Topic 1: Gender Dynamics and Perceptions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Keywords: woman, men, people, gender, female, male, think, say, would, see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Topic 2: Professional Environment and Education</a:t>
            </a:r>
            <a:endParaRPr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Keywords: work, get, job, engineer, go, school, would, make, company, field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Topic 3: General Opinions and Experiences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Keywords: like, would, say, get, think, know, people, make, woman, thing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Topic 4: Personal and Recreational Aspects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s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Keywords: year, get, go, old, home, house, game, day, time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94075" y="200675"/>
            <a:ext cx="8670600" cy="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Embeddings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Dimension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reduction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5054700" y="3264900"/>
            <a:ext cx="357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UMAP is often better at preserving global structure in the final projection</a:t>
            </a:r>
            <a:r>
              <a:rPr lang="es" sz="1400"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813700" y="1070675"/>
            <a:ext cx="2053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UMAP  vs</a:t>
            </a:r>
            <a:r>
              <a:rPr b="1" lang="es" sz="4500">
                <a:solidFill>
                  <a:schemeClr val="lt1"/>
                </a:solidFill>
                <a:highlight>
                  <a:schemeClr val="dk1"/>
                </a:highlight>
              </a:rPr>
              <a:t>    </a:t>
            </a:r>
            <a:r>
              <a:rPr b="1" lang="es" sz="4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t-SNE</a:t>
            </a:r>
            <a:endParaRPr sz="2900"/>
          </a:p>
        </p:txBody>
      </p:sp>
      <p:sp>
        <p:nvSpPr>
          <p:cNvPr id="176" name="Google Shape;176;p20"/>
          <p:cNvSpPr txBox="1"/>
          <p:nvPr/>
        </p:nvSpPr>
        <p:spPr>
          <a:xfrm>
            <a:off x="605250" y="1347600"/>
            <a:ext cx="4032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42424"/>
                </a:solidFill>
                <a:highlight>
                  <a:srgbClr val="FFFFFF"/>
                </a:highlight>
              </a:rPr>
              <a:t>We use </a:t>
            </a:r>
            <a:r>
              <a:rPr b="1" lang="es" sz="1500">
                <a:solidFill>
                  <a:srgbClr val="242424"/>
                </a:solidFill>
                <a:highlight>
                  <a:srgbClr val="FFFFFF"/>
                </a:highlight>
              </a:rPr>
              <a:t>BERT</a:t>
            </a:r>
            <a:r>
              <a:rPr lang="es" sz="1500">
                <a:solidFill>
                  <a:srgbClr val="242424"/>
                </a:solidFill>
                <a:highlight>
                  <a:srgbClr val="FFFFFF"/>
                </a:highlight>
              </a:rPr>
              <a:t> for this purpose as it extracts different embeddings based on the context of the word. Not only that, there are many  pretrained models available ready to be used.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38" y="3575200"/>
            <a:ext cx="2193624" cy="1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605250" y="2930900"/>
            <a:ext cx="3966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Library:</a:t>
            </a:r>
            <a:r>
              <a:rPr lang="es"/>
              <a:t> sentences transformers</a:t>
            </a:r>
            <a:br>
              <a:rPr lang="es"/>
            </a:br>
            <a:r>
              <a:rPr b="1" lang="es"/>
              <a:t>model</a:t>
            </a:r>
            <a:r>
              <a:rPr lang="es"/>
              <a:t>:</a:t>
            </a:r>
            <a:r>
              <a:rPr b="1" lang="es">
                <a:solidFill>
                  <a:schemeClr val="dk2"/>
                </a:solidFill>
                <a:highlight>
                  <a:schemeClr val="dk1"/>
                </a:highlight>
              </a:rPr>
              <a:t> </a:t>
            </a:r>
            <a:r>
              <a:rPr b="1" lang="es" sz="1500">
                <a:solidFill>
                  <a:schemeClr val="dk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all-MiniLM-L6-v2</a:t>
            </a:r>
            <a:endParaRPr b="1" sz="1500">
              <a:solidFill>
                <a:schemeClr val="dk2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30600" y="250450"/>
            <a:ext cx="86469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1097" t="0"/>
          <a:stretch/>
        </p:blipFill>
        <p:spPr>
          <a:xfrm>
            <a:off x="4179050" y="351025"/>
            <a:ext cx="4555324" cy="45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41325" y="851500"/>
            <a:ext cx="3661800" cy="4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OPTICS - (Density based)</a:t>
            </a:r>
            <a:endParaRPr b="1"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s" sz="1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s" sz="11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xi=0.05,</a:t>
            </a:r>
            <a:endParaRPr b="1" sz="15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min_pts=15</a:t>
            </a:r>
            <a:endParaRPr b="1" sz="15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endParaRPr b="1" sz="150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Cluster 0: # comments: 2372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Cluster 2: # comments: 2990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Cluster 1: # comments: 2532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Cluster 3: # comments: 2374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Cluster -1:# comments: </a:t>
            </a:r>
            <a:r>
              <a:rPr b="1" lang="es" sz="1400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4000</a:t>
            </a:r>
            <a:endParaRPr b="1" sz="1400">
              <a:solidFill>
                <a:srgbClr val="674EA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