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7" r:id="rId2"/>
    <p:sldId id="258" r:id="rId3"/>
    <p:sldId id="259" r:id="rId4"/>
    <p:sldId id="264" r:id="rId5"/>
    <p:sldId id="260" r:id="rId6"/>
    <p:sldId id="268" r:id="rId7"/>
    <p:sldId id="26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6" autoAdjust="0"/>
    <p:restoredTop sz="95522"/>
  </p:normalViewPr>
  <p:slideViewPr>
    <p:cSldViewPr snapToGrid="0" snapToObjects="1">
      <p:cViewPr varScale="1">
        <p:scale>
          <a:sx n="82" d="100"/>
          <a:sy n="82"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508949826039185"/>
          <c:y val="5.8492122939388956E-2"/>
          <c:w val="0.87190609168040045"/>
          <c:h val="0.80598071992741049"/>
        </c:manualLayout>
      </c:layout>
      <c:lineChart>
        <c:grouping val="standard"/>
        <c:varyColors val="0"/>
        <c:ser>
          <c:idx val="0"/>
          <c:order val="0"/>
          <c:tx>
            <c:strRef>
              <c:f>Sheet1!$J$2</c:f>
              <c:strCache>
                <c:ptCount val="1"/>
                <c:pt idx="0">
                  <c:v>実測値</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Sheet1!$I$3:$I$26</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Sheet1!$J$3:$J$26</c:f>
              <c:numCache>
                <c:formatCode>General</c:formatCode>
                <c:ptCount val="24"/>
                <c:pt idx="0">
                  <c:v>2</c:v>
                </c:pt>
                <c:pt idx="1">
                  <c:v>1</c:v>
                </c:pt>
                <c:pt idx="2">
                  <c:v>1</c:v>
                </c:pt>
                <c:pt idx="3">
                  <c:v>1</c:v>
                </c:pt>
                <c:pt idx="4">
                  <c:v>1</c:v>
                </c:pt>
                <c:pt idx="5">
                  <c:v>2</c:v>
                </c:pt>
                <c:pt idx="6">
                  <c:v>3</c:v>
                </c:pt>
                <c:pt idx="7">
                  <c:v>3</c:v>
                </c:pt>
                <c:pt idx="8">
                  <c:v>2</c:v>
                </c:pt>
                <c:pt idx="9">
                  <c:v>3</c:v>
                </c:pt>
                <c:pt idx="10">
                  <c:v>4</c:v>
                </c:pt>
                <c:pt idx="11">
                  <c:v>3</c:v>
                </c:pt>
                <c:pt idx="12">
                  <c:v>4</c:v>
                </c:pt>
                <c:pt idx="13">
                  <c:v>3</c:v>
                </c:pt>
                <c:pt idx="14">
                  <c:v>3</c:v>
                </c:pt>
                <c:pt idx="15">
                  <c:v>6</c:v>
                </c:pt>
                <c:pt idx="16">
                  <c:v>4</c:v>
                </c:pt>
                <c:pt idx="17">
                  <c:v>5</c:v>
                </c:pt>
                <c:pt idx="18">
                  <c:v>5</c:v>
                </c:pt>
                <c:pt idx="19">
                  <c:v>4</c:v>
                </c:pt>
                <c:pt idx="20">
                  <c:v>3</c:v>
                </c:pt>
                <c:pt idx="21">
                  <c:v>3</c:v>
                </c:pt>
                <c:pt idx="22">
                  <c:v>4</c:v>
                </c:pt>
                <c:pt idx="23">
                  <c:v>2</c:v>
                </c:pt>
              </c:numCache>
            </c:numRef>
          </c:val>
          <c:smooth val="0"/>
          <c:extLst>
            <c:ext xmlns:c16="http://schemas.microsoft.com/office/drawing/2014/chart" uri="{C3380CC4-5D6E-409C-BE32-E72D297353CC}">
              <c16:uniqueId val="{00000000-CE48-411A-AE28-CE589D6F848F}"/>
            </c:ext>
          </c:extLst>
        </c:ser>
        <c:ser>
          <c:idx val="1"/>
          <c:order val="1"/>
          <c:tx>
            <c:strRef>
              <c:f>Sheet1!$K$2</c:f>
              <c:strCache>
                <c:ptCount val="1"/>
                <c:pt idx="0">
                  <c:v>予測値</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Sheet1!$I$3:$I$26</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Sheet1!$K$3:$K$26</c:f>
              <c:numCache>
                <c:formatCode>General</c:formatCode>
                <c:ptCount val="24"/>
                <c:pt idx="0">
                  <c:v>2</c:v>
                </c:pt>
                <c:pt idx="1">
                  <c:v>1</c:v>
                </c:pt>
                <c:pt idx="2">
                  <c:v>1</c:v>
                </c:pt>
                <c:pt idx="3">
                  <c:v>1</c:v>
                </c:pt>
                <c:pt idx="4">
                  <c:v>1</c:v>
                </c:pt>
                <c:pt idx="5">
                  <c:v>1</c:v>
                </c:pt>
                <c:pt idx="6">
                  <c:v>2</c:v>
                </c:pt>
                <c:pt idx="7">
                  <c:v>2</c:v>
                </c:pt>
                <c:pt idx="8">
                  <c:v>2</c:v>
                </c:pt>
                <c:pt idx="9">
                  <c:v>2</c:v>
                </c:pt>
                <c:pt idx="10">
                  <c:v>2</c:v>
                </c:pt>
                <c:pt idx="11">
                  <c:v>3</c:v>
                </c:pt>
                <c:pt idx="12">
                  <c:v>3</c:v>
                </c:pt>
                <c:pt idx="13">
                  <c:v>3</c:v>
                </c:pt>
                <c:pt idx="14">
                  <c:v>3</c:v>
                </c:pt>
                <c:pt idx="15">
                  <c:v>3</c:v>
                </c:pt>
                <c:pt idx="16">
                  <c:v>3</c:v>
                </c:pt>
                <c:pt idx="17">
                  <c:v>4</c:v>
                </c:pt>
                <c:pt idx="18">
                  <c:v>3</c:v>
                </c:pt>
                <c:pt idx="19">
                  <c:v>3</c:v>
                </c:pt>
                <c:pt idx="20">
                  <c:v>3</c:v>
                </c:pt>
                <c:pt idx="21">
                  <c:v>2</c:v>
                </c:pt>
                <c:pt idx="22">
                  <c:v>2</c:v>
                </c:pt>
                <c:pt idx="23">
                  <c:v>2</c:v>
                </c:pt>
              </c:numCache>
            </c:numRef>
          </c:val>
          <c:smooth val="0"/>
          <c:extLst>
            <c:ext xmlns:c16="http://schemas.microsoft.com/office/drawing/2014/chart" uri="{C3380CC4-5D6E-409C-BE32-E72D297353CC}">
              <c16:uniqueId val="{00000001-CE48-411A-AE28-CE589D6F848F}"/>
            </c:ext>
          </c:extLst>
        </c:ser>
        <c:dLbls>
          <c:showLegendKey val="0"/>
          <c:showVal val="0"/>
          <c:showCatName val="0"/>
          <c:showSerName val="0"/>
          <c:showPercent val="0"/>
          <c:showBubbleSize val="0"/>
        </c:dLbls>
        <c:marker val="1"/>
        <c:smooth val="0"/>
        <c:axId val="620306064"/>
        <c:axId val="620302456"/>
      </c:lineChart>
      <c:catAx>
        <c:axId val="620306064"/>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r>
                  <a:rPr lang="en-US" altLang="ja-JP" sz="1200"/>
                  <a:t>hour</a:t>
                </a:r>
                <a:endParaRPr lang="ja-JP" altLang="en-US" sz="1200"/>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crossAx val="620302456"/>
        <c:crosses val="autoZero"/>
        <c:auto val="1"/>
        <c:lblAlgn val="ctr"/>
        <c:lblOffset val="100"/>
        <c:noMultiLvlLbl val="0"/>
      </c:catAx>
      <c:valAx>
        <c:axId val="620302456"/>
        <c:scaling>
          <c:orientation val="minMax"/>
          <c:max val="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r>
                  <a:rPr lang="en-US" altLang="ja-JP" sz="1200"/>
                  <a:t>the</a:t>
                </a:r>
                <a:r>
                  <a:rPr lang="en-US" altLang="ja-JP" sz="1200" baseline="0"/>
                  <a:t> optimal number of cashiers</a:t>
                </a:r>
                <a:endParaRPr lang="ja-JP" altLang="en-US" sz="1200"/>
              </a:p>
            </c:rich>
          </c:tx>
          <c:layout>
            <c:manualLayout>
              <c:xMode val="edge"/>
              <c:yMode val="edge"/>
              <c:x val="1.8772639635428839E-2"/>
              <c:y val="0.15091623500786941"/>
            </c:manualLayout>
          </c:layout>
          <c:overlay val="0"/>
          <c:spPr>
            <a:noFill/>
            <a:ln>
              <a:noFill/>
            </a:ln>
            <a:effectLst/>
          </c:spPr>
          <c:txPr>
            <a:bodyPr rot="-5400000" spcFirstLastPara="1" vertOverflow="ellipsis" vert="horz" wrap="square" anchor="ctr" anchorCtr="1"/>
            <a:lstStyle/>
            <a:p>
              <a:pPr>
                <a:defRPr lang="ja-JP"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crossAx val="620306064"/>
        <c:crosses val="autoZero"/>
        <c:crossBetween val="between"/>
      </c:valAx>
      <c:spPr>
        <a:noFill/>
        <a:ln>
          <a:noFill/>
        </a:ln>
        <a:effectLst/>
      </c:spPr>
    </c:plotArea>
    <c:legend>
      <c:legendPos val="b"/>
      <c:layout>
        <c:manualLayout>
          <c:xMode val="edge"/>
          <c:yMode val="edge"/>
          <c:x val="0.13876966274941854"/>
          <c:y val="0.10699205420488858"/>
          <c:w val="0.40703595354944971"/>
          <c:h val="0.11251462730047544"/>
        </c:manualLayout>
      </c:layout>
      <c:overlay val="0"/>
      <c:spPr>
        <a:noFill/>
        <a:ln>
          <a:noFill/>
        </a:ln>
        <a:effectLst/>
      </c:spPr>
      <c:txPr>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ysClr val="window" lastClr="FFFFFF"/>
    </a:solidFill>
    <a:ln>
      <a:solidFill>
        <a:sysClr val="windowText" lastClr="000000"/>
      </a:solid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53FCD6E-43CC-4FA9-AF09-C4D4D4C106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10BB6C5-E38C-4664-AE94-35F8CA124F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8CAFE3-9401-4397-871E-9DB3EAFFCDBB}" type="datetimeFigureOut">
              <a:rPr kumimoji="1" lang="ja-JP" altLang="en-US" smtClean="0"/>
              <a:t>2020/12/20</a:t>
            </a:fld>
            <a:endParaRPr kumimoji="1" lang="ja-JP" altLang="en-US"/>
          </a:p>
        </p:txBody>
      </p:sp>
      <p:sp>
        <p:nvSpPr>
          <p:cNvPr id="4" name="フッター プレースホルダー 3">
            <a:extLst>
              <a:ext uri="{FF2B5EF4-FFF2-40B4-BE49-F238E27FC236}">
                <a16:creationId xmlns:a16="http://schemas.microsoft.com/office/drawing/2014/main" id="{3870FCE0-F9B1-423B-B7B8-12EA5D0D4B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7B8498A-BE78-4FFB-9EF8-EEB15A81E0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B22E21-3A39-4EEC-BF6D-2AD38C54EC21}" type="slidenum">
              <a:rPr kumimoji="1" lang="ja-JP" altLang="en-US" smtClean="0"/>
              <a:t>‹#›</a:t>
            </a:fld>
            <a:endParaRPr kumimoji="1" lang="ja-JP" altLang="en-US"/>
          </a:p>
        </p:txBody>
      </p:sp>
    </p:spTree>
    <p:extLst>
      <p:ext uri="{BB962C8B-B14F-4D97-AF65-F5344CB8AC3E}">
        <p14:creationId xmlns:p14="http://schemas.microsoft.com/office/powerpoint/2010/main" val="406090110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F8469-0C66-5946-B9D2-6C2AFAC4027F}" type="datetimeFigureOut">
              <a:rPr lang="en-GB" smtClean="0"/>
              <a:t>20/12/2020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119CF-81E1-1B4E-BECA-387E785E0C21}" type="slidenum">
              <a:rPr lang="en-GB" smtClean="0"/>
              <a:t>‹#›</a:t>
            </a:fld>
            <a:endParaRPr lang="en-GB"/>
          </a:p>
        </p:txBody>
      </p:sp>
    </p:spTree>
    <p:extLst>
      <p:ext uri="{BB962C8B-B14F-4D97-AF65-F5344CB8AC3E}">
        <p14:creationId xmlns:p14="http://schemas.microsoft.com/office/powerpoint/2010/main" val="35977375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6594-AB8B-0849-87AB-8952B880A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A4702C-8C0D-CD45-AEAE-B7260F8B5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F13B42C-3145-C74E-B6F0-7E3BC78CCAE9}"/>
              </a:ext>
            </a:extLst>
          </p:cNvPr>
          <p:cNvSpPr>
            <a:spLocks noGrp="1"/>
          </p:cNvSpPr>
          <p:nvPr>
            <p:ph type="dt" sz="half" idx="10"/>
          </p:nvPr>
        </p:nvSpPr>
        <p:spPr/>
        <p:txBody>
          <a:bodyPr/>
          <a:lstStyle/>
          <a:p>
            <a:fld id="{60D78E7D-DBBE-4657-AA72-C65309D8AD5F}" type="datetime1">
              <a:rPr lang="en-US" altLang="ja-JP" smtClean="0"/>
              <a:t>12/20/2020</a:t>
            </a:fld>
            <a:endParaRPr lang="en-GB"/>
          </a:p>
        </p:txBody>
      </p:sp>
      <p:sp>
        <p:nvSpPr>
          <p:cNvPr id="5" name="Footer Placeholder 4">
            <a:extLst>
              <a:ext uri="{FF2B5EF4-FFF2-40B4-BE49-F238E27FC236}">
                <a16:creationId xmlns:a16="http://schemas.microsoft.com/office/drawing/2014/main" id="{C63E4D67-F7DD-BB40-B972-F34F39B7AF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379372-B0D0-7A46-8BBF-4FA68023F5A1}"/>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21955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FFA7-DDA1-D941-8FD0-E0290F97FB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31D9B5-C720-E347-BDD1-84F8F69006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69982F-4BC2-7949-8061-77C2577EC7F0}"/>
              </a:ext>
            </a:extLst>
          </p:cNvPr>
          <p:cNvSpPr>
            <a:spLocks noGrp="1"/>
          </p:cNvSpPr>
          <p:nvPr>
            <p:ph type="dt" sz="half" idx="10"/>
          </p:nvPr>
        </p:nvSpPr>
        <p:spPr/>
        <p:txBody>
          <a:bodyPr/>
          <a:lstStyle/>
          <a:p>
            <a:fld id="{2A2A7035-1F05-42B5-AB89-FB93356E37DB}" type="datetime1">
              <a:rPr lang="en-US" altLang="ja-JP" smtClean="0"/>
              <a:t>12/20/2020</a:t>
            </a:fld>
            <a:endParaRPr lang="en-GB"/>
          </a:p>
        </p:txBody>
      </p:sp>
      <p:sp>
        <p:nvSpPr>
          <p:cNvPr id="5" name="Footer Placeholder 4">
            <a:extLst>
              <a:ext uri="{FF2B5EF4-FFF2-40B4-BE49-F238E27FC236}">
                <a16:creationId xmlns:a16="http://schemas.microsoft.com/office/drawing/2014/main" id="{7815D12E-51A8-3B48-89C5-D4B1B88E46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BA141-A306-8540-B759-A78E5FC83365}"/>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167775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67E102-28A8-1742-9290-38BE69F9B9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5CD3E2-9071-AC4D-91CA-E32ADEEE0F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5618A7-A423-D044-A2B1-E592DC4EFA76}"/>
              </a:ext>
            </a:extLst>
          </p:cNvPr>
          <p:cNvSpPr>
            <a:spLocks noGrp="1"/>
          </p:cNvSpPr>
          <p:nvPr>
            <p:ph type="dt" sz="half" idx="10"/>
          </p:nvPr>
        </p:nvSpPr>
        <p:spPr/>
        <p:txBody>
          <a:bodyPr/>
          <a:lstStyle/>
          <a:p>
            <a:fld id="{2241E8D0-E5E5-483E-A9E1-2A7FCB2B3443}" type="datetime1">
              <a:rPr lang="en-US" altLang="ja-JP" smtClean="0"/>
              <a:t>12/20/2020</a:t>
            </a:fld>
            <a:endParaRPr lang="en-GB"/>
          </a:p>
        </p:txBody>
      </p:sp>
      <p:sp>
        <p:nvSpPr>
          <p:cNvPr id="5" name="Footer Placeholder 4">
            <a:extLst>
              <a:ext uri="{FF2B5EF4-FFF2-40B4-BE49-F238E27FC236}">
                <a16:creationId xmlns:a16="http://schemas.microsoft.com/office/drawing/2014/main" id="{D842E237-73A0-D14C-ADFA-926CFD1DFD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B7FAF1-B0CB-034B-A6EF-1EE884C1DB83}"/>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339627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2104-41DD-8D47-A403-848BB8D5DD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D01D68-B024-4640-81D6-D33574048B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994C71-D09F-A745-B45C-389252B0B511}"/>
              </a:ext>
            </a:extLst>
          </p:cNvPr>
          <p:cNvSpPr>
            <a:spLocks noGrp="1"/>
          </p:cNvSpPr>
          <p:nvPr>
            <p:ph type="dt" sz="half" idx="10"/>
          </p:nvPr>
        </p:nvSpPr>
        <p:spPr/>
        <p:txBody>
          <a:bodyPr/>
          <a:lstStyle/>
          <a:p>
            <a:fld id="{96CEE406-90B2-4375-8879-1850ED10CCA0}" type="datetime1">
              <a:rPr lang="en-US" altLang="ja-JP" smtClean="0"/>
              <a:t>12/20/2020</a:t>
            </a:fld>
            <a:endParaRPr lang="en-GB"/>
          </a:p>
        </p:txBody>
      </p:sp>
      <p:sp>
        <p:nvSpPr>
          <p:cNvPr id="5" name="Footer Placeholder 4">
            <a:extLst>
              <a:ext uri="{FF2B5EF4-FFF2-40B4-BE49-F238E27FC236}">
                <a16:creationId xmlns:a16="http://schemas.microsoft.com/office/drawing/2014/main" id="{101CAB0F-7611-594C-BD03-F6DBE64F1E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2DC662-7275-EF42-A3BB-DD9B84512179}"/>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244752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AE11-230A-694A-BC2D-94CCE2816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9206AF-31E6-1F4B-BB58-D62E0CBE9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87E255-939E-4A4F-A986-6D7FF318B736}"/>
              </a:ext>
            </a:extLst>
          </p:cNvPr>
          <p:cNvSpPr>
            <a:spLocks noGrp="1"/>
          </p:cNvSpPr>
          <p:nvPr>
            <p:ph type="dt" sz="half" idx="10"/>
          </p:nvPr>
        </p:nvSpPr>
        <p:spPr/>
        <p:txBody>
          <a:bodyPr/>
          <a:lstStyle/>
          <a:p>
            <a:fld id="{676728B0-4D00-4428-8FD2-7BC8B54A5E70}" type="datetime1">
              <a:rPr lang="en-US" altLang="ja-JP" smtClean="0"/>
              <a:t>12/20/2020</a:t>
            </a:fld>
            <a:endParaRPr lang="en-GB"/>
          </a:p>
        </p:txBody>
      </p:sp>
      <p:sp>
        <p:nvSpPr>
          <p:cNvPr id="5" name="Footer Placeholder 4">
            <a:extLst>
              <a:ext uri="{FF2B5EF4-FFF2-40B4-BE49-F238E27FC236}">
                <a16:creationId xmlns:a16="http://schemas.microsoft.com/office/drawing/2014/main" id="{55154C25-F1B1-E943-826A-B4F5869C5E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A7C2C6-A328-C64A-A8ED-73BA9A5EE733}"/>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1037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89B4-32E3-8C4A-BC33-5A2B7D6EE9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7C4E00-8E25-D24A-8BD4-A4F35F795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63745AA-386C-8748-B43C-EB2782481B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6BF04A-D034-A34E-8599-616F26CF7D56}"/>
              </a:ext>
            </a:extLst>
          </p:cNvPr>
          <p:cNvSpPr>
            <a:spLocks noGrp="1"/>
          </p:cNvSpPr>
          <p:nvPr>
            <p:ph type="dt" sz="half" idx="10"/>
          </p:nvPr>
        </p:nvSpPr>
        <p:spPr/>
        <p:txBody>
          <a:bodyPr/>
          <a:lstStyle/>
          <a:p>
            <a:fld id="{322F9926-5A80-4070-9876-4253B16868CB}" type="datetime1">
              <a:rPr lang="en-US" altLang="ja-JP" smtClean="0"/>
              <a:t>12/20/2020</a:t>
            </a:fld>
            <a:endParaRPr lang="en-GB"/>
          </a:p>
        </p:txBody>
      </p:sp>
      <p:sp>
        <p:nvSpPr>
          <p:cNvPr id="6" name="Footer Placeholder 5">
            <a:extLst>
              <a:ext uri="{FF2B5EF4-FFF2-40B4-BE49-F238E27FC236}">
                <a16:creationId xmlns:a16="http://schemas.microsoft.com/office/drawing/2014/main" id="{AB11ED96-0876-3541-9ACC-3AF7F1E09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DC8ED2-0D76-304D-A81A-6C0FC2892938}"/>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327843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EEEB-5FC1-8C4D-8F7C-A493100679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57DD7B-A459-FC40-BB75-DD6E62BFF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F7F6A9-F350-1046-875A-187583904C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6152AE-827C-1C45-8938-34DA3F6A3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46D0B1-EB52-3B4A-A5A2-5690692A0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39787B-5EF1-684C-AF4E-802A76F548B7}"/>
              </a:ext>
            </a:extLst>
          </p:cNvPr>
          <p:cNvSpPr>
            <a:spLocks noGrp="1"/>
          </p:cNvSpPr>
          <p:nvPr>
            <p:ph type="dt" sz="half" idx="10"/>
          </p:nvPr>
        </p:nvSpPr>
        <p:spPr/>
        <p:txBody>
          <a:bodyPr/>
          <a:lstStyle/>
          <a:p>
            <a:fld id="{5E004EEE-09EF-4FCB-9265-7DAAA8D77E88}" type="datetime1">
              <a:rPr lang="en-US" altLang="ja-JP" smtClean="0"/>
              <a:t>12/20/2020</a:t>
            </a:fld>
            <a:endParaRPr lang="en-GB"/>
          </a:p>
        </p:txBody>
      </p:sp>
      <p:sp>
        <p:nvSpPr>
          <p:cNvPr id="8" name="Footer Placeholder 7">
            <a:extLst>
              <a:ext uri="{FF2B5EF4-FFF2-40B4-BE49-F238E27FC236}">
                <a16:creationId xmlns:a16="http://schemas.microsoft.com/office/drawing/2014/main" id="{236D03E3-74C3-674D-8FCF-DF35C8829D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CAC6C1-6EFD-5E4F-BC8A-2BF6AD214BFC}"/>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372787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8C87-C246-D942-A061-4C9884DC3B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1ADBD3E-5B62-F345-BA25-0735CE6893D3}"/>
              </a:ext>
            </a:extLst>
          </p:cNvPr>
          <p:cNvSpPr>
            <a:spLocks noGrp="1"/>
          </p:cNvSpPr>
          <p:nvPr>
            <p:ph type="dt" sz="half" idx="10"/>
          </p:nvPr>
        </p:nvSpPr>
        <p:spPr/>
        <p:txBody>
          <a:bodyPr/>
          <a:lstStyle/>
          <a:p>
            <a:fld id="{CE612E6A-D083-4A07-9940-3BB335EC5609}" type="datetime1">
              <a:rPr lang="en-US" altLang="ja-JP" smtClean="0"/>
              <a:t>12/20/2020</a:t>
            </a:fld>
            <a:endParaRPr lang="en-GB"/>
          </a:p>
        </p:txBody>
      </p:sp>
      <p:sp>
        <p:nvSpPr>
          <p:cNvPr id="4" name="Footer Placeholder 3">
            <a:extLst>
              <a:ext uri="{FF2B5EF4-FFF2-40B4-BE49-F238E27FC236}">
                <a16:creationId xmlns:a16="http://schemas.microsoft.com/office/drawing/2014/main" id="{6192DF2F-3809-E64E-A7DF-0E3DA16779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22202A-567C-974A-92CD-7C49ACE5F6BB}"/>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79828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CA41B-A6ED-674F-B4A3-D5DE84862CB9}"/>
              </a:ext>
            </a:extLst>
          </p:cNvPr>
          <p:cNvSpPr>
            <a:spLocks noGrp="1"/>
          </p:cNvSpPr>
          <p:nvPr>
            <p:ph type="dt" sz="half" idx="10"/>
          </p:nvPr>
        </p:nvSpPr>
        <p:spPr/>
        <p:txBody>
          <a:bodyPr/>
          <a:lstStyle/>
          <a:p>
            <a:fld id="{567171D4-1C79-4BFC-8756-A8C58B6B83D1}" type="datetime1">
              <a:rPr lang="en-US" altLang="ja-JP" smtClean="0"/>
              <a:t>12/20/2020</a:t>
            </a:fld>
            <a:endParaRPr lang="en-GB"/>
          </a:p>
        </p:txBody>
      </p:sp>
      <p:sp>
        <p:nvSpPr>
          <p:cNvPr id="3" name="Footer Placeholder 2">
            <a:extLst>
              <a:ext uri="{FF2B5EF4-FFF2-40B4-BE49-F238E27FC236}">
                <a16:creationId xmlns:a16="http://schemas.microsoft.com/office/drawing/2014/main" id="{8EA68F2E-59ED-5641-82D6-ED88A868EE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9D06E47-418E-9143-8468-A74195DF8B7B}"/>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283087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7D2-2A73-1B40-A540-CA0DD5FF8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2F12E8-F5A9-8F47-A205-81061FFA8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CB6607-2664-8046-9C11-C9570EFF9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8B3F3-FC34-3F4D-AF70-C64128A94EE5}"/>
              </a:ext>
            </a:extLst>
          </p:cNvPr>
          <p:cNvSpPr>
            <a:spLocks noGrp="1"/>
          </p:cNvSpPr>
          <p:nvPr>
            <p:ph type="dt" sz="half" idx="10"/>
          </p:nvPr>
        </p:nvSpPr>
        <p:spPr/>
        <p:txBody>
          <a:bodyPr/>
          <a:lstStyle/>
          <a:p>
            <a:fld id="{775029C4-191D-4BBA-8A4F-08672A0FC8F0}" type="datetime1">
              <a:rPr lang="en-US" altLang="ja-JP" smtClean="0"/>
              <a:t>12/20/2020</a:t>
            </a:fld>
            <a:endParaRPr lang="en-GB"/>
          </a:p>
        </p:txBody>
      </p:sp>
      <p:sp>
        <p:nvSpPr>
          <p:cNvPr id="6" name="Footer Placeholder 5">
            <a:extLst>
              <a:ext uri="{FF2B5EF4-FFF2-40B4-BE49-F238E27FC236}">
                <a16:creationId xmlns:a16="http://schemas.microsoft.com/office/drawing/2014/main" id="{F0D87B83-39C1-074A-B3F5-95FFB0D48A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23970A-6768-C246-AFFC-532B2EF63628}"/>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386171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9431-8D74-7D47-869A-3DE48DEDF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66E806-1FCA-D346-ACE0-E252BA7FE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E51496-DA93-BF4F-9FA4-540C41521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CCA02-2E3D-4B4F-A570-B5AE407BEC67}"/>
              </a:ext>
            </a:extLst>
          </p:cNvPr>
          <p:cNvSpPr>
            <a:spLocks noGrp="1"/>
          </p:cNvSpPr>
          <p:nvPr>
            <p:ph type="dt" sz="half" idx="10"/>
          </p:nvPr>
        </p:nvSpPr>
        <p:spPr/>
        <p:txBody>
          <a:bodyPr/>
          <a:lstStyle/>
          <a:p>
            <a:fld id="{B225BAC5-89DA-4720-869B-6C124A2853D1}" type="datetime1">
              <a:rPr lang="en-US" altLang="ja-JP" smtClean="0"/>
              <a:t>12/20/2020</a:t>
            </a:fld>
            <a:endParaRPr lang="en-GB"/>
          </a:p>
        </p:txBody>
      </p:sp>
      <p:sp>
        <p:nvSpPr>
          <p:cNvPr id="6" name="Footer Placeholder 5">
            <a:extLst>
              <a:ext uri="{FF2B5EF4-FFF2-40B4-BE49-F238E27FC236}">
                <a16:creationId xmlns:a16="http://schemas.microsoft.com/office/drawing/2014/main" id="{A98242CE-EF52-AD40-8B73-C527BB81FC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32C65B-B285-064D-B976-12E7BAF2CA3F}"/>
              </a:ext>
            </a:extLst>
          </p:cNvPr>
          <p:cNvSpPr>
            <a:spLocks noGrp="1"/>
          </p:cNvSpPr>
          <p:nvPr>
            <p:ph type="sldNum" sz="quarter" idx="12"/>
          </p:nvPr>
        </p:nvSpPr>
        <p:spPr/>
        <p:txBody>
          <a:bodyPr/>
          <a:lstStyle/>
          <a:p>
            <a:fld id="{9D6D416E-56D7-AA43-833E-740E524C71E8}" type="slidenum">
              <a:rPr lang="en-GB" smtClean="0"/>
              <a:t>‹#›</a:t>
            </a:fld>
            <a:endParaRPr lang="en-GB"/>
          </a:p>
        </p:txBody>
      </p:sp>
    </p:spTree>
    <p:extLst>
      <p:ext uri="{BB962C8B-B14F-4D97-AF65-F5344CB8AC3E}">
        <p14:creationId xmlns:p14="http://schemas.microsoft.com/office/powerpoint/2010/main" val="15989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5300F-5834-5E4D-A670-560EC65DB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43E322-0B8F-F74A-A551-27DEDCC9B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F3E158-9E51-6044-AACB-3A9AC84B8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C0719-B904-4350-8662-985D9F6EF3AF}" type="datetime1">
              <a:rPr lang="en-US" altLang="ja-JP" smtClean="0"/>
              <a:t>12/20/2020</a:t>
            </a:fld>
            <a:endParaRPr lang="en-GB"/>
          </a:p>
        </p:txBody>
      </p:sp>
      <p:sp>
        <p:nvSpPr>
          <p:cNvPr id="5" name="Footer Placeholder 4">
            <a:extLst>
              <a:ext uri="{FF2B5EF4-FFF2-40B4-BE49-F238E27FC236}">
                <a16:creationId xmlns:a16="http://schemas.microsoft.com/office/drawing/2014/main" id="{DB78DD00-C849-1C47-A19D-18A1FE9DE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FDB0D9-B9DD-E842-9F60-3DB442015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D416E-56D7-AA43-833E-740E524C71E8}" type="slidenum">
              <a:rPr lang="en-GB" smtClean="0"/>
              <a:t>‹#›</a:t>
            </a:fld>
            <a:endParaRPr lang="en-GB"/>
          </a:p>
        </p:txBody>
      </p:sp>
    </p:spTree>
    <p:extLst>
      <p:ext uri="{BB962C8B-B14F-4D97-AF65-F5344CB8AC3E}">
        <p14:creationId xmlns:p14="http://schemas.microsoft.com/office/powerpoint/2010/main" val="245907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3EA32D-02FC-9F40-B1FE-C32F89AD3525}"/>
              </a:ext>
            </a:extLst>
          </p:cNvPr>
          <p:cNvPicPr>
            <a:picLocks noChangeAspect="1"/>
          </p:cNvPicPr>
          <p:nvPr/>
        </p:nvPicPr>
        <p:blipFill>
          <a:blip r:embed="rId2"/>
          <a:stretch>
            <a:fillRect/>
          </a:stretch>
        </p:blipFill>
        <p:spPr>
          <a:xfrm>
            <a:off x="0" y="-6246"/>
            <a:ext cx="12180917" cy="6864246"/>
          </a:xfrm>
          <a:prstGeom prst="rect">
            <a:avLst/>
          </a:prstGeom>
        </p:spPr>
      </p:pic>
      <p:sp>
        <p:nvSpPr>
          <p:cNvPr id="11" name="Title 1">
            <a:extLst>
              <a:ext uri="{FF2B5EF4-FFF2-40B4-BE49-F238E27FC236}">
                <a16:creationId xmlns:a16="http://schemas.microsoft.com/office/drawing/2014/main" id="{5CD2B6BB-FB6D-7548-BE7C-9DA9874CA4E7}"/>
              </a:ext>
            </a:extLst>
          </p:cNvPr>
          <p:cNvSpPr>
            <a:spLocks noGrp="1"/>
          </p:cNvSpPr>
          <p:nvPr>
            <p:ph type="ctrTitle"/>
          </p:nvPr>
        </p:nvSpPr>
        <p:spPr>
          <a:xfrm>
            <a:off x="616893" y="1238250"/>
            <a:ext cx="7003107" cy="4381500"/>
          </a:xfrm>
        </p:spPr>
        <p:txBody>
          <a:bodyPr anchor="ctr">
            <a:normAutofit/>
          </a:bodyPr>
          <a:lstStyle/>
          <a:p>
            <a:pPr algn="l"/>
            <a:r>
              <a:rPr lang="ja-JP" altLang="en-US" sz="4000" b="1" dirty="0">
                <a:latin typeface="+mn-ea"/>
                <a:ea typeface="+mn-ea"/>
              </a:rPr>
              <a:t>サービス満足度向上のための</a:t>
            </a:r>
            <a:br>
              <a:rPr lang="en-US" altLang="ja-JP" sz="4000" b="1" dirty="0">
                <a:latin typeface="+mn-ea"/>
                <a:ea typeface="+mn-ea"/>
              </a:rPr>
            </a:br>
            <a:r>
              <a:rPr lang="ja-JP" altLang="en-US" sz="4000" b="1" dirty="0">
                <a:latin typeface="+mn-ea"/>
                <a:ea typeface="+mn-ea"/>
              </a:rPr>
              <a:t>レジ人員最適化</a:t>
            </a:r>
            <a:endParaRPr lang="en-GB" sz="4000" b="1" dirty="0">
              <a:latin typeface="+mn-ea"/>
              <a:ea typeface="+mn-ea"/>
            </a:endParaRPr>
          </a:p>
        </p:txBody>
      </p:sp>
      <p:sp>
        <p:nvSpPr>
          <p:cNvPr id="12" name="Subtitle 2">
            <a:extLst>
              <a:ext uri="{FF2B5EF4-FFF2-40B4-BE49-F238E27FC236}">
                <a16:creationId xmlns:a16="http://schemas.microsoft.com/office/drawing/2014/main" id="{5EC09D1B-D683-3F47-A355-7A878BCCE6A6}"/>
              </a:ext>
            </a:extLst>
          </p:cNvPr>
          <p:cNvSpPr>
            <a:spLocks noGrp="1"/>
          </p:cNvSpPr>
          <p:nvPr>
            <p:ph type="subTitle" idx="1"/>
          </p:nvPr>
        </p:nvSpPr>
        <p:spPr>
          <a:xfrm>
            <a:off x="8782704" y="2262981"/>
            <a:ext cx="3928110" cy="4381500"/>
          </a:xfrm>
        </p:spPr>
        <p:txBody>
          <a:bodyPr anchor="ctr">
            <a:normAutofit/>
          </a:bodyPr>
          <a:lstStyle/>
          <a:p>
            <a:pPr algn="l"/>
            <a:r>
              <a:rPr lang="en-GB" dirty="0">
                <a:latin typeface="+mn-ea"/>
              </a:rPr>
              <a:t>201811259</a:t>
            </a:r>
            <a:r>
              <a:rPr lang="ja-JP" altLang="en-US" dirty="0">
                <a:latin typeface="+mn-ea"/>
              </a:rPr>
              <a:t>　田畑尚哉</a:t>
            </a:r>
            <a:endParaRPr lang="en-US" altLang="ja-JP" dirty="0">
              <a:latin typeface="+mn-ea"/>
            </a:endParaRPr>
          </a:p>
          <a:p>
            <a:pPr algn="l"/>
            <a:r>
              <a:rPr lang="en-US" dirty="0">
                <a:latin typeface="+mn-ea"/>
              </a:rPr>
              <a:t>201811300</a:t>
            </a:r>
            <a:r>
              <a:rPr lang="ja-JP" altLang="en-US" dirty="0">
                <a:latin typeface="+mn-ea"/>
              </a:rPr>
              <a:t>　水口祐貴</a:t>
            </a:r>
            <a:endParaRPr lang="en-GB" dirty="0">
              <a:latin typeface="+mn-ea"/>
            </a:endParaRPr>
          </a:p>
        </p:txBody>
      </p:sp>
      <p:sp>
        <p:nvSpPr>
          <p:cNvPr id="13" name="Slide Number Placeholder 3">
            <a:extLst>
              <a:ext uri="{FF2B5EF4-FFF2-40B4-BE49-F238E27FC236}">
                <a16:creationId xmlns:a16="http://schemas.microsoft.com/office/drawing/2014/main" id="{8EE9C09E-E411-7943-94B7-53D5AC1CB47E}"/>
              </a:ext>
            </a:extLst>
          </p:cNvPr>
          <p:cNvSpPr txBox="1">
            <a:spLocks/>
          </p:cNvSpPr>
          <p:nvPr/>
        </p:nvSpPr>
        <p:spPr>
          <a:xfrm>
            <a:off x="8831907"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lang="en-GB" dirty="0">
              <a:solidFill>
                <a:schemeClr val="tx1">
                  <a:lumMod val="50000"/>
                  <a:lumOff val="50000"/>
                </a:schemeClr>
              </a:solidFill>
              <a:latin typeface="+mn-ea"/>
            </a:endParaRPr>
          </a:p>
        </p:txBody>
      </p:sp>
      <p:pic>
        <p:nvPicPr>
          <p:cNvPr id="17" name="Picture 16">
            <a:extLst>
              <a:ext uri="{FF2B5EF4-FFF2-40B4-BE49-F238E27FC236}">
                <a16:creationId xmlns:a16="http://schemas.microsoft.com/office/drawing/2014/main" id="{122FD2B1-2DF6-AE48-9841-6055D7974F2E}"/>
              </a:ext>
            </a:extLst>
          </p:cNvPr>
          <p:cNvPicPr>
            <a:picLocks noChangeAspect="1"/>
          </p:cNvPicPr>
          <p:nvPr/>
        </p:nvPicPr>
        <p:blipFill>
          <a:blip r:embed="rId3"/>
          <a:stretch>
            <a:fillRect/>
          </a:stretch>
        </p:blipFill>
        <p:spPr>
          <a:xfrm>
            <a:off x="11397307" y="6301581"/>
            <a:ext cx="355600" cy="342900"/>
          </a:xfrm>
          <a:prstGeom prst="rect">
            <a:avLst/>
          </a:prstGeom>
        </p:spPr>
      </p:pic>
      <p:sp>
        <p:nvSpPr>
          <p:cNvPr id="4" name="Slide Number Placeholder 3">
            <a:extLst>
              <a:ext uri="{FF2B5EF4-FFF2-40B4-BE49-F238E27FC236}">
                <a16:creationId xmlns:a16="http://schemas.microsoft.com/office/drawing/2014/main" id="{717DC5AA-0767-0148-A087-E8BEDB263EFD}"/>
              </a:ext>
            </a:extLst>
          </p:cNvPr>
          <p:cNvSpPr>
            <a:spLocks noGrp="1"/>
          </p:cNvSpPr>
          <p:nvPr>
            <p:ph type="sldNum" sz="quarter" idx="12"/>
          </p:nvPr>
        </p:nvSpPr>
        <p:spPr>
          <a:xfrm>
            <a:off x="9379623" y="6411119"/>
            <a:ext cx="2743200" cy="365125"/>
          </a:xfrm>
        </p:spPr>
        <p:txBody>
          <a:bodyPr/>
          <a:lstStyle/>
          <a:p>
            <a:fld id="{9D6D416E-56D7-AA43-833E-740E524C71E8}" type="slidenum">
              <a:rPr lang="en-GB" sz="2000" smtClean="0">
                <a:latin typeface="+mn-ea"/>
              </a:rPr>
              <a:t>1</a:t>
            </a:fld>
            <a:endParaRPr lang="en-GB" sz="2000" dirty="0">
              <a:latin typeface="+mn-ea"/>
            </a:endParaRPr>
          </a:p>
        </p:txBody>
      </p:sp>
    </p:spTree>
    <p:extLst>
      <p:ext uri="{BB962C8B-B14F-4D97-AF65-F5344CB8AC3E}">
        <p14:creationId xmlns:p14="http://schemas.microsoft.com/office/powerpoint/2010/main" val="419400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77FFCC7-BAE4-EA49-AD80-E3CEB2196C2A}"/>
              </a:ext>
            </a:extLst>
          </p:cNvPr>
          <p:cNvSpPr/>
          <p:nvPr/>
        </p:nvSpPr>
        <p:spPr>
          <a:xfrm>
            <a:off x="108027" y="866167"/>
            <a:ext cx="5571411" cy="36271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latin typeface="+mn-ea"/>
            </a:endParaRPr>
          </a:p>
        </p:txBody>
      </p:sp>
      <p:sp>
        <p:nvSpPr>
          <p:cNvPr id="5" name="Rounded Rectangle 4">
            <a:extLst>
              <a:ext uri="{FF2B5EF4-FFF2-40B4-BE49-F238E27FC236}">
                <a16:creationId xmlns:a16="http://schemas.microsoft.com/office/drawing/2014/main" id="{87B48251-B3CE-A740-BD3E-53A93F0C2555}"/>
              </a:ext>
            </a:extLst>
          </p:cNvPr>
          <p:cNvSpPr/>
          <p:nvPr/>
        </p:nvSpPr>
        <p:spPr>
          <a:xfrm>
            <a:off x="822961" y="647501"/>
            <a:ext cx="1198880" cy="50800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solidFill>
                  <a:schemeClr val="tx1"/>
                </a:solidFill>
                <a:latin typeface="+mn-ea"/>
              </a:rPr>
              <a:t>AS-IS</a:t>
            </a:r>
          </a:p>
        </p:txBody>
      </p:sp>
      <p:sp>
        <p:nvSpPr>
          <p:cNvPr id="6" name="TextBox 5">
            <a:extLst>
              <a:ext uri="{FF2B5EF4-FFF2-40B4-BE49-F238E27FC236}">
                <a16:creationId xmlns:a16="http://schemas.microsoft.com/office/drawing/2014/main" id="{EC8B9199-0DC5-6646-BE90-08118E9678E5}"/>
              </a:ext>
            </a:extLst>
          </p:cNvPr>
          <p:cNvSpPr txBox="1"/>
          <p:nvPr/>
        </p:nvSpPr>
        <p:spPr>
          <a:xfrm>
            <a:off x="84262" y="1162121"/>
            <a:ext cx="5739074" cy="1846659"/>
          </a:xfrm>
          <a:prstGeom prst="rect">
            <a:avLst/>
          </a:prstGeom>
          <a:noFill/>
        </p:spPr>
        <p:txBody>
          <a:bodyPr wrap="square" rtlCol="0">
            <a:spAutoFit/>
          </a:bodyPr>
          <a:lstStyle/>
          <a:p>
            <a:r>
              <a:rPr lang="ja-JP" altLang="en-US" b="1" dirty="0">
                <a:latin typeface="+mn-ea"/>
              </a:rPr>
              <a:t>店舗：</a:t>
            </a:r>
            <a:r>
              <a:rPr lang="ja-JP" altLang="en-US" dirty="0">
                <a:latin typeface="+mn-ea"/>
              </a:rPr>
              <a:t>会計係が少なすぎる </a:t>
            </a:r>
            <a:r>
              <a:rPr lang="en-US" altLang="ja-JP" dirty="0">
                <a:latin typeface="+mn-ea"/>
              </a:rPr>
              <a:t>or </a:t>
            </a:r>
            <a:r>
              <a:rPr lang="ja-JP" altLang="en-US" dirty="0">
                <a:latin typeface="+mn-ea"/>
              </a:rPr>
              <a:t>多すぎる時間がある</a:t>
            </a:r>
            <a:endParaRPr lang="en-US" altLang="ja-JP" dirty="0">
              <a:latin typeface="+mn-ea"/>
            </a:endParaRPr>
          </a:p>
          <a:p>
            <a:r>
              <a:rPr lang="ja-JP" altLang="en-US" dirty="0">
                <a:latin typeface="+mn-ea"/>
              </a:rPr>
              <a:t>→</a:t>
            </a:r>
            <a:r>
              <a:rPr kumimoji="1" lang="ja-JP" altLang="en-US" dirty="0">
                <a:latin typeface="+mn-ea"/>
              </a:rPr>
              <a:t>会計時の</a:t>
            </a:r>
            <a:r>
              <a:rPr lang="ja-JP" altLang="en-US" dirty="0">
                <a:latin typeface="+mn-ea"/>
              </a:rPr>
              <a:t>混雑が発生している、案内人不足により</a:t>
            </a:r>
            <a:r>
              <a:rPr kumimoji="1" lang="ja-JP" altLang="en-US" dirty="0">
                <a:latin typeface="+mn-ea"/>
              </a:rPr>
              <a:t>質の高いカウンセリング営業ができていない</a:t>
            </a:r>
            <a:endParaRPr lang="en-US" altLang="ja-JP" dirty="0">
              <a:latin typeface="+mn-ea"/>
            </a:endParaRPr>
          </a:p>
          <a:p>
            <a:pPr algn="ctr"/>
            <a:r>
              <a:rPr lang="ja-JP" altLang="en-US" sz="2200" dirty="0">
                <a:latin typeface="+mn-ea"/>
              </a:rPr>
              <a:t>⇩</a:t>
            </a:r>
            <a:endParaRPr lang="en-US" altLang="ja-JP" sz="2200" dirty="0">
              <a:latin typeface="+mn-ea"/>
            </a:endParaRPr>
          </a:p>
          <a:p>
            <a:r>
              <a:rPr lang="ja-JP" altLang="en-US" b="1" dirty="0">
                <a:latin typeface="+mn-ea"/>
              </a:rPr>
              <a:t>顧客：</a:t>
            </a:r>
            <a:r>
              <a:rPr lang="ja-JP" altLang="en-US" dirty="0">
                <a:latin typeface="+mn-ea"/>
              </a:rPr>
              <a:t>レジが混んでいて困るという不満足、買い物時</a:t>
            </a:r>
            <a:endParaRPr lang="en-US" altLang="ja-JP" dirty="0">
              <a:latin typeface="+mn-ea"/>
            </a:endParaRPr>
          </a:p>
          <a:p>
            <a:r>
              <a:rPr lang="ja-JP" altLang="en-US" dirty="0">
                <a:latin typeface="+mn-ea"/>
              </a:rPr>
              <a:t>　　に相談ができる店員がいない</a:t>
            </a:r>
            <a:endParaRPr lang="en-US" altLang="ja-JP" dirty="0">
              <a:latin typeface="+mn-ea"/>
            </a:endParaRPr>
          </a:p>
        </p:txBody>
      </p:sp>
      <p:sp>
        <p:nvSpPr>
          <p:cNvPr id="8" name="Rounded Rectangle 7">
            <a:extLst>
              <a:ext uri="{FF2B5EF4-FFF2-40B4-BE49-F238E27FC236}">
                <a16:creationId xmlns:a16="http://schemas.microsoft.com/office/drawing/2014/main" id="{790D6E54-925D-8A4A-901D-9750F61AC8BB}"/>
              </a:ext>
            </a:extLst>
          </p:cNvPr>
          <p:cNvSpPr/>
          <p:nvPr/>
        </p:nvSpPr>
        <p:spPr>
          <a:xfrm>
            <a:off x="6273367" y="866167"/>
            <a:ext cx="5810605" cy="36271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latin typeface="+mn-ea"/>
            </a:endParaRPr>
          </a:p>
        </p:txBody>
      </p:sp>
      <p:sp>
        <p:nvSpPr>
          <p:cNvPr id="9" name="Rounded Rectangle 8">
            <a:extLst>
              <a:ext uri="{FF2B5EF4-FFF2-40B4-BE49-F238E27FC236}">
                <a16:creationId xmlns:a16="http://schemas.microsoft.com/office/drawing/2014/main" id="{22B3AF57-0412-9E43-8DF1-8601E48150E3}"/>
              </a:ext>
            </a:extLst>
          </p:cNvPr>
          <p:cNvSpPr/>
          <p:nvPr/>
        </p:nvSpPr>
        <p:spPr>
          <a:xfrm>
            <a:off x="6979920" y="614065"/>
            <a:ext cx="1198880" cy="50800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dirty="0">
                <a:solidFill>
                  <a:schemeClr val="tx1"/>
                </a:solidFill>
                <a:latin typeface="+mn-ea"/>
              </a:rPr>
              <a:t>TO-BE</a:t>
            </a:r>
          </a:p>
        </p:txBody>
      </p:sp>
      <p:sp>
        <p:nvSpPr>
          <p:cNvPr id="12" name="Right Arrow 11">
            <a:extLst>
              <a:ext uri="{FF2B5EF4-FFF2-40B4-BE49-F238E27FC236}">
                <a16:creationId xmlns:a16="http://schemas.microsoft.com/office/drawing/2014/main" id="{443E6458-89A3-D24D-8ED3-D78A737FDF3C}"/>
              </a:ext>
            </a:extLst>
          </p:cNvPr>
          <p:cNvSpPr/>
          <p:nvPr/>
        </p:nvSpPr>
        <p:spPr>
          <a:xfrm>
            <a:off x="5725517" y="2466342"/>
            <a:ext cx="520107" cy="650240"/>
          </a:xfrm>
          <a:prstGeom prst="rightArrow">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14" name="Rounded Rectangle 13">
            <a:extLst>
              <a:ext uri="{FF2B5EF4-FFF2-40B4-BE49-F238E27FC236}">
                <a16:creationId xmlns:a16="http://schemas.microsoft.com/office/drawing/2014/main" id="{BF7F8531-FC4C-5043-ADBE-5B5BF41460D6}"/>
              </a:ext>
            </a:extLst>
          </p:cNvPr>
          <p:cNvSpPr/>
          <p:nvPr/>
        </p:nvSpPr>
        <p:spPr>
          <a:xfrm>
            <a:off x="123768" y="4825222"/>
            <a:ext cx="11961055" cy="19207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latin typeface="+mn-ea"/>
            </a:endParaRPr>
          </a:p>
        </p:txBody>
      </p:sp>
      <p:sp>
        <p:nvSpPr>
          <p:cNvPr id="15" name="Rounded Rectangle 14">
            <a:extLst>
              <a:ext uri="{FF2B5EF4-FFF2-40B4-BE49-F238E27FC236}">
                <a16:creationId xmlns:a16="http://schemas.microsoft.com/office/drawing/2014/main" id="{31E16DEE-4A2D-8A45-9811-0608083CA8DC}"/>
              </a:ext>
            </a:extLst>
          </p:cNvPr>
          <p:cNvSpPr/>
          <p:nvPr/>
        </p:nvSpPr>
        <p:spPr>
          <a:xfrm>
            <a:off x="716963" y="4548026"/>
            <a:ext cx="1838960" cy="508000"/>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solidFill>
                  <a:schemeClr val="tx1"/>
                </a:solidFill>
                <a:latin typeface="+mn-ea"/>
              </a:rPr>
              <a:t>新</a:t>
            </a:r>
            <a:r>
              <a:rPr lang="en-US" altLang="ja-JP" dirty="0">
                <a:solidFill>
                  <a:schemeClr val="tx1"/>
                </a:solidFill>
                <a:latin typeface="+mn-ea"/>
              </a:rPr>
              <a:t>AI</a:t>
            </a:r>
            <a:r>
              <a:rPr lang="ja-JP" altLang="en-US" dirty="0">
                <a:solidFill>
                  <a:schemeClr val="tx1"/>
                </a:solidFill>
                <a:latin typeface="+mn-ea"/>
              </a:rPr>
              <a:t>コンセプト</a:t>
            </a:r>
            <a:endParaRPr lang="en-GB" dirty="0">
              <a:solidFill>
                <a:schemeClr val="tx1"/>
              </a:solidFill>
              <a:latin typeface="+mn-ea"/>
            </a:endParaRPr>
          </a:p>
        </p:txBody>
      </p:sp>
      <p:sp>
        <p:nvSpPr>
          <p:cNvPr id="16" name="TextBox 15">
            <a:extLst>
              <a:ext uri="{FF2B5EF4-FFF2-40B4-BE49-F238E27FC236}">
                <a16:creationId xmlns:a16="http://schemas.microsoft.com/office/drawing/2014/main" id="{23D355AA-1DE9-974A-AAF8-7685B629272A}"/>
              </a:ext>
            </a:extLst>
          </p:cNvPr>
          <p:cNvSpPr txBox="1"/>
          <p:nvPr/>
        </p:nvSpPr>
        <p:spPr>
          <a:xfrm>
            <a:off x="2811137" y="5022418"/>
            <a:ext cx="6101708" cy="461665"/>
          </a:xfrm>
          <a:prstGeom prst="rect">
            <a:avLst/>
          </a:prstGeom>
          <a:solidFill>
            <a:srgbClr val="FF6600"/>
          </a:solidFill>
        </p:spPr>
        <p:txBody>
          <a:bodyPr wrap="square" rtlCol="0">
            <a:spAutoFit/>
          </a:bodyPr>
          <a:lstStyle/>
          <a:p>
            <a:r>
              <a:rPr lang="ja-JP" altLang="en-US" sz="2400" dirty="0">
                <a:solidFill>
                  <a:schemeClr val="bg1"/>
                </a:solidFill>
                <a:latin typeface="+mn-ea"/>
              </a:rPr>
              <a:t>  </a:t>
            </a:r>
            <a:r>
              <a:rPr lang="ja-JP" altLang="en-US" sz="2400" b="1" dirty="0">
                <a:solidFill>
                  <a:schemeClr val="bg1"/>
                </a:solidFill>
                <a:latin typeface="+mn-ea"/>
              </a:rPr>
              <a:t>各店舗にレジ開放アドバイザーをつける</a:t>
            </a:r>
            <a:endParaRPr lang="en-US" altLang="ja-JP" sz="2400" b="1" dirty="0">
              <a:latin typeface="+mn-ea"/>
            </a:endParaRPr>
          </a:p>
        </p:txBody>
      </p:sp>
      <p:sp>
        <p:nvSpPr>
          <p:cNvPr id="17" name="TextBox 16">
            <a:extLst>
              <a:ext uri="{FF2B5EF4-FFF2-40B4-BE49-F238E27FC236}">
                <a16:creationId xmlns:a16="http://schemas.microsoft.com/office/drawing/2014/main" id="{3B6C6871-3DF6-E847-9589-A881F1FABC79}"/>
              </a:ext>
            </a:extLst>
          </p:cNvPr>
          <p:cNvSpPr txBox="1"/>
          <p:nvPr/>
        </p:nvSpPr>
        <p:spPr>
          <a:xfrm>
            <a:off x="436880" y="152400"/>
            <a:ext cx="5112297" cy="461665"/>
          </a:xfrm>
          <a:prstGeom prst="rect">
            <a:avLst/>
          </a:prstGeom>
          <a:noFill/>
        </p:spPr>
        <p:txBody>
          <a:bodyPr wrap="none" rtlCol="0">
            <a:spAutoFit/>
          </a:bodyPr>
          <a:lstStyle/>
          <a:p>
            <a:r>
              <a:rPr lang="ja-JP" altLang="en-US" sz="2400" dirty="0">
                <a:latin typeface="+mn-ea"/>
              </a:rPr>
              <a:t>課題把握と新</a:t>
            </a:r>
            <a:r>
              <a:rPr lang="en-US" altLang="ja-JP" sz="2400" dirty="0">
                <a:latin typeface="+mn-ea"/>
              </a:rPr>
              <a:t>AI</a:t>
            </a:r>
            <a:r>
              <a:rPr lang="ja-JP" altLang="en-US" sz="2400" dirty="0">
                <a:latin typeface="+mn-ea"/>
              </a:rPr>
              <a:t>サービスコンセプト</a:t>
            </a:r>
            <a:endParaRPr lang="en-GB" sz="2400" dirty="0">
              <a:latin typeface="+mn-ea"/>
            </a:endParaRPr>
          </a:p>
        </p:txBody>
      </p:sp>
      <p:sp>
        <p:nvSpPr>
          <p:cNvPr id="18" name="TextBox 17">
            <a:extLst>
              <a:ext uri="{FF2B5EF4-FFF2-40B4-BE49-F238E27FC236}">
                <a16:creationId xmlns:a16="http://schemas.microsoft.com/office/drawing/2014/main" id="{D921ED30-7157-B344-8494-AAE5BB144C67}"/>
              </a:ext>
            </a:extLst>
          </p:cNvPr>
          <p:cNvSpPr txBox="1"/>
          <p:nvPr/>
        </p:nvSpPr>
        <p:spPr>
          <a:xfrm>
            <a:off x="4512007" y="5699284"/>
            <a:ext cx="4815742" cy="400110"/>
          </a:xfrm>
          <a:prstGeom prst="rect">
            <a:avLst/>
          </a:prstGeom>
          <a:noFill/>
        </p:spPr>
        <p:txBody>
          <a:bodyPr wrap="none" rtlCol="0">
            <a:spAutoFit/>
          </a:bodyPr>
          <a:lstStyle/>
          <a:p>
            <a:r>
              <a:rPr lang="en-GB" sz="2000" dirty="0">
                <a:latin typeface="+mn-ea"/>
              </a:rPr>
              <a:t>POS</a:t>
            </a:r>
            <a:r>
              <a:rPr lang="ja-JP" altLang="en-US" sz="2000" dirty="0">
                <a:latin typeface="+mn-ea"/>
              </a:rPr>
              <a:t>データ</a:t>
            </a:r>
            <a:r>
              <a:rPr lang="en-US" altLang="ja-JP" sz="2000" dirty="0">
                <a:latin typeface="+mn-ea"/>
              </a:rPr>
              <a:t>×AI</a:t>
            </a:r>
            <a:r>
              <a:rPr lang="ja-JP" altLang="en-US" sz="2000" dirty="0">
                <a:latin typeface="+mn-ea"/>
              </a:rPr>
              <a:t>技術</a:t>
            </a:r>
            <a:r>
              <a:rPr lang="en-US" altLang="ja-JP" sz="2000" dirty="0">
                <a:latin typeface="+mn-ea"/>
              </a:rPr>
              <a:t>×</a:t>
            </a:r>
            <a:r>
              <a:rPr lang="ja-JP" altLang="en-US" sz="2000" dirty="0">
                <a:latin typeface="+mn-ea"/>
              </a:rPr>
              <a:t>課題（レジ混雑）</a:t>
            </a:r>
            <a:endParaRPr lang="en-GB" sz="2000" dirty="0">
              <a:latin typeface="+mn-ea"/>
            </a:endParaRPr>
          </a:p>
        </p:txBody>
      </p:sp>
      <p:sp>
        <p:nvSpPr>
          <p:cNvPr id="19" name="TextBox 18">
            <a:extLst>
              <a:ext uri="{FF2B5EF4-FFF2-40B4-BE49-F238E27FC236}">
                <a16:creationId xmlns:a16="http://schemas.microsoft.com/office/drawing/2014/main" id="{42AB7448-C4DA-B142-BED2-E158F7AF5DD9}"/>
              </a:ext>
            </a:extLst>
          </p:cNvPr>
          <p:cNvSpPr txBox="1"/>
          <p:nvPr/>
        </p:nvSpPr>
        <p:spPr>
          <a:xfrm>
            <a:off x="691385" y="6205297"/>
            <a:ext cx="11014554" cy="400110"/>
          </a:xfrm>
          <a:prstGeom prst="rect">
            <a:avLst/>
          </a:prstGeom>
          <a:noFill/>
        </p:spPr>
        <p:txBody>
          <a:bodyPr wrap="none" rtlCol="0">
            <a:spAutoFit/>
          </a:bodyPr>
          <a:lstStyle/>
          <a:p>
            <a:r>
              <a:rPr lang="ja-JP" altLang="en-US" sz="2000" dirty="0">
                <a:latin typeface="+mn-ea"/>
              </a:rPr>
              <a:t>＜「誰」に「何」をするか？＞　⇒　</a:t>
            </a:r>
            <a:r>
              <a:rPr lang="en-US" altLang="ja-JP" sz="2000" dirty="0">
                <a:latin typeface="+mn-ea"/>
              </a:rPr>
              <a:t> </a:t>
            </a:r>
            <a:r>
              <a:rPr lang="ja-JP" altLang="en-US" sz="2000" dirty="0">
                <a:latin typeface="+mn-ea"/>
              </a:rPr>
              <a:t>支店長に条件から時間ごとの最適開放レジ数を提案する</a:t>
            </a:r>
            <a:endParaRPr lang="en-GB" sz="2000" dirty="0">
              <a:latin typeface="+mn-ea"/>
            </a:endParaRPr>
          </a:p>
        </p:txBody>
      </p:sp>
      <p:sp>
        <p:nvSpPr>
          <p:cNvPr id="2" name="Slide Number Placeholder 1">
            <a:extLst>
              <a:ext uri="{FF2B5EF4-FFF2-40B4-BE49-F238E27FC236}">
                <a16:creationId xmlns:a16="http://schemas.microsoft.com/office/drawing/2014/main" id="{5047C95C-36F3-A44F-B9B3-42BFB43C5C50}"/>
              </a:ext>
            </a:extLst>
          </p:cNvPr>
          <p:cNvSpPr>
            <a:spLocks noGrp="1"/>
          </p:cNvSpPr>
          <p:nvPr>
            <p:ph type="sldNum" sz="quarter" idx="12"/>
          </p:nvPr>
        </p:nvSpPr>
        <p:spPr>
          <a:xfrm>
            <a:off x="9532775" y="6526273"/>
            <a:ext cx="2743200" cy="365125"/>
          </a:xfrm>
        </p:spPr>
        <p:txBody>
          <a:bodyPr/>
          <a:lstStyle/>
          <a:p>
            <a:fld id="{9D6D416E-56D7-AA43-833E-740E524C71E8}" type="slidenum">
              <a:rPr lang="en-GB" sz="2000" smtClean="0">
                <a:latin typeface="+mn-ea"/>
              </a:rPr>
              <a:t>2</a:t>
            </a:fld>
            <a:endParaRPr lang="en-GB" sz="2000" dirty="0">
              <a:latin typeface="+mn-ea"/>
            </a:endParaRPr>
          </a:p>
        </p:txBody>
      </p:sp>
      <p:cxnSp>
        <p:nvCxnSpPr>
          <p:cNvPr id="13" name="Elbow Connector 12">
            <a:extLst>
              <a:ext uri="{FF2B5EF4-FFF2-40B4-BE49-F238E27FC236}">
                <a16:creationId xmlns:a16="http://schemas.microsoft.com/office/drawing/2014/main" id="{CF9DFAEF-C8A0-764E-971A-3BAFB9CCA754}"/>
              </a:ext>
            </a:extLst>
          </p:cNvPr>
          <p:cNvCxnSpPr>
            <a:cxnSpLocks/>
          </p:cNvCxnSpPr>
          <p:nvPr/>
        </p:nvCxnSpPr>
        <p:spPr>
          <a:xfrm>
            <a:off x="3942251" y="5536437"/>
            <a:ext cx="553748" cy="362902"/>
          </a:xfrm>
          <a:prstGeom prst="bentConnector3">
            <a:avLst>
              <a:gd name="adj1" fmla="val 3172"/>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CBBA64A-D8FF-4FDA-9D61-88BBDC7090CA}"/>
              </a:ext>
            </a:extLst>
          </p:cNvPr>
          <p:cNvSpPr txBox="1"/>
          <p:nvPr/>
        </p:nvSpPr>
        <p:spPr>
          <a:xfrm>
            <a:off x="250724" y="3056696"/>
            <a:ext cx="5571411" cy="1585049"/>
          </a:xfrm>
          <a:prstGeom prst="rect">
            <a:avLst/>
          </a:prstGeom>
          <a:noFill/>
        </p:spPr>
        <p:txBody>
          <a:bodyPr wrap="square" rtlCol="0">
            <a:spAutoFit/>
          </a:bodyPr>
          <a:lstStyle/>
          <a:p>
            <a:r>
              <a:rPr kumimoji="1" lang="ja-JP" altLang="en-US" dirty="0">
                <a:latin typeface="+mn-ea"/>
              </a:rPr>
              <a:t>つまり</a:t>
            </a:r>
            <a:endParaRPr kumimoji="1" lang="en-US" altLang="ja-JP" dirty="0">
              <a:latin typeface="+mn-ea"/>
            </a:endParaRPr>
          </a:p>
          <a:p>
            <a:r>
              <a:rPr kumimoji="1" lang="ja-JP" altLang="en-US" b="1" u="sng" dirty="0">
                <a:latin typeface="+mn-ea"/>
              </a:rPr>
              <a:t>・</a:t>
            </a:r>
            <a:r>
              <a:rPr lang="ja-JP" altLang="en-US" b="1" u="sng" dirty="0">
                <a:latin typeface="+mn-ea"/>
              </a:rPr>
              <a:t>各時間の最適なレジ人数がわかっていない</a:t>
            </a:r>
            <a:endParaRPr lang="en-US" altLang="ja-JP" b="1" u="sng" dirty="0">
              <a:latin typeface="+mn-ea"/>
            </a:endParaRPr>
          </a:p>
          <a:p>
            <a:endParaRPr lang="en-US" altLang="ja-JP" sz="600" b="1" u="sng" dirty="0">
              <a:latin typeface="+mn-ea"/>
            </a:endParaRPr>
          </a:p>
          <a:p>
            <a:r>
              <a:rPr lang="ja-JP" altLang="en-US" b="1" u="sng" dirty="0">
                <a:latin typeface="+mn-ea"/>
              </a:rPr>
              <a:t>⇒会計時混雑のほかに</a:t>
            </a:r>
            <a:r>
              <a:rPr kumimoji="1" lang="ja-JP" altLang="en-US" b="1" u="sng" dirty="0">
                <a:latin typeface="+mn-ea"/>
              </a:rPr>
              <a:t>カウンセリング機能も不十分</a:t>
            </a:r>
            <a:endParaRPr kumimoji="1" lang="en-US" altLang="ja-JP" b="1" u="sng" dirty="0">
              <a:latin typeface="+mn-ea"/>
            </a:endParaRPr>
          </a:p>
          <a:p>
            <a:r>
              <a:rPr kumimoji="1" lang="ja-JP" altLang="en-US" b="1" u="sng" dirty="0">
                <a:latin typeface="+mn-ea"/>
              </a:rPr>
              <a:t>　で</a:t>
            </a:r>
            <a:r>
              <a:rPr kumimoji="1" lang="en-US" altLang="ja-JP" b="1" u="sng" dirty="0">
                <a:latin typeface="+mn-ea"/>
              </a:rPr>
              <a:t>『</a:t>
            </a:r>
            <a:r>
              <a:rPr kumimoji="1" lang="ja-JP" altLang="en-US" b="1" u="sng" dirty="0">
                <a:latin typeface="+mn-ea"/>
              </a:rPr>
              <a:t>専門総合店舗</a:t>
            </a:r>
            <a:r>
              <a:rPr kumimoji="1" lang="en-US" altLang="ja-JP" b="1" u="sng" dirty="0">
                <a:latin typeface="+mn-ea"/>
              </a:rPr>
              <a:t>』</a:t>
            </a:r>
            <a:r>
              <a:rPr kumimoji="1" lang="ja-JP" altLang="en-US" b="1" u="sng" dirty="0">
                <a:latin typeface="+mn-ea"/>
              </a:rPr>
              <a:t>として未熟である</a:t>
            </a:r>
            <a:endParaRPr lang="en-US" altLang="ja-JP" b="1" u="sng" dirty="0">
              <a:latin typeface="+mn-ea"/>
            </a:endParaRPr>
          </a:p>
          <a:p>
            <a:endParaRPr kumimoji="1" lang="ja-JP" altLang="en-US" dirty="0">
              <a:latin typeface="+mn-ea"/>
            </a:endParaRPr>
          </a:p>
        </p:txBody>
      </p:sp>
      <p:sp>
        <p:nvSpPr>
          <p:cNvPr id="23" name="正方形/長方形 22">
            <a:extLst>
              <a:ext uri="{FF2B5EF4-FFF2-40B4-BE49-F238E27FC236}">
                <a16:creationId xmlns:a16="http://schemas.microsoft.com/office/drawing/2014/main" id="{70EA8D85-BD48-4D47-BF07-6DBB999286DE}"/>
              </a:ext>
            </a:extLst>
          </p:cNvPr>
          <p:cNvSpPr/>
          <p:nvPr/>
        </p:nvSpPr>
        <p:spPr>
          <a:xfrm>
            <a:off x="6273367" y="1140063"/>
            <a:ext cx="6098401" cy="2092881"/>
          </a:xfrm>
          <a:prstGeom prst="rect">
            <a:avLst/>
          </a:prstGeom>
        </p:spPr>
        <p:txBody>
          <a:bodyPr wrap="square">
            <a:spAutoFit/>
          </a:bodyPr>
          <a:lstStyle/>
          <a:p>
            <a:r>
              <a:rPr lang="ja-JP" altLang="en-US" b="1" dirty="0">
                <a:latin typeface="+mn-ea"/>
              </a:rPr>
              <a:t>店舗：</a:t>
            </a:r>
            <a:r>
              <a:rPr lang="ja-JP" altLang="en-US" dirty="0">
                <a:latin typeface="+mn-ea"/>
              </a:rPr>
              <a:t>会計係の人数が適切になる</a:t>
            </a:r>
            <a:endParaRPr lang="en-US" altLang="ja-JP" dirty="0">
              <a:latin typeface="+mn-ea"/>
            </a:endParaRPr>
          </a:p>
          <a:p>
            <a:r>
              <a:rPr lang="ja-JP" altLang="en-US" dirty="0">
                <a:latin typeface="+mn-ea"/>
              </a:rPr>
              <a:t>→</a:t>
            </a:r>
            <a:r>
              <a:rPr kumimoji="1" lang="ja-JP" altLang="en-US" dirty="0">
                <a:latin typeface="+mn-ea"/>
              </a:rPr>
              <a:t>会計時の</a:t>
            </a:r>
            <a:r>
              <a:rPr lang="ja-JP" altLang="en-US" dirty="0">
                <a:latin typeface="+mn-ea"/>
              </a:rPr>
              <a:t>混雑が０になる、また案内人員も確保できることで</a:t>
            </a:r>
            <a:r>
              <a:rPr kumimoji="1" lang="ja-JP" altLang="en-US" dirty="0">
                <a:latin typeface="+mn-ea"/>
              </a:rPr>
              <a:t>質の高いカウンセリング営業ができる</a:t>
            </a:r>
            <a:endParaRPr lang="en-US" altLang="ja-JP" dirty="0">
              <a:latin typeface="+mn-ea"/>
            </a:endParaRPr>
          </a:p>
          <a:p>
            <a:pPr algn="ctr"/>
            <a:r>
              <a:rPr lang="ja-JP" altLang="en-US" sz="2200" dirty="0">
                <a:latin typeface="+mn-ea"/>
              </a:rPr>
              <a:t>⇩</a:t>
            </a:r>
            <a:endParaRPr lang="en-US" altLang="ja-JP" sz="2200" dirty="0">
              <a:latin typeface="+mn-ea"/>
            </a:endParaRPr>
          </a:p>
          <a:p>
            <a:r>
              <a:rPr lang="ja-JP" altLang="en-US" b="1" dirty="0">
                <a:latin typeface="+mn-ea"/>
              </a:rPr>
              <a:t>顧客：</a:t>
            </a:r>
            <a:r>
              <a:rPr lang="ja-JP" altLang="en-US" dirty="0">
                <a:latin typeface="+mn-ea"/>
              </a:rPr>
              <a:t>スムーズな会計ができ、さらにいつでも店員に</a:t>
            </a:r>
            <a:endParaRPr lang="en-US" altLang="ja-JP" dirty="0">
              <a:latin typeface="+mn-ea"/>
            </a:endParaRPr>
          </a:p>
          <a:p>
            <a:r>
              <a:rPr lang="ja-JP" altLang="en-US" dirty="0">
                <a:latin typeface="+mn-ea"/>
              </a:rPr>
              <a:t>　　相談が可能になることで「また行きたい」と思える</a:t>
            </a:r>
            <a:endParaRPr lang="en-US" altLang="ja-JP" dirty="0">
              <a:latin typeface="+mn-ea"/>
            </a:endParaRPr>
          </a:p>
          <a:p>
            <a:r>
              <a:rPr lang="ja-JP" altLang="en-US" dirty="0">
                <a:latin typeface="+mn-ea"/>
              </a:rPr>
              <a:t>→リピーター増加</a:t>
            </a:r>
            <a:endParaRPr lang="en-US" altLang="ja-JP" dirty="0">
              <a:latin typeface="+mn-ea"/>
            </a:endParaRPr>
          </a:p>
        </p:txBody>
      </p:sp>
      <p:sp>
        <p:nvSpPr>
          <p:cNvPr id="24" name="正方形/長方形 23">
            <a:extLst>
              <a:ext uri="{FF2B5EF4-FFF2-40B4-BE49-F238E27FC236}">
                <a16:creationId xmlns:a16="http://schemas.microsoft.com/office/drawing/2014/main" id="{96BE2D3A-D193-4116-BCAB-F25856DA7BED}"/>
              </a:ext>
            </a:extLst>
          </p:cNvPr>
          <p:cNvSpPr/>
          <p:nvPr/>
        </p:nvSpPr>
        <p:spPr>
          <a:xfrm>
            <a:off x="6581901" y="3206023"/>
            <a:ext cx="6096000" cy="1292662"/>
          </a:xfrm>
          <a:prstGeom prst="rect">
            <a:avLst/>
          </a:prstGeom>
        </p:spPr>
        <p:txBody>
          <a:bodyPr>
            <a:spAutoFit/>
          </a:bodyPr>
          <a:lstStyle/>
          <a:p>
            <a:r>
              <a:rPr kumimoji="1" lang="ja-JP" altLang="en-US" dirty="0">
                <a:latin typeface="+mn-ea"/>
              </a:rPr>
              <a:t>つまり</a:t>
            </a:r>
            <a:endParaRPr kumimoji="1" lang="en-US" altLang="ja-JP" sz="700" dirty="0">
              <a:latin typeface="+mn-ea"/>
            </a:endParaRPr>
          </a:p>
          <a:p>
            <a:r>
              <a:rPr kumimoji="1" lang="ja-JP" altLang="en-US" b="1" u="sng" dirty="0">
                <a:latin typeface="+mn-ea"/>
              </a:rPr>
              <a:t>・</a:t>
            </a:r>
            <a:r>
              <a:rPr lang="ja-JP" altLang="en-US" b="1" u="sng" dirty="0">
                <a:latin typeface="+mn-ea"/>
              </a:rPr>
              <a:t>各時間の最適なレジ人数がわかる</a:t>
            </a:r>
            <a:endParaRPr lang="en-US" altLang="ja-JP" b="1" u="sng" dirty="0">
              <a:latin typeface="+mn-ea"/>
            </a:endParaRPr>
          </a:p>
          <a:p>
            <a:endParaRPr lang="en-US" altLang="ja-JP" sz="600" b="1" u="sng" dirty="0">
              <a:latin typeface="+mn-ea"/>
            </a:endParaRPr>
          </a:p>
          <a:p>
            <a:r>
              <a:rPr lang="ja-JP" altLang="en-US" b="1" u="sng" dirty="0">
                <a:latin typeface="+mn-ea"/>
              </a:rPr>
              <a:t>⇒混雑解消のほかに</a:t>
            </a:r>
            <a:r>
              <a:rPr kumimoji="1" lang="ja-JP" altLang="en-US" b="1" u="sng" dirty="0">
                <a:latin typeface="+mn-ea"/>
              </a:rPr>
              <a:t>カウンセリング機能も強化され</a:t>
            </a:r>
            <a:endParaRPr kumimoji="1" lang="en-US" altLang="ja-JP" b="1" u="sng" dirty="0">
              <a:latin typeface="+mn-ea"/>
            </a:endParaRPr>
          </a:p>
          <a:p>
            <a:r>
              <a:rPr kumimoji="1" lang="en-US" altLang="ja-JP" b="1" u="sng" dirty="0">
                <a:latin typeface="+mn-ea"/>
              </a:rPr>
              <a:t>『</a:t>
            </a:r>
            <a:r>
              <a:rPr kumimoji="1" lang="ja-JP" altLang="en-US" b="1" u="sng" dirty="0">
                <a:latin typeface="+mn-ea"/>
              </a:rPr>
              <a:t>専門総合店舗</a:t>
            </a:r>
            <a:r>
              <a:rPr kumimoji="1" lang="en-US" altLang="ja-JP" b="1" u="sng" dirty="0">
                <a:latin typeface="+mn-ea"/>
              </a:rPr>
              <a:t>』</a:t>
            </a:r>
            <a:r>
              <a:rPr kumimoji="1" lang="ja-JP" altLang="en-US" b="1" u="sng" dirty="0">
                <a:latin typeface="+mn-ea"/>
              </a:rPr>
              <a:t>として成熟する</a:t>
            </a:r>
            <a:endParaRPr lang="en-US" altLang="ja-JP" b="1" u="sng" dirty="0">
              <a:latin typeface="+mn-ea"/>
            </a:endParaRPr>
          </a:p>
        </p:txBody>
      </p:sp>
    </p:spTree>
    <p:extLst>
      <p:ext uri="{BB962C8B-B14F-4D97-AF65-F5344CB8AC3E}">
        <p14:creationId xmlns:p14="http://schemas.microsoft.com/office/powerpoint/2010/main" val="162878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ED28EF23-4EB2-4440-8C1C-5341DA3A4CE7}"/>
              </a:ext>
            </a:extLst>
          </p:cNvPr>
          <p:cNvSpPr>
            <a:spLocks noGrp="1"/>
          </p:cNvSpPr>
          <p:nvPr>
            <p:ph type="title"/>
          </p:nvPr>
        </p:nvSpPr>
        <p:spPr>
          <a:xfrm>
            <a:off x="439270" y="126349"/>
            <a:ext cx="4782302" cy="737251"/>
          </a:xfrm>
        </p:spPr>
        <p:txBody>
          <a:bodyPr>
            <a:noAutofit/>
          </a:bodyPr>
          <a:lstStyle/>
          <a:p>
            <a:r>
              <a:rPr kumimoji="1" lang="ja-JP" altLang="en-US" sz="2400" dirty="0">
                <a:latin typeface="+mn-ea"/>
                <a:ea typeface="+mn-ea"/>
              </a:rPr>
              <a:t>プロジェクトキャンバス</a:t>
            </a:r>
            <a:r>
              <a:rPr kumimoji="1" lang="en-US" altLang="ja-JP" sz="2400" dirty="0">
                <a:latin typeface="+mn-ea"/>
                <a:ea typeface="+mn-ea"/>
              </a:rPr>
              <a:t>(TRL2)</a:t>
            </a:r>
            <a:r>
              <a:rPr kumimoji="1" lang="ja-JP" altLang="en-US" sz="3200" dirty="0">
                <a:latin typeface="+mn-ea"/>
                <a:ea typeface="+mn-ea"/>
              </a:rPr>
              <a:t>　　</a:t>
            </a:r>
          </a:p>
        </p:txBody>
      </p:sp>
      <p:sp>
        <p:nvSpPr>
          <p:cNvPr id="5" name="正方形/長方形 4">
            <a:extLst>
              <a:ext uri="{FF2B5EF4-FFF2-40B4-BE49-F238E27FC236}">
                <a16:creationId xmlns:a16="http://schemas.microsoft.com/office/drawing/2014/main" id="{4E50B41A-4DBC-6248-A018-F84B54711CD2}"/>
              </a:ext>
            </a:extLst>
          </p:cNvPr>
          <p:cNvSpPr/>
          <p:nvPr/>
        </p:nvSpPr>
        <p:spPr>
          <a:xfrm>
            <a:off x="439270" y="1030944"/>
            <a:ext cx="11531906" cy="19184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b="1" u="sng" dirty="0">
                <a:solidFill>
                  <a:schemeClr val="tx1"/>
                </a:solidFill>
                <a:latin typeface="+mn-ea"/>
              </a:rPr>
              <a:t>目的・目標</a:t>
            </a:r>
            <a:endParaRPr lang="en-US" altLang="ja-JP" b="1" u="sng" dirty="0">
              <a:solidFill>
                <a:schemeClr val="tx1"/>
              </a:solidFill>
              <a:latin typeface="+mn-ea"/>
            </a:endParaRPr>
          </a:p>
          <a:p>
            <a:endParaRPr lang="en-US" altLang="ja-JP" sz="1500" b="1" dirty="0">
              <a:solidFill>
                <a:schemeClr val="tx1"/>
              </a:solidFill>
              <a:latin typeface="+mn-ea"/>
            </a:endParaRPr>
          </a:p>
          <a:p>
            <a:r>
              <a:rPr lang="ja-JP" altLang="en-US" sz="1500" b="1" dirty="0">
                <a:solidFill>
                  <a:schemeClr val="tx1"/>
                </a:solidFill>
                <a:latin typeface="+mn-ea"/>
              </a:rPr>
              <a:t>・目的：</a:t>
            </a:r>
            <a:r>
              <a:rPr lang="ja-JP" altLang="en-US" sz="1500" dirty="0">
                <a:solidFill>
                  <a:srgbClr val="FF0000"/>
                </a:solidFill>
                <a:latin typeface="+mn-ea"/>
              </a:rPr>
              <a:t>顧客満足度向上 ⇒ リピーター増加 ⇒ 店舗売上向上</a:t>
            </a:r>
            <a:endParaRPr lang="en-US" altLang="ja-JP" sz="1500" b="1" dirty="0">
              <a:solidFill>
                <a:srgbClr val="FF0000"/>
              </a:solidFill>
              <a:latin typeface="+mn-ea"/>
            </a:endParaRPr>
          </a:p>
          <a:p>
            <a:r>
              <a:rPr lang="ja-JP" altLang="en-US" sz="1500" b="1" dirty="0">
                <a:solidFill>
                  <a:schemeClr val="tx1"/>
                </a:solidFill>
                <a:latin typeface="+mn-ea"/>
              </a:rPr>
              <a:t>・問題：</a:t>
            </a:r>
            <a:r>
              <a:rPr lang="ja-JP" altLang="en-US" sz="1500" dirty="0">
                <a:solidFill>
                  <a:schemeClr val="tx1"/>
                </a:solidFill>
                <a:latin typeface="+mn-ea"/>
              </a:rPr>
              <a:t>会計時の混雑による顧客不満足、レジ人員過多による他サービス低下</a:t>
            </a:r>
            <a:endParaRPr lang="en-US" altLang="ja-JP" sz="1500" dirty="0">
              <a:solidFill>
                <a:schemeClr val="tx1"/>
              </a:solidFill>
              <a:latin typeface="+mn-ea"/>
            </a:endParaRPr>
          </a:p>
          <a:p>
            <a:r>
              <a:rPr lang="ja-JP" altLang="en-US" sz="1500" b="1" dirty="0">
                <a:solidFill>
                  <a:schemeClr val="tx1"/>
                </a:solidFill>
                <a:latin typeface="+mn-ea"/>
              </a:rPr>
              <a:t>・要因：</a:t>
            </a:r>
            <a:r>
              <a:rPr lang="ja-JP" altLang="en-US" sz="1500" dirty="0">
                <a:solidFill>
                  <a:schemeClr val="tx1"/>
                </a:solidFill>
                <a:latin typeface="+mn-ea"/>
              </a:rPr>
              <a:t>来客数に対して開放数が少ない又は多すぎる時間が存在する、人手不足により顧客の相談に乗ることができない</a:t>
            </a:r>
            <a:endParaRPr lang="en-US" altLang="ja-JP" sz="1500" dirty="0">
              <a:solidFill>
                <a:schemeClr val="tx1"/>
              </a:solidFill>
              <a:latin typeface="+mn-ea"/>
            </a:endParaRPr>
          </a:p>
          <a:p>
            <a:r>
              <a:rPr lang="ja-JP" altLang="en-US" sz="1500" b="1" dirty="0">
                <a:solidFill>
                  <a:schemeClr val="tx1"/>
                </a:solidFill>
                <a:latin typeface="+mn-ea"/>
              </a:rPr>
              <a:t>・施策：</a:t>
            </a:r>
            <a:r>
              <a:rPr lang="ja-JP" altLang="en-US" sz="1500" dirty="0">
                <a:solidFill>
                  <a:schemeClr val="tx1"/>
                </a:solidFill>
                <a:latin typeface="+mn-ea"/>
              </a:rPr>
              <a:t>レジの混雑を予測し最適な開放数を提案する</a:t>
            </a:r>
            <a:endParaRPr lang="en-US" altLang="ja-JP" sz="1500" dirty="0">
              <a:solidFill>
                <a:schemeClr val="tx1"/>
              </a:solidFill>
              <a:latin typeface="+mn-ea"/>
            </a:endParaRPr>
          </a:p>
          <a:p>
            <a:r>
              <a:rPr lang="ja-JP" altLang="en-US" sz="1500" b="1" dirty="0">
                <a:solidFill>
                  <a:schemeClr val="tx1"/>
                </a:solidFill>
                <a:latin typeface="+mn-ea"/>
              </a:rPr>
              <a:t>・</a:t>
            </a:r>
            <a:r>
              <a:rPr lang="en-US" altLang="ja-JP" sz="1500" b="1" dirty="0">
                <a:solidFill>
                  <a:schemeClr val="tx1"/>
                </a:solidFill>
                <a:latin typeface="+mn-ea"/>
              </a:rPr>
              <a:t>KPI</a:t>
            </a:r>
            <a:r>
              <a:rPr lang="ja-JP" altLang="en-US" sz="1500" b="1" dirty="0">
                <a:solidFill>
                  <a:schemeClr val="tx1"/>
                </a:solidFill>
                <a:latin typeface="+mn-ea"/>
              </a:rPr>
              <a:t>： </a:t>
            </a:r>
            <a:r>
              <a:rPr lang="ja-JP" altLang="en-US" sz="1500" dirty="0">
                <a:solidFill>
                  <a:srgbClr val="FF0000"/>
                </a:solidFill>
                <a:latin typeface="+mn-ea"/>
              </a:rPr>
              <a:t>単位時間におけるレジ混雑発生数を</a:t>
            </a:r>
            <a:r>
              <a:rPr lang="en-US" altLang="ja-JP" sz="1500" dirty="0">
                <a:solidFill>
                  <a:srgbClr val="FF0000"/>
                </a:solidFill>
                <a:latin typeface="+mn-ea"/>
              </a:rPr>
              <a:t>0</a:t>
            </a:r>
            <a:r>
              <a:rPr lang="ja-JP" altLang="en-US" sz="1500" dirty="0">
                <a:solidFill>
                  <a:srgbClr val="FF0000"/>
                </a:solidFill>
                <a:latin typeface="+mn-ea"/>
              </a:rPr>
              <a:t>にする</a:t>
            </a:r>
            <a:endParaRPr lang="en-US" altLang="ja-JP" sz="1500" dirty="0">
              <a:solidFill>
                <a:srgbClr val="FF0000"/>
              </a:solidFill>
              <a:latin typeface="+mn-ea"/>
            </a:endParaRPr>
          </a:p>
        </p:txBody>
      </p:sp>
      <p:sp>
        <p:nvSpPr>
          <p:cNvPr id="6" name="正方形/長方形 5">
            <a:extLst>
              <a:ext uri="{FF2B5EF4-FFF2-40B4-BE49-F238E27FC236}">
                <a16:creationId xmlns:a16="http://schemas.microsoft.com/office/drawing/2014/main" id="{A418C049-FA4A-3C41-93CD-6F3232B6B379}"/>
              </a:ext>
            </a:extLst>
          </p:cNvPr>
          <p:cNvSpPr/>
          <p:nvPr/>
        </p:nvSpPr>
        <p:spPr>
          <a:xfrm>
            <a:off x="439271" y="2949388"/>
            <a:ext cx="1335742" cy="3603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u="sng" dirty="0">
                <a:solidFill>
                  <a:schemeClr val="tx1"/>
                </a:solidFill>
                <a:latin typeface="+mn-ea"/>
              </a:rPr>
              <a:t>データ</a:t>
            </a:r>
            <a:endParaRPr lang="en-US" altLang="ja-JP" b="1" u="sng" dirty="0">
              <a:solidFill>
                <a:schemeClr val="tx1"/>
              </a:solidFill>
              <a:latin typeface="+mn-ea"/>
            </a:endParaRPr>
          </a:p>
          <a:p>
            <a:pPr algn="ctr"/>
            <a:endParaRPr lang="en-US" altLang="ja-JP" dirty="0">
              <a:solidFill>
                <a:schemeClr val="tx1"/>
              </a:solidFill>
              <a:latin typeface="+mn-ea"/>
            </a:endParaRPr>
          </a:p>
          <a:p>
            <a:pPr algn="ctr"/>
            <a:r>
              <a:rPr lang="ja-JP" altLang="en-US" sz="1500" dirty="0">
                <a:solidFill>
                  <a:schemeClr val="tx1"/>
                </a:solidFill>
                <a:latin typeface="+mn-ea"/>
              </a:rPr>
              <a:t>・つくば市全店舗の過去</a:t>
            </a:r>
            <a:r>
              <a:rPr lang="en-US" altLang="ja-JP" sz="1500" dirty="0">
                <a:solidFill>
                  <a:schemeClr val="tx1"/>
                </a:solidFill>
                <a:latin typeface="+mn-ea"/>
              </a:rPr>
              <a:t>3</a:t>
            </a:r>
            <a:r>
              <a:rPr lang="ja-JP" altLang="en-US" sz="1500" dirty="0">
                <a:solidFill>
                  <a:schemeClr val="tx1"/>
                </a:solidFill>
                <a:latin typeface="+mn-ea"/>
              </a:rPr>
              <a:t>年</a:t>
            </a:r>
            <a:r>
              <a:rPr lang="en-US" altLang="ja-JP" sz="1500" dirty="0">
                <a:solidFill>
                  <a:schemeClr val="tx1"/>
                </a:solidFill>
                <a:latin typeface="+mn-ea"/>
              </a:rPr>
              <a:t>POS</a:t>
            </a:r>
            <a:r>
              <a:rPr lang="ja-JP" altLang="en-US" sz="1500" dirty="0">
                <a:solidFill>
                  <a:schemeClr val="tx1"/>
                </a:solidFill>
                <a:latin typeface="+mn-ea"/>
              </a:rPr>
              <a:t>データ</a:t>
            </a:r>
            <a:endParaRPr lang="en-US" altLang="ja-JP" sz="1500" dirty="0">
              <a:solidFill>
                <a:schemeClr val="tx1"/>
              </a:solidFill>
              <a:latin typeface="+mn-ea"/>
            </a:endParaRPr>
          </a:p>
          <a:p>
            <a:pPr algn="ctr"/>
            <a:endParaRPr kumimoji="1" lang="ja-JP" altLang="en-US" dirty="0">
              <a:latin typeface="+mn-ea"/>
            </a:endParaRPr>
          </a:p>
        </p:txBody>
      </p:sp>
      <p:sp>
        <p:nvSpPr>
          <p:cNvPr id="7" name="正方形/長方形 7">
            <a:extLst>
              <a:ext uri="{FF2B5EF4-FFF2-40B4-BE49-F238E27FC236}">
                <a16:creationId xmlns:a16="http://schemas.microsoft.com/office/drawing/2014/main" id="{1BE44C80-AE24-7C4F-A59F-604AFA1384F5}"/>
              </a:ext>
            </a:extLst>
          </p:cNvPr>
          <p:cNvSpPr/>
          <p:nvPr/>
        </p:nvSpPr>
        <p:spPr>
          <a:xfrm>
            <a:off x="1775013" y="2949389"/>
            <a:ext cx="2620523" cy="19184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u="sng" dirty="0">
                <a:solidFill>
                  <a:schemeClr val="tx1"/>
                </a:solidFill>
                <a:latin typeface="+mn-ea"/>
              </a:rPr>
              <a:t>検討時の計算手法</a:t>
            </a:r>
            <a:endParaRPr lang="en-US" altLang="ja-JP" b="1" u="sng" dirty="0">
              <a:solidFill>
                <a:schemeClr val="tx1"/>
              </a:solidFill>
              <a:latin typeface="+mn-ea"/>
            </a:endParaRPr>
          </a:p>
          <a:p>
            <a:pPr algn="ctr"/>
            <a:endParaRPr lang="en-US" altLang="ja-JP" dirty="0">
              <a:solidFill>
                <a:schemeClr val="tx1"/>
              </a:solidFill>
              <a:latin typeface="+mn-ea"/>
            </a:endParaRPr>
          </a:p>
          <a:p>
            <a:pPr algn="ctr"/>
            <a:r>
              <a:rPr lang="ja-JP" altLang="en-US" sz="1500" dirty="0">
                <a:solidFill>
                  <a:schemeClr val="tx1"/>
                </a:solidFill>
                <a:latin typeface="+mn-ea"/>
              </a:rPr>
              <a:t>・ランダムフォレストによる多クラス分類問題</a:t>
            </a:r>
            <a:endParaRPr lang="en-US" altLang="ja-JP" sz="1500" dirty="0">
              <a:solidFill>
                <a:schemeClr val="tx1"/>
              </a:solidFill>
              <a:latin typeface="+mn-ea"/>
            </a:endParaRPr>
          </a:p>
          <a:p>
            <a:pPr algn="ctr"/>
            <a:r>
              <a:rPr lang="en-US" altLang="ja-JP" sz="1500" dirty="0">
                <a:solidFill>
                  <a:schemeClr val="tx1"/>
                </a:solidFill>
                <a:latin typeface="+mn-ea"/>
              </a:rPr>
              <a:t>(</a:t>
            </a:r>
            <a:r>
              <a:rPr lang="ja-JP" altLang="en-US" sz="1500" dirty="0">
                <a:solidFill>
                  <a:schemeClr val="tx1"/>
                </a:solidFill>
                <a:latin typeface="+mn-ea"/>
              </a:rPr>
              <a:t>混雑予測</a:t>
            </a:r>
            <a:r>
              <a:rPr lang="en-US" altLang="ja-JP" sz="1500" dirty="0">
                <a:solidFill>
                  <a:schemeClr val="tx1"/>
                </a:solidFill>
                <a:latin typeface="+mn-ea"/>
              </a:rPr>
              <a:t>)</a:t>
            </a:r>
          </a:p>
        </p:txBody>
      </p:sp>
      <p:sp>
        <p:nvSpPr>
          <p:cNvPr id="8" name="正方形/長方形 8">
            <a:extLst>
              <a:ext uri="{FF2B5EF4-FFF2-40B4-BE49-F238E27FC236}">
                <a16:creationId xmlns:a16="http://schemas.microsoft.com/office/drawing/2014/main" id="{AA6CFC0D-C5AB-FB45-9358-337E0843893C}"/>
              </a:ext>
            </a:extLst>
          </p:cNvPr>
          <p:cNvSpPr/>
          <p:nvPr/>
        </p:nvSpPr>
        <p:spPr>
          <a:xfrm>
            <a:off x="1775013" y="4867833"/>
            <a:ext cx="2620523" cy="16853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u="sng" dirty="0">
                <a:solidFill>
                  <a:schemeClr val="tx1"/>
                </a:solidFill>
                <a:latin typeface="+mn-ea"/>
              </a:rPr>
              <a:t>データ補強</a:t>
            </a:r>
            <a:endParaRPr lang="en-US" altLang="ja-JP" b="1" u="sng" dirty="0">
              <a:solidFill>
                <a:schemeClr val="tx1"/>
              </a:solidFill>
              <a:latin typeface="+mn-ea"/>
            </a:endParaRPr>
          </a:p>
          <a:p>
            <a:pPr algn="ctr"/>
            <a:endParaRPr lang="en-US" altLang="ja-JP" sz="1500" dirty="0">
              <a:solidFill>
                <a:schemeClr val="tx1"/>
              </a:solidFill>
              <a:latin typeface="+mn-ea"/>
            </a:endParaRPr>
          </a:p>
          <a:p>
            <a:pPr algn="ctr"/>
            <a:r>
              <a:rPr lang="ja-JP" altLang="en-US" sz="1500" dirty="0">
                <a:solidFill>
                  <a:schemeClr val="tx1"/>
                </a:solidFill>
                <a:latin typeface="+mn-ea"/>
              </a:rPr>
              <a:t>・過去</a:t>
            </a:r>
            <a:r>
              <a:rPr lang="en-US" altLang="ja-JP" sz="1500" dirty="0">
                <a:solidFill>
                  <a:schemeClr val="tx1"/>
                </a:solidFill>
                <a:latin typeface="+mn-ea"/>
              </a:rPr>
              <a:t>3</a:t>
            </a:r>
            <a:r>
              <a:rPr lang="ja-JP" altLang="en-US" sz="1500" dirty="0">
                <a:solidFill>
                  <a:schemeClr val="tx1"/>
                </a:solidFill>
                <a:latin typeface="+mn-ea"/>
              </a:rPr>
              <a:t>年の天気データ</a:t>
            </a:r>
            <a:endParaRPr lang="en-US" altLang="ja-JP" sz="1500" dirty="0">
              <a:solidFill>
                <a:schemeClr val="tx1"/>
              </a:solidFill>
              <a:latin typeface="+mn-ea"/>
            </a:endParaRPr>
          </a:p>
          <a:p>
            <a:pPr algn="ctr"/>
            <a:r>
              <a:rPr lang="ja-JP" altLang="en-US" sz="1500" dirty="0">
                <a:solidFill>
                  <a:schemeClr val="tx1"/>
                </a:solidFill>
                <a:latin typeface="+mn-ea"/>
              </a:rPr>
              <a:t>・</a:t>
            </a:r>
            <a:r>
              <a:rPr lang="ja-JP" altLang="en-US" sz="1500">
                <a:solidFill>
                  <a:schemeClr val="tx1"/>
                </a:solidFill>
                <a:latin typeface="+mn-ea"/>
              </a:rPr>
              <a:t>実施キャンペーン（</a:t>
            </a:r>
            <a:r>
              <a:rPr lang="en-US" altLang="ja-JP" sz="1500" dirty="0">
                <a:solidFill>
                  <a:schemeClr val="tx1"/>
                </a:solidFill>
                <a:latin typeface="+mn-ea"/>
              </a:rPr>
              <a:t>T</a:t>
            </a:r>
            <a:r>
              <a:rPr lang="ja-JP" altLang="en-US" sz="1500">
                <a:solidFill>
                  <a:schemeClr val="tx1"/>
                </a:solidFill>
                <a:latin typeface="+mn-ea"/>
              </a:rPr>
              <a:t>ポイント付与）の有無</a:t>
            </a:r>
            <a:endParaRPr lang="en-US" altLang="ja-JP" sz="1500" dirty="0">
              <a:solidFill>
                <a:schemeClr val="tx1"/>
              </a:solidFill>
              <a:latin typeface="+mn-ea"/>
            </a:endParaRPr>
          </a:p>
        </p:txBody>
      </p:sp>
      <p:sp>
        <p:nvSpPr>
          <p:cNvPr id="9" name="正方形/長方形 9">
            <a:extLst>
              <a:ext uri="{FF2B5EF4-FFF2-40B4-BE49-F238E27FC236}">
                <a16:creationId xmlns:a16="http://schemas.microsoft.com/office/drawing/2014/main" id="{A1415CC4-B405-5A4D-83B3-7FEB4920D60E}"/>
              </a:ext>
            </a:extLst>
          </p:cNvPr>
          <p:cNvSpPr/>
          <p:nvPr/>
        </p:nvSpPr>
        <p:spPr>
          <a:xfrm>
            <a:off x="4379495" y="2949389"/>
            <a:ext cx="1931657" cy="36038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u="sng" dirty="0">
                <a:solidFill>
                  <a:schemeClr val="tx1"/>
                </a:solidFill>
                <a:latin typeface="+mn-ea"/>
              </a:rPr>
              <a:t>成功の指標</a:t>
            </a:r>
            <a:endParaRPr lang="en-US" altLang="ja-JP" b="1" u="sng" dirty="0">
              <a:solidFill>
                <a:schemeClr val="tx1"/>
              </a:solidFill>
              <a:latin typeface="+mn-ea"/>
            </a:endParaRPr>
          </a:p>
          <a:p>
            <a:pPr algn="ctr"/>
            <a:endParaRPr lang="en-US" altLang="ja-JP" dirty="0">
              <a:latin typeface="+mn-ea"/>
            </a:endParaRPr>
          </a:p>
          <a:p>
            <a:pPr algn="ctr"/>
            <a:endParaRPr kumimoji="1" lang="en-US" altLang="ja-JP" dirty="0">
              <a:latin typeface="+mn-ea"/>
            </a:endParaRPr>
          </a:p>
          <a:p>
            <a:pPr algn="ctr"/>
            <a:r>
              <a:rPr lang="ja-JP" altLang="en-US" sz="1500" dirty="0">
                <a:latin typeface="+mn-ea"/>
              </a:rPr>
              <a:t>・混雑予測精度向上</a:t>
            </a:r>
            <a:endParaRPr lang="en-US" altLang="ja-JP" sz="1500" dirty="0">
              <a:latin typeface="+mn-ea"/>
            </a:endParaRPr>
          </a:p>
          <a:p>
            <a:pPr algn="ctr"/>
            <a:endParaRPr kumimoji="1" lang="en-US" altLang="ja-JP" sz="1500" dirty="0">
              <a:latin typeface="+mn-ea"/>
            </a:endParaRPr>
          </a:p>
          <a:p>
            <a:pPr algn="ctr"/>
            <a:endParaRPr kumimoji="1" lang="en-US" altLang="ja-JP" sz="1500" dirty="0">
              <a:latin typeface="+mn-ea"/>
            </a:endParaRPr>
          </a:p>
          <a:p>
            <a:pPr algn="ctr"/>
            <a:r>
              <a:rPr lang="ja-JP" altLang="en-US" sz="1500">
                <a:latin typeface="+mn-ea"/>
              </a:rPr>
              <a:t>・時間帯ごとの最適開放レジ数</a:t>
            </a:r>
            <a:r>
              <a:rPr lang="ja-JP" altLang="en-US" sz="1500" dirty="0">
                <a:latin typeface="+mn-ea"/>
              </a:rPr>
              <a:t>の出力</a:t>
            </a:r>
            <a:endParaRPr kumimoji="1" lang="ja-JP" altLang="en-US" sz="1500" dirty="0">
              <a:latin typeface="+mn-ea"/>
            </a:endParaRPr>
          </a:p>
        </p:txBody>
      </p:sp>
      <p:sp>
        <p:nvSpPr>
          <p:cNvPr id="10" name="正方形/長方形 10">
            <a:extLst>
              <a:ext uri="{FF2B5EF4-FFF2-40B4-BE49-F238E27FC236}">
                <a16:creationId xmlns:a16="http://schemas.microsoft.com/office/drawing/2014/main" id="{EF1DC770-8BCC-A14A-9CA8-67FE92D8DC9B}"/>
              </a:ext>
            </a:extLst>
          </p:cNvPr>
          <p:cNvSpPr/>
          <p:nvPr/>
        </p:nvSpPr>
        <p:spPr>
          <a:xfrm>
            <a:off x="6311153" y="2949389"/>
            <a:ext cx="3838687" cy="17445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u="sng" dirty="0">
                <a:solidFill>
                  <a:schemeClr val="tx1"/>
                </a:solidFill>
                <a:latin typeface="+mn-ea"/>
              </a:rPr>
              <a:t>予測の利用法</a:t>
            </a:r>
            <a:endParaRPr lang="en-US" altLang="ja-JP" b="1" u="sng" dirty="0">
              <a:solidFill>
                <a:schemeClr val="tx1"/>
              </a:solidFill>
              <a:latin typeface="+mn-ea"/>
            </a:endParaRPr>
          </a:p>
          <a:p>
            <a:pPr algn="ctr"/>
            <a:endParaRPr lang="en-US" altLang="ja-JP" sz="1500" dirty="0">
              <a:solidFill>
                <a:schemeClr val="tx1"/>
              </a:solidFill>
              <a:latin typeface="+mn-ea"/>
            </a:endParaRPr>
          </a:p>
          <a:p>
            <a:pPr algn="ctr"/>
            <a:endParaRPr lang="en-US" altLang="ja-JP" sz="1500" dirty="0">
              <a:solidFill>
                <a:schemeClr val="tx1"/>
              </a:solidFill>
              <a:latin typeface="+mn-ea"/>
            </a:endParaRPr>
          </a:p>
          <a:p>
            <a:pPr algn="ctr"/>
            <a:r>
              <a:rPr lang="ja-JP" altLang="en-US" sz="1500" dirty="0">
                <a:solidFill>
                  <a:schemeClr val="tx1"/>
                </a:solidFill>
                <a:latin typeface="+mn-ea"/>
              </a:rPr>
              <a:t>・</a:t>
            </a:r>
            <a:r>
              <a:rPr lang="ja-JP" altLang="en-US" sz="1500" dirty="0">
                <a:solidFill>
                  <a:srgbClr val="FF0000"/>
                </a:solidFill>
                <a:latin typeface="+mn-ea"/>
              </a:rPr>
              <a:t>時間ごとの開放レジ数と</a:t>
            </a:r>
            <a:endParaRPr lang="en-US" altLang="ja-JP" sz="1500" dirty="0">
              <a:solidFill>
                <a:srgbClr val="FF0000"/>
              </a:solidFill>
              <a:latin typeface="+mn-ea"/>
            </a:endParaRPr>
          </a:p>
          <a:p>
            <a:pPr algn="ctr"/>
            <a:r>
              <a:rPr lang="ja-JP" altLang="en-US" sz="1500" dirty="0">
                <a:solidFill>
                  <a:srgbClr val="FF0000"/>
                </a:solidFill>
                <a:latin typeface="+mn-ea"/>
              </a:rPr>
              <a:t>勤務人数の最適化</a:t>
            </a:r>
            <a:endParaRPr lang="en-US" altLang="ja-JP" sz="1600" dirty="0">
              <a:solidFill>
                <a:srgbClr val="FF0000"/>
              </a:solidFill>
              <a:latin typeface="+mn-ea"/>
            </a:endParaRPr>
          </a:p>
        </p:txBody>
      </p:sp>
      <p:sp>
        <p:nvSpPr>
          <p:cNvPr id="11" name="正方形/長方形 13">
            <a:extLst>
              <a:ext uri="{FF2B5EF4-FFF2-40B4-BE49-F238E27FC236}">
                <a16:creationId xmlns:a16="http://schemas.microsoft.com/office/drawing/2014/main" id="{4EC1508A-E05D-2345-A31C-4D041ADE81C3}"/>
              </a:ext>
            </a:extLst>
          </p:cNvPr>
          <p:cNvSpPr/>
          <p:nvPr/>
        </p:nvSpPr>
        <p:spPr>
          <a:xfrm>
            <a:off x="10149840" y="2949388"/>
            <a:ext cx="1821336" cy="3603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b="1" u="sng" dirty="0">
                <a:solidFill>
                  <a:schemeClr val="tx1"/>
                </a:solidFill>
                <a:latin typeface="+mn-ea"/>
              </a:rPr>
              <a:t>利用者</a:t>
            </a:r>
            <a:endParaRPr lang="en-US" altLang="ja-JP" b="1" u="sng" dirty="0">
              <a:solidFill>
                <a:schemeClr val="tx1"/>
              </a:solidFill>
              <a:latin typeface="+mn-ea"/>
            </a:endParaRPr>
          </a:p>
          <a:p>
            <a:endParaRPr lang="en-US" altLang="ja-JP" b="1" u="sng" dirty="0">
              <a:solidFill>
                <a:schemeClr val="tx1"/>
              </a:solidFill>
              <a:latin typeface="+mn-ea"/>
            </a:endParaRPr>
          </a:p>
          <a:p>
            <a:endParaRPr lang="en-US" altLang="ja-JP" sz="1500" b="1" u="sng" dirty="0">
              <a:solidFill>
                <a:schemeClr val="tx1"/>
              </a:solidFill>
              <a:latin typeface="+mn-ea"/>
            </a:endParaRPr>
          </a:p>
          <a:p>
            <a:r>
              <a:rPr lang="ja-JP" altLang="en-US" sz="1500" dirty="0">
                <a:solidFill>
                  <a:schemeClr val="tx1"/>
                </a:solidFill>
                <a:latin typeface="+mn-ea"/>
              </a:rPr>
              <a:t>ウエルシア</a:t>
            </a:r>
            <a:r>
              <a:rPr lang="en-US" altLang="ja-JP" sz="1500" dirty="0">
                <a:solidFill>
                  <a:schemeClr val="tx1"/>
                </a:solidFill>
                <a:latin typeface="+mn-ea"/>
              </a:rPr>
              <a:t>HD</a:t>
            </a:r>
            <a:r>
              <a:rPr lang="ja-JP" altLang="en-US" sz="1500" dirty="0">
                <a:solidFill>
                  <a:schemeClr val="tx1"/>
                </a:solidFill>
                <a:latin typeface="+mn-ea"/>
              </a:rPr>
              <a:t>株式会社小沼部長</a:t>
            </a:r>
            <a:endParaRPr lang="en-US" altLang="ja-JP" sz="1500" dirty="0">
              <a:solidFill>
                <a:schemeClr val="tx1"/>
              </a:solidFill>
              <a:latin typeface="+mn-ea"/>
            </a:endParaRPr>
          </a:p>
          <a:p>
            <a:r>
              <a:rPr lang="ja-JP" altLang="en-US" sz="1500" dirty="0">
                <a:solidFill>
                  <a:schemeClr val="tx1"/>
                </a:solidFill>
                <a:latin typeface="+mn-ea"/>
              </a:rPr>
              <a:t>　　及び</a:t>
            </a:r>
            <a:endParaRPr lang="en-US" altLang="ja-JP" sz="1500" dirty="0">
              <a:solidFill>
                <a:schemeClr val="tx1"/>
              </a:solidFill>
              <a:latin typeface="+mn-ea"/>
            </a:endParaRPr>
          </a:p>
          <a:p>
            <a:r>
              <a:rPr lang="ja-JP" altLang="en-US" sz="1500" dirty="0">
                <a:solidFill>
                  <a:srgbClr val="FF0000"/>
                </a:solidFill>
                <a:latin typeface="+mn-ea"/>
              </a:rPr>
              <a:t>つくば市全支店長</a:t>
            </a:r>
            <a:endParaRPr lang="en-US" altLang="ja-JP" sz="1500" dirty="0">
              <a:solidFill>
                <a:srgbClr val="FF0000"/>
              </a:solidFill>
              <a:latin typeface="+mn-ea"/>
            </a:endParaRPr>
          </a:p>
        </p:txBody>
      </p:sp>
      <p:sp>
        <p:nvSpPr>
          <p:cNvPr id="12" name="正方形/長方形 14">
            <a:extLst>
              <a:ext uri="{FF2B5EF4-FFF2-40B4-BE49-F238E27FC236}">
                <a16:creationId xmlns:a16="http://schemas.microsoft.com/office/drawing/2014/main" id="{B4CC40DC-EABF-1F49-85A3-0FE5F48044B0}"/>
              </a:ext>
            </a:extLst>
          </p:cNvPr>
          <p:cNvSpPr/>
          <p:nvPr/>
        </p:nvSpPr>
        <p:spPr>
          <a:xfrm>
            <a:off x="6311153" y="4693921"/>
            <a:ext cx="3838687" cy="18592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0">
              <a:defRPr/>
            </a:pPr>
            <a:r>
              <a:rPr lang="ja-JP" altLang="en-US" b="1" u="sng" dirty="0">
                <a:solidFill>
                  <a:schemeClr val="tx1"/>
                </a:solidFill>
                <a:latin typeface="+mn-ea"/>
              </a:rPr>
              <a:t>最終システム形</a:t>
            </a:r>
            <a:endParaRPr lang="en-US" altLang="ja-JP" b="1" u="sng" dirty="0">
              <a:solidFill>
                <a:schemeClr val="tx1"/>
              </a:solidFill>
              <a:latin typeface="+mn-ea"/>
            </a:endParaRPr>
          </a:p>
          <a:p>
            <a:pPr lvl="0">
              <a:defRPr/>
            </a:pPr>
            <a:endParaRPr lang="en-US" altLang="ja-JP" sz="1500" dirty="0">
              <a:solidFill>
                <a:schemeClr val="tx1"/>
              </a:solidFill>
              <a:latin typeface="+mn-ea"/>
            </a:endParaRPr>
          </a:p>
          <a:p>
            <a:pPr lvl="0">
              <a:defRPr/>
            </a:pPr>
            <a:r>
              <a:rPr lang="ja-JP" altLang="en-US" sz="1500" dirty="0">
                <a:solidFill>
                  <a:schemeClr val="tx1"/>
                </a:solidFill>
                <a:latin typeface="+mn-ea"/>
              </a:rPr>
              <a:t>・運用者の条件</a:t>
            </a:r>
            <a:r>
              <a:rPr lang="en-US" altLang="ja-JP" sz="1500" dirty="0">
                <a:solidFill>
                  <a:schemeClr val="tx1"/>
                </a:solidFill>
                <a:latin typeface="+mn-ea"/>
              </a:rPr>
              <a:t>(</a:t>
            </a:r>
            <a:r>
              <a:rPr lang="ja-JP" altLang="en-US" sz="1500" dirty="0">
                <a:solidFill>
                  <a:schemeClr val="tx1"/>
                </a:solidFill>
                <a:latin typeface="+mn-ea"/>
              </a:rPr>
              <a:t>○○店、日付、曜日、天気</a:t>
            </a:r>
            <a:r>
              <a:rPr lang="en-US" altLang="ja-JP" sz="1500" dirty="0">
                <a:solidFill>
                  <a:schemeClr val="tx1"/>
                </a:solidFill>
                <a:latin typeface="+mn-ea"/>
              </a:rPr>
              <a:t>)</a:t>
            </a:r>
            <a:r>
              <a:rPr lang="ja-JP" altLang="en-US" sz="1500" dirty="0">
                <a:solidFill>
                  <a:srgbClr val="FF0000"/>
                </a:solidFill>
                <a:latin typeface="+mn-ea"/>
              </a:rPr>
              <a:t>入力から最適開放レジ数の数値化及び可視化（</a:t>
            </a:r>
            <a:r>
              <a:rPr lang="en-US" altLang="ja-JP" sz="1500" dirty="0" err="1">
                <a:solidFill>
                  <a:srgbClr val="FF0000"/>
                </a:solidFill>
                <a:latin typeface="+mn-ea"/>
              </a:rPr>
              <a:t>Tkinter</a:t>
            </a:r>
            <a:r>
              <a:rPr lang="ja-JP" altLang="en-US" sz="1500" dirty="0">
                <a:solidFill>
                  <a:srgbClr val="FF0000"/>
                </a:solidFill>
                <a:latin typeface="+mn-ea"/>
              </a:rPr>
              <a:t>による</a:t>
            </a:r>
            <a:r>
              <a:rPr lang="en-US" altLang="ja-JP" sz="1500" dirty="0">
                <a:solidFill>
                  <a:srgbClr val="FF0000"/>
                </a:solidFill>
                <a:latin typeface="+mn-ea"/>
              </a:rPr>
              <a:t>GUI</a:t>
            </a:r>
            <a:r>
              <a:rPr lang="ja-JP" altLang="en-US" sz="1500" dirty="0">
                <a:solidFill>
                  <a:srgbClr val="FF0000"/>
                </a:solidFill>
                <a:latin typeface="+mn-ea"/>
              </a:rPr>
              <a:t>構築）</a:t>
            </a:r>
            <a:endParaRPr lang="en-US" altLang="ja-JP" sz="1500" dirty="0">
              <a:solidFill>
                <a:srgbClr val="FF0000"/>
              </a:solidFill>
              <a:latin typeface="+mn-ea"/>
            </a:endParaRPr>
          </a:p>
          <a:p>
            <a:pPr lvl="0">
              <a:defRPr/>
            </a:pPr>
            <a:r>
              <a:rPr lang="ja-JP" altLang="en-US" sz="1500" dirty="0">
                <a:solidFill>
                  <a:schemeClr val="tx1"/>
                </a:solidFill>
                <a:latin typeface="+mn-ea"/>
              </a:rPr>
              <a:t>それに伴い意思決定ができる</a:t>
            </a:r>
            <a:endParaRPr lang="en-US" altLang="ja-JP" sz="1500" dirty="0">
              <a:solidFill>
                <a:schemeClr val="tx1"/>
              </a:solidFill>
              <a:latin typeface="+mn-ea"/>
            </a:endParaRPr>
          </a:p>
          <a:p>
            <a:pPr lvl="0">
              <a:defRPr/>
            </a:pPr>
            <a:endParaRPr lang="en-US" altLang="ja-JP" sz="1500" dirty="0">
              <a:solidFill>
                <a:schemeClr val="tx1"/>
              </a:solidFill>
              <a:latin typeface="+mn-ea"/>
            </a:endParaRPr>
          </a:p>
        </p:txBody>
      </p:sp>
      <p:sp>
        <p:nvSpPr>
          <p:cNvPr id="2" name="Slide Number Placeholder 1">
            <a:extLst>
              <a:ext uri="{FF2B5EF4-FFF2-40B4-BE49-F238E27FC236}">
                <a16:creationId xmlns:a16="http://schemas.microsoft.com/office/drawing/2014/main" id="{F38732C6-7EB9-A843-A803-62F06846E464}"/>
              </a:ext>
            </a:extLst>
          </p:cNvPr>
          <p:cNvSpPr>
            <a:spLocks noGrp="1"/>
          </p:cNvSpPr>
          <p:nvPr>
            <p:ph type="sldNum" sz="quarter" idx="12"/>
          </p:nvPr>
        </p:nvSpPr>
        <p:spPr>
          <a:xfrm>
            <a:off x="9448800" y="6492875"/>
            <a:ext cx="2743200" cy="365125"/>
          </a:xfrm>
        </p:spPr>
        <p:txBody>
          <a:bodyPr/>
          <a:lstStyle/>
          <a:p>
            <a:fld id="{9D6D416E-56D7-AA43-833E-740E524C71E8}" type="slidenum">
              <a:rPr lang="en-GB" sz="2000" smtClean="0">
                <a:latin typeface="+mn-ea"/>
              </a:rPr>
              <a:t>3</a:t>
            </a:fld>
            <a:endParaRPr lang="en-GB" sz="2000" dirty="0">
              <a:latin typeface="+mn-ea"/>
            </a:endParaRPr>
          </a:p>
        </p:txBody>
      </p:sp>
    </p:spTree>
    <p:extLst>
      <p:ext uri="{BB962C8B-B14F-4D97-AF65-F5344CB8AC3E}">
        <p14:creationId xmlns:p14="http://schemas.microsoft.com/office/powerpoint/2010/main" val="87349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a:extLst>
              <a:ext uri="{FF2B5EF4-FFF2-40B4-BE49-F238E27FC236}">
                <a16:creationId xmlns:a16="http://schemas.microsoft.com/office/drawing/2014/main" id="{8E6A6CB0-7FD9-0E47-9DEF-6E1CEEB59C78}"/>
              </a:ext>
            </a:extLst>
          </p:cNvPr>
          <p:cNvSpPr/>
          <p:nvPr/>
        </p:nvSpPr>
        <p:spPr>
          <a:xfrm>
            <a:off x="64418" y="2695368"/>
            <a:ext cx="11865962" cy="4077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mn-ea"/>
              <a:cs typeface="+mn-cs"/>
            </a:endParaRPr>
          </a:p>
        </p:txBody>
      </p:sp>
      <p:sp>
        <p:nvSpPr>
          <p:cNvPr id="16" name="Rounded Rectangle 15">
            <a:extLst>
              <a:ext uri="{FF2B5EF4-FFF2-40B4-BE49-F238E27FC236}">
                <a16:creationId xmlns:a16="http://schemas.microsoft.com/office/drawing/2014/main" id="{B29EA438-E485-5A45-A3C8-BE10D2D44BA8}"/>
              </a:ext>
            </a:extLst>
          </p:cNvPr>
          <p:cNvSpPr/>
          <p:nvPr/>
        </p:nvSpPr>
        <p:spPr>
          <a:xfrm>
            <a:off x="413209" y="1008653"/>
            <a:ext cx="3242413" cy="11736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mn-ea"/>
              <a:cs typeface="+mn-cs"/>
            </a:endParaRPr>
          </a:p>
        </p:txBody>
      </p:sp>
      <p:sp>
        <p:nvSpPr>
          <p:cNvPr id="4" name="Rounded Rectangle 3">
            <a:extLst>
              <a:ext uri="{FF2B5EF4-FFF2-40B4-BE49-F238E27FC236}">
                <a16:creationId xmlns:a16="http://schemas.microsoft.com/office/drawing/2014/main" id="{2B833614-0B8F-3F4F-A078-734082519875}"/>
              </a:ext>
            </a:extLst>
          </p:cNvPr>
          <p:cNvSpPr/>
          <p:nvPr/>
        </p:nvSpPr>
        <p:spPr>
          <a:xfrm>
            <a:off x="4004413" y="239137"/>
            <a:ext cx="7979585" cy="2399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mn-ea"/>
              <a:cs typeface="+mn-cs"/>
            </a:endParaRPr>
          </a:p>
        </p:txBody>
      </p:sp>
      <p:sp>
        <p:nvSpPr>
          <p:cNvPr id="5" name="Rounded Rectangle 4">
            <a:extLst>
              <a:ext uri="{FF2B5EF4-FFF2-40B4-BE49-F238E27FC236}">
                <a16:creationId xmlns:a16="http://schemas.microsoft.com/office/drawing/2014/main" id="{B76DB90B-B82C-B640-8BA0-A69B5C3BD07A}"/>
              </a:ext>
            </a:extLst>
          </p:cNvPr>
          <p:cNvSpPr/>
          <p:nvPr/>
        </p:nvSpPr>
        <p:spPr>
          <a:xfrm>
            <a:off x="4314293" y="63662"/>
            <a:ext cx="853440" cy="43222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prstClr val="black"/>
                </a:solidFill>
                <a:effectLst/>
                <a:uLnTx/>
                <a:uFillTx/>
                <a:latin typeface="+mn-ea"/>
                <a:cs typeface="+mn-cs"/>
              </a:rPr>
              <a:t>定義</a:t>
            </a:r>
            <a:endParaRPr kumimoji="0" lang="en-GB" sz="1800" b="0" i="0" u="none" strike="noStrike" kern="1200" cap="none" spc="0" normalizeH="0" baseline="0" noProof="0" dirty="0">
              <a:ln>
                <a:noFill/>
              </a:ln>
              <a:solidFill>
                <a:prstClr val="black"/>
              </a:solidFill>
              <a:effectLst/>
              <a:uLnTx/>
              <a:uFillTx/>
              <a:latin typeface="+mn-ea"/>
              <a:cs typeface="+mn-cs"/>
            </a:endParaRPr>
          </a:p>
        </p:txBody>
      </p:sp>
      <p:sp>
        <p:nvSpPr>
          <p:cNvPr id="3" name="Content Placeholder 2">
            <a:extLst>
              <a:ext uri="{FF2B5EF4-FFF2-40B4-BE49-F238E27FC236}">
                <a16:creationId xmlns:a16="http://schemas.microsoft.com/office/drawing/2014/main" id="{06870581-3593-9648-8C8E-42040AE75370}"/>
              </a:ext>
            </a:extLst>
          </p:cNvPr>
          <p:cNvSpPr>
            <a:spLocks noGrp="1"/>
          </p:cNvSpPr>
          <p:nvPr>
            <p:ph idx="1"/>
          </p:nvPr>
        </p:nvSpPr>
        <p:spPr>
          <a:xfrm>
            <a:off x="4004414" y="235678"/>
            <a:ext cx="8187586" cy="2853394"/>
          </a:xfrm>
        </p:spPr>
        <p:txBody>
          <a:bodyPr>
            <a:normAutofit/>
          </a:bodyPr>
          <a:lstStyle/>
          <a:p>
            <a:pPr marL="0" indent="0">
              <a:buNone/>
            </a:pPr>
            <a:endParaRPr lang="en-US" sz="1800" dirty="0">
              <a:latin typeface="+mn-ea"/>
            </a:endParaRPr>
          </a:p>
          <a:p>
            <a:pPr marL="0" indent="0">
              <a:buNone/>
            </a:pPr>
            <a:r>
              <a:rPr lang="ja-JP" altLang="en-US" sz="1800" dirty="0">
                <a:latin typeface="+mn-ea"/>
              </a:rPr>
              <a:t>「混雑」：同レジの前取引からの経過時間</a:t>
            </a:r>
            <a:r>
              <a:rPr lang="en-US" sz="1800" dirty="0">
                <a:latin typeface="+mn-ea"/>
              </a:rPr>
              <a:t>2</a:t>
            </a:r>
            <a:r>
              <a:rPr lang="ja-JP" altLang="en-US" sz="1800" dirty="0">
                <a:latin typeface="+mn-ea"/>
              </a:rPr>
              <a:t>分以内が</a:t>
            </a:r>
            <a:r>
              <a:rPr lang="en-US" sz="1800" dirty="0">
                <a:latin typeface="+mn-ea"/>
              </a:rPr>
              <a:t>3</a:t>
            </a:r>
            <a:r>
              <a:rPr lang="ja-JP" altLang="en-US" sz="1800" dirty="0">
                <a:latin typeface="+mn-ea"/>
              </a:rPr>
              <a:t>回以上連続する</a:t>
            </a:r>
            <a:endParaRPr lang="en-US" altLang="ja-JP" sz="1800" dirty="0">
              <a:latin typeface="+mn-ea"/>
            </a:endParaRPr>
          </a:p>
          <a:p>
            <a:pPr marL="0" indent="0">
              <a:buNone/>
            </a:pPr>
            <a:r>
              <a:rPr lang="ja-JP" altLang="en-US" sz="1800" dirty="0">
                <a:latin typeface="+mn-ea"/>
              </a:rPr>
              <a:t>　　　　　→その</a:t>
            </a:r>
            <a:r>
              <a:rPr lang="en-US" altLang="ja-JP" sz="1800" dirty="0">
                <a:latin typeface="+mn-ea"/>
              </a:rPr>
              <a:t>3</a:t>
            </a:r>
            <a:r>
              <a:rPr lang="ja-JP" altLang="en-US" sz="1800" dirty="0">
                <a:latin typeface="+mn-ea"/>
              </a:rPr>
              <a:t>人はレジに同時に並んだと仮定</a:t>
            </a:r>
            <a:endParaRPr lang="en-US" altLang="ja-JP" sz="1800" dirty="0">
              <a:latin typeface="+mn-ea"/>
            </a:endParaRPr>
          </a:p>
          <a:p>
            <a:pPr marL="0" indent="0">
              <a:buNone/>
            </a:pPr>
            <a:r>
              <a:rPr lang="ja-JP" altLang="en-US" sz="1800" dirty="0">
                <a:latin typeface="+mn-ea"/>
              </a:rPr>
              <a:t>　　　　　　（</a:t>
            </a:r>
            <a:r>
              <a:rPr lang="ja-JP" altLang="en-US" sz="1800" u="sng" dirty="0">
                <a:latin typeface="+mn-ea"/>
              </a:rPr>
              <a:t>「２分」は実地調査＆店員ヒアリングから設定</a:t>
            </a:r>
            <a:r>
              <a:rPr lang="en-US" sz="1800" u="sng" dirty="0">
                <a:effectLst/>
                <a:latin typeface="+mn-ea"/>
              </a:rPr>
              <a:t> ）</a:t>
            </a:r>
          </a:p>
          <a:p>
            <a:pPr marL="0" indent="0">
              <a:buNone/>
            </a:pPr>
            <a:endParaRPr lang="en-US" sz="1800" dirty="0">
              <a:latin typeface="+mn-ea"/>
            </a:endParaRPr>
          </a:p>
          <a:p>
            <a:pPr marL="0" indent="0">
              <a:buNone/>
            </a:pPr>
            <a:r>
              <a:rPr lang="ja-JP" altLang="en-US" sz="1800" dirty="0">
                <a:latin typeface="+mn-ea"/>
              </a:rPr>
              <a:t>「開放レジ数」：</a:t>
            </a:r>
            <a:r>
              <a:rPr lang="en-US" sz="1800" dirty="0">
                <a:latin typeface="+mn-ea"/>
              </a:rPr>
              <a:t>10</a:t>
            </a:r>
            <a:r>
              <a:rPr lang="ja-JP" altLang="en-US" sz="1800" dirty="0">
                <a:latin typeface="+mn-ea"/>
              </a:rPr>
              <a:t>分間は同時とみなし、その期間に開放されていたレジ数</a:t>
            </a:r>
            <a:endParaRPr lang="en-US" sz="1800" dirty="0">
              <a:latin typeface="+mn-ea"/>
            </a:endParaRPr>
          </a:p>
        </p:txBody>
      </p:sp>
      <p:sp>
        <p:nvSpPr>
          <p:cNvPr id="7" name="TextBox 6">
            <a:extLst>
              <a:ext uri="{FF2B5EF4-FFF2-40B4-BE49-F238E27FC236}">
                <a16:creationId xmlns:a16="http://schemas.microsoft.com/office/drawing/2014/main" id="{EA44F4BA-A41C-7542-A1A5-787AE3C07803}"/>
              </a:ext>
            </a:extLst>
          </p:cNvPr>
          <p:cNvSpPr txBox="1"/>
          <p:nvPr/>
        </p:nvSpPr>
        <p:spPr>
          <a:xfrm>
            <a:off x="271664" y="1298899"/>
            <a:ext cx="36386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prstClr val="black"/>
                </a:solidFill>
                <a:effectLst/>
                <a:uLnTx/>
                <a:uFillTx/>
                <a:latin typeface="+mn-ea"/>
                <a:cs typeface="+mn-cs"/>
              </a:rPr>
              <a:t>　</a:t>
            </a:r>
            <a:r>
              <a:rPr kumimoji="0" lang="en-US" altLang="ja-JP" sz="1800" b="0" i="0" u="none" strike="noStrike" kern="1200" cap="none" spc="0" normalizeH="0" baseline="0" noProof="0" dirty="0">
                <a:ln>
                  <a:noFill/>
                </a:ln>
                <a:solidFill>
                  <a:prstClr val="black"/>
                </a:solidFill>
                <a:effectLst/>
                <a:uLnTx/>
                <a:uFillTx/>
                <a:latin typeface="+mn-ea"/>
                <a:cs typeface="+mn-cs"/>
              </a:rPr>
              <a:t>①POS</a:t>
            </a:r>
            <a:r>
              <a:rPr kumimoji="0" lang="ja-JP" altLang="en-US" sz="1800" b="0" i="0" u="none" strike="noStrike" kern="1200" cap="none" spc="0" normalizeH="0" baseline="0" noProof="0" dirty="0">
                <a:ln>
                  <a:noFill/>
                </a:ln>
                <a:solidFill>
                  <a:prstClr val="black"/>
                </a:solidFill>
                <a:effectLst/>
                <a:uLnTx/>
                <a:uFillTx/>
                <a:latin typeface="+mn-ea"/>
                <a:cs typeface="+mn-cs"/>
              </a:rPr>
              <a:t>データ</a:t>
            </a:r>
            <a:endParaRPr kumimoji="0" lang="en-US" altLang="ja-JP" sz="18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prstClr val="black"/>
                </a:solidFill>
                <a:effectLst/>
                <a:uLnTx/>
                <a:uFillTx/>
                <a:latin typeface="+mn-ea"/>
                <a:cs typeface="+mn-cs"/>
              </a:rPr>
              <a:t>　</a:t>
            </a:r>
            <a:r>
              <a:rPr kumimoji="0" lang="en-US" altLang="ja-JP" sz="1800" b="0" i="0" u="none" strike="noStrike" kern="1200" cap="none" spc="0" normalizeH="0" baseline="0" noProof="0" dirty="0">
                <a:ln>
                  <a:noFill/>
                </a:ln>
                <a:solidFill>
                  <a:prstClr val="black"/>
                </a:solidFill>
                <a:effectLst/>
                <a:uLnTx/>
                <a:uFillTx/>
                <a:latin typeface="+mn-ea"/>
                <a:cs typeface="+mn-cs"/>
              </a:rPr>
              <a:t>②</a:t>
            </a:r>
            <a:r>
              <a:rPr kumimoji="0" lang="ja-JP" altLang="en-US" sz="1800" b="0" i="0" u="none" strike="noStrike" kern="1200" cap="none" spc="0" normalizeH="0" baseline="0" noProof="0" dirty="0">
                <a:ln>
                  <a:noFill/>
                </a:ln>
                <a:solidFill>
                  <a:prstClr val="black"/>
                </a:solidFill>
                <a:effectLst/>
                <a:uLnTx/>
                <a:uFillTx/>
                <a:latin typeface="+mn-ea"/>
                <a:cs typeface="+mn-cs"/>
              </a:rPr>
              <a:t>天気データ（</a:t>
            </a:r>
            <a:r>
              <a:rPr kumimoji="0" lang="en-US" altLang="ja-JP" sz="1800" b="0" i="0" u="none" strike="noStrike" kern="1200" cap="none" spc="0" normalizeH="0" baseline="0" noProof="0" dirty="0">
                <a:ln>
                  <a:noFill/>
                </a:ln>
                <a:solidFill>
                  <a:prstClr val="black"/>
                </a:solidFill>
                <a:effectLst/>
                <a:uLnTx/>
                <a:uFillTx/>
                <a:latin typeface="+mn-ea"/>
                <a:cs typeface="+mn-cs"/>
              </a:rPr>
              <a:t>from </a:t>
            </a:r>
            <a:r>
              <a:rPr kumimoji="0" lang="ja-JP" altLang="en-US" sz="1800" b="0" i="0" u="none" strike="noStrike" kern="1200" cap="none" spc="0" normalizeH="0" baseline="0" noProof="0" dirty="0">
                <a:ln>
                  <a:noFill/>
                </a:ln>
                <a:solidFill>
                  <a:prstClr val="black"/>
                </a:solidFill>
                <a:effectLst/>
                <a:uLnTx/>
                <a:uFillTx/>
                <a:latin typeface="+mn-ea"/>
                <a:cs typeface="+mn-cs"/>
              </a:rPr>
              <a:t>気象庁）</a:t>
            </a:r>
            <a:endParaRPr kumimoji="0" lang="en-US" altLang="ja-JP" sz="1800" b="0" i="0" u="none" strike="noStrike" kern="1200" cap="none" spc="0" normalizeH="0" baseline="0" noProof="0" dirty="0">
              <a:ln>
                <a:noFill/>
              </a:ln>
              <a:solidFill>
                <a:prstClr val="black"/>
              </a:solidFill>
              <a:effectLst/>
              <a:uLnTx/>
              <a:uFillTx/>
              <a:latin typeface="+mn-ea"/>
              <a:cs typeface="+mn-cs"/>
            </a:endParaRPr>
          </a:p>
        </p:txBody>
      </p:sp>
      <p:sp>
        <p:nvSpPr>
          <p:cNvPr id="8" name="Right Brace 7">
            <a:extLst>
              <a:ext uri="{FF2B5EF4-FFF2-40B4-BE49-F238E27FC236}">
                <a16:creationId xmlns:a16="http://schemas.microsoft.com/office/drawing/2014/main" id="{8C10AAB2-FD4D-6946-97BC-59C1DD986153}"/>
              </a:ext>
            </a:extLst>
          </p:cNvPr>
          <p:cNvSpPr/>
          <p:nvPr/>
        </p:nvSpPr>
        <p:spPr>
          <a:xfrm rot="5400000">
            <a:off x="8691346" y="5792365"/>
            <a:ext cx="132072" cy="11897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mn-ea"/>
              <a:cs typeface="+mn-cs"/>
            </a:endParaRPr>
          </a:p>
        </p:txBody>
      </p:sp>
      <p:sp>
        <p:nvSpPr>
          <p:cNvPr id="9" name="TextBox 8">
            <a:extLst>
              <a:ext uri="{FF2B5EF4-FFF2-40B4-BE49-F238E27FC236}">
                <a16:creationId xmlns:a16="http://schemas.microsoft.com/office/drawing/2014/main" id="{96CBADE8-AF78-3E4E-9154-1DE085D8DFBC}"/>
              </a:ext>
            </a:extLst>
          </p:cNvPr>
          <p:cNvSpPr txBox="1"/>
          <p:nvPr/>
        </p:nvSpPr>
        <p:spPr>
          <a:xfrm>
            <a:off x="8305978" y="6449786"/>
            <a:ext cx="90281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a:ln>
                  <a:noFill/>
                </a:ln>
                <a:solidFill>
                  <a:prstClr val="black"/>
                </a:solidFill>
                <a:effectLst/>
                <a:uLnTx/>
                <a:uFillTx/>
                <a:latin typeface="+mn-ea"/>
                <a:cs typeface="+mn-cs"/>
              </a:rPr>
              <a:t>目的変数</a:t>
            </a:r>
            <a:endParaRPr kumimoji="0" lang="en-GB" sz="1400" b="0" i="0" u="none" strike="noStrike" kern="1200" cap="none" spc="0" normalizeH="0" baseline="0" noProof="0" dirty="0">
              <a:ln>
                <a:noFill/>
              </a:ln>
              <a:solidFill>
                <a:prstClr val="black"/>
              </a:solidFill>
              <a:effectLst/>
              <a:uLnTx/>
              <a:uFillTx/>
              <a:latin typeface="+mn-ea"/>
              <a:cs typeface="+mn-cs"/>
            </a:endParaRPr>
          </a:p>
        </p:txBody>
      </p:sp>
      <p:sp>
        <p:nvSpPr>
          <p:cNvPr id="10" name="Right Brace 9">
            <a:extLst>
              <a:ext uri="{FF2B5EF4-FFF2-40B4-BE49-F238E27FC236}">
                <a16:creationId xmlns:a16="http://schemas.microsoft.com/office/drawing/2014/main" id="{8224923C-5C66-804E-9485-9298B20AC602}"/>
              </a:ext>
            </a:extLst>
          </p:cNvPr>
          <p:cNvSpPr/>
          <p:nvPr/>
        </p:nvSpPr>
        <p:spPr>
          <a:xfrm rot="5400000">
            <a:off x="10170858" y="5502884"/>
            <a:ext cx="128590" cy="177291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mn-ea"/>
              <a:cs typeface="+mn-cs"/>
            </a:endParaRPr>
          </a:p>
        </p:txBody>
      </p:sp>
      <p:sp>
        <p:nvSpPr>
          <p:cNvPr id="11" name="TextBox 10">
            <a:extLst>
              <a:ext uri="{FF2B5EF4-FFF2-40B4-BE49-F238E27FC236}">
                <a16:creationId xmlns:a16="http://schemas.microsoft.com/office/drawing/2014/main" id="{FD7D49AD-C3CB-7F44-996D-D6E97DF222CD}"/>
              </a:ext>
            </a:extLst>
          </p:cNvPr>
          <p:cNvSpPr txBox="1"/>
          <p:nvPr/>
        </p:nvSpPr>
        <p:spPr>
          <a:xfrm>
            <a:off x="9783748" y="6464621"/>
            <a:ext cx="9028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a:ln>
                  <a:noFill/>
                </a:ln>
                <a:solidFill>
                  <a:prstClr val="black"/>
                </a:solidFill>
                <a:effectLst/>
                <a:uLnTx/>
                <a:uFillTx/>
                <a:latin typeface="+mn-ea"/>
                <a:cs typeface="+mn-cs"/>
              </a:rPr>
              <a:t>説明変数</a:t>
            </a:r>
            <a:endParaRPr kumimoji="0" lang="en-GB" sz="1400" b="0" i="0" u="none" strike="noStrike" kern="1200" cap="none" spc="0" normalizeH="0" baseline="0" noProof="0" dirty="0">
              <a:ln>
                <a:noFill/>
              </a:ln>
              <a:solidFill>
                <a:prstClr val="black"/>
              </a:solidFill>
              <a:effectLst/>
              <a:uLnTx/>
              <a:uFillTx/>
              <a:latin typeface="+mn-ea"/>
              <a:cs typeface="+mn-cs"/>
            </a:endParaRPr>
          </a:p>
        </p:txBody>
      </p:sp>
      <p:pic>
        <p:nvPicPr>
          <p:cNvPr id="12" name="Picture 11">
            <a:extLst>
              <a:ext uri="{FF2B5EF4-FFF2-40B4-BE49-F238E27FC236}">
                <a16:creationId xmlns:a16="http://schemas.microsoft.com/office/drawing/2014/main" id="{EDBC2645-B0FA-2547-B5CE-75330217F3B3}"/>
              </a:ext>
            </a:extLst>
          </p:cNvPr>
          <p:cNvPicPr>
            <a:picLocks noChangeAspect="1"/>
          </p:cNvPicPr>
          <p:nvPr/>
        </p:nvPicPr>
        <p:blipFill>
          <a:blip r:embed="rId2"/>
          <a:stretch>
            <a:fillRect/>
          </a:stretch>
        </p:blipFill>
        <p:spPr>
          <a:xfrm>
            <a:off x="8162512" y="4860293"/>
            <a:ext cx="2959100" cy="1435100"/>
          </a:xfrm>
          <a:prstGeom prst="rect">
            <a:avLst/>
          </a:prstGeom>
        </p:spPr>
      </p:pic>
      <p:sp>
        <p:nvSpPr>
          <p:cNvPr id="15" name="Rounded Rectangle 14">
            <a:extLst>
              <a:ext uri="{FF2B5EF4-FFF2-40B4-BE49-F238E27FC236}">
                <a16:creationId xmlns:a16="http://schemas.microsoft.com/office/drawing/2014/main" id="{DE348C52-271A-B344-9077-4564B39C8247}"/>
              </a:ext>
            </a:extLst>
          </p:cNvPr>
          <p:cNvSpPr/>
          <p:nvPr/>
        </p:nvSpPr>
        <p:spPr>
          <a:xfrm>
            <a:off x="762000" y="844143"/>
            <a:ext cx="955040" cy="339077"/>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prstClr val="black"/>
                </a:solidFill>
                <a:effectLst/>
                <a:uLnTx/>
                <a:uFillTx/>
                <a:latin typeface="+mn-ea"/>
                <a:cs typeface="+mn-cs"/>
              </a:rPr>
              <a:t>データ</a:t>
            </a:r>
            <a:endParaRPr kumimoji="0" lang="en-GB" sz="1800" b="0" i="0" u="none" strike="noStrike" kern="1200" cap="none" spc="0" normalizeH="0" baseline="0" noProof="0" dirty="0">
              <a:ln>
                <a:noFill/>
              </a:ln>
              <a:solidFill>
                <a:prstClr val="black"/>
              </a:solidFill>
              <a:effectLst/>
              <a:uLnTx/>
              <a:uFillTx/>
              <a:latin typeface="+mn-ea"/>
              <a:cs typeface="+mn-cs"/>
            </a:endParaRPr>
          </a:p>
        </p:txBody>
      </p:sp>
      <p:sp>
        <p:nvSpPr>
          <p:cNvPr id="18" name="TextBox 17">
            <a:extLst>
              <a:ext uri="{FF2B5EF4-FFF2-40B4-BE49-F238E27FC236}">
                <a16:creationId xmlns:a16="http://schemas.microsoft.com/office/drawing/2014/main" id="{EF9F7D24-F22A-AC48-9C73-26D0448EC8BB}"/>
              </a:ext>
            </a:extLst>
          </p:cNvPr>
          <p:cNvSpPr txBox="1"/>
          <p:nvPr/>
        </p:nvSpPr>
        <p:spPr>
          <a:xfrm>
            <a:off x="208002" y="142185"/>
            <a:ext cx="310533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dirty="0">
                <a:ln>
                  <a:noFill/>
                </a:ln>
                <a:solidFill>
                  <a:prstClr val="black"/>
                </a:solidFill>
                <a:effectLst/>
                <a:uLnTx/>
                <a:uFillTx/>
                <a:latin typeface="+mn-ea"/>
                <a:cs typeface="+mn-cs"/>
              </a:rPr>
              <a:t>実験方法①</a:t>
            </a:r>
            <a:r>
              <a:rPr kumimoji="0" lang="en-US" altLang="ja-JP" sz="2400" b="0" i="0" u="none" strike="noStrike" kern="1200" cap="none" spc="0" normalizeH="0" baseline="0" noProof="0" dirty="0">
                <a:ln>
                  <a:noFill/>
                </a:ln>
                <a:solidFill>
                  <a:prstClr val="black"/>
                </a:solidFill>
                <a:effectLst/>
                <a:uLnTx/>
                <a:uFillTx/>
                <a:latin typeface="+mn-ea"/>
                <a:cs typeface="+mn-cs"/>
              </a:rPr>
              <a:t>(TRL3~4)</a:t>
            </a:r>
            <a:endParaRPr kumimoji="0" lang="en-GB" sz="2400" b="0" i="0" u="none" strike="noStrike" kern="1200" cap="none" spc="0" normalizeH="0" baseline="0" noProof="0" dirty="0">
              <a:ln>
                <a:noFill/>
              </a:ln>
              <a:solidFill>
                <a:prstClr val="black"/>
              </a:solidFill>
              <a:effectLst/>
              <a:uLnTx/>
              <a:uFillTx/>
              <a:latin typeface="+mn-ea"/>
              <a:cs typeface="+mn-cs"/>
            </a:endParaRPr>
          </a:p>
        </p:txBody>
      </p:sp>
      <p:sp>
        <p:nvSpPr>
          <p:cNvPr id="2" name="Rectangle 1">
            <a:extLst>
              <a:ext uri="{FF2B5EF4-FFF2-40B4-BE49-F238E27FC236}">
                <a16:creationId xmlns:a16="http://schemas.microsoft.com/office/drawing/2014/main" id="{0E8018C3-1803-1046-A483-5B304DAD71E1}"/>
              </a:ext>
            </a:extLst>
          </p:cNvPr>
          <p:cNvSpPr/>
          <p:nvPr/>
        </p:nvSpPr>
        <p:spPr>
          <a:xfrm>
            <a:off x="177569" y="2846130"/>
            <a:ext cx="11413069" cy="646331"/>
          </a:xfrm>
          <a:prstGeom prst="rect">
            <a:avLst/>
          </a:prstGeom>
        </p:spPr>
        <p:txBody>
          <a:bodyPr wrap="square">
            <a:spAutoFit/>
          </a:bodyPr>
          <a:lstStyle/>
          <a:p>
            <a:r>
              <a:rPr lang="ja-JP" altLang="en-US" dirty="0">
                <a:latin typeface="+mn-ea"/>
              </a:rPr>
              <a:t>各</a:t>
            </a:r>
            <a:r>
              <a:rPr lang="en-US" dirty="0">
                <a:latin typeface="+mn-ea"/>
              </a:rPr>
              <a:t>10</a:t>
            </a:r>
            <a:r>
              <a:rPr lang="ja-JP" altLang="en-US" dirty="0">
                <a:latin typeface="+mn-ea"/>
              </a:rPr>
              <a:t>分間の最適開放レジ数の実測値を算出　</a:t>
            </a:r>
            <a:r>
              <a:rPr kumimoji="1" lang="ja-JP" altLang="en-US" dirty="0">
                <a:latin typeface="+mn-ea"/>
              </a:rPr>
              <a:t>⇒</a:t>
            </a:r>
            <a:r>
              <a:rPr lang="ja-JP" altLang="en-US" dirty="0">
                <a:latin typeface="+mn-ea"/>
              </a:rPr>
              <a:t>　１時間ごとにまとめる　</a:t>
            </a:r>
            <a:r>
              <a:rPr kumimoji="1" lang="ja-JP" altLang="en-US" dirty="0">
                <a:latin typeface="+mn-ea"/>
              </a:rPr>
              <a:t>⇒</a:t>
            </a:r>
            <a:r>
              <a:rPr lang="ja-JP" altLang="en-US" dirty="0">
                <a:latin typeface="+mn-ea"/>
              </a:rPr>
              <a:t>　機械学習　</a:t>
            </a:r>
            <a:r>
              <a:rPr kumimoji="1" lang="ja-JP" altLang="en-US" dirty="0">
                <a:latin typeface="+mn-ea"/>
              </a:rPr>
              <a:t>⇒</a:t>
            </a:r>
            <a:r>
              <a:rPr lang="ja-JP" altLang="en-US" dirty="0">
                <a:latin typeface="+mn-ea"/>
              </a:rPr>
              <a:t>　予測、可視化</a:t>
            </a:r>
            <a:r>
              <a:rPr lang="en-US" dirty="0">
                <a:latin typeface="+mn-ea"/>
              </a:rPr>
              <a:t> </a:t>
            </a:r>
            <a:endParaRPr lang="en-GB" dirty="0">
              <a:latin typeface="+mn-ea"/>
            </a:endParaRPr>
          </a:p>
          <a:p>
            <a:endParaRPr lang="en-US" altLang="ja-JP" dirty="0">
              <a:latin typeface="+mn-ea"/>
            </a:endParaRPr>
          </a:p>
        </p:txBody>
      </p:sp>
      <p:sp>
        <p:nvSpPr>
          <p:cNvPr id="6" name="TextBox 5">
            <a:extLst>
              <a:ext uri="{FF2B5EF4-FFF2-40B4-BE49-F238E27FC236}">
                <a16:creationId xmlns:a16="http://schemas.microsoft.com/office/drawing/2014/main" id="{3A5C7C5E-E563-EC42-B1C2-7B4F55B7DE39}"/>
              </a:ext>
            </a:extLst>
          </p:cNvPr>
          <p:cNvSpPr txBox="1"/>
          <p:nvPr/>
        </p:nvSpPr>
        <p:spPr>
          <a:xfrm>
            <a:off x="513588" y="3250242"/>
            <a:ext cx="3855543" cy="1754326"/>
          </a:xfrm>
          <a:prstGeom prst="rect">
            <a:avLst/>
          </a:prstGeom>
          <a:noFill/>
        </p:spPr>
        <p:txBody>
          <a:bodyPr wrap="none" rtlCol="0">
            <a:spAutoFit/>
          </a:bodyPr>
          <a:lstStyle/>
          <a:p>
            <a:r>
              <a:rPr lang="ja-JP" altLang="en-US" dirty="0">
                <a:latin typeface="+mn-ea"/>
              </a:rPr>
              <a:t>・混雑したレジがある</a:t>
            </a:r>
            <a:endParaRPr lang="en-US" altLang="ja-JP" dirty="0">
              <a:latin typeface="+mn-ea"/>
            </a:endParaRPr>
          </a:p>
          <a:p>
            <a:r>
              <a:rPr lang="ja-JP" altLang="en-US" dirty="0">
                <a:latin typeface="+mn-ea"/>
              </a:rPr>
              <a:t>→最適開放レジ数＝開放レジ数＋１</a:t>
            </a:r>
            <a:endParaRPr lang="en-US" altLang="ja-JP" dirty="0">
              <a:latin typeface="+mn-ea"/>
            </a:endParaRPr>
          </a:p>
          <a:p>
            <a:endParaRPr lang="en-US" altLang="ja-JP" dirty="0">
              <a:latin typeface="+mn-ea"/>
            </a:endParaRPr>
          </a:p>
          <a:p>
            <a:r>
              <a:rPr lang="ja-JP" altLang="en-US" dirty="0">
                <a:latin typeface="+mn-ea"/>
              </a:rPr>
              <a:t>・混雑したレジがない</a:t>
            </a:r>
            <a:endParaRPr lang="en-US" altLang="ja-JP" dirty="0">
              <a:latin typeface="+mn-ea"/>
            </a:endParaRPr>
          </a:p>
          <a:p>
            <a:r>
              <a:rPr lang="ja-JP" altLang="en-US" dirty="0">
                <a:latin typeface="+mn-ea"/>
              </a:rPr>
              <a:t>→最適開放レジ数＝開放レジ数</a:t>
            </a:r>
            <a:endParaRPr lang="en-US" altLang="ja-JP" dirty="0">
              <a:latin typeface="+mn-ea"/>
            </a:endParaRPr>
          </a:p>
          <a:p>
            <a:endParaRPr lang="en-GB" dirty="0">
              <a:latin typeface="+mn-ea"/>
            </a:endParaRPr>
          </a:p>
        </p:txBody>
      </p:sp>
      <p:sp>
        <p:nvSpPr>
          <p:cNvPr id="14" name="TextBox 13">
            <a:extLst>
              <a:ext uri="{FF2B5EF4-FFF2-40B4-BE49-F238E27FC236}">
                <a16:creationId xmlns:a16="http://schemas.microsoft.com/office/drawing/2014/main" id="{0807DC0A-734C-7342-9BF5-996559E6834B}"/>
              </a:ext>
            </a:extLst>
          </p:cNvPr>
          <p:cNvSpPr txBox="1"/>
          <p:nvPr/>
        </p:nvSpPr>
        <p:spPr>
          <a:xfrm>
            <a:off x="4913245" y="3297884"/>
            <a:ext cx="2957861" cy="646331"/>
          </a:xfrm>
          <a:prstGeom prst="rect">
            <a:avLst/>
          </a:prstGeom>
          <a:noFill/>
        </p:spPr>
        <p:txBody>
          <a:bodyPr wrap="none" rtlCol="0">
            <a:spAutoFit/>
          </a:bodyPr>
          <a:lstStyle/>
          <a:p>
            <a:r>
              <a:rPr lang="ja-JP" altLang="en-US" dirty="0">
                <a:latin typeface="+mn-ea"/>
              </a:rPr>
              <a:t>最適開放レジ数は</a:t>
            </a:r>
            <a:r>
              <a:rPr lang="en-US" altLang="ja-JP" dirty="0">
                <a:latin typeface="+mn-ea"/>
              </a:rPr>
              <a:t>10</a:t>
            </a:r>
            <a:r>
              <a:rPr lang="ja-JP" altLang="en-US" dirty="0">
                <a:latin typeface="+mn-ea"/>
              </a:rPr>
              <a:t>分間の</a:t>
            </a:r>
            <a:endParaRPr lang="en-US" altLang="ja-JP" dirty="0">
              <a:latin typeface="+mn-ea"/>
            </a:endParaRPr>
          </a:p>
          <a:p>
            <a:r>
              <a:rPr lang="ja-JP" altLang="en-US" dirty="0">
                <a:latin typeface="+mn-ea"/>
              </a:rPr>
              <a:t>中での最大値を取る</a:t>
            </a:r>
            <a:endParaRPr lang="en-GB" dirty="0">
              <a:latin typeface="+mn-ea"/>
            </a:endParaRPr>
          </a:p>
        </p:txBody>
      </p:sp>
      <p:sp>
        <p:nvSpPr>
          <p:cNvPr id="21" name="Right Brace 20">
            <a:extLst>
              <a:ext uri="{FF2B5EF4-FFF2-40B4-BE49-F238E27FC236}">
                <a16:creationId xmlns:a16="http://schemas.microsoft.com/office/drawing/2014/main" id="{AC6181FB-C49D-C948-B3E5-5C1ACBEAE9B5}"/>
              </a:ext>
            </a:extLst>
          </p:cNvPr>
          <p:cNvSpPr/>
          <p:nvPr/>
        </p:nvSpPr>
        <p:spPr>
          <a:xfrm rot="10800000">
            <a:off x="490615" y="5054323"/>
            <a:ext cx="123140" cy="135498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ea"/>
            </a:endParaRPr>
          </a:p>
        </p:txBody>
      </p:sp>
      <p:sp>
        <p:nvSpPr>
          <p:cNvPr id="22" name="TextBox 21">
            <a:extLst>
              <a:ext uri="{FF2B5EF4-FFF2-40B4-BE49-F238E27FC236}">
                <a16:creationId xmlns:a16="http://schemas.microsoft.com/office/drawing/2014/main" id="{73B04126-F469-B348-A45A-5E4D2CC325F6}"/>
              </a:ext>
            </a:extLst>
          </p:cNvPr>
          <p:cNvSpPr txBox="1"/>
          <p:nvPr/>
        </p:nvSpPr>
        <p:spPr>
          <a:xfrm>
            <a:off x="177569" y="5237597"/>
            <a:ext cx="385413" cy="954107"/>
          </a:xfrm>
          <a:prstGeom prst="rect">
            <a:avLst/>
          </a:prstGeom>
          <a:noFill/>
        </p:spPr>
        <p:txBody>
          <a:bodyPr wrap="square" rtlCol="0">
            <a:spAutoFit/>
          </a:bodyPr>
          <a:lstStyle/>
          <a:p>
            <a:r>
              <a:rPr lang="ja-JP" altLang="en-US" sz="1400">
                <a:latin typeface="+mn-ea"/>
              </a:rPr>
              <a:t>ま</a:t>
            </a:r>
            <a:endParaRPr lang="en-US" altLang="ja-JP" sz="1400" dirty="0">
              <a:latin typeface="+mn-ea"/>
            </a:endParaRPr>
          </a:p>
          <a:p>
            <a:r>
              <a:rPr lang="ja-JP" altLang="en-US" sz="1400">
                <a:latin typeface="+mn-ea"/>
              </a:rPr>
              <a:t>と</a:t>
            </a:r>
            <a:endParaRPr lang="en-US" altLang="ja-JP" sz="1400" dirty="0">
              <a:latin typeface="+mn-ea"/>
            </a:endParaRPr>
          </a:p>
          <a:p>
            <a:r>
              <a:rPr lang="ja-JP" altLang="en-US" sz="1400">
                <a:latin typeface="+mn-ea"/>
              </a:rPr>
              <a:t>め</a:t>
            </a:r>
            <a:endParaRPr lang="en-US" altLang="ja-JP" sz="1400" dirty="0">
              <a:latin typeface="+mn-ea"/>
            </a:endParaRPr>
          </a:p>
          <a:p>
            <a:r>
              <a:rPr lang="ja-JP" altLang="en-US" sz="1400">
                <a:latin typeface="+mn-ea"/>
              </a:rPr>
              <a:t>る</a:t>
            </a:r>
            <a:endParaRPr lang="en-GB" sz="1400" dirty="0">
              <a:latin typeface="+mn-ea"/>
            </a:endParaRPr>
          </a:p>
        </p:txBody>
      </p:sp>
      <p:sp>
        <p:nvSpPr>
          <p:cNvPr id="24" name="Double Bracket 23">
            <a:extLst>
              <a:ext uri="{FF2B5EF4-FFF2-40B4-BE49-F238E27FC236}">
                <a16:creationId xmlns:a16="http://schemas.microsoft.com/office/drawing/2014/main" id="{43A4D8E4-8E17-204D-BE10-0B3E07DACCC0}"/>
              </a:ext>
            </a:extLst>
          </p:cNvPr>
          <p:cNvSpPr/>
          <p:nvPr/>
        </p:nvSpPr>
        <p:spPr>
          <a:xfrm>
            <a:off x="261620" y="3255962"/>
            <a:ext cx="4107511" cy="1410355"/>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mn-ea"/>
            </a:endParaRPr>
          </a:p>
        </p:txBody>
      </p:sp>
      <p:sp>
        <p:nvSpPr>
          <p:cNvPr id="25" name="Double Bracket 24">
            <a:extLst>
              <a:ext uri="{FF2B5EF4-FFF2-40B4-BE49-F238E27FC236}">
                <a16:creationId xmlns:a16="http://schemas.microsoft.com/office/drawing/2014/main" id="{35887F2E-87BB-4847-9CE0-B184E9F409B4}"/>
              </a:ext>
            </a:extLst>
          </p:cNvPr>
          <p:cNvSpPr/>
          <p:nvPr/>
        </p:nvSpPr>
        <p:spPr>
          <a:xfrm>
            <a:off x="4811933" y="3274685"/>
            <a:ext cx="3059173" cy="692728"/>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mn-ea"/>
            </a:endParaRPr>
          </a:p>
        </p:txBody>
      </p:sp>
      <p:sp>
        <p:nvSpPr>
          <p:cNvPr id="27" name="Double Bracket 26">
            <a:extLst>
              <a:ext uri="{FF2B5EF4-FFF2-40B4-BE49-F238E27FC236}">
                <a16:creationId xmlns:a16="http://schemas.microsoft.com/office/drawing/2014/main" id="{41DEC1A5-8B35-EF42-BE4C-671ED1583995}"/>
              </a:ext>
            </a:extLst>
          </p:cNvPr>
          <p:cNvSpPr/>
          <p:nvPr/>
        </p:nvSpPr>
        <p:spPr>
          <a:xfrm>
            <a:off x="8105336" y="3273837"/>
            <a:ext cx="1326471" cy="700681"/>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mn-ea"/>
            </a:endParaRPr>
          </a:p>
        </p:txBody>
      </p:sp>
      <p:sp>
        <p:nvSpPr>
          <p:cNvPr id="28" name="TextBox 27">
            <a:extLst>
              <a:ext uri="{FF2B5EF4-FFF2-40B4-BE49-F238E27FC236}">
                <a16:creationId xmlns:a16="http://schemas.microsoft.com/office/drawing/2014/main" id="{769E599D-7548-5A4E-9972-3579D44B5E53}"/>
              </a:ext>
            </a:extLst>
          </p:cNvPr>
          <p:cNvSpPr txBox="1"/>
          <p:nvPr/>
        </p:nvSpPr>
        <p:spPr>
          <a:xfrm>
            <a:off x="8105336" y="3309887"/>
            <a:ext cx="1338828" cy="646331"/>
          </a:xfrm>
          <a:prstGeom prst="rect">
            <a:avLst/>
          </a:prstGeom>
          <a:noFill/>
        </p:spPr>
        <p:txBody>
          <a:bodyPr wrap="none" rtlCol="0">
            <a:spAutoFit/>
          </a:bodyPr>
          <a:lstStyle/>
          <a:p>
            <a:r>
              <a:rPr lang="ja-JP" altLang="en-US">
                <a:latin typeface="+mn-ea"/>
              </a:rPr>
              <a:t>ランダム</a:t>
            </a:r>
            <a:endParaRPr lang="en-US" altLang="ja-JP" dirty="0">
              <a:latin typeface="+mn-ea"/>
            </a:endParaRPr>
          </a:p>
          <a:p>
            <a:r>
              <a:rPr lang="ja-JP" altLang="en-US">
                <a:latin typeface="+mn-ea"/>
              </a:rPr>
              <a:t>フォレスト</a:t>
            </a:r>
            <a:endParaRPr lang="en-GB" dirty="0">
              <a:latin typeface="+mn-ea"/>
            </a:endParaRPr>
          </a:p>
        </p:txBody>
      </p:sp>
      <p:sp>
        <p:nvSpPr>
          <p:cNvPr id="30" name="Double Bracket 29">
            <a:extLst>
              <a:ext uri="{FF2B5EF4-FFF2-40B4-BE49-F238E27FC236}">
                <a16:creationId xmlns:a16="http://schemas.microsoft.com/office/drawing/2014/main" id="{43161D00-F8AC-5641-B6B5-1F42292D373C}"/>
              </a:ext>
            </a:extLst>
          </p:cNvPr>
          <p:cNvSpPr/>
          <p:nvPr/>
        </p:nvSpPr>
        <p:spPr>
          <a:xfrm>
            <a:off x="10114516" y="3299508"/>
            <a:ext cx="781055" cy="441237"/>
          </a:xfrm>
          <a:prstGeom prst="bracketPair">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mn-ea"/>
            </a:endParaRPr>
          </a:p>
        </p:txBody>
      </p:sp>
      <p:sp>
        <p:nvSpPr>
          <p:cNvPr id="31" name="TextBox 30">
            <a:extLst>
              <a:ext uri="{FF2B5EF4-FFF2-40B4-BE49-F238E27FC236}">
                <a16:creationId xmlns:a16="http://schemas.microsoft.com/office/drawing/2014/main" id="{E9A62895-B630-1A47-8DE6-2971A4E61316}"/>
              </a:ext>
            </a:extLst>
          </p:cNvPr>
          <p:cNvSpPr txBox="1"/>
          <p:nvPr/>
        </p:nvSpPr>
        <p:spPr>
          <a:xfrm>
            <a:off x="10237182" y="3347391"/>
            <a:ext cx="590226" cy="369332"/>
          </a:xfrm>
          <a:prstGeom prst="rect">
            <a:avLst/>
          </a:prstGeom>
          <a:noFill/>
        </p:spPr>
        <p:txBody>
          <a:bodyPr wrap="none" rtlCol="0">
            <a:spAutoFit/>
          </a:bodyPr>
          <a:lstStyle/>
          <a:p>
            <a:r>
              <a:rPr lang="en-US" altLang="ja-JP" dirty="0">
                <a:latin typeface="+mn-ea"/>
              </a:rPr>
              <a:t>GUI</a:t>
            </a:r>
            <a:endParaRPr lang="en-GB" dirty="0">
              <a:latin typeface="+mn-ea"/>
            </a:endParaRPr>
          </a:p>
        </p:txBody>
      </p:sp>
      <p:sp>
        <p:nvSpPr>
          <p:cNvPr id="33" name="テキスト ボックス 2">
            <a:extLst>
              <a:ext uri="{FF2B5EF4-FFF2-40B4-BE49-F238E27FC236}">
                <a16:creationId xmlns:a16="http://schemas.microsoft.com/office/drawing/2014/main" id="{55742B2A-A21C-0645-8763-F2F9847A1AC3}"/>
              </a:ext>
            </a:extLst>
          </p:cNvPr>
          <p:cNvSpPr txBox="1"/>
          <p:nvPr/>
        </p:nvSpPr>
        <p:spPr>
          <a:xfrm>
            <a:off x="7363586" y="5309267"/>
            <a:ext cx="942392" cy="646331"/>
          </a:xfrm>
          <a:prstGeom prst="rect">
            <a:avLst/>
          </a:prstGeom>
          <a:noFill/>
        </p:spPr>
        <p:txBody>
          <a:bodyPr wrap="square" rtlCol="0">
            <a:spAutoFit/>
          </a:bodyPr>
          <a:lstStyle/>
          <a:p>
            <a:r>
              <a:rPr kumimoji="1" lang="ja-JP" altLang="en-US" sz="3600" dirty="0">
                <a:latin typeface="+mn-ea"/>
              </a:rPr>
              <a:t>⇒</a:t>
            </a:r>
          </a:p>
        </p:txBody>
      </p:sp>
      <p:pic>
        <p:nvPicPr>
          <p:cNvPr id="34" name="Picture 33">
            <a:extLst>
              <a:ext uri="{FF2B5EF4-FFF2-40B4-BE49-F238E27FC236}">
                <a16:creationId xmlns:a16="http://schemas.microsoft.com/office/drawing/2014/main" id="{334D3BDA-23E1-F44E-A8BE-F8922FAF1EC9}"/>
              </a:ext>
            </a:extLst>
          </p:cNvPr>
          <p:cNvPicPr>
            <a:picLocks noChangeAspect="1"/>
          </p:cNvPicPr>
          <p:nvPr/>
        </p:nvPicPr>
        <p:blipFill>
          <a:blip r:embed="rId3"/>
          <a:stretch>
            <a:fillRect/>
          </a:stretch>
        </p:blipFill>
        <p:spPr>
          <a:xfrm>
            <a:off x="641318" y="4833207"/>
            <a:ext cx="6496981" cy="1617090"/>
          </a:xfrm>
          <a:prstGeom prst="rect">
            <a:avLst/>
          </a:prstGeom>
        </p:spPr>
      </p:pic>
      <p:sp>
        <p:nvSpPr>
          <p:cNvPr id="36" name="Rounded Rectangle 35">
            <a:extLst>
              <a:ext uri="{FF2B5EF4-FFF2-40B4-BE49-F238E27FC236}">
                <a16:creationId xmlns:a16="http://schemas.microsoft.com/office/drawing/2014/main" id="{6A55BA10-3E36-5741-9487-36D1531192FD}"/>
              </a:ext>
            </a:extLst>
          </p:cNvPr>
          <p:cNvSpPr/>
          <p:nvPr/>
        </p:nvSpPr>
        <p:spPr>
          <a:xfrm>
            <a:off x="761999" y="2494632"/>
            <a:ext cx="1313935" cy="339077"/>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mn-ea"/>
              </a:rPr>
              <a:t>計算手順</a:t>
            </a:r>
            <a:endParaRPr kumimoji="0" lang="en-GB" sz="1800" b="0" i="0" u="none" strike="noStrike" kern="1200" cap="none" spc="0" normalizeH="0" baseline="0" noProof="0" dirty="0">
              <a:ln>
                <a:noFill/>
              </a:ln>
              <a:solidFill>
                <a:prstClr val="black"/>
              </a:solidFill>
              <a:effectLst/>
              <a:uLnTx/>
              <a:uFillTx/>
              <a:latin typeface="+mn-ea"/>
              <a:cs typeface="+mn-cs"/>
            </a:endParaRPr>
          </a:p>
        </p:txBody>
      </p:sp>
      <p:sp>
        <p:nvSpPr>
          <p:cNvPr id="13" name="Slide Number Placeholder 12">
            <a:extLst>
              <a:ext uri="{FF2B5EF4-FFF2-40B4-BE49-F238E27FC236}">
                <a16:creationId xmlns:a16="http://schemas.microsoft.com/office/drawing/2014/main" id="{6EC15444-518D-B141-9A59-93B0CE0799FB}"/>
              </a:ext>
            </a:extLst>
          </p:cNvPr>
          <p:cNvSpPr>
            <a:spLocks noGrp="1"/>
          </p:cNvSpPr>
          <p:nvPr>
            <p:ph type="sldNum" sz="quarter" idx="12"/>
          </p:nvPr>
        </p:nvSpPr>
        <p:spPr>
          <a:xfrm>
            <a:off x="9431807" y="6492875"/>
            <a:ext cx="2743200" cy="365125"/>
          </a:xfrm>
        </p:spPr>
        <p:txBody>
          <a:bodyPr/>
          <a:lstStyle/>
          <a:p>
            <a:fld id="{9D6D416E-56D7-AA43-833E-740E524C71E8}" type="slidenum">
              <a:rPr lang="en-GB" sz="2000" smtClean="0">
                <a:latin typeface="+mn-ea"/>
              </a:rPr>
              <a:t>4</a:t>
            </a:fld>
            <a:endParaRPr lang="en-GB" sz="2000" dirty="0">
              <a:latin typeface="+mn-ea"/>
            </a:endParaRPr>
          </a:p>
        </p:txBody>
      </p:sp>
      <p:sp>
        <p:nvSpPr>
          <p:cNvPr id="17" name="Oval 16">
            <a:extLst>
              <a:ext uri="{FF2B5EF4-FFF2-40B4-BE49-F238E27FC236}">
                <a16:creationId xmlns:a16="http://schemas.microsoft.com/office/drawing/2014/main" id="{9368812C-D70C-314B-887C-ED0F66F75E62}"/>
              </a:ext>
            </a:extLst>
          </p:cNvPr>
          <p:cNvSpPr/>
          <p:nvPr/>
        </p:nvSpPr>
        <p:spPr>
          <a:xfrm>
            <a:off x="9100076" y="5030926"/>
            <a:ext cx="311773" cy="248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32" name="Oval 31">
            <a:extLst>
              <a:ext uri="{FF2B5EF4-FFF2-40B4-BE49-F238E27FC236}">
                <a16:creationId xmlns:a16="http://schemas.microsoft.com/office/drawing/2014/main" id="{E088EB3A-B82F-8742-AD6E-86CD2617ED88}"/>
              </a:ext>
            </a:extLst>
          </p:cNvPr>
          <p:cNvSpPr/>
          <p:nvPr/>
        </p:nvSpPr>
        <p:spPr>
          <a:xfrm>
            <a:off x="1722642" y="5293399"/>
            <a:ext cx="311773" cy="248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37" name="Oval 36">
            <a:extLst>
              <a:ext uri="{FF2B5EF4-FFF2-40B4-BE49-F238E27FC236}">
                <a16:creationId xmlns:a16="http://schemas.microsoft.com/office/drawing/2014/main" id="{3B8A8125-33EB-CF49-A120-7B4A82D96906}"/>
              </a:ext>
            </a:extLst>
          </p:cNvPr>
          <p:cNvSpPr/>
          <p:nvPr/>
        </p:nvSpPr>
        <p:spPr>
          <a:xfrm>
            <a:off x="1722642" y="5976921"/>
            <a:ext cx="311773" cy="248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38" name="Oval 37">
            <a:extLst>
              <a:ext uri="{FF2B5EF4-FFF2-40B4-BE49-F238E27FC236}">
                <a16:creationId xmlns:a16="http://schemas.microsoft.com/office/drawing/2014/main" id="{2EC4A30C-3521-464A-920A-985734B28480}"/>
              </a:ext>
            </a:extLst>
          </p:cNvPr>
          <p:cNvSpPr/>
          <p:nvPr/>
        </p:nvSpPr>
        <p:spPr>
          <a:xfrm>
            <a:off x="1725381" y="6225655"/>
            <a:ext cx="311773" cy="248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19" name="Left Brace 18">
            <a:extLst>
              <a:ext uri="{FF2B5EF4-FFF2-40B4-BE49-F238E27FC236}">
                <a16:creationId xmlns:a16="http://schemas.microsoft.com/office/drawing/2014/main" id="{6EEE41CB-C854-5E44-BA8E-9967AFA92EA2}"/>
              </a:ext>
            </a:extLst>
          </p:cNvPr>
          <p:cNvSpPr/>
          <p:nvPr/>
        </p:nvSpPr>
        <p:spPr>
          <a:xfrm>
            <a:off x="7917885" y="5044912"/>
            <a:ext cx="244627" cy="28952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n-ea"/>
            </a:endParaRPr>
          </a:p>
        </p:txBody>
      </p:sp>
    </p:spTree>
    <p:extLst>
      <p:ext uri="{BB962C8B-B14F-4D97-AF65-F5344CB8AC3E}">
        <p14:creationId xmlns:p14="http://schemas.microsoft.com/office/powerpoint/2010/main" val="51107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26010323-55E8-C849-A1C1-8F2E678E0238}"/>
              </a:ext>
            </a:extLst>
          </p:cNvPr>
          <p:cNvSpPr/>
          <p:nvPr/>
        </p:nvSpPr>
        <p:spPr>
          <a:xfrm>
            <a:off x="441277" y="4113947"/>
            <a:ext cx="11294269" cy="26396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n-ea"/>
            </a:endParaRPr>
          </a:p>
        </p:txBody>
      </p:sp>
      <p:sp>
        <p:nvSpPr>
          <p:cNvPr id="15" name="Rounded Rectangle 14">
            <a:extLst>
              <a:ext uri="{FF2B5EF4-FFF2-40B4-BE49-F238E27FC236}">
                <a16:creationId xmlns:a16="http://schemas.microsoft.com/office/drawing/2014/main" id="{88DCF743-0B04-D045-B7A3-666EBED97669}"/>
              </a:ext>
            </a:extLst>
          </p:cNvPr>
          <p:cNvSpPr/>
          <p:nvPr/>
        </p:nvSpPr>
        <p:spPr>
          <a:xfrm>
            <a:off x="441277" y="788001"/>
            <a:ext cx="11294270" cy="30242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n-ea"/>
            </a:endParaRPr>
          </a:p>
        </p:txBody>
      </p:sp>
      <p:sp>
        <p:nvSpPr>
          <p:cNvPr id="3" name="Content Placeholder 2">
            <a:extLst>
              <a:ext uri="{FF2B5EF4-FFF2-40B4-BE49-F238E27FC236}">
                <a16:creationId xmlns:a16="http://schemas.microsoft.com/office/drawing/2014/main" id="{676414FC-A4F9-8A44-BFF7-5E7C25F5F855}"/>
              </a:ext>
            </a:extLst>
          </p:cNvPr>
          <p:cNvSpPr>
            <a:spLocks noGrp="1"/>
          </p:cNvSpPr>
          <p:nvPr>
            <p:ph idx="1"/>
          </p:nvPr>
        </p:nvSpPr>
        <p:spPr>
          <a:xfrm>
            <a:off x="923003" y="1022410"/>
            <a:ext cx="8105331" cy="2940671"/>
          </a:xfrm>
        </p:spPr>
        <p:txBody>
          <a:bodyPr>
            <a:normAutofit fontScale="85000" lnSpcReduction="10000"/>
          </a:bodyPr>
          <a:lstStyle/>
          <a:p>
            <a:pPr marL="0" indent="0">
              <a:buNone/>
            </a:pPr>
            <a:r>
              <a:rPr lang="ja-JP" altLang="en-US" sz="2400" dirty="0">
                <a:latin typeface="+mn-ea"/>
              </a:rPr>
              <a:t>説明変数：</a:t>
            </a:r>
            <a:endParaRPr lang="en-US" altLang="ja-JP" sz="2400" dirty="0">
              <a:latin typeface="+mn-ea"/>
            </a:endParaRPr>
          </a:p>
          <a:p>
            <a:pPr marL="0" indent="0">
              <a:buNone/>
            </a:pPr>
            <a:r>
              <a:rPr lang="ja-JP" altLang="en-US" sz="2400" dirty="0">
                <a:latin typeface="+mn-ea"/>
              </a:rPr>
              <a:t>・時間帯（</a:t>
            </a:r>
            <a:r>
              <a:rPr lang="en-US" altLang="ja-JP" sz="2400" dirty="0">
                <a:latin typeface="+mn-ea"/>
              </a:rPr>
              <a:t>24</a:t>
            </a:r>
            <a:r>
              <a:rPr lang="ja-JP" altLang="en-US" sz="2400" dirty="0">
                <a:latin typeface="+mn-ea"/>
              </a:rPr>
              <a:t>時間営業の店舗であれば、</a:t>
            </a:r>
            <a:r>
              <a:rPr lang="en-US" altLang="ja-JP" sz="2400" dirty="0">
                <a:latin typeface="+mn-ea"/>
              </a:rPr>
              <a:t>0, 1,,, 23</a:t>
            </a:r>
            <a:r>
              <a:rPr lang="ja-JP" altLang="en-US" sz="2400" dirty="0">
                <a:latin typeface="+mn-ea"/>
              </a:rPr>
              <a:t>）</a:t>
            </a:r>
            <a:endParaRPr lang="en-US" altLang="ja-JP" sz="2400" dirty="0">
              <a:latin typeface="+mn-ea"/>
            </a:endParaRPr>
          </a:p>
          <a:p>
            <a:pPr marL="0" indent="0">
              <a:buNone/>
            </a:pPr>
            <a:r>
              <a:rPr lang="ja-JP" altLang="en-US" sz="2400" dirty="0">
                <a:latin typeface="+mn-ea"/>
              </a:rPr>
              <a:t>・日（</a:t>
            </a:r>
            <a:r>
              <a:rPr lang="en-US" altLang="ja-JP" sz="2400" dirty="0">
                <a:latin typeface="+mn-ea"/>
              </a:rPr>
              <a:t>T-POINT1.5</a:t>
            </a:r>
            <a:r>
              <a:rPr lang="ja-JP" altLang="en-US" sz="2400" dirty="0">
                <a:latin typeface="+mn-ea"/>
              </a:rPr>
              <a:t>倍デーの</a:t>
            </a:r>
            <a:r>
              <a:rPr lang="en-US" altLang="ja-JP" sz="2400" dirty="0">
                <a:latin typeface="+mn-ea"/>
              </a:rPr>
              <a:t>20</a:t>
            </a:r>
            <a:r>
              <a:rPr lang="ja-JP" altLang="en-US" sz="2400" dirty="0">
                <a:latin typeface="+mn-ea"/>
              </a:rPr>
              <a:t>日かどうかのダミー変数）</a:t>
            </a:r>
            <a:endParaRPr lang="en-US" altLang="ja-JP" sz="2400" dirty="0">
              <a:latin typeface="+mn-ea"/>
            </a:endParaRPr>
          </a:p>
          <a:p>
            <a:pPr marL="0" indent="0">
              <a:buNone/>
            </a:pPr>
            <a:r>
              <a:rPr lang="ja-JP" altLang="en-US" sz="2400" dirty="0">
                <a:latin typeface="+mn-ea"/>
              </a:rPr>
              <a:t>・曜日（つくば桜店</a:t>
            </a:r>
            <a:r>
              <a:rPr lang="en-US" altLang="ja-JP" sz="2400" dirty="0">
                <a:latin typeface="+mn-ea"/>
              </a:rPr>
              <a:t>EDA</a:t>
            </a:r>
            <a:r>
              <a:rPr lang="ja-JP" altLang="en-US" sz="2400" dirty="0">
                <a:latin typeface="+mn-ea"/>
              </a:rPr>
              <a:t>から月、水、木曜日かどうかのダミー変数）</a:t>
            </a:r>
            <a:endParaRPr lang="en-US" altLang="ja-JP" sz="2400" dirty="0">
              <a:latin typeface="+mn-ea"/>
            </a:endParaRPr>
          </a:p>
          <a:p>
            <a:pPr marL="0" indent="0">
              <a:buNone/>
            </a:pPr>
            <a:r>
              <a:rPr lang="ja-JP" altLang="en-US" sz="2400" dirty="0">
                <a:latin typeface="+mn-ea"/>
              </a:rPr>
              <a:t>・天気（雨・雪・みぞれが降っているかどうかのダミー変数）</a:t>
            </a:r>
            <a:endParaRPr lang="en-US" altLang="ja-JP" sz="2400" dirty="0">
              <a:latin typeface="+mn-ea"/>
            </a:endParaRPr>
          </a:p>
          <a:p>
            <a:pPr marL="0" indent="0">
              <a:buNone/>
            </a:pPr>
            <a:endParaRPr lang="en-US" altLang="ja-JP" sz="900" dirty="0">
              <a:latin typeface="+mn-ea"/>
            </a:endParaRPr>
          </a:p>
          <a:p>
            <a:pPr marL="0" indent="0">
              <a:buNone/>
            </a:pPr>
            <a:r>
              <a:rPr lang="ja-JP" altLang="en-US" sz="2400" dirty="0">
                <a:latin typeface="+mn-ea"/>
              </a:rPr>
              <a:t>目的変数：</a:t>
            </a:r>
            <a:endParaRPr lang="en-US" altLang="ja-JP" sz="2400" dirty="0">
              <a:latin typeface="+mn-ea"/>
            </a:endParaRPr>
          </a:p>
          <a:p>
            <a:pPr marL="0" indent="0">
              <a:buNone/>
            </a:pPr>
            <a:r>
              <a:rPr lang="ja-JP" altLang="en-US" sz="2400" dirty="0">
                <a:latin typeface="+mn-ea"/>
              </a:rPr>
              <a:t>・最適開放レジ数</a:t>
            </a:r>
            <a:endParaRPr lang="en-US" altLang="ja-JP" sz="2400" dirty="0">
              <a:latin typeface="+mn-ea"/>
            </a:endParaRPr>
          </a:p>
          <a:p>
            <a:pPr marL="0" indent="0">
              <a:buNone/>
            </a:pPr>
            <a:endParaRPr lang="en-US" altLang="ja-JP" sz="2000" dirty="0">
              <a:latin typeface="+mn-ea"/>
            </a:endParaRPr>
          </a:p>
        </p:txBody>
      </p:sp>
      <p:sp>
        <p:nvSpPr>
          <p:cNvPr id="13" name="TextBox 12">
            <a:extLst>
              <a:ext uri="{FF2B5EF4-FFF2-40B4-BE49-F238E27FC236}">
                <a16:creationId xmlns:a16="http://schemas.microsoft.com/office/drawing/2014/main" id="{990E4890-4B72-C84E-9D0D-A1F79D28C93F}"/>
              </a:ext>
            </a:extLst>
          </p:cNvPr>
          <p:cNvSpPr txBox="1"/>
          <p:nvPr/>
        </p:nvSpPr>
        <p:spPr>
          <a:xfrm>
            <a:off x="590881" y="4593608"/>
            <a:ext cx="7648059" cy="1754326"/>
          </a:xfrm>
          <a:prstGeom prst="rect">
            <a:avLst/>
          </a:prstGeom>
          <a:noFill/>
        </p:spPr>
        <p:txBody>
          <a:bodyPr wrap="square" rtlCol="0">
            <a:spAutoFit/>
          </a:bodyPr>
          <a:lstStyle/>
          <a:p>
            <a:r>
              <a:rPr lang="ja-JP" altLang="en-US" sz="2400" dirty="0">
                <a:latin typeface="+mn-ea"/>
              </a:rPr>
              <a:t>ランダムフォレストによる多クラス分類問題を解く</a:t>
            </a:r>
            <a:endParaRPr lang="en-US" altLang="ja-JP" sz="2400" dirty="0">
              <a:latin typeface="+mn-ea"/>
            </a:endParaRPr>
          </a:p>
          <a:p>
            <a:endParaRPr lang="en-US" altLang="ja-JP" sz="3200" dirty="0">
              <a:latin typeface="+mn-ea"/>
            </a:endParaRPr>
          </a:p>
          <a:p>
            <a:r>
              <a:rPr lang="ja-JP" altLang="en-US" sz="2400" dirty="0">
                <a:latin typeface="+mn-ea"/>
              </a:rPr>
              <a:t>学習データ：各店舗</a:t>
            </a:r>
            <a:r>
              <a:rPr lang="en-US" altLang="ja-JP" sz="2400" dirty="0">
                <a:latin typeface="+mn-ea"/>
              </a:rPr>
              <a:t>POS</a:t>
            </a:r>
            <a:r>
              <a:rPr lang="ja-JP" altLang="en-US" sz="2400" dirty="0">
                <a:latin typeface="+mn-ea"/>
              </a:rPr>
              <a:t>データ</a:t>
            </a:r>
            <a:r>
              <a:rPr lang="en-US" altLang="ja-JP" sz="2400" dirty="0">
                <a:latin typeface="+mn-ea"/>
              </a:rPr>
              <a:t>2019.9.1</a:t>
            </a:r>
            <a:r>
              <a:rPr lang="ja-JP" altLang="en-US" sz="2400" dirty="0">
                <a:latin typeface="+mn-ea"/>
              </a:rPr>
              <a:t>～</a:t>
            </a:r>
            <a:r>
              <a:rPr lang="en-US" altLang="ja-JP" sz="2400" dirty="0">
                <a:latin typeface="+mn-ea"/>
              </a:rPr>
              <a:t>2020.8.30</a:t>
            </a:r>
          </a:p>
          <a:p>
            <a:r>
              <a:rPr lang="ja-JP" altLang="en-US" sz="2400" dirty="0">
                <a:latin typeface="+mn-ea"/>
              </a:rPr>
              <a:t>テストデータ：</a:t>
            </a:r>
            <a:r>
              <a:rPr lang="en-US" altLang="ja-JP" sz="2400" dirty="0">
                <a:latin typeface="+mn-ea"/>
              </a:rPr>
              <a:t> </a:t>
            </a:r>
            <a:r>
              <a:rPr lang="ja-JP" altLang="en-US" sz="2400" dirty="0">
                <a:latin typeface="+mn-ea"/>
              </a:rPr>
              <a:t>各店舗</a:t>
            </a:r>
            <a:r>
              <a:rPr lang="en-US" altLang="ja-JP" sz="2400" dirty="0">
                <a:latin typeface="+mn-ea"/>
              </a:rPr>
              <a:t>POS</a:t>
            </a:r>
            <a:r>
              <a:rPr lang="ja-JP" altLang="en-US" sz="2400" dirty="0">
                <a:latin typeface="+mn-ea"/>
              </a:rPr>
              <a:t>データ</a:t>
            </a:r>
            <a:r>
              <a:rPr lang="en-US" altLang="ja-JP" sz="2400" dirty="0">
                <a:latin typeface="+mn-ea"/>
              </a:rPr>
              <a:t>2020.8.31</a:t>
            </a:r>
          </a:p>
        </p:txBody>
      </p:sp>
      <p:sp>
        <p:nvSpPr>
          <p:cNvPr id="17" name="Rounded Rectangle 16">
            <a:extLst>
              <a:ext uri="{FF2B5EF4-FFF2-40B4-BE49-F238E27FC236}">
                <a16:creationId xmlns:a16="http://schemas.microsoft.com/office/drawing/2014/main" id="{0038B274-5FAF-8F46-AC6D-5364AF082037}"/>
              </a:ext>
            </a:extLst>
          </p:cNvPr>
          <p:cNvSpPr/>
          <p:nvPr/>
        </p:nvSpPr>
        <p:spPr>
          <a:xfrm>
            <a:off x="2318044" y="633182"/>
            <a:ext cx="1199262" cy="37592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latin typeface="+mn-ea"/>
              </a:rPr>
              <a:t>特徴量</a:t>
            </a:r>
            <a:endParaRPr lang="en-GB" sz="2000" dirty="0">
              <a:latin typeface="+mn-ea"/>
            </a:endParaRPr>
          </a:p>
        </p:txBody>
      </p:sp>
      <p:sp>
        <p:nvSpPr>
          <p:cNvPr id="21" name="Rounded Rectangle 20">
            <a:extLst>
              <a:ext uri="{FF2B5EF4-FFF2-40B4-BE49-F238E27FC236}">
                <a16:creationId xmlns:a16="http://schemas.microsoft.com/office/drawing/2014/main" id="{DC1D0453-873C-BF42-A541-E56FB1691E14}"/>
              </a:ext>
            </a:extLst>
          </p:cNvPr>
          <p:cNvSpPr/>
          <p:nvPr/>
        </p:nvSpPr>
        <p:spPr>
          <a:xfrm>
            <a:off x="2318044" y="3963081"/>
            <a:ext cx="1937911" cy="370767"/>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latin typeface="+mn-ea"/>
              </a:rPr>
              <a:t>機械学習手法</a:t>
            </a:r>
            <a:endParaRPr lang="en-GB" sz="2000" dirty="0">
              <a:latin typeface="+mn-ea"/>
            </a:endParaRPr>
          </a:p>
        </p:txBody>
      </p:sp>
      <p:sp>
        <p:nvSpPr>
          <p:cNvPr id="22" name="TextBox 21">
            <a:extLst>
              <a:ext uri="{FF2B5EF4-FFF2-40B4-BE49-F238E27FC236}">
                <a16:creationId xmlns:a16="http://schemas.microsoft.com/office/drawing/2014/main" id="{9075349D-9818-9541-B072-A8EBAEBB3CAE}"/>
              </a:ext>
            </a:extLst>
          </p:cNvPr>
          <p:cNvSpPr txBox="1"/>
          <p:nvPr/>
        </p:nvSpPr>
        <p:spPr>
          <a:xfrm>
            <a:off x="441277" y="142185"/>
            <a:ext cx="3105337" cy="461665"/>
          </a:xfrm>
          <a:prstGeom prst="rect">
            <a:avLst/>
          </a:prstGeom>
          <a:noFill/>
        </p:spPr>
        <p:txBody>
          <a:bodyPr wrap="none" rtlCol="0">
            <a:spAutoFit/>
          </a:bodyPr>
          <a:lstStyle/>
          <a:p>
            <a:r>
              <a:rPr lang="ja-JP" altLang="en-US" sz="2400" dirty="0">
                <a:latin typeface="+mn-ea"/>
              </a:rPr>
              <a:t>実験方法</a:t>
            </a:r>
            <a:r>
              <a:rPr lang="en-US" altLang="ja-JP" sz="2400" dirty="0">
                <a:latin typeface="+mn-ea"/>
              </a:rPr>
              <a:t>②(TRL3~4)</a:t>
            </a:r>
            <a:endParaRPr lang="en-GB" sz="2400" dirty="0">
              <a:latin typeface="+mn-ea"/>
            </a:endParaRPr>
          </a:p>
        </p:txBody>
      </p:sp>
      <p:sp>
        <p:nvSpPr>
          <p:cNvPr id="2" name="Slide Number Placeholder 1">
            <a:extLst>
              <a:ext uri="{FF2B5EF4-FFF2-40B4-BE49-F238E27FC236}">
                <a16:creationId xmlns:a16="http://schemas.microsoft.com/office/drawing/2014/main" id="{31DE92F4-A6DA-7B44-89FD-DEB09ADCECF5}"/>
              </a:ext>
            </a:extLst>
          </p:cNvPr>
          <p:cNvSpPr>
            <a:spLocks noGrp="1"/>
          </p:cNvSpPr>
          <p:nvPr>
            <p:ph type="sldNum" sz="quarter" idx="12"/>
          </p:nvPr>
        </p:nvSpPr>
        <p:spPr>
          <a:xfrm>
            <a:off x="9347717" y="6395876"/>
            <a:ext cx="2743200" cy="365125"/>
          </a:xfrm>
        </p:spPr>
        <p:txBody>
          <a:bodyPr/>
          <a:lstStyle/>
          <a:p>
            <a:fld id="{9D6D416E-56D7-AA43-833E-740E524C71E8}" type="slidenum">
              <a:rPr lang="en-GB" sz="2000" smtClean="0">
                <a:latin typeface="+mn-ea"/>
              </a:rPr>
              <a:t>5</a:t>
            </a:fld>
            <a:endParaRPr lang="en-GB" sz="2000" dirty="0">
              <a:latin typeface="+mn-ea"/>
            </a:endParaRPr>
          </a:p>
        </p:txBody>
      </p:sp>
      <p:sp>
        <p:nvSpPr>
          <p:cNvPr id="4" name="テキスト ボックス 3">
            <a:extLst>
              <a:ext uri="{FF2B5EF4-FFF2-40B4-BE49-F238E27FC236}">
                <a16:creationId xmlns:a16="http://schemas.microsoft.com/office/drawing/2014/main" id="{FE6F32A0-3FBB-4F6C-87F7-91DB3A2A216E}"/>
              </a:ext>
            </a:extLst>
          </p:cNvPr>
          <p:cNvSpPr txBox="1"/>
          <p:nvPr/>
        </p:nvSpPr>
        <p:spPr>
          <a:xfrm>
            <a:off x="7875046" y="4639774"/>
            <a:ext cx="3821213" cy="923330"/>
          </a:xfrm>
          <a:prstGeom prst="rect">
            <a:avLst/>
          </a:prstGeom>
          <a:noFill/>
        </p:spPr>
        <p:txBody>
          <a:bodyPr wrap="square" rtlCol="0">
            <a:spAutoFit/>
          </a:bodyPr>
          <a:lstStyle/>
          <a:p>
            <a:r>
              <a:rPr lang="ja-JP" altLang="en-US" dirty="0">
                <a:latin typeface="+mn-ea"/>
              </a:rPr>
              <a:t>　　ある</a:t>
            </a:r>
            <a:r>
              <a:rPr lang="en-US" altLang="ja-JP" dirty="0">
                <a:latin typeface="+mn-ea"/>
              </a:rPr>
              <a:t>1</a:t>
            </a:r>
            <a:r>
              <a:rPr lang="ja-JP" altLang="en-US" dirty="0">
                <a:latin typeface="+mn-ea"/>
              </a:rPr>
              <a:t>時間の最適開放レジ数が</a:t>
            </a:r>
            <a:endParaRPr lang="en-US" altLang="ja-JP" dirty="0">
              <a:latin typeface="+mn-ea"/>
            </a:endParaRPr>
          </a:p>
          <a:p>
            <a:r>
              <a:rPr lang="ja-JP" altLang="en-US" dirty="0">
                <a:latin typeface="+mn-ea"/>
              </a:rPr>
              <a:t>　　</a:t>
            </a:r>
            <a:r>
              <a:rPr lang="en-US" altLang="ja-JP" dirty="0">
                <a:latin typeface="+mn-ea"/>
              </a:rPr>
              <a:t>1,2,3…</a:t>
            </a:r>
            <a:r>
              <a:rPr lang="ja-JP" altLang="en-US" dirty="0">
                <a:latin typeface="+mn-ea"/>
              </a:rPr>
              <a:t>のどれに分類されるか</a:t>
            </a:r>
            <a:endParaRPr lang="en-US" altLang="ja-JP" dirty="0">
              <a:latin typeface="+mn-ea"/>
            </a:endParaRPr>
          </a:p>
          <a:p>
            <a:endParaRPr kumimoji="1" lang="ja-JP" altLang="en-US" dirty="0">
              <a:latin typeface="+mn-ea"/>
            </a:endParaRPr>
          </a:p>
        </p:txBody>
      </p:sp>
      <p:sp>
        <p:nvSpPr>
          <p:cNvPr id="5" name="右大かっこ 4">
            <a:extLst>
              <a:ext uri="{FF2B5EF4-FFF2-40B4-BE49-F238E27FC236}">
                <a16:creationId xmlns:a16="http://schemas.microsoft.com/office/drawing/2014/main" id="{CA1021E6-58A7-4EE7-9748-83288DE19FD6}"/>
              </a:ext>
            </a:extLst>
          </p:cNvPr>
          <p:cNvSpPr/>
          <p:nvPr/>
        </p:nvSpPr>
        <p:spPr>
          <a:xfrm>
            <a:off x="8791603" y="1393281"/>
            <a:ext cx="361737" cy="1530221"/>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mn-ea"/>
            </a:endParaRPr>
          </a:p>
        </p:txBody>
      </p:sp>
      <p:cxnSp>
        <p:nvCxnSpPr>
          <p:cNvPr id="7" name="コネクタ: カギ線 6">
            <a:extLst>
              <a:ext uri="{FF2B5EF4-FFF2-40B4-BE49-F238E27FC236}">
                <a16:creationId xmlns:a16="http://schemas.microsoft.com/office/drawing/2014/main" id="{DB0D8B02-B017-4118-9B27-6A1DB37BDAC0}"/>
              </a:ext>
            </a:extLst>
          </p:cNvPr>
          <p:cNvCxnSpPr>
            <a:cxnSpLocks/>
            <a:stCxn id="5" idx="2"/>
          </p:cNvCxnSpPr>
          <p:nvPr/>
        </p:nvCxnSpPr>
        <p:spPr>
          <a:xfrm rot="10800000" flipV="1">
            <a:off x="3331038" y="2158392"/>
            <a:ext cx="5822302" cy="1452556"/>
          </a:xfrm>
          <a:prstGeom prst="bentConnector3">
            <a:avLst>
              <a:gd name="adj1" fmla="val -977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二等辺三角形 15">
            <a:extLst>
              <a:ext uri="{FF2B5EF4-FFF2-40B4-BE49-F238E27FC236}">
                <a16:creationId xmlns:a16="http://schemas.microsoft.com/office/drawing/2014/main" id="{F83F05AE-BF56-476F-8221-8A8BF86EE5F1}"/>
              </a:ext>
            </a:extLst>
          </p:cNvPr>
          <p:cNvSpPr/>
          <p:nvPr/>
        </p:nvSpPr>
        <p:spPr>
          <a:xfrm rot="16200000">
            <a:off x="3228744" y="3496671"/>
            <a:ext cx="171980" cy="2099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mn-ea"/>
            </a:endParaRPr>
          </a:p>
        </p:txBody>
      </p:sp>
      <p:sp>
        <p:nvSpPr>
          <p:cNvPr id="20" name="四角形: 角を丸くする 19">
            <a:extLst>
              <a:ext uri="{FF2B5EF4-FFF2-40B4-BE49-F238E27FC236}">
                <a16:creationId xmlns:a16="http://schemas.microsoft.com/office/drawing/2014/main" id="{F326F7F0-77B6-4872-B28D-92989030D5F6}"/>
              </a:ext>
            </a:extLst>
          </p:cNvPr>
          <p:cNvSpPr/>
          <p:nvPr/>
        </p:nvSpPr>
        <p:spPr>
          <a:xfrm>
            <a:off x="9785652" y="1643752"/>
            <a:ext cx="1910607" cy="10292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endParaRPr kumimoji="1" lang="en-US" altLang="ja-JP" dirty="0">
              <a:latin typeface="+mn-ea"/>
            </a:endParaRPr>
          </a:p>
          <a:p>
            <a:r>
              <a:rPr kumimoji="1" lang="ja-JP" altLang="en-US" dirty="0">
                <a:latin typeface="+mn-ea"/>
              </a:rPr>
              <a:t>教師あり学習を</a:t>
            </a:r>
            <a:endParaRPr kumimoji="1" lang="en-US" altLang="ja-JP" dirty="0">
              <a:latin typeface="+mn-ea"/>
            </a:endParaRPr>
          </a:p>
          <a:p>
            <a:r>
              <a:rPr kumimoji="1" lang="ja-JP" altLang="en-US" dirty="0">
                <a:latin typeface="+mn-ea"/>
              </a:rPr>
              <a:t>用いて予測する</a:t>
            </a:r>
          </a:p>
          <a:p>
            <a:pPr algn="ctr"/>
            <a:endParaRPr kumimoji="1" lang="ja-JP" altLang="en-US" dirty="0">
              <a:latin typeface="+mn-ea"/>
            </a:endParaRPr>
          </a:p>
        </p:txBody>
      </p:sp>
      <p:cxnSp>
        <p:nvCxnSpPr>
          <p:cNvPr id="25" name="直線矢印コネクタ 24">
            <a:extLst>
              <a:ext uri="{FF2B5EF4-FFF2-40B4-BE49-F238E27FC236}">
                <a16:creationId xmlns:a16="http://schemas.microsoft.com/office/drawing/2014/main" id="{5EC0BA8A-8A70-4B58-B803-F077F617C9CC}"/>
              </a:ext>
            </a:extLst>
          </p:cNvPr>
          <p:cNvCxnSpPr>
            <a:cxnSpLocks/>
          </p:cNvCxnSpPr>
          <p:nvPr/>
        </p:nvCxnSpPr>
        <p:spPr>
          <a:xfrm>
            <a:off x="7968353" y="4823926"/>
            <a:ext cx="2705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409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D119CF38-CCD5-4E07-8065-896E98B04AE9}"/>
              </a:ext>
            </a:extLst>
          </p:cNvPr>
          <p:cNvSpPr/>
          <p:nvPr/>
        </p:nvSpPr>
        <p:spPr>
          <a:xfrm>
            <a:off x="407009" y="1284962"/>
            <a:ext cx="5335412" cy="1797115"/>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 name="四角形: 角を丸くする 9">
            <a:extLst>
              <a:ext uri="{FF2B5EF4-FFF2-40B4-BE49-F238E27FC236}">
                <a16:creationId xmlns:a16="http://schemas.microsoft.com/office/drawing/2014/main" id="{A1191F69-69E2-4997-B947-31ADA96D1967}"/>
              </a:ext>
            </a:extLst>
          </p:cNvPr>
          <p:cNvSpPr/>
          <p:nvPr/>
        </p:nvSpPr>
        <p:spPr>
          <a:xfrm>
            <a:off x="7092643" y="3269847"/>
            <a:ext cx="5085180" cy="352216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Rounded Rectangle 13">
            <a:extLst>
              <a:ext uri="{FF2B5EF4-FFF2-40B4-BE49-F238E27FC236}">
                <a16:creationId xmlns:a16="http://schemas.microsoft.com/office/drawing/2014/main" id="{A0E31016-B2A9-F042-A0EF-90F94533793C}"/>
              </a:ext>
            </a:extLst>
          </p:cNvPr>
          <p:cNvSpPr/>
          <p:nvPr/>
        </p:nvSpPr>
        <p:spPr>
          <a:xfrm>
            <a:off x="7768722" y="3094287"/>
            <a:ext cx="2600081" cy="318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atin typeface="+mn-ea"/>
            </a:endParaRPr>
          </a:p>
        </p:txBody>
      </p:sp>
      <p:sp>
        <p:nvSpPr>
          <p:cNvPr id="12" name="四角形: 角を丸くする 11">
            <a:extLst>
              <a:ext uri="{FF2B5EF4-FFF2-40B4-BE49-F238E27FC236}">
                <a16:creationId xmlns:a16="http://schemas.microsoft.com/office/drawing/2014/main" id="{516439B3-0DC0-4CC3-82B5-F6590AC151BD}"/>
              </a:ext>
            </a:extLst>
          </p:cNvPr>
          <p:cNvSpPr/>
          <p:nvPr/>
        </p:nvSpPr>
        <p:spPr>
          <a:xfrm>
            <a:off x="14177" y="3148787"/>
            <a:ext cx="6739860" cy="3673232"/>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 name="TextBox 3">
            <a:extLst>
              <a:ext uri="{FF2B5EF4-FFF2-40B4-BE49-F238E27FC236}">
                <a16:creationId xmlns:a16="http://schemas.microsoft.com/office/drawing/2014/main" id="{B516CA1C-E27B-074B-A4FE-00636861F8B9}"/>
              </a:ext>
            </a:extLst>
          </p:cNvPr>
          <p:cNvSpPr txBox="1"/>
          <p:nvPr/>
        </p:nvSpPr>
        <p:spPr>
          <a:xfrm>
            <a:off x="359913" y="64358"/>
            <a:ext cx="3720890" cy="461665"/>
          </a:xfrm>
          <a:prstGeom prst="rect">
            <a:avLst/>
          </a:prstGeom>
          <a:noFill/>
        </p:spPr>
        <p:txBody>
          <a:bodyPr wrap="none" rtlCol="0">
            <a:spAutoFit/>
          </a:bodyPr>
          <a:lstStyle/>
          <a:p>
            <a:r>
              <a:rPr lang="ja-JP" altLang="en-US" sz="2400" dirty="0">
                <a:latin typeface="+mn-ea"/>
              </a:rPr>
              <a:t>実験結果と評価</a:t>
            </a:r>
            <a:r>
              <a:rPr lang="en-US" altLang="ja-JP" sz="2400" dirty="0">
                <a:latin typeface="+mn-ea"/>
              </a:rPr>
              <a:t>(TRL3~4)</a:t>
            </a:r>
            <a:endParaRPr lang="en-GB" sz="2400" dirty="0">
              <a:latin typeface="+mn-ea"/>
            </a:endParaRPr>
          </a:p>
        </p:txBody>
      </p:sp>
      <p:sp>
        <p:nvSpPr>
          <p:cNvPr id="5" name="TextBox 4">
            <a:extLst>
              <a:ext uri="{FF2B5EF4-FFF2-40B4-BE49-F238E27FC236}">
                <a16:creationId xmlns:a16="http://schemas.microsoft.com/office/drawing/2014/main" id="{7359978E-732B-F346-A10A-1AC12BE3F45C}"/>
              </a:ext>
            </a:extLst>
          </p:cNvPr>
          <p:cNvSpPr txBox="1"/>
          <p:nvPr/>
        </p:nvSpPr>
        <p:spPr>
          <a:xfrm>
            <a:off x="1052221" y="631881"/>
            <a:ext cx="4823756" cy="369332"/>
          </a:xfrm>
          <a:prstGeom prst="rect">
            <a:avLst/>
          </a:prstGeom>
          <a:noFill/>
        </p:spPr>
        <p:txBody>
          <a:bodyPr wrap="square" rtlCol="0">
            <a:spAutoFit/>
          </a:bodyPr>
          <a:lstStyle/>
          <a:p>
            <a:r>
              <a:rPr lang="ja-JP" altLang="en-US" dirty="0">
                <a:latin typeface="+mn-ea"/>
              </a:rPr>
              <a:t>つくば桜店　</a:t>
            </a:r>
            <a:r>
              <a:rPr lang="en-US" altLang="ja-JP" dirty="0">
                <a:latin typeface="+mn-ea"/>
              </a:rPr>
              <a:t>Accuracy = 50.00% </a:t>
            </a:r>
          </a:p>
        </p:txBody>
      </p:sp>
      <p:sp>
        <p:nvSpPr>
          <p:cNvPr id="6" name="TextBox 5">
            <a:extLst>
              <a:ext uri="{FF2B5EF4-FFF2-40B4-BE49-F238E27FC236}">
                <a16:creationId xmlns:a16="http://schemas.microsoft.com/office/drawing/2014/main" id="{5ACE00EA-FCA7-E24C-846E-3F12B1E119BA}"/>
              </a:ext>
            </a:extLst>
          </p:cNvPr>
          <p:cNvSpPr txBox="1"/>
          <p:nvPr/>
        </p:nvSpPr>
        <p:spPr>
          <a:xfrm>
            <a:off x="210123" y="3348476"/>
            <a:ext cx="3721904" cy="923330"/>
          </a:xfrm>
          <a:prstGeom prst="rect">
            <a:avLst/>
          </a:prstGeom>
          <a:noFill/>
        </p:spPr>
        <p:txBody>
          <a:bodyPr wrap="square" rtlCol="0">
            <a:spAutoFit/>
          </a:bodyPr>
          <a:lstStyle/>
          <a:p>
            <a:r>
              <a:rPr lang="ja-JP" altLang="en-US" dirty="0">
                <a:latin typeface="+mn-ea"/>
              </a:rPr>
              <a:t>つくば桜店の特徴量を他の店舗に適用し、精度評価  </a:t>
            </a:r>
            <a:r>
              <a:rPr lang="en-US" altLang="ja-JP" dirty="0">
                <a:latin typeface="+mn-ea"/>
              </a:rPr>
              <a:t>(</a:t>
            </a:r>
            <a:r>
              <a:rPr lang="ja-JP" altLang="en-US" dirty="0">
                <a:latin typeface="+mn-ea"/>
              </a:rPr>
              <a:t>時間不足で全店舗個別の特徴量はできなかった</a:t>
            </a:r>
            <a:r>
              <a:rPr lang="en-US" altLang="ja-JP" dirty="0">
                <a:latin typeface="+mn-ea"/>
              </a:rPr>
              <a:t>)</a:t>
            </a:r>
            <a:endParaRPr lang="en-GB" dirty="0">
              <a:latin typeface="+mn-ea"/>
            </a:endParaRPr>
          </a:p>
        </p:txBody>
      </p:sp>
      <p:graphicFrame>
        <p:nvGraphicFramePr>
          <p:cNvPr id="7" name="グラフ 6">
            <a:extLst>
              <a:ext uri="{FF2B5EF4-FFF2-40B4-BE49-F238E27FC236}">
                <a16:creationId xmlns:a16="http://schemas.microsoft.com/office/drawing/2014/main" id="{BB6D7B22-777F-40AB-A539-FD12FB848E6D}"/>
              </a:ext>
            </a:extLst>
          </p:cNvPr>
          <p:cNvGraphicFramePr>
            <a:graphicFrameLocks/>
          </p:cNvGraphicFramePr>
          <p:nvPr>
            <p:extLst>
              <p:ext uri="{D42A27DB-BD31-4B8C-83A1-F6EECF244321}">
                <p14:modId xmlns:p14="http://schemas.microsoft.com/office/powerpoint/2010/main" val="3886196598"/>
              </p:ext>
            </p:extLst>
          </p:nvPr>
        </p:nvGraphicFramePr>
        <p:xfrm>
          <a:off x="5786120" y="71790"/>
          <a:ext cx="5750976" cy="2932872"/>
        </p:xfrm>
        <a:graphic>
          <a:graphicData uri="http://schemas.openxmlformats.org/drawingml/2006/chart">
            <c:chart xmlns:c="http://schemas.openxmlformats.org/drawingml/2006/chart" xmlns:r="http://schemas.openxmlformats.org/officeDocument/2006/relationships" r:id="rId2"/>
          </a:graphicData>
        </a:graphic>
      </p:graphicFrame>
      <p:sp>
        <p:nvSpPr>
          <p:cNvPr id="2" name="テキスト ボックス 1">
            <a:extLst>
              <a:ext uri="{FF2B5EF4-FFF2-40B4-BE49-F238E27FC236}">
                <a16:creationId xmlns:a16="http://schemas.microsoft.com/office/drawing/2014/main" id="{99214602-36F6-444B-9631-71DA110C74C8}"/>
              </a:ext>
            </a:extLst>
          </p:cNvPr>
          <p:cNvSpPr txBox="1"/>
          <p:nvPr/>
        </p:nvSpPr>
        <p:spPr>
          <a:xfrm>
            <a:off x="89359" y="4668013"/>
            <a:ext cx="3991444" cy="1569660"/>
          </a:xfrm>
          <a:prstGeom prst="rect">
            <a:avLst/>
          </a:prstGeom>
          <a:noFill/>
        </p:spPr>
        <p:txBody>
          <a:bodyPr wrap="square" rtlCol="0">
            <a:spAutoFit/>
          </a:bodyPr>
          <a:lstStyle/>
          <a:p>
            <a:r>
              <a:rPr kumimoji="1" lang="en-US" altLang="ja-JP" sz="2400" dirty="0">
                <a:latin typeface="+mn-ea"/>
              </a:rPr>
              <a:t>MAX :</a:t>
            </a:r>
            <a:r>
              <a:rPr lang="ja-JP" altLang="en-US" sz="2400" dirty="0">
                <a:latin typeface="+mn-ea"/>
              </a:rPr>
              <a:t> </a:t>
            </a:r>
            <a:r>
              <a:rPr lang="en-US" altLang="ja-JP" sz="2400" dirty="0">
                <a:latin typeface="+mn-ea"/>
              </a:rPr>
              <a:t>84.62% </a:t>
            </a:r>
            <a:r>
              <a:rPr lang="ja-JP" altLang="en-US" sz="2400" dirty="0">
                <a:latin typeface="+mn-ea"/>
              </a:rPr>
              <a:t> </a:t>
            </a:r>
            <a:r>
              <a:rPr lang="en-US" altLang="ja-JP" sz="2400" dirty="0">
                <a:latin typeface="+mn-ea"/>
              </a:rPr>
              <a:t>(</a:t>
            </a:r>
            <a:r>
              <a:rPr lang="ja-JP" altLang="en-US" sz="2000" dirty="0">
                <a:latin typeface="+mn-ea"/>
              </a:rPr>
              <a:t>松代店</a:t>
            </a:r>
            <a:r>
              <a:rPr lang="en-US" altLang="ja-JP" sz="2400" dirty="0">
                <a:latin typeface="+mn-ea"/>
              </a:rPr>
              <a:t>)</a:t>
            </a:r>
            <a:endParaRPr kumimoji="1" lang="en-US" altLang="ja-JP" sz="2400" dirty="0">
              <a:latin typeface="+mn-ea"/>
            </a:endParaRPr>
          </a:p>
          <a:p>
            <a:r>
              <a:rPr kumimoji="1" lang="en-US" altLang="ja-JP" sz="2400" dirty="0">
                <a:latin typeface="+mn-ea"/>
              </a:rPr>
              <a:t>min :</a:t>
            </a:r>
            <a:r>
              <a:rPr lang="ja-JP" altLang="en-US" sz="2400" dirty="0">
                <a:latin typeface="+mn-ea"/>
              </a:rPr>
              <a:t> </a:t>
            </a:r>
            <a:r>
              <a:rPr lang="en-US" altLang="ja-JP" sz="2400" dirty="0">
                <a:latin typeface="+mn-ea"/>
              </a:rPr>
              <a:t>21.43%</a:t>
            </a:r>
            <a:r>
              <a:rPr lang="ja-JP" altLang="en-US" sz="2400" dirty="0">
                <a:latin typeface="+mn-ea"/>
              </a:rPr>
              <a:t>  </a:t>
            </a:r>
            <a:r>
              <a:rPr lang="en-US" altLang="ja-JP" sz="2400" dirty="0">
                <a:latin typeface="+mn-ea"/>
              </a:rPr>
              <a:t>(</a:t>
            </a:r>
            <a:r>
              <a:rPr lang="ja-JP" altLang="en-US" sz="2000" dirty="0">
                <a:latin typeface="+mn-ea"/>
              </a:rPr>
              <a:t>みらい伊奈店</a:t>
            </a:r>
            <a:r>
              <a:rPr lang="en-US" altLang="ja-JP" sz="2400" dirty="0">
                <a:latin typeface="+mn-ea"/>
              </a:rPr>
              <a:t>)</a:t>
            </a:r>
            <a:endParaRPr kumimoji="1" lang="en-US" altLang="ja-JP" sz="2400" dirty="0">
              <a:latin typeface="+mn-ea"/>
            </a:endParaRPr>
          </a:p>
          <a:p>
            <a:r>
              <a:rPr kumimoji="1" lang="en-US" altLang="ja-JP" sz="2400" dirty="0">
                <a:latin typeface="+mn-ea"/>
              </a:rPr>
              <a:t>average:</a:t>
            </a:r>
            <a:r>
              <a:rPr lang="ja-JP" altLang="en-US" sz="2400" dirty="0">
                <a:latin typeface="+mn-ea"/>
              </a:rPr>
              <a:t> </a:t>
            </a:r>
            <a:r>
              <a:rPr lang="en-US" altLang="ja-JP" sz="2400" dirty="0">
                <a:latin typeface="+mn-ea"/>
              </a:rPr>
              <a:t>52.30%</a:t>
            </a:r>
            <a:r>
              <a:rPr lang="ja-JP" altLang="en-US" sz="2400" dirty="0">
                <a:latin typeface="+mn-ea"/>
              </a:rPr>
              <a:t> </a:t>
            </a:r>
            <a:endParaRPr lang="en-US" altLang="ja-JP" sz="2400" dirty="0">
              <a:latin typeface="+mn-ea"/>
            </a:endParaRPr>
          </a:p>
          <a:p>
            <a:r>
              <a:rPr kumimoji="1" lang="en-US" altLang="ja-JP" sz="2400" dirty="0">
                <a:latin typeface="+mn-ea"/>
              </a:rPr>
              <a:t>median : </a:t>
            </a:r>
            <a:r>
              <a:rPr lang="en-US" altLang="ja-JP" sz="2400" dirty="0">
                <a:latin typeface="+mn-ea"/>
              </a:rPr>
              <a:t>53.33%</a:t>
            </a:r>
            <a:r>
              <a:rPr lang="ja-JP" altLang="en-US" sz="2400" dirty="0">
                <a:latin typeface="+mn-ea"/>
              </a:rPr>
              <a:t> </a:t>
            </a:r>
            <a:endParaRPr kumimoji="1" lang="en-US" altLang="ja-JP" sz="2000" dirty="0">
              <a:latin typeface="+mn-ea"/>
            </a:endParaRPr>
          </a:p>
        </p:txBody>
      </p:sp>
      <p:sp>
        <p:nvSpPr>
          <p:cNvPr id="3" name="テキスト ボックス 2">
            <a:extLst>
              <a:ext uri="{FF2B5EF4-FFF2-40B4-BE49-F238E27FC236}">
                <a16:creationId xmlns:a16="http://schemas.microsoft.com/office/drawing/2014/main" id="{9EA1F5F5-C403-4C3A-A890-BB41AFEA148E}"/>
              </a:ext>
            </a:extLst>
          </p:cNvPr>
          <p:cNvSpPr txBox="1"/>
          <p:nvPr/>
        </p:nvSpPr>
        <p:spPr>
          <a:xfrm>
            <a:off x="6601887" y="4567766"/>
            <a:ext cx="942392" cy="646331"/>
          </a:xfrm>
          <a:prstGeom prst="rect">
            <a:avLst/>
          </a:prstGeom>
          <a:noFill/>
        </p:spPr>
        <p:txBody>
          <a:bodyPr wrap="square" rtlCol="0">
            <a:spAutoFit/>
          </a:bodyPr>
          <a:lstStyle/>
          <a:p>
            <a:r>
              <a:rPr kumimoji="1" lang="ja-JP" altLang="en-US" sz="3600" dirty="0">
                <a:latin typeface="+mn-ea"/>
              </a:rPr>
              <a:t>⇒</a:t>
            </a:r>
          </a:p>
        </p:txBody>
      </p:sp>
      <p:sp>
        <p:nvSpPr>
          <p:cNvPr id="9" name="テキスト ボックス 8">
            <a:extLst>
              <a:ext uri="{FF2B5EF4-FFF2-40B4-BE49-F238E27FC236}">
                <a16:creationId xmlns:a16="http://schemas.microsoft.com/office/drawing/2014/main" id="{3E0A7328-49E7-464A-A624-FA5CA7703DE6}"/>
              </a:ext>
            </a:extLst>
          </p:cNvPr>
          <p:cNvSpPr txBox="1"/>
          <p:nvPr/>
        </p:nvSpPr>
        <p:spPr>
          <a:xfrm>
            <a:off x="7147458" y="3575334"/>
            <a:ext cx="5085180" cy="3416320"/>
          </a:xfrm>
          <a:prstGeom prst="rect">
            <a:avLst/>
          </a:prstGeom>
          <a:noFill/>
        </p:spPr>
        <p:txBody>
          <a:bodyPr wrap="square" rtlCol="0">
            <a:spAutoFit/>
          </a:bodyPr>
          <a:lstStyle/>
          <a:p>
            <a:r>
              <a:rPr kumimoji="1" lang="ja-JP" altLang="en-US" dirty="0">
                <a:latin typeface="+mn-ea"/>
              </a:rPr>
              <a:t>・</a:t>
            </a:r>
            <a:r>
              <a:rPr kumimoji="1" lang="en-US" altLang="ja-JP" dirty="0">
                <a:latin typeface="+mn-ea"/>
              </a:rPr>
              <a:t>『</a:t>
            </a:r>
            <a:r>
              <a:rPr kumimoji="1" lang="ja-JP" altLang="en-US" dirty="0">
                <a:latin typeface="+mn-ea"/>
              </a:rPr>
              <a:t>店舗ごとの混雑傾向の違い</a:t>
            </a:r>
            <a:r>
              <a:rPr kumimoji="1" lang="en-US" altLang="ja-JP" dirty="0">
                <a:latin typeface="+mn-ea"/>
              </a:rPr>
              <a:t>』</a:t>
            </a:r>
            <a:r>
              <a:rPr kumimoji="1" lang="ja-JP" altLang="en-US" dirty="0">
                <a:latin typeface="+mn-ea"/>
              </a:rPr>
              <a:t>や</a:t>
            </a:r>
            <a:r>
              <a:rPr kumimoji="1" lang="en-US" altLang="ja-JP" dirty="0">
                <a:latin typeface="+mn-ea"/>
              </a:rPr>
              <a:t>『</a:t>
            </a:r>
            <a:r>
              <a:rPr kumimoji="1" lang="ja-JP" altLang="en-US" dirty="0">
                <a:latin typeface="+mn-ea"/>
              </a:rPr>
              <a:t>日ごとの最適開放レジ数差を生み出す原因</a:t>
            </a:r>
            <a:r>
              <a:rPr kumimoji="1" lang="en-US" altLang="ja-JP" dirty="0">
                <a:latin typeface="+mn-ea"/>
              </a:rPr>
              <a:t>』</a:t>
            </a:r>
            <a:r>
              <a:rPr kumimoji="1" lang="ja-JP" altLang="en-US" dirty="0">
                <a:latin typeface="+mn-ea"/>
              </a:rPr>
              <a:t>を組み込む</a:t>
            </a:r>
            <a:endParaRPr kumimoji="1" lang="en-US" altLang="ja-JP" dirty="0">
              <a:latin typeface="+mn-ea"/>
            </a:endParaRPr>
          </a:p>
          <a:p>
            <a:endParaRPr kumimoji="1" lang="en-US" altLang="ja-JP" sz="1200" dirty="0">
              <a:latin typeface="+mn-ea"/>
            </a:endParaRPr>
          </a:p>
          <a:p>
            <a:r>
              <a:rPr kumimoji="1" lang="ja-JP" altLang="en-US" dirty="0">
                <a:latin typeface="+mn-ea"/>
              </a:rPr>
              <a:t>　　　①</a:t>
            </a:r>
            <a:r>
              <a:rPr lang="ja-JP" altLang="en-US" dirty="0">
                <a:latin typeface="+mn-ea"/>
              </a:rPr>
              <a:t>店舗ごとの</a:t>
            </a:r>
            <a:r>
              <a:rPr lang="en-US" altLang="ja-JP" dirty="0">
                <a:latin typeface="+mn-ea"/>
              </a:rPr>
              <a:t>EDA</a:t>
            </a:r>
            <a:r>
              <a:rPr lang="ja-JP" altLang="en-US" dirty="0">
                <a:latin typeface="+mn-ea"/>
              </a:rPr>
              <a:t>から曜日ダミー変更</a:t>
            </a:r>
            <a:endParaRPr lang="en-US" altLang="ja-JP" dirty="0">
              <a:latin typeface="+mn-ea"/>
            </a:endParaRPr>
          </a:p>
          <a:p>
            <a:r>
              <a:rPr lang="ja-JP" altLang="en-US" dirty="0">
                <a:latin typeface="+mn-ea"/>
              </a:rPr>
              <a:t>　　　②レジ前</a:t>
            </a:r>
            <a:r>
              <a:rPr lang="en-US" altLang="ja-JP" dirty="0">
                <a:latin typeface="+mn-ea"/>
              </a:rPr>
              <a:t>+</a:t>
            </a:r>
            <a:r>
              <a:rPr lang="ja-JP" altLang="en-US" dirty="0">
                <a:latin typeface="+mn-ea"/>
              </a:rPr>
              <a:t>出入口センサーデータの補強</a:t>
            </a:r>
            <a:endParaRPr lang="en-US" altLang="ja-JP" dirty="0">
              <a:latin typeface="+mn-ea"/>
            </a:endParaRPr>
          </a:p>
          <a:p>
            <a:r>
              <a:rPr lang="ja-JP" altLang="en-US" dirty="0">
                <a:latin typeface="+mn-ea"/>
              </a:rPr>
              <a:t>　　　「顧客買い回り時間」「レジ処理時間」</a:t>
            </a:r>
            <a:endParaRPr lang="en-US" altLang="ja-JP" dirty="0">
              <a:latin typeface="+mn-ea"/>
            </a:endParaRPr>
          </a:p>
          <a:p>
            <a:r>
              <a:rPr lang="ja-JP" altLang="en-US" dirty="0">
                <a:latin typeface="+mn-ea"/>
              </a:rPr>
              <a:t>　　　「店舗間で異なる客層」等を追加する</a:t>
            </a:r>
            <a:endParaRPr kumimoji="1" lang="en-US" altLang="ja-JP" dirty="0">
              <a:latin typeface="+mn-ea"/>
            </a:endParaRPr>
          </a:p>
          <a:p>
            <a:endParaRPr kumimoji="1" lang="en-US" altLang="ja-JP" sz="1000" dirty="0">
              <a:latin typeface="+mn-ea"/>
            </a:endParaRPr>
          </a:p>
          <a:p>
            <a:endParaRPr kumimoji="1" lang="en-US" altLang="ja-JP" sz="900" dirty="0">
              <a:latin typeface="+mn-ea"/>
            </a:endParaRPr>
          </a:p>
          <a:p>
            <a:r>
              <a:rPr kumimoji="1" lang="ja-JP" altLang="en-US" dirty="0">
                <a:latin typeface="+mn-ea"/>
              </a:rPr>
              <a:t>・経過時間</a:t>
            </a:r>
            <a:r>
              <a:rPr kumimoji="1" lang="en-US" altLang="ja-JP" dirty="0">
                <a:latin typeface="+mn-ea"/>
              </a:rPr>
              <a:t>2</a:t>
            </a:r>
            <a:r>
              <a:rPr kumimoji="1" lang="ja-JP" altLang="en-US" dirty="0">
                <a:latin typeface="+mn-ea"/>
              </a:rPr>
              <a:t>分以内の</a:t>
            </a:r>
            <a:r>
              <a:rPr kumimoji="1" lang="en-US" altLang="ja-JP" dirty="0">
                <a:latin typeface="+mn-ea"/>
              </a:rPr>
              <a:t>3</a:t>
            </a:r>
            <a:r>
              <a:rPr kumimoji="1" lang="ja-JP" altLang="en-US" dirty="0">
                <a:latin typeface="+mn-ea"/>
              </a:rPr>
              <a:t>連続では正確な混雑を</a:t>
            </a:r>
            <a:endParaRPr kumimoji="1" lang="en-US" altLang="ja-JP" dirty="0">
              <a:latin typeface="+mn-ea"/>
            </a:endParaRPr>
          </a:p>
          <a:p>
            <a:r>
              <a:rPr kumimoji="1" lang="ja-JP" altLang="en-US" dirty="0">
                <a:latin typeface="+mn-ea"/>
              </a:rPr>
              <a:t>表しきれない</a:t>
            </a:r>
            <a:endParaRPr kumimoji="1" lang="en-US" altLang="ja-JP" sz="1100" dirty="0">
              <a:latin typeface="+mn-ea"/>
            </a:endParaRPr>
          </a:p>
          <a:p>
            <a:r>
              <a:rPr kumimoji="1" lang="ja-JP" altLang="en-US" dirty="0">
                <a:latin typeface="+mn-ea"/>
              </a:rPr>
              <a:t>→</a:t>
            </a:r>
            <a:r>
              <a:rPr kumimoji="1" lang="en-US" altLang="ja-JP" dirty="0">
                <a:latin typeface="+mn-ea"/>
              </a:rPr>
              <a:t>POS</a:t>
            </a:r>
            <a:r>
              <a:rPr kumimoji="1" lang="ja-JP" altLang="en-US" dirty="0">
                <a:latin typeface="+mn-ea"/>
              </a:rPr>
              <a:t>データから読み取れることに限界がある</a:t>
            </a:r>
            <a:endParaRPr kumimoji="1" lang="en-US" altLang="ja-JP" dirty="0">
              <a:latin typeface="+mn-ea"/>
            </a:endParaRPr>
          </a:p>
          <a:p>
            <a:endParaRPr kumimoji="1" lang="en-US" altLang="ja-JP" dirty="0">
              <a:latin typeface="+mn-ea"/>
            </a:endParaRPr>
          </a:p>
        </p:txBody>
      </p:sp>
      <p:sp>
        <p:nvSpPr>
          <p:cNvPr id="8" name="Slide Number Placeholder 7">
            <a:extLst>
              <a:ext uri="{FF2B5EF4-FFF2-40B4-BE49-F238E27FC236}">
                <a16:creationId xmlns:a16="http://schemas.microsoft.com/office/drawing/2014/main" id="{AEB5AF0B-F7C5-0842-84EF-7848214B6B79}"/>
              </a:ext>
            </a:extLst>
          </p:cNvPr>
          <p:cNvSpPr>
            <a:spLocks noGrp="1"/>
          </p:cNvSpPr>
          <p:nvPr>
            <p:ph type="sldNum" sz="quarter" idx="12"/>
          </p:nvPr>
        </p:nvSpPr>
        <p:spPr>
          <a:xfrm>
            <a:off x="9518013" y="6524568"/>
            <a:ext cx="2743200" cy="365125"/>
          </a:xfrm>
        </p:spPr>
        <p:txBody>
          <a:bodyPr/>
          <a:lstStyle/>
          <a:p>
            <a:fld id="{9D6D416E-56D7-AA43-833E-740E524C71E8}" type="slidenum">
              <a:rPr lang="en-GB" sz="2000" smtClean="0">
                <a:latin typeface="+mn-ea"/>
              </a:rPr>
              <a:t>6</a:t>
            </a:fld>
            <a:endParaRPr lang="en-GB" sz="2000" dirty="0">
              <a:latin typeface="+mn-ea"/>
            </a:endParaRPr>
          </a:p>
        </p:txBody>
      </p:sp>
      <p:sp>
        <p:nvSpPr>
          <p:cNvPr id="15" name="TextBox 14">
            <a:extLst>
              <a:ext uri="{FF2B5EF4-FFF2-40B4-BE49-F238E27FC236}">
                <a16:creationId xmlns:a16="http://schemas.microsoft.com/office/drawing/2014/main" id="{B6568550-84CD-1F40-A314-674BD9101694}"/>
              </a:ext>
            </a:extLst>
          </p:cNvPr>
          <p:cNvSpPr txBox="1"/>
          <p:nvPr/>
        </p:nvSpPr>
        <p:spPr>
          <a:xfrm>
            <a:off x="7902278" y="3082078"/>
            <a:ext cx="2262158" cy="369332"/>
          </a:xfrm>
          <a:prstGeom prst="rect">
            <a:avLst/>
          </a:prstGeom>
          <a:noFill/>
        </p:spPr>
        <p:txBody>
          <a:bodyPr wrap="none" rtlCol="0">
            <a:spAutoFit/>
          </a:bodyPr>
          <a:lstStyle/>
          <a:p>
            <a:r>
              <a:rPr kumimoji="1" lang="ja-JP" altLang="en-US" dirty="0">
                <a:latin typeface="+mn-ea"/>
              </a:rPr>
              <a:t>精度向上への改善点</a:t>
            </a:r>
            <a:endParaRPr kumimoji="1" lang="en-US" altLang="ja-JP" dirty="0">
              <a:latin typeface="+mn-ea"/>
            </a:endParaRPr>
          </a:p>
        </p:txBody>
      </p:sp>
      <p:pic>
        <p:nvPicPr>
          <p:cNvPr id="17" name="Picture 16">
            <a:extLst>
              <a:ext uri="{FF2B5EF4-FFF2-40B4-BE49-F238E27FC236}">
                <a16:creationId xmlns:a16="http://schemas.microsoft.com/office/drawing/2014/main" id="{765E5901-7802-D541-B549-494354271284}"/>
              </a:ext>
            </a:extLst>
          </p:cNvPr>
          <p:cNvPicPr>
            <a:picLocks noChangeAspect="1"/>
          </p:cNvPicPr>
          <p:nvPr/>
        </p:nvPicPr>
        <p:blipFill>
          <a:blip r:embed="rId3"/>
          <a:stretch>
            <a:fillRect/>
          </a:stretch>
        </p:blipFill>
        <p:spPr>
          <a:xfrm>
            <a:off x="3952605" y="3269847"/>
            <a:ext cx="2505346" cy="3387911"/>
          </a:xfrm>
          <a:prstGeom prst="rect">
            <a:avLst/>
          </a:prstGeom>
          <a:ln w="6350" cap="sq">
            <a:solidFill>
              <a:srgbClr val="000000"/>
            </a:solidFill>
            <a:miter lim="800000"/>
          </a:ln>
          <a:effectLst>
            <a:outerShdw blurRad="57150" dist="50800" dir="2700000" algn="tl" rotWithShape="0">
              <a:srgbClr val="000000">
                <a:alpha val="0"/>
              </a:srgbClr>
            </a:outerShdw>
          </a:effectLst>
        </p:spPr>
      </p:pic>
      <p:sp>
        <p:nvSpPr>
          <p:cNvPr id="16" name="テキスト ボックス 15">
            <a:extLst>
              <a:ext uri="{FF2B5EF4-FFF2-40B4-BE49-F238E27FC236}">
                <a16:creationId xmlns:a16="http://schemas.microsoft.com/office/drawing/2014/main" id="{959F47C3-7C32-4FC1-BBA3-3C35F0C17AA6}"/>
              </a:ext>
            </a:extLst>
          </p:cNvPr>
          <p:cNvSpPr txBox="1"/>
          <p:nvPr/>
        </p:nvSpPr>
        <p:spPr>
          <a:xfrm>
            <a:off x="484613" y="1383724"/>
            <a:ext cx="5391364" cy="1692771"/>
          </a:xfrm>
          <a:prstGeom prst="rect">
            <a:avLst/>
          </a:prstGeom>
          <a:noFill/>
        </p:spPr>
        <p:txBody>
          <a:bodyPr wrap="square" rtlCol="0">
            <a:spAutoFit/>
          </a:bodyPr>
          <a:lstStyle/>
          <a:p>
            <a:r>
              <a:rPr kumimoji="1" lang="ja-JP" altLang="en-US" sz="1600" dirty="0">
                <a:latin typeface="+mn-ea"/>
              </a:rPr>
              <a:t>・経験に頼っていた過去レジ数から傾向をつかめている</a:t>
            </a:r>
            <a:endParaRPr kumimoji="1" lang="en-US" altLang="ja-JP" sz="1600" dirty="0">
              <a:latin typeface="+mn-ea"/>
            </a:endParaRPr>
          </a:p>
          <a:p>
            <a:r>
              <a:rPr kumimoji="1" lang="ja-JP" altLang="en-US" sz="1600" dirty="0">
                <a:latin typeface="+mn-ea"/>
              </a:rPr>
              <a:t>⇒支店長が予測を社員に共有することで未経験も現場勘</a:t>
            </a:r>
            <a:endParaRPr kumimoji="1" lang="en-US" altLang="ja-JP" sz="1600" dirty="0">
              <a:latin typeface="+mn-ea"/>
            </a:endParaRPr>
          </a:p>
          <a:p>
            <a:r>
              <a:rPr kumimoji="1" lang="ja-JP" altLang="en-US" sz="1600" dirty="0">
                <a:latin typeface="+mn-ea"/>
              </a:rPr>
              <a:t>　を持てる</a:t>
            </a:r>
            <a:endParaRPr kumimoji="1" lang="en-US" altLang="ja-JP" sz="1600" dirty="0">
              <a:latin typeface="+mn-ea"/>
            </a:endParaRPr>
          </a:p>
          <a:p>
            <a:endParaRPr kumimoji="1" lang="en-US" altLang="ja-JP" sz="800" dirty="0">
              <a:latin typeface="+mn-ea"/>
            </a:endParaRPr>
          </a:p>
          <a:p>
            <a:r>
              <a:rPr kumimoji="1" lang="ja-JP" altLang="en-US" sz="1600" dirty="0">
                <a:latin typeface="+mn-ea"/>
              </a:rPr>
              <a:t>・少なくとも予測値</a:t>
            </a:r>
            <a:r>
              <a:rPr kumimoji="1" lang="en-US" altLang="ja-JP" sz="1600" dirty="0">
                <a:latin typeface="+mn-ea"/>
              </a:rPr>
              <a:t>+3</a:t>
            </a:r>
            <a:r>
              <a:rPr kumimoji="1" lang="ja-JP" altLang="en-US" sz="1600" dirty="0">
                <a:latin typeface="+mn-ea"/>
              </a:rPr>
              <a:t>人は他業務を行っていても</a:t>
            </a:r>
            <a:endParaRPr kumimoji="1" lang="en-US" altLang="ja-JP" sz="1600" dirty="0">
              <a:latin typeface="+mn-ea"/>
            </a:endParaRPr>
          </a:p>
          <a:p>
            <a:r>
              <a:rPr kumimoji="1" lang="ja-JP" altLang="en-US" sz="1600" dirty="0">
                <a:latin typeface="+mn-ea"/>
              </a:rPr>
              <a:t>　すぐに駆け付けられるよう配置する</a:t>
            </a:r>
            <a:endParaRPr kumimoji="1" lang="en-US" altLang="ja-JP" sz="1600" dirty="0">
              <a:latin typeface="+mn-ea"/>
            </a:endParaRPr>
          </a:p>
          <a:p>
            <a:r>
              <a:rPr kumimoji="1" lang="ja-JP" altLang="en-US" sz="1600" dirty="0">
                <a:latin typeface="+mn-ea"/>
              </a:rPr>
              <a:t>⇒混雑の可能性減＆応援不要の際は他サービスが向上</a:t>
            </a:r>
            <a:endParaRPr kumimoji="1" lang="en-US" altLang="ja-JP" sz="1600" dirty="0">
              <a:latin typeface="+mn-ea"/>
            </a:endParaRPr>
          </a:p>
        </p:txBody>
      </p:sp>
      <p:sp>
        <p:nvSpPr>
          <p:cNvPr id="20" name="矢印: 山形 19">
            <a:extLst>
              <a:ext uri="{FF2B5EF4-FFF2-40B4-BE49-F238E27FC236}">
                <a16:creationId xmlns:a16="http://schemas.microsoft.com/office/drawing/2014/main" id="{31B4838E-C9FB-4C5C-88C8-59FC9A8F2E8D}"/>
              </a:ext>
            </a:extLst>
          </p:cNvPr>
          <p:cNvSpPr/>
          <p:nvPr/>
        </p:nvSpPr>
        <p:spPr>
          <a:xfrm>
            <a:off x="18653" y="1760234"/>
            <a:ext cx="344657" cy="651955"/>
          </a:xfrm>
          <a:prstGeom prst="chevron">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latin typeface="+mn-ea"/>
            </a:endParaRPr>
          </a:p>
        </p:txBody>
      </p:sp>
      <p:sp>
        <p:nvSpPr>
          <p:cNvPr id="23" name="左大かっこ 22">
            <a:extLst>
              <a:ext uri="{FF2B5EF4-FFF2-40B4-BE49-F238E27FC236}">
                <a16:creationId xmlns:a16="http://schemas.microsoft.com/office/drawing/2014/main" id="{6C673E4E-7F78-4A5B-8055-2DCA79329B0E}"/>
              </a:ext>
            </a:extLst>
          </p:cNvPr>
          <p:cNvSpPr/>
          <p:nvPr/>
        </p:nvSpPr>
        <p:spPr>
          <a:xfrm>
            <a:off x="7758854" y="4355004"/>
            <a:ext cx="124031" cy="1033619"/>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25" name="コネクタ: カギ線 24">
            <a:extLst>
              <a:ext uri="{FF2B5EF4-FFF2-40B4-BE49-F238E27FC236}">
                <a16:creationId xmlns:a16="http://schemas.microsoft.com/office/drawing/2014/main" id="{71E7DCD8-2EB8-456A-8B18-A178A3D994FA}"/>
              </a:ext>
            </a:extLst>
          </p:cNvPr>
          <p:cNvCxnSpPr>
            <a:cxnSpLocks/>
            <a:endCxn id="23" idx="1"/>
          </p:cNvCxnSpPr>
          <p:nvPr/>
        </p:nvCxnSpPr>
        <p:spPr>
          <a:xfrm rot="16200000" flipH="1">
            <a:off x="7237186" y="4350145"/>
            <a:ext cx="733169" cy="3101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 name="Rounded Rectangle 14">
            <a:extLst>
              <a:ext uri="{FF2B5EF4-FFF2-40B4-BE49-F238E27FC236}">
                <a16:creationId xmlns:a16="http://schemas.microsoft.com/office/drawing/2014/main" id="{718D776E-FDBD-4A3C-AC0C-C5FBA26AD328}"/>
              </a:ext>
            </a:extLst>
          </p:cNvPr>
          <p:cNvSpPr/>
          <p:nvPr/>
        </p:nvSpPr>
        <p:spPr>
          <a:xfrm>
            <a:off x="766872" y="1066207"/>
            <a:ext cx="1621765" cy="331213"/>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600" dirty="0">
                <a:solidFill>
                  <a:schemeClr val="tx1"/>
                </a:solidFill>
                <a:latin typeface="+mn-ea"/>
              </a:rPr>
              <a:t>現状での効果</a:t>
            </a:r>
            <a:endParaRPr lang="en-GB" sz="1600" dirty="0">
              <a:solidFill>
                <a:schemeClr val="tx1"/>
              </a:solidFill>
              <a:latin typeface="+mn-ea"/>
            </a:endParaRPr>
          </a:p>
        </p:txBody>
      </p:sp>
    </p:spTree>
    <p:extLst>
      <p:ext uri="{BB962C8B-B14F-4D97-AF65-F5344CB8AC3E}">
        <p14:creationId xmlns:p14="http://schemas.microsoft.com/office/powerpoint/2010/main" val="359214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7DA9726-78FE-45D6-9890-B3BBA6304338}"/>
              </a:ext>
            </a:extLst>
          </p:cNvPr>
          <p:cNvSpPr/>
          <p:nvPr/>
        </p:nvSpPr>
        <p:spPr>
          <a:xfrm>
            <a:off x="24252" y="4212262"/>
            <a:ext cx="5219552" cy="131483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 name="スライド番号プレースホルダー 1">
            <a:extLst>
              <a:ext uri="{FF2B5EF4-FFF2-40B4-BE49-F238E27FC236}">
                <a16:creationId xmlns:a16="http://schemas.microsoft.com/office/drawing/2014/main" id="{A53EBD25-B294-4D4D-8F41-607EEBBA0761}"/>
              </a:ext>
            </a:extLst>
          </p:cNvPr>
          <p:cNvSpPr>
            <a:spLocks noGrp="1"/>
          </p:cNvSpPr>
          <p:nvPr>
            <p:ph type="sldNum" sz="quarter" idx="12"/>
          </p:nvPr>
        </p:nvSpPr>
        <p:spPr>
          <a:xfrm>
            <a:off x="9530951" y="6492875"/>
            <a:ext cx="2743200" cy="365125"/>
          </a:xfrm>
        </p:spPr>
        <p:txBody>
          <a:bodyPr/>
          <a:lstStyle/>
          <a:p>
            <a:fld id="{9D6D416E-56D7-AA43-833E-740E524C71E8}" type="slidenum">
              <a:rPr lang="en-GB" sz="2000" smtClean="0">
                <a:latin typeface="+mn-ea"/>
              </a:rPr>
              <a:t>7</a:t>
            </a:fld>
            <a:endParaRPr lang="en-GB" sz="2000" dirty="0">
              <a:latin typeface="+mn-ea"/>
            </a:endParaRPr>
          </a:p>
        </p:txBody>
      </p:sp>
      <p:pic>
        <p:nvPicPr>
          <p:cNvPr id="3" name="図 2">
            <a:extLst>
              <a:ext uri="{FF2B5EF4-FFF2-40B4-BE49-F238E27FC236}">
                <a16:creationId xmlns:a16="http://schemas.microsoft.com/office/drawing/2014/main" id="{0BCE4E06-4904-406D-89D6-E808AB86B446}"/>
              </a:ext>
            </a:extLst>
          </p:cNvPr>
          <p:cNvPicPr>
            <a:picLocks noChangeAspect="1"/>
          </p:cNvPicPr>
          <p:nvPr/>
        </p:nvPicPr>
        <p:blipFill rotWithShape="1">
          <a:blip r:embed="rId2"/>
          <a:srcRect l="-1" r="219" b="63945"/>
          <a:stretch/>
        </p:blipFill>
        <p:spPr>
          <a:xfrm>
            <a:off x="1609779" y="639438"/>
            <a:ext cx="3182913" cy="3209235"/>
          </a:xfrm>
          <a:prstGeom prst="rect">
            <a:avLst/>
          </a:prstGeom>
          <a:ln w="53975" cap="sq">
            <a:solidFill>
              <a:srgbClr val="000000"/>
            </a:solidFill>
            <a:miter lim="800000"/>
          </a:ln>
          <a:effectLst>
            <a:outerShdw blurRad="57150" dist="50800" dir="2700000" algn="tl" rotWithShape="0">
              <a:srgbClr val="000000">
                <a:alpha val="0"/>
              </a:srgbClr>
            </a:outerShdw>
          </a:effectLst>
        </p:spPr>
      </p:pic>
      <p:sp>
        <p:nvSpPr>
          <p:cNvPr id="5" name="吹き出し: 角を丸めた四角形 4">
            <a:extLst>
              <a:ext uri="{FF2B5EF4-FFF2-40B4-BE49-F238E27FC236}">
                <a16:creationId xmlns:a16="http://schemas.microsoft.com/office/drawing/2014/main" id="{391205DC-1975-4CDF-8990-F9A0E44F0E93}"/>
              </a:ext>
            </a:extLst>
          </p:cNvPr>
          <p:cNvSpPr/>
          <p:nvPr/>
        </p:nvSpPr>
        <p:spPr>
          <a:xfrm rot="16200000">
            <a:off x="-479926" y="1451188"/>
            <a:ext cx="2482350" cy="1473995"/>
          </a:xfrm>
          <a:prstGeom prst="wedgeRoundRectCallout">
            <a:avLst>
              <a:gd name="adj1" fmla="val 22525"/>
              <a:gd name="adj2" fmla="val 918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n-ea"/>
            </a:endParaRPr>
          </a:p>
        </p:txBody>
      </p:sp>
      <p:sp>
        <p:nvSpPr>
          <p:cNvPr id="6" name="正方形/長方形 5">
            <a:extLst>
              <a:ext uri="{FF2B5EF4-FFF2-40B4-BE49-F238E27FC236}">
                <a16:creationId xmlns:a16="http://schemas.microsoft.com/office/drawing/2014/main" id="{258BC216-774A-4A46-904E-41288F742ADE}"/>
              </a:ext>
            </a:extLst>
          </p:cNvPr>
          <p:cNvSpPr/>
          <p:nvPr/>
        </p:nvSpPr>
        <p:spPr>
          <a:xfrm>
            <a:off x="89055" y="1034023"/>
            <a:ext cx="1390142" cy="2308324"/>
          </a:xfrm>
          <a:prstGeom prst="rect">
            <a:avLst/>
          </a:prstGeom>
        </p:spPr>
        <p:txBody>
          <a:bodyPr wrap="square">
            <a:spAutoFit/>
          </a:bodyPr>
          <a:lstStyle/>
          <a:p>
            <a:pPr algn="ctr"/>
            <a:r>
              <a:rPr kumimoji="1" lang="ja-JP" altLang="en-US" b="1" dirty="0">
                <a:latin typeface="+mn-ea"/>
              </a:rPr>
              <a:t>入力：</a:t>
            </a:r>
            <a:endParaRPr kumimoji="1" lang="en-US" altLang="ja-JP" b="1" dirty="0">
              <a:latin typeface="+mn-ea"/>
            </a:endParaRPr>
          </a:p>
          <a:p>
            <a:pPr algn="ctr"/>
            <a:r>
              <a:rPr kumimoji="1" lang="ja-JP" altLang="en-US" b="1" dirty="0">
                <a:latin typeface="+mn-ea"/>
              </a:rPr>
              <a:t>例）</a:t>
            </a:r>
            <a:endParaRPr kumimoji="1" lang="en-US" altLang="ja-JP" b="1" dirty="0">
              <a:latin typeface="+mn-ea"/>
            </a:endParaRPr>
          </a:p>
          <a:p>
            <a:pPr algn="ctr"/>
            <a:r>
              <a:rPr kumimoji="1" lang="ja-JP" altLang="en-US" dirty="0">
                <a:latin typeface="+mn-ea"/>
              </a:rPr>
              <a:t>つくば研究学園北店</a:t>
            </a:r>
            <a:endParaRPr kumimoji="1" lang="en-US" altLang="ja-JP" dirty="0">
              <a:latin typeface="+mn-ea"/>
            </a:endParaRPr>
          </a:p>
          <a:p>
            <a:pPr algn="ctr"/>
            <a:r>
              <a:rPr kumimoji="1" lang="en-US" altLang="ja-JP" dirty="0">
                <a:latin typeface="+mn-ea"/>
              </a:rPr>
              <a:t>12</a:t>
            </a:r>
          </a:p>
          <a:p>
            <a:pPr algn="ctr"/>
            <a:r>
              <a:rPr kumimoji="1" lang="en-US" altLang="ja-JP" dirty="0">
                <a:latin typeface="+mn-ea"/>
              </a:rPr>
              <a:t>24</a:t>
            </a:r>
          </a:p>
          <a:p>
            <a:pPr algn="ctr"/>
            <a:r>
              <a:rPr kumimoji="1" lang="ja-JP" altLang="en-US" dirty="0">
                <a:latin typeface="+mn-ea"/>
              </a:rPr>
              <a:t>木</a:t>
            </a:r>
            <a:endParaRPr kumimoji="1" lang="en-US" altLang="ja-JP" dirty="0">
              <a:latin typeface="+mn-ea"/>
            </a:endParaRPr>
          </a:p>
          <a:p>
            <a:pPr algn="ctr"/>
            <a:r>
              <a:rPr kumimoji="1" lang="ja-JP" altLang="en-US" dirty="0">
                <a:latin typeface="+mn-ea"/>
              </a:rPr>
              <a:t>晴れ</a:t>
            </a:r>
            <a:endParaRPr kumimoji="1" lang="en-US" altLang="ja-JP" dirty="0">
              <a:latin typeface="+mn-ea"/>
            </a:endParaRPr>
          </a:p>
        </p:txBody>
      </p:sp>
      <p:pic>
        <p:nvPicPr>
          <p:cNvPr id="7" name="図 6">
            <a:extLst>
              <a:ext uri="{FF2B5EF4-FFF2-40B4-BE49-F238E27FC236}">
                <a16:creationId xmlns:a16="http://schemas.microsoft.com/office/drawing/2014/main" id="{505C28FB-1144-479D-9FC6-84EFB0373223}"/>
              </a:ext>
            </a:extLst>
          </p:cNvPr>
          <p:cNvPicPr>
            <a:picLocks noChangeAspect="1"/>
          </p:cNvPicPr>
          <p:nvPr/>
        </p:nvPicPr>
        <p:blipFill>
          <a:blip r:embed="rId3"/>
          <a:stretch>
            <a:fillRect/>
          </a:stretch>
        </p:blipFill>
        <p:spPr>
          <a:xfrm>
            <a:off x="5428108" y="89553"/>
            <a:ext cx="6670481" cy="5231793"/>
          </a:xfrm>
          <a:prstGeom prst="rect">
            <a:avLst/>
          </a:prstGeom>
          <a:ln w="53975" cap="sq">
            <a:solidFill>
              <a:srgbClr val="000000"/>
            </a:solidFill>
            <a:miter lim="800000"/>
          </a:ln>
          <a:effectLst>
            <a:outerShdw blurRad="57150" dist="50800" dir="2700000" algn="tl" rotWithShape="0">
              <a:srgbClr val="000000">
                <a:alpha val="0"/>
              </a:srgbClr>
            </a:outerShdw>
          </a:effectLst>
        </p:spPr>
      </p:pic>
      <p:sp>
        <p:nvSpPr>
          <p:cNvPr id="8" name="矢印: 右 7">
            <a:extLst>
              <a:ext uri="{FF2B5EF4-FFF2-40B4-BE49-F238E27FC236}">
                <a16:creationId xmlns:a16="http://schemas.microsoft.com/office/drawing/2014/main" id="{98807BD0-D1A8-41D3-8D38-44B114D06DE2}"/>
              </a:ext>
            </a:extLst>
          </p:cNvPr>
          <p:cNvSpPr/>
          <p:nvPr/>
        </p:nvSpPr>
        <p:spPr>
          <a:xfrm>
            <a:off x="4904224" y="2086295"/>
            <a:ext cx="478905" cy="503853"/>
          </a:xfrm>
          <a:prstGeom prst="rightArrow">
            <a:avLst/>
          </a:prstGeom>
          <a:solidFill>
            <a:schemeClr val="tx1">
              <a:lumMod val="85000"/>
              <a:lumOff val="15000"/>
            </a:schemeClr>
          </a:solidFill>
          <a:ln>
            <a:solidFill>
              <a:schemeClr val="tx1">
                <a:lumMod val="85000"/>
                <a:lumOff val="1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atin typeface="+mn-ea"/>
            </a:endParaRPr>
          </a:p>
        </p:txBody>
      </p:sp>
      <p:sp>
        <p:nvSpPr>
          <p:cNvPr id="10" name="正方形/長方形 9">
            <a:extLst>
              <a:ext uri="{FF2B5EF4-FFF2-40B4-BE49-F238E27FC236}">
                <a16:creationId xmlns:a16="http://schemas.microsoft.com/office/drawing/2014/main" id="{18308957-BFF5-477B-B415-9562E0DAAB68}"/>
              </a:ext>
            </a:extLst>
          </p:cNvPr>
          <p:cNvSpPr/>
          <p:nvPr/>
        </p:nvSpPr>
        <p:spPr>
          <a:xfrm>
            <a:off x="838705" y="4068814"/>
            <a:ext cx="6096000" cy="1477328"/>
          </a:xfrm>
          <a:prstGeom prst="rect">
            <a:avLst/>
          </a:prstGeom>
        </p:spPr>
        <p:txBody>
          <a:bodyPr wrap="square">
            <a:spAutoFit/>
          </a:bodyPr>
          <a:lstStyle/>
          <a:p>
            <a:endParaRPr kumimoji="1" lang="en-US" altLang="ja-JP" dirty="0">
              <a:latin typeface="+mn-ea"/>
            </a:endParaRPr>
          </a:p>
          <a:p>
            <a:r>
              <a:rPr kumimoji="1" lang="ja-JP" altLang="en-US" dirty="0">
                <a:latin typeface="+mn-ea"/>
              </a:rPr>
              <a:t>・全店舗に対して適用可能</a:t>
            </a:r>
            <a:endParaRPr kumimoji="1" lang="en-US" altLang="ja-JP" dirty="0">
              <a:latin typeface="+mn-ea"/>
            </a:endParaRPr>
          </a:p>
          <a:p>
            <a:r>
              <a:rPr kumimoji="1" lang="ja-JP" altLang="en-US" dirty="0">
                <a:latin typeface="+mn-ea"/>
              </a:rPr>
              <a:t>・入力</a:t>
            </a:r>
            <a:r>
              <a:rPr kumimoji="1" lang="en-US" altLang="ja-JP" dirty="0">
                <a:latin typeface="+mn-ea"/>
              </a:rPr>
              <a:t>〜</a:t>
            </a:r>
            <a:r>
              <a:rPr kumimoji="1" lang="ja-JP" altLang="en-US" dirty="0">
                <a:latin typeface="+mn-ea"/>
              </a:rPr>
              <a:t>出力の作業が簡単</a:t>
            </a:r>
            <a:endParaRPr kumimoji="1" lang="en-US" altLang="ja-JP" dirty="0">
              <a:latin typeface="+mn-ea"/>
            </a:endParaRPr>
          </a:p>
          <a:p>
            <a:r>
              <a:rPr kumimoji="1" lang="ja-JP" altLang="en-US" dirty="0">
                <a:latin typeface="+mn-ea"/>
              </a:rPr>
              <a:t>・結果をわかりやすく可視化できる</a:t>
            </a:r>
            <a:endParaRPr kumimoji="1" lang="en-US" altLang="ja-JP" dirty="0">
              <a:latin typeface="+mn-ea"/>
            </a:endParaRPr>
          </a:p>
          <a:p>
            <a:r>
              <a:rPr kumimoji="1" lang="ja-JP" altLang="en-US" dirty="0">
                <a:latin typeface="+mn-ea"/>
              </a:rPr>
              <a:t>・グラフは画像保存が可能</a:t>
            </a:r>
            <a:endParaRPr kumimoji="1" lang="en-US" altLang="ja-JP" dirty="0">
              <a:latin typeface="+mn-ea"/>
            </a:endParaRPr>
          </a:p>
        </p:txBody>
      </p:sp>
      <p:sp>
        <p:nvSpPr>
          <p:cNvPr id="11" name="正方形/長方形 10">
            <a:extLst>
              <a:ext uri="{FF2B5EF4-FFF2-40B4-BE49-F238E27FC236}">
                <a16:creationId xmlns:a16="http://schemas.microsoft.com/office/drawing/2014/main" id="{E115D1DF-D874-4F2F-9D8F-4219EB278A5C}"/>
              </a:ext>
            </a:extLst>
          </p:cNvPr>
          <p:cNvSpPr/>
          <p:nvPr/>
        </p:nvSpPr>
        <p:spPr>
          <a:xfrm>
            <a:off x="296047" y="82206"/>
            <a:ext cx="1680268" cy="461665"/>
          </a:xfrm>
          <a:prstGeom prst="rect">
            <a:avLst/>
          </a:prstGeom>
        </p:spPr>
        <p:txBody>
          <a:bodyPr wrap="none">
            <a:spAutoFit/>
          </a:bodyPr>
          <a:lstStyle/>
          <a:p>
            <a:r>
              <a:rPr lang="en-US" altLang="ja-JP" sz="2400" b="1" u="sng" dirty="0">
                <a:latin typeface="+mn-ea"/>
              </a:rPr>
              <a:t>GUI</a:t>
            </a:r>
            <a:r>
              <a:rPr lang="ja-JP" altLang="en-US" sz="2400" dirty="0">
                <a:latin typeface="+mn-ea"/>
              </a:rPr>
              <a:t>の動作</a:t>
            </a:r>
            <a:endParaRPr lang="en-GB" altLang="ja-JP" sz="2400" dirty="0">
              <a:latin typeface="+mn-ea"/>
            </a:endParaRPr>
          </a:p>
        </p:txBody>
      </p:sp>
      <p:sp>
        <p:nvSpPr>
          <p:cNvPr id="12" name="吹き出し: 角を丸めた四角形 11">
            <a:extLst>
              <a:ext uri="{FF2B5EF4-FFF2-40B4-BE49-F238E27FC236}">
                <a16:creationId xmlns:a16="http://schemas.microsoft.com/office/drawing/2014/main" id="{13752EF7-618F-4029-A1F7-C654E132E6E2}"/>
              </a:ext>
            </a:extLst>
          </p:cNvPr>
          <p:cNvSpPr/>
          <p:nvPr/>
        </p:nvSpPr>
        <p:spPr>
          <a:xfrm rot="10800000">
            <a:off x="7907520" y="5628504"/>
            <a:ext cx="4108819" cy="1183078"/>
          </a:xfrm>
          <a:prstGeom prst="wedgeRoundRectCallout">
            <a:avLst>
              <a:gd name="adj1" fmla="val -15742"/>
              <a:gd name="adj2" fmla="val 11654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n-ea"/>
            </a:endParaRPr>
          </a:p>
        </p:txBody>
      </p:sp>
      <p:sp>
        <p:nvSpPr>
          <p:cNvPr id="13" name="正方形/長方形 12">
            <a:extLst>
              <a:ext uri="{FF2B5EF4-FFF2-40B4-BE49-F238E27FC236}">
                <a16:creationId xmlns:a16="http://schemas.microsoft.com/office/drawing/2014/main" id="{16366760-8E11-4A2C-B258-9FA5944AE199}"/>
              </a:ext>
            </a:extLst>
          </p:cNvPr>
          <p:cNvSpPr/>
          <p:nvPr/>
        </p:nvSpPr>
        <p:spPr>
          <a:xfrm>
            <a:off x="8036427" y="5707672"/>
            <a:ext cx="4108817" cy="923330"/>
          </a:xfrm>
          <a:prstGeom prst="rect">
            <a:avLst/>
          </a:prstGeom>
        </p:spPr>
        <p:txBody>
          <a:bodyPr wrap="none">
            <a:spAutoFit/>
          </a:bodyPr>
          <a:lstStyle/>
          <a:p>
            <a:r>
              <a:rPr kumimoji="1" lang="ja-JP" altLang="en-US" b="1" dirty="0">
                <a:latin typeface="+mn-ea"/>
              </a:rPr>
              <a:t>出力：</a:t>
            </a:r>
            <a:endParaRPr kumimoji="1" lang="en-US" altLang="ja-JP" b="1" dirty="0">
              <a:latin typeface="+mn-ea"/>
            </a:endParaRPr>
          </a:p>
          <a:p>
            <a:r>
              <a:rPr kumimoji="1" lang="ja-JP" altLang="en-US" dirty="0">
                <a:latin typeface="+mn-ea"/>
              </a:rPr>
              <a:t>入力条件での</a:t>
            </a:r>
            <a:endParaRPr kumimoji="1" lang="en-US" altLang="ja-JP" dirty="0">
              <a:latin typeface="+mn-ea"/>
            </a:endParaRPr>
          </a:p>
          <a:p>
            <a:r>
              <a:rPr kumimoji="1" lang="ja-JP" altLang="en-US" dirty="0">
                <a:latin typeface="+mn-ea"/>
              </a:rPr>
              <a:t>各時間最適開放レジ数（表とグラフ）</a:t>
            </a:r>
            <a:endParaRPr kumimoji="1" lang="en-US" altLang="ja-JP" dirty="0">
              <a:latin typeface="+mn-ea"/>
            </a:endParaRPr>
          </a:p>
        </p:txBody>
      </p:sp>
      <p:sp>
        <p:nvSpPr>
          <p:cNvPr id="15" name="Rounded Rectangle 7">
            <a:extLst>
              <a:ext uri="{FF2B5EF4-FFF2-40B4-BE49-F238E27FC236}">
                <a16:creationId xmlns:a16="http://schemas.microsoft.com/office/drawing/2014/main" id="{FD4D4968-C336-4966-B521-81E46D8161E5}"/>
              </a:ext>
            </a:extLst>
          </p:cNvPr>
          <p:cNvSpPr/>
          <p:nvPr/>
        </p:nvSpPr>
        <p:spPr>
          <a:xfrm>
            <a:off x="475404" y="4049764"/>
            <a:ext cx="1134375" cy="291419"/>
          </a:xfrm>
          <a:prstGeom prst="roundRect">
            <a:avLst/>
          </a:prstGeom>
          <a:solidFill>
            <a:schemeClr val="accent2">
              <a:lumMod val="20000"/>
              <a:lumOff val="80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latin typeface="+mn-ea"/>
              </a:rPr>
              <a:t>利点</a:t>
            </a:r>
            <a:endParaRPr lang="en-GB" b="1" dirty="0">
              <a:latin typeface="+mn-ea"/>
            </a:endParaRPr>
          </a:p>
        </p:txBody>
      </p:sp>
      <p:sp>
        <p:nvSpPr>
          <p:cNvPr id="16" name="Rounded Rectangle 8">
            <a:extLst>
              <a:ext uri="{FF2B5EF4-FFF2-40B4-BE49-F238E27FC236}">
                <a16:creationId xmlns:a16="http://schemas.microsoft.com/office/drawing/2014/main" id="{2600EA59-FA79-4940-B0F7-1636AD8FDFA2}"/>
              </a:ext>
            </a:extLst>
          </p:cNvPr>
          <p:cNvSpPr/>
          <p:nvPr/>
        </p:nvSpPr>
        <p:spPr>
          <a:xfrm>
            <a:off x="24252" y="5805285"/>
            <a:ext cx="7672293" cy="1006297"/>
          </a:xfrm>
          <a:prstGeom prst="roundRect">
            <a:avLst/>
          </a:prstGeom>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latin typeface="+mn-ea"/>
            </a:endParaRPr>
          </a:p>
        </p:txBody>
      </p:sp>
      <p:sp>
        <p:nvSpPr>
          <p:cNvPr id="17" name="正方形/長方形 16">
            <a:extLst>
              <a:ext uri="{FF2B5EF4-FFF2-40B4-BE49-F238E27FC236}">
                <a16:creationId xmlns:a16="http://schemas.microsoft.com/office/drawing/2014/main" id="{AE31EA80-C613-4735-BAC8-9B072DCDF0CD}"/>
              </a:ext>
            </a:extLst>
          </p:cNvPr>
          <p:cNvSpPr/>
          <p:nvPr/>
        </p:nvSpPr>
        <p:spPr>
          <a:xfrm>
            <a:off x="24252" y="5888252"/>
            <a:ext cx="5658091" cy="923330"/>
          </a:xfrm>
          <a:prstGeom prst="rect">
            <a:avLst/>
          </a:prstGeom>
        </p:spPr>
        <p:txBody>
          <a:bodyPr wrap="square">
            <a:spAutoFit/>
          </a:bodyPr>
          <a:lstStyle/>
          <a:p>
            <a:r>
              <a:rPr lang="en-GB" altLang="ja-JP" dirty="0">
                <a:latin typeface="+mn-ea"/>
              </a:rPr>
              <a:t>・</a:t>
            </a:r>
            <a:r>
              <a:rPr lang="en-US" altLang="ja-JP" dirty="0">
                <a:latin typeface="+mn-ea"/>
              </a:rPr>
              <a:t>Mac</a:t>
            </a:r>
            <a:r>
              <a:rPr lang="ja-JP" altLang="en-US" dirty="0">
                <a:latin typeface="+mn-ea"/>
              </a:rPr>
              <a:t>でかな入力とグラフ表示ができない</a:t>
            </a:r>
            <a:endParaRPr lang="en-GB" altLang="ja-JP" sz="1100" dirty="0">
              <a:latin typeface="+mn-ea"/>
            </a:endParaRPr>
          </a:p>
          <a:p>
            <a:r>
              <a:rPr lang="en-GB" altLang="ja-JP" dirty="0">
                <a:latin typeface="+mn-ea"/>
              </a:rPr>
              <a:t>・</a:t>
            </a:r>
            <a:r>
              <a:rPr lang="ja-JP" altLang="en-US" dirty="0">
                <a:latin typeface="+mn-ea"/>
              </a:rPr>
              <a:t>処理速度を上げる（</a:t>
            </a:r>
            <a:r>
              <a:rPr lang="en-US" altLang="ja-JP" dirty="0">
                <a:latin typeface="+mn-ea"/>
              </a:rPr>
              <a:t>CPU</a:t>
            </a:r>
            <a:r>
              <a:rPr lang="ja-JP" altLang="en-US" dirty="0">
                <a:latin typeface="+mn-ea"/>
              </a:rPr>
              <a:t>：</a:t>
            </a:r>
            <a:r>
              <a:rPr lang="en-US" altLang="ja-JP" dirty="0">
                <a:latin typeface="+mn-ea"/>
              </a:rPr>
              <a:t>intel core i7</a:t>
            </a:r>
            <a:r>
              <a:rPr lang="ja-JP" altLang="en-US" dirty="0">
                <a:latin typeface="+mn-ea"/>
              </a:rPr>
              <a:t>）</a:t>
            </a:r>
            <a:endParaRPr lang="en-US" altLang="ja-JP" dirty="0">
              <a:latin typeface="+mn-ea"/>
            </a:endParaRPr>
          </a:p>
          <a:p>
            <a:r>
              <a:rPr lang="ja-JP" altLang="en-US" dirty="0">
                <a:latin typeface="+mn-ea"/>
              </a:rPr>
              <a:t>（</a:t>
            </a:r>
            <a:r>
              <a:rPr lang="en-US" altLang="ja-JP" dirty="0">
                <a:latin typeface="+mn-ea"/>
              </a:rPr>
              <a:t>24</a:t>
            </a:r>
            <a:r>
              <a:rPr lang="ja-JP" altLang="en-US" dirty="0">
                <a:latin typeface="+mn-ea"/>
              </a:rPr>
              <a:t>時間店舗：約</a:t>
            </a:r>
            <a:r>
              <a:rPr lang="en-US" altLang="ja-JP" dirty="0">
                <a:latin typeface="+mn-ea"/>
              </a:rPr>
              <a:t>170</a:t>
            </a:r>
            <a:r>
              <a:rPr lang="ja-JP" altLang="en-US" dirty="0">
                <a:latin typeface="+mn-ea"/>
              </a:rPr>
              <a:t>秒、</a:t>
            </a:r>
            <a:r>
              <a:rPr lang="en-US" altLang="ja-JP" dirty="0">
                <a:latin typeface="+mn-ea"/>
              </a:rPr>
              <a:t>9-24</a:t>
            </a:r>
            <a:r>
              <a:rPr lang="ja-JP" altLang="en-US" dirty="0">
                <a:latin typeface="+mn-ea"/>
              </a:rPr>
              <a:t>時店舗：約</a:t>
            </a:r>
            <a:r>
              <a:rPr lang="en-US" altLang="ja-JP" dirty="0">
                <a:latin typeface="+mn-ea"/>
              </a:rPr>
              <a:t>110</a:t>
            </a:r>
            <a:r>
              <a:rPr lang="ja-JP" altLang="en-US" dirty="0">
                <a:latin typeface="+mn-ea"/>
              </a:rPr>
              <a:t>秒）</a:t>
            </a:r>
            <a:endParaRPr lang="en-GB" altLang="ja-JP" dirty="0">
              <a:latin typeface="+mn-ea"/>
            </a:endParaRPr>
          </a:p>
        </p:txBody>
      </p:sp>
      <p:sp>
        <p:nvSpPr>
          <p:cNvPr id="18" name="正方形/長方形 17">
            <a:extLst>
              <a:ext uri="{FF2B5EF4-FFF2-40B4-BE49-F238E27FC236}">
                <a16:creationId xmlns:a16="http://schemas.microsoft.com/office/drawing/2014/main" id="{53624F02-01B0-4F98-B8AE-EB82C1CB433C}"/>
              </a:ext>
            </a:extLst>
          </p:cNvPr>
          <p:cNvSpPr/>
          <p:nvPr/>
        </p:nvSpPr>
        <p:spPr>
          <a:xfrm>
            <a:off x="5002982" y="5888252"/>
            <a:ext cx="2790726" cy="923330"/>
          </a:xfrm>
          <a:prstGeom prst="rect">
            <a:avLst/>
          </a:prstGeom>
        </p:spPr>
        <p:txBody>
          <a:bodyPr wrap="square">
            <a:spAutoFit/>
          </a:bodyPr>
          <a:lstStyle/>
          <a:p>
            <a:r>
              <a:rPr lang="ja-JP" altLang="en-US" dirty="0">
                <a:latin typeface="+mn-ea"/>
              </a:rPr>
              <a:t>　　プログラムの微修正</a:t>
            </a:r>
            <a:r>
              <a:rPr lang="en-US" altLang="ja-JP" dirty="0">
                <a:latin typeface="+mn-ea"/>
              </a:rPr>
              <a:t> </a:t>
            </a:r>
          </a:p>
          <a:p>
            <a:r>
              <a:rPr lang="ja-JP" altLang="en-US" dirty="0">
                <a:latin typeface="+mn-ea"/>
              </a:rPr>
              <a:t>⇒　　</a:t>
            </a:r>
            <a:r>
              <a:rPr lang="en-US" altLang="ja-JP" dirty="0">
                <a:latin typeface="+mn-ea"/>
              </a:rPr>
              <a:t>          or</a:t>
            </a:r>
          </a:p>
          <a:p>
            <a:r>
              <a:rPr lang="ja-JP" altLang="en-US" dirty="0">
                <a:latin typeface="+mn-ea"/>
              </a:rPr>
              <a:t>　　 </a:t>
            </a:r>
            <a:r>
              <a:rPr lang="en-US" altLang="ja-JP" dirty="0">
                <a:latin typeface="+mn-ea"/>
              </a:rPr>
              <a:t>GUI</a:t>
            </a:r>
            <a:r>
              <a:rPr lang="ja-JP" altLang="en-US" dirty="0">
                <a:latin typeface="+mn-ea"/>
              </a:rPr>
              <a:t>ツールの変更</a:t>
            </a:r>
          </a:p>
        </p:txBody>
      </p:sp>
      <p:sp>
        <p:nvSpPr>
          <p:cNvPr id="19" name="Rounded Rectangle 9">
            <a:extLst>
              <a:ext uri="{FF2B5EF4-FFF2-40B4-BE49-F238E27FC236}">
                <a16:creationId xmlns:a16="http://schemas.microsoft.com/office/drawing/2014/main" id="{AA8047FD-3369-4C4E-9708-566201E0929C}"/>
              </a:ext>
            </a:extLst>
          </p:cNvPr>
          <p:cNvSpPr/>
          <p:nvPr/>
        </p:nvSpPr>
        <p:spPr>
          <a:xfrm>
            <a:off x="475405" y="5628504"/>
            <a:ext cx="1134374" cy="259748"/>
          </a:xfrm>
          <a:prstGeom prst="roundRect">
            <a:avLst/>
          </a:prstGeom>
          <a:solidFill>
            <a:schemeClr val="accent1">
              <a:lumMod val="20000"/>
              <a:lumOff val="80000"/>
            </a:schemeClr>
          </a:solidFill>
          <a:ln>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b="1" dirty="0">
                <a:latin typeface="+mn-ea"/>
              </a:rPr>
              <a:t>課題</a:t>
            </a:r>
            <a:endParaRPr lang="en-GB" b="1" dirty="0">
              <a:latin typeface="+mn-ea"/>
            </a:endParaRPr>
          </a:p>
        </p:txBody>
      </p:sp>
    </p:spTree>
    <p:extLst>
      <p:ext uri="{BB962C8B-B14F-4D97-AF65-F5344CB8AC3E}">
        <p14:creationId xmlns:p14="http://schemas.microsoft.com/office/powerpoint/2010/main" val="77601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3">
            <a:extLst>
              <a:ext uri="{FF2B5EF4-FFF2-40B4-BE49-F238E27FC236}">
                <a16:creationId xmlns:a16="http://schemas.microsoft.com/office/drawing/2014/main" id="{83C1953C-6B93-4578-8441-797B33544E9B}"/>
              </a:ext>
            </a:extLst>
          </p:cNvPr>
          <p:cNvSpPr/>
          <p:nvPr/>
        </p:nvSpPr>
        <p:spPr>
          <a:xfrm>
            <a:off x="73877" y="1136789"/>
            <a:ext cx="5705692" cy="1625585"/>
          </a:xfrm>
          <a:prstGeom prst="roundRect">
            <a:avLst/>
          </a:prstGeom>
          <a:solidFill>
            <a:schemeClr val="accent2">
              <a:lumMod val="20000"/>
              <a:lumOff val="80000"/>
            </a:schemeClr>
          </a:solidFill>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latin typeface="+mn-ea"/>
            </a:endParaRPr>
          </a:p>
        </p:txBody>
      </p:sp>
      <p:sp>
        <p:nvSpPr>
          <p:cNvPr id="31" name="Rounded Rectangle 13">
            <a:extLst>
              <a:ext uri="{FF2B5EF4-FFF2-40B4-BE49-F238E27FC236}">
                <a16:creationId xmlns:a16="http://schemas.microsoft.com/office/drawing/2014/main" id="{FCBD8ABE-DCF7-465E-B7AA-B1760F4CD34D}"/>
              </a:ext>
            </a:extLst>
          </p:cNvPr>
          <p:cNvSpPr/>
          <p:nvPr/>
        </p:nvSpPr>
        <p:spPr>
          <a:xfrm>
            <a:off x="73877" y="2941509"/>
            <a:ext cx="5705691" cy="2800574"/>
          </a:xfrm>
          <a:prstGeom prst="round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latin typeface="+mn-ea"/>
            </a:endParaRPr>
          </a:p>
        </p:txBody>
      </p:sp>
      <p:sp>
        <p:nvSpPr>
          <p:cNvPr id="5" name="Right Arrow 4">
            <a:extLst>
              <a:ext uri="{FF2B5EF4-FFF2-40B4-BE49-F238E27FC236}">
                <a16:creationId xmlns:a16="http://schemas.microsoft.com/office/drawing/2014/main" id="{88EAEA24-59D4-BF41-AB84-4224EDBC7D59}"/>
              </a:ext>
            </a:extLst>
          </p:cNvPr>
          <p:cNvSpPr/>
          <p:nvPr/>
        </p:nvSpPr>
        <p:spPr>
          <a:xfrm>
            <a:off x="3301800" y="503245"/>
            <a:ext cx="431197" cy="383343"/>
          </a:xfrm>
          <a:prstGeom prst="rightArrow">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n-ea"/>
            </a:endParaRPr>
          </a:p>
        </p:txBody>
      </p:sp>
      <p:sp>
        <p:nvSpPr>
          <p:cNvPr id="7" name="Rounded Rectangle 6">
            <a:extLst>
              <a:ext uri="{FF2B5EF4-FFF2-40B4-BE49-F238E27FC236}">
                <a16:creationId xmlns:a16="http://schemas.microsoft.com/office/drawing/2014/main" id="{F483809A-E6AE-DC4E-990E-02AA661455B6}"/>
              </a:ext>
            </a:extLst>
          </p:cNvPr>
          <p:cNvSpPr/>
          <p:nvPr/>
        </p:nvSpPr>
        <p:spPr>
          <a:xfrm>
            <a:off x="6637060" y="1196643"/>
            <a:ext cx="5511456" cy="244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mn-ea"/>
            </a:endParaRPr>
          </a:p>
        </p:txBody>
      </p:sp>
      <p:sp>
        <p:nvSpPr>
          <p:cNvPr id="11" name="TextBox 10">
            <a:extLst>
              <a:ext uri="{FF2B5EF4-FFF2-40B4-BE49-F238E27FC236}">
                <a16:creationId xmlns:a16="http://schemas.microsoft.com/office/drawing/2014/main" id="{1F37A8C6-9BF5-0748-BBE8-5EFE5082665F}"/>
              </a:ext>
            </a:extLst>
          </p:cNvPr>
          <p:cNvSpPr txBox="1"/>
          <p:nvPr/>
        </p:nvSpPr>
        <p:spPr>
          <a:xfrm>
            <a:off x="6737527" y="1636595"/>
            <a:ext cx="5922610" cy="1938992"/>
          </a:xfrm>
          <a:prstGeom prst="rect">
            <a:avLst/>
          </a:prstGeom>
          <a:noFill/>
        </p:spPr>
        <p:txBody>
          <a:bodyPr wrap="square" rtlCol="0">
            <a:spAutoFit/>
          </a:bodyPr>
          <a:lstStyle/>
          <a:p>
            <a:endParaRPr lang="en-GB" sz="800" dirty="0">
              <a:latin typeface="+mn-ea"/>
            </a:endParaRPr>
          </a:p>
          <a:p>
            <a:endParaRPr lang="en-GB" sz="800" dirty="0">
              <a:latin typeface="+mn-ea"/>
            </a:endParaRPr>
          </a:p>
          <a:p>
            <a:endParaRPr lang="en-GB" sz="800" dirty="0">
              <a:latin typeface="+mn-ea"/>
            </a:endParaRPr>
          </a:p>
          <a:p>
            <a:endParaRPr lang="en-GB" sz="800" dirty="0">
              <a:latin typeface="+mn-ea"/>
            </a:endParaRPr>
          </a:p>
          <a:p>
            <a:endParaRPr lang="en-GB" sz="800" dirty="0">
              <a:latin typeface="+mn-ea"/>
            </a:endParaRPr>
          </a:p>
          <a:p>
            <a:endParaRPr lang="en-GB" sz="800" dirty="0">
              <a:latin typeface="+mn-ea"/>
            </a:endParaRPr>
          </a:p>
          <a:p>
            <a:r>
              <a:rPr kumimoji="1" lang="ja-JP" altLang="en-US" b="1" dirty="0">
                <a:latin typeface="+mn-ea"/>
              </a:rPr>
              <a:t>⇒</a:t>
            </a:r>
            <a:r>
              <a:rPr kumimoji="1" lang="en-US" altLang="ja-JP" b="1" dirty="0">
                <a:latin typeface="+mn-ea"/>
              </a:rPr>
              <a:t>『</a:t>
            </a:r>
            <a:r>
              <a:rPr kumimoji="1" lang="ja-JP" altLang="en-US" b="1" dirty="0">
                <a:latin typeface="+mn-ea"/>
              </a:rPr>
              <a:t>専門総合店舗</a:t>
            </a:r>
            <a:r>
              <a:rPr kumimoji="1" lang="en-US" altLang="ja-JP" b="1" dirty="0">
                <a:latin typeface="+mn-ea"/>
              </a:rPr>
              <a:t>』</a:t>
            </a:r>
            <a:r>
              <a:rPr kumimoji="1" lang="ja-JP" altLang="en-US" b="1" dirty="0">
                <a:latin typeface="+mn-ea"/>
              </a:rPr>
              <a:t>として成熟する</a:t>
            </a:r>
            <a:endParaRPr kumimoji="1" lang="en-US" altLang="ja-JP" b="1" dirty="0">
              <a:latin typeface="+mn-ea"/>
            </a:endParaRPr>
          </a:p>
          <a:p>
            <a:r>
              <a:rPr lang="ja-JP" altLang="en-US" dirty="0">
                <a:latin typeface="游ゴシック" panose="020B0400000000000000" pitchFamily="50" charset="-128"/>
                <a:ea typeface="游ゴシック" panose="020B0400000000000000" pitchFamily="50" charset="-128"/>
              </a:rPr>
              <a:t>　⇒</a:t>
            </a:r>
            <a:r>
              <a:rPr lang="zh-TW" altLang="en-US" dirty="0">
                <a:latin typeface="游ゴシック" panose="020B0400000000000000" pitchFamily="50" charset="-128"/>
                <a:ea typeface="游ゴシック" panose="020B0400000000000000" pitchFamily="50" charset="-128"/>
              </a:rPr>
              <a:t>顧客満足度</a:t>
            </a:r>
            <a:r>
              <a:rPr lang="ja-JP" altLang="en-US" dirty="0">
                <a:latin typeface="游ゴシック" panose="020B0400000000000000" pitchFamily="50" charset="-128"/>
              </a:rPr>
              <a:t>が</a:t>
            </a:r>
            <a:r>
              <a:rPr lang="zh-TW" altLang="en-US" dirty="0">
                <a:latin typeface="游ゴシック" panose="020B0400000000000000" pitchFamily="50" charset="-128"/>
                <a:ea typeface="游ゴシック" panose="020B0400000000000000" pitchFamily="50" charset="-128"/>
              </a:rPr>
              <a:t>向上</a:t>
            </a:r>
            <a:r>
              <a:rPr lang="ja-JP" altLang="en-US" dirty="0">
                <a:latin typeface="+mn-ea"/>
              </a:rPr>
              <a:t>し更なるリピーターを獲得</a:t>
            </a:r>
            <a:endParaRPr lang="en-US" altLang="ja-JP" b="1" u="sng" dirty="0">
              <a:latin typeface="+mn-ea"/>
            </a:endParaRPr>
          </a:p>
          <a:p>
            <a:endParaRPr lang="en-GB" dirty="0">
              <a:latin typeface="+mn-ea"/>
            </a:endParaRPr>
          </a:p>
          <a:p>
            <a:r>
              <a:rPr lang="ja-JP" altLang="en-US" dirty="0">
                <a:latin typeface="+mn-ea"/>
              </a:rPr>
              <a:t>・労働者の勤務時間が最適化され、人件費の削減</a:t>
            </a:r>
            <a:endParaRPr lang="en-US" altLang="ja-JP" dirty="0">
              <a:latin typeface="+mn-ea"/>
            </a:endParaRPr>
          </a:p>
        </p:txBody>
      </p:sp>
      <p:sp>
        <p:nvSpPr>
          <p:cNvPr id="13" name="TextBox 12">
            <a:extLst>
              <a:ext uri="{FF2B5EF4-FFF2-40B4-BE49-F238E27FC236}">
                <a16:creationId xmlns:a16="http://schemas.microsoft.com/office/drawing/2014/main" id="{DEF790A3-A265-6F47-B135-FAD1E4777FB7}"/>
              </a:ext>
            </a:extLst>
          </p:cNvPr>
          <p:cNvSpPr txBox="1"/>
          <p:nvPr/>
        </p:nvSpPr>
        <p:spPr>
          <a:xfrm>
            <a:off x="54272" y="33680"/>
            <a:ext cx="2937022" cy="461665"/>
          </a:xfrm>
          <a:prstGeom prst="rect">
            <a:avLst/>
          </a:prstGeom>
          <a:noFill/>
        </p:spPr>
        <p:txBody>
          <a:bodyPr wrap="none" rtlCol="0">
            <a:spAutoFit/>
          </a:bodyPr>
          <a:lstStyle/>
          <a:p>
            <a:r>
              <a:rPr lang="ja-JP" altLang="en-US" sz="2400" dirty="0">
                <a:latin typeface="+mn-ea"/>
              </a:rPr>
              <a:t>小沼部長への</a:t>
            </a:r>
            <a:r>
              <a:rPr lang="en-US" altLang="ja-JP" sz="2400" dirty="0">
                <a:latin typeface="+mn-ea"/>
              </a:rPr>
              <a:t>AI</a:t>
            </a:r>
            <a:r>
              <a:rPr lang="ja-JP" altLang="en-US" sz="2400" dirty="0">
                <a:latin typeface="+mn-ea"/>
              </a:rPr>
              <a:t>提案</a:t>
            </a:r>
            <a:endParaRPr lang="en-GB" sz="2400" dirty="0">
              <a:latin typeface="+mn-ea"/>
            </a:endParaRPr>
          </a:p>
        </p:txBody>
      </p:sp>
      <p:sp>
        <p:nvSpPr>
          <p:cNvPr id="14" name="テキスト ボックス 13">
            <a:extLst>
              <a:ext uri="{FF2B5EF4-FFF2-40B4-BE49-F238E27FC236}">
                <a16:creationId xmlns:a16="http://schemas.microsoft.com/office/drawing/2014/main" id="{F8255CEE-1C64-450E-998D-46192C935989}"/>
              </a:ext>
            </a:extLst>
          </p:cNvPr>
          <p:cNvSpPr txBox="1"/>
          <p:nvPr/>
        </p:nvSpPr>
        <p:spPr>
          <a:xfrm>
            <a:off x="4043502" y="484221"/>
            <a:ext cx="3655003" cy="461665"/>
          </a:xfrm>
          <a:prstGeom prst="rect">
            <a:avLst/>
          </a:prstGeom>
          <a:solidFill>
            <a:srgbClr val="FF6600"/>
          </a:solidFill>
        </p:spPr>
        <p:txBody>
          <a:bodyPr wrap="square" rtlCol="0">
            <a:spAutoFit/>
          </a:bodyPr>
          <a:lstStyle/>
          <a:p>
            <a:r>
              <a:rPr kumimoji="1" lang="ja-JP" altLang="en-US" sz="2400" dirty="0">
                <a:solidFill>
                  <a:schemeClr val="bg1"/>
                </a:solidFill>
                <a:latin typeface="+mn-ea"/>
              </a:rPr>
              <a:t>  </a:t>
            </a:r>
            <a:r>
              <a:rPr kumimoji="1" lang="ja-JP" altLang="en-US" sz="2400" b="1" dirty="0">
                <a:solidFill>
                  <a:schemeClr val="bg1"/>
                </a:solidFill>
                <a:latin typeface="+mn-ea"/>
              </a:rPr>
              <a:t>最適開放レジ数予測</a:t>
            </a:r>
            <a:r>
              <a:rPr kumimoji="1" lang="en-US" altLang="ja-JP" sz="2400" b="1" dirty="0">
                <a:solidFill>
                  <a:schemeClr val="bg1"/>
                </a:solidFill>
                <a:latin typeface="+mn-ea"/>
              </a:rPr>
              <a:t>AI</a:t>
            </a:r>
            <a:endParaRPr kumimoji="1" lang="ja-JP" altLang="en-US" sz="2400" b="1" dirty="0">
              <a:solidFill>
                <a:schemeClr val="bg1"/>
              </a:solidFill>
              <a:latin typeface="+mn-ea"/>
            </a:endParaRPr>
          </a:p>
        </p:txBody>
      </p:sp>
      <p:sp>
        <p:nvSpPr>
          <p:cNvPr id="3" name="Slide Number Placeholder 2">
            <a:extLst>
              <a:ext uri="{FF2B5EF4-FFF2-40B4-BE49-F238E27FC236}">
                <a16:creationId xmlns:a16="http://schemas.microsoft.com/office/drawing/2014/main" id="{431795E8-5B7A-4F49-811B-3BA2BB6883DE}"/>
              </a:ext>
            </a:extLst>
          </p:cNvPr>
          <p:cNvSpPr>
            <a:spLocks noGrp="1"/>
          </p:cNvSpPr>
          <p:nvPr>
            <p:ph type="sldNum" sz="quarter" idx="12"/>
          </p:nvPr>
        </p:nvSpPr>
        <p:spPr>
          <a:xfrm>
            <a:off x="9448800" y="6448677"/>
            <a:ext cx="2743200" cy="365125"/>
          </a:xfrm>
        </p:spPr>
        <p:txBody>
          <a:bodyPr/>
          <a:lstStyle/>
          <a:p>
            <a:fld id="{9D6D416E-56D7-AA43-833E-740E524C71E8}" type="slidenum">
              <a:rPr lang="en-GB" sz="2000" smtClean="0">
                <a:latin typeface="+mn-ea"/>
              </a:rPr>
              <a:t>8</a:t>
            </a:fld>
            <a:endParaRPr lang="en-GB" sz="2000" dirty="0">
              <a:latin typeface="+mn-ea"/>
            </a:endParaRPr>
          </a:p>
        </p:txBody>
      </p:sp>
      <p:sp>
        <p:nvSpPr>
          <p:cNvPr id="19" name="Rounded Rectangle 14">
            <a:extLst>
              <a:ext uri="{FF2B5EF4-FFF2-40B4-BE49-F238E27FC236}">
                <a16:creationId xmlns:a16="http://schemas.microsoft.com/office/drawing/2014/main" id="{1A3AC830-A04D-48D1-9040-8AFC12381325}"/>
              </a:ext>
            </a:extLst>
          </p:cNvPr>
          <p:cNvSpPr/>
          <p:nvPr/>
        </p:nvSpPr>
        <p:spPr>
          <a:xfrm>
            <a:off x="573738" y="949154"/>
            <a:ext cx="1712262" cy="332377"/>
          </a:xfrm>
          <a:prstGeom prst="round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solidFill>
                  <a:schemeClr val="tx1"/>
                </a:solidFill>
                <a:latin typeface="+mn-ea"/>
              </a:rPr>
              <a:t>将来の利用法</a:t>
            </a:r>
            <a:endParaRPr lang="en-GB" dirty="0">
              <a:solidFill>
                <a:schemeClr val="tx1"/>
              </a:solidFill>
              <a:latin typeface="+mn-ea"/>
            </a:endParaRPr>
          </a:p>
        </p:txBody>
      </p:sp>
      <p:sp>
        <p:nvSpPr>
          <p:cNvPr id="21" name="テキスト ボックス 20">
            <a:extLst>
              <a:ext uri="{FF2B5EF4-FFF2-40B4-BE49-F238E27FC236}">
                <a16:creationId xmlns:a16="http://schemas.microsoft.com/office/drawing/2014/main" id="{66EA618C-164B-4F9D-97FA-6F960BCEF2D7}"/>
              </a:ext>
            </a:extLst>
          </p:cNvPr>
          <p:cNvSpPr txBox="1"/>
          <p:nvPr/>
        </p:nvSpPr>
        <p:spPr>
          <a:xfrm>
            <a:off x="808905" y="6194820"/>
            <a:ext cx="10787277" cy="523220"/>
          </a:xfrm>
          <a:prstGeom prst="rect">
            <a:avLst/>
          </a:prstGeom>
          <a:solidFill>
            <a:srgbClr val="FF6600"/>
          </a:solidFill>
        </p:spPr>
        <p:txBody>
          <a:bodyPr wrap="square" rtlCol="0">
            <a:spAutoFit/>
          </a:bodyPr>
          <a:lstStyle/>
          <a:p>
            <a:r>
              <a:rPr kumimoji="1" lang="ja-JP" altLang="en-US" sz="2800" b="1" u="sng" dirty="0">
                <a:solidFill>
                  <a:schemeClr val="bg1"/>
                </a:solidFill>
                <a:latin typeface="+mn-ea"/>
              </a:rPr>
              <a:t>レジ待ち０</a:t>
            </a:r>
            <a:r>
              <a:rPr kumimoji="1" lang="en-US" altLang="ja-JP" sz="2800" b="1" u="sng" dirty="0">
                <a:solidFill>
                  <a:schemeClr val="bg1"/>
                </a:solidFill>
                <a:latin typeface="+mn-ea"/>
              </a:rPr>
              <a:t>×</a:t>
            </a:r>
            <a:r>
              <a:rPr kumimoji="1" lang="ja-JP" altLang="en-US" sz="2800" b="1" u="sng" dirty="0">
                <a:solidFill>
                  <a:schemeClr val="bg1"/>
                </a:solidFill>
                <a:latin typeface="+mn-ea"/>
              </a:rPr>
              <a:t>常時相談可の</a:t>
            </a:r>
            <a:r>
              <a:rPr kumimoji="1" lang="en-US" altLang="ja-JP" sz="2800" b="1" u="sng" dirty="0">
                <a:solidFill>
                  <a:schemeClr val="bg1"/>
                </a:solidFill>
                <a:latin typeface="+mn-ea"/>
              </a:rPr>
              <a:t>【</a:t>
            </a:r>
            <a:r>
              <a:rPr kumimoji="1" lang="ja-JP" altLang="en-US" sz="2800" b="1" u="sng" dirty="0">
                <a:solidFill>
                  <a:schemeClr val="bg1"/>
                </a:solidFill>
                <a:latin typeface="+mn-ea"/>
              </a:rPr>
              <a:t>専門総合店舗</a:t>
            </a:r>
            <a:r>
              <a:rPr kumimoji="1" lang="en-US" altLang="ja-JP" sz="2800" b="1" u="sng" dirty="0">
                <a:solidFill>
                  <a:schemeClr val="bg1"/>
                </a:solidFill>
                <a:latin typeface="+mn-ea"/>
              </a:rPr>
              <a:t>】</a:t>
            </a:r>
            <a:r>
              <a:rPr kumimoji="1" lang="ja-JP" altLang="en-US" sz="2800" b="1" u="sng" dirty="0">
                <a:solidFill>
                  <a:schemeClr val="bg1"/>
                </a:solidFill>
                <a:latin typeface="+mn-ea"/>
              </a:rPr>
              <a:t>が待っている！！！</a:t>
            </a:r>
          </a:p>
        </p:txBody>
      </p:sp>
      <p:sp>
        <p:nvSpPr>
          <p:cNvPr id="25" name="Rounded Rectangle 8">
            <a:extLst>
              <a:ext uri="{FF2B5EF4-FFF2-40B4-BE49-F238E27FC236}">
                <a16:creationId xmlns:a16="http://schemas.microsoft.com/office/drawing/2014/main" id="{D9608FA1-BD52-460A-BF62-4A452F470AFB}"/>
              </a:ext>
            </a:extLst>
          </p:cNvPr>
          <p:cNvSpPr/>
          <p:nvPr/>
        </p:nvSpPr>
        <p:spPr>
          <a:xfrm>
            <a:off x="6667114" y="4003352"/>
            <a:ext cx="5481402" cy="15897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latin typeface="+mn-ea"/>
            </a:endParaRPr>
          </a:p>
        </p:txBody>
      </p:sp>
      <p:sp>
        <p:nvSpPr>
          <p:cNvPr id="26" name="Rounded Rectangle 9">
            <a:extLst>
              <a:ext uri="{FF2B5EF4-FFF2-40B4-BE49-F238E27FC236}">
                <a16:creationId xmlns:a16="http://schemas.microsoft.com/office/drawing/2014/main" id="{2FCCF4F3-299C-4D9D-84D1-2A6A6C208D64}"/>
              </a:ext>
            </a:extLst>
          </p:cNvPr>
          <p:cNvSpPr/>
          <p:nvPr/>
        </p:nvSpPr>
        <p:spPr>
          <a:xfrm>
            <a:off x="8613070" y="3790744"/>
            <a:ext cx="1191071" cy="369333"/>
          </a:xfrm>
          <a:prstGeom prst="round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n-ea"/>
              </a:rPr>
              <a:t>懸念事項</a:t>
            </a:r>
            <a:endParaRPr lang="en-GB" dirty="0">
              <a:latin typeface="+mn-ea"/>
            </a:endParaRPr>
          </a:p>
        </p:txBody>
      </p:sp>
      <p:sp>
        <p:nvSpPr>
          <p:cNvPr id="27" name="TextBox 11">
            <a:extLst>
              <a:ext uri="{FF2B5EF4-FFF2-40B4-BE49-F238E27FC236}">
                <a16:creationId xmlns:a16="http://schemas.microsoft.com/office/drawing/2014/main" id="{A0EDCADC-9DF1-4B91-BD78-4632C57FD3F6}"/>
              </a:ext>
            </a:extLst>
          </p:cNvPr>
          <p:cNvSpPr txBox="1"/>
          <p:nvPr/>
        </p:nvSpPr>
        <p:spPr>
          <a:xfrm>
            <a:off x="7063624" y="4203511"/>
            <a:ext cx="6157854" cy="1200329"/>
          </a:xfrm>
          <a:prstGeom prst="rect">
            <a:avLst/>
          </a:prstGeom>
          <a:noFill/>
        </p:spPr>
        <p:txBody>
          <a:bodyPr wrap="square" rtlCol="0">
            <a:spAutoFit/>
          </a:bodyPr>
          <a:lstStyle/>
          <a:p>
            <a:r>
              <a:rPr lang="ja-JP" altLang="en-US" dirty="0">
                <a:latin typeface="+mn-ea"/>
              </a:rPr>
              <a:t>・センサー等導入のコスト</a:t>
            </a:r>
            <a:endParaRPr lang="en-GB" dirty="0">
              <a:latin typeface="+mn-ea"/>
            </a:endParaRPr>
          </a:p>
          <a:p>
            <a:r>
              <a:rPr lang="ja-JP" altLang="en-US" dirty="0">
                <a:latin typeface="+mn-ea"/>
              </a:rPr>
              <a:t>・時間帯ごとの天候の変化に対応できない</a:t>
            </a:r>
            <a:endParaRPr lang="en-GB" dirty="0">
              <a:latin typeface="+mn-ea"/>
            </a:endParaRPr>
          </a:p>
          <a:p>
            <a:r>
              <a:rPr lang="ja-JP" altLang="en-US" dirty="0">
                <a:latin typeface="+mn-ea"/>
              </a:rPr>
              <a:t>・疫病や災害、社会現象等による変化に</a:t>
            </a:r>
            <a:endParaRPr lang="en-US" altLang="ja-JP" dirty="0">
              <a:latin typeface="+mn-ea"/>
            </a:endParaRPr>
          </a:p>
          <a:p>
            <a:r>
              <a:rPr lang="ja-JP" altLang="en-US" dirty="0">
                <a:latin typeface="+mn-ea"/>
              </a:rPr>
              <a:t>　対応しづらい</a:t>
            </a:r>
            <a:endParaRPr lang="en-US" altLang="ja-JP" dirty="0">
              <a:latin typeface="+mn-ea"/>
            </a:endParaRPr>
          </a:p>
        </p:txBody>
      </p:sp>
      <p:sp>
        <p:nvSpPr>
          <p:cNvPr id="28" name="テキスト ボックス 27">
            <a:extLst>
              <a:ext uri="{FF2B5EF4-FFF2-40B4-BE49-F238E27FC236}">
                <a16:creationId xmlns:a16="http://schemas.microsoft.com/office/drawing/2014/main" id="{21DB0A98-D836-49B9-A093-D2B5BE00CB9D}"/>
              </a:ext>
            </a:extLst>
          </p:cNvPr>
          <p:cNvSpPr txBox="1"/>
          <p:nvPr/>
        </p:nvSpPr>
        <p:spPr>
          <a:xfrm>
            <a:off x="135235" y="1339325"/>
            <a:ext cx="5857452" cy="1354217"/>
          </a:xfrm>
          <a:prstGeom prst="rect">
            <a:avLst/>
          </a:prstGeom>
          <a:noFill/>
        </p:spPr>
        <p:txBody>
          <a:bodyPr wrap="square" rtlCol="0">
            <a:spAutoFit/>
          </a:bodyPr>
          <a:lstStyle/>
          <a:p>
            <a:r>
              <a:rPr lang="ja-JP" altLang="en-US" dirty="0">
                <a:latin typeface="+mn-ea"/>
              </a:rPr>
              <a:t>小沼部長はレジ・他サービス人員割り当ての基準</a:t>
            </a:r>
            <a:endParaRPr lang="en-US" altLang="ja-JP" dirty="0">
              <a:latin typeface="+mn-ea"/>
            </a:endParaRPr>
          </a:p>
          <a:p>
            <a:r>
              <a:rPr lang="en-US" altLang="ja-JP" dirty="0">
                <a:latin typeface="+mn-ea"/>
              </a:rPr>
              <a:t>(</a:t>
            </a:r>
            <a:r>
              <a:rPr lang="ja-JP" altLang="en-US" dirty="0">
                <a:latin typeface="+mn-ea"/>
              </a:rPr>
              <a:t>マニュアル</a:t>
            </a:r>
            <a:r>
              <a:rPr lang="en-US" altLang="ja-JP" dirty="0">
                <a:latin typeface="+mn-ea"/>
              </a:rPr>
              <a:t>)</a:t>
            </a:r>
            <a:r>
              <a:rPr lang="ja-JP" altLang="en-US" dirty="0">
                <a:latin typeface="+mn-ea"/>
              </a:rPr>
              <a:t>作成や業務フローの見直しを行う</a:t>
            </a:r>
            <a:endParaRPr lang="en-US" altLang="ja-JP" dirty="0">
              <a:latin typeface="+mn-ea"/>
            </a:endParaRPr>
          </a:p>
          <a:p>
            <a:endParaRPr kumimoji="1" lang="en-US" altLang="ja-JP" sz="1000" dirty="0">
              <a:latin typeface="+mn-ea"/>
            </a:endParaRPr>
          </a:p>
          <a:p>
            <a:r>
              <a:rPr kumimoji="1" lang="ja-JP" altLang="en-US" dirty="0">
                <a:latin typeface="+mn-ea"/>
              </a:rPr>
              <a:t>各支店長は</a:t>
            </a:r>
            <a:r>
              <a:rPr kumimoji="1" lang="en-US" altLang="ja-JP" dirty="0">
                <a:latin typeface="+mn-ea"/>
              </a:rPr>
              <a:t>GUI</a:t>
            </a:r>
            <a:r>
              <a:rPr kumimoji="1" lang="ja-JP" altLang="en-US" dirty="0">
                <a:latin typeface="+mn-ea"/>
              </a:rPr>
              <a:t>にて希望日の条件を入力する</a:t>
            </a:r>
            <a:endParaRPr kumimoji="1" lang="en-US" altLang="ja-JP" dirty="0">
              <a:latin typeface="+mn-ea"/>
            </a:endParaRPr>
          </a:p>
          <a:p>
            <a:r>
              <a:rPr lang="ja-JP" altLang="en-US" dirty="0">
                <a:latin typeface="+mn-ea"/>
              </a:rPr>
              <a:t>結果・マニュアルを基に割り当て、業務を遂行させる</a:t>
            </a:r>
            <a:endParaRPr lang="en-US" altLang="ja-JP" dirty="0">
              <a:latin typeface="+mn-ea"/>
            </a:endParaRPr>
          </a:p>
        </p:txBody>
      </p:sp>
      <p:sp>
        <p:nvSpPr>
          <p:cNvPr id="29" name="テキスト ボックス 28">
            <a:extLst>
              <a:ext uri="{FF2B5EF4-FFF2-40B4-BE49-F238E27FC236}">
                <a16:creationId xmlns:a16="http://schemas.microsoft.com/office/drawing/2014/main" id="{421CBA0F-9858-4E4C-9760-4B6E698599DA}"/>
              </a:ext>
            </a:extLst>
          </p:cNvPr>
          <p:cNvSpPr txBox="1"/>
          <p:nvPr/>
        </p:nvSpPr>
        <p:spPr>
          <a:xfrm>
            <a:off x="255299" y="3164574"/>
            <a:ext cx="3737336" cy="2862322"/>
          </a:xfrm>
          <a:prstGeom prst="rect">
            <a:avLst/>
          </a:prstGeom>
          <a:noFill/>
        </p:spPr>
        <p:txBody>
          <a:bodyPr wrap="square" rtlCol="0">
            <a:spAutoFit/>
          </a:bodyPr>
          <a:lstStyle/>
          <a:p>
            <a:r>
              <a:rPr kumimoji="1" lang="ja-JP" altLang="en-US" dirty="0">
                <a:latin typeface="+mn-ea"/>
              </a:rPr>
              <a:t>ウエルシアアプリ</a:t>
            </a:r>
            <a:endParaRPr kumimoji="1" lang="en-US" altLang="ja-JP" dirty="0">
              <a:latin typeface="+mn-ea"/>
            </a:endParaRPr>
          </a:p>
          <a:p>
            <a:r>
              <a:rPr kumimoji="1" lang="ja-JP" altLang="en-US" u="sng" dirty="0">
                <a:latin typeface="+mn-ea"/>
              </a:rPr>
              <a:t>店内混雑度（既存サービス）に</a:t>
            </a:r>
            <a:endParaRPr kumimoji="1" lang="en-US" altLang="ja-JP" u="sng" dirty="0">
              <a:latin typeface="+mn-ea"/>
            </a:endParaRPr>
          </a:p>
          <a:p>
            <a:r>
              <a:rPr kumimoji="1" lang="ja-JP" altLang="en-US" u="sng" dirty="0">
                <a:latin typeface="+mn-ea"/>
              </a:rPr>
              <a:t>会計混雑を追加</a:t>
            </a:r>
            <a:endParaRPr kumimoji="1" lang="en-US" altLang="ja-JP" u="sng" dirty="0">
              <a:latin typeface="+mn-ea"/>
            </a:endParaRPr>
          </a:p>
          <a:p>
            <a:endParaRPr kumimoji="1" lang="en-US" altLang="ja-JP" u="sng" dirty="0">
              <a:latin typeface="+mn-ea"/>
            </a:endParaRPr>
          </a:p>
          <a:p>
            <a:r>
              <a:rPr kumimoji="1" lang="ja-JP" altLang="en-US" dirty="0">
                <a:latin typeface="+mn-ea"/>
              </a:rPr>
              <a:t>⇒レジには台数限界があり、</a:t>
            </a:r>
            <a:r>
              <a:rPr kumimoji="1" lang="en-US" altLang="ja-JP" dirty="0">
                <a:latin typeface="+mn-ea"/>
              </a:rPr>
              <a:t>AI</a:t>
            </a:r>
            <a:r>
              <a:rPr kumimoji="1" lang="ja-JP" altLang="en-US" dirty="0">
                <a:latin typeface="+mn-ea"/>
              </a:rPr>
              <a:t>実用後混雑が０にならない時間をアプリ表示することで消費者に快適な購買行動を促す</a:t>
            </a:r>
            <a:endParaRPr kumimoji="1" lang="en-US" altLang="ja-JP" dirty="0">
              <a:latin typeface="+mn-ea"/>
            </a:endParaRPr>
          </a:p>
          <a:p>
            <a:r>
              <a:rPr kumimoji="1" lang="ja-JP" altLang="en-US" dirty="0">
                <a:latin typeface="+mn-ea"/>
              </a:rPr>
              <a:t>（結果０になることを目指す）</a:t>
            </a:r>
            <a:endParaRPr kumimoji="1" lang="en-US" altLang="ja-JP" dirty="0">
              <a:latin typeface="+mn-ea"/>
            </a:endParaRPr>
          </a:p>
          <a:p>
            <a:endParaRPr kumimoji="1" lang="ja-JP" altLang="en-US" dirty="0">
              <a:latin typeface="+mn-ea"/>
            </a:endParaRPr>
          </a:p>
        </p:txBody>
      </p:sp>
      <p:pic>
        <p:nvPicPr>
          <p:cNvPr id="30" name="図 29" descr="グラフ, 棒グラフ, ヒストグラム&#10;&#10;自動的に生成された説明">
            <a:extLst>
              <a:ext uri="{FF2B5EF4-FFF2-40B4-BE49-F238E27FC236}">
                <a16:creationId xmlns:a16="http://schemas.microsoft.com/office/drawing/2014/main" id="{DBC01B0C-1638-459F-B5ED-E81F8100A45C}"/>
              </a:ext>
            </a:extLst>
          </p:cNvPr>
          <p:cNvPicPr>
            <a:picLocks noChangeAspect="1"/>
          </p:cNvPicPr>
          <p:nvPr/>
        </p:nvPicPr>
        <p:blipFill rotWithShape="1">
          <a:blip r:embed="rId2"/>
          <a:srcRect t="5694" b="24583"/>
          <a:stretch/>
        </p:blipFill>
        <p:spPr>
          <a:xfrm>
            <a:off x="3875265" y="3066732"/>
            <a:ext cx="1673293" cy="2526416"/>
          </a:xfrm>
          <a:prstGeom prst="rect">
            <a:avLst/>
          </a:prstGeom>
          <a:ln w="15875" cap="sq">
            <a:solidFill>
              <a:srgbClr val="000000"/>
            </a:solidFill>
            <a:prstDash val="solid"/>
            <a:miter lim="800000"/>
          </a:ln>
          <a:effectLst>
            <a:outerShdw blurRad="50800" dist="38100" dir="2700000" algn="tl" rotWithShape="0">
              <a:srgbClr val="000000">
                <a:alpha val="0"/>
              </a:srgbClr>
            </a:outerShdw>
          </a:effectLst>
        </p:spPr>
      </p:pic>
      <p:sp>
        <p:nvSpPr>
          <p:cNvPr id="32" name="Rounded Rectangle 14">
            <a:extLst>
              <a:ext uri="{FF2B5EF4-FFF2-40B4-BE49-F238E27FC236}">
                <a16:creationId xmlns:a16="http://schemas.microsoft.com/office/drawing/2014/main" id="{87003AE4-C121-4E41-8B5C-F446DACD370E}"/>
              </a:ext>
            </a:extLst>
          </p:cNvPr>
          <p:cNvSpPr/>
          <p:nvPr/>
        </p:nvSpPr>
        <p:spPr>
          <a:xfrm>
            <a:off x="573738" y="2815605"/>
            <a:ext cx="1014475" cy="299106"/>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solidFill>
                  <a:schemeClr val="tx1"/>
                </a:solidFill>
                <a:latin typeface="+mn-ea"/>
              </a:rPr>
              <a:t>発展</a:t>
            </a:r>
            <a:endParaRPr lang="en-GB" dirty="0">
              <a:solidFill>
                <a:schemeClr val="tx1"/>
              </a:solidFill>
              <a:latin typeface="+mn-ea"/>
            </a:endParaRPr>
          </a:p>
        </p:txBody>
      </p:sp>
      <p:sp>
        <p:nvSpPr>
          <p:cNvPr id="33" name="Rounded Rectangle 4">
            <a:extLst>
              <a:ext uri="{FF2B5EF4-FFF2-40B4-BE49-F238E27FC236}">
                <a16:creationId xmlns:a16="http://schemas.microsoft.com/office/drawing/2014/main" id="{59DCA96B-94F4-409D-9A8E-ADA08FA0B68C}"/>
              </a:ext>
            </a:extLst>
          </p:cNvPr>
          <p:cNvSpPr/>
          <p:nvPr/>
        </p:nvSpPr>
        <p:spPr>
          <a:xfrm>
            <a:off x="8362168" y="997413"/>
            <a:ext cx="1970668" cy="38334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latin typeface="+mn-ea"/>
              </a:rPr>
              <a:t>可能となること</a:t>
            </a:r>
            <a:endParaRPr lang="en-GB" dirty="0">
              <a:solidFill>
                <a:schemeClr val="tx1"/>
              </a:solidFill>
              <a:latin typeface="+mn-ea"/>
            </a:endParaRPr>
          </a:p>
        </p:txBody>
      </p:sp>
      <p:cxnSp>
        <p:nvCxnSpPr>
          <p:cNvPr id="35" name="コネクタ: カギ線 34">
            <a:extLst>
              <a:ext uri="{FF2B5EF4-FFF2-40B4-BE49-F238E27FC236}">
                <a16:creationId xmlns:a16="http://schemas.microsoft.com/office/drawing/2014/main" id="{EC0AC14F-ADB0-46F1-9389-3657825019F6}"/>
              </a:ext>
            </a:extLst>
          </p:cNvPr>
          <p:cNvCxnSpPr>
            <a:cxnSpLocks/>
          </p:cNvCxnSpPr>
          <p:nvPr/>
        </p:nvCxnSpPr>
        <p:spPr>
          <a:xfrm>
            <a:off x="5779569" y="1916144"/>
            <a:ext cx="857490" cy="1"/>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コネクタ: カギ線 37">
            <a:extLst>
              <a:ext uri="{FF2B5EF4-FFF2-40B4-BE49-F238E27FC236}">
                <a16:creationId xmlns:a16="http://schemas.microsoft.com/office/drawing/2014/main" id="{6E7BAACB-A140-495D-8485-19330B51BC54}"/>
              </a:ext>
            </a:extLst>
          </p:cNvPr>
          <p:cNvCxnSpPr>
            <a:cxnSpLocks/>
            <a:endCxn id="25" idx="1"/>
          </p:cNvCxnSpPr>
          <p:nvPr/>
        </p:nvCxnSpPr>
        <p:spPr>
          <a:xfrm rot="16200000" flipH="1">
            <a:off x="5000815" y="3131951"/>
            <a:ext cx="2874132" cy="458466"/>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1" name="正方形/長方形 50">
            <a:extLst>
              <a:ext uri="{FF2B5EF4-FFF2-40B4-BE49-F238E27FC236}">
                <a16:creationId xmlns:a16="http://schemas.microsoft.com/office/drawing/2014/main" id="{DDDA86D6-2FE3-463F-880A-FBE780D2D7A0}"/>
              </a:ext>
            </a:extLst>
          </p:cNvPr>
          <p:cNvSpPr/>
          <p:nvPr/>
        </p:nvSpPr>
        <p:spPr>
          <a:xfrm>
            <a:off x="4860135" y="5768913"/>
            <a:ext cx="1980029" cy="400110"/>
          </a:xfrm>
          <a:prstGeom prst="rect">
            <a:avLst/>
          </a:prstGeom>
        </p:spPr>
        <p:txBody>
          <a:bodyPr wrap="none">
            <a:spAutoFit/>
          </a:bodyPr>
          <a:lstStyle/>
          <a:p>
            <a:r>
              <a:rPr lang="ja-JP" altLang="en-US" sz="2000" b="1" dirty="0">
                <a:latin typeface="+mn-ea"/>
              </a:rPr>
              <a:t>実現することで</a:t>
            </a:r>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95563AA1-59C1-44DB-A50D-BA594C939CA7}"/>
                  </a:ext>
                </a:extLst>
              </p:cNvPr>
              <p:cNvSpPr txBox="1"/>
              <p:nvPr/>
            </p:nvSpPr>
            <p:spPr>
              <a:xfrm>
                <a:off x="7063624" y="1380755"/>
                <a:ext cx="356584" cy="8917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endChr m:val=""/>
                          <m:ctrlPr>
                            <a:rPr kumimoji="1" lang="en-US" altLang="ja-JP" i="1" smtClean="0">
                              <a:latin typeface="Cambria Math" panose="02040503050406030204" pitchFamily="18" charset="0"/>
                            </a:rPr>
                          </m:ctrlPr>
                        </m:dPr>
                        <m:e>
                          <m:f>
                            <m:fPr>
                              <m:type m:val="noBar"/>
                              <m:ctrlPr>
                                <a:rPr kumimoji="1" lang="en-US" altLang="ja-JP" i="1" smtClean="0">
                                  <a:latin typeface="Cambria Math" panose="02040503050406030204" pitchFamily="18" charset="0"/>
                                </a:rPr>
                              </m:ctrlPr>
                            </m:fPr>
                            <m:num>
                              <m:r>
                                <m:rPr>
                                  <m:nor/>
                                </m:rPr>
                                <a:rPr kumimoji="1" lang="en-US" altLang="ja-JP" b="0" i="0" smtClean="0">
                                  <a:latin typeface="Cambria Math" panose="02040503050406030204" pitchFamily="18" charset="0"/>
                                </a:rPr>
                                <m:t>  </m:t>
                              </m:r>
                              <m:r>
                                <m:rPr>
                                  <m:nor/>
                                </m:rPr>
                                <a:rPr lang="ja-JP" altLang="en-US" dirty="0">
                                  <a:latin typeface="+mn-ea"/>
                                </a:rPr>
                                <m:t>レジ混雑が解消される</m:t>
                              </m:r>
                              <m:r>
                                <m:rPr>
                                  <m:nor/>
                                </m:rPr>
                                <a:rPr lang="en-US" altLang="ja-JP" dirty="0">
                                  <a:latin typeface="+mn-ea"/>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num>
                            <m:den>
                              <m:r>
                                <m:rPr>
                                  <m:nor/>
                                </m:rPr>
                                <a:rPr kumimoji="1" lang="en-US" altLang="ja-JP" b="0" i="0" smtClean="0">
                                  <a:latin typeface="Cambria Math" panose="02040503050406030204" pitchFamily="18" charset="0"/>
                                </a:rPr>
                                <m:t>  </m:t>
                              </m:r>
                              <m:r>
                                <m:rPr>
                                  <m:nor/>
                                </m:rPr>
                                <a:rPr lang="ja-JP" altLang="en-US" dirty="0">
                                  <a:latin typeface="+mn-ea"/>
                                </a:rPr>
                                <m:t>店員</m:t>
                              </m:r>
                              <m:r>
                                <a:rPr lang="ja-JP" altLang="en-US" i="1" dirty="0" smtClean="0">
                                  <a:latin typeface="Cambria Math" panose="02040503050406030204" pitchFamily="18" charset="0"/>
                                </a:rPr>
                                <m:t>に</m:t>
                              </m:r>
                              <m:r>
                                <m:rPr>
                                  <m:nor/>
                                </m:rPr>
                                <a:rPr lang="ja-JP" altLang="en-US" dirty="0">
                                  <a:latin typeface="+mn-ea"/>
                                </a:rPr>
                                <m:t>いつでも相談できるようになる</m:t>
                              </m:r>
                              <m:r>
                                <m:rPr>
                                  <m:nor/>
                                </m:rPr>
                                <a:rPr lang="en-GB" altLang="ja-JP" sz="1100" dirty="0">
                                  <a:latin typeface="+mn-ea"/>
                                </a:rPr>
                                <m:t> </m:t>
                              </m:r>
                              <m:r>
                                <m:rPr>
                                  <m:nor/>
                                </m:rPr>
                                <a:rPr lang="en-GB" altLang="ja-JP" sz="800" dirty="0">
                                  <a:latin typeface="+mn-ea"/>
                                </a:rPr>
                                <m:t> </m:t>
                              </m:r>
                            </m:den>
                          </m:f>
                        </m:e>
                      </m:d>
                    </m:oMath>
                  </m:oMathPara>
                </a14:m>
                <a:endParaRPr kumimoji="1" lang="ja-JP" altLang="en-US" dirty="0"/>
              </a:p>
            </p:txBody>
          </p:sp>
        </mc:Choice>
        <mc:Fallback>
          <p:sp>
            <p:nvSpPr>
              <p:cNvPr id="41" name="テキスト ボックス 40">
                <a:extLst>
                  <a:ext uri="{FF2B5EF4-FFF2-40B4-BE49-F238E27FC236}">
                    <a16:creationId xmlns:a16="http://schemas.microsoft.com/office/drawing/2014/main" id="{95563AA1-59C1-44DB-A50D-BA594C939CA7}"/>
                  </a:ext>
                </a:extLst>
              </p:cNvPr>
              <p:cNvSpPr txBox="1">
                <a:spLocks noRot="1" noChangeAspect="1" noMove="1" noResize="1" noEditPoints="1" noAdjustHandles="1" noChangeArrowheads="1" noChangeShapeType="1" noTextEdit="1"/>
              </p:cNvSpPr>
              <p:nvPr/>
            </p:nvSpPr>
            <p:spPr>
              <a:xfrm>
                <a:off x="7063624" y="1380755"/>
                <a:ext cx="356584" cy="891719"/>
              </a:xfrm>
              <a:prstGeom prst="rect">
                <a:avLst/>
              </a:prstGeom>
              <a:blipFill>
                <a:blip r:embed="rId3"/>
                <a:stretch>
                  <a:fillRect r="-10620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90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2828</TotalTime>
  <Words>1363</Words>
  <Application>Microsoft Office PowerPoint</Application>
  <PresentationFormat>ワイド画面</PresentationFormat>
  <Paragraphs>218</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Arial</vt:lpstr>
      <vt:lpstr>Calibri</vt:lpstr>
      <vt:lpstr>Calibri Light</vt:lpstr>
      <vt:lpstr>Cambria Math</vt:lpstr>
      <vt:lpstr>Office Theme</vt:lpstr>
      <vt:lpstr>サービス満足度向上のための レジ人員最適化</vt:lpstr>
      <vt:lpstr>PowerPoint プレゼンテーション</vt:lpstr>
      <vt:lpstr>プロジェクトキャンバス(TRL2)　　</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サービス満足度向上のためのレジ人員最適化</dc:title>
  <dc:creator>Microsoft Office ユーザー</dc:creator>
  <cp:lastModifiedBy>田畑尚哉 PC</cp:lastModifiedBy>
  <cp:revision>173</cp:revision>
  <dcterms:created xsi:type="dcterms:W3CDTF">2020-12-18T08:17:08Z</dcterms:created>
  <dcterms:modified xsi:type="dcterms:W3CDTF">2020-12-20T23:17:45Z</dcterms:modified>
</cp:coreProperties>
</file>