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1" r:id="rId4"/>
    <p:sldId id="272" r:id="rId5"/>
    <p:sldId id="273" r:id="rId6"/>
    <p:sldId id="270" r:id="rId7"/>
    <p:sldId id="271" r:id="rId8"/>
    <p:sldId id="257" r:id="rId9"/>
    <p:sldId id="258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70" d="100"/>
          <a:sy n="70" d="100"/>
        </p:scale>
        <p:origin x="139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D477A-79BB-4674-9A8B-7E41571087D2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DB3FC-30AB-4548-B61C-0F42DCC34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8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DB3FC-30AB-4548-B61C-0F42DCC344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1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ekonomidoktorunuz.com/media/k2/items/cache/76a9f3192c11f934bf5a64b69258bd06_X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228600"/>
            <a:ext cx="9396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n w="31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Data Analysis of Historical Stock Data</a:t>
            </a: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3505200" y="4648200"/>
            <a:ext cx="5414401" cy="14174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TEAM#4</a:t>
            </a:r>
          </a:p>
          <a:p>
            <a:pPr algn="r"/>
            <a:r>
              <a:rPr lang="en-US" sz="2400" dirty="0" err="1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Fadi</a:t>
            </a:r>
            <a:r>
              <a:rPr lang="en-US" sz="2400" dirty="0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Tabet</a:t>
            </a:r>
            <a:endParaRPr lang="en-US" sz="2400" dirty="0">
              <a:ln w="3175" cmpd="sng">
                <a:solidFill>
                  <a:srgbClr val="0070C0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r"/>
            <a:r>
              <a:rPr lang="en-US" sz="2400" dirty="0" err="1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Vandana</a:t>
            </a:r>
            <a:r>
              <a:rPr lang="en-US" sz="2400" dirty="0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Iyer</a:t>
            </a:r>
            <a:endParaRPr lang="en-US" sz="2400" dirty="0">
              <a:ln w="3175" cmpd="sng">
                <a:solidFill>
                  <a:srgbClr val="0070C0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r"/>
            <a:r>
              <a:rPr lang="en-US" sz="2400" dirty="0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Omkar Daphal</a:t>
            </a:r>
          </a:p>
        </p:txBody>
      </p:sp>
      <p:pic>
        <p:nvPicPr>
          <p:cNvPr id="1035" name="Picture 11" descr="C:\Users\donate\Downloads\scalasp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53000"/>
            <a:ext cx="3102077" cy="14174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864799" y="2720261"/>
            <a:ext cx="5414401" cy="14174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dirty="0">
              <a:ln w="3175" cmpd="sng">
                <a:solidFill>
                  <a:srgbClr val="0070C0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973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financial analysis wallpape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497" y="0"/>
            <a:ext cx="91734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92354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https://img3.ibxk.com.br/2015/08/27/271117076211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-152400"/>
            <a:ext cx="9372600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Results: </a:t>
            </a:r>
            <a:endParaRPr lang="en-US" sz="5400" b="1" dirty="0">
              <a:ln w="28575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1600200"/>
            <a:ext cx="838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Achieved an accuracy of 52% for predicting if a stock will close at a price greater than open price.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AutoNum type="arabicPeriod" startAt="2"/>
            </a:pPr>
            <a:r>
              <a:rPr lang="en-US" sz="2800" dirty="0" smtClean="0">
                <a:solidFill>
                  <a:schemeClr val="bg1"/>
                </a:solidFill>
              </a:rPr>
              <a:t>Achieved Root Mean Square Value of ~ 3.5 which means the predicted value deviates by as little as 3.5</a:t>
            </a:r>
          </a:p>
          <a:p>
            <a:pPr marL="342900" indent="-342900">
              <a:buAutoNum type="arabicPeriod" startAt="2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 startAt="2"/>
            </a:pPr>
            <a:r>
              <a:rPr lang="en-US" sz="2800" dirty="0" smtClean="0">
                <a:solidFill>
                  <a:schemeClr val="bg1"/>
                </a:solidFill>
              </a:rPr>
              <a:t>Achieved efficient visualization in terms of performance of stocks in different sectors.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45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67200" y="1828800"/>
            <a:ext cx="4572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</a:t>
            </a:r>
          </a:p>
          <a:p>
            <a:pPr algn="r"/>
            <a:r>
              <a:rPr lang="en-US" sz="8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you </a:t>
            </a:r>
          </a:p>
        </p:txBody>
      </p:sp>
    </p:spTree>
    <p:extLst>
      <p:ext uri="{BB962C8B-B14F-4D97-AF65-F5344CB8AC3E}">
        <p14:creationId xmlns:p14="http://schemas.microsoft.com/office/powerpoint/2010/main" val="263407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network cab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PROJECT GOAL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35082"/>
            <a:ext cx="9144000" cy="7848302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Project goal is to build a resilient and high efficient </a:t>
            </a:r>
            <a:r>
              <a:rPr lang="en-US" sz="3600" b="1" u="sng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Scala/Spark</a:t>
            </a:r>
            <a:r>
              <a:rPr lang="en-US" sz="3600" b="1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application that is able to parse &amp; analyze big records of financial stock data to provide meaningful and accurate analysis result and prediction.</a:t>
            </a:r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060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inancial analysis wallpape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97750"/>
            <a:ext cx="9220200" cy="69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1135082"/>
            <a:ext cx="9144000" cy="6186309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10 years of stock data (open, high, low, close and volume) for 5 companies in 5 different sectors received from Yahoo Financial API.</a:t>
            </a: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THE DATA SOURCE </a:t>
            </a:r>
            <a:r>
              <a:rPr lang="en-US" sz="4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(~70,000 rows)</a:t>
            </a:r>
            <a:endParaRPr lang="en-US" sz="5400" b="1" dirty="0">
              <a:ln w="28575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64" y="2895601"/>
            <a:ext cx="8562975" cy="3505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8413" y="6477000"/>
            <a:ext cx="893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http://download.finance.yahoo.com/d/quotes.csv?s=%40%5EDJI,GOOG&amp;f=nsl1op&amp;e=.csv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3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0856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PROJECT DESIGN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762000"/>
            <a:ext cx="8305800" cy="523220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Part </a:t>
            </a:r>
            <a:r>
              <a:rPr lang="en-US" sz="28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1: </a:t>
            </a:r>
            <a:r>
              <a:rPr lang="en-US" sz="24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Visualization of </a:t>
            </a:r>
            <a:r>
              <a:rPr lang="en-US" sz="24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Performance Comparison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2812005" y="1357402"/>
            <a:ext cx="2764525" cy="2057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3052549" y="1454648"/>
            <a:ext cx="901889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4450590" y="1450905"/>
            <a:ext cx="914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 data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772400" y="3352800"/>
            <a:ext cx="533400" cy="30479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/>
          <p:cNvSpPr/>
          <p:nvPr/>
        </p:nvSpPr>
        <p:spPr>
          <a:xfrm>
            <a:off x="3310150" y="2934408"/>
            <a:ext cx="1828800" cy="417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FilteredData</a:t>
            </a:r>
            <a:r>
              <a:rPr lang="en-US" dirty="0" smtClean="0"/>
              <a:t>.csv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20319" y="2677542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Match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2868016" y="3801799"/>
            <a:ext cx="2764525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Perform Stock Gain Calculation to enhance information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2900147" y="6087308"/>
            <a:ext cx="2720166" cy="696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Visualization using jQuery Library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03493" y="2425102"/>
            <a:ext cx="316741" cy="509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521246" y="2428419"/>
            <a:ext cx="293569" cy="530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3"/>
          <p:cNvSpPr/>
          <p:nvPr/>
        </p:nvSpPr>
        <p:spPr>
          <a:xfrm>
            <a:off x="2912375" y="4945128"/>
            <a:ext cx="2720166" cy="6936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Load Data to DB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96" name="Down Arrow 4095"/>
          <p:cNvSpPr/>
          <p:nvPr/>
        </p:nvSpPr>
        <p:spPr>
          <a:xfrm>
            <a:off x="4036614" y="3350763"/>
            <a:ext cx="484632" cy="45103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4037744" y="4533784"/>
            <a:ext cx="484632" cy="45103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4007962" y="5638800"/>
            <a:ext cx="484632" cy="45103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7" name="TextBox 4096"/>
          <p:cNvSpPr txBox="1"/>
          <p:nvPr/>
        </p:nvSpPr>
        <p:spPr>
          <a:xfrm>
            <a:off x="169583" y="1874831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 from Yahoo Finance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00" name="Right Arrow 4099"/>
          <p:cNvSpPr/>
          <p:nvPr/>
        </p:nvSpPr>
        <p:spPr>
          <a:xfrm>
            <a:off x="1884940" y="1868176"/>
            <a:ext cx="978408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470176" y="1771149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 containing Index and Sector Information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04" name="Left Arrow 4103"/>
          <p:cNvSpPr/>
          <p:nvPr/>
        </p:nvSpPr>
        <p:spPr>
          <a:xfrm>
            <a:off x="5506580" y="1868176"/>
            <a:ext cx="978408" cy="484632"/>
          </a:xfrm>
          <a:prstGeom prst="lef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6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PROJECT DESIGN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780871"/>
            <a:ext cx="9144000" cy="954107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Part 2: -</a:t>
            </a:r>
          </a:p>
          <a:p>
            <a:r>
              <a:rPr lang="en-US" sz="28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Data Prediction Using </a:t>
            </a:r>
            <a:r>
              <a:rPr lang="en-US" sz="2800" b="1" dirty="0" err="1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MLLib</a:t>
            </a:r>
            <a:endParaRPr lang="en-US" sz="28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35540" y="1821725"/>
            <a:ext cx="6289059" cy="3822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Choose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Target -&gt; If stock will close at price &gt; Open &amp; Close Price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499281" y="2472104"/>
            <a:ext cx="6011839" cy="380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Adding more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information -&gt; Previous Close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2317558" y="5090725"/>
            <a:ext cx="5786935" cy="53832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Compare prediction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models(Decision Tree, Random Forest, Naïve Bayes, Linear Regression)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2778454" y="5888278"/>
            <a:ext cx="5604682" cy="4726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Adopted Decision Tree for Classification &amp; Linear Regression for close price prediction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Arrow: Bent-Up 22"/>
          <p:cNvSpPr/>
          <p:nvPr/>
        </p:nvSpPr>
        <p:spPr>
          <a:xfrm rot="5400000">
            <a:off x="101961" y="2309028"/>
            <a:ext cx="489840" cy="304800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Bent-Up 22"/>
          <p:cNvSpPr/>
          <p:nvPr/>
        </p:nvSpPr>
        <p:spPr>
          <a:xfrm rot="5400000">
            <a:off x="593280" y="2968833"/>
            <a:ext cx="489840" cy="304800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7"/>
          <p:cNvSpPr/>
          <p:nvPr/>
        </p:nvSpPr>
        <p:spPr>
          <a:xfrm>
            <a:off x="986620" y="3187082"/>
            <a:ext cx="5981701" cy="380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Splitting Files (Training 60%,Validation 20%,Test 20%)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Rectangle: Rounded Corners 7"/>
          <p:cNvSpPr/>
          <p:nvPr/>
        </p:nvSpPr>
        <p:spPr>
          <a:xfrm>
            <a:off x="1371600" y="3810279"/>
            <a:ext cx="5805987" cy="380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Feature Selection (Open, High, Low, Close,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Prev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Close)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Rectangle: Rounded Corners 7"/>
          <p:cNvSpPr/>
          <p:nvPr/>
        </p:nvSpPr>
        <p:spPr>
          <a:xfrm>
            <a:off x="1905853" y="4450502"/>
            <a:ext cx="5629417" cy="380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Optimal Parameters Selection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Arrow: Bent-Up 22"/>
          <p:cNvSpPr/>
          <p:nvPr/>
        </p:nvSpPr>
        <p:spPr>
          <a:xfrm rot="5400000">
            <a:off x="974280" y="3682749"/>
            <a:ext cx="489840" cy="304800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Bent-Up 22"/>
          <p:cNvSpPr/>
          <p:nvPr/>
        </p:nvSpPr>
        <p:spPr>
          <a:xfrm rot="5400000">
            <a:off x="1508533" y="4283798"/>
            <a:ext cx="489840" cy="304800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Bent-Up 22"/>
          <p:cNvSpPr/>
          <p:nvPr/>
        </p:nvSpPr>
        <p:spPr>
          <a:xfrm rot="5400000">
            <a:off x="1892942" y="4938325"/>
            <a:ext cx="489840" cy="304800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Bent-Up 22"/>
          <p:cNvSpPr/>
          <p:nvPr/>
        </p:nvSpPr>
        <p:spPr>
          <a:xfrm rot="5400000">
            <a:off x="2381134" y="5735902"/>
            <a:ext cx="489840" cy="304800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7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71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CODE WALKTHROUGH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35082"/>
            <a:ext cx="9144000" cy="6617196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u="sng" dirty="0" err="1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timeElapsed</a:t>
            </a:r>
            <a:r>
              <a:rPr lang="en-US" sz="3200" b="1" u="sng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():</a:t>
            </a:r>
            <a:r>
              <a:rPr lang="en-US" sz="32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32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</a:rPr>
              <a:t>It is </a:t>
            </a:r>
            <a:r>
              <a:rPr lang="en-US" sz="32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</a:rPr>
              <a:t>a custom method definition that encapsulates the code execution and calculates time taken to execute the piece of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u="sng" dirty="0" err="1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FilterCSV</a:t>
            </a:r>
            <a:r>
              <a:rPr lang="en-US" sz="3200" b="1" u="sng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: </a:t>
            </a:r>
            <a:r>
              <a:rPr lang="en-US" sz="32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Scala class that handles preparation of source file with added information and loads to 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err="1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</a:rPr>
              <a:t>ClassifyClose</a:t>
            </a:r>
            <a:r>
              <a:rPr lang="en-US" sz="32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</a:rPr>
              <a:t>: Scala Class that performs MLLIB Decision Tree algorithm to predict if stock will close above Open price.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err="1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</a:rPr>
              <a:t>PredictClose</a:t>
            </a:r>
            <a:r>
              <a:rPr lang="en-US" sz="32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</a:rPr>
              <a:t> : Scala Class that performs Linear regression to predict close price of a stock on a given day.</a:t>
            </a:r>
            <a:endParaRPr lang="en-US" sz="32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088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TEST CASES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135082"/>
            <a:ext cx="9144000" cy="5078313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Source file should not be null/empty.</a:t>
            </a:r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Source file should be successfully loaded to </a:t>
            </a:r>
            <a:r>
              <a:rPr lang="en-US" sz="3600" b="1" dirty="0" err="1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dataframe</a:t>
            </a: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.</a:t>
            </a:r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Time </a:t>
            </a: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should be returned in String.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Enhanced Source file with additional data</a:t>
            </a: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should be deleted (if existing) before creating a new copy.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Optimal Parameters to be used for prediction model should not be null.</a:t>
            </a:r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073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71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Loading &amp; Cleaning</a:t>
            </a:r>
            <a:endParaRPr lang="en-US" sz="5400" b="1" dirty="0">
              <a:ln w="28575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0600" y="1219200"/>
            <a:ext cx="3962400" cy="3539430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Used csv to load the data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28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Added the columns that were essential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28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Drastically </a:t>
            </a:r>
            <a:r>
              <a:rPr lang="en-US" sz="28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widened </a:t>
            </a:r>
            <a:r>
              <a:rPr lang="en-US" sz="28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the scope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1143000"/>
            <a:ext cx="388620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Screenshots of the corresponding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76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916"/>
            <a:ext cx="9154651" cy="685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TRAIN ALGORITHM	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1135083"/>
            <a:ext cx="8839200" cy="1200329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Iterated over a set of values for different parameters to select the best possible set.</a:t>
            </a:r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92" y="2547164"/>
            <a:ext cx="7796213" cy="413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83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461</Words>
  <Application>Microsoft Office PowerPoint</Application>
  <PresentationFormat>On-screen Show (4:3)</PresentationFormat>
  <Paragraphs>87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BYH-HP</dc:creator>
  <cp:lastModifiedBy>Srini</cp:lastModifiedBy>
  <cp:revision>114</cp:revision>
  <dcterms:created xsi:type="dcterms:W3CDTF">2006-08-16T00:00:00Z</dcterms:created>
  <dcterms:modified xsi:type="dcterms:W3CDTF">2017-04-21T14:52:42Z</dcterms:modified>
</cp:coreProperties>
</file>