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2" r:id="rId3"/>
    <p:sldId id="261" r:id="rId4"/>
    <p:sldId id="272" r:id="rId5"/>
    <p:sldId id="273" r:id="rId6"/>
    <p:sldId id="270" r:id="rId7"/>
    <p:sldId id="271" r:id="rId8"/>
    <p:sldId id="257" r:id="rId9"/>
    <p:sldId id="258" r:id="rId10"/>
    <p:sldId id="265" r:id="rId11"/>
    <p:sldId id="266" r:id="rId12"/>
    <p:sldId id="274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FD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>
      <p:cViewPr varScale="1">
        <p:scale>
          <a:sx n="64" d="100"/>
          <a:sy n="64" d="100"/>
        </p:scale>
        <p:origin x="1348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6D477A-79BB-4674-9A8B-7E41571087D2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DB3FC-30AB-4548-B61C-0F42DCC34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881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2DB3FC-30AB-4548-B61C-0F42DCC3442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13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bet-f/Analysis-of-Historical-Stock-Data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ekonomidoktorunuz.com/media/k2/items/cache/76a9f3192c11f934bf5a64b69258bd06_X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2400" y="228600"/>
            <a:ext cx="93968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ln w="3175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Data Analysis of Historical Stock Data</a:t>
            </a:r>
          </a:p>
        </p:txBody>
      </p:sp>
      <p:sp>
        <p:nvSpPr>
          <p:cNvPr id="7" name="Subtitle 2"/>
          <p:cNvSpPr>
            <a:spLocks noGrp="1"/>
          </p:cNvSpPr>
          <p:nvPr/>
        </p:nvSpPr>
        <p:spPr>
          <a:xfrm>
            <a:off x="3505200" y="4648200"/>
            <a:ext cx="5414401" cy="14174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400" dirty="0">
                <a:ln w="3175" cmpd="sng">
                  <a:solidFill>
                    <a:srgbClr val="0070C0"/>
                  </a:solidFill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 panose="020B0A04020102020204" pitchFamily="34" charset="0"/>
              </a:rPr>
              <a:t>TEAM#4</a:t>
            </a:r>
          </a:p>
          <a:p>
            <a:pPr algn="r"/>
            <a:r>
              <a:rPr lang="en-US" sz="2400" dirty="0" err="1">
                <a:ln w="3175" cmpd="sng">
                  <a:solidFill>
                    <a:srgbClr val="0070C0"/>
                  </a:solidFill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 panose="020B0A04020102020204" pitchFamily="34" charset="0"/>
              </a:rPr>
              <a:t>Fadi</a:t>
            </a:r>
            <a:r>
              <a:rPr lang="en-US" sz="2400" dirty="0">
                <a:ln w="3175" cmpd="sng">
                  <a:solidFill>
                    <a:srgbClr val="0070C0"/>
                  </a:solidFill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sz="2400" dirty="0" err="1">
                <a:ln w="3175" cmpd="sng">
                  <a:solidFill>
                    <a:srgbClr val="0070C0"/>
                  </a:solidFill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 panose="020B0A04020102020204" pitchFamily="34" charset="0"/>
              </a:rPr>
              <a:t>Tabet</a:t>
            </a:r>
            <a:endParaRPr lang="en-US" sz="2400" dirty="0">
              <a:ln w="3175" cmpd="sng">
                <a:solidFill>
                  <a:srgbClr val="0070C0"/>
                </a:solidFill>
                <a:prstDash val="solid"/>
              </a:ln>
              <a:solidFill>
                <a:schemeClr val="bg1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algn="r"/>
            <a:r>
              <a:rPr lang="en-US" sz="2400" dirty="0" err="1">
                <a:ln w="3175" cmpd="sng">
                  <a:solidFill>
                    <a:srgbClr val="0070C0"/>
                  </a:solidFill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 panose="020B0A04020102020204" pitchFamily="34" charset="0"/>
              </a:rPr>
              <a:t>Vandana</a:t>
            </a:r>
            <a:r>
              <a:rPr lang="en-US" sz="2400" dirty="0">
                <a:ln w="3175" cmpd="sng">
                  <a:solidFill>
                    <a:srgbClr val="0070C0"/>
                  </a:solidFill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sz="2400" dirty="0" err="1">
                <a:ln w="3175" cmpd="sng">
                  <a:solidFill>
                    <a:srgbClr val="0070C0"/>
                  </a:solidFill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 panose="020B0A04020102020204" pitchFamily="34" charset="0"/>
              </a:rPr>
              <a:t>Iyer</a:t>
            </a:r>
            <a:endParaRPr lang="en-US" sz="2400" dirty="0">
              <a:ln w="3175" cmpd="sng">
                <a:solidFill>
                  <a:srgbClr val="0070C0"/>
                </a:solidFill>
                <a:prstDash val="solid"/>
              </a:ln>
              <a:solidFill>
                <a:schemeClr val="bg1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algn="r"/>
            <a:r>
              <a:rPr lang="en-US" sz="2400" dirty="0">
                <a:ln w="3175" cmpd="sng">
                  <a:solidFill>
                    <a:srgbClr val="0070C0"/>
                  </a:solidFill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 panose="020B0A04020102020204" pitchFamily="34" charset="0"/>
              </a:rPr>
              <a:t>Omkar Daphal</a:t>
            </a:r>
          </a:p>
        </p:txBody>
      </p:sp>
      <p:pic>
        <p:nvPicPr>
          <p:cNvPr id="1035" name="Picture 11" descr="C:\Users\donate\Downloads\scalaspa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953000"/>
            <a:ext cx="3102077" cy="14174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8" name="Subtitle 2"/>
          <p:cNvSpPr>
            <a:spLocks noGrp="1"/>
          </p:cNvSpPr>
          <p:nvPr/>
        </p:nvSpPr>
        <p:spPr>
          <a:xfrm>
            <a:off x="1864799" y="2720261"/>
            <a:ext cx="5414401" cy="14174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4000" dirty="0">
              <a:ln w="3175" cmpd="sng">
                <a:solidFill>
                  <a:srgbClr val="0070C0"/>
                </a:solidFill>
                <a:prstDash val="solid"/>
              </a:ln>
              <a:solidFill>
                <a:schemeClr val="bg1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973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financial analysis wallpaper thank yo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497" y="0"/>
            <a:ext cx="917349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solidFill>
            <a:schemeClr val="tx1">
              <a:lumMod val="50000"/>
              <a:lumOff val="50000"/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b="1" dirty="0">
                <a:ln w="28575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Demo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76400"/>
            <a:ext cx="7239000" cy="407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354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https://img3.ibxk.com.br/2015/08/27/271117076211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-152400"/>
            <a:ext cx="9372600" cy="70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solidFill>
            <a:schemeClr val="tx1">
              <a:lumMod val="50000"/>
              <a:lumOff val="50000"/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b="1" dirty="0">
                <a:ln w="28575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Results: </a:t>
            </a:r>
            <a:endParaRPr lang="en-US" sz="5400" b="1" dirty="0">
              <a:ln w="28575">
                <a:solidFill>
                  <a:srgbClr val="FF000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" y="1600200"/>
            <a:ext cx="8382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Achieved an accuracy of 52% for predicting if a stock will close at a price greater than open price.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342900" indent="-342900">
              <a:buAutoNum type="arabicPeriod" startAt="2"/>
            </a:pPr>
            <a:r>
              <a:rPr lang="en-US" sz="2800" dirty="0">
                <a:solidFill>
                  <a:schemeClr val="bg1"/>
                </a:solidFill>
              </a:rPr>
              <a:t>Achieved excellent analysis on existing data. </a:t>
            </a:r>
            <a:br>
              <a:rPr lang="en-US" sz="2800" dirty="0">
                <a:solidFill>
                  <a:schemeClr val="bg1"/>
                </a:solidFill>
              </a:rPr>
            </a:br>
            <a:endParaRPr lang="en-US" sz="2800" dirty="0">
              <a:solidFill>
                <a:schemeClr val="bg1"/>
              </a:solidFill>
            </a:endParaRPr>
          </a:p>
          <a:p>
            <a:pPr marL="342900" indent="-342900">
              <a:buAutoNum type="arabicPeriod" startAt="2"/>
            </a:pPr>
            <a:r>
              <a:rPr lang="en-US" sz="2800" dirty="0">
                <a:solidFill>
                  <a:schemeClr val="bg1"/>
                </a:solidFill>
              </a:rPr>
              <a:t>Achieved Root Mean Square Value of ~ 3.5 which means the predicted value deviates by as little as 3.5</a:t>
            </a:r>
          </a:p>
          <a:p>
            <a:pPr marL="342900" indent="-342900">
              <a:buAutoNum type="arabicPeriod" startAt="2"/>
            </a:pPr>
            <a:endParaRPr lang="en-US" sz="2800" dirty="0">
              <a:solidFill>
                <a:schemeClr val="bg1"/>
              </a:solidFill>
            </a:endParaRPr>
          </a:p>
          <a:p>
            <a:pPr marL="342900" indent="-342900">
              <a:buAutoNum type="arabicPeriod" startAt="2"/>
            </a:pPr>
            <a:r>
              <a:rPr lang="en-US" sz="2800" dirty="0">
                <a:solidFill>
                  <a:schemeClr val="bg1"/>
                </a:solidFill>
              </a:rPr>
              <a:t>Achieved efficient visualization in terms of performance of stocks in different sectors. </a:t>
            </a:r>
          </a:p>
        </p:txBody>
      </p:sp>
    </p:spTree>
    <p:extLst>
      <p:ext uri="{BB962C8B-B14F-4D97-AF65-F5344CB8AC3E}">
        <p14:creationId xmlns:p14="http://schemas.microsoft.com/office/powerpoint/2010/main" val="3811545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financial analysis wallpaper thank yo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497" y="0"/>
            <a:ext cx="917349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solidFill>
            <a:schemeClr val="tx1">
              <a:lumMod val="50000"/>
              <a:lumOff val="50000"/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b="1" dirty="0">
                <a:ln w="28575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Said Vs Achieved</a:t>
            </a:r>
          </a:p>
        </p:txBody>
      </p:sp>
      <p:sp>
        <p:nvSpPr>
          <p:cNvPr id="7" name="TextBox 6">
            <a:hlinkClick r:id="rId3"/>
          </p:cNvPr>
          <p:cNvSpPr txBox="1"/>
          <p:nvPr/>
        </p:nvSpPr>
        <p:spPr>
          <a:xfrm>
            <a:off x="0" y="1135083"/>
            <a:ext cx="9144000" cy="3847207"/>
          </a:xfrm>
          <a:prstGeom prst="rect">
            <a:avLst/>
          </a:prstGeom>
          <a:solidFill>
            <a:schemeClr val="tx1">
              <a:lumMod val="50000"/>
              <a:lumOff val="50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b="1" dirty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Deliverable is ~ error free. 			</a:t>
            </a:r>
            <a:r>
              <a:rPr lang="en-US" sz="3600" b="1" dirty="0">
                <a:solidFill>
                  <a:srgbClr val="49FD7C"/>
                </a:solidFill>
              </a:rPr>
              <a:t>Yes</a:t>
            </a:r>
            <a:endParaRPr lang="en-US" sz="3600" b="1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rgbClr val="92D05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b="1" dirty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Meets all requirements in “Requirements gathering &amp; analysis steps”. 			</a:t>
            </a:r>
            <a:r>
              <a:rPr lang="en-US" sz="3600" b="1" dirty="0">
                <a:solidFill>
                  <a:srgbClr val="49FD7C"/>
                </a:solidFill>
              </a:rPr>
              <a:t>Yes</a:t>
            </a:r>
            <a:endParaRPr lang="en-US" sz="3600" b="1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rgbClr val="92D05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b="1" dirty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Project is documented. 				</a:t>
            </a:r>
            <a:r>
              <a:rPr lang="en-US" sz="3600" b="1" dirty="0">
                <a:solidFill>
                  <a:srgbClr val="49FD7C"/>
                </a:solidFill>
              </a:rPr>
              <a:t>Yes</a:t>
            </a:r>
            <a:endParaRPr lang="en-US" sz="3600" b="1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rgbClr val="49FD7C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b="1" dirty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Scalability and Extensibility over different data sets </a:t>
            </a:r>
            <a:r>
              <a:rPr lang="en-US" sz="2800" b="1" dirty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(performance with data for 20 years x 20 companies x 20 sectors =&gt; ~2M+ Rows). 		</a:t>
            </a:r>
            <a:r>
              <a:rPr lang="en-US" sz="2800" b="1" dirty="0">
                <a:solidFill>
                  <a:srgbClr val="49FD7C"/>
                </a:solidFill>
              </a:rPr>
              <a:t>Yes</a:t>
            </a:r>
            <a:endParaRPr lang="en-US" sz="2800" b="1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rgbClr val="00B05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60704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267200" y="1828800"/>
            <a:ext cx="4572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Thank</a:t>
            </a:r>
          </a:p>
          <a:p>
            <a:pPr algn="r"/>
            <a:r>
              <a:rPr lang="en-US" sz="8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you </a:t>
            </a:r>
          </a:p>
        </p:txBody>
      </p:sp>
    </p:spTree>
    <p:extLst>
      <p:ext uri="{BB962C8B-B14F-4D97-AF65-F5344CB8AC3E}">
        <p14:creationId xmlns:p14="http://schemas.microsoft.com/office/powerpoint/2010/main" val="2634073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Image result for network cabl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solidFill>
            <a:schemeClr val="tx1">
              <a:lumMod val="50000"/>
              <a:lumOff val="50000"/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b="1" dirty="0">
                <a:ln w="28575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PROJECT GOAL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35082"/>
            <a:ext cx="9144000" cy="7848302"/>
          </a:xfrm>
          <a:prstGeom prst="rect">
            <a:avLst/>
          </a:prstGeom>
          <a:solidFill>
            <a:schemeClr val="tx1">
              <a:lumMod val="50000"/>
              <a:lumOff val="50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b="1" dirty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Project goal is to build a resilient and high efficient </a:t>
            </a:r>
            <a:r>
              <a:rPr lang="en-US" sz="3600" b="1" u="sng" dirty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Scala/Spark</a:t>
            </a:r>
            <a:r>
              <a:rPr lang="en-US" sz="3600" b="1" dirty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application that is able to parse &amp; analyze big records of financial stock data to provide meaningful and accurate analysis result and prediction.</a:t>
            </a:r>
            <a:endParaRPr lang="en-US" sz="3600" b="1" dirty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20602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financial analysis wallpaper thank yo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-97750"/>
            <a:ext cx="9220200" cy="695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0" y="1135082"/>
            <a:ext cx="9144000" cy="6186309"/>
          </a:xfrm>
          <a:prstGeom prst="rect">
            <a:avLst/>
          </a:prstGeom>
          <a:solidFill>
            <a:schemeClr val="tx1">
              <a:lumMod val="50000"/>
              <a:lumOff val="50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b="1" dirty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10 years of stock data (open, high, low, close and volume) for 5 companies in 5 different sectors received from Yahoo Financial API.</a:t>
            </a:r>
          </a:p>
          <a:p>
            <a:endParaRPr lang="en-US" sz="3600" b="1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solidFill>
            <a:schemeClr val="tx1">
              <a:lumMod val="50000"/>
              <a:lumOff val="50000"/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b="1" dirty="0">
                <a:ln w="28575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THE DATA SOURCE </a:t>
            </a:r>
            <a:r>
              <a:rPr lang="en-US" sz="4400" b="1" dirty="0">
                <a:ln w="28575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(~70,000 rows)</a:t>
            </a:r>
            <a:endParaRPr lang="en-US" sz="5400" b="1" dirty="0">
              <a:ln w="28575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64" y="2895601"/>
            <a:ext cx="8562975" cy="3505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8413" y="6477000"/>
            <a:ext cx="893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http://download.finance.yahoo.com/d/quotes.csv?s=%40%5EDJI,GOOG&amp;f=nsl1op&amp;e=.csv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231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30856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solidFill>
            <a:schemeClr val="tx1">
              <a:lumMod val="50000"/>
              <a:lumOff val="50000"/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b="1" dirty="0">
                <a:ln w="28575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PROJECT DESIGN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762000"/>
            <a:ext cx="8305800" cy="523220"/>
          </a:xfrm>
          <a:prstGeom prst="rect">
            <a:avLst/>
          </a:prstGeom>
          <a:solidFill>
            <a:schemeClr val="tx1">
              <a:lumMod val="50000"/>
              <a:lumOff val="50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Part 1: </a:t>
            </a:r>
            <a:r>
              <a:rPr lang="en-US" sz="2400" b="1" dirty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Visualization of Performance Comparison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2812005" y="1357402"/>
            <a:ext cx="2764525" cy="2057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ectangle: Rounded Corners 2"/>
          <p:cNvSpPr/>
          <p:nvPr/>
        </p:nvSpPr>
        <p:spPr>
          <a:xfrm>
            <a:off x="3052549" y="1454648"/>
            <a:ext cx="901889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source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4450590" y="1450905"/>
            <a:ext cx="9144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Meta data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7772400" y="3352800"/>
            <a:ext cx="533400" cy="30479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/>
          <p:cNvSpPr/>
          <p:nvPr/>
        </p:nvSpPr>
        <p:spPr>
          <a:xfrm>
            <a:off x="3310150" y="2934408"/>
            <a:ext cx="1828800" cy="4174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FilteredData.csv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20319" y="2677542"/>
            <a:ext cx="68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Match</a:t>
            </a:r>
          </a:p>
        </p:txBody>
      </p:sp>
      <p:sp>
        <p:nvSpPr>
          <p:cNvPr id="23" name="Rectangle: Rounded Corners 22"/>
          <p:cNvSpPr/>
          <p:nvPr/>
        </p:nvSpPr>
        <p:spPr>
          <a:xfrm>
            <a:off x="2868016" y="3801799"/>
            <a:ext cx="2764525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Perform Stock Gain Calculation to enhance information</a:t>
            </a:r>
          </a:p>
        </p:txBody>
      </p:sp>
      <p:sp>
        <p:nvSpPr>
          <p:cNvPr id="24" name="Rectangle: Rounded Corners 23"/>
          <p:cNvSpPr/>
          <p:nvPr/>
        </p:nvSpPr>
        <p:spPr>
          <a:xfrm>
            <a:off x="2900147" y="6087308"/>
            <a:ext cx="2720166" cy="696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Visualization using jQuery Library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503493" y="2425102"/>
            <a:ext cx="316741" cy="509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521246" y="2428419"/>
            <a:ext cx="293569" cy="530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3"/>
          <p:cNvSpPr/>
          <p:nvPr/>
        </p:nvSpPr>
        <p:spPr>
          <a:xfrm>
            <a:off x="2912375" y="4945128"/>
            <a:ext cx="2720166" cy="69367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Load Data to DB</a:t>
            </a:r>
          </a:p>
        </p:txBody>
      </p:sp>
      <p:sp>
        <p:nvSpPr>
          <p:cNvPr id="4096" name="Down Arrow 4095"/>
          <p:cNvSpPr/>
          <p:nvPr/>
        </p:nvSpPr>
        <p:spPr>
          <a:xfrm>
            <a:off x="4036614" y="3350763"/>
            <a:ext cx="484632" cy="451036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>
            <a:off x="4037744" y="4533784"/>
            <a:ext cx="484632" cy="451036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>
            <a:off x="4007962" y="5638800"/>
            <a:ext cx="484632" cy="451036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7" name="TextBox 4096"/>
          <p:cNvSpPr txBox="1"/>
          <p:nvPr/>
        </p:nvSpPr>
        <p:spPr>
          <a:xfrm>
            <a:off x="169583" y="1874831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from Yahoo Finance</a:t>
            </a:r>
          </a:p>
        </p:txBody>
      </p:sp>
      <p:sp>
        <p:nvSpPr>
          <p:cNvPr id="4100" name="Right Arrow 4099"/>
          <p:cNvSpPr/>
          <p:nvPr/>
        </p:nvSpPr>
        <p:spPr>
          <a:xfrm>
            <a:off x="1884940" y="1868176"/>
            <a:ext cx="978408" cy="484632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470176" y="1771149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containing Index and Sector Information</a:t>
            </a:r>
          </a:p>
        </p:txBody>
      </p:sp>
      <p:sp>
        <p:nvSpPr>
          <p:cNvPr id="4104" name="Left Arrow 4103"/>
          <p:cNvSpPr/>
          <p:nvPr/>
        </p:nvSpPr>
        <p:spPr>
          <a:xfrm>
            <a:off x="5506580" y="1868176"/>
            <a:ext cx="978408" cy="484632"/>
          </a:xfrm>
          <a:prstGeom prst="lef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461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solidFill>
            <a:schemeClr val="tx1">
              <a:lumMod val="50000"/>
              <a:lumOff val="50000"/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b="1" dirty="0">
                <a:ln w="28575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PROJECT DESIGN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780871"/>
            <a:ext cx="9144000" cy="954107"/>
          </a:xfrm>
          <a:prstGeom prst="rect">
            <a:avLst/>
          </a:prstGeom>
          <a:solidFill>
            <a:schemeClr val="tx1">
              <a:lumMod val="50000"/>
              <a:lumOff val="50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Part 2: -</a:t>
            </a:r>
          </a:p>
          <a:p>
            <a:r>
              <a:rPr lang="en-US" sz="2800" b="1" dirty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Data Prediction Using </a:t>
            </a:r>
            <a:r>
              <a:rPr lang="en-US" sz="2800" b="1" dirty="0" err="1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MLLib</a:t>
            </a:r>
            <a:endParaRPr lang="en-US" sz="2800" b="1" dirty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" name="Rectangle: Rounded Corners 6"/>
          <p:cNvSpPr/>
          <p:nvPr/>
        </p:nvSpPr>
        <p:spPr>
          <a:xfrm>
            <a:off x="35540" y="1821725"/>
            <a:ext cx="6289059" cy="38224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Choose Target -&gt; If stock will close at price &gt; Open &amp; Close Price 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499281" y="2472104"/>
            <a:ext cx="6011839" cy="38099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Adding more information -&gt; Previous Close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2317558" y="5090725"/>
            <a:ext cx="5786935" cy="53832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Compare prediction models(Decision Tree, Random Forest, Naïve Bayes, Linear Regression) 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2778454" y="5888278"/>
            <a:ext cx="5604682" cy="47267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Adopted Decision Tree for Classification &amp; Linear Regression for close price prediction</a:t>
            </a:r>
          </a:p>
        </p:txBody>
      </p:sp>
      <p:sp>
        <p:nvSpPr>
          <p:cNvPr id="23" name="Arrow: Bent-Up 22"/>
          <p:cNvSpPr/>
          <p:nvPr/>
        </p:nvSpPr>
        <p:spPr>
          <a:xfrm rot="5400000">
            <a:off x="101961" y="2309028"/>
            <a:ext cx="489840" cy="304800"/>
          </a:xfrm>
          <a:prstGeom prst="bent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Bent-Up 22"/>
          <p:cNvSpPr/>
          <p:nvPr/>
        </p:nvSpPr>
        <p:spPr>
          <a:xfrm rot="5400000">
            <a:off x="593280" y="2968833"/>
            <a:ext cx="489840" cy="304800"/>
          </a:xfrm>
          <a:prstGeom prst="bent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7"/>
          <p:cNvSpPr/>
          <p:nvPr/>
        </p:nvSpPr>
        <p:spPr>
          <a:xfrm>
            <a:off x="986620" y="3187082"/>
            <a:ext cx="5981701" cy="38099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Splitting Files (Training 60%,Validation 20%,Test 20%)</a:t>
            </a:r>
          </a:p>
        </p:txBody>
      </p:sp>
      <p:sp>
        <p:nvSpPr>
          <p:cNvPr id="32" name="Rectangle: Rounded Corners 7"/>
          <p:cNvSpPr/>
          <p:nvPr/>
        </p:nvSpPr>
        <p:spPr>
          <a:xfrm>
            <a:off x="1371600" y="3810279"/>
            <a:ext cx="5805987" cy="38099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Feature Selection (Open, High, Low, Close,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Prev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Close)</a:t>
            </a:r>
          </a:p>
        </p:txBody>
      </p:sp>
      <p:sp>
        <p:nvSpPr>
          <p:cNvPr id="33" name="Rectangle: Rounded Corners 7"/>
          <p:cNvSpPr/>
          <p:nvPr/>
        </p:nvSpPr>
        <p:spPr>
          <a:xfrm>
            <a:off x="1905853" y="4450502"/>
            <a:ext cx="5629417" cy="38099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Optimal Parameters Selection</a:t>
            </a:r>
          </a:p>
        </p:txBody>
      </p:sp>
      <p:sp>
        <p:nvSpPr>
          <p:cNvPr id="34" name="Arrow: Bent-Up 22"/>
          <p:cNvSpPr/>
          <p:nvPr/>
        </p:nvSpPr>
        <p:spPr>
          <a:xfrm rot="5400000">
            <a:off x="974280" y="3682749"/>
            <a:ext cx="489840" cy="304800"/>
          </a:xfrm>
          <a:prstGeom prst="bent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Bent-Up 22"/>
          <p:cNvSpPr/>
          <p:nvPr/>
        </p:nvSpPr>
        <p:spPr>
          <a:xfrm rot="5400000">
            <a:off x="1508533" y="4283798"/>
            <a:ext cx="489840" cy="304800"/>
          </a:xfrm>
          <a:prstGeom prst="bent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Bent-Up 22"/>
          <p:cNvSpPr/>
          <p:nvPr/>
        </p:nvSpPr>
        <p:spPr>
          <a:xfrm rot="5400000">
            <a:off x="1892942" y="4938325"/>
            <a:ext cx="489840" cy="304800"/>
          </a:xfrm>
          <a:prstGeom prst="bent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Bent-Up 22"/>
          <p:cNvSpPr/>
          <p:nvPr/>
        </p:nvSpPr>
        <p:spPr>
          <a:xfrm rot="5400000">
            <a:off x="2381134" y="5735902"/>
            <a:ext cx="489840" cy="304800"/>
          </a:xfrm>
          <a:prstGeom prst="bent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70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716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solidFill>
            <a:schemeClr val="tx1">
              <a:lumMod val="50000"/>
              <a:lumOff val="50000"/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b="1" dirty="0">
                <a:ln w="28575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CODE WALKTHROUGH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85800"/>
            <a:ext cx="9144000" cy="7109639"/>
          </a:xfrm>
          <a:prstGeom prst="rect">
            <a:avLst/>
          </a:prstGeom>
          <a:solidFill>
            <a:schemeClr val="tx1">
              <a:lumMod val="50000"/>
              <a:lumOff val="50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u="sng" dirty="0" err="1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timeElapsed</a:t>
            </a:r>
            <a:r>
              <a:rPr lang="en-US" sz="3200" b="1" u="sng" dirty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():</a:t>
            </a:r>
            <a:r>
              <a:rPr lang="en-US" sz="3200" b="1" dirty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sz="3200" b="1" dirty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</a:rPr>
              <a:t>It is a custom method definition that encapsulates the code execution and calculates time taken to execute the piece of code.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u="sng" dirty="0" err="1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DataAnalysis</a:t>
            </a:r>
            <a:r>
              <a:rPr lang="en-US" sz="3200" b="1" u="sng" dirty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: </a:t>
            </a:r>
            <a:r>
              <a:rPr lang="en-US" sz="3200" b="1" dirty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Scala class that handles preparation of source file with added information and loads to DB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u="sng" dirty="0" err="1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</a:rPr>
              <a:t>ClassifyClose</a:t>
            </a:r>
            <a:r>
              <a:rPr lang="en-US" sz="3200" b="1" u="sng" dirty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</a:rPr>
              <a:t> :</a:t>
            </a:r>
            <a:r>
              <a:rPr lang="en-US" sz="3200" b="1" dirty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</a:rPr>
              <a:t> Scala Class that performs MLLIB Decision Tree algorithm to predict if stock will close above Open price.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u="sng" dirty="0" err="1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</a:rPr>
              <a:t>PredictClose</a:t>
            </a:r>
            <a:r>
              <a:rPr lang="en-US" sz="3200" b="1" u="sng" dirty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</a:rPr>
              <a:t> :</a:t>
            </a:r>
            <a:r>
              <a:rPr lang="en-US" sz="3200" b="1" dirty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</a:rPr>
              <a:t> Scala Class that performs Linear regression to predict close price of a stock on a given day.</a:t>
            </a:r>
          </a:p>
          <a:p>
            <a:endParaRPr lang="en-US" sz="3600" b="1" dirty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0882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solidFill>
            <a:schemeClr val="tx1">
              <a:lumMod val="50000"/>
              <a:lumOff val="50000"/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b="1" dirty="0">
                <a:ln w="28575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TEST CASES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1135082"/>
            <a:ext cx="9144000" cy="6186309"/>
          </a:xfrm>
          <a:prstGeom prst="rect">
            <a:avLst/>
          </a:prstGeom>
          <a:solidFill>
            <a:schemeClr val="tx1">
              <a:lumMod val="50000"/>
              <a:lumOff val="50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Source file should not be null/empty.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Source file should be successfully loaded to </a:t>
            </a:r>
            <a:r>
              <a:rPr lang="en-US" sz="3600" b="1" dirty="0" err="1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dataframe</a:t>
            </a:r>
            <a:r>
              <a:rPr lang="en-US" sz="3600" b="1" dirty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Time should be returned in String.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Enhanced Source file with additional data should be deleted (if existing) before creating a new copy.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Optimal Parameters to be used for prediction model should not be null.</a:t>
            </a:r>
          </a:p>
          <a:p>
            <a:endParaRPr lang="en-US" sz="3600" b="1" dirty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30735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716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solidFill>
            <a:schemeClr val="tx1">
              <a:lumMod val="50000"/>
              <a:lumOff val="50000"/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b="1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Loading &amp; Cleaning</a:t>
            </a:r>
            <a:endParaRPr lang="en-US" sz="5400" b="1" dirty="0">
              <a:ln w="28575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19800" y="1311057"/>
            <a:ext cx="2971800" cy="5262979"/>
          </a:xfrm>
          <a:prstGeom prst="rect">
            <a:avLst/>
          </a:prstGeom>
          <a:solidFill>
            <a:schemeClr val="tx1">
              <a:lumMod val="50000"/>
              <a:lumOff val="50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2800" b="1" dirty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Used csv to load the data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sz="2800" b="1" dirty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sz="2800" b="1" dirty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2800" b="1" dirty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Added the columns that were essential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sz="2800" b="1" dirty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sz="2800" b="1" dirty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2800" b="1" dirty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Drastically widened the scope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4800" y="1371600"/>
            <a:ext cx="5539440" cy="45243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427055"/>
              </p:ext>
            </p:extLst>
          </p:nvPr>
        </p:nvGraphicFramePr>
        <p:xfrm>
          <a:off x="1447800" y="3797300"/>
          <a:ext cx="3340100" cy="18415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91768841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839928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617233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72944517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243376390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Previous Close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233799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102.95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104.07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104.22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102.47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103.68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458104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103.68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103.63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104.39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103.41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103.769997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327885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103.77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104.83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105.16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103.5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104.980003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057464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104.98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105.9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104.86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105.019997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436820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105.02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104.61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105.42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104.61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104.720001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283765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104.72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105.12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105.15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103.95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105.510002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311798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105.51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105.74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106.06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104.48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105.769997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755643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105.77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105.5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105.88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104.76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105.290001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714282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105.29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103.57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106.08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103.41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103.550003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134277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899793"/>
              </p:ext>
            </p:extLst>
          </p:nvPr>
        </p:nvGraphicFramePr>
        <p:xfrm>
          <a:off x="609600" y="1587500"/>
          <a:ext cx="4952998" cy="1841500"/>
        </p:xfrm>
        <a:graphic>
          <a:graphicData uri="http://schemas.openxmlformats.org/drawingml/2006/table">
            <a:tbl>
              <a:tblPr/>
              <a:tblGrid>
                <a:gridCol w="1604493">
                  <a:extLst>
                    <a:ext uri="{9D8B030D-6E8A-4147-A177-3AD203B41FA5}">
                      <a16:colId xmlns:a16="http://schemas.microsoft.com/office/drawing/2014/main" val="3324850593"/>
                    </a:ext>
                  </a:extLst>
                </a:gridCol>
                <a:gridCol w="669701">
                  <a:extLst>
                    <a:ext uri="{9D8B030D-6E8A-4147-A177-3AD203B41FA5}">
                      <a16:colId xmlns:a16="http://schemas.microsoft.com/office/drawing/2014/main" val="1169917291"/>
                    </a:ext>
                  </a:extLst>
                </a:gridCol>
                <a:gridCol w="669701">
                  <a:extLst>
                    <a:ext uri="{9D8B030D-6E8A-4147-A177-3AD203B41FA5}">
                      <a16:colId xmlns:a16="http://schemas.microsoft.com/office/drawing/2014/main" val="2644600704"/>
                    </a:ext>
                  </a:extLst>
                </a:gridCol>
                <a:gridCol w="669701">
                  <a:extLst>
                    <a:ext uri="{9D8B030D-6E8A-4147-A177-3AD203B41FA5}">
                      <a16:colId xmlns:a16="http://schemas.microsoft.com/office/drawing/2014/main" val="1134955393"/>
                    </a:ext>
                  </a:extLst>
                </a:gridCol>
                <a:gridCol w="669701">
                  <a:extLst>
                    <a:ext uri="{9D8B030D-6E8A-4147-A177-3AD203B41FA5}">
                      <a16:colId xmlns:a16="http://schemas.microsoft.com/office/drawing/2014/main" val="3503836310"/>
                    </a:ext>
                  </a:extLst>
                </a:gridCol>
                <a:gridCol w="669701">
                  <a:extLst>
                    <a:ext uri="{9D8B030D-6E8A-4147-A177-3AD203B41FA5}">
                      <a16:colId xmlns:a16="http://schemas.microsoft.com/office/drawing/2014/main" val="561377339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Close greater than open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PrevClose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037937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22.26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21.95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483162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22.33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22.39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21.77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22.33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386497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22.62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22.67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22.26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22.33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22.61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47295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22.71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22.74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22.54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22.61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787666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22.51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22.65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22.43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22.54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73341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22.73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22.47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22.54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22.63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44615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22.72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22.72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22.47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22.63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22.71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226660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22.63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22.83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22.61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22.71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22.48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40533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22.72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22.33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22.48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22.66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68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7876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Image resul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916"/>
            <a:ext cx="9154651" cy="6853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solidFill>
            <a:schemeClr val="tx1">
              <a:lumMod val="50000"/>
              <a:lumOff val="50000"/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b="1" dirty="0">
                <a:ln w="28575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TRAIN ALGORITHM	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600" y="1135083"/>
            <a:ext cx="8839200" cy="1200329"/>
          </a:xfrm>
          <a:prstGeom prst="rect">
            <a:avLst/>
          </a:prstGeom>
          <a:solidFill>
            <a:schemeClr val="tx1">
              <a:lumMod val="50000"/>
              <a:lumOff val="50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b="1" dirty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Iterated over a set of values for different parameters to select the best possible set.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892" y="2547164"/>
            <a:ext cx="7796213" cy="413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283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1185</TotalTime>
  <Words>554</Words>
  <Application>Microsoft Office PowerPoint</Application>
  <PresentationFormat>On-screen Show (4:3)</PresentationFormat>
  <Paragraphs>205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Calibri</vt:lpstr>
      <vt:lpstr>Wingdings 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BYH-HP</dc:creator>
  <cp:lastModifiedBy>omkar daphal</cp:lastModifiedBy>
  <cp:revision>121</cp:revision>
  <dcterms:created xsi:type="dcterms:W3CDTF">2006-08-16T00:00:00Z</dcterms:created>
  <dcterms:modified xsi:type="dcterms:W3CDTF">2017-04-28T21:31:39Z</dcterms:modified>
</cp:coreProperties>
</file>