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1" r:id="rId4"/>
    <p:sldId id="272" r:id="rId5"/>
    <p:sldId id="273" r:id="rId6"/>
    <p:sldId id="270" r:id="rId7"/>
    <p:sldId id="271" r:id="rId8"/>
    <p:sldId id="257" r:id="rId9"/>
    <p:sldId id="258" r:id="rId10"/>
    <p:sldId id="265" r:id="rId11"/>
    <p:sldId id="266" r:id="rId12"/>
    <p:sldId id="27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F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4" d="100"/>
          <a:sy n="64" d="100"/>
        </p:scale>
        <p:origin x="134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D477A-79BB-4674-9A8B-7E41571087D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3FC-30AB-4548-B61C-0F42DCC34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B3FC-30AB-4548-B61C-0F42DCC344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et-f/Analysis-of-Historical-Stock-Data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ekonomidoktorunuz.com/media/k2/items/cache/76a9f3192c11f934bf5a64b69258bd06_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28600"/>
            <a:ext cx="939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31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Analysis of Historical Stock Data</a:t>
            </a: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3505200" y="4648200"/>
            <a:ext cx="5414401" cy="1417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TEAM#4</a:t>
            </a:r>
          </a:p>
          <a:p>
            <a:pPr algn="r"/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Fadi</a:t>
            </a:r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Tabet</a:t>
            </a:r>
            <a:endParaRPr lang="en-US" sz="24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Vandana</a:t>
            </a:r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Iyer</a:t>
            </a:r>
            <a:endParaRPr lang="en-US" sz="24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Omkar Daphal</a:t>
            </a:r>
          </a:p>
        </p:txBody>
      </p:sp>
      <p:pic>
        <p:nvPicPr>
          <p:cNvPr id="1035" name="Picture 11" descr="C:\Users\donate\Downloads\scalasp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102077" cy="1417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864799" y="2720261"/>
            <a:ext cx="5414401" cy="1417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7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97" y="0"/>
            <a:ext cx="91734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239000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s://img3.ibxk.com.br/2015/08/27/27111707621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152400"/>
            <a:ext cx="93726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Results: </a:t>
            </a:r>
            <a:endParaRPr lang="en-US" sz="5400" b="1" dirty="0">
              <a:ln w="28575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6002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Achieved an accuracy of 52% for predicting if a stock will close at a price greater than open price.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Achieved Root Mean Square Value of ~ 3.5 which means the predicted value deviates by as little as 3.5</a:t>
            </a:r>
          </a:p>
          <a:p>
            <a:pPr marL="342900" indent="-342900">
              <a:buAutoNum type="arabicPeriod" startAt="2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Achieved efficient visualization in terms of performance of stocks in different sectors.</a:t>
            </a:r>
          </a:p>
        </p:txBody>
      </p:sp>
    </p:spTree>
    <p:extLst>
      <p:ext uri="{BB962C8B-B14F-4D97-AF65-F5344CB8AC3E}">
        <p14:creationId xmlns:p14="http://schemas.microsoft.com/office/powerpoint/2010/main" val="381154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97" y="0"/>
            <a:ext cx="91734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Said Vs Achieved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1135083"/>
            <a:ext cx="9144000" cy="3847207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Deliverable is ~ error free. 			</a:t>
            </a:r>
            <a:r>
              <a:rPr lang="en-US" sz="3600" b="1" dirty="0">
                <a:solidFill>
                  <a:srgbClr val="49FD7C"/>
                </a:solidFill>
              </a:rPr>
              <a:t>Yes</a:t>
            </a: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Meets all requirements in “Requirements gathering &amp; analysis steps”. 			</a:t>
            </a:r>
            <a:r>
              <a:rPr lang="en-US" sz="3600" b="1" dirty="0">
                <a:solidFill>
                  <a:srgbClr val="49FD7C"/>
                </a:solidFill>
              </a:rPr>
              <a:t>Yes</a:t>
            </a: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is documented. 				</a:t>
            </a:r>
            <a:r>
              <a:rPr lang="en-US" sz="3600" b="1" dirty="0">
                <a:solidFill>
                  <a:srgbClr val="49FD7C"/>
                </a:solidFill>
              </a:rPr>
              <a:t>Yes</a:t>
            </a: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49FD7C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Scalability and Extensibility over different data sets </a:t>
            </a:r>
            <a:r>
              <a:rPr lang="en-US" sz="28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(performance with data for 20 years x 20 companies x 20 sectors =&gt; ~2M+ Rows). 		</a:t>
            </a:r>
            <a:r>
              <a:rPr lang="en-US" sz="2800" b="1" dirty="0">
                <a:solidFill>
                  <a:srgbClr val="49FD7C"/>
                </a:solidFill>
              </a:rPr>
              <a:t>Yes</a:t>
            </a:r>
            <a:endParaRPr lang="en-US" sz="28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70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67200" y="1828800"/>
            <a:ext cx="457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</a:t>
            </a:r>
          </a:p>
          <a:p>
            <a:pPr algn="r"/>
            <a:r>
              <a:rPr lang="en-US" sz="8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</a:t>
            </a:r>
          </a:p>
        </p:txBody>
      </p:sp>
    </p:spTree>
    <p:extLst>
      <p:ext uri="{BB962C8B-B14F-4D97-AF65-F5344CB8AC3E}">
        <p14:creationId xmlns:p14="http://schemas.microsoft.com/office/powerpoint/2010/main" val="263407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network cab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GOAL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35082"/>
            <a:ext cx="9144000" cy="7848302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goal is to build a resilient and high efficient </a:t>
            </a:r>
            <a:r>
              <a:rPr lang="en-US" sz="3600" b="1" u="sng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Scala/Spark</a:t>
            </a: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application that is able to parse &amp; analyze big records of financial stock data to provide meaningful and accurate analysis result and prediction.</a:t>
            </a: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60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97750"/>
            <a:ext cx="9220200" cy="69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1135082"/>
            <a:ext cx="9144000" cy="618630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 years of stock data (open, high, low, close and volume) for 5 companies in 5 different sectors received from Yahoo Financial API.</a:t>
            </a: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DATA SOURCE </a:t>
            </a:r>
            <a:r>
              <a:rPr lang="en-US" sz="4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(~70,000 rows)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4" y="2895601"/>
            <a:ext cx="8562975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413" y="6477000"/>
            <a:ext cx="893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http://download.finance.yahoo.com/d/quotes.csv?s=%40%5EDJI,GOOG&amp;f=nsl1op&amp;e=.csv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3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0856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62000"/>
            <a:ext cx="8305800" cy="523220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Part 1: </a:t>
            </a:r>
            <a:r>
              <a:rPr lang="en-US" sz="24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Visualization of Performance Comparison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812005" y="1357402"/>
            <a:ext cx="2764525" cy="2057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3052549" y="1454648"/>
            <a:ext cx="901889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450590" y="1450905"/>
            <a:ext cx="914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 data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772400" y="3352800"/>
            <a:ext cx="533400" cy="30479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3310150" y="2934408"/>
            <a:ext cx="1828800" cy="417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FilteredData.csv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20319" y="2677542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Match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2868016" y="3801799"/>
            <a:ext cx="2764525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Perform Stock Gain Calculation to enhance information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2900147" y="6087308"/>
            <a:ext cx="2720166" cy="696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Visualization using jQuery Library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3493" y="2425102"/>
            <a:ext cx="316741" cy="50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521246" y="2428419"/>
            <a:ext cx="293569" cy="53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3"/>
          <p:cNvSpPr/>
          <p:nvPr/>
        </p:nvSpPr>
        <p:spPr>
          <a:xfrm>
            <a:off x="2912375" y="4945128"/>
            <a:ext cx="2720166" cy="6936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Load Data to DB</a:t>
            </a:r>
          </a:p>
        </p:txBody>
      </p:sp>
      <p:sp>
        <p:nvSpPr>
          <p:cNvPr id="4096" name="Down Arrow 4095"/>
          <p:cNvSpPr/>
          <p:nvPr/>
        </p:nvSpPr>
        <p:spPr>
          <a:xfrm>
            <a:off x="4036614" y="3350763"/>
            <a:ext cx="484632" cy="45103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037744" y="4533784"/>
            <a:ext cx="484632" cy="45103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4007962" y="5638800"/>
            <a:ext cx="484632" cy="45103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7" name="TextBox 4096"/>
          <p:cNvSpPr txBox="1"/>
          <p:nvPr/>
        </p:nvSpPr>
        <p:spPr>
          <a:xfrm>
            <a:off x="169583" y="187483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from Yahoo Finance</a:t>
            </a:r>
          </a:p>
        </p:txBody>
      </p:sp>
      <p:sp>
        <p:nvSpPr>
          <p:cNvPr id="4100" name="Right Arrow 4099"/>
          <p:cNvSpPr/>
          <p:nvPr/>
        </p:nvSpPr>
        <p:spPr>
          <a:xfrm>
            <a:off x="1884940" y="1868176"/>
            <a:ext cx="978408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470176" y="1771149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containing Index and Sector Information</a:t>
            </a:r>
          </a:p>
        </p:txBody>
      </p:sp>
      <p:sp>
        <p:nvSpPr>
          <p:cNvPr id="4104" name="Left Arrow 4103"/>
          <p:cNvSpPr/>
          <p:nvPr/>
        </p:nvSpPr>
        <p:spPr>
          <a:xfrm>
            <a:off x="5506580" y="1868176"/>
            <a:ext cx="978408" cy="484632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80871"/>
            <a:ext cx="9144000" cy="954107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Part 2: -</a:t>
            </a:r>
          </a:p>
          <a:p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Data Prediction Using </a:t>
            </a:r>
            <a:r>
              <a:rPr lang="en-US" sz="2800" b="1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MLLib</a:t>
            </a: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35540" y="1821725"/>
            <a:ext cx="6289059" cy="3822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Choose Target -&gt; If stock will close at price &gt; Open &amp; Close Price 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99281" y="2472104"/>
            <a:ext cx="6011839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Adding more information -&gt; Previous Close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317558" y="5090725"/>
            <a:ext cx="5786935" cy="53832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Compare prediction models(Decision Tree, Random Forest, Naïve Bayes, Linear Regression) 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778454" y="5888278"/>
            <a:ext cx="5604682" cy="472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Adopted Decision Tree for Classification &amp; Linear Regression for close price prediction</a:t>
            </a:r>
          </a:p>
        </p:txBody>
      </p:sp>
      <p:sp>
        <p:nvSpPr>
          <p:cNvPr id="23" name="Arrow: Bent-Up 22"/>
          <p:cNvSpPr/>
          <p:nvPr/>
        </p:nvSpPr>
        <p:spPr>
          <a:xfrm rot="5400000">
            <a:off x="101961" y="2309028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Bent-Up 22"/>
          <p:cNvSpPr/>
          <p:nvPr/>
        </p:nvSpPr>
        <p:spPr>
          <a:xfrm rot="5400000">
            <a:off x="593280" y="2968833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7"/>
          <p:cNvSpPr/>
          <p:nvPr/>
        </p:nvSpPr>
        <p:spPr>
          <a:xfrm>
            <a:off x="986620" y="3187082"/>
            <a:ext cx="5981701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Splitting Files (Training 60%,Validation 20%,Test 20%)</a:t>
            </a:r>
          </a:p>
        </p:txBody>
      </p:sp>
      <p:sp>
        <p:nvSpPr>
          <p:cNvPr id="32" name="Rectangle: Rounded Corners 7"/>
          <p:cNvSpPr/>
          <p:nvPr/>
        </p:nvSpPr>
        <p:spPr>
          <a:xfrm>
            <a:off x="1371600" y="3810279"/>
            <a:ext cx="5805987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Feature Selection (Open, High, Low, Close,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Prev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Close)</a:t>
            </a:r>
          </a:p>
        </p:txBody>
      </p:sp>
      <p:sp>
        <p:nvSpPr>
          <p:cNvPr id="33" name="Rectangle: Rounded Corners 7"/>
          <p:cNvSpPr/>
          <p:nvPr/>
        </p:nvSpPr>
        <p:spPr>
          <a:xfrm>
            <a:off x="1905853" y="4450502"/>
            <a:ext cx="5629417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Optimal Parameters Selection</a:t>
            </a:r>
          </a:p>
        </p:txBody>
      </p:sp>
      <p:sp>
        <p:nvSpPr>
          <p:cNvPr id="34" name="Arrow: Bent-Up 22"/>
          <p:cNvSpPr/>
          <p:nvPr/>
        </p:nvSpPr>
        <p:spPr>
          <a:xfrm rot="5400000">
            <a:off x="974280" y="3682749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Bent-Up 22"/>
          <p:cNvSpPr/>
          <p:nvPr/>
        </p:nvSpPr>
        <p:spPr>
          <a:xfrm rot="5400000">
            <a:off x="1508533" y="4283798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Bent-Up 22"/>
          <p:cNvSpPr/>
          <p:nvPr/>
        </p:nvSpPr>
        <p:spPr>
          <a:xfrm rot="5400000">
            <a:off x="1892942" y="4938325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Bent-Up 22"/>
          <p:cNvSpPr/>
          <p:nvPr/>
        </p:nvSpPr>
        <p:spPr>
          <a:xfrm rot="5400000">
            <a:off x="2381134" y="5735902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1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CODE WALKTHROUGH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710963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u="sng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timeElapsed</a:t>
            </a:r>
            <a:r>
              <a:rPr lang="en-US" sz="3200" b="1" u="sng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():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It is a custom method definition that encapsulates the code execution and calculates time taken to execute the piece of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u="sng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DataAnalysis</a:t>
            </a:r>
            <a:r>
              <a:rPr lang="en-US" sz="3200" b="1" u="sng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 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Scala class that handles preparation of source file with added information and loads to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u="sng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ClassifyClose</a:t>
            </a:r>
            <a:r>
              <a:rPr lang="en-US" sz="3200" b="1" u="sng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 :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 Scala Class that performs MLLIB Decision Tree algorithm to predict if stock will close above Open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u="sng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PredictClose</a:t>
            </a:r>
            <a:r>
              <a:rPr lang="en-US" sz="3200" b="1" u="sng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 :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 Scala Class that performs Linear regression to predict close price of a stock on a given day.</a:t>
            </a: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088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TEST CASES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35082"/>
            <a:ext cx="9144000" cy="618630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Source file should not be null/empty.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Source file should be successfully loaded to </a:t>
            </a:r>
            <a:r>
              <a:rPr lang="en-US" sz="3600" b="1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dataframe</a:t>
            </a: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Time should be returned in String.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Enhanced Source file with additional data should be deleted (if existing) before creating a new copy.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Optimal Parameters to be used for prediction model should not be null.</a:t>
            </a: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73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1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Loading &amp; Cleaning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1311057"/>
            <a:ext cx="2971800" cy="526297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Used csv to load the data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Added the columns that were essential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Drastically widened the 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371600"/>
            <a:ext cx="553944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27055"/>
              </p:ext>
            </p:extLst>
          </p:nvPr>
        </p:nvGraphicFramePr>
        <p:xfrm>
          <a:off x="1447800" y="3797300"/>
          <a:ext cx="3340100" cy="184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9176884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39928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617233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294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4337639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Close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3379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5810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103.769997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278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104.83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104.980003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5746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105.019997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3682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104.720001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8376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105.510002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1179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105.769997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5564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105.88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105.290001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42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103.550003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34277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99793"/>
              </p:ext>
            </p:extLst>
          </p:nvPr>
        </p:nvGraphicFramePr>
        <p:xfrm>
          <a:off x="609600" y="1587500"/>
          <a:ext cx="4952998" cy="1841500"/>
        </p:xfrm>
        <a:graphic>
          <a:graphicData uri="http://schemas.openxmlformats.org/drawingml/2006/table">
            <a:tbl>
              <a:tblPr/>
              <a:tblGrid>
                <a:gridCol w="1604493">
                  <a:extLst>
                    <a:ext uri="{9D8B030D-6E8A-4147-A177-3AD203B41FA5}">
                      <a16:colId xmlns:a16="http://schemas.microsoft.com/office/drawing/2014/main" val="3324850593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val="1169917291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val="2644600704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val="1134955393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val="3503836310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val="56137733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 greater than open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PrevClose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379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8316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8649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4729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8766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334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461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2666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53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87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916"/>
            <a:ext cx="9154651" cy="68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TRAIN ALGORITHM	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135083"/>
            <a:ext cx="8839200" cy="120032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Iterated over a set of values for different parameters to select the best possible set.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2" y="2547164"/>
            <a:ext cx="7796213" cy="41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579</Words>
  <Application>Microsoft Office PowerPoint</Application>
  <PresentationFormat>On-screen Show (4:3)</PresentationFormat>
  <Paragraphs>204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BYH-HP</dc:creator>
  <cp:lastModifiedBy>omkar daphal</cp:lastModifiedBy>
  <cp:revision>120</cp:revision>
  <dcterms:created xsi:type="dcterms:W3CDTF">2006-08-16T00:00:00Z</dcterms:created>
  <dcterms:modified xsi:type="dcterms:W3CDTF">2017-04-28T21:09:46Z</dcterms:modified>
</cp:coreProperties>
</file>