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4" r:id="rId3"/>
    <p:sldId id="265" r:id="rId4"/>
    <p:sldId id="266" r:id="rId5"/>
    <p:sldId id="267" r:id="rId6"/>
    <p:sldId id="263"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6D0A"/>
    <a:srgbClr val="F39F07"/>
    <a:srgbClr val="F8A60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44" autoAdjust="0"/>
    <p:restoredTop sz="94660"/>
  </p:normalViewPr>
  <p:slideViewPr>
    <p:cSldViewPr snapToGrid="0">
      <p:cViewPr varScale="1">
        <p:scale>
          <a:sx n="73" d="100"/>
          <a:sy n="73" d="100"/>
        </p:scale>
        <p:origin x="-61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7B459A2C-CDAF-49FF-B22D-8A8DC4BFA1B7}" type="datetimeFigureOut">
              <a:rPr lang="en-US" smtClean="0"/>
              <a:pPr/>
              <a:t>3/1/2018</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E209A5D-6FDB-4C4A-ABEB-0C30D0D62D05}" type="slidenum">
              <a:rPr lang="en-US" smtClean="0"/>
              <a:pPr/>
              <a:t>‹#›</a:t>
            </a:fld>
            <a:endParaRPr lang="en-US"/>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5075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59A2C-CDAF-49FF-B22D-8A8DC4BFA1B7}" type="datetimeFigureOut">
              <a:rPr lang="en-US" smtClean="0"/>
              <a:pPr/>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09A5D-6FDB-4C4A-ABEB-0C30D0D62D05}" type="slidenum">
              <a:rPr lang="en-US" smtClean="0"/>
              <a:pPr/>
              <a:t>‹#›</a:t>
            </a:fld>
            <a:endParaRPr lang="en-US"/>
          </a:p>
        </p:txBody>
      </p:sp>
    </p:spTree>
    <p:extLst>
      <p:ext uri="{BB962C8B-B14F-4D97-AF65-F5344CB8AC3E}">
        <p14:creationId xmlns="" xmlns:p14="http://schemas.microsoft.com/office/powerpoint/2010/main" val="17568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59A2C-CDAF-49FF-B22D-8A8DC4BFA1B7}" type="datetimeFigureOut">
              <a:rPr lang="en-US" smtClean="0"/>
              <a:pPr/>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09A5D-6FDB-4C4A-ABEB-0C30D0D62D05}" type="slidenum">
              <a:rPr lang="en-US" smtClean="0"/>
              <a:pPr/>
              <a:t>‹#›</a:t>
            </a:fld>
            <a:endParaRPr lang="en-US"/>
          </a:p>
        </p:txBody>
      </p:sp>
    </p:spTree>
    <p:extLst>
      <p:ext uri="{BB962C8B-B14F-4D97-AF65-F5344CB8AC3E}">
        <p14:creationId xmlns="" xmlns:p14="http://schemas.microsoft.com/office/powerpoint/2010/main" val="168804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59A2C-CDAF-49FF-B22D-8A8DC4BFA1B7}" type="datetimeFigureOut">
              <a:rPr lang="en-US" smtClean="0"/>
              <a:pPr/>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09A5D-6FDB-4C4A-ABEB-0C30D0D62D05}" type="slidenum">
              <a:rPr lang="en-US" smtClean="0"/>
              <a:pPr/>
              <a:t>‹#›</a:t>
            </a:fld>
            <a:endParaRPr lang="en-US"/>
          </a:p>
        </p:txBody>
      </p:sp>
    </p:spTree>
    <p:extLst>
      <p:ext uri="{BB962C8B-B14F-4D97-AF65-F5344CB8AC3E}">
        <p14:creationId xmlns="" xmlns:p14="http://schemas.microsoft.com/office/powerpoint/2010/main" val="3755153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459A2C-CDAF-49FF-B22D-8A8DC4BFA1B7}" type="datetimeFigureOut">
              <a:rPr lang="en-US" smtClean="0"/>
              <a:pPr/>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09A5D-6FDB-4C4A-ABEB-0C30D0D62D05}" type="slidenum">
              <a:rPr lang="en-US" smtClean="0"/>
              <a:pPr/>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60278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459A2C-CDAF-49FF-B22D-8A8DC4BFA1B7}" type="datetimeFigureOut">
              <a:rPr lang="en-US" smtClean="0"/>
              <a:pPr/>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09A5D-6FDB-4C4A-ABEB-0C30D0D62D05}" type="slidenum">
              <a:rPr lang="en-US" smtClean="0"/>
              <a:pPr/>
              <a:t>‹#›</a:t>
            </a:fld>
            <a:endParaRPr lang="en-US"/>
          </a:p>
        </p:txBody>
      </p:sp>
    </p:spTree>
    <p:extLst>
      <p:ext uri="{BB962C8B-B14F-4D97-AF65-F5344CB8AC3E}">
        <p14:creationId xmlns="" xmlns:p14="http://schemas.microsoft.com/office/powerpoint/2010/main" val="417715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59A2C-CDAF-49FF-B22D-8A8DC4BFA1B7}" type="datetimeFigureOut">
              <a:rPr lang="en-US" smtClean="0"/>
              <a:pPr/>
              <a:t>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09A5D-6FDB-4C4A-ABEB-0C30D0D62D05}" type="slidenum">
              <a:rPr lang="en-US" smtClean="0"/>
              <a:pPr/>
              <a:t>‹#›</a:t>
            </a:fld>
            <a:endParaRPr lang="en-US"/>
          </a:p>
        </p:txBody>
      </p:sp>
    </p:spTree>
    <p:extLst>
      <p:ext uri="{BB962C8B-B14F-4D97-AF65-F5344CB8AC3E}">
        <p14:creationId xmlns="" xmlns:p14="http://schemas.microsoft.com/office/powerpoint/2010/main" val="148521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459A2C-CDAF-49FF-B22D-8A8DC4BFA1B7}" type="datetimeFigureOut">
              <a:rPr lang="en-US" smtClean="0"/>
              <a:pPr/>
              <a:t>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09A5D-6FDB-4C4A-ABEB-0C30D0D62D05}" type="slidenum">
              <a:rPr lang="en-US" smtClean="0"/>
              <a:pPr/>
              <a:t>‹#›</a:t>
            </a:fld>
            <a:endParaRPr lang="en-US"/>
          </a:p>
        </p:txBody>
      </p:sp>
    </p:spTree>
    <p:extLst>
      <p:ext uri="{BB962C8B-B14F-4D97-AF65-F5344CB8AC3E}">
        <p14:creationId xmlns="" xmlns:p14="http://schemas.microsoft.com/office/powerpoint/2010/main" val="845459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59A2C-CDAF-49FF-B22D-8A8DC4BFA1B7}" type="datetimeFigureOut">
              <a:rPr lang="en-US" smtClean="0"/>
              <a:pPr/>
              <a:t>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09A5D-6FDB-4C4A-ABEB-0C30D0D62D05}" type="slidenum">
              <a:rPr lang="en-US" smtClean="0"/>
              <a:pPr/>
              <a:t>‹#›</a:t>
            </a:fld>
            <a:endParaRPr lang="en-US"/>
          </a:p>
        </p:txBody>
      </p:sp>
    </p:spTree>
    <p:extLst>
      <p:ext uri="{BB962C8B-B14F-4D97-AF65-F5344CB8AC3E}">
        <p14:creationId xmlns="" xmlns:p14="http://schemas.microsoft.com/office/powerpoint/2010/main" val="33898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B459A2C-CDAF-49FF-B22D-8A8DC4BFA1B7}" type="datetimeFigureOut">
              <a:rPr lang="en-US" smtClean="0"/>
              <a:pPr/>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09A5D-6FDB-4C4A-ABEB-0C30D0D62D05}" type="slidenum">
              <a:rPr lang="en-US" smtClean="0"/>
              <a:pPr/>
              <a:t>‹#›</a:t>
            </a:fld>
            <a:endParaRPr lang="en-US"/>
          </a:p>
        </p:txBody>
      </p:sp>
    </p:spTree>
    <p:extLst>
      <p:ext uri="{BB962C8B-B14F-4D97-AF65-F5344CB8AC3E}">
        <p14:creationId xmlns="" xmlns:p14="http://schemas.microsoft.com/office/powerpoint/2010/main" val="223322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B459A2C-CDAF-49FF-B22D-8A8DC4BFA1B7}" type="datetimeFigureOut">
              <a:rPr lang="en-US" smtClean="0"/>
              <a:pPr/>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09A5D-6FDB-4C4A-ABEB-0C30D0D62D05}" type="slidenum">
              <a:rPr lang="en-US" smtClean="0"/>
              <a:pPr/>
              <a:t>‹#›</a:t>
            </a:fld>
            <a:endParaRPr lang="en-US"/>
          </a:p>
        </p:txBody>
      </p:sp>
    </p:spTree>
    <p:extLst>
      <p:ext uri="{BB962C8B-B14F-4D97-AF65-F5344CB8AC3E}">
        <p14:creationId xmlns="" xmlns:p14="http://schemas.microsoft.com/office/powerpoint/2010/main" val="1901010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B459A2C-CDAF-49FF-B22D-8A8DC4BFA1B7}" type="datetimeFigureOut">
              <a:rPr lang="en-US" smtClean="0"/>
              <a:pPr/>
              <a:t>3/1/2018</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E209A5D-6FDB-4C4A-ABEB-0C30D0D62D05}" type="slidenum">
              <a:rPr lang="en-US" smtClean="0"/>
              <a:pPr/>
              <a:t>‹#›</a:t>
            </a:fld>
            <a:endParaRPr lang="en-US"/>
          </a:p>
        </p:txBody>
      </p:sp>
    </p:spTree>
    <p:extLst>
      <p:ext uri="{BB962C8B-B14F-4D97-AF65-F5344CB8AC3E}">
        <p14:creationId xmlns="" xmlns:p14="http://schemas.microsoft.com/office/powerpoint/2010/main" val="128226950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C7EC4E-DC8E-4996-9175-49EEFFAD4906}"/>
              </a:ext>
            </a:extLst>
          </p:cNvPr>
          <p:cNvSpPr>
            <a:spLocks noGrp="1"/>
          </p:cNvSpPr>
          <p:nvPr>
            <p:ph type="ctrTitle"/>
          </p:nvPr>
        </p:nvSpPr>
        <p:spPr>
          <a:xfrm>
            <a:off x="1109980" y="882376"/>
            <a:ext cx="9966960" cy="2415006"/>
          </a:xfrm>
        </p:spPr>
        <p:txBody>
          <a:bodyPr/>
          <a:lstStyle/>
          <a:p>
            <a:r>
              <a:rPr lang="en-US" dirty="0"/>
              <a:t>MATLAB </a:t>
            </a:r>
            <a:r>
              <a:rPr lang="en-US" sz="4000" dirty="0"/>
              <a:t>AND</a:t>
            </a:r>
            <a:r>
              <a:rPr lang="en-US" dirty="0"/>
              <a:t> SIMULINK</a:t>
            </a:r>
          </a:p>
        </p:txBody>
      </p:sp>
      <p:sp>
        <p:nvSpPr>
          <p:cNvPr id="3" name="Subtitle 2">
            <a:extLst>
              <a:ext uri="{FF2B5EF4-FFF2-40B4-BE49-F238E27FC236}">
                <a16:creationId xmlns="" xmlns:a16="http://schemas.microsoft.com/office/drawing/2014/main" id="{D2DFA41C-C4BB-4E88-9448-99AA5423DE3B}"/>
              </a:ext>
            </a:extLst>
          </p:cNvPr>
          <p:cNvSpPr>
            <a:spLocks noGrp="1"/>
          </p:cNvSpPr>
          <p:nvPr>
            <p:ph type="subTitle" idx="1"/>
          </p:nvPr>
        </p:nvSpPr>
        <p:spPr>
          <a:xfrm>
            <a:off x="1524000" y="3906986"/>
            <a:ext cx="9144000" cy="1945177"/>
          </a:xfrm>
        </p:spPr>
        <p:txBody>
          <a:bodyPr>
            <a:normAutofit fontScale="70000" lnSpcReduction="20000"/>
          </a:bodyPr>
          <a:lstStyle/>
          <a:p>
            <a:r>
              <a:rPr lang="en-US" sz="6200" b="1" dirty="0"/>
              <a:t>MIT  TECH  TEAM</a:t>
            </a:r>
          </a:p>
          <a:p>
            <a:endParaRPr lang="en-US" sz="4400" dirty="0"/>
          </a:p>
          <a:p>
            <a:r>
              <a:rPr lang="en-US" sz="4400" dirty="0"/>
              <a:t>MAHARASHTRA  INSTITUTE  OF  TECHNOLOGY , PUNE</a:t>
            </a:r>
          </a:p>
        </p:txBody>
      </p:sp>
    </p:spTree>
    <p:extLst>
      <p:ext uri="{BB962C8B-B14F-4D97-AF65-F5344CB8AC3E}">
        <p14:creationId xmlns="" xmlns:p14="http://schemas.microsoft.com/office/powerpoint/2010/main" val="249825664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A490701-79D5-4575-9ABE-7086FBBD329D}"/>
              </a:ext>
            </a:extLst>
          </p:cNvPr>
          <p:cNvSpPr txBox="1"/>
          <p:nvPr/>
        </p:nvSpPr>
        <p:spPr>
          <a:xfrm>
            <a:off x="689115" y="569845"/>
            <a:ext cx="10402957" cy="2123658"/>
          </a:xfrm>
          <a:prstGeom prst="rect">
            <a:avLst/>
          </a:prstGeom>
          <a:noFill/>
        </p:spPr>
        <p:txBody>
          <a:bodyPr wrap="square" rtlCol="0">
            <a:spAutoFit/>
          </a:bodyPr>
          <a:lstStyle/>
          <a:p>
            <a:r>
              <a:rPr lang="en-US" sz="4400" dirty="0" smtClean="0"/>
              <a:t>Ring Detection and Real Time Correction of Auto Robot for Shuttlecock throwing.</a:t>
            </a:r>
            <a:endParaRPr lang="en-US" sz="4400" dirty="0"/>
          </a:p>
        </p:txBody>
      </p:sp>
      <p:sp>
        <p:nvSpPr>
          <p:cNvPr id="5" name="TextBox 4">
            <a:extLst>
              <a:ext uri="{FF2B5EF4-FFF2-40B4-BE49-F238E27FC236}">
                <a16:creationId xmlns="" xmlns:a16="http://schemas.microsoft.com/office/drawing/2014/main" id="{974AA272-454E-40F6-B4B4-0867F47096D6}"/>
              </a:ext>
            </a:extLst>
          </p:cNvPr>
          <p:cNvSpPr txBox="1"/>
          <p:nvPr/>
        </p:nvSpPr>
        <p:spPr>
          <a:xfrm>
            <a:off x="1046923" y="2491410"/>
            <a:ext cx="9687340" cy="3631763"/>
          </a:xfrm>
          <a:prstGeom prst="rect">
            <a:avLst/>
          </a:prstGeom>
          <a:noFill/>
        </p:spPr>
        <p:txBody>
          <a:bodyPr wrap="square" rtlCol="0">
            <a:spAutoFit/>
          </a:bodyPr>
          <a:lstStyle/>
          <a:p>
            <a:pPr marL="285750" indent="-285750">
              <a:buFont typeface="Courier New" panose="02070309020205020404" pitchFamily="49" charset="0"/>
              <a:buChar char="o"/>
            </a:pPr>
            <a:r>
              <a:rPr lang="en-US" sz="2800" dirty="0">
                <a:solidFill>
                  <a:srgbClr val="FF0000"/>
                </a:solidFill>
              </a:rPr>
              <a:t>Image  Acquisition Toolbox</a:t>
            </a:r>
          </a:p>
          <a:p>
            <a:r>
              <a:rPr lang="en-US" sz="2800" dirty="0">
                <a:solidFill>
                  <a:srgbClr val="FF0000"/>
                </a:solidFill>
              </a:rPr>
              <a:t>	</a:t>
            </a:r>
            <a:r>
              <a:rPr lang="en-US" sz="2000" dirty="0">
                <a:solidFill>
                  <a:srgbClr val="FF0000"/>
                </a:solidFill>
              </a:rPr>
              <a:t>Use of  Image acquisition toolbox to acquire data from depth sensor of Microsoft 	Kinect v2.</a:t>
            </a:r>
          </a:p>
          <a:p>
            <a:endParaRPr lang="en-US" dirty="0">
              <a:solidFill>
                <a:srgbClr val="FF0000"/>
              </a:solidFill>
            </a:endParaRPr>
          </a:p>
          <a:p>
            <a:pPr marL="285750" indent="-285750">
              <a:buFont typeface="Courier New" panose="02070309020205020404" pitchFamily="49" charset="0"/>
              <a:buChar char="o"/>
            </a:pPr>
            <a:r>
              <a:rPr lang="en-US" sz="2800" dirty="0">
                <a:solidFill>
                  <a:srgbClr val="FF0000"/>
                </a:solidFill>
              </a:rPr>
              <a:t>Image  Processing Toolbox</a:t>
            </a:r>
          </a:p>
          <a:p>
            <a:r>
              <a:rPr lang="en-US" sz="2800" dirty="0">
                <a:solidFill>
                  <a:srgbClr val="FF0000"/>
                </a:solidFill>
              </a:rPr>
              <a:t>	</a:t>
            </a:r>
            <a:r>
              <a:rPr lang="en-US" sz="2000" dirty="0" smtClean="0">
                <a:solidFill>
                  <a:srgbClr val="FF0000"/>
                </a:solidFill>
              </a:rPr>
              <a:t>Use of </a:t>
            </a:r>
            <a:r>
              <a:rPr lang="en-US" sz="2000" dirty="0">
                <a:solidFill>
                  <a:srgbClr val="FF0000"/>
                </a:solidFill>
              </a:rPr>
              <a:t>pre-defined image processing functions for : - </a:t>
            </a:r>
          </a:p>
          <a:p>
            <a:pPr marL="1257300" lvl="2" indent="-342900">
              <a:buFont typeface="Arial" panose="020B0604020202020204" pitchFamily="34" charset="0"/>
              <a:buChar char="•"/>
            </a:pPr>
            <a:r>
              <a:rPr lang="en-US" sz="2000" dirty="0">
                <a:solidFill>
                  <a:srgbClr val="FF0000"/>
                </a:solidFill>
              </a:rPr>
              <a:t>Noise elimination and filtering.</a:t>
            </a:r>
          </a:p>
          <a:p>
            <a:pPr marL="1257300" lvl="2" indent="-342900">
              <a:buFont typeface="Arial" panose="020B0604020202020204" pitchFamily="34" charset="0"/>
              <a:buChar char="•"/>
            </a:pPr>
            <a:r>
              <a:rPr lang="en-US" sz="2000" dirty="0">
                <a:solidFill>
                  <a:srgbClr val="FF0000"/>
                </a:solidFill>
              </a:rPr>
              <a:t>Morphological operations.</a:t>
            </a:r>
          </a:p>
          <a:p>
            <a:pPr marL="1257300" lvl="2" indent="-342900">
              <a:buFont typeface="Arial" panose="020B0604020202020204" pitchFamily="34" charset="0"/>
              <a:buChar char="•"/>
            </a:pPr>
            <a:r>
              <a:rPr lang="en-US" sz="2000" dirty="0">
                <a:solidFill>
                  <a:srgbClr val="FF0000"/>
                </a:solidFill>
              </a:rPr>
              <a:t>Intensity adjustment .	</a:t>
            </a:r>
          </a:p>
          <a:p>
            <a:pPr marL="1257300" lvl="2" indent="-342900">
              <a:buFont typeface="Arial" panose="020B0604020202020204" pitchFamily="34" charset="0"/>
              <a:buChar char="•"/>
            </a:pPr>
            <a:r>
              <a:rPr lang="en-US" sz="2000" dirty="0" smtClean="0">
                <a:solidFill>
                  <a:srgbClr val="FF0000"/>
                </a:solidFill>
              </a:rPr>
              <a:t>Circle </a:t>
            </a:r>
            <a:r>
              <a:rPr lang="en-US" sz="2000" dirty="0">
                <a:solidFill>
                  <a:srgbClr val="FF0000"/>
                </a:solidFill>
              </a:rPr>
              <a:t>detection.</a:t>
            </a:r>
            <a:r>
              <a:rPr lang="en-US" sz="2000" dirty="0">
                <a:solidFill>
                  <a:schemeClr val="tx1">
                    <a:lumMod val="95000"/>
                    <a:lumOff val="5000"/>
                  </a:schemeClr>
                </a:solidFill>
              </a:rPr>
              <a:t>	</a:t>
            </a:r>
            <a:r>
              <a:rPr lang="en-US" sz="2000" dirty="0">
                <a:solidFill>
                  <a:srgbClr val="FF0000"/>
                </a:solidFill>
              </a:rPr>
              <a:t>		 </a:t>
            </a:r>
            <a:endParaRPr lang="en-US" sz="2400" dirty="0">
              <a:solidFill>
                <a:srgbClr val="FF0000"/>
              </a:solidFill>
            </a:endParaRPr>
          </a:p>
        </p:txBody>
      </p:sp>
    </p:spTree>
    <p:extLst>
      <p:ext uri="{BB962C8B-B14F-4D97-AF65-F5344CB8AC3E}">
        <p14:creationId xmlns="" xmlns:p14="http://schemas.microsoft.com/office/powerpoint/2010/main" val="3848874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7F6914A-779E-40E1-8F61-66CCC5147869}"/>
              </a:ext>
            </a:extLst>
          </p:cNvPr>
          <p:cNvSpPr txBox="1"/>
          <p:nvPr/>
        </p:nvSpPr>
        <p:spPr>
          <a:xfrm>
            <a:off x="1086677" y="848139"/>
            <a:ext cx="9141539" cy="1446550"/>
          </a:xfrm>
          <a:prstGeom prst="rect">
            <a:avLst/>
          </a:prstGeom>
          <a:noFill/>
        </p:spPr>
        <p:txBody>
          <a:bodyPr wrap="square" rtlCol="0">
            <a:spAutoFit/>
          </a:bodyPr>
          <a:lstStyle/>
          <a:p>
            <a:r>
              <a:rPr lang="en-US" sz="4400" dirty="0"/>
              <a:t>Algorithm </a:t>
            </a:r>
            <a:r>
              <a:rPr lang="en-US" sz="4400" dirty="0" smtClean="0"/>
              <a:t>for  Ring and Shuttlecock detection : </a:t>
            </a:r>
            <a:r>
              <a:rPr lang="en-US" sz="4400" dirty="0"/>
              <a:t>-</a:t>
            </a:r>
          </a:p>
        </p:txBody>
      </p:sp>
      <p:sp>
        <p:nvSpPr>
          <p:cNvPr id="5" name="TextBox 4"/>
          <p:cNvSpPr txBox="1"/>
          <p:nvPr/>
        </p:nvSpPr>
        <p:spPr>
          <a:xfrm>
            <a:off x="1005843" y="2416629"/>
            <a:ext cx="9888583" cy="3416320"/>
          </a:xfrm>
          <a:prstGeom prst="rect">
            <a:avLst/>
          </a:prstGeom>
          <a:noFill/>
        </p:spPr>
        <p:txBody>
          <a:bodyPr wrap="square" rtlCol="0">
            <a:spAutoFit/>
          </a:bodyPr>
          <a:lstStyle/>
          <a:p>
            <a:pPr marL="457200" indent="-457200">
              <a:buFont typeface="+mj-lt"/>
              <a:buAutoNum type="arabicPeriod"/>
            </a:pPr>
            <a:r>
              <a:rPr lang="en-IN" sz="2400" dirty="0" smtClean="0">
                <a:solidFill>
                  <a:srgbClr val="FF0000"/>
                </a:solidFill>
              </a:rPr>
              <a:t>Acquiring depth image by using image acquisition toolbox for Microsoft </a:t>
            </a:r>
            <a:r>
              <a:rPr lang="en-IN" sz="2400" dirty="0" err="1" smtClean="0">
                <a:solidFill>
                  <a:srgbClr val="FF0000"/>
                </a:solidFill>
              </a:rPr>
              <a:t>Kinect</a:t>
            </a:r>
            <a:r>
              <a:rPr lang="en-IN" sz="2400" dirty="0" smtClean="0">
                <a:solidFill>
                  <a:srgbClr val="FF0000"/>
                </a:solidFill>
              </a:rPr>
              <a:t> v2. (Fig 1)</a:t>
            </a:r>
          </a:p>
          <a:p>
            <a:pPr marL="457200" indent="-457200">
              <a:buFont typeface="+mj-lt"/>
              <a:buAutoNum type="arabicPeriod"/>
            </a:pPr>
            <a:r>
              <a:rPr lang="en-US" sz="2400" dirty="0" smtClean="0">
                <a:solidFill>
                  <a:srgbClr val="FF0000"/>
                </a:solidFill>
              </a:rPr>
              <a:t>Intensity adjustment </a:t>
            </a:r>
          </a:p>
          <a:p>
            <a:pPr marL="457200" indent="-457200">
              <a:buFont typeface="+mj-lt"/>
              <a:buAutoNum type="arabicPeriod"/>
            </a:pPr>
            <a:r>
              <a:rPr lang="en-IN" sz="2400" dirty="0" smtClean="0">
                <a:solidFill>
                  <a:srgbClr val="FF0000"/>
                </a:solidFill>
              </a:rPr>
              <a:t>2-D</a:t>
            </a:r>
            <a:r>
              <a:rPr lang="en-IN" sz="2400" dirty="0" smtClean="0"/>
              <a:t> </a:t>
            </a:r>
            <a:r>
              <a:rPr lang="en-IN" sz="2400" dirty="0" smtClean="0">
                <a:solidFill>
                  <a:srgbClr val="FF0000"/>
                </a:solidFill>
              </a:rPr>
              <a:t>Median filtering for noise elimination</a:t>
            </a:r>
          </a:p>
          <a:p>
            <a:pPr marL="457200" indent="-457200">
              <a:buFont typeface="+mj-lt"/>
              <a:buAutoNum type="arabicPeriod"/>
            </a:pPr>
            <a:r>
              <a:rPr lang="en-IN" sz="2400" dirty="0" smtClean="0">
                <a:solidFill>
                  <a:srgbClr val="FF0000"/>
                </a:solidFill>
              </a:rPr>
              <a:t>Elimination of depth pixels other than the pixels </a:t>
            </a:r>
          </a:p>
          <a:p>
            <a:pPr marL="457200" indent="-457200"/>
            <a:r>
              <a:rPr lang="en-IN" sz="2400" dirty="0" smtClean="0">
                <a:solidFill>
                  <a:srgbClr val="FF0000"/>
                </a:solidFill>
              </a:rPr>
              <a:t>	surrounding ring.</a:t>
            </a:r>
          </a:p>
          <a:p>
            <a:pPr marL="457200" indent="-457200">
              <a:buAutoNum type="arabicPeriod" startAt="5"/>
            </a:pPr>
            <a:r>
              <a:rPr lang="en-IN" sz="2400" dirty="0" smtClean="0">
                <a:solidFill>
                  <a:srgbClr val="FF0000"/>
                </a:solidFill>
              </a:rPr>
              <a:t>Morphological closing for ring completion.</a:t>
            </a:r>
          </a:p>
          <a:p>
            <a:pPr marL="457200" indent="-457200">
              <a:buAutoNum type="arabicPeriod" startAt="5"/>
            </a:pPr>
            <a:r>
              <a:rPr lang="en-IN" sz="2400" dirty="0" smtClean="0">
                <a:solidFill>
                  <a:srgbClr val="FF0000"/>
                </a:solidFill>
              </a:rPr>
              <a:t>Detection of centre and radius for ring and </a:t>
            </a:r>
          </a:p>
          <a:p>
            <a:pPr marL="457200" indent="-457200"/>
            <a:r>
              <a:rPr lang="en-IN" sz="2400" dirty="0" smtClean="0">
                <a:solidFill>
                  <a:srgbClr val="FF0000"/>
                </a:solidFill>
              </a:rPr>
              <a:t>	shuttlecock using </a:t>
            </a:r>
            <a:r>
              <a:rPr lang="en-IN" sz="2400" dirty="0" err="1" smtClean="0">
                <a:solidFill>
                  <a:srgbClr val="FF0000"/>
                </a:solidFill>
              </a:rPr>
              <a:t>imfindcircle</a:t>
            </a:r>
            <a:r>
              <a:rPr lang="en-IN" sz="2400" dirty="0" smtClean="0">
                <a:solidFill>
                  <a:srgbClr val="FF0000"/>
                </a:solidFill>
              </a:rPr>
              <a:t>().</a:t>
            </a:r>
          </a:p>
        </p:txBody>
      </p:sp>
      <p:pic>
        <p:nvPicPr>
          <p:cNvPr id="1026" name="Picture 2" descr="D:\Codes\matlab codes\depth.png"/>
          <p:cNvPicPr>
            <a:picLocks noChangeAspect="1" noChangeArrowheads="1"/>
          </p:cNvPicPr>
          <p:nvPr/>
        </p:nvPicPr>
        <p:blipFill>
          <a:blip r:embed="rId2"/>
          <a:srcRect l="31360" t="23304" r="31092" b="21339"/>
          <a:stretch>
            <a:fillRect/>
          </a:stretch>
        </p:blipFill>
        <p:spPr bwMode="auto">
          <a:xfrm>
            <a:off x="7981403" y="3018987"/>
            <a:ext cx="3749040" cy="3107494"/>
          </a:xfrm>
          <a:prstGeom prst="rect">
            <a:avLst/>
          </a:prstGeom>
          <a:noFill/>
        </p:spPr>
      </p:pic>
      <p:sp>
        <p:nvSpPr>
          <p:cNvPr id="6" name="TextBox 5"/>
          <p:cNvSpPr txBox="1"/>
          <p:nvPr/>
        </p:nvSpPr>
        <p:spPr>
          <a:xfrm>
            <a:off x="9744891" y="6191796"/>
            <a:ext cx="744583" cy="369332"/>
          </a:xfrm>
          <a:prstGeom prst="rect">
            <a:avLst/>
          </a:prstGeom>
          <a:noFill/>
        </p:spPr>
        <p:txBody>
          <a:bodyPr wrap="square" rtlCol="0">
            <a:spAutoFit/>
          </a:bodyPr>
          <a:lstStyle/>
          <a:p>
            <a:r>
              <a:rPr lang="en-IN" dirty="0" smtClean="0"/>
              <a:t>Fig 1</a:t>
            </a:r>
          </a:p>
        </p:txBody>
      </p:sp>
    </p:spTree>
    <p:extLst>
      <p:ext uri="{BB962C8B-B14F-4D97-AF65-F5344CB8AC3E}">
        <p14:creationId xmlns="" xmlns:p14="http://schemas.microsoft.com/office/powerpoint/2010/main" val="3635066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888" y="527262"/>
            <a:ext cx="11038115" cy="769441"/>
          </a:xfrm>
          <a:prstGeom prst="rect">
            <a:avLst/>
          </a:prstGeom>
        </p:spPr>
        <p:txBody>
          <a:bodyPr wrap="square">
            <a:spAutoFit/>
          </a:bodyPr>
          <a:lstStyle/>
          <a:p>
            <a:r>
              <a:rPr lang="en-US" sz="4400" dirty="0" smtClean="0"/>
              <a:t>Algorithm for Real time correction : -</a:t>
            </a:r>
          </a:p>
        </p:txBody>
      </p:sp>
      <p:sp>
        <p:nvSpPr>
          <p:cNvPr id="3" name="TextBox 2"/>
          <p:cNvSpPr txBox="1"/>
          <p:nvPr/>
        </p:nvSpPr>
        <p:spPr>
          <a:xfrm>
            <a:off x="718456" y="2037808"/>
            <a:ext cx="9326880" cy="3785652"/>
          </a:xfrm>
          <a:prstGeom prst="rect">
            <a:avLst/>
          </a:prstGeom>
          <a:noFill/>
        </p:spPr>
        <p:txBody>
          <a:bodyPr wrap="square" rtlCol="0">
            <a:spAutoFit/>
          </a:bodyPr>
          <a:lstStyle/>
          <a:p>
            <a:pPr marL="457200" indent="-457200">
              <a:buAutoNum type="arabicPeriod"/>
            </a:pPr>
            <a:r>
              <a:rPr lang="en-IN" sz="2400" dirty="0" smtClean="0">
                <a:solidFill>
                  <a:srgbClr val="FF0000"/>
                </a:solidFill>
              </a:rPr>
              <a:t>If  the distance between the centre of the ring and the shuttlecock is less than the radius of the ring then the throw was successful</a:t>
            </a:r>
            <a:r>
              <a:rPr lang="en-IN" sz="2400" dirty="0" smtClean="0">
                <a:solidFill>
                  <a:srgbClr val="FF0000"/>
                </a:solidFill>
              </a:rPr>
              <a:t>.</a:t>
            </a:r>
          </a:p>
          <a:p>
            <a:pPr marL="457200" indent="-457200">
              <a:buAutoNum type="arabicPeriod"/>
            </a:pPr>
            <a:endParaRPr lang="en-IN" sz="2400" dirty="0" smtClean="0">
              <a:solidFill>
                <a:srgbClr val="FF0000"/>
              </a:solidFill>
            </a:endParaRPr>
          </a:p>
          <a:p>
            <a:pPr marL="457200" indent="-457200">
              <a:buAutoNum type="arabicPeriod"/>
            </a:pPr>
            <a:endParaRPr lang="en-IN" sz="2400" dirty="0" smtClean="0">
              <a:solidFill>
                <a:srgbClr val="FF0000"/>
              </a:solidFill>
            </a:endParaRPr>
          </a:p>
          <a:p>
            <a:pPr marL="457200" indent="-457200"/>
            <a:r>
              <a:rPr lang="en-IN" sz="2400" dirty="0" smtClean="0">
                <a:solidFill>
                  <a:srgbClr val="FF0000"/>
                </a:solidFill>
              </a:rPr>
              <a:t>2.  </a:t>
            </a:r>
            <a:r>
              <a:rPr lang="en-IN" sz="2400" dirty="0" smtClean="0">
                <a:solidFill>
                  <a:srgbClr val="FF0000"/>
                </a:solidFill>
              </a:rPr>
              <a:t>	If  </a:t>
            </a:r>
            <a:r>
              <a:rPr lang="en-IN" sz="2400" dirty="0" smtClean="0">
                <a:solidFill>
                  <a:srgbClr val="FF0000"/>
                </a:solidFill>
              </a:rPr>
              <a:t>the distance is greater than the radius this implies the throw was unsuccessful and the yaw  of the robot should be corrected by taking the tan inverse of the distance between ring and shuttlecock and the distance between ring plane and </a:t>
            </a:r>
            <a:r>
              <a:rPr lang="en-IN" sz="2400" dirty="0" err="1" smtClean="0">
                <a:solidFill>
                  <a:srgbClr val="FF0000"/>
                </a:solidFill>
              </a:rPr>
              <a:t>kinect</a:t>
            </a:r>
            <a:r>
              <a:rPr lang="en-IN" sz="2400" dirty="0" smtClean="0">
                <a:solidFill>
                  <a:srgbClr val="FF0000"/>
                </a:solidFill>
              </a:rPr>
              <a:t> sensor  .  </a:t>
            </a:r>
            <a:endParaRPr lang="en-IN" sz="2400"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1819" y="689207"/>
            <a:ext cx="10615748" cy="1446550"/>
          </a:xfrm>
          <a:prstGeom prst="rect">
            <a:avLst/>
          </a:prstGeom>
        </p:spPr>
        <p:txBody>
          <a:bodyPr wrap="square">
            <a:spAutoFit/>
          </a:bodyPr>
          <a:lstStyle/>
          <a:p>
            <a:r>
              <a:rPr lang="en-US" sz="4400" dirty="0" smtClean="0"/>
              <a:t>GUIDE  for designing GUI based wireless debugging system   : - </a:t>
            </a:r>
            <a:endParaRPr lang="en-US" sz="4400" dirty="0"/>
          </a:p>
        </p:txBody>
      </p:sp>
      <p:pic>
        <p:nvPicPr>
          <p:cNvPr id="2051" name="Picture 3" descr="C:\Users\tejas\Desktop\sdf.png"/>
          <p:cNvPicPr>
            <a:picLocks noChangeAspect="1" noChangeArrowheads="1"/>
          </p:cNvPicPr>
          <p:nvPr/>
        </p:nvPicPr>
        <p:blipFill>
          <a:blip r:embed="rId2"/>
          <a:srcRect l="49431" t="3125" r="9104" b="36875"/>
          <a:stretch>
            <a:fillRect/>
          </a:stretch>
        </p:blipFill>
        <p:spPr bwMode="auto">
          <a:xfrm>
            <a:off x="6596744" y="2330060"/>
            <a:ext cx="4650379" cy="3783358"/>
          </a:xfrm>
          <a:prstGeom prst="rect">
            <a:avLst/>
          </a:prstGeom>
          <a:noFill/>
        </p:spPr>
      </p:pic>
      <p:sp>
        <p:nvSpPr>
          <p:cNvPr id="6" name="TextBox 5"/>
          <p:cNvSpPr txBox="1"/>
          <p:nvPr/>
        </p:nvSpPr>
        <p:spPr>
          <a:xfrm>
            <a:off x="822963" y="2481946"/>
            <a:ext cx="5225143" cy="3693319"/>
          </a:xfrm>
          <a:prstGeom prst="rect">
            <a:avLst/>
          </a:prstGeom>
          <a:noFill/>
        </p:spPr>
        <p:txBody>
          <a:bodyPr wrap="square" rtlCol="0">
            <a:spAutoFit/>
          </a:bodyPr>
          <a:lstStyle/>
          <a:p>
            <a:pPr>
              <a:buFont typeface="Arial" pitchFamily="34" charset="0"/>
              <a:buChar char="•"/>
            </a:pPr>
            <a:r>
              <a:rPr lang="en-IN" dirty="0" smtClean="0">
                <a:solidFill>
                  <a:srgbClr val="FF0000"/>
                </a:solidFill>
              </a:rPr>
              <a:t>We developed a wireless debugger with an interactive GUI which gave us the real time values of important variables in the code along with sensor values.</a:t>
            </a:r>
          </a:p>
          <a:p>
            <a:pPr>
              <a:buFont typeface="Arial" pitchFamily="34" charset="0"/>
              <a:buChar char="•"/>
            </a:pPr>
            <a:r>
              <a:rPr lang="en-IN" dirty="0" smtClean="0">
                <a:solidFill>
                  <a:srgbClr val="FF0000"/>
                </a:solidFill>
              </a:rPr>
              <a:t>The debugger proved to be a great tool for identifying the errors in our code which surfaced only when the robot was running.</a:t>
            </a:r>
          </a:p>
          <a:p>
            <a:pPr>
              <a:buFont typeface="Arial" pitchFamily="34" charset="0"/>
              <a:buChar char="•"/>
            </a:pPr>
            <a:r>
              <a:rPr lang="en-IN" dirty="0" smtClean="0">
                <a:solidFill>
                  <a:srgbClr val="FF0000"/>
                </a:solidFill>
              </a:rPr>
              <a:t>The manual operator used this to his benefit to adjust the various parameters of the throwing mechanism such as: distance sensor data.</a:t>
            </a:r>
          </a:p>
          <a:p>
            <a:pPr>
              <a:buFont typeface="Arial" pitchFamily="34" charset="0"/>
              <a:buChar char="•"/>
            </a:pPr>
            <a:r>
              <a:rPr lang="en-IN" dirty="0" smtClean="0">
                <a:solidFill>
                  <a:srgbClr val="FF0000"/>
                </a:solidFill>
              </a:rPr>
              <a:t>It also helped us monitor the working of the autonomous robot.</a:t>
            </a:r>
            <a:endParaRPr lang="en-IN"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7E4FB-6F2C-4C54-9329-CE24E26466B0}"/>
              </a:ext>
            </a:extLst>
          </p:cNvPr>
          <p:cNvSpPr>
            <a:spLocks noGrp="1"/>
          </p:cNvSpPr>
          <p:nvPr>
            <p:ph type="title"/>
          </p:nvPr>
        </p:nvSpPr>
        <p:spPr/>
        <p:txBody>
          <a:bodyPr/>
          <a:lstStyle/>
          <a:p>
            <a:r>
              <a:rPr lang="en-US" dirty="0">
                <a:solidFill>
                  <a:srgbClr val="FF0000"/>
                </a:solidFill>
              </a:rPr>
              <a:t>PLANT MODEL</a:t>
            </a:r>
          </a:p>
        </p:txBody>
      </p:sp>
      <p:sp>
        <p:nvSpPr>
          <p:cNvPr id="6" name="Rectangle 5">
            <a:extLst>
              <a:ext uri="{FF2B5EF4-FFF2-40B4-BE49-F238E27FC236}">
                <a16:creationId xmlns="" xmlns:a16="http://schemas.microsoft.com/office/drawing/2014/main" id="{A4B4F837-90BF-41BE-918D-512CAD034CF7}"/>
              </a:ext>
            </a:extLst>
          </p:cNvPr>
          <p:cNvSpPr/>
          <p:nvPr/>
        </p:nvSpPr>
        <p:spPr>
          <a:xfrm>
            <a:off x="4977620" y="1747911"/>
            <a:ext cx="2236763" cy="618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MODEL</a:t>
            </a:r>
          </a:p>
        </p:txBody>
      </p:sp>
      <p:cxnSp>
        <p:nvCxnSpPr>
          <p:cNvPr id="10" name="Straight Connector 9">
            <a:extLst>
              <a:ext uri="{FF2B5EF4-FFF2-40B4-BE49-F238E27FC236}">
                <a16:creationId xmlns="" xmlns:a16="http://schemas.microsoft.com/office/drawing/2014/main" id="{7DCBE86F-9973-4922-AF4A-6D81D5F58CBD}"/>
              </a:ext>
            </a:extLst>
          </p:cNvPr>
          <p:cNvCxnSpPr>
            <a:cxnSpLocks/>
          </p:cNvCxnSpPr>
          <p:nvPr/>
        </p:nvCxnSpPr>
        <p:spPr>
          <a:xfrm>
            <a:off x="2616592" y="2996418"/>
            <a:ext cx="68650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7EF8EFD2-D5CC-44D9-924B-131C212EA14A}"/>
              </a:ext>
            </a:extLst>
          </p:cNvPr>
          <p:cNvCxnSpPr/>
          <p:nvPr/>
        </p:nvCxnSpPr>
        <p:spPr>
          <a:xfrm>
            <a:off x="2616591" y="2996418"/>
            <a:ext cx="0" cy="390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F53944F2-D5D7-41C2-A1FD-BA1175A1C230}"/>
              </a:ext>
            </a:extLst>
          </p:cNvPr>
          <p:cNvCxnSpPr/>
          <p:nvPr/>
        </p:nvCxnSpPr>
        <p:spPr>
          <a:xfrm>
            <a:off x="9481625" y="2996418"/>
            <a:ext cx="0" cy="390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350D9592-E804-4341-916C-1B78CF355DC4}"/>
              </a:ext>
            </a:extLst>
          </p:cNvPr>
          <p:cNvSpPr/>
          <p:nvPr/>
        </p:nvSpPr>
        <p:spPr>
          <a:xfrm>
            <a:off x="1000070" y="3471204"/>
            <a:ext cx="3233047" cy="2666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SIMSCAPE BLOCKS</a:t>
            </a:r>
          </a:p>
          <a:p>
            <a:pPr algn="ctr"/>
            <a:endParaRPr lang="en-US" sz="2400" dirty="0"/>
          </a:p>
          <a:p>
            <a:pPr marL="342900" indent="-342900">
              <a:buFont typeface="Arial" panose="020B0604020202020204" pitchFamily="34" charset="0"/>
              <a:buChar char="•"/>
            </a:pPr>
            <a:r>
              <a:rPr lang="en-US" sz="2400" dirty="0"/>
              <a:t>MOTOR </a:t>
            </a:r>
          </a:p>
          <a:p>
            <a:pPr marL="342900" indent="-342900">
              <a:buFont typeface="Arial" panose="020B0604020202020204" pitchFamily="34" charset="0"/>
              <a:buChar char="•"/>
            </a:pPr>
            <a:r>
              <a:rPr lang="en-US" sz="2400" dirty="0"/>
              <a:t>ENCODER</a:t>
            </a:r>
          </a:p>
          <a:p>
            <a:pPr marL="342900" indent="-342900">
              <a:buFont typeface="Arial" panose="020B0604020202020204" pitchFamily="34" charset="0"/>
              <a:buChar char="•"/>
            </a:pPr>
            <a:r>
              <a:rPr lang="en-US" sz="2400" dirty="0"/>
              <a:t>MATLAB FUNCTION</a:t>
            </a:r>
          </a:p>
          <a:p>
            <a:pPr marL="342900" indent="-342900">
              <a:buFont typeface="Arial" panose="020B0604020202020204" pitchFamily="34" charset="0"/>
              <a:buChar char="•"/>
            </a:pPr>
            <a:r>
              <a:rPr lang="en-US" sz="2400" dirty="0"/>
              <a:t>PISTON CONTROL BLOCK</a:t>
            </a:r>
          </a:p>
        </p:txBody>
      </p:sp>
      <p:cxnSp>
        <p:nvCxnSpPr>
          <p:cNvPr id="18" name="Straight Connector 17">
            <a:extLst>
              <a:ext uri="{FF2B5EF4-FFF2-40B4-BE49-F238E27FC236}">
                <a16:creationId xmlns="" xmlns:a16="http://schemas.microsoft.com/office/drawing/2014/main" id="{DBC14DF6-411B-4EB9-8F48-69045AD2E226}"/>
              </a:ext>
            </a:extLst>
          </p:cNvPr>
          <p:cNvCxnSpPr/>
          <p:nvPr/>
        </p:nvCxnSpPr>
        <p:spPr>
          <a:xfrm flipV="1">
            <a:off x="6096000" y="2530933"/>
            <a:ext cx="0" cy="465489"/>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 xmlns:a16="http://schemas.microsoft.com/office/drawing/2014/main" id="{F625641A-6390-4664-8D71-8DD20AE3313D}"/>
              </a:ext>
            </a:extLst>
          </p:cNvPr>
          <p:cNvSpPr/>
          <p:nvPr/>
        </p:nvSpPr>
        <p:spPr>
          <a:xfrm>
            <a:off x="8089033" y="3471204"/>
            <a:ext cx="3069771" cy="2666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SOLIDWORKS IMPORTED BLOCKS</a:t>
            </a:r>
          </a:p>
          <a:p>
            <a:pPr algn="ctr"/>
            <a:endParaRPr lang="en-US" sz="2400" dirty="0"/>
          </a:p>
          <a:p>
            <a:pPr marL="285750" indent="-285750" algn="ctr">
              <a:buFont typeface="Arial" panose="020B0604020202020204" pitchFamily="34" charset="0"/>
              <a:buChar char="•"/>
            </a:pPr>
            <a:r>
              <a:rPr lang="en-US" sz="2400" dirty="0"/>
              <a:t>BODY BLOCKS</a:t>
            </a:r>
          </a:p>
          <a:p>
            <a:pPr marL="285750" indent="-285750" algn="ctr">
              <a:buFont typeface="Arial" panose="020B0604020202020204" pitchFamily="34" charset="0"/>
              <a:buChar char="•"/>
            </a:pPr>
            <a:r>
              <a:rPr lang="en-US" sz="2400" dirty="0"/>
              <a:t>JOINT BLOCK</a:t>
            </a:r>
          </a:p>
        </p:txBody>
      </p:sp>
    </p:spTree>
    <p:extLst>
      <p:ext uri="{BB962C8B-B14F-4D97-AF65-F5344CB8AC3E}">
        <p14:creationId xmlns="" xmlns:p14="http://schemas.microsoft.com/office/powerpoint/2010/main" val="1666982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9F4E588-03A8-468D-8374-1FF93221FB3B}"/>
              </a:ext>
            </a:extLst>
          </p:cNvPr>
          <p:cNvSpPr/>
          <p:nvPr/>
        </p:nvSpPr>
        <p:spPr>
          <a:xfrm>
            <a:off x="4628274" y="2799475"/>
            <a:ext cx="3165231" cy="1209821"/>
          </a:xfrm>
          <a:prstGeom prst="rect">
            <a:avLst/>
          </a:prstGeom>
          <a:solidFill>
            <a:srgbClr val="F06D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FEATURES</a:t>
            </a:r>
          </a:p>
        </p:txBody>
      </p:sp>
      <p:sp>
        <p:nvSpPr>
          <p:cNvPr id="5" name="Oval 4">
            <a:extLst>
              <a:ext uri="{FF2B5EF4-FFF2-40B4-BE49-F238E27FC236}">
                <a16:creationId xmlns="" xmlns:a16="http://schemas.microsoft.com/office/drawing/2014/main" id="{DF7B060D-00A3-44A3-A9B1-505E61BE2AF2}"/>
              </a:ext>
            </a:extLst>
          </p:cNvPr>
          <p:cNvSpPr/>
          <p:nvPr/>
        </p:nvSpPr>
        <p:spPr>
          <a:xfrm>
            <a:off x="2078502" y="853735"/>
            <a:ext cx="3165231" cy="1294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GRAPHICAL REPRESENTATION</a:t>
            </a:r>
          </a:p>
        </p:txBody>
      </p:sp>
      <p:sp>
        <p:nvSpPr>
          <p:cNvPr id="6" name="Oval 5">
            <a:extLst>
              <a:ext uri="{FF2B5EF4-FFF2-40B4-BE49-F238E27FC236}">
                <a16:creationId xmlns="" xmlns:a16="http://schemas.microsoft.com/office/drawing/2014/main" id="{C33647B1-54B8-4B2A-A828-242B4BA19BAD}"/>
              </a:ext>
            </a:extLst>
          </p:cNvPr>
          <p:cNvSpPr/>
          <p:nvPr/>
        </p:nvSpPr>
        <p:spPr>
          <a:xfrm>
            <a:off x="6703693" y="4893215"/>
            <a:ext cx="3165231" cy="1294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AUTOMATICALLY GENERATE CODE</a:t>
            </a:r>
          </a:p>
        </p:txBody>
      </p:sp>
      <p:sp>
        <p:nvSpPr>
          <p:cNvPr id="7" name="Oval 6">
            <a:extLst>
              <a:ext uri="{FF2B5EF4-FFF2-40B4-BE49-F238E27FC236}">
                <a16:creationId xmlns="" xmlns:a16="http://schemas.microsoft.com/office/drawing/2014/main" id="{B00B5574-2BDD-4C0D-B363-8761F4B86C27}"/>
              </a:ext>
            </a:extLst>
          </p:cNvPr>
          <p:cNvSpPr/>
          <p:nvPr/>
        </p:nvSpPr>
        <p:spPr>
          <a:xfrm>
            <a:off x="6948272" y="853735"/>
            <a:ext cx="3567331" cy="1294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READILY AVAILABLE BLOCKS</a:t>
            </a:r>
          </a:p>
        </p:txBody>
      </p:sp>
      <p:sp>
        <p:nvSpPr>
          <p:cNvPr id="9" name="Oval 8">
            <a:extLst>
              <a:ext uri="{FF2B5EF4-FFF2-40B4-BE49-F238E27FC236}">
                <a16:creationId xmlns="" xmlns:a16="http://schemas.microsoft.com/office/drawing/2014/main" id="{383050EA-8821-4597-B17D-E36BB6B8596B}"/>
              </a:ext>
            </a:extLst>
          </p:cNvPr>
          <p:cNvSpPr/>
          <p:nvPr/>
        </p:nvSpPr>
        <p:spPr>
          <a:xfrm>
            <a:off x="9017394" y="3119658"/>
            <a:ext cx="2743201" cy="1002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HARDWARE INTERFACE</a:t>
            </a:r>
          </a:p>
        </p:txBody>
      </p:sp>
      <p:sp>
        <p:nvSpPr>
          <p:cNvPr id="10" name="Oval 9">
            <a:extLst>
              <a:ext uri="{FF2B5EF4-FFF2-40B4-BE49-F238E27FC236}">
                <a16:creationId xmlns="" xmlns:a16="http://schemas.microsoft.com/office/drawing/2014/main" id="{0C4F7C3E-61C8-4ED6-ABE5-160F70A57A56}"/>
              </a:ext>
            </a:extLst>
          </p:cNvPr>
          <p:cNvSpPr/>
          <p:nvPr/>
        </p:nvSpPr>
        <p:spPr>
          <a:xfrm>
            <a:off x="2078501" y="4892042"/>
            <a:ext cx="2943667" cy="819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SOLVERS</a:t>
            </a:r>
          </a:p>
        </p:txBody>
      </p:sp>
      <p:sp>
        <p:nvSpPr>
          <p:cNvPr id="11" name="Oval 10">
            <a:extLst>
              <a:ext uri="{FF2B5EF4-FFF2-40B4-BE49-F238E27FC236}">
                <a16:creationId xmlns="" xmlns:a16="http://schemas.microsoft.com/office/drawing/2014/main" id="{DEFFD002-02E5-48F5-9159-FE815907D57A}"/>
              </a:ext>
            </a:extLst>
          </p:cNvPr>
          <p:cNvSpPr/>
          <p:nvPr/>
        </p:nvSpPr>
        <p:spPr>
          <a:xfrm>
            <a:off x="1026945" y="2954215"/>
            <a:ext cx="2686929" cy="10550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USER FRIENDLY</a:t>
            </a:r>
          </a:p>
        </p:txBody>
      </p:sp>
      <p:cxnSp>
        <p:nvCxnSpPr>
          <p:cNvPr id="13" name="Straight Arrow Connector 12">
            <a:extLst>
              <a:ext uri="{FF2B5EF4-FFF2-40B4-BE49-F238E27FC236}">
                <a16:creationId xmlns="" xmlns:a16="http://schemas.microsoft.com/office/drawing/2014/main" id="{7EDA8EDB-ED7A-45B9-A2D0-C4B40E1DAAA1}"/>
              </a:ext>
            </a:extLst>
          </p:cNvPr>
          <p:cNvCxnSpPr/>
          <p:nvPr/>
        </p:nvCxnSpPr>
        <p:spPr>
          <a:xfrm flipV="1">
            <a:off x="7934180" y="2250831"/>
            <a:ext cx="618979" cy="70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FE253BE9-DB7D-4284-9F21-0CC5F610F546}"/>
              </a:ext>
            </a:extLst>
          </p:cNvPr>
          <p:cNvCxnSpPr/>
          <p:nvPr/>
        </p:nvCxnSpPr>
        <p:spPr>
          <a:xfrm>
            <a:off x="7850642" y="3429000"/>
            <a:ext cx="1054209" cy="14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 xmlns:a16="http://schemas.microsoft.com/office/drawing/2014/main" id="{B7B1C8A3-DF41-4713-AD8F-BD0593633552}"/>
              </a:ext>
            </a:extLst>
          </p:cNvPr>
          <p:cNvCxnSpPr/>
          <p:nvPr/>
        </p:nvCxnSpPr>
        <p:spPr>
          <a:xfrm>
            <a:off x="7216727" y="4121984"/>
            <a:ext cx="576776" cy="589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062A0C5E-F476-489B-9B6C-9C40BD9A3724}"/>
              </a:ext>
            </a:extLst>
          </p:cNvPr>
          <p:cNvCxnSpPr/>
          <p:nvPr/>
        </p:nvCxnSpPr>
        <p:spPr>
          <a:xfrm flipH="1">
            <a:off x="4121835" y="4191296"/>
            <a:ext cx="1121896" cy="519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 xmlns:a16="http://schemas.microsoft.com/office/drawing/2014/main" id="{760F13B9-05A8-463F-AF77-72D43D00613A}"/>
              </a:ext>
            </a:extLst>
          </p:cNvPr>
          <p:cNvCxnSpPr/>
          <p:nvPr/>
        </p:nvCxnSpPr>
        <p:spPr>
          <a:xfrm flipH="1" flipV="1">
            <a:off x="4698609" y="2146791"/>
            <a:ext cx="801859" cy="47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id="{8F7AD6A7-B519-40F7-A2D7-C2CE054DFC55}"/>
              </a:ext>
            </a:extLst>
          </p:cNvPr>
          <p:cNvCxnSpPr/>
          <p:nvPr/>
        </p:nvCxnSpPr>
        <p:spPr>
          <a:xfrm flipH="1">
            <a:off x="3840480" y="3356616"/>
            <a:ext cx="645077" cy="143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7227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Lst>
  </p:timing>
</p:sld>
</file>

<file path=ppt/theme/theme1.xml><?xml version="1.0" encoding="utf-8"?>
<a:theme xmlns:a="http://schemas.openxmlformats.org/drawingml/2006/main" name="Basis">
  <a:themeElements>
    <a:clrScheme name="Custom 3">
      <a:dk1>
        <a:srgbClr val="0070C0"/>
      </a:dk1>
      <a:lt1>
        <a:srgbClr val="FCF4D5"/>
      </a:lt1>
      <a:dk2>
        <a:srgbClr val="0070C0"/>
      </a:dk2>
      <a:lt2>
        <a:srgbClr val="FCF4D5"/>
      </a:lt2>
      <a:accent1>
        <a:srgbClr val="0070C0"/>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Concourse</Template>
  <TotalTime>12172</TotalTime>
  <Words>236</Words>
  <Application>Microsoft Office PowerPoint</Application>
  <PresentationFormat>Custom</PresentationFormat>
  <Paragraphs>53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Basis</vt:lpstr>
      <vt:lpstr>MATLAB AND SIMULINK</vt:lpstr>
      <vt:lpstr>Slide 2</vt:lpstr>
      <vt:lpstr>Slide 3</vt:lpstr>
      <vt:lpstr>Slide 4</vt:lpstr>
      <vt:lpstr>Slide 5</vt:lpstr>
      <vt:lpstr>PLANT MODEL</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AND SIMULINK</dc:title>
  <dc:creator>Yashas Shetty</dc:creator>
  <cp:lastModifiedBy>Tejas Abhang</cp:lastModifiedBy>
  <cp:revision>89</cp:revision>
  <dcterms:created xsi:type="dcterms:W3CDTF">2018-02-16T10:38:20Z</dcterms:created>
  <dcterms:modified xsi:type="dcterms:W3CDTF">2018-03-04T03:57:17Z</dcterms:modified>
</cp:coreProperties>
</file>