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rchivo Narrow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Archivo Medium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Archivo Thin"/>
      <p:regular r:id="rId49"/>
      <p:bold r:id="rId50"/>
      <p:italic r:id="rId51"/>
      <p:boldItalic r:id="rId52"/>
    </p:embeddedFont>
    <p:embeddedFont>
      <p:font typeface="Archivo"/>
      <p:regular r:id="rId53"/>
      <p:bold r:id="rId54"/>
      <p:italic r:id="rId55"/>
      <p:boldItalic r:id="rId56"/>
    </p:embeddedFont>
    <p:embeddedFont>
      <p:font typeface="Archivo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8" roundtripDataSignature="AMtx7mgVDBT+T6AAsP3Gdup06mGcOzed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ArchivoMedium-bold.fntdata"/><Relationship Id="rId41" Type="http://schemas.openxmlformats.org/officeDocument/2006/relationships/font" Target="fonts/ArchivoMedium-regular.fntdata"/><Relationship Id="rId44" Type="http://schemas.openxmlformats.org/officeDocument/2006/relationships/font" Target="fonts/ArchivoMedium-boldItalic.fntdata"/><Relationship Id="rId43" Type="http://schemas.openxmlformats.org/officeDocument/2006/relationships/font" Target="fonts/ArchivoMedium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Archivo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ArchivoNarrow-regular.fntdata"/><Relationship Id="rId32" Type="http://schemas.openxmlformats.org/officeDocument/2006/relationships/slide" Target="slides/slide27.xml"/><Relationship Id="rId35" Type="http://schemas.openxmlformats.org/officeDocument/2006/relationships/font" Target="fonts/ArchivoNarrow-italic.fntdata"/><Relationship Id="rId34" Type="http://schemas.openxmlformats.org/officeDocument/2006/relationships/font" Target="fonts/ArchivoNarrow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ArchivoNarrow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Thin-italic.fntdata"/><Relationship Id="rId50" Type="http://schemas.openxmlformats.org/officeDocument/2006/relationships/font" Target="fonts/ArchivoThin-bold.fntdata"/><Relationship Id="rId53" Type="http://schemas.openxmlformats.org/officeDocument/2006/relationships/font" Target="fonts/Archivo-regular.fntdata"/><Relationship Id="rId52" Type="http://schemas.openxmlformats.org/officeDocument/2006/relationships/font" Target="fonts/ArchivoThin-boldItalic.fntdata"/><Relationship Id="rId11" Type="http://schemas.openxmlformats.org/officeDocument/2006/relationships/slide" Target="slides/slide6.xml"/><Relationship Id="rId55" Type="http://schemas.openxmlformats.org/officeDocument/2006/relationships/font" Target="fonts/Archivo-italic.fntdata"/><Relationship Id="rId10" Type="http://schemas.openxmlformats.org/officeDocument/2006/relationships/slide" Target="slides/slide5.xml"/><Relationship Id="rId54" Type="http://schemas.openxmlformats.org/officeDocument/2006/relationships/font" Target="fonts/Archivo-bold.fntdata"/><Relationship Id="rId13" Type="http://schemas.openxmlformats.org/officeDocument/2006/relationships/slide" Target="slides/slide8.xml"/><Relationship Id="rId57" Type="http://schemas.openxmlformats.org/officeDocument/2006/relationships/font" Target="fonts/ArchivoBlack-regular.fntdata"/><Relationship Id="rId12" Type="http://schemas.openxmlformats.org/officeDocument/2006/relationships/slide" Target="slides/slide7.xml"/><Relationship Id="rId56" Type="http://schemas.openxmlformats.org/officeDocument/2006/relationships/font" Target="fonts/Archiv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48a839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48a839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479f677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f479f677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1c38cb01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f31c38cb0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31c38cb0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f31c38cb0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31c38cb01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f31c38cb01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31c38cb01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31c38cb01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31c38cb01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f31c38cb0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31c38cb01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f31c38cb01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31c38cb01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f31c38cb0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31c38cb01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f31c38cb01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31c38cb01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f31c38cb01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31c38cb0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f31c38cb0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31c38cb0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f31c38cb0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31c38cb0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f31c38cb0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31c38cb01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f31c38cb01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2258739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f2258739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42e4bb9f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242e4bb9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544b65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f544b65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533fa031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533fa031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53539a5f7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" name="Google Shape;95;g2f53539a5f7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6" name="Google Shape;96;g2f53539a5f7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f53539a5f7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Ubicada en la 1 primera clase</a:t>
            </a:r>
            <a:endParaRPr/>
          </a:p>
        </p:txBody>
      </p:sp>
      <p:sp>
        <p:nvSpPr>
          <p:cNvPr id="98" name="Google Shape;98;g2f53539a5f7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g2f53539a5f7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33fa031a_0_27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g2f533fa031a_0_27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5" name="Google Shape;135;g2f533fa031a_0_27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f533fa031a_0_27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37" name="Google Shape;137;g2f533fa031a_0_27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g2f533fa031a_0_27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33fa031a_0_29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2" name="Google Shape;162;g2f533fa031a_0_29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3" name="Google Shape;163;g2f533fa031a_0_29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533fa031a_0_29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65" name="Google Shape;165;g2f533fa031a_0_29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g2f533fa031a_0_29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533fa031a_0_3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g2f533fa031a_0_3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6" name="Google Shape;186;g2f533fa031a_0_37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f533fa031a_0_3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88" name="Google Shape;188;g2f533fa031a_0_37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g2f533fa031a_0_37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533fa031a_0_4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g2f533fa031a_0_4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0" name="Google Shape;210;g2f533fa031a_0_47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f533fa031a_0_4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12" name="Google Shape;212;g2f533fa031a_0_4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g2f533fa031a_0_4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4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hyperlink" Target="https://code.visualstudio.com/download/" TargetMode="External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81650" y="1795563"/>
            <a:ext cx="51807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60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Front-End JS</a:t>
            </a:r>
            <a:r>
              <a:rPr b="1" i="0" lang="es" sz="40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i="0" sz="4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01 - “ Conceptos Básicos de HTML”</a:t>
            </a:r>
            <a:endParaRPr i="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48a839684_0_0"/>
          <p:cNvSpPr txBox="1"/>
          <p:nvPr/>
        </p:nvSpPr>
        <p:spPr>
          <a:xfrm>
            <a:off x="3453600" y="1553575"/>
            <a:ext cx="50328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HyperText Markup Language: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Lenguaje de marcado de hipertexto.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Define la estructura, semántica y contenido de las páginas Web.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navegador (cliente) interpreta el HTML y lo representan en pantalla.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Permite agregar texto, imágenes, enlaces, tablas, listas, formularios, etc.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Última versión del estándar: HTML 5.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 todos los navegadores son capaces de interpretar un mismo código de una manera unificada (siempre debemos probar que funcione en la mayoría de ellos).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 etiquetas (tags) que definen la estructura del documento.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Texto plano con extensión .html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26" name="Google Shape;226;g2f48a83968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25" y="1687475"/>
            <a:ext cx="2389600" cy="23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f48a839684_0_0"/>
          <p:cNvCxnSpPr/>
          <p:nvPr/>
        </p:nvCxnSpPr>
        <p:spPr>
          <a:xfrm>
            <a:off x="2140125" y="1448500"/>
            <a:ext cx="5401800" cy="39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2f48a839684_0_0"/>
          <p:cNvSpPr txBox="1"/>
          <p:nvPr/>
        </p:nvSpPr>
        <p:spPr>
          <a:xfrm>
            <a:off x="1924190" y="782356"/>
            <a:ext cx="596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Conceptos básicos</a:t>
            </a:r>
            <a:endParaRPr sz="700"/>
          </a:p>
        </p:txBody>
      </p:sp>
      <p:grpSp>
        <p:nvGrpSpPr>
          <p:cNvPr id="229" name="Google Shape;229;g2f48a839684_0_0"/>
          <p:cNvGrpSpPr/>
          <p:nvPr/>
        </p:nvGrpSpPr>
        <p:grpSpPr>
          <a:xfrm>
            <a:off x="954626" y="535362"/>
            <a:ext cx="801734" cy="925078"/>
            <a:chOff x="0" y="-9525"/>
            <a:chExt cx="354123" cy="394843"/>
          </a:xfrm>
        </p:grpSpPr>
        <p:sp>
          <p:nvSpPr>
            <p:cNvPr id="230" name="Google Shape;230;g2f48a839684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31" name="Google Shape;231;g2f48a839684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2f48a839684_0_0"/>
          <p:cNvSpPr/>
          <p:nvPr/>
        </p:nvSpPr>
        <p:spPr>
          <a:xfrm>
            <a:off x="1042087" y="684729"/>
            <a:ext cx="626342" cy="649684"/>
          </a:xfrm>
          <a:custGeom>
            <a:rect b="b" l="l" r="r" t="t"/>
            <a:pathLst>
              <a:path extrusionOk="0" h="1556130" w="1556130">
                <a:moveTo>
                  <a:pt x="0" y="0"/>
                </a:moveTo>
                <a:lnTo>
                  <a:pt x="1556130" y="0"/>
                </a:lnTo>
                <a:lnTo>
                  <a:pt x="1556130" y="1556130"/>
                </a:lnTo>
                <a:lnTo>
                  <a:pt x="0" y="1556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479f677b5_0_11"/>
          <p:cNvSpPr txBox="1"/>
          <p:nvPr/>
        </p:nvSpPr>
        <p:spPr>
          <a:xfrm>
            <a:off x="465125" y="519975"/>
            <a:ext cx="41973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Diferencias entre  </a:t>
            </a:r>
            <a:endParaRPr sz="23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Página Web y Sitio Web</a:t>
            </a:r>
            <a:endParaRPr i="0" sz="23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8" name="Google Shape;238;g2f479f677b5_0_11"/>
          <p:cNvSpPr txBox="1"/>
          <p:nvPr/>
        </p:nvSpPr>
        <p:spPr>
          <a:xfrm>
            <a:off x="795725" y="1342225"/>
            <a:ext cx="37764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Página Web</a:t>
            </a:r>
            <a:endParaRPr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 un documento HTML (texto, imágenes, videos, CSS, Javascript).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Pueden ser estáticas (sólo código) o dinámica (con, por ejemplo, contenido extraído de una base de datos).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39" name="Google Shape;239;g2f479f677b5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3675" y="3364251"/>
            <a:ext cx="1059123" cy="10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f479f677b5_0_11"/>
          <p:cNvSpPr txBox="1"/>
          <p:nvPr/>
        </p:nvSpPr>
        <p:spPr>
          <a:xfrm>
            <a:off x="5119975" y="1342225"/>
            <a:ext cx="34854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Sitio Web</a:t>
            </a:r>
            <a:endParaRPr b="1" i="0" sz="1400" u="none" cap="none" strike="noStrike">
              <a:solidFill>
                <a:srgbClr val="59595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vo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Son un conjunto de páginas Web estructuradas en un dominio.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vo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pueden crear escribiendo código o mediante CMS o builders.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vo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Pertenecen a empresas, organizaciones o personas.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41" name="Google Shape;241;g2f479f677b5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537" y="3364250"/>
            <a:ext cx="970280" cy="92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2f479f677b5_0_11"/>
          <p:cNvCxnSpPr/>
          <p:nvPr/>
        </p:nvCxnSpPr>
        <p:spPr>
          <a:xfrm flipH="1" rot="10800000">
            <a:off x="254525" y="1342213"/>
            <a:ext cx="4463700" cy="414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31c38cb01_2_42"/>
          <p:cNvSpPr txBox="1"/>
          <p:nvPr/>
        </p:nvSpPr>
        <p:spPr>
          <a:xfrm>
            <a:off x="432000" y="1170650"/>
            <a:ext cx="82800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4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navegador (cliente) le pide información al servidor.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4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servidor devuelve la información al cliente en un archivo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4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navegador en el cliente lee el archivo de arriba hacia abajo y de izquierda a derecha para interpretar la información.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4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Tiene en cuenta las etiquetas que tiene el documento y las va renderizando en la pantalla (lo que se ve en el navegador).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48" name="Google Shape;248;g2f31c38cb01_2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250" y="3173425"/>
            <a:ext cx="7041499" cy="14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f31c38cb01_2_42"/>
          <p:cNvSpPr txBox="1"/>
          <p:nvPr/>
        </p:nvSpPr>
        <p:spPr>
          <a:xfrm>
            <a:off x="1260075" y="50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HTML: Funcionamiento</a:t>
            </a:r>
            <a:r>
              <a:rPr b="0" i="0" lang="es" sz="2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0" name="Google Shape;250;g2f31c38cb01_2_42"/>
          <p:cNvCxnSpPr/>
          <p:nvPr/>
        </p:nvCxnSpPr>
        <p:spPr>
          <a:xfrm rot="5731">
            <a:off x="708833" y="1085225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1" name="Google Shape;251;g2f31c38cb01_2_42"/>
          <p:cNvGrpSpPr/>
          <p:nvPr/>
        </p:nvGrpSpPr>
        <p:grpSpPr>
          <a:xfrm>
            <a:off x="768650" y="419525"/>
            <a:ext cx="658279" cy="670483"/>
            <a:chOff x="0" y="-9525"/>
            <a:chExt cx="354123" cy="394843"/>
          </a:xfrm>
        </p:grpSpPr>
        <p:sp>
          <p:nvSpPr>
            <p:cNvPr id="252" name="Google Shape;252;g2f31c38cb01_2_4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53" name="Google Shape;253;g2f31c38cb01_2_4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4" name="Google Shape;254;g2f31c38cb01_2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697" y="534507"/>
            <a:ext cx="484184" cy="46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2f31c38cb01_2_45"/>
          <p:cNvGrpSpPr/>
          <p:nvPr/>
        </p:nvGrpSpPr>
        <p:grpSpPr>
          <a:xfrm>
            <a:off x="254525" y="3123349"/>
            <a:ext cx="4175110" cy="951019"/>
            <a:chOff x="0" y="-9525"/>
            <a:chExt cx="354123" cy="394843"/>
          </a:xfrm>
        </p:grpSpPr>
        <p:sp>
          <p:nvSpPr>
            <p:cNvPr id="260" name="Google Shape;260;g2f31c38cb01_2_4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61" name="Google Shape;261;g2f31c38cb01_2_4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g2f31c38cb01_2_45"/>
          <p:cNvSpPr txBox="1"/>
          <p:nvPr/>
        </p:nvSpPr>
        <p:spPr>
          <a:xfrm>
            <a:off x="222700" y="580575"/>
            <a:ext cx="4557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Editores de texto </a:t>
            </a:r>
            <a:endParaRPr b="1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2f31c38cb01_2_45"/>
          <p:cNvSpPr txBox="1"/>
          <p:nvPr/>
        </p:nvSpPr>
        <p:spPr>
          <a:xfrm>
            <a:off x="396750" y="1408850"/>
            <a:ext cx="4175100" cy="28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Necesitamos utilizar un editor de texto, que genere archivos de “texto plano”.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Hay muchos disponibles,  pero para esta cursada, </a:t>
            </a:r>
            <a:r>
              <a:rPr b="1" lang="e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Visual Studio Code</a:t>
            </a:r>
            <a:r>
              <a:rPr lang="e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ya que es uno de los más recomendables.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Nota: 💡 Haz click en la imagen para descargar el IDE.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g2f31c38cb01_2_4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3375" y="1360409"/>
            <a:ext cx="3640975" cy="1963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g2f31c38cb01_2_45"/>
          <p:cNvCxnSpPr/>
          <p:nvPr/>
        </p:nvCxnSpPr>
        <p:spPr>
          <a:xfrm flipH="1" rot="10800000">
            <a:off x="254525" y="1342213"/>
            <a:ext cx="4463700" cy="414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31c38cb01_2_178"/>
          <p:cNvSpPr txBox="1"/>
          <p:nvPr/>
        </p:nvSpPr>
        <p:spPr>
          <a:xfrm>
            <a:off x="651225" y="1202113"/>
            <a:ext cx="8248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Abrimos VSCode, vamos a 'File' y seleccionamos 'New File'. Luego, escribimos index.html como nombre del archivo. Es fundamental incluir la extensión .html al final para que VSCode reconozca y trate nuestro código como HTML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g2f31c38cb01_2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25" y="2027701"/>
            <a:ext cx="3843543" cy="18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f31c38cb01_2_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4150" y="2027700"/>
            <a:ext cx="4085800" cy="2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f31c38cb01_2_178"/>
          <p:cNvSpPr txBox="1"/>
          <p:nvPr/>
        </p:nvSpPr>
        <p:spPr>
          <a:xfrm>
            <a:off x="311700" y="507725"/>
            <a:ext cx="70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Primer archivo HTML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4" name="Google Shape;274;g2f31c38cb01_2_178"/>
          <p:cNvCxnSpPr/>
          <p:nvPr/>
        </p:nvCxnSpPr>
        <p:spPr>
          <a:xfrm rot="5731">
            <a:off x="708833" y="1085225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5" name="Google Shape;275;g2f31c38cb01_2_178"/>
          <p:cNvGrpSpPr/>
          <p:nvPr/>
        </p:nvGrpSpPr>
        <p:grpSpPr>
          <a:xfrm>
            <a:off x="7822175" y="407448"/>
            <a:ext cx="612172" cy="773261"/>
            <a:chOff x="0" y="-9525"/>
            <a:chExt cx="354123" cy="394843"/>
          </a:xfrm>
        </p:grpSpPr>
        <p:sp>
          <p:nvSpPr>
            <p:cNvPr id="276" name="Google Shape;276;g2f31c38cb01_2_178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77" name="Google Shape;277;g2f31c38cb01_2_178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8" name="Google Shape;278;g2f31c38cb01_2_1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9951" y="553426"/>
            <a:ext cx="536625" cy="5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31c38cb01_2_204"/>
          <p:cNvSpPr txBox="1"/>
          <p:nvPr/>
        </p:nvSpPr>
        <p:spPr>
          <a:xfrm>
            <a:off x="437950" y="1178275"/>
            <a:ext cx="50838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html&gt;</a:t>
            </a:r>
            <a:r>
              <a:rPr b="0"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Indica que la versión corresponde a HTML5.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&lt;html lang= “es”&gt;</a:t>
            </a:r>
            <a:r>
              <a:rPr b="1"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 la etiqueta principal que engloba al resto de las etiquetas, el atributo lang define el tipo de lenguaje.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Es la cabeza del documento que contiene los metadatos de la página web.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&lt;meta charset="utf-8"&gt;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Indica al navegador qué tipo de caracteres contiene la página, con el atributo charset vamos a indicar el conjunto de caracteres que vamos a usar y con el valor "utf-8" abarcamos a la mayoría de los sistemas de escritura.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b="1"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Indica el título de la página Web, que se visualiza en la barra de título del navegador. 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es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Es el cuerpo del documento donde va a estar todo el contenido que vamos a mostrar.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g2f31c38cb01_2_204"/>
          <p:cNvSpPr txBox="1"/>
          <p:nvPr/>
        </p:nvSpPr>
        <p:spPr>
          <a:xfrm>
            <a:off x="503850" y="510725"/>
            <a:ext cx="8136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s" sz="3412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Estructura Básica de una Web</a:t>
            </a:r>
            <a:endParaRPr b="0" i="0" sz="2792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5" name="Google Shape;285;g2f31c38cb01_2_204"/>
          <p:cNvCxnSpPr/>
          <p:nvPr/>
        </p:nvCxnSpPr>
        <p:spPr>
          <a:xfrm>
            <a:off x="762173" y="1178275"/>
            <a:ext cx="60183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g2f31c38cb01_2_204" title="File:Html-Box-Modell.gif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00" y="1305525"/>
            <a:ext cx="3188050" cy="29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31c38cb01_2_54"/>
          <p:cNvSpPr txBox="1"/>
          <p:nvPr/>
        </p:nvSpPr>
        <p:spPr>
          <a:xfrm>
            <a:off x="311700" y="50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¿Cómo comenzar una página Web</a:t>
            </a:r>
            <a:r>
              <a:rPr b="0" i="0" lang="es" sz="2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i="0" lang="es" sz="3505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  <a:endParaRPr i="0" sz="3505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92" name="Google Shape;292;g2f31c38cb01_2_54"/>
          <p:cNvSpPr txBox="1"/>
          <p:nvPr/>
        </p:nvSpPr>
        <p:spPr>
          <a:xfrm>
            <a:off x="629325" y="1170125"/>
            <a:ext cx="824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VSC si escribimos ! y presionamos Enter este código se escribirá automáticamente.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93" name="Google Shape;293;g2f31c38cb01_2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88" y="1617726"/>
            <a:ext cx="7436826" cy="252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g2f31c38cb01_2_54"/>
          <p:cNvCxnSpPr/>
          <p:nvPr/>
        </p:nvCxnSpPr>
        <p:spPr>
          <a:xfrm rot="5731">
            <a:off x="708833" y="1085225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31c38cb01_2_191"/>
          <p:cNvSpPr txBox="1"/>
          <p:nvPr/>
        </p:nvSpPr>
        <p:spPr>
          <a:xfrm>
            <a:off x="2861613" y="2115763"/>
            <a:ext cx="3967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i="0" lang="es" sz="3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3400" u="none" cap="none" strike="noStrike">
                <a:solidFill>
                  <a:srgbClr val="333333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s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Etiquetas </a:t>
            </a:r>
            <a:endParaRPr b="1" i="0" sz="3400" u="none" cap="none" strike="noStrike">
              <a:solidFill>
                <a:srgbClr val="33333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300" name="Google Shape;300;g2f31c38cb01_2_191"/>
          <p:cNvGrpSpPr/>
          <p:nvPr/>
        </p:nvGrpSpPr>
        <p:grpSpPr>
          <a:xfrm>
            <a:off x="2314892" y="1944198"/>
            <a:ext cx="995192" cy="1109627"/>
            <a:chOff x="0" y="-9525"/>
            <a:chExt cx="354123" cy="394843"/>
          </a:xfrm>
        </p:grpSpPr>
        <p:sp>
          <p:nvSpPr>
            <p:cNvPr id="301" name="Google Shape;301;g2f31c38cb01_2_191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02" name="Google Shape;302;g2f31c38cb01_2_191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g2f31c38cb01_2_191"/>
          <p:cNvGrpSpPr/>
          <p:nvPr/>
        </p:nvGrpSpPr>
        <p:grpSpPr>
          <a:xfrm>
            <a:off x="2478562" y="2235961"/>
            <a:ext cx="667846" cy="526119"/>
            <a:chOff x="2583325" y="2972875"/>
            <a:chExt cx="462850" cy="445750"/>
          </a:xfrm>
        </p:grpSpPr>
        <p:sp>
          <p:nvSpPr>
            <p:cNvPr id="304" name="Google Shape;304;g2f31c38cb01_2_19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f31c38cb01_2_19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31c38cb01_2_76"/>
          <p:cNvSpPr txBox="1"/>
          <p:nvPr/>
        </p:nvSpPr>
        <p:spPr>
          <a:xfrm>
            <a:off x="1245425" y="463050"/>
            <a:ext cx="6329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Etiquetas</a:t>
            </a:r>
            <a:r>
              <a:rPr b="0" i="0" lang="es" sz="3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s" sz="3400">
                <a:latin typeface="Archivo Black"/>
                <a:ea typeface="Archivo Black"/>
                <a:cs typeface="Archivo Black"/>
                <a:sym typeface="Archivo Black"/>
              </a:rPr>
              <a:t>Semánticas</a:t>
            </a:r>
            <a:endParaRPr b="1" i="0" sz="34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11" name="Google Shape;311;g2f31c38cb01_2_76"/>
          <p:cNvSpPr txBox="1"/>
          <p:nvPr/>
        </p:nvSpPr>
        <p:spPr>
          <a:xfrm>
            <a:off x="377250" y="2013037"/>
            <a:ext cx="8277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&lt;etiqueta </a:t>
            </a:r>
            <a:r>
              <a:rPr b="1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i="0" lang="es" sz="1800" u="none" cap="none" strike="noStrike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atributo =</a:t>
            </a:r>
            <a:r>
              <a:rPr b="1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i="0" lang="es" sz="18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“valor”</a:t>
            </a:r>
            <a:r>
              <a:rPr b="1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b="1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0" i="1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Contenido</a:t>
            </a:r>
            <a:r>
              <a:rPr b="1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&lt;/etiqueta&gt;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g2f31c38cb01_2_76"/>
          <p:cNvSpPr txBox="1"/>
          <p:nvPr/>
        </p:nvSpPr>
        <p:spPr>
          <a:xfrm>
            <a:off x="963215" y="2976550"/>
            <a:ext cx="1253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html, body, img, title, head, … </a:t>
            </a:r>
            <a:r>
              <a:rPr b="0" i="0" lang="e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b="0" i="0" sz="1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g2f31c38cb01_2_76"/>
          <p:cNvSpPr txBox="1"/>
          <p:nvPr/>
        </p:nvSpPr>
        <p:spPr>
          <a:xfrm>
            <a:off x="2339063" y="2976550"/>
            <a:ext cx="1422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charset, alt, src, id, class, href, target, … </a:t>
            </a:r>
            <a:endParaRPr b="0" i="0" sz="1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g2f31c38cb01_2_76"/>
          <p:cNvSpPr txBox="1"/>
          <p:nvPr/>
        </p:nvSpPr>
        <p:spPr>
          <a:xfrm>
            <a:off x="3773227" y="2976550"/>
            <a:ext cx="1253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utf-8, nombre de clase, id, url, …</a:t>
            </a:r>
            <a:endParaRPr b="0" i="0" sz="1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5" name="Google Shape;315;g2f31c38cb01_2_76"/>
          <p:cNvCxnSpPr/>
          <p:nvPr/>
        </p:nvCxnSpPr>
        <p:spPr>
          <a:xfrm flipH="1">
            <a:off x="1622792" y="2482758"/>
            <a:ext cx="7800" cy="40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g2f31c38cb01_2_76"/>
          <p:cNvCxnSpPr/>
          <p:nvPr/>
        </p:nvCxnSpPr>
        <p:spPr>
          <a:xfrm flipH="1">
            <a:off x="3046195" y="2482758"/>
            <a:ext cx="7800" cy="409800"/>
          </a:xfrm>
          <a:prstGeom prst="straightConnector1">
            <a:avLst/>
          </a:prstGeom>
          <a:noFill/>
          <a:ln cap="flat" cmpd="sng" w="28575">
            <a:solidFill>
              <a:srgbClr val="768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g2f31c38cb01_2_76"/>
          <p:cNvCxnSpPr/>
          <p:nvPr/>
        </p:nvCxnSpPr>
        <p:spPr>
          <a:xfrm flipH="1">
            <a:off x="4469599" y="2482758"/>
            <a:ext cx="7800" cy="4098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g2f31c38cb01_2_76"/>
          <p:cNvCxnSpPr/>
          <p:nvPr/>
        </p:nvCxnSpPr>
        <p:spPr>
          <a:xfrm>
            <a:off x="658273" y="1112600"/>
            <a:ext cx="60183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g2f31c38cb01_2_76"/>
          <p:cNvSpPr txBox="1"/>
          <p:nvPr/>
        </p:nvSpPr>
        <p:spPr>
          <a:xfrm>
            <a:off x="891125" y="1356725"/>
            <a:ext cx="7017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etiquetas semánticas definen </a:t>
            </a:r>
            <a:r>
              <a:rPr lang="es">
                <a:solidFill>
                  <a:schemeClr val="dk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qué</a:t>
            </a:r>
            <a:r>
              <a:rPr lang="es">
                <a:solidFill>
                  <a:schemeClr val="dk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función cumple cada elemento  HTML.</a:t>
            </a:r>
            <a:endParaRPr>
              <a:solidFill>
                <a:schemeClr val="dk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31c38cb01_2_198"/>
          <p:cNvSpPr txBox="1"/>
          <p:nvPr/>
        </p:nvSpPr>
        <p:spPr>
          <a:xfrm>
            <a:off x="572100" y="1493024"/>
            <a:ext cx="3999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Estas etiquetas ayudan a definir la clase de contenido tendrá una página Web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Describen su significado tanto para el navegador como para el desarrollador. A través de ellas los navegadores y buscadores reconocen patrones y una estructura determinada.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Debemos respetarlas porque ayudan al navegador a entender su significado para mostrarlo en pantalla y ayudan a los buscadores a reconocer el contenido y la estructura del sitio.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g2f31c38cb01_2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7250" y="821175"/>
            <a:ext cx="3726525" cy="33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f31c38cb01_2_198"/>
          <p:cNvSpPr txBox="1"/>
          <p:nvPr/>
        </p:nvSpPr>
        <p:spPr>
          <a:xfrm>
            <a:off x="572100" y="614275"/>
            <a:ext cx="431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Estructura de una Página Web</a:t>
            </a:r>
            <a:endParaRPr/>
          </a:p>
        </p:txBody>
      </p:sp>
      <p:cxnSp>
        <p:nvCxnSpPr>
          <p:cNvPr id="327" name="Google Shape;327;g2f31c38cb01_2_198"/>
          <p:cNvCxnSpPr/>
          <p:nvPr/>
        </p:nvCxnSpPr>
        <p:spPr>
          <a:xfrm>
            <a:off x="192973" y="1493025"/>
            <a:ext cx="45141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¡Les damos la bienvenida! </a:t>
            </a:r>
            <a:endParaRPr b="1" i="0" sz="35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625200" y="27577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16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31c38cb01_2_172"/>
          <p:cNvSpPr txBox="1"/>
          <p:nvPr/>
        </p:nvSpPr>
        <p:spPr>
          <a:xfrm>
            <a:off x="503850" y="510725"/>
            <a:ext cx="8136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s" sz="3412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Etiquetas semánticas</a:t>
            </a:r>
            <a:endParaRPr b="0" i="0" sz="2792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3" name="Google Shape;333;g2f31c38cb01_2_172"/>
          <p:cNvSpPr txBox="1"/>
          <p:nvPr/>
        </p:nvSpPr>
        <p:spPr>
          <a:xfrm>
            <a:off x="618985" y="1178281"/>
            <a:ext cx="7922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&lt;header&gt;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 la cabecera visual del documento. No confundir con &lt;head&gt;, que es el encabezado del documento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&lt;nav&gt;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Apartado de navegación (enlaces de secciones, categorías, etc...). También permite dividir en categorías una sección.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&lt;main&gt;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Contenido principal del documento.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&lt;footer&gt;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Pie de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&lt;section&gt;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Define una sección en un documento.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&lt;aside&gt;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Agrupación de contenido no relacionado con el tema principal del documento. Suele usarse para agregar publicidad.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&lt;article&gt;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Artículo. Parte principal de un escrito (posts en blogs, artículos en diarios, mensajes en foros, comentarios, etc.)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89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&lt;address&gt;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Agrupación con la información de contacto del autor del artículo o documento.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34" name="Google Shape;334;g2f31c38cb01_2_172"/>
          <p:cNvCxnSpPr/>
          <p:nvPr/>
        </p:nvCxnSpPr>
        <p:spPr>
          <a:xfrm>
            <a:off x="762173" y="1178275"/>
            <a:ext cx="60183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31c38cb01_2_60"/>
          <p:cNvSpPr txBox="1"/>
          <p:nvPr/>
        </p:nvSpPr>
        <p:spPr>
          <a:xfrm>
            <a:off x="393000" y="1354522"/>
            <a:ext cx="8358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Definen qué función cumple cada elemento dentro de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básica, tienen una apertura y un cierre que describen la información contenida entre ellas, aunque algunos casos solamente tienen apertura, como la etiqueta &lt;br&gt; (line break o  salto de línea):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g2f31c38cb01_2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245" y="2284642"/>
            <a:ext cx="1022154" cy="28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f31c38cb01_2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968" y="2772452"/>
            <a:ext cx="2363859" cy="6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f31c38cb01_2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0104" y="3715886"/>
            <a:ext cx="2363859" cy="5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f31c38cb01_2_60"/>
          <p:cNvSpPr txBox="1"/>
          <p:nvPr/>
        </p:nvSpPr>
        <p:spPr>
          <a:xfrm>
            <a:off x="503850" y="510725"/>
            <a:ext cx="8136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s" sz="3412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Etiquetas </a:t>
            </a:r>
            <a:r>
              <a:rPr lang="es" sz="3412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más</a:t>
            </a:r>
            <a:r>
              <a:rPr lang="es" sz="3412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comunes</a:t>
            </a:r>
            <a:endParaRPr b="0" i="0" sz="2792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4" name="Google Shape;344;g2f31c38cb01_2_60"/>
          <p:cNvCxnSpPr/>
          <p:nvPr/>
        </p:nvCxnSpPr>
        <p:spPr>
          <a:xfrm>
            <a:off x="762173" y="1178275"/>
            <a:ext cx="60183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5" name="Google Shape;345;g2f31c38cb01_2_60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346" name="Google Shape;346;g2f31c38cb01_2_6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47" name="Google Shape;347;g2f31c38cb01_2_6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g2f31c38cb01_2_60"/>
          <p:cNvSpPr/>
          <p:nvPr/>
        </p:nvSpPr>
        <p:spPr>
          <a:xfrm>
            <a:off x="8009684" y="641725"/>
            <a:ext cx="237151" cy="299845"/>
          </a:xfrm>
          <a:custGeom>
            <a:rect b="b" l="l" r="r" t="t"/>
            <a:pathLst>
              <a:path extrusionOk="0" h="15534" w="12286">
                <a:moveTo>
                  <a:pt x="6326" y="1"/>
                </a:moveTo>
                <a:lnTo>
                  <a:pt x="5960" y="25"/>
                </a:lnTo>
                <a:lnTo>
                  <a:pt x="5716" y="74"/>
                </a:lnTo>
                <a:lnTo>
                  <a:pt x="5520" y="147"/>
                </a:lnTo>
                <a:lnTo>
                  <a:pt x="5374" y="221"/>
                </a:lnTo>
                <a:lnTo>
                  <a:pt x="4983" y="1466"/>
                </a:lnTo>
                <a:lnTo>
                  <a:pt x="4788" y="2028"/>
                </a:lnTo>
                <a:lnTo>
                  <a:pt x="4592" y="2541"/>
                </a:lnTo>
                <a:lnTo>
                  <a:pt x="4397" y="3005"/>
                </a:lnTo>
                <a:lnTo>
                  <a:pt x="4202" y="3396"/>
                </a:lnTo>
                <a:lnTo>
                  <a:pt x="4031" y="3689"/>
                </a:lnTo>
                <a:lnTo>
                  <a:pt x="3884" y="3933"/>
                </a:lnTo>
                <a:lnTo>
                  <a:pt x="3664" y="4153"/>
                </a:lnTo>
                <a:lnTo>
                  <a:pt x="3322" y="4495"/>
                </a:lnTo>
                <a:lnTo>
                  <a:pt x="2516" y="5252"/>
                </a:lnTo>
                <a:lnTo>
                  <a:pt x="1442" y="6229"/>
                </a:lnTo>
                <a:lnTo>
                  <a:pt x="1" y="6229"/>
                </a:lnTo>
                <a:lnTo>
                  <a:pt x="1" y="13433"/>
                </a:lnTo>
                <a:lnTo>
                  <a:pt x="1515" y="13433"/>
                </a:lnTo>
                <a:lnTo>
                  <a:pt x="2004" y="13678"/>
                </a:lnTo>
                <a:lnTo>
                  <a:pt x="2687" y="13971"/>
                </a:lnTo>
                <a:lnTo>
                  <a:pt x="3567" y="14313"/>
                </a:lnTo>
                <a:lnTo>
                  <a:pt x="4544" y="14679"/>
                </a:lnTo>
                <a:lnTo>
                  <a:pt x="5594" y="14997"/>
                </a:lnTo>
                <a:lnTo>
                  <a:pt x="6131" y="15143"/>
                </a:lnTo>
                <a:lnTo>
                  <a:pt x="6668" y="15265"/>
                </a:lnTo>
                <a:lnTo>
                  <a:pt x="7181" y="15387"/>
                </a:lnTo>
                <a:lnTo>
                  <a:pt x="7694" y="15461"/>
                </a:lnTo>
                <a:lnTo>
                  <a:pt x="8158" y="15509"/>
                </a:lnTo>
                <a:lnTo>
                  <a:pt x="8622" y="15534"/>
                </a:lnTo>
                <a:lnTo>
                  <a:pt x="9404" y="15534"/>
                </a:lnTo>
                <a:lnTo>
                  <a:pt x="9819" y="15509"/>
                </a:lnTo>
                <a:lnTo>
                  <a:pt x="10210" y="15461"/>
                </a:lnTo>
                <a:lnTo>
                  <a:pt x="10552" y="15363"/>
                </a:lnTo>
                <a:lnTo>
                  <a:pt x="10723" y="15314"/>
                </a:lnTo>
                <a:lnTo>
                  <a:pt x="10845" y="15265"/>
                </a:lnTo>
                <a:lnTo>
                  <a:pt x="10967" y="15192"/>
                </a:lnTo>
                <a:lnTo>
                  <a:pt x="11064" y="15094"/>
                </a:lnTo>
                <a:lnTo>
                  <a:pt x="11113" y="14997"/>
                </a:lnTo>
                <a:lnTo>
                  <a:pt x="11162" y="14874"/>
                </a:lnTo>
                <a:lnTo>
                  <a:pt x="11235" y="14166"/>
                </a:lnTo>
                <a:lnTo>
                  <a:pt x="11211" y="13995"/>
                </a:lnTo>
                <a:lnTo>
                  <a:pt x="11162" y="13849"/>
                </a:lnTo>
                <a:lnTo>
                  <a:pt x="11064" y="13702"/>
                </a:lnTo>
                <a:lnTo>
                  <a:pt x="10918" y="13580"/>
                </a:lnTo>
                <a:lnTo>
                  <a:pt x="11040" y="13556"/>
                </a:lnTo>
                <a:lnTo>
                  <a:pt x="11162" y="13507"/>
                </a:lnTo>
                <a:lnTo>
                  <a:pt x="11284" y="13458"/>
                </a:lnTo>
                <a:lnTo>
                  <a:pt x="11382" y="13360"/>
                </a:lnTo>
                <a:lnTo>
                  <a:pt x="11455" y="13263"/>
                </a:lnTo>
                <a:lnTo>
                  <a:pt x="11528" y="13140"/>
                </a:lnTo>
                <a:lnTo>
                  <a:pt x="11577" y="12994"/>
                </a:lnTo>
                <a:lnTo>
                  <a:pt x="11602" y="12872"/>
                </a:lnTo>
                <a:lnTo>
                  <a:pt x="11675" y="11993"/>
                </a:lnTo>
                <a:lnTo>
                  <a:pt x="11675" y="11870"/>
                </a:lnTo>
                <a:lnTo>
                  <a:pt x="11675" y="11773"/>
                </a:lnTo>
                <a:lnTo>
                  <a:pt x="11651" y="11651"/>
                </a:lnTo>
                <a:lnTo>
                  <a:pt x="11602" y="11553"/>
                </a:lnTo>
                <a:lnTo>
                  <a:pt x="11480" y="11382"/>
                </a:lnTo>
                <a:lnTo>
                  <a:pt x="11406" y="11309"/>
                </a:lnTo>
                <a:lnTo>
                  <a:pt x="11333" y="11235"/>
                </a:lnTo>
                <a:lnTo>
                  <a:pt x="11455" y="11211"/>
                </a:lnTo>
                <a:lnTo>
                  <a:pt x="11553" y="11162"/>
                </a:lnTo>
                <a:lnTo>
                  <a:pt x="11651" y="11089"/>
                </a:lnTo>
                <a:lnTo>
                  <a:pt x="11748" y="10991"/>
                </a:lnTo>
                <a:lnTo>
                  <a:pt x="11822" y="10893"/>
                </a:lnTo>
                <a:lnTo>
                  <a:pt x="11870" y="10796"/>
                </a:lnTo>
                <a:lnTo>
                  <a:pt x="11919" y="10674"/>
                </a:lnTo>
                <a:lnTo>
                  <a:pt x="11944" y="10527"/>
                </a:lnTo>
                <a:lnTo>
                  <a:pt x="12017" y="9672"/>
                </a:lnTo>
                <a:lnTo>
                  <a:pt x="12017" y="9550"/>
                </a:lnTo>
                <a:lnTo>
                  <a:pt x="12017" y="9428"/>
                </a:lnTo>
                <a:lnTo>
                  <a:pt x="11993" y="9306"/>
                </a:lnTo>
                <a:lnTo>
                  <a:pt x="11944" y="9208"/>
                </a:lnTo>
                <a:lnTo>
                  <a:pt x="11895" y="9111"/>
                </a:lnTo>
                <a:lnTo>
                  <a:pt x="11822" y="9037"/>
                </a:lnTo>
                <a:lnTo>
                  <a:pt x="11748" y="8964"/>
                </a:lnTo>
                <a:lnTo>
                  <a:pt x="11651" y="8891"/>
                </a:lnTo>
                <a:lnTo>
                  <a:pt x="11748" y="8866"/>
                </a:lnTo>
                <a:lnTo>
                  <a:pt x="11846" y="8793"/>
                </a:lnTo>
                <a:lnTo>
                  <a:pt x="11944" y="8720"/>
                </a:lnTo>
                <a:lnTo>
                  <a:pt x="12017" y="8647"/>
                </a:lnTo>
                <a:lnTo>
                  <a:pt x="12090" y="8549"/>
                </a:lnTo>
                <a:lnTo>
                  <a:pt x="12139" y="8451"/>
                </a:lnTo>
                <a:lnTo>
                  <a:pt x="12163" y="8329"/>
                </a:lnTo>
                <a:lnTo>
                  <a:pt x="12188" y="8207"/>
                </a:lnTo>
                <a:lnTo>
                  <a:pt x="12286" y="7328"/>
                </a:lnTo>
                <a:lnTo>
                  <a:pt x="12261" y="7206"/>
                </a:lnTo>
                <a:lnTo>
                  <a:pt x="12237" y="7083"/>
                </a:lnTo>
                <a:lnTo>
                  <a:pt x="12188" y="6986"/>
                </a:lnTo>
                <a:lnTo>
                  <a:pt x="12139" y="6888"/>
                </a:lnTo>
                <a:lnTo>
                  <a:pt x="12066" y="6790"/>
                </a:lnTo>
                <a:lnTo>
                  <a:pt x="11968" y="6717"/>
                </a:lnTo>
                <a:lnTo>
                  <a:pt x="11748" y="6571"/>
                </a:lnTo>
                <a:lnTo>
                  <a:pt x="11504" y="6448"/>
                </a:lnTo>
                <a:lnTo>
                  <a:pt x="11211" y="6351"/>
                </a:lnTo>
                <a:lnTo>
                  <a:pt x="10893" y="6278"/>
                </a:lnTo>
                <a:lnTo>
                  <a:pt x="10576" y="6229"/>
                </a:lnTo>
                <a:lnTo>
                  <a:pt x="9892" y="6131"/>
                </a:lnTo>
                <a:lnTo>
                  <a:pt x="8842" y="6033"/>
                </a:lnTo>
                <a:lnTo>
                  <a:pt x="7596" y="5960"/>
                </a:lnTo>
                <a:lnTo>
                  <a:pt x="6326" y="5887"/>
                </a:lnTo>
                <a:lnTo>
                  <a:pt x="6497" y="5594"/>
                </a:lnTo>
                <a:lnTo>
                  <a:pt x="6644" y="5252"/>
                </a:lnTo>
                <a:lnTo>
                  <a:pt x="6790" y="4885"/>
                </a:lnTo>
                <a:lnTo>
                  <a:pt x="6888" y="4495"/>
                </a:lnTo>
                <a:lnTo>
                  <a:pt x="6986" y="4104"/>
                </a:lnTo>
                <a:lnTo>
                  <a:pt x="7083" y="3689"/>
                </a:lnTo>
                <a:lnTo>
                  <a:pt x="7181" y="2883"/>
                </a:lnTo>
                <a:lnTo>
                  <a:pt x="7254" y="2150"/>
                </a:lnTo>
                <a:lnTo>
                  <a:pt x="7303" y="1539"/>
                </a:lnTo>
                <a:lnTo>
                  <a:pt x="7303" y="978"/>
                </a:lnTo>
                <a:lnTo>
                  <a:pt x="7303" y="807"/>
                </a:lnTo>
                <a:lnTo>
                  <a:pt x="7230" y="611"/>
                </a:lnTo>
                <a:lnTo>
                  <a:pt x="7157" y="465"/>
                </a:lnTo>
                <a:lnTo>
                  <a:pt x="7035" y="318"/>
                </a:lnTo>
                <a:lnTo>
                  <a:pt x="6888" y="172"/>
                </a:lnTo>
                <a:lnTo>
                  <a:pt x="6717" y="98"/>
                </a:lnTo>
                <a:lnTo>
                  <a:pt x="6522" y="25"/>
                </a:lnTo>
                <a:lnTo>
                  <a:pt x="63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f31c38cb01_2_60"/>
          <p:cNvSpPr txBox="1"/>
          <p:nvPr/>
        </p:nvSpPr>
        <p:spPr>
          <a:xfrm>
            <a:off x="824425" y="2260475"/>
            <a:ext cx="3023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&gt;Texto de Ejemplo&lt;/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50" name="Google Shape;350;g2f31c38cb01_2_60"/>
          <p:cNvSpPr txBox="1"/>
          <p:nvPr/>
        </p:nvSpPr>
        <p:spPr>
          <a:xfrm>
            <a:off x="850650" y="2722763"/>
            <a:ext cx="4786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&gt;Hola, estamos en el párrafo 1&lt;/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&gt;Ahora hemso cambiado de párrafo&lt;/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51" name="Google Shape;351;g2f31c38cb01_2_60"/>
          <p:cNvSpPr txBox="1"/>
          <p:nvPr/>
        </p:nvSpPr>
        <p:spPr>
          <a:xfrm>
            <a:off x="876900" y="3642375"/>
            <a:ext cx="47340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&gt;Este es un párrafo 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 que continua en el siguiente reglón&lt;/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31c38cb01_2_73"/>
          <p:cNvSpPr txBox="1"/>
          <p:nvPr/>
        </p:nvSpPr>
        <p:spPr>
          <a:xfrm>
            <a:off x="430625" y="714425"/>
            <a:ext cx="2340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398"/>
              <a:buFont typeface="Arial"/>
              <a:buNone/>
            </a:pPr>
            <a:r>
              <a:rPr lang="es" sz="615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Heading</a:t>
            </a:r>
            <a:r>
              <a:rPr b="1" i="0" lang="e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4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g2f31c38cb01_2_73"/>
          <p:cNvSpPr txBox="1"/>
          <p:nvPr/>
        </p:nvSpPr>
        <p:spPr>
          <a:xfrm>
            <a:off x="430625" y="1440725"/>
            <a:ext cx="43743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33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&lt;h1&gt;, &lt;h2&gt;, &lt;h3&gt;….&lt;h6&gt;: </a:t>
            </a:r>
            <a:r>
              <a:rPr lang="es" sz="15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Encabezados, numerados del 1 al 6 por orden de relevancia. Es importante respetar ese orden para que el navegador entienda la estructura de la página.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g2f31c38cb01_2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8800" y="564575"/>
            <a:ext cx="3232500" cy="228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g2f31c38cb01_2_73"/>
          <p:cNvGrpSpPr/>
          <p:nvPr/>
        </p:nvGrpSpPr>
        <p:grpSpPr>
          <a:xfrm>
            <a:off x="5039426" y="3178850"/>
            <a:ext cx="3598492" cy="967207"/>
            <a:chOff x="0" y="-9525"/>
            <a:chExt cx="354123" cy="394843"/>
          </a:xfrm>
        </p:grpSpPr>
        <p:sp>
          <p:nvSpPr>
            <p:cNvPr id="360" name="Google Shape;360;g2f31c38cb01_2_7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61" name="Google Shape;361;g2f31c38cb01_2_7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f31c38cb01_2_73"/>
          <p:cNvSpPr txBox="1"/>
          <p:nvPr/>
        </p:nvSpPr>
        <p:spPr>
          <a:xfrm>
            <a:off x="5091550" y="3178850"/>
            <a:ext cx="35985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Tip: 💡En VSC si escribimos </a:t>
            </a: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h1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presionamos TAB la etiqueta de cierre se escribe automáticamente.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g2f31c38cb01_2_73"/>
          <p:cNvCxnSpPr/>
          <p:nvPr/>
        </p:nvCxnSpPr>
        <p:spPr>
          <a:xfrm>
            <a:off x="5072050" y="3073175"/>
            <a:ext cx="35460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g2f31c38cb01_2_73"/>
          <p:cNvSpPr txBox="1"/>
          <p:nvPr/>
        </p:nvSpPr>
        <p:spPr>
          <a:xfrm>
            <a:off x="1001525" y="2480550"/>
            <a:ext cx="32325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H1&lt;/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H2&lt;/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H3&lt;/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H4&lt;/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H5&lt;/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&gt;Encabezado en H6&lt;/</a:t>
            </a:r>
            <a:r>
              <a:rPr lang="es" sz="15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s" sz="15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5" name="Google Shape;365;g2f31c38cb01_2_73"/>
          <p:cNvCxnSpPr/>
          <p:nvPr/>
        </p:nvCxnSpPr>
        <p:spPr>
          <a:xfrm>
            <a:off x="137373" y="1390250"/>
            <a:ext cx="45141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g2f31c38cb01_2_79"/>
          <p:cNvGrpSpPr/>
          <p:nvPr/>
        </p:nvGrpSpPr>
        <p:grpSpPr>
          <a:xfrm>
            <a:off x="5039275" y="478725"/>
            <a:ext cx="3598492" cy="1123842"/>
            <a:chOff x="0" y="-9525"/>
            <a:chExt cx="354123" cy="394843"/>
          </a:xfrm>
        </p:grpSpPr>
        <p:sp>
          <p:nvSpPr>
            <p:cNvPr id="371" name="Google Shape;371;g2f31c38cb01_2_7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72" name="Google Shape;372;g2f31c38cb01_2_7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g2f31c38cb01_2_79"/>
          <p:cNvSpPr/>
          <p:nvPr/>
        </p:nvSpPr>
        <p:spPr>
          <a:xfrm>
            <a:off x="5039137" y="2041672"/>
            <a:ext cx="3598775" cy="2472778"/>
          </a:xfrm>
          <a:custGeom>
            <a:rect b="b" l="l" r="r" t="t"/>
            <a:pathLst>
              <a:path extrusionOk="0" h="385318" w="354123">
                <a:moveTo>
                  <a:pt x="0" y="0"/>
                </a:moveTo>
                <a:lnTo>
                  <a:pt x="354123" y="0"/>
                </a:lnTo>
                <a:lnTo>
                  <a:pt x="354123" y="385318"/>
                </a:lnTo>
                <a:lnTo>
                  <a:pt x="0" y="385318"/>
                </a:lnTo>
                <a:close/>
              </a:path>
            </a:pathLst>
          </a:custGeom>
          <a:solidFill>
            <a:srgbClr val="D2A6F4"/>
          </a:solidFill>
          <a:ln>
            <a:noFill/>
          </a:ln>
        </p:spPr>
      </p:sp>
      <p:sp>
        <p:nvSpPr>
          <p:cNvPr id="374" name="Google Shape;374;g2f31c38cb01_2_79"/>
          <p:cNvSpPr txBox="1"/>
          <p:nvPr/>
        </p:nvSpPr>
        <p:spPr>
          <a:xfrm>
            <a:off x="311700" y="1390250"/>
            <a:ext cx="30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  &lt;p&gt;: Representa un párrafo.</a:t>
            </a:r>
            <a:endParaRPr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g2f31c38cb01_2_79"/>
          <p:cNvSpPr txBox="1"/>
          <p:nvPr/>
        </p:nvSpPr>
        <p:spPr>
          <a:xfrm>
            <a:off x="5245475" y="882675"/>
            <a:ext cx="30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f31c38cb01_2_79"/>
          <p:cNvSpPr txBox="1"/>
          <p:nvPr/>
        </p:nvSpPr>
        <p:spPr>
          <a:xfrm>
            <a:off x="5088400" y="183125"/>
            <a:ext cx="36567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💡Tip #1: Lorem Ipsum</a:t>
            </a:r>
            <a:r>
              <a:rPr b="1" i="0" lang="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VSC si escribimos Lorem100 se escribirá un texto de ejemplo de 100 palabras.  Y escribiendo p*3 se crearán 3 etiquetas &lt;p&gt;</a:t>
            </a:r>
            <a:r>
              <a:rPr b="0" i="0" lang="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💡Tip 02: Word Wrap</a:t>
            </a:r>
            <a:r>
              <a:rPr b="1" i="0" lang="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ajustar automáticamente el texto al ancho de la ventana del editor en Visual Studio Code, utiliza el siguiente atajo: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476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Windows/Linux: Alt + Z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47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macOS: Option + Z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¡Así, tu código siempre estará visible sin necesidad de desplazarte horizontalmente!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77" name="Google Shape;377;g2f31c38cb01_2_79"/>
          <p:cNvSpPr txBox="1"/>
          <p:nvPr/>
        </p:nvSpPr>
        <p:spPr>
          <a:xfrm>
            <a:off x="550650" y="719625"/>
            <a:ext cx="2340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398"/>
              <a:buFont typeface="Arial"/>
              <a:buNone/>
            </a:pPr>
            <a:r>
              <a:rPr lang="es" sz="615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Párrafos </a:t>
            </a:r>
            <a:r>
              <a:rPr b="1" i="0" lang="e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4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78" name="Google Shape;378;g2f31c38cb01_2_79"/>
          <p:cNvCxnSpPr/>
          <p:nvPr/>
        </p:nvCxnSpPr>
        <p:spPr>
          <a:xfrm>
            <a:off x="5095375" y="1788700"/>
            <a:ext cx="3486300" cy="57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g2f31c38cb01_2_79"/>
          <p:cNvCxnSpPr/>
          <p:nvPr/>
        </p:nvCxnSpPr>
        <p:spPr>
          <a:xfrm>
            <a:off x="137373" y="1390250"/>
            <a:ext cx="45141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g2f31c38cb01_2_79"/>
          <p:cNvSpPr txBox="1"/>
          <p:nvPr/>
        </p:nvSpPr>
        <p:spPr>
          <a:xfrm>
            <a:off x="370475" y="1962950"/>
            <a:ext cx="42810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 adipisicing elit. Expedita sequi reiciendis eius sapiente placeat, esse illum quas tenetur cupiditate fugit vero, minima quo? Tenetur sed dolore error maxime. Expedita, beatae.&lt;/</a:t>
            </a:r>
            <a:r>
              <a:rPr lang="es" sz="15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5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31c38cb01_2_82"/>
          <p:cNvSpPr txBox="1"/>
          <p:nvPr/>
        </p:nvSpPr>
        <p:spPr>
          <a:xfrm>
            <a:off x="494100" y="56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Etiquetas básicas (formatos de texto)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86" name="Google Shape;386;g2f31c38cb01_2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322" y="1283088"/>
            <a:ext cx="2620153" cy="27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f31c38cb01_2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400" y="1319113"/>
            <a:ext cx="5000650" cy="26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g2f31c38cb01_2_82"/>
          <p:cNvCxnSpPr/>
          <p:nvPr/>
        </p:nvCxnSpPr>
        <p:spPr>
          <a:xfrm>
            <a:off x="542398" y="1152013"/>
            <a:ext cx="60183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22587397b_2_7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f22587397b_2_7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42e4bb9ff_1_3"/>
          <p:cNvSpPr txBox="1"/>
          <p:nvPr/>
        </p:nvSpPr>
        <p:spPr>
          <a:xfrm>
            <a:off x="2482250" y="624525"/>
            <a:ext cx="237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242e4bb9ff_1_3"/>
          <p:cNvSpPr txBox="1"/>
          <p:nvPr/>
        </p:nvSpPr>
        <p:spPr>
          <a:xfrm>
            <a:off x="5310925" y="18021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Agregar un archivo README.md en el proyecto, explicando brevemente de qué tratará la página que se va a desarrollar.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242e4bb9ff_1_3"/>
          <p:cNvSpPr txBox="1"/>
          <p:nvPr/>
        </p:nvSpPr>
        <p:spPr>
          <a:xfrm>
            <a:off x="808175" y="1577900"/>
            <a:ext cx="26556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242e4bb9ff_1_3"/>
          <p:cNvSpPr txBox="1"/>
          <p:nvPr/>
        </p:nvSpPr>
        <p:spPr>
          <a:xfrm>
            <a:off x="481050" y="1697225"/>
            <a:ext cx="3559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Crear la estructura básica del proyecto, incluyendo las etiquetas &lt;header&gt;, &lt;main&gt;, y &lt;footer&gt;. Dentro de &lt;header&gt;, incluye un título con el nombre del proyecto.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3" name="Google Shape;403;g2242e4bb9ff_1_3"/>
          <p:cNvSpPr txBox="1"/>
          <p:nvPr/>
        </p:nvSpPr>
        <p:spPr>
          <a:xfrm>
            <a:off x="1501025" y="1220925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i="0" lang="e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242e4bb9ff_1_3"/>
          <p:cNvSpPr txBox="1"/>
          <p:nvPr/>
        </p:nvSpPr>
        <p:spPr>
          <a:xfrm>
            <a:off x="6605950" y="1341050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242e4bb9ff_1_3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06" name="Google Shape;406;g2242e4bb9ff_1_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g2242e4bb9ff_1_3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8" name="Google Shape;408;g2242e4bb9ff_1_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09" name="Google Shape;409;g2242e4bb9ff_1_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10" name="Google Shape;410;g2242e4bb9ff_1_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g2242e4bb9ff_1_3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g2242e4bb9ff_1_3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g2242e4bb9ff_1_3"/>
          <p:cNvGrpSpPr/>
          <p:nvPr/>
        </p:nvGrpSpPr>
        <p:grpSpPr>
          <a:xfrm>
            <a:off x="1342698" y="1017800"/>
            <a:ext cx="3854991" cy="382795"/>
            <a:chOff x="0" y="-9525"/>
            <a:chExt cx="1657918" cy="201641"/>
          </a:xfrm>
        </p:grpSpPr>
        <p:sp>
          <p:nvSpPr>
            <p:cNvPr id="414" name="Google Shape;414;g2242e4bb9ff_1_3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15" name="Google Shape;415;g2242e4bb9ff_1_3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g2242e4bb9ff_1_3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7" name="Google Shape;417;g2242e4bb9ff_1_3"/>
          <p:cNvGrpSpPr/>
          <p:nvPr/>
        </p:nvGrpSpPr>
        <p:grpSpPr>
          <a:xfrm>
            <a:off x="563298" y="1712812"/>
            <a:ext cx="2376528" cy="297305"/>
            <a:chOff x="0" y="-9525"/>
            <a:chExt cx="1916400" cy="156600"/>
          </a:xfrm>
        </p:grpSpPr>
        <p:sp>
          <p:nvSpPr>
            <p:cNvPr id="418" name="Google Shape;418;g2242e4bb9ff_1_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19" name="Google Shape;419;g2242e4bb9ff_1_3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g2242e4bb9ff_1_3"/>
          <p:cNvSpPr txBox="1"/>
          <p:nvPr/>
        </p:nvSpPr>
        <p:spPr>
          <a:xfrm>
            <a:off x="563299" y="2180888"/>
            <a:ext cx="3855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Crear la estructura básica del proyecto, incluyendo las etiquetas &lt;header&gt;, &lt;main&gt;, &lt;nav&gt; y &lt;footer&gt;. Dentro de &lt;header&gt;, incluye un título &lt;h1&gt; con el nombre del proyecto.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21" name="Google Shape;421;g2242e4bb9ff_1_3"/>
          <p:cNvSpPr txBox="1"/>
          <p:nvPr/>
        </p:nvSpPr>
        <p:spPr>
          <a:xfrm>
            <a:off x="665900" y="1738313"/>
            <a:ext cx="216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Estructura básica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22" name="Google Shape;422;g2242e4bb9ff_1_3"/>
          <p:cNvSpPr txBox="1"/>
          <p:nvPr/>
        </p:nvSpPr>
        <p:spPr>
          <a:xfrm>
            <a:off x="1642899" y="1045725"/>
            <a:ext cx="457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242e4bb9ff_1_3"/>
          <p:cNvSpPr txBox="1"/>
          <p:nvPr/>
        </p:nvSpPr>
        <p:spPr>
          <a:xfrm>
            <a:off x="4593500" y="1738325"/>
            <a:ext cx="40737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Abrir Visual Studio Code: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Abre Visual Studio Code y crea un nuevo archivo.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Guarda el archivo con el nombre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index.html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Escribir la estructura básica del documento HTML: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continuación, debes escribir el código HTML que conformará la estructura básica de tu proyecto. El código debe incluir las etiquetas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&lt;header&gt;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&lt;nav&gt;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&lt;main&gt;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y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&lt;footer&gt;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24" name="Google Shape;424;g2242e4bb9ff_1_3"/>
          <p:cNvGrpSpPr/>
          <p:nvPr/>
        </p:nvGrpSpPr>
        <p:grpSpPr>
          <a:xfrm>
            <a:off x="4884849" y="1697225"/>
            <a:ext cx="2533481" cy="297305"/>
            <a:chOff x="0" y="-9525"/>
            <a:chExt cx="1916400" cy="156600"/>
          </a:xfrm>
        </p:grpSpPr>
        <p:sp>
          <p:nvSpPr>
            <p:cNvPr id="425" name="Google Shape;425;g2242e4bb9ff_1_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26" name="Google Shape;426;g2242e4bb9ff_1_3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rtl="0" algn="l"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Para resolver este ejercicio debes:</a:t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f544b65b23_0_3"/>
          <p:cNvSpPr txBox="1"/>
          <p:nvPr/>
        </p:nvSpPr>
        <p:spPr>
          <a:xfrm>
            <a:off x="2482250" y="624525"/>
            <a:ext cx="237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f544b65b23_0_3"/>
          <p:cNvSpPr txBox="1"/>
          <p:nvPr/>
        </p:nvSpPr>
        <p:spPr>
          <a:xfrm>
            <a:off x="5310925" y="18021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Agregar un archivo README.md en el proyecto, explicando brevemente de qué tratará la página que se va a desarrollar.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f544b65b23_0_3"/>
          <p:cNvSpPr txBox="1"/>
          <p:nvPr/>
        </p:nvSpPr>
        <p:spPr>
          <a:xfrm>
            <a:off x="808175" y="1577900"/>
            <a:ext cx="26556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f544b65b23_0_3"/>
          <p:cNvSpPr txBox="1"/>
          <p:nvPr/>
        </p:nvSpPr>
        <p:spPr>
          <a:xfrm>
            <a:off x="481050" y="1697225"/>
            <a:ext cx="3559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Crear la estructura básica del proyecto, incluyendo las etiquetas &lt;header&gt;, &lt;main&gt;, y &lt;footer&gt;. Dentro de &lt;header&gt;, incluye un título con el nombre del proyecto.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5" name="Google Shape;435;g2f544b65b23_0_3"/>
          <p:cNvSpPr txBox="1"/>
          <p:nvPr/>
        </p:nvSpPr>
        <p:spPr>
          <a:xfrm>
            <a:off x="1501025" y="1220925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i="0" lang="e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f544b65b23_0_3"/>
          <p:cNvSpPr txBox="1"/>
          <p:nvPr/>
        </p:nvSpPr>
        <p:spPr>
          <a:xfrm>
            <a:off x="6605950" y="1341050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f544b65b23_0_3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38" name="Google Shape;438;g2f544b65b23_0_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g2f544b65b23_0_3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0" name="Google Shape;440;g2f544b65b23_0_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41" name="Google Shape;441;g2f544b65b23_0_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42" name="Google Shape;442;g2f544b65b23_0_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g2f544b65b23_0_3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g2f544b65b23_0_3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g2f544b65b23_0_3"/>
          <p:cNvGrpSpPr/>
          <p:nvPr/>
        </p:nvGrpSpPr>
        <p:grpSpPr>
          <a:xfrm>
            <a:off x="1342698" y="1017800"/>
            <a:ext cx="3968227" cy="382795"/>
            <a:chOff x="0" y="-9525"/>
            <a:chExt cx="1657918" cy="201641"/>
          </a:xfrm>
        </p:grpSpPr>
        <p:sp>
          <p:nvSpPr>
            <p:cNvPr id="446" name="Google Shape;446;g2f544b65b23_0_3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47" name="Google Shape;447;g2f544b65b23_0_3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g2f544b65b23_0_3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g2f544b65b23_0_3"/>
          <p:cNvSpPr txBox="1"/>
          <p:nvPr/>
        </p:nvSpPr>
        <p:spPr>
          <a:xfrm>
            <a:off x="1642901" y="1045725"/>
            <a:ext cx="32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f544b65b23_0_3"/>
          <p:cNvSpPr txBox="1"/>
          <p:nvPr/>
        </p:nvSpPr>
        <p:spPr>
          <a:xfrm>
            <a:off x="688974" y="2099150"/>
            <a:ext cx="3855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Agregar un archivo README.md en el proyecto, explicando brevemente de qué tratará la página que se va a desarrollar.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51" name="Google Shape;451;g2f544b65b23_0_3"/>
          <p:cNvGrpSpPr/>
          <p:nvPr/>
        </p:nvGrpSpPr>
        <p:grpSpPr>
          <a:xfrm>
            <a:off x="551853" y="1656575"/>
            <a:ext cx="2010304" cy="297305"/>
            <a:chOff x="0" y="-9525"/>
            <a:chExt cx="1916400" cy="156600"/>
          </a:xfrm>
        </p:grpSpPr>
        <p:sp>
          <p:nvSpPr>
            <p:cNvPr id="452" name="Google Shape;452;g2f544b65b23_0_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53" name="Google Shape;453;g2f544b65b23_0_3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g2f544b65b23_0_3"/>
          <p:cNvSpPr txBox="1"/>
          <p:nvPr/>
        </p:nvSpPr>
        <p:spPr>
          <a:xfrm>
            <a:off x="672297" y="1682075"/>
            <a:ext cx="16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README.md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455" name="Google Shape;455;g2f544b65b23_0_3"/>
          <p:cNvGrpSpPr/>
          <p:nvPr/>
        </p:nvGrpSpPr>
        <p:grpSpPr>
          <a:xfrm>
            <a:off x="4884849" y="1697225"/>
            <a:ext cx="2533481" cy="297305"/>
            <a:chOff x="0" y="-9525"/>
            <a:chExt cx="1916400" cy="156600"/>
          </a:xfrm>
        </p:grpSpPr>
        <p:sp>
          <p:nvSpPr>
            <p:cNvPr id="456" name="Google Shape;456;g2f544b65b23_0_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57" name="Google Shape;457;g2f544b65b23_0_3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g2f544b65b23_0_3"/>
          <p:cNvSpPr txBox="1"/>
          <p:nvPr/>
        </p:nvSpPr>
        <p:spPr>
          <a:xfrm>
            <a:off x="4884850" y="1656575"/>
            <a:ext cx="3638100" cy="2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resolver este ejercicio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debes: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Crear el archivo </a:t>
            </a:r>
            <a:r>
              <a:rPr b="1"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Dentro del mismo directorio donde guardaste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index.html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crea un nuevo archivo llamado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Escribir la descripción del proyecto: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Abre el archivo </a:t>
            </a:r>
            <a:r>
              <a:rPr lang="es">
                <a:solidFill>
                  <a:srgbClr val="188038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en Visual Studio Code y escribe una breve descripción del proyecto.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694575" y="10429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780775" y="104010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01.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665087" y="1524325"/>
            <a:ext cx="20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 1: Conceptos Básicos de HTML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212025" y="1686600"/>
            <a:ext cx="23028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Conceptos básicos sobre Full Stack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Herramientas a utilizar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Instalación del software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Explicación del proyecto final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Introducción a HTML: Etiquetas semánticas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Etiquetas básicas más comunes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059875" y="10284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335725" y="9898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02.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269150" y="144310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</a:t>
            </a:r>
            <a:r>
              <a:rPr b="1" lang="es" sz="13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2:Listas, Rutas, Multimedia y Tablas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914250" y="2062850"/>
            <a:ext cx="23505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415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chivo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</a:t>
            </a: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Listas</a:t>
            </a: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enlaces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Rutas absolutas y relativas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Elementos en bloque y en línea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 con HTML: imágenes, video, audio, iframes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 en Multimedia (etiquetas alt, subtítulos en video)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AutoNum type="arabicPeriod"/>
            </a:pPr>
            <a:r>
              <a:rPr lang="es" sz="11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Tablas</a:t>
            </a:r>
            <a:endParaRPr sz="11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7" name="Google Shape;77;g2f22587397b_2_15"/>
          <p:cNvSpPr/>
          <p:nvPr/>
        </p:nvSpPr>
        <p:spPr>
          <a:xfrm>
            <a:off x="587025" y="768725"/>
            <a:ext cx="2553600" cy="3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f22587397b_2_15"/>
          <p:cNvSpPr/>
          <p:nvPr/>
        </p:nvSpPr>
        <p:spPr>
          <a:xfrm>
            <a:off x="2862525" y="1495525"/>
            <a:ext cx="624600" cy="26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f22587397b_2_15"/>
          <p:cNvSpPr/>
          <p:nvPr/>
        </p:nvSpPr>
        <p:spPr>
          <a:xfrm>
            <a:off x="3018975" y="1324225"/>
            <a:ext cx="300600" cy="56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1172050" y="1042900"/>
            <a:ext cx="186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s" sz="2500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01</a:t>
            </a:r>
            <a:endParaRPr i="0" sz="2500" u="none" cap="none" strike="noStrike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1" name="Google Shape;81;g2f22587397b_2_15"/>
          <p:cNvSpPr txBox="1"/>
          <p:nvPr/>
        </p:nvSpPr>
        <p:spPr>
          <a:xfrm>
            <a:off x="1016805" y="18025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Bienvenida</a:t>
            </a:r>
            <a:endParaRPr i="0" u="none" cap="none" strike="noStrike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2" name="Google Shape;82;g2f22587397b_2_15"/>
          <p:cNvSpPr txBox="1"/>
          <p:nvPr/>
        </p:nvSpPr>
        <p:spPr>
          <a:xfrm>
            <a:off x="650300" y="21718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13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 Narrow"/>
              <a:buAutoNum type="arabicPeriod"/>
            </a:pPr>
            <a:r>
              <a:rPr i="0" lang="es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Lorem ipsum dolor sit amet, consectetuer adipiscing elit sed  diam nonummy</a:t>
            </a:r>
            <a:endParaRPr i="0" u="none" cap="none" strike="noStrike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113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 Narrow"/>
              <a:buAutoNum type="arabicPeriod"/>
            </a:pPr>
            <a:r>
              <a:rPr i="0" lang="es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Lorem ipsum dolor sit amet, consectetuer adipiscing elit sed  diam nonummy</a:t>
            </a:r>
            <a:endParaRPr i="0" u="none" cap="none" strike="noStrike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113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 Narrow"/>
              <a:buAutoNum type="arabicPeriod"/>
            </a:pPr>
            <a:r>
              <a:rPr i="0" lang="es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Lorem ipsum dolor sit amet, consectetuer adipiscing elit sed  diam nonummy</a:t>
            </a:r>
            <a:endParaRPr i="0" u="none" cap="none" strike="noStrike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33fa031a_0_232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¿Ya viste la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“Introducción al programa" 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disponible en el campus virtual?</a:t>
            </a:r>
            <a:r>
              <a:rPr b="1" i="0" lang="es" sz="31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8" name="Google Shape;88;g2f533fa031a_0_232"/>
          <p:cNvSpPr/>
          <p:nvPr/>
        </p:nvSpPr>
        <p:spPr>
          <a:xfrm>
            <a:off x="2136450" y="3218875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visualización y resolución de un breve cuestionario es de carácter obligatorio para desbloquear los contenidos de las primeras 2 clases</a:t>
            </a:r>
            <a:endParaRPr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9" name="Google Shape;89;g2f533fa031a_0_232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90" name="Google Shape;90;g2f533fa031a_0_23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1" name="Google Shape;91;g2f533fa031a_0_23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g2f533fa031a_0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53539a5f7_0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2" name="Google Shape;102;g2f53539a5f7_0_0"/>
          <p:cNvCxnSpPr/>
          <p:nvPr/>
        </p:nvCxnSpPr>
        <p:spPr>
          <a:xfrm flipH="1">
            <a:off x="2011467" y="2880995"/>
            <a:ext cx="5124300" cy="300"/>
          </a:xfrm>
          <a:prstGeom prst="straightConnector1">
            <a:avLst/>
          </a:prstGeom>
          <a:noFill/>
          <a:ln cap="rnd" cmpd="sng" w="762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03" name="Google Shape;103;g2f53539a5f7_0_0"/>
          <p:cNvGrpSpPr/>
          <p:nvPr/>
        </p:nvGrpSpPr>
        <p:grpSpPr>
          <a:xfrm>
            <a:off x="1306793" y="2478771"/>
            <a:ext cx="814916" cy="805164"/>
            <a:chOff x="0" y="0"/>
            <a:chExt cx="1867789" cy="1845437"/>
          </a:xfrm>
        </p:grpSpPr>
        <p:sp>
          <p:nvSpPr>
            <p:cNvPr id="104" name="Google Shape;104;g2f53539a5f7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05" name="Google Shape;105;g2f53539a5f7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g2f53539a5f7_0_0"/>
          <p:cNvSpPr/>
          <p:nvPr/>
        </p:nvSpPr>
        <p:spPr>
          <a:xfrm>
            <a:off x="1398016" y="2574676"/>
            <a:ext cx="613272" cy="613272"/>
          </a:xfrm>
          <a:custGeom>
            <a:rect b="b" l="l" r="r" t="t"/>
            <a:pathLst>
              <a:path extrusionOk="0" h="1226544" w="1226544">
                <a:moveTo>
                  <a:pt x="0" y="0"/>
                </a:moveTo>
                <a:lnTo>
                  <a:pt x="1226543" y="0"/>
                </a:lnTo>
                <a:lnTo>
                  <a:pt x="1226543" y="1226544"/>
                </a:lnTo>
                <a:lnTo>
                  <a:pt x="0" y="122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7" name="Google Shape;107;g2f53539a5f7_0_0"/>
          <p:cNvGrpSpPr/>
          <p:nvPr/>
        </p:nvGrpSpPr>
        <p:grpSpPr>
          <a:xfrm>
            <a:off x="5113609" y="2479091"/>
            <a:ext cx="814916" cy="805164"/>
            <a:chOff x="0" y="0"/>
            <a:chExt cx="1867789" cy="1845437"/>
          </a:xfrm>
        </p:grpSpPr>
        <p:sp>
          <p:nvSpPr>
            <p:cNvPr id="108" name="Google Shape;108;g2f53539a5f7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09" name="Google Shape;109;g2f53539a5f7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g2f53539a5f7_0_0"/>
          <p:cNvSpPr/>
          <p:nvPr/>
        </p:nvSpPr>
        <p:spPr>
          <a:xfrm>
            <a:off x="5236080" y="2561137"/>
            <a:ext cx="569907" cy="569907"/>
          </a:xfrm>
          <a:custGeom>
            <a:rect b="b" l="l" r="r" t="t"/>
            <a:pathLst>
              <a:path extrusionOk="0" h="1139814" w="1139814">
                <a:moveTo>
                  <a:pt x="0" y="0"/>
                </a:moveTo>
                <a:lnTo>
                  <a:pt x="1139814" y="0"/>
                </a:lnTo>
                <a:lnTo>
                  <a:pt x="1139814" y="1139815"/>
                </a:lnTo>
                <a:lnTo>
                  <a:pt x="0" y="1139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g2f53539a5f7_0_0"/>
          <p:cNvGrpSpPr/>
          <p:nvPr/>
        </p:nvGrpSpPr>
        <p:grpSpPr>
          <a:xfrm>
            <a:off x="7030498" y="2478102"/>
            <a:ext cx="814916" cy="805164"/>
            <a:chOff x="0" y="0"/>
            <a:chExt cx="1867789" cy="1845437"/>
          </a:xfrm>
        </p:grpSpPr>
        <p:sp>
          <p:nvSpPr>
            <p:cNvPr id="112" name="Google Shape;112;g2f53539a5f7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13" name="Google Shape;113;g2f53539a5f7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g2f53539a5f7_0_0"/>
          <p:cNvSpPr/>
          <p:nvPr/>
        </p:nvSpPr>
        <p:spPr>
          <a:xfrm>
            <a:off x="7135767" y="2578791"/>
            <a:ext cx="604343" cy="604372"/>
          </a:xfrm>
          <a:custGeom>
            <a:rect b="b" l="l" r="r" t="t"/>
            <a:pathLst>
              <a:path extrusionOk="0" h="1208744" w="1208686">
                <a:moveTo>
                  <a:pt x="0" y="0"/>
                </a:moveTo>
                <a:lnTo>
                  <a:pt x="1208685" y="0"/>
                </a:lnTo>
                <a:lnTo>
                  <a:pt x="1208685" y="1208744"/>
                </a:lnTo>
                <a:lnTo>
                  <a:pt x="0" y="120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5" name="Google Shape;115;g2f53539a5f7_0_0"/>
          <p:cNvGrpSpPr/>
          <p:nvPr/>
        </p:nvGrpSpPr>
        <p:grpSpPr>
          <a:xfrm>
            <a:off x="3293688" y="2479091"/>
            <a:ext cx="814916" cy="805164"/>
            <a:chOff x="0" y="0"/>
            <a:chExt cx="1867789" cy="1845437"/>
          </a:xfrm>
        </p:grpSpPr>
        <p:sp>
          <p:nvSpPr>
            <p:cNvPr id="116" name="Google Shape;116;g2f53539a5f7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17" name="Google Shape;117;g2f53539a5f7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g2f53539a5f7_0_0"/>
          <p:cNvSpPr/>
          <p:nvPr/>
        </p:nvSpPr>
        <p:spPr>
          <a:xfrm>
            <a:off x="3371284" y="2551802"/>
            <a:ext cx="659661" cy="659661"/>
          </a:xfrm>
          <a:custGeom>
            <a:rect b="b" l="l" r="r" t="t"/>
            <a:pathLst>
              <a:path extrusionOk="0" h="1319322" w="1319322">
                <a:moveTo>
                  <a:pt x="0" y="0"/>
                </a:moveTo>
                <a:lnTo>
                  <a:pt x="1319322" y="0"/>
                </a:lnTo>
                <a:lnTo>
                  <a:pt x="1319322" y="1319322"/>
                </a:lnTo>
                <a:lnTo>
                  <a:pt x="0" y="1319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g2f53539a5f7_0_0"/>
          <p:cNvGrpSpPr/>
          <p:nvPr/>
        </p:nvGrpSpPr>
        <p:grpSpPr>
          <a:xfrm>
            <a:off x="970615" y="707444"/>
            <a:ext cx="672303" cy="749609"/>
            <a:chOff x="0" y="-9525"/>
            <a:chExt cx="354123" cy="394843"/>
          </a:xfrm>
        </p:grpSpPr>
        <p:sp>
          <p:nvSpPr>
            <p:cNvPr id="120" name="Google Shape;120;g2f53539a5f7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21" name="Google Shape;121;g2f53539a5f7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g2f53539a5f7_0_0"/>
          <p:cNvSpPr/>
          <p:nvPr/>
        </p:nvSpPr>
        <p:spPr>
          <a:xfrm>
            <a:off x="1043954" y="828476"/>
            <a:ext cx="525605" cy="525605"/>
          </a:xfrm>
          <a:custGeom>
            <a:rect b="b" l="l" r="r" t="t"/>
            <a:pathLst>
              <a:path extrusionOk="0" h="1051209" w="1051209">
                <a:moveTo>
                  <a:pt x="0" y="0"/>
                </a:moveTo>
                <a:lnTo>
                  <a:pt x="1051208" y="0"/>
                </a:lnTo>
                <a:lnTo>
                  <a:pt x="1051208" y="1051209"/>
                </a:lnTo>
                <a:lnTo>
                  <a:pt x="0" y="105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g2f53539a5f7_0_0"/>
          <p:cNvSpPr txBox="1"/>
          <p:nvPr/>
        </p:nvSpPr>
        <p:spPr>
          <a:xfrm>
            <a:off x="1743375" y="812850"/>
            <a:ext cx="599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Métodos de evaluación</a:t>
            </a:r>
            <a:endParaRPr sz="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4" name="Google Shape;124;g2f53539a5f7_0_0"/>
          <p:cNvSpPr txBox="1"/>
          <p:nvPr/>
        </p:nvSpPr>
        <p:spPr>
          <a:xfrm>
            <a:off x="711233" y="3327720"/>
            <a:ext cx="2117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sz="1500"/>
          </a:p>
        </p:txBody>
      </p:sp>
      <p:sp>
        <p:nvSpPr>
          <p:cNvPr id="125" name="Google Shape;125;g2f53539a5f7_0_0"/>
          <p:cNvSpPr txBox="1"/>
          <p:nvPr/>
        </p:nvSpPr>
        <p:spPr>
          <a:xfrm>
            <a:off x="2988913" y="3326731"/>
            <a:ext cx="142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Cuestionarios</a:t>
            </a:r>
            <a:endParaRPr sz="1500"/>
          </a:p>
        </p:txBody>
      </p:sp>
      <p:sp>
        <p:nvSpPr>
          <p:cNvPr id="126" name="Google Shape;126;g2f53539a5f7_0_0"/>
          <p:cNvSpPr txBox="1"/>
          <p:nvPr/>
        </p:nvSpPr>
        <p:spPr>
          <a:xfrm>
            <a:off x="4729566" y="3327720"/>
            <a:ext cx="1582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1500"/>
          </a:p>
        </p:txBody>
      </p:sp>
      <p:sp>
        <p:nvSpPr>
          <p:cNvPr id="127" name="Google Shape;127;g2f53539a5f7_0_0"/>
          <p:cNvSpPr txBox="1"/>
          <p:nvPr/>
        </p:nvSpPr>
        <p:spPr>
          <a:xfrm>
            <a:off x="6443010" y="3327720"/>
            <a:ext cx="19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1500"/>
          </a:p>
        </p:txBody>
      </p:sp>
      <p:sp>
        <p:nvSpPr>
          <p:cNvPr id="128" name="Google Shape;128;g2f53539a5f7_0_0"/>
          <p:cNvSpPr txBox="1"/>
          <p:nvPr/>
        </p:nvSpPr>
        <p:spPr>
          <a:xfrm>
            <a:off x="1046171" y="1679865"/>
            <a:ext cx="7051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Nuestro objetivo es prepararte para enfrentar los desafíos del siglo XXI y facilitar tu inserción en el mercado laboral. Para lograrlo, hemos desarrollado un programa que enfatiza la ejercitación constante y el seguimiento continuo. A continuación, te explicamos cómo serás evaluado a lo largo de la cursada:</a:t>
            </a:r>
            <a:endParaRPr sz="1100"/>
          </a:p>
        </p:txBody>
      </p:sp>
      <p:grpSp>
        <p:nvGrpSpPr>
          <p:cNvPr id="129" name="Google Shape;129;g2f53539a5f7_0_0"/>
          <p:cNvGrpSpPr/>
          <p:nvPr/>
        </p:nvGrpSpPr>
        <p:grpSpPr>
          <a:xfrm>
            <a:off x="2621450" y="3682625"/>
            <a:ext cx="4071706" cy="659664"/>
            <a:chOff x="0" y="-9525"/>
            <a:chExt cx="354123" cy="394843"/>
          </a:xfrm>
        </p:grpSpPr>
        <p:sp>
          <p:nvSpPr>
            <p:cNvPr id="130" name="Google Shape;130;g2f53539a5f7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31" name="Google Shape;131;g2f53539a5f7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La información detallada de cada evaluación está disponible en el apartado “</a:t>
              </a:r>
              <a:r>
                <a:rPr b="1"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Introducción</a:t>
              </a: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” dentro del Campus Virtual.</a:t>
              </a:r>
              <a:endParaRPr i="0" sz="1100" u="none" cap="none" strike="noStrik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533fa031a_0_27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g2f533fa031a_0_276"/>
          <p:cNvSpPr txBox="1"/>
          <p:nvPr/>
        </p:nvSpPr>
        <p:spPr>
          <a:xfrm>
            <a:off x="1347802" y="504825"/>
            <a:ext cx="50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</a:t>
            </a:r>
            <a:endParaRPr sz="700"/>
          </a:p>
        </p:txBody>
      </p:sp>
      <p:cxnSp>
        <p:nvCxnSpPr>
          <p:cNvPr id="142" name="Google Shape;142;g2f533fa031a_0_276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2f533fa031a_0_276"/>
          <p:cNvSpPr txBox="1"/>
          <p:nvPr/>
        </p:nvSpPr>
        <p:spPr>
          <a:xfrm>
            <a:off x="570386" y="2234425"/>
            <a:ext cx="3494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 final de la cursada, serás evaluado mediante la entrega de un Proyecto Integrador, que es fundamental para completar el curso y cumplir con los requisitos de egreso. Este proyecto se construirá de manera progresiva, combinando la resolución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el seguimiento de las  4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presentes a lo largo de la cursada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44" name="Google Shape;144;g2f533fa031a_0_276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5" name="Google Shape;145;g2f533fa031a_0_276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146" name="Google Shape;146;g2f533fa031a_0_27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47" name="Google Shape;147;g2f533fa031a_0_27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g2f533fa031a_0_276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9" name="Google Shape;149;g2f533fa031a_0_276"/>
          <p:cNvGrpSpPr/>
          <p:nvPr/>
        </p:nvGrpSpPr>
        <p:grpSpPr>
          <a:xfrm>
            <a:off x="1347800" y="1029675"/>
            <a:ext cx="3661483" cy="382795"/>
            <a:chOff x="0" y="-9525"/>
            <a:chExt cx="1426200" cy="201641"/>
          </a:xfrm>
        </p:grpSpPr>
        <p:sp>
          <p:nvSpPr>
            <p:cNvPr id="150" name="Google Shape;150;g2f533fa031a_0_276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51" name="Google Shape;151;g2f533fa031a_0_276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g2f533fa031a_0_276"/>
          <p:cNvSpPr txBox="1"/>
          <p:nvPr/>
        </p:nvSpPr>
        <p:spPr>
          <a:xfrm>
            <a:off x="1647999" y="1057600"/>
            <a:ext cx="44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53" name="Google Shape;153;g2f533fa031a_0_276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g2f533fa031a_0_276"/>
          <p:cNvSpPr txBox="1"/>
          <p:nvPr/>
        </p:nvSpPr>
        <p:spPr>
          <a:xfrm>
            <a:off x="581429" y="1658244"/>
            <a:ext cx="3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¿Cómo se construye el proyecto integrador?</a:t>
            </a:r>
            <a:endParaRPr sz="700"/>
          </a:p>
        </p:txBody>
      </p:sp>
      <p:sp>
        <p:nvSpPr>
          <p:cNvPr id="155" name="Google Shape;155;g2f533fa031a_0_276"/>
          <p:cNvSpPr txBox="1"/>
          <p:nvPr/>
        </p:nvSpPr>
        <p:spPr>
          <a:xfrm>
            <a:off x="555374" y="3475906"/>
            <a:ext cx="3494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Rubricas de Evaluación de este proyecto final integrador estará constituido por las 4 Rutas de Avance presentes a lo largo de la cursada.</a:t>
            </a:r>
            <a:endParaRPr sz="1100"/>
          </a:p>
        </p:txBody>
      </p:sp>
      <p:grpSp>
        <p:nvGrpSpPr>
          <p:cNvPr id="156" name="Google Shape;156;g2f533fa031a_0_276"/>
          <p:cNvGrpSpPr/>
          <p:nvPr/>
        </p:nvGrpSpPr>
        <p:grpSpPr>
          <a:xfrm>
            <a:off x="4794225" y="1732500"/>
            <a:ext cx="3594735" cy="2235027"/>
            <a:chOff x="0" y="-9525"/>
            <a:chExt cx="2694300" cy="278508"/>
          </a:xfrm>
        </p:grpSpPr>
        <p:sp>
          <p:nvSpPr>
            <p:cNvPr id="157" name="Google Shape;157;g2f533fa031a_0_276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58" name="Google Shape;158;g2f533fa031a_0_276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2f533fa031a_0_276"/>
          <p:cNvSpPr txBox="1"/>
          <p:nvPr/>
        </p:nvSpPr>
        <p:spPr>
          <a:xfrm>
            <a:off x="5019575" y="1833875"/>
            <a:ext cx="32580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Desarrollarás una página o sitio web completa, que combine todos los conocimientos adquiridos a lo largo del curso. Este proyecto consistirá en la creación de un sitio web de e-commerce dinámico e interactivo, que consuma datos de una API REST para mostrar productos, y permita a los usuarios añadir productos a un carrito de compras. Tu proyecto deberá demostrar una sólida comprensión de la estructuración semántica, el diseño responsivo, la manipulación del DOM, la interacción con APIs, y la implementación de funcionalidades específicas de un e-commerce.</a:t>
            </a:r>
            <a:endParaRPr sz="1100">
              <a:solidFill>
                <a:schemeClr val="dk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533fa031a_0_29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9" name="Google Shape;169;g2f533fa031a_0_299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0" name="Google Shape;170;g2f533fa031a_0_299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171" name="Google Shape;171;g2f533fa031a_0_29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2" name="Google Shape;172;g2f533fa031a_0_29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g2f533fa031a_0_299"/>
          <p:cNvSpPr/>
          <p:nvPr/>
        </p:nvSpPr>
        <p:spPr>
          <a:xfrm>
            <a:off x="655304" y="739774"/>
            <a:ext cx="500542" cy="500541"/>
          </a:xfrm>
          <a:custGeom>
            <a:rect b="b" l="l" r="r" t="t"/>
            <a:pathLst>
              <a:path extrusionOk="0" h="1001083" w="1001083">
                <a:moveTo>
                  <a:pt x="0" y="0"/>
                </a:moveTo>
                <a:lnTo>
                  <a:pt x="1001084" y="0"/>
                </a:lnTo>
                <a:lnTo>
                  <a:pt x="1001084" y="1001083"/>
                </a:lnTo>
                <a:lnTo>
                  <a:pt x="0" y="1001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g2f533fa031a_0_299"/>
          <p:cNvSpPr txBox="1"/>
          <p:nvPr/>
        </p:nvSpPr>
        <p:spPr>
          <a:xfrm>
            <a:off x="1327692" y="730249"/>
            <a:ext cx="279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Class</a:t>
            </a:r>
            <a:endParaRPr sz="700"/>
          </a:p>
        </p:txBody>
      </p:sp>
      <p:sp>
        <p:nvSpPr>
          <p:cNvPr id="175" name="Google Shape;175;g2f533fa031a_0_299"/>
          <p:cNvSpPr txBox="1"/>
          <p:nvPr/>
        </p:nvSpPr>
        <p:spPr>
          <a:xfrm>
            <a:off x="795239" y="1643488"/>
            <a:ext cx="6820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espacio "After Class" está diseñado para ofrecerte apoyo adicional y facilitar tu progreso durante la cursada. Aunque es opcional, te recomendamos que utilices este espacio para optimizar tu aprendizaje y el desarrollo de tu proyecto integrador. </a:t>
            </a:r>
            <a:endParaRPr sz="1100"/>
          </a:p>
        </p:txBody>
      </p:sp>
      <p:sp>
        <p:nvSpPr>
          <p:cNvPr id="176" name="Google Shape;176;g2f533fa031a_0_299"/>
          <p:cNvSpPr txBox="1"/>
          <p:nvPr/>
        </p:nvSpPr>
        <p:spPr>
          <a:xfrm>
            <a:off x="795239" y="2338388"/>
            <a:ext cx="245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Beneficios de asistir:</a:t>
            </a:r>
            <a:endParaRPr sz="700"/>
          </a:p>
        </p:txBody>
      </p:sp>
      <p:sp>
        <p:nvSpPr>
          <p:cNvPr id="177" name="Google Shape;177;g2f533fa031a_0_299"/>
          <p:cNvSpPr txBox="1"/>
          <p:nvPr/>
        </p:nvSpPr>
        <p:spPr>
          <a:xfrm>
            <a:off x="638249" y="2671763"/>
            <a:ext cx="6977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540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Consultas y Asesoría: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Aprovecha este tiempo para resolver cualquier duda o consulta que tengas sobre el contenido de las clases, ejercicios prácticos, o cualquier aspecto relacionado con tu proyecto integrador. Podrás recibir orientación más personalizada de los instructores y obtener aclaraciones que te ayudarán a comprender mejor los conceptos y mejorar tu desempeño.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78" name="Google Shape;178;g2f533fa031a_0_299"/>
          <p:cNvGrpSpPr/>
          <p:nvPr/>
        </p:nvGrpSpPr>
        <p:grpSpPr>
          <a:xfrm>
            <a:off x="711338" y="3558549"/>
            <a:ext cx="5115129" cy="618733"/>
            <a:chOff x="0" y="-9525"/>
            <a:chExt cx="2694300" cy="278508"/>
          </a:xfrm>
        </p:grpSpPr>
        <p:sp>
          <p:nvSpPr>
            <p:cNvPr id="179" name="Google Shape;179;g2f533fa031a_0_299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80" name="Google Shape;180;g2f533fa031a_0_299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g2f533fa031a_0_299"/>
          <p:cNvSpPr/>
          <p:nvPr/>
        </p:nvSpPr>
        <p:spPr>
          <a:xfrm>
            <a:off x="783807" y="3693089"/>
            <a:ext cx="277743" cy="277743"/>
          </a:xfrm>
          <a:custGeom>
            <a:rect b="b" l="l" r="r" t="t"/>
            <a:pathLst>
              <a:path extrusionOk="0" h="555487" w="555487">
                <a:moveTo>
                  <a:pt x="0" y="0"/>
                </a:moveTo>
                <a:lnTo>
                  <a:pt x="555487" y="0"/>
                </a:lnTo>
                <a:lnTo>
                  <a:pt x="555487" y="555487"/>
                </a:lnTo>
                <a:lnTo>
                  <a:pt x="0" y="555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g2f533fa031a_0_299"/>
          <p:cNvSpPr txBox="1"/>
          <p:nvPr/>
        </p:nvSpPr>
        <p:spPr>
          <a:xfrm>
            <a:off x="1133456" y="3625323"/>
            <a:ext cx="460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Frecuencia: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Una vez por semana en un día distinto y en la franja horaria de la cursada regular.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533fa031a_0_37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2" name="Google Shape;192;g2f533fa031a_0_375"/>
          <p:cNvCxnSpPr/>
          <p:nvPr/>
        </p:nvCxnSpPr>
        <p:spPr>
          <a:xfrm>
            <a:off x="5001620" y="1732777"/>
            <a:ext cx="0" cy="2451000"/>
          </a:xfrm>
          <a:prstGeom prst="straightConnector1">
            <a:avLst/>
          </a:prstGeom>
          <a:noFill/>
          <a:ln cap="flat" cmpd="sng" w="38100">
            <a:solidFill>
              <a:srgbClr val="390E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2f533fa031a_0_375"/>
          <p:cNvSpPr/>
          <p:nvPr/>
        </p:nvSpPr>
        <p:spPr>
          <a:xfrm>
            <a:off x="4920956" y="232131"/>
            <a:ext cx="3916458" cy="4605189"/>
          </a:xfrm>
          <a:custGeom>
            <a:rect b="b" l="l" r="r" t="t"/>
            <a:pathLst>
              <a:path extrusionOk="0" h="9210378" w="7832916">
                <a:moveTo>
                  <a:pt x="0" y="0"/>
                </a:moveTo>
                <a:lnTo>
                  <a:pt x="7832917" y="0"/>
                </a:lnTo>
                <a:lnTo>
                  <a:pt x="7832917" y="9210378"/>
                </a:lnTo>
                <a:lnTo>
                  <a:pt x="0" y="9210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838" l="-3119" r="-5898" t="-14229"/>
            </a:stretch>
          </a:blipFill>
          <a:ln>
            <a:noFill/>
          </a:ln>
        </p:spPr>
      </p:sp>
      <p:grpSp>
        <p:nvGrpSpPr>
          <p:cNvPr id="194" name="Google Shape;194;g2f533fa031a_0_375"/>
          <p:cNvGrpSpPr/>
          <p:nvPr/>
        </p:nvGrpSpPr>
        <p:grpSpPr>
          <a:xfrm>
            <a:off x="4920956" y="170841"/>
            <a:ext cx="3916795" cy="4711553"/>
            <a:chOff x="0" y="-47625"/>
            <a:chExt cx="2063100" cy="2481724"/>
          </a:xfrm>
        </p:grpSpPr>
        <p:sp>
          <p:nvSpPr>
            <p:cNvPr id="195" name="Google Shape;195;g2f533fa031a_0_375"/>
            <p:cNvSpPr/>
            <p:nvPr/>
          </p:nvSpPr>
          <p:spPr>
            <a:xfrm>
              <a:off x="0" y="0"/>
              <a:ext cx="2062990" cy="2434099"/>
            </a:xfrm>
            <a:custGeom>
              <a:rect b="b" l="l" r="r" t="t"/>
              <a:pathLst>
                <a:path extrusionOk="0" h="2434099" w="2062990">
                  <a:moveTo>
                    <a:pt x="0" y="0"/>
                  </a:moveTo>
                  <a:lnTo>
                    <a:pt x="2062990" y="0"/>
                  </a:lnTo>
                  <a:lnTo>
                    <a:pt x="2062990" y="2434099"/>
                  </a:lnTo>
                  <a:lnTo>
                    <a:pt x="0" y="2434099"/>
                  </a:lnTo>
                  <a:close/>
                </a:path>
              </a:pathLst>
            </a:custGeom>
            <a:solidFill>
              <a:srgbClr val="101010">
                <a:alpha val="66670"/>
              </a:srgbClr>
            </a:solidFill>
            <a:ln>
              <a:noFill/>
            </a:ln>
          </p:spPr>
        </p:sp>
        <p:sp>
          <p:nvSpPr>
            <p:cNvPr id="196" name="Google Shape;196;g2f533fa031a_0_375"/>
            <p:cNvSpPr txBox="1"/>
            <p:nvPr/>
          </p:nvSpPr>
          <p:spPr>
            <a:xfrm>
              <a:off x="0" y="-47625"/>
              <a:ext cx="2063100" cy="24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g2f533fa031a_0_375"/>
          <p:cNvGrpSpPr/>
          <p:nvPr/>
        </p:nvGrpSpPr>
        <p:grpSpPr>
          <a:xfrm>
            <a:off x="7040272" y="4350748"/>
            <a:ext cx="2103918" cy="604862"/>
            <a:chOff x="0" y="-9525"/>
            <a:chExt cx="1108200" cy="318600"/>
          </a:xfrm>
        </p:grpSpPr>
        <p:sp>
          <p:nvSpPr>
            <p:cNvPr id="198" name="Google Shape;198;g2f533fa031a_0_375"/>
            <p:cNvSpPr/>
            <p:nvPr/>
          </p:nvSpPr>
          <p:spPr>
            <a:xfrm>
              <a:off x="0" y="0"/>
              <a:ext cx="1108137" cy="308990"/>
            </a:xfrm>
            <a:custGeom>
              <a:rect b="b" l="l" r="r" t="t"/>
              <a:pathLst>
                <a:path extrusionOk="0" h="308990" w="1108137">
                  <a:moveTo>
                    <a:pt x="0" y="0"/>
                  </a:moveTo>
                  <a:lnTo>
                    <a:pt x="1108137" y="0"/>
                  </a:lnTo>
                  <a:lnTo>
                    <a:pt x="1108137" y="308990"/>
                  </a:lnTo>
                  <a:lnTo>
                    <a:pt x="0" y="308990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99" name="Google Shape;199;g2f533fa031a_0_375"/>
            <p:cNvSpPr txBox="1"/>
            <p:nvPr/>
          </p:nvSpPr>
          <p:spPr>
            <a:xfrm>
              <a:off x="0" y="-9525"/>
              <a:ext cx="11082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g2f533fa031a_0_375"/>
          <p:cNvSpPr txBox="1"/>
          <p:nvPr/>
        </p:nvSpPr>
        <p:spPr>
          <a:xfrm>
            <a:off x="794962" y="854300"/>
            <a:ext cx="323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Front-End </a:t>
            </a: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3500"/>
          </a:p>
        </p:txBody>
      </p:sp>
      <p:grpSp>
        <p:nvGrpSpPr>
          <p:cNvPr id="201" name="Google Shape;201;g2f533fa031a_0_375"/>
          <p:cNvGrpSpPr/>
          <p:nvPr/>
        </p:nvGrpSpPr>
        <p:grpSpPr>
          <a:xfrm>
            <a:off x="794961" y="1393104"/>
            <a:ext cx="1389269" cy="306987"/>
            <a:chOff x="0" y="-9525"/>
            <a:chExt cx="731772" cy="161700"/>
          </a:xfrm>
        </p:grpSpPr>
        <p:sp>
          <p:nvSpPr>
            <p:cNvPr id="202" name="Google Shape;202;g2f533fa031a_0_375"/>
            <p:cNvSpPr/>
            <p:nvPr/>
          </p:nvSpPr>
          <p:spPr>
            <a:xfrm>
              <a:off x="0" y="0"/>
              <a:ext cx="731772" cy="152141"/>
            </a:xfrm>
            <a:custGeom>
              <a:rect b="b" l="l" r="r" t="t"/>
              <a:pathLst>
                <a:path extrusionOk="0" h="152141" w="731772">
                  <a:moveTo>
                    <a:pt x="0" y="0"/>
                  </a:moveTo>
                  <a:lnTo>
                    <a:pt x="731772" y="0"/>
                  </a:lnTo>
                  <a:lnTo>
                    <a:pt x="731772" y="152141"/>
                  </a:lnTo>
                  <a:lnTo>
                    <a:pt x="0" y="152141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03" name="Google Shape;203;g2f533fa031a_0_375"/>
            <p:cNvSpPr txBox="1"/>
            <p:nvPr/>
          </p:nvSpPr>
          <p:spPr>
            <a:xfrm>
              <a:off x="0" y="-9525"/>
              <a:ext cx="73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2f533fa031a_0_375"/>
          <p:cNvSpPr txBox="1"/>
          <p:nvPr/>
        </p:nvSpPr>
        <p:spPr>
          <a:xfrm>
            <a:off x="868724" y="1431143"/>
            <a:ext cx="1241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chivo Black"/>
                <a:ea typeface="Archivo Black"/>
                <a:cs typeface="Archivo Black"/>
                <a:sym typeface="Archivo Black"/>
              </a:rPr>
              <a:t>JavaScript</a:t>
            </a:r>
            <a:endParaRPr sz="1500"/>
          </a:p>
        </p:txBody>
      </p:sp>
      <p:sp>
        <p:nvSpPr>
          <p:cNvPr id="205" name="Google Shape;205;g2f533fa031a_0_375"/>
          <p:cNvSpPr txBox="1"/>
          <p:nvPr/>
        </p:nvSpPr>
        <p:spPr>
          <a:xfrm>
            <a:off x="794963" y="2259571"/>
            <a:ext cx="35964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Este trayecto está diseñado para personas con conocimientos básicos en lógica de programación, proporcionándoles una formación completa y práctica desde cero. Cubriendo desde los fundamentos esenciales de programación, hasta el desarrollo de interfaces de usuario con tecnologías modernas de Front-End.</a:t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06" name="Google Shape;206;g2f533fa031a_0_375"/>
          <p:cNvSpPr txBox="1"/>
          <p:nvPr/>
        </p:nvSpPr>
        <p:spPr>
          <a:xfrm>
            <a:off x="7348315" y="4476394"/>
            <a:ext cx="14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Talento Tech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33fa031a_0_47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6" name="Google Shape;216;g2f533fa031a_0_473"/>
          <p:cNvGrpSpPr/>
          <p:nvPr/>
        </p:nvGrpSpPr>
        <p:grpSpPr>
          <a:xfrm>
            <a:off x="2223104" y="1894073"/>
            <a:ext cx="995192" cy="1109627"/>
            <a:chOff x="0" y="-9525"/>
            <a:chExt cx="354123" cy="394843"/>
          </a:xfrm>
        </p:grpSpPr>
        <p:sp>
          <p:nvSpPr>
            <p:cNvPr id="217" name="Google Shape;217;g2f533fa031a_0_47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18" name="Google Shape;218;g2f533fa031a_0_47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g2f533fa031a_0_473"/>
          <p:cNvSpPr/>
          <p:nvPr/>
        </p:nvSpPr>
        <p:spPr>
          <a:xfrm>
            <a:off x="2331668" y="2073239"/>
            <a:ext cx="778065" cy="778065"/>
          </a:xfrm>
          <a:custGeom>
            <a:rect b="b" l="l" r="r" t="t"/>
            <a:pathLst>
              <a:path extrusionOk="0" h="1556130" w="1556130">
                <a:moveTo>
                  <a:pt x="0" y="0"/>
                </a:moveTo>
                <a:lnTo>
                  <a:pt x="1556130" y="0"/>
                </a:lnTo>
                <a:lnTo>
                  <a:pt x="1556130" y="1556130"/>
                </a:lnTo>
                <a:lnTo>
                  <a:pt x="0" y="1556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g2f533fa031a_0_473"/>
          <p:cNvSpPr txBox="1"/>
          <p:nvPr/>
        </p:nvSpPr>
        <p:spPr>
          <a:xfrm>
            <a:off x="3328787" y="2233326"/>
            <a:ext cx="60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s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Conceptos básicos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