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Archivo Narrow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Archivo Medium"/>
      <p:regular r:id="rId45"/>
      <p:bold r:id="rId46"/>
      <p:italic r:id="rId47"/>
      <p:boldItalic r:id="rId48"/>
    </p:embeddedFont>
    <p:embeddedFont>
      <p:font typeface="Montserrat Medium"/>
      <p:regular r:id="rId49"/>
      <p:bold r:id="rId50"/>
      <p:italic r:id="rId51"/>
      <p:boldItalic r:id="rId52"/>
    </p:embeddedFont>
    <p:embeddedFont>
      <p:font typeface="Archivo Thin"/>
      <p:regular r:id="rId53"/>
      <p:bold r:id="rId54"/>
      <p:italic r:id="rId55"/>
      <p:boldItalic r:id="rId56"/>
    </p:embeddedFont>
    <p:embeddedFont>
      <p:font typeface="Archivo"/>
      <p:regular r:id="rId57"/>
      <p:bold r:id="rId58"/>
      <p:italic r:id="rId59"/>
      <p:boldItalic r:id="rId60"/>
    </p:embeddedFont>
    <p:embeddedFont>
      <p:font typeface="Archivo Black"/>
      <p:regular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2" roundtripDataSignature="AMtx7mj4XLubF1ebusz68pWGTmJdsGUf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B74CF2-00D1-41D2-9730-2C2926D9C152}">
  <a:tblStyle styleId="{DDB74CF2-00D1-41D2-9730-2C2926D9C15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Narrow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ArchivoMedium-bold.fntdata"/><Relationship Id="rId45" Type="http://schemas.openxmlformats.org/officeDocument/2006/relationships/font" Target="fonts/Archiv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chivoMedium-boldItalic.fntdata"/><Relationship Id="rId47" Type="http://schemas.openxmlformats.org/officeDocument/2006/relationships/font" Target="fonts/ArchivoMedium-italic.fntdata"/><Relationship Id="rId49" Type="http://schemas.openxmlformats.org/officeDocument/2006/relationships/font" Target="fonts/Montserrat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ArchivoNarrow-regular.fntdata"/><Relationship Id="rId36" Type="http://schemas.openxmlformats.org/officeDocument/2006/relationships/slide" Target="slides/slide30.xml"/><Relationship Id="rId39" Type="http://schemas.openxmlformats.org/officeDocument/2006/relationships/font" Target="fonts/ArchivoNarrow-italic.fntdata"/><Relationship Id="rId38" Type="http://schemas.openxmlformats.org/officeDocument/2006/relationships/font" Target="fonts/ArchivoNarrow-bold.fntdata"/><Relationship Id="rId62" Type="http://customschemas.google.com/relationships/presentationmetadata" Target="metadata"/><Relationship Id="rId61" Type="http://schemas.openxmlformats.org/officeDocument/2006/relationships/font" Target="fonts/ArchivoBlack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Archiv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Medium-italic.fntdata"/><Relationship Id="rId50" Type="http://schemas.openxmlformats.org/officeDocument/2006/relationships/font" Target="fonts/MontserratMedium-bold.fntdata"/><Relationship Id="rId53" Type="http://schemas.openxmlformats.org/officeDocument/2006/relationships/font" Target="fonts/ArchivoThin-regular.fntdata"/><Relationship Id="rId52" Type="http://schemas.openxmlformats.org/officeDocument/2006/relationships/font" Target="fonts/Montserrat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ArchivoThin-italic.fntdata"/><Relationship Id="rId10" Type="http://schemas.openxmlformats.org/officeDocument/2006/relationships/slide" Target="slides/slide4.xml"/><Relationship Id="rId54" Type="http://schemas.openxmlformats.org/officeDocument/2006/relationships/font" Target="fonts/ArchivoThin-bold.fntdata"/><Relationship Id="rId13" Type="http://schemas.openxmlformats.org/officeDocument/2006/relationships/slide" Target="slides/slide7.xml"/><Relationship Id="rId57" Type="http://schemas.openxmlformats.org/officeDocument/2006/relationships/font" Target="fonts/Archivo-regular.fntdata"/><Relationship Id="rId12" Type="http://schemas.openxmlformats.org/officeDocument/2006/relationships/slide" Target="slides/slide6.xml"/><Relationship Id="rId56" Type="http://schemas.openxmlformats.org/officeDocument/2006/relationships/font" Target="fonts/ArchivoThin-boldItalic.fntdata"/><Relationship Id="rId15" Type="http://schemas.openxmlformats.org/officeDocument/2006/relationships/slide" Target="slides/slide9.xml"/><Relationship Id="rId59" Type="http://schemas.openxmlformats.org/officeDocument/2006/relationships/font" Target="fonts/Archivo-italic.fntdata"/><Relationship Id="rId14" Type="http://schemas.openxmlformats.org/officeDocument/2006/relationships/slide" Target="slides/slide8.xml"/><Relationship Id="rId58" Type="http://schemas.openxmlformats.org/officeDocument/2006/relationships/font" Target="fonts/Archiv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32f3bc94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f32f3bc94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4deca7453f80b4_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7" name="Google Shape;167;g334deca7453f80b4_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8" name="Google Shape;168;g334deca7453f80b4_7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334deca7453f80b4_7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70" name="Google Shape;170;g334deca7453f80b4_7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1" name="Google Shape;171;g334deca7453f80b4_7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32f3bc94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f32f3bc94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32f3bc94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f32f3bc94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4deca7453f80b4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34deca7453f80b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37fd7ba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f37fd7ba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4deca7453f80b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34deca7453f80b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32f3bc9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f32f3bc9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32f3bc94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f32f3bc94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32f3bc9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f32f3bc9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225873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f225873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4deca7453f80b4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34deca7453f80b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32f3bc94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f32f3bc94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f32f3bc94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2f32f3bc94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4deca7453f80b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334deca7453f80b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f32f3bc94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f32f3bc94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32f3bc94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f32f3bc94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32f3bc94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f32f3bc94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4deca7453f80b4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334deca7453f80b4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f22587397b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f22587397b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4deca7453f80b4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334deca7453f80b4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22587397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22587397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34deca7453f80b4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334deca7453f80b4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Deberá estar ubicada cuando sea necesario realizar un cuestionario en campus</a:t>
            </a:r>
            <a:br>
              <a:rPr lang="es"/>
            </a:br>
            <a:r>
              <a:rPr lang="es"/>
              <a:t>Clases 2, 4, 6, 8, 10 ,12,14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0828b3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20828b3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7fd7b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f37fd7b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32f3bc94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f32f3bc94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Se puede utilizar para títulos o resaltar conceptos.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32f3bc94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f32f3bc9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Hoja genérica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4deca7453f80b4_1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0" name="Google Shape;140;g334deca7453f80b4_1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1" name="Google Shape;141;g334deca7453f80b4_1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34deca7453f80b4_1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Hoja genérica</a:t>
            </a:r>
            <a:endParaRPr/>
          </a:p>
        </p:txBody>
      </p:sp>
      <p:sp>
        <p:nvSpPr>
          <p:cNvPr id="143" name="Google Shape;143;g334deca7453f80b4_1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g334deca7453f80b4_1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hyperlink" Target="https://convertico.com/" TargetMode="External"/><Relationship Id="rId5" Type="http://schemas.openxmlformats.org/officeDocument/2006/relationships/image" Target="../media/image32.png"/><Relationship Id="rId6" Type="http://schemas.openxmlformats.org/officeDocument/2006/relationships/image" Target="../media/image19.png"/><Relationship Id="rId7" Type="http://schemas.openxmlformats.org/officeDocument/2006/relationships/hyperlink" Target="https://convertico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hyperlink" Target="https://www.w3schools.com/tags/att_audio_preload.asp" TargetMode="External"/><Relationship Id="rId10" Type="http://schemas.openxmlformats.org/officeDocument/2006/relationships/hyperlink" Target="https://www.w3schools.com/tags/tag_audio.asp" TargetMode="External"/><Relationship Id="rId9" Type="http://schemas.openxmlformats.org/officeDocument/2006/relationships/hyperlink" Target="https://www.w3schools.com/tags/att_audio_muted.asp" TargetMode="External"/><Relationship Id="rId5" Type="http://schemas.openxmlformats.org/officeDocument/2006/relationships/hyperlink" Target="https://www.w3schools.com/tags/att_audio_src.asp" TargetMode="External"/><Relationship Id="rId6" Type="http://schemas.openxmlformats.org/officeDocument/2006/relationships/hyperlink" Target="https://www.w3schools.com/tags/att_audio_controls.asp" TargetMode="External"/><Relationship Id="rId7" Type="http://schemas.openxmlformats.org/officeDocument/2006/relationships/hyperlink" Target="https://www.w3schools.com/tags/att_audio_autoplay.asp" TargetMode="External"/><Relationship Id="rId8" Type="http://schemas.openxmlformats.org/officeDocument/2006/relationships/hyperlink" Target="https://www.w3schools.com/tags/att_audio_loop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hyperlink" Target="https://www.w3schools.com/tags/att_video_controls.asp" TargetMode="External"/><Relationship Id="rId5" Type="http://schemas.openxmlformats.org/officeDocument/2006/relationships/hyperlink" Target="https://www.w3schools.com/tags/att_video_poster.asp" TargetMode="External"/><Relationship Id="rId6" Type="http://schemas.openxmlformats.org/officeDocument/2006/relationships/hyperlink" Target="https://www.w3schools.com/tags/att_video_height.asp" TargetMode="External"/><Relationship Id="rId7" Type="http://schemas.openxmlformats.org/officeDocument/2006/relationships/hyperlink" Target="https://www.w3schools.com/tags/att_video_width.asp" TargetMode="External"/><Relationship Id="rId8" Type="http://schemas.openxmlformats.org/officeDocument/2006/relationships/hyperlink" Target="https://www.w3schools.com/tags/tag_video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Relationship Id="rId4" Type="http://schemas.openxmlformats.org/officeDocument/2006/relationships/hyperlink" Target="https://www.google.com.ar/maps" TargetMode="External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34.png"/><Relationship Id="rId5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Relationship Id="rId4" Type="http://schemas.openxmlformats.org/officeDocument/2006/relationships/image" Target="../media/image41.png"/><Relationship Id="rId5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40.png"/><Relationship Id="rId5" Type="http://schemas.openxmlformats.org/officeDocument/2006/relationships/image" Target="../media/image29.png"/><Relationship Id="rId6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3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598250" y="1872500"/>
            <a:ext cx="59475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s" sz="7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Front-End JS</a:t>
            </a:r>
            <a:endParaRPr b="1" i="0" sz="7000" u="none" cap="none" strike="noStrike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203500" y="3031100"/>
            <a:ext cx="47370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02 -</a:t>
            </a:r>
            <a:r>
              <a:rPr b="1" lang="es" sz="1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“ HTML 2 - Listas, Rutas, Multimedia y Tablas”</a:t>
            </a:r>
            <a:endParaRPr b="1" sz="15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454750" y="1472825"/>
            <a:ext cx="49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32f3bc94c_0_31"/>
          <p:cNvSpPr txBox="1"/>
          <p:nvPr/>
        </p:nvSpPr>
        <p:spPr>
          <a:xfrm>
            <a:off x="503425" y="514175"/>
            <a:ext cx="82473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</a:pPr>
            <a:r>
              <a:rPr lang="es" sz="265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Enlaces a direcciones de correo y archivos</a:t>
            </a:r>
            <a:endParaRPr b="0" i="0" sz="209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" name="Google Shape;157;g2f32f3bc94c_0_31"/>
          <p:cNvSpPr txBox="1"/>
          <p:nvPr/>
        </p:nvSpPr>
        <p:spPr>
          <a:xfrm>
            <a:off x="503425" y="1297047"/>
            <a:ext cx="82473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Permiten vincular nuestra página con el cliente de correo predeterminado en la computadora:</a:t>
            </a:r>
            <a:endParaRPr i="0" sz="1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g2f32f3bc94c_0_31"/>
          <p:cNvSpPr txBox="1"/>
          <p:nvPr/>
        </p:nvSpPr>
        <p:spPr>
          <a:xfrm>
            <a:off x="574712" y="2112333"/>
            <a:ext cx="64041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 pueden agregar un “asunto”:</a:t>
            </a:r>
            <a:endParaRPr b="0" i="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2f32f3bc94c_0_31"/>
          <p:cNvSpPr txBox="1"/>
          <p:nvPr/>
        </p:nvSpPr>
        <p:spPr>
          <a:xfrm>
            <a:off x="536400" y="2904963"/>
            <a:ext cx="80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Los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enlaces también permiten vincular nuestro documento HTML con archivos:</a:t>
            </a:r>
            <a:endParaRPr i="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g2f32f3bc94c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690" y="3269489"/>
            <a:ext cx="4815409" cy="100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f32f3bc94c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5544" y="3321701"/>
            <a:ext cx="2134039" cy="900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g2f32f3bc94c_0_31"/>
          <p:cNvCxnSpPr/>
          <p:nvPr/>
        </p:nvCxnSpPr>
        <p:spPr>
          <a:xfrm rot="6290">
            <a:off x="697533" y="107456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g2f32f3bc94c_0_31"/>
          <p:cNvSpPr txBox="1"/>
          <p:nvPr/>
        </p:nvSpPr>
        <p:spPr>
          <a:xfrm>
            <a:off x="611700" y="1657350"/>
            <a:ext cx="619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2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" sz="12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5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s" sz="12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25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"mailto:info@gmail.com"</a:t>
            </a:r>
            <a:r>
              <a:rPr lang="es" sz="12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&gt;Enviar correo&lt;/</a:t>
            </a:r>
            <a:r>
              <a:rPr lang="es" sz="12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" sz="12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g2f32f3bc94c_0_31"/>
          <p:cNvSpPr txBox="1"/>
          <p:nvPr/>
        </p:nvSpPr>
        <p:spPr>
          <a:xfrm>
            <a:off x="611700" y="2478875"/>
            <a:ext cx="8071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2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" sz="12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50">
                <a:solidFill>
                  <a:srgbClr val="A6E22E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s" sz="12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250">
                <a:solidFill>
                  <a:srgbClr val="E6DB74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"mailto:info@ejemplo.com?subject=Contacto"</a:t>
            </a:r>
            <a:r>
              <a:rPr lang="es" sz="12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&gt;Enviar correo&lt;/</a:t>
            </a:r>
            <a:r>
              <a:rPr lang="es" sz="12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s" sz="12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4deca7453f80b4_7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4" name="Google Shape;174;g334deca7453f80b4_75"/>
          <p:cNvGrpSpPr/>
          <p:nvPr/>
        </p:nvGrpSpPr>
        <p:grpSpPr>
          <a:xfrm>
            <a:off x="2238325" y="1937598"/>
            <a:ext cx="881518" cy="1109627"/>
            <a:chOff x="0" y="-9525"/>
            <a:chExt cx="354123" cy="394843"/>
          </a:xfrm>
        </p:grpSpPr>
        <p:sp>
          <p:nvSpPr>
            <p:cNvPr id="175" name="Google Shape;175;g334deca7453f80b4_75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76" name="Google Shape;176;g334deca7453f80b4_75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g334deca7453f80b4_75"/>
          <p:cNvSpPr txBox="1"/>
          <p:nvPr/>
        </p:nvSpPr>
        <p:spPr>
          <a:xfrm>
            <a:off x="3415402" y="1933650"/>
            <a:ext cx="41034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Rutas Absolutas y Relativas</a:t>
            </a:r>
            <a:endParaRPr sz="12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78" name="Google Shape;178;g334deca7453f80b4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186" y="2132400"/>
            <a:ext cx="637824" cy="7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32f3bc94c_0_37"/>
          <p:cNvSpPr txBox="1"/>
          <p:nvPr/>
        </p:nvSpPr>
        <p:spPr>
          <a:xfrm>
            <a:off x="1388325" y="562700"/>
            <a:ext cx="805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70"/>
              <a:buFont typeface="Arial"/>
              <a:buNone/>
            </a:pPr>
            <a:r>
              <a:rPr lang="es" sz="3412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Rutas absolutas y relativas</a:t>
            </a:r>
            <a:endParaRPr b="0" i="0" sz="2870" u="none" cap="none" strike="noStrike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" name="Google Shape;184;g2f32f3bc94c_0_37"/>
          <p:cNvSpPr txBox="1"/>
          <p:nvPr/>
        </p:nvSpPr>
        <p:spPr>
          <a:xfrm>
            <a:off x="542550" y="1356804"/>
            <a:ext cx="37833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Cuando hablamos de ruta (o path) nos referimos a la dirección de destino al hacer clic en el link. Esta ruta puede ser: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Absoluta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Nombre de dominio (externa): http://www.manualweb.net/img/logos/html.png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Relativa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Directorios desde donde estoy (interna): /img/casa.png</a:t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g2f32f3bc94c_0_37"/>
          <p:cNvSpPr txBox="1"/>
          <p:nvPr/>
        </p:nvSpPr>
        <p:spPr>
          <a:xfrm>
            <a:off x="4764591" y="1164354"/>
            <a:ext cx="3783300" cy="32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g2f32f3bc94c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8879" y="1884517"/>
            <a:ext cx="3783182" cy="1527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g2f32f3bc94c_0_37"/>
          <p:cNvCxnSpPr/>
          <p:nvPr/>
        </p:nvCxnSpPr>
        <p:spPr>
          <a:xfrm rot="6290">
            <a:off x="637708" y="12688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g2f32f3bc94c_0_37"/>
          <p:cNvCxnSpPr/>
          <p:nvPr/>
        </p:nvCxnSpPr>
        <p:spPr>
          <a:xfrm rot="5429930">
            <a:off x="3389246" y="2969925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9" name="Google Shape;189;g2f32f3bc94c_0_37"/>
          <p:cNvGrpSpPr/>
          <p:nvPr/>
        </p:nvGrpSpPr>
        <p:grpSpPr>
          <a:xfrm>
            <a:off x="637700" y="483350"/>
            <a:ext cx="750635" cy="697490"/>
            <a:chOff x="0" y="-9525"/>
            <a:chExt cx="354123" cy="394843"/>
          </a:xfrm>
        </p:grpSpPr>
        <p:sp>
          <p:nvSpPr>
            <p:cNvPr id="190" name="Google Shape;190;g2f32f3bc94c_0_37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91" name="Google Shape;191;g2f32f3bc94c_0_37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" name="Google Shape;192;g2f32f3bc94c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466" y="605801"/>
            <a:ext cx="543116" cy="452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32f3bc94c_0_40"/>
          <p:cNvSpPr txBox="1"/>
          <p:nvPr/>
        </p:nvSpPr>
        <p:spPr>
          <a:xfrm>
            <a:off x="311700" y="629625"/>
            <a:ext cx="73557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es" sz="3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Rutas absolutas </a:t>
            </a:r>
            <a:endParaRPr sz="34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None/>
            </a:pPr>
            <a:r>
              <a:rPr lang="es" sz="3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      y relativas</a:t>
            </a:r>
            <a:endParaRPr sz="34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8" name="Google Shape;198;g2f32f3bc94c_0_40"/>
          <p:cNvSpPr txBox="1"/>
          <p:nvPr/>
        </p:nvSpPr>
        <p:spPr>
          <a:xfrm>
            <a:off x="491050" y="1883870"/>
            <a:ext cx="39999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Mientras desarrollamos el sitio en forma local (desde nuestra computadora), nos conviene tener la información dividida en carpetas.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 general nuestro index.html será la página principal y las demás páginas estarán en el directorio raíz, pero para colocar imágenes, hojas de estilo, archivos de JavaScript nos conviene ponerlos en carpetas separadas.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g2f32f3bc94c_0_40"/>
          <p:cNvSpPr txBox="1"/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" name="Google Shape;200;g2f32f3bc94c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1250" y="1331063"/>
            <a:ext cx="3163950" cy="305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g2f32f3bc94c_0_40"/>
          <p:cNvCxnSpPr/>
          <p:nvPr/>
        </p:nvCxnSpPr>
        <p:spPr>
          <a:xfrm>
            <a:off x="259150" y="1617913"/>
            <a:ext cx="4492800" cy="177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g334deca7453f80b4_90"/>
          <p:cNvGrpSpPr/>
          <p:nvPr/>
        </p:nvGrpSpPr>
        <p:grpSpPr>
          <a:xfrm>
            <a:off x="1709475" y="1826000"/>
            <a:ext cx="960877" cy="1109627"/>
            <a:chOff x="0" y="-9525"/>
            <a:chExt cx="354123" cy="394843"/>
          </a:xfrm>
        </p:grpSpPr>
        <p:sp>
          <p:nvSpPr>
            <p:cNvPr id="207" name="Google Shape;207;g334deca7453f80b4_9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08" name="Google Shape;208;g334deca7453f80b4_9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g334deca7453f80b4_90"/>
          <p:cNvSpPr txBox="1"/>
          <p:nvPr/>
        </p:nvSpPr>
        <p:spPr>
          <a:xfrm>
            <a:off x="2777027" y="2005177"/>
            <a:ext cx="58017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Tipos de elementos</a:t>
            </a:r>
            <a:endParaRPr sz="34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6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 Elementos en bloque y elementos en </a:t>
            </a:r>
            <a:r>
              <a:rPr lang="es" sz="16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línea</a:t>
            </a:r>
            <a:endParaRPr sz="28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10" name="Google Shape;210;g334deca7453f80b4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447" y="2015726"/>
            <a:ext cx="764943" cy="73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37fd7ba01_0_10"/>
          <p:cNvSpPr txBox="1"/>
          <p:nvPr/>
        </p:nvSpPr>
        <p:spPr>
          <a:xfrm>
            <a:off x="910350" y="1449488"/>
            <a:ext cx="73233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HTML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clasifica a todos los elementos en dos grupos: inline y block. De por defecto, los elementos en bloque comienzan en una nueva línea y los elementos en línea pueden comenzar en cualquier parte de una línea.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6" name="Google Shape;216;g2f37fd7ba01_0_10"/>
          <p:cNvGraphicFramePr/>
          <p:nvPr/>
        </p:nvGraphicFramePr>
        <p:xfrm>
          <a:off x="910300" y="226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{DDB74CF2-00D1-41D2-9730-2C2926D9C152}</a:tableStyleId>
              </a:tblPr>
              <a:tblGrid>
                <a:gridCol w="3730550"/>
                <a:gridCol w="3592850"/>
              </a:tblGrid>
              <a:tr h="81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                   INLINE</a:t>
                      </a:r>
                      <a:endParaRPr b="1" sz="1100" u="none" cap="none" strike="noStrike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Archivo Black"/>
                          <a:ea typeface="Archivo Black"/>
                          <a:cs typeface="Archivo Black"/>
                          <a:sym typeface="Archivo Black"/>
                        </a:rPr>
                        <a:t>                 BLOCK</a:t>
                      </a:r>
                      <a:endParaRPr b="1" sz="1100" u="none" cap="none" strike="noStrike">
                        <a:solidFill>
                          <a:srgbClr val="59595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87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&lt;br&gt;, &lt;a&gt;, &lt;img&gt;, &lt;span&gt;, &lt;b&gt;, &lt;strong&gt;, &lt;mark&gt;, &lt;sub&gt;, etc.</a:t>
                      </a:r>
                      <a:endParaRPr>
                        <a:solidFill>
                          <a:schemeClr val="dk1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Archivo Narrow"/>
                          <a:ea typeface="Archivo Narrow"/>
                          <a:cs typeface="Archivo Narrow"/>
                          <a:sym typeface="Archivo Narrow"/>
                        </a:rPr>
                        <a:t>&lt;div&gt;, &lt;p&gt;, &lt;h1&gt;..&lt;h6&gt;, &lt;ul&gt;, &lt;ol&gt;, &lt;li&gt;, &lt;table&gt;, &lt;form&gt;, etc.</a:t>
                      </a:r>
                      <a:endParaRPr>
                        <a:solidFill>
                          <a:schemeClr val="dk1"/>
                        </a:solidFill>
                        <a:latin typeface="Archivo Narrow"/>
                        <a:ea typeface="Archivo Narrow"/>
                        <a:cs typeface="Archivo Narrow"/>
                        <a:sym typeface="Archivo Narrow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685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g2f37fd7ba01_0_10"/>
          <p:cNvSpPr txBox="1"/>
          <p:nvPr/>
        </p:nvSpPr>
        <p:spPr>
          <a:xfrm>
            <a:off x="1659850" y="600900"/>
            <a:ext cx="6360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None/>
            </a:pPr>
            <a:r>
              <a:rPr lang="es" sz="3094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Elementos Block e Inline</a:t>
            </a:r>
            <a:endParaRPr sz="3094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218" name="Google Shape;218;g2f37fd7ba01_0_10"/>
          <p:cNvCxnSpPr/>
          <p:nvPr/>
        </p:nvCxnSpPr>
        <p:spPr>
          <a:xfrm rot="6290">
            <a:off x="718633" y="136378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9" name="Google Shape;219;g2f37fd7ba01_0_10"/>
          <p:cNvGrpSpPr/>
          <p:nvPr/>
        </p:nvGrpSpPr>
        <p:grpSpPr>
          <a:xfrm>
            <a:off x="772274" y="510401"/>
            <a:ext cx="822026" cy="767693"/>
            <a:chOff x="0" y="-9525"/>
            <a:chExt cx="354123" cy="394843"/>
          </a:xfrm>
        </p:grpSpPr>
        <p:sp>
          <p:nvSpPr>
            <p:cNvPr id="220" name="Google Shape;220;g2f37fd7ba01_0_1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21" name="Google Shape;221;g2f37fd7ba01_0_1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2" name="Google Shape;222;g2f37fd7ba01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023" y="641663"/>
            <a:ext cx="548525" cy="5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g334deca7453f80b4_101"/>
          <p:cNvGrpSpPr/>
          <p:nvPr/>
        </p:nvGrpSpPr>
        <p:grpSpPr>
          <a:xfrm>
            <a:off x="1587753" y="1859475"/>
            <a:ext cx="925430" cy="1109627"/>
            <a:chOff x="0" y="-9525"/>
            <a:chExt cx="354123" cy="394843"/>
          </a:xfrm>
        </p:grpSpPr>
        <p:sp>
          <p:nvSpPr>
            <p:cNvPr id="228" name="Google Shape;228;g334deca7453f80b4_101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29" name="Google Shape;229;g334deca7453f80b4_101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g334deca7453f80b4_101"/>
          <p:cNvSpPr txBox="1"/>
          <p:nvPr/>
        </p:nvSpPr>
        <p:spPr>
          <a:xfrm>
            <a:off x="2615901" y="2038650"/>
            <a:ext cx="52377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Multimedia con HTML</a:t>
            </a:r>
            <a:endParaRPr sz="34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16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Imagen, video, audio, iframe</a:t>
            </a:r>
            <a:endParaRPr sz="28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31" name="Google Shape;231;g334deca7453f80b4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363" y="1977188"/>
            <a:ext cx="874200" cy="8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32f3bc94c_0_55"/>
          <p:cNvSpPr txBox="1"/>
          <p:nvPr/>
        </p:nvSpPr>
        <p:spPr>
          <a:xfrm>
            <a:off x="1372600" y="369225"/>
            <a:ext cx="3301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34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Imágenes</a:t>
            </a:r>
            <a:endParaRPr b="0" i="0" sz="2700" u="none" cap="none" strike="noStrike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" name="Google Shape;237;g2f32f3bc94c_0_55"/>
          <p:cNvSpPr txBox="1"/>
          <p:nvPr/>
        </p:nvSpPr>
        <p:spPr>
          <a:xfrm>
            <a:off x="524650" y="956525"/>
            <a:ext cx="85032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</a:t>
            </a:r>
            <a:r>
              <a:rPr b="0" i="0" lang="es" sz="1400" u="none" cap="none" strike="noStrik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mostrar una imagen en una página tenemos dos formas de hacerlo. Una es usando el elemento &lt;img&gt; y otras es mediante CSS (que veremos más adelante).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Esta etiqueta requiere de dos atributos obligatorios:  src (de source) y alt (de alternative).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238" name="Google Shape;238;g2f32f3bc94c_0_55"/>
          <p:cNvSpPr txBox="1"/>
          <p:nvPr/>
        </p:nvSpPr>
        <p:spPr>
          <a:xfrm>
            <a:off x="524650" y="2180500"/>
            <a:ext cx="85032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Utilizamos alt para: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Posicionamiento en buscadores (extrayendo palabras clave).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Personas con dificultades visuales (lectores de páginas Web).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Cuando la imagen no se encuentra disponible.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 height y width podemos definir el alto y el ancho de la imagen: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39" name="Google Shape;239;g2f32f3bc94c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648" y="1869325"/>
            <a:ext cx="6654325" cy="3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f32f3bc94c_0_55"/>
          <p:cNvSpPr txBox="1"/>
          <p:nvPr/>
        </p:nvSpPr>
        <p:spPr>
          <a:xfrm>
            <a:off x="553600" y="3912025"/>
            <a:ext cx="84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Podemos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utilizar una imagen como enlace combinando las etiquetas &lt;a&gt; e &lt;img&gt;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41" name="Google Shape;241;g2f32f3bc94c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275" y="3588000"/>
            <a:ext cx="4892100" cy="38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g2f32f3bc94c_0_55"/>
          <p:cNvCxnSpPr/>
          <p:nvPr/>
        </p:nvCxnSpPr>
        <p:spPr>
          <a:xfrm rot="6290">
            <a:off x="553608" y="10223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g2f32f3bc94c_0_55"/>
          <p:cNvCxnSpPr/>
          <p:nvPr/>
        </p:nvCxnSpPr>
        <p:spPr>
          <a:xfrm rot="5429930">
            <a:off x="7216946" y="2981350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4" name="Google Shape;244;g2f32f3bc94c_0_55"/>
          <p:cNvGrpSpPr/>
          <p:nvPr/>
        </p:nvGrpSpPr>
        <p:grpSpPr>
          <a:xfrm>
            <a:off x="553600" y="369225"/>
            <a:ext cx="591987" cy="596884"/>
            <a:chOff x="0" y="-9525"/>
            <a:chExt cx="354123" cy="394843"/>
          </a:xfrm>
        </p:grpSpPr>
        <p:sp>
          <p:nvSpPr>
            <p:cNvPr id="245" name="Google Shape;245;g2f32f3bc94c_0_55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46" name="Google Shape;246;g2f32f3bc94c_0_55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g2f32f3bc94c_0_55"/>
          <p:cNvGrpSpPr/>
          <p:nvPr/>
        </p:nvGrpSpPr>
        <p:grpSpPr>
          <a:xfrm>
            <a:off x="683714" y="557394"/>
            <a:ext cx="331927" cy="220550"/>
            <a:chOff x="1244325" y="314425"/>
            <a:chExt cx="444525" cy="370050"/>
          </a:xfrm>
        </p:grpSpPr>
        <p:sp>
          <p:nvSpPr>
            <p:cNvPr id="248" name="Google Shape;248;g2f32f3bc94c_0_55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g2f32f3bc94c_0_55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32f3bc94c_0_58"/>
          <p:cNvSpPr txBox="1"/>
          <p:nvPr/>
        </p:nvSpPr>
        <p:spPr>
          <a:xfrm>
            <a:off x="1512750" y="348125"/>
            <a:ext cx="212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338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Favicon</a:t>
            </a:r>
            <a:endParaRPr b="0" i="0" sz="289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5" name="Google Shape;255;g2f32f3bc94c_0_58"/>
          <p:cNvSpPr txBox="1"/>
          <p:nvPr/>
        </p:nvSpPr>
        <p:spPr>
          <a:xfrm>
            <a:off x="366225" y="1008213"/>
            <a:ext cx="43707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Un favicon es la pequeña imagen que se muestra en la pestaña del navegador o en la lista de marcadores (favoritos). El tamaño en la barra de direcciones es de 16x16 píxeles.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Para agregarlo debemos tener la imagen .png que deseamos colocar como ícono en formato .ico, que se puede convertir desde </a:t>
            </a:r>
            <a:r>
              <a:rPr lang="es">
                <a:solidFill>
                  <a:schemeClr val="lt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https://convertico.com/</a:t>
            </a: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y luego agregar en el head de nuestro documento HTML lo siguiente: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6" name="Google Shape;256;g2f32f3bc94c_0_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1700" y="2169025"/>
            <a:ext cx="3713250" cy="4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f32f3bc94c_0_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1688" y="281163"/>
            <a:ext cx="1931575" cy="49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f32f3bc94c_0_58"/>
          <p:cNvSpPr txBox="1"/>
          <p:nvPr/>
        </p:nvSpPr>
        <p:spPr>
          <a:xfrm>
            <a:off x="409850" y="2996725"/>
            <a:ext cx="45363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Los</a:t>
            </a:r>
            <a:r>
              <a:rPr b="0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pasos para colocarlo son los siguientes: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Buscar o crear una imagen .png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Ingresar en </a:t>
            </a:r>
            <a:r>
              <a:rPr lang="es">
                <a:solidFill>
                  <a:schemeClr val="lt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https://convertico.com/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Seleccionar el archivo, convertirlo y descargarlo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 el head colocar la referencia con: link rel="icon" href="nombredelarchivo.ico"</a:t>
            </a:r>
            <a:endParaRPr b="1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9" name="Google Shape;259;g2f32f3bc94c_0_58"/>
          <p:cNvCxnSpPr/>
          <p:nvPr/>
        </p:nvCxnSpPr>
        <p:spPr>
          <a:xfrm>
            <a:off x="244125" y="955663"/>
            <a:ext cx="4492800" cy="177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32f3bc94c_0_61"/>
          <p:cNvSpPr txBox="1"/>
          <p:nvPr/>
        </p:nvSpPr>
        <p:spPr>
          <a:xfrm>
            <a:off x="1429300" y="490850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5"/>
              <a:buFont typeface="Arial"/>
              <a:buNone/>
            </a:pPr>
            <a:r>
              <a:rPr lang="es" sz="3275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Audio</a:t>
            </a:r>
            <a:endParaRPr b="0" i="0" sz="2595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5" name="Google Shape;265;g2f32f3bc94c_0_61"/>
          <p:cNvSpPr txBox="1"/>
          <p:nvPr/>
        </p:nvSpPr>
        <p:spPr>
          <a:xfrm>
            <a:off x="570175" y="1273300"/>
            <a:ext cx="84210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etiqueta &lt;audio&gt; acepta como atributos:</a:t>
            </a:r>
            <a:endParaRPr b="1" sz="16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5147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preload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es usado en el elemento audio para almacenar temporalmente (buffering) archivos de gran tamaño.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+ info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514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src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puede ser una URL del archivo de audio o la ruta al archivo local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+ info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514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controls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muestra los controles estándar para audio en una página web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+ info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514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autoplay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hace que el audio se reproduzca automáticamente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+ info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514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loop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hace que el audio se repita automáticamente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+ info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514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muted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especifica que la salida de audio debe estar silenciada </a:t>
            </a:r>
            <a:r>
              <a:rPr lang="es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+ info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Más información: </a:t>
            </a:r>
            <a:r>
              <a:rPr b="1" lang="es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https://www.w3schools.com/tags/tag_audio.asp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1" i="0" sz="1800" u="none" cap="none" strike="noStrike">
              <a:solidFill>
                <a:srgbClr val="0097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6" name="Google Shape;266;g2f32f3bc94c_0_61"/>
          <p:cNvCxnSpPr/>
          <p:nvPr/>
        </p:nvCxnSpPr>
        <p:spPr>
          <a:xfrm rot="6290">
            <a:off x="640808" y="11684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g2f32f3bc94c_0_61"/>
          <p:cNvCxnSpPr/>
          <p:nvPr/>
        </p:nvCxnSpPr>
        <p:spPr>
          <a:xfrm>
            <a:off x="8139700" y="2390275"/>
            <a:ext cx="0" cy="14742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8" name="Google Shape;268;g2f32f3bc94c_0_61"/>
          <p:cNvGrpSpPr/>
          <p:nvPr/>
        </p:nvGrpSpPr>
        <p:grpSpPr>
          <a:xfrm>
            <a:off x="737525" y="457689"/>
            <a:ext cx="612172" cy="667916"/>
            <a:chOff x="0" y="-9525"/>
            <a:chExt cx="354123" cy="394843"/>
          </a:xfrm>
        </p:grpSpPr>
        <p:sp>
          <p:nvSpPr>
            <p:cNvPr id="269" name="Google Shape;269;g2f32f3bc94c_0_61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70" name="Google Shape;270;g2f32f3bc94c_0_61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g2f32f3bc94c_0_61"/>
          <p:cNvSpPr/>
          <p:nvPr/>
        </p:nvSpPr>
        <p:spPr>
          <a:xfrm>
            <a:off x="909248" y="658074"/>
            <a:ext cx="268729" cy="267127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22587397b_2_0"/>
          <p:cNvSpPr txBox="1"/>
          <p:nvPr/>
        </p:nvSpPr>
        <p:spPr>
          <a:xfrm>
            <a:off x="632700" y="1864600"/>
            <a:ext cx="78786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2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¡Les damos la bienvenida! </a:t>
            </a:r>
            <a:endParaRPr b="1" i="0" sz="42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2" name="Google Shape;62;g2f22587397b_2_0"/>
          <p:cNvSpPr/>
          <p:nvPr/>
        </p:nvSpPr>
        <p:spPr>
          <a:xfrm>
            <a:off x="2234850" y="2701950"/>
            <a:ext cx="4674300" cy="5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f22587397b_2_0"/>
          <p:cNvSpPr txBox="1"/>
          <p:nvPr/>
        </p:nvSpPr>
        <p:spPr>
          <a:xfrm>
            <a:off x="2582550" y="2701900"/>
            <a:ext cx="4274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2000" u="none" cap="none" strike="noStrike">
                <a:solidFill>
                  <a:srgbClr val="4343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Vamos a comenzar a grabar la clase</a:t>
            </a:r>
            <a:endParaRPr b="0" i="0" sz="2000" u="none" cap="none" strike="noStrike">
              <a:solidFill>
                <a:srgbClr val="4343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64" name="Google Shape;64;g2f22587397b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7375" y="2813588"/>
            <a:ext cx="297825" cy="2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4deca7453f80b4_113"/>
          <p:cNvSpPr txBox="1"/>
          <p:nvPr/>
        </p:nvSpPr>
        <p:spPr>
          <a:xfrm>
            <a:off x="561075" y="1311975"/>
            <a:ext cx="82800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25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 etiqueta &lt;video&gt; acepta como atributos:</a:t>
            </a:r>
            <a:endParaRPr b="1" i="0" sz="20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115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●"/>
            </a:pPr>
            <a:r>
              <a:rPr b="1"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controls: </a:t>
            </a:r>
            <a:r>
              <a:rPr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permite activar los controles del player </a:t>
            </a:r>
            <a:r>
              <a:rPr lang="es" sz="1600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+ info</a:t>
            </a:r>
            <a:r>
              <a:rPr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sz="16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3115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●"/>
            </a:pPr>
            <a:r>
              <a:rPr b="1"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poster: </a:t>
            </a:r>
            <a:r>
              <a:rPr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muestra una imagen a modo de presentación </a:t>
            </a:r>
            <a:r>
              <a:rPr lang="es" sz="1600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+ info</a:t>
            </a:r>
            <a:r>
              <a:rPr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sz="16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3115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●"/>
            </a:pPr>
            <a:r>
              <a:rPr b="1"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autoplay, loop, muted, preload y src: </a:t>
            </a:r>
            <a:r>
              <a:rPr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misma función que en audio.</a:t>
            </a:r>
            <a:endParaRPr sz="16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3115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●"/>
            </a:pPr>
            <a:r>
              <a:rPr b="1"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height: </a:t>
            </a:r>
            <a:r>
              <a:rPr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establece la altura del reproductor de video (pixeles) </a:t>
            </a:r>
            <a:r>
              <a:rPr lang="es" sz="1600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+ info</a:t>
            </a:r>
            <a:endParaRPr sz="16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31152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Montserrat"/>
              <a:buChar char="●"/>
            </a:pPr>
            <a:r>
              <a:rPr b="1"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width: </a:t>
            </a:r>
            <a:r>
              <a:rPr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establece el ancho del reproductor de video (pixeles) </a:t>
            </a:r>
            <a:r>
              <a:rPr lang="es" sz="1600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+ info</a:t>
            </a:r>
            <a:endParaRPr sz="1600"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ct val="1125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Más información: </a:t>
            </a:r>
            <a:r>
              <a:rPr b="1" lang="es" sz="1600">
                <a:solidFill>
                  <a:schemeClr val="dk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https://www.w3schools.com/tags/tag_video.asp</a:t>
            </a:r>
            <a:r>
              <a:rPr b="1"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1" i="0" sz="16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g334deca7453f80b4_113"/>
          <p:cNvSpPr txBox="1"/>
          <p:nvPr/>
        </p:nvSpPr>
        <p:spPr>
          <a:xfrm>
            <a:off x="1375575" y="505300"/>
            <a:ext cx="28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5"/>
              <a:buFont typeface="Arial"/>
              <a:buNone/>
            </a:pPr>
            <a:r>
              <a:rPr lang="es" sz="3275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Video</a:t>
            </a:r>
            <a:endParaRPr b="0" i="0" sz="2595" u="none" cap="none" strike="noStrike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78" name="Google Shape;278;g334deca7453f80b4_113"/>
          <p:cNvCxnSpPr/>
          <p:nvPr/>
        </p:nvCxnSpPr>
        <p:spPr>
          <a:xfrm rot="6290">
            <a:off x="650783" y="11780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g334deca7453f80b4_113"/>
          <p:cNvCxnSpPr/>
          <p:nvPr/>
        </p:nvCxnSpPr>
        <p:spPr>
          <a:xfrm>
            <a:off x="8139700" y="2390275"/>
            <a:ext cx="0" cy="14742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0" name="Google Shape;280;g334deca7453f80b4_113"/>
          <p:cNvGrpSpPr/>
          <p:nvPr/>
        </p:nvGrpSpPr>
        <p:grpSpPr>
          <a:xfrm>
            <a:off x="7822175" y="405023"/>
            <a:ext cx="612172" cy="773261"/>
            <a:chOff x="0" y="-9525"/>
            <a:chExt cx="354123" cy="394843"/>
          </a:xfrm>
        </p:grpSpPr>
        <p:sp>
          <p:nvSpPr>
            <p:cNvPr id="281" name="Google Shape;281;g334deca7453f80b4_113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82" name="Google Shape;282;g334deca7453f80b4_113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g334deca7453f80b4_113"/>
          <p:cNvGrpSpPr/>
          <p:nvPr/>
        </p:nvGrpSpPr>
        <p:grpSpPr>
          <a:xfrm>
            <a:off x="7956651" y="648792"/>
            <a:ext cx="343218" cy="285716"/>
            <a:chOff x="1244325" y="314425"/>
            <a:chExt cx="444525" cy="370050"/>
          </a:xfrm>
        </p:grpSpPr>
        <p:sp>
          <p:nvSpPr>
            <p:cNvPr id="284" name="Google Shape;284;g334deca7453f80b4_11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g334deca7453f80b4_11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g334deca7453f80b4_113"/>
          <p:cNvGrpSpPr/>
          <p:nvPr/>
        </p:nvGrpSpPr>
        <p:grpSpPr>
          <a:xfrm>
            <a:off x="650775" y="493212"/>
            <a:ext cx="591987" cy="596884"/>
            <a:chOff x="0" y="-9525"/>
            <a:chExt cx="354123" cy="394843"/>
          </a:xfrm>
        </p:grpSpPr>
        <p:sp>
          <p:nvSpPr>
            <p:cNvPr id="287" name="Google Shape;287;g334deca7453f80b4_113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288" name="Google Shape;288;g334deca7453f80b4_113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g334deca7453f80b4_113"/>
          <p:cNvGrpSpPr/>
          <p:nvPr/>
        </p:nvGrpSpPr>
        <p:grpSpPr>
          <a:xfrm>
            <a:off x="780889" y="681382"/>
            <a:ext cx="331927" cy="220550"/>
            <a:chOff x="1244325" y="314425"/>
            <a:chExt cx="444525" cy="370050"/>
          </a:xfrm>
        </p:grpSpPr>
        <p:sp>
          <p:nvSpPr>
            <p:cNvPr id="290" name="Google Shape;290;g334deca7453f80b4_11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g334deca7453f80b4_11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32f3bc94c_0_67"/>
          <p:cNvSpPr txBox="1"/>
          <p:nvPr/>
        </p:nvSpPr>
        <p:spPr>
          <a:xfrm>
            <a:off x="579712" y="1153312"/>
            <a:ext cx="78246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Se utiliza para incrustar otro documento HTML que se cargará en forma independiente en la página actual. Podemos agregar: contenidos de terceros, interfaces de usuario, videos de YouTube, mapas de Google Maps y banners de publicidad desde otro sitio.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297" name="Google Shape;297;g2f32f3bc94c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393" y="2172830"/>
            <a:ext cx="7957215" cy="628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f32f3bc94c_0_67"/>
          <p:cNvSpPr txBox="1"/>
          <p:nvPr/>
        </p:nvSpPr>
        <p:spPr>
          <a:xfrm>
            <a:off x="579712" y="2881288"/>
            <a:ext cx="78246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60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width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y height: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ancho y alto.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60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frameborder: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0: sin borde y 1: con borde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2607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scrolling: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habilita las barras de desplazamiento si el contenido no cabe en el iframe. Con “yes” aparecen siempre, con “auto” aparecen sólo si es necesario y con “no” no aparecerán nunca.</a:t>
            </a:r>
            <a:endParaRPr b="0" i="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g2f32f3bc94c_0_67"/>
          <p:cNvSpPr txBox="1"/>
          <p:nvPr/>
        </p:nvSpPr>
        <p:spPr>
          <a:xfrm>
            <a:off x="1319750" y="477150"/>
            <a:ext cx="288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5"/>
              <a:buFont typeface="Arial"/>
              <a:buNone/>
            </a:pPr>
            <a:r>
              <a:rPr lang="es" sz="3275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Iframe</a:t>
            </a:r>
            <a:endParaRPr b="0" i="0" sz="2595" u="none" cap="none" strike="noStrike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00" name="Google Shape;300;g2f32f3bc94c_0_67"/>
          <p:cNvCxnSpPr/>
          <p:nvPr/>
        </p:nvCxnSpPr>
        <p:spPr>
          <a:xfrm rot="6290">
            <a:off x="650783" y="117801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1" name="Google Shape;301;g2f32f3bc94c_0_67"/>
          <p:cNvGrpSpPr/>
          <p:nvPr/>
        </p:nvGrpSpPr>
        <p:grpSpPr>
          <a:xfrm>
            <a:off x="650775" y="449151"/>
            <a:ext cx="612172" cy="628709"/>
            <a:chOff x="0" y="-9525"/>
            <a:chExt cx="354123" cy="394843"/>
          </a:xfrm>
        </p:grpSpPr>
        <p:sp>
          <p:nvSpPr>
            <p:cNvPr id="302" name="Google Shape;302;g2f32f3bc94c_0_67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303" name="Google Shape;303;g2f32f3bc94c_0_67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g2f32f3bc94c_0_67"/>
          <p:cNvGrpSpPr/>
          <p:nvPr/>
        </p:nvGrpSpPr>
        <p:grpSpPr>
          <a:xfrm>
            <a:off x="792784" y="646216"/>
            <a:ext cx="328142" cy="234609"/>
            <a:chOff x="1928175" y="312600"/>
            <a:chExt cx="425000" cy="373700"/>
          </a:xfrm>
        </p:grpSpPr>
        <p:sp>
          <p:nvSpPr>
            <p:cNvPr id="305" name="Google Shape;305;g2f32f3bc94c_0_6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g2f32f3bc94c_0_6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32f3bc94c_0_134"/>
          <p:cNvSpPr txBox="1"/>
          <p:nvPr/>
        </p:nvSpPr>
        <p:spPr>
          <a:xfrm>
            <a:off x="492425" y="958650"/>
            <a:ext cx="430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 sz="1600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Mapas de Google: </a:t>
            </a:r>
            <a:r>
              <a:rPr b="1"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1"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Ingresar a </a:t>
            </a:r>
            <a:r>
              <a:rPr lang="es">
                <a:solidFill>
                  <a:schemeClr val="lt1"/>
                </a:solidFill>
                <a:uFill>
                  <a:noFill/>
                </a:uFill>
                <a:latin typeface="Archivo Narrow"/>
                <a:ea typeface="Archivo Narrow"/>
                <a:cs typeface="Archivo Narrow"/>
                <a:sym typeface="Archivo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https://www.google.com.ar/maps</a:t>
            </a: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Buscar una dirección (ej: Pueyrredón 400).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Compartir – Insertar un mapa – Copiar HTML.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Pegar el código en nuestro editor.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" sz="1600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Videos de YouTube:</a:t>
            </a:r>
            <a:endParaRPr b="1" sz="1600"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Buscar un video en YouTube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Clic derecho en el video - Copiar código de inserción.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Pegar el código en nuestro editor.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También podremos colocar otros mapas gratuitos, contenido de Spotify, Vimeo e inclusive incrustar otras páginas web,</a:t>
            </a:r>
            <a:endParaRPr sz="1600"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312" name="Google Shape;312;g2f32f3bc94c_0_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3300" y="828000"/>
            <a:ext cx="1553250" cy="348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4deca7453f80b4_12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8" name="Google Shape;318;g334deca7453f80b4_125"/>
          <p:cNvGrpSpPr/>
          <p:nvPr/>
        </p:nvGrpSpPr>
        <p:grpSpPr>
          <a:xfrm>
            <a:off x="3265829" y="1914123"/>
            <a:ext cx="995192" cy="1109627"/>
            <a:chOff x="0" y="-9525"/>
            <a:chExt cx="354123" cy="394843"/>
          </a:xfrm>
        </p:grpSpPr>
        <p:sp>
          <p:nvSpPr>
            <p:cNvPr id="319" name="Google Shape;319;g334deca7453f80b4_125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320" name="Google Shape;320;g334deca7453f80b4_125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g334deca7453f80b4_125"/>
          <p:cNvSpPr txBox="1"/>
          <p:nvPr/>
        </p:nvSpPr>
        <p:spPr>
          <a:xfrm>
            <a:off x="4361537" y="2153101"/>
            <a:ext cx="600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34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Tablas</a:t>
            </a:r>
            <a:endParaRPr sz="28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322" name="Google Shape;322;g334deca7453f80b4_125" title="File:Antu edit-table-cell-merge.sv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3374400" y="2079913"/>
            <a:ext cx="778050" cy="7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2f32f3bc94c_0_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219" y="2417759"/>
            <a:ext cx="3707940" cy="175434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f32f3bc94c_0_188"/>
          <p:cNvSpPr txBox="1"/>
          <p:nvPr/>
        </p:nvSpPr>
        <p:spPr>
          <a:xfrm>
            <a:off x="521900" y="1313122"/>
            <a:ext cx="78102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ontserrat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tablas se usan para representar datos.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048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ontserrat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 ejemplo más común de tablas son los documentos de Excel.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048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ontserrat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En HTML hay que definir una etiqueta para cada parte de la tabla.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04800" lvl="0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Montserrat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tablas no se usan para maquetar (hoy se maqueta por CSS).</a:t>
            </a:r>
            <a:endParaRPr b="0" i="0" sz="12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g2f32f3bc94c_0_188"/>
          <p:cNvSpPr txBox="1"/>
          <p:nvPr/>
        </p:nvSpPr>
        <p:spPr>
          <a:xfrm>
            <a:off x="4278150" y="2656975"/>
            <a:ext cx="37080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&lt;table&gt;: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Representa a todo el elemento tabla.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&lt;tr&gt;: Table row: representa una fila o registro.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&lt;td&gt;: Table data cell: representa a cada celda.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&lt;th&gt;: Table header: representa a una celda de encabezado.</a:t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g2f32f3bc94c_0_188"/>
          <p:cNvSpPr txBox="1"/>
          <p:nvPr/>
        </p:nvSpPr>
        <p:spPr>
          <a:xfrm>
            <a:off x="1395800" y="441425"/>
            <a:ext cx="857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5"/>
              <a:buFont typeface="Arial"/>
              <a:buNone/>
            </a:pPr>
            <a:r>
              <a:rPr lang="es" sz="3275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Tablas</a:t>
            </a:r>
            <a:endParaRPr b="0" i="0" sz="2595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31" name="Google Shape;331;g2f32f3bc94c_0_188"/>
          <p:cNvCxnSpPr/>
          <p:nvPr/>
        </p:nvCxnSpPr>
        <p:spPr>
          <a:xfrm>
            <a:off x="640812" y="1163613"/>
            <a:ext cx="5367000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g2f32f3bc94c_0_188"/>
          <p:cNvCxnSpPr/>
          <p:nvPr/>
        </p:nvCxnSpPr>
        <p:spPr>
          <a:xfrm>
            <a:off x="8139700" y="2390275"/>
            <a:ext cx="0" cy="14742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3" name="Google Shape;333;g2f32f3bc94c_0_188"/>
          <p:cNvGrpSpPr/>
          <p:nvPr/>
        </p:nvGrpSpPr>
        <p:grpSpPr>
          <a:xfrm>
            <a:off x="712876" y="441452"/>
            <a:ext cx="636961" cy="572680"/>
            <a:chOff x="0" y="-9525"/>
            <a:chExt cx="354123" cy="394843"/>
          </a:xfrm>
        </p:grpSpPr>
        <p:sp>
          <p:nvSpPr>
            <p:cNvPr id="334" name="Google Shape;334;g2f32f3bc94c_0_188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335" name="Google Shape;335;g2f32f3bc94c_0_188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6" name="Google Shape;336;g2f32f3bc94c_0_188" title="File:Antu edit-table-cell-merge.sv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82364" y="527021"/>
            <a:ext cx="497978" cy="40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32f3bc94c_0_245"/>
          <p:cNvSpPr txBox="1"/>
          <p:nvPr/>
        </p:nvSpPr>
        <p:spPr>
          <a:xfrm>
            <a:off x="230675" y="6870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8"/>
              <a:buFont typeface="Arial"/>
              <a:buNone/>
            </a:pPr>
            <a:r>
              <a:rPr lang="es" sz="2345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Tablas</a:t>
            </a:r>
            <a:r>
              <a:rPr lang="es" sz="2345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| Estructura básica</a:t>
            </a:r>
            <a:endParaRPr b="0" i="0" sz="1697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42" name="Google Shape;342;g2f32f3bc94c_0_2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8300" y="1259725"/>
            <a:ext cx="2685052" cy="32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f32f3bc94c_0_2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9366" y="1259725"/>
            <a:ext cx="23526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f32f3bc94c_0_245"/>
          <p:cNvSpPr txBox="1"/>
          <p:nvPr/>
        </p:nvSpPr>
        <p:spPr>
          <a:xfrm>
            <a:off x="5599375" y="3107975"/>
            <a:ext cx="2506500" cy="1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Tabla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de 3 &lt;tr&gt; (filas), de las cuales una de ellas tiene encabezado &lt;th&gt; y dos columnas, dadas por los &lt;td&gt;</a:t>
            </a:r>
            <a:endParaRPr b="1" i="0" sz="1800" u="none" cap="none" strike="noStrike">
              <a:solidFill>
                <a:srgbClr val="0097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5" name="Google Shape;345;g2f32f3bc94c_0_245"/>
          <p:cNvCxnSpPr/>
          <p:nvPr/>
        </p:nvCxnSpPr>
        <p:spPr>
          <a:xfrm>
            <a:off x="230675" y="1149288"/>
            <a:ext cx="4492800" cy="177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32f3bc94c_0_248"/>
          <p:cNvSpPr txBox="1"/>
          <p:nvPr/>
        </p:nvSpPr>
        <p:spPr>
          <a:xfrm>
            <a:off x="520325" y="1878175"/>
            <a:ext cx="41268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Son atributos que permiten que una celda ocupe más de una columna o más de una fila. Es lo que comúnmente llamamos “combinar celdas”.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columnas (td) siempre van dentro de las filas (tr). Si queremos agrupar celdas de una misma celda o columna hay que agregar los siguientes atributos: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colspan (column span = número de celdas a abarcar)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rowspan (row span = número de celdas a abarcar).</a:t>
            </a:r>
            <a:endParaRPr b="0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1" name="Google Shape;351;g2f32f3bc94c_0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4350" y="804250"/>
            <a:ext cx="2911391" cy="11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2f32f3bc94c_0_2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7675" y="2071650"/>
            <a:ext cx="2488756" cy="22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2f32f3bc94c_0_2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50850" y="3062900"/>
            <a:ext cx="1617349" cy="11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f32f3bc94c_0_248"/>
          <p:cNvSpPr txBox="1"/>
          <p:nvPr/>
        </p:nvSpPr>
        <p:spPr>
          <a:xfrm>
            <a:off x="570175" y="590925"/>
            <a:ext cx="857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5"/>
              <a:buFont typeface="Arial"/>
              <a:buNone/>
            </a:pPr>
            <a:r>
              <a:rPr lang="es" sz="3275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Tablas</a:t>
            </a:r>
            <a:endParaRPr b="0" i="0" sz="2595" u="none" cap="none" strike="noStrike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55" name="Google Shape;355;g2f32f3bc94c_0_248"/>
          <p:cNvCxnSpPr>
            <a:endCxn id="354" idx="2"/>
          </p:cNvCxnSpPr>
          <p:nvPr/>
        </p:nvCxnSpPr>
        <p:spPr>
          <a:xfrm>
            <a:off x="520225" y="1163625"/>
            <a:ext cx="4336800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g2f32f3bc94c_0_248"/>
          <p:cNvCxnSpPr/>
          <p:nvPr/>
        </p:nvCxnSpPr>
        <p:spPr>
          <a:xfrm>
            <a:off x="8360275" y="1588700"/>
            <a:ext cx="0" cy="14742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g2f32f3bc94c_0_248"/>
          <p:cNvSpPr txBox="1"/>
          <p:nvPr/>
        </p:nvSpPr>
        <p:spPr>
          <a:xfrm>
            <a:off x="640800" y="1239350"/>
            <a:ext cx="349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5"/>
              <a:buFont typeface="Arial"/>
              <a:buNone/>
            </a:pPr>
            <a:r>
              <a:rPr lang="es" sz="1675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Colspan y Rowspan</a:t>
            </a:r>
            <a:endParaRPr b="0" i="0" sz="995" u="none" cap="none" strike="noStrike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334deca7453f80b4_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925" y="1277375"/>
            <a:ext cx="6877526" cy="3133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334deca7453f80b4_139"/>
          <p:cNvSpPr txBox="1"/>
          <p:nvPr/>
        </p:nvSpPr>
        <p:spPr>
          <a:xfrm>
            <a:off x="570175" y="590925"/>
            <a:ext cx="857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5"/>
              <a:buFont typeface="Arial"/>
              <a:buNone/>
            </a:pPr>
            <a:r>
              <a:rPr lang="es" sz="3275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Tablas</a:t>
            </a:r>
            <a:endParaRPr b="0" i="0" sz="2595" u="none" cap="none" strike="noStrike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64" name="Google Shape;364;g334deca7453f80b4_139"/>
          <p:cNvCxnSpPr>
            <a:endCxn id="363" idx="2"/>
          </p:cNvCxnSpPr>
          <p:nvPr/>
        </p:nvCxnSpPr>
        <p:spPr>
          <a:xfrm>
            <a:off x="520225" y="1163625"/>
            <a:ext cx="4336800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22587397b_2_7"/>
          <p:cNvSpPr/>
          <p:nvPr/>
        </p:nvSpPr>
        <p:spPr>
          <a:xfrm>
            <a:off x="1241025" y="1894775"/>
            <a:ext cx="6730200" cy="9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f22587397b_2_7"/>
          <p:cNvSpPr txBox="1"/>
          <p:nvPr/>
        </p:nvSpPr>
        <p:spPr>
          <a:xfrm>
            <a:off x="1241025" y="1894775"/>
            <a:ext cx="67302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" sz="4500" u="none" cap="none" strike="noStrik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rPr>
              <a:t>¡Vamos a la práctica! 🚀</a:t>
            </a:r>
            <a:endParaRPr b="1" i="0" sz="4500" u="none" cap="none" strike="noStrike">
              <a:solidFill>
                <a:srgbClr val="43434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34deca7453f80b4_147"/>
          <p:cNvSpPr txBox="1"/>
          <p:nvPr/>
        </p:nvSpPr>
        <p:spPr>
          <a:xfrm>
            <a:off x="2482250" y="624525"/>
            <a:ext cx="23766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" sz="2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Ejercicios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334deca7453f80b4_147"/>
          <p:cNvSpPr txBox="1"/>
          <p:nvPr/>
        </p:nvSpPr>
        <p:spPr>
          <a:xfrm>
            <a:off x="5310925" y="18021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Agregar un archivo README.md en el proyecto, explicando brevemente de qué tratará la página que se va a desarrollar.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334deca7453f80b4_147"/>
          <p:cNvSpPr txBox="1"/>
          <p:nvPr/>
        </p:nvSpPr>
        <p:spPr>
          <a:xfrm>
            <a:off x="808175" y="1577900"/>
            <a:ext cx="2655600" cy="20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334deca7453f80b4_147"/>
          <p:cNvSpPr txBox="1"/>
          <p:nvPr/>
        </p:nvSpPr>
        <p:spPr>
          <a:xfrm>
            <a:off x="481050" y="1697225"/>
            <a:ext cx="3559800" cy="26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Crear la estructura básica del proyecto, incluyendo las etiquetas &lt;header&gt;, &lt;main&gt;, y &lt;footer&gt;. Dentro de &lt;header&gt;, incluye un título con el nombre del proyecto.</a:t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9" name="Google Shape;379;g334deca7453f80b4_147"/>
          <p:cNvSpPr txBox="1"/>
          <p:nvPr/>
        </p:nvSpPr>
        <p:spPr>
          <a:xfrm>
            <a:off x="1501025" y="1220925"/>
            <a:ext cx="1269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b="1" i="0" lang="es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334deca7453f80b4_147"/>
          <p:cNvSpPr txBox="1"/>
          <p:nvPr/>
        </p:nvSpPr>
        <p:spPr>
          <a:xfrm>
            <a:off x="6605950" y="1341050"/>
            <a:ext cx="1269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334deca7453f80b4_147"/>
          <p:cNvSpPr/>
          <p:nvPr/>
        </p:nvSpPr>
        <p:spPr>
          <a:xfrm>
            <a:off x="1205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82" name="Google Shape;382;g334deca7453f80b4_147"/>
          <p:cNvCxnSpPr/>
          <p:nvPr/>
        </p:nvCxnSpPr>
        <p:spPr>
          <a:xfrm rot="5731">
            <a:off x="555358" y="1438738"/>
            <a:ext cx="5758808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g334deca7453f80b4_147"/>
          <p:cNvCxnSpPr/>
          <p:nvPr/>
        </p:nvCxnSpPr>
        <p:spPr>
          <a:xfrm flipH="1">
            <a:off x="4574606" y="1643509"/>
            <a:ext cx="18900" cy="217080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4" name="Google Shape;384;g334deca7453f80b4_147"/>
          <p:cNvGrpSpPr/>
          <p:nvPr/>
        </p:nvGrpSpPr>
        <p:grpSpPr>
          <a:xfrm>
            <a:off x="555362" y="631437"/>
            <a:ext cx="700421" cy="692039"/>
            <a:chOff x="0" y="0"/>
            <a:chExt cx="1867789" cy="1845437"/>
          </a:xfrm>
        </p:grpSpPr>
        <p:sp>
          <p:nvSpPr>
            <p:cNvPr id="385" name="Google Shape;385;g334deca7453f80b4_147"/>
            <p:cNvSpPr/>
            <p:nvPr/>
          </p:nvSpPr>
          <p:spPr>
            <a:xfrm>
              <a:off x="12700" y="12700"/>
              <a:ext cx="1842389" cy="1820037"/>
            </a:xfrm>
            <a:custGeom>
              <a:rect b="b" l="l" r="r" t="t"/>
              <a:pathLst>
                <a:path extrusionOk="0" h="1820037" w="1842389">
                  <a:moveTo>
                    <a:pt x="0" y="0"/>
                  </a:moveTo>
                  <a:lnTo>
                    <a:pt x="1842389" y="0"/>
                  </a:lnTo>
                  <a:lnTo>
                    <a:pt x="1842389" y="1820037"/>
                  </a:lnTo>
                  <a:lnTo>
                    <a:pt x="0" y="1820037"/>
                  </a:ln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</p:sp>
        <p:sp>
          <p:nvSpPr>
            <p:cNvPr id="386" name="Google Shape;386;g334deca7453f80b4_147"/>
            <p:cNvSpPr/>
            <p:nvPr/>
          </p:nvSpPr>
          <p:spPr>
            <a:xfrm>
              <a:off x="0" y="0"/>
              <a:ext cx="1867789" cy="1845437"/>
            </a:xfrm>
            <a:custGeom>
              <a:rect b="b" l="l" r="r" t="t"/>
              <a:pathLst>
                <a:path extrusionOk="0" h="1845437" w="1867789">
                  <a:moveTo>
                    <a:pt x="12700" y="0"/>
                  </a:moveTo>
                  <a:lnTo>
                    <a:pt x="1855089" y="0"/>
                  </a:lnTo>
                  <a:cubicBezTo>
                    <a:pt x="1862074" y="0"/>
                    <a:pt x="1867789" y="5715"/>
                    <a:pt x="1867789" y="12700"/>
                  </a:cubicBezTo>
                  <a:lnTo>
                    <a:pt x="1867789" y="1832737"/>
                  </a:lnTo>
                  <a:cubicBezTo>
                    <a:pt x="1867789" y="1839722"/>
                    <a:pt x="1862074" y="1845437"/>
                    <a:pt x="1855089" y="1845437"/>
                  </a:cubicBezTo>
                  <a:lnTo>
                    <a:pt x="12700" y="1845437"/>
                  </a:lnTo>
                  <a:cubicBezTo>
                    <a:pt x="5715" y="1845437"/>
                    <a:pt x="0" y="1839722"/>
                    <a:pt x="0" y="183273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32737"/>
                  </a:lnTo>
                  <a:lnTo>
                    <a:pt x="12700" y="1832737"/>
                  </a:lnTo>
                  <a:lnTo>
                    <a:pt x="12700" y="1820037"/>
                  </a:lnTo>
                  <a:lnTo>
                    <a:pt x="1855089" y="1820037"/>
                  </a:lnTo>
                  <a:lnTo>
                    <a:pt x="1855089" y="1832737"/>
                  </a:lnTo>
                  <a:lnTo>
                    <a:pt x="1842389" y="1832737"/>
                  </a:lnTo>
                  <a:lnTo>
                    <a:pt x="1842389" y="12700"/>
                  </a:lnTo>
                  <a:lnTo>
                    <a:pt x="1855089" y="12700"/>
                  </a:lnTo>
                  <a:lnTo>
                    <a:pt x="185508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" name="Google Shape;387;g334deca7453f80b4_147"/>
          <p:cNvSpPr/>
          <p:nvPr/>
        </p:nvSpPr>
        <p:spPr>
          <a:xfrm>
            <a:off x="633775" y="713875"/>
            <a:ext cx="527150" cy="527150"/>
          </a:xfrm>
          <a:custGeom>
            <a:rect b="b" l="l" r="r" t="t"/>
            <a:pathLst>
              <a:path extrusionOk="0" h="1054300" w="1054300">
                <a:moveTo>
                  <a:pt x="0" y="0"/>
                </a:moveTo>
                <a:lnTo>
                  <a:pt x="1054300" y="0"/>
                </a:lnTo>
                <a:lnTo>
                  <a:pt x="1054300" y="1054300"/>
                </a:lnTo>
                <a:lnTo>
                  <a:pt x="0" y="1054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8" name="Google Shape;388;g334deca7453f80b4_147"/>
          <p:cNvSpPr txBox="1"/>
          <p:nvPr/>
        </p:nvSpPr>
        <p:spPr>
          <a:xfrm>
            <a:off x="1342709" y="504825"/>
            <a:ext cx="5064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" sz="3500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Ejercicios Prácticos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g334deca7453f80b4_147"/>
          <p:cNvGrpSpPr/>
          <p:nvPr/>
        </p:nvGrpSpPr>
        <p:grpSpPr>
          <a:xfrm>
            <a:off x="1342698" y="1017800"/>
            <a:ext cx="3854991" cy="382795"/>
            <a:chOff x="0" y="-9525"/>
            <a:chExt cx="1657918" cy="201641"/>
          </a:xfrm>
        </p:grpSpPr>
        <p:sp>
          <p:nvSpPr>
            <p:cNvPr id="390" name="Google Shape;390;g334deca7453f80b4_147"/>
            <p:cNvSpPr/>
            <p:nvPr/>
          </p:nvSpPr>
          <p:spPr>
            <a:xfrm>
              <a:off x="0" y="0"/>
              <a:ext cx="1657918" cy="192116"/>
            </a:xfrm>
            <a:custGeom>
              <a:rect b="b" l="l" r="r" t="t"/>
              <a:pathLst>
                <a:path extrusionOk="0" h="192116" w="1657918">
                  <a:moveTo>
                    <a:pt x="0" y="0"/>
                  </a:moveTo>
                  <a:lnTo>
                    <a:pt x="1657918" y="0"/>
                  </a:lnTo>
                  <a:lnTo>
                    <a:pt x="1657918" y="192116"/>
                  </a:lnTo>
                  <a:lnTo>
                    <a:pt x="0" y="192116"/>
                  </a:lnTo>
                  <a:close/>
                </a:path>
              </a:pathLst>
            </a:custGeom>
            <a:solidFill>
              <a:srgbClr val="FFAB40">
                <a:alpha val="50590"/>
              </a:srgbClr>
            </a:solidFill>
            <a:ln>
              <a:noFill/>
            </a:ln>
          </p:spPr>
        </p:sp>
        <p:sp>
          <p:nvSpPr>
            <p:cNvPr id="391" name="Google Shape;391;g334deca7453f80b4_147"/>
            <p:cNvSpPr txBox="1"/>
            <p:nvPr/>
          </p:nvSpPr>
          <p:spPr>
            <a:xfrm>
              <a:off x="0" y="-9525"/>
              <a:ext cx="1657800" cy="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2" name="Google Shape;392;g334deca7453f80b4_147"/>
          <p:cNvSpPr/>
          <p:nvPr/>
        </p:nvSpPr>
        <p:spPr>
          <a:xfrm>
            <a:off x="1342709" y="1057200"/>
            <a:ext cx="300187" cy="300187"/>
          </a:xfrm>
          <a:custGeom>
            <a:rect b="b" l="l" r="r" t="t"/>
            <a:pathLst>
              <a:path extrusionOk="0" h="600374" w="600374">
                <a:moveTo>
                  <a:pt x="0" y="0"/>
                </a:moveTo>
                <a:lnTo>
                  <a:pt x="600374" y="0"/>
                </a:lnTo>
                <a:lnTo>
                  <a:pt x="600374" y="600373"/>
                </a:lnTo>
                <a:lnTo>
                  <a:pt x="0" y="60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93" name="Google Shape;393;g334deca7453f80b4_147"/>
          <p:cNvGrpSpPr/>
          <p:nvPr/>
        </p:nvGrpSpPr>
        <p:grpSpPr>
          <a:xfrm>
            <a:off x="555369" y="1658241"/>
            <a:ext cx="3638285" cy="297305"/>
            <a:chOff x="0" y="-9525"/>
            <a:chExt cx="1916400" cy="156600"/>
          </a:xfrm>
        </p:grpSpPr>
        <p:sp>
          <p:nvSpPr>
            <p:cNvPr id="394" name="Google Shape;394;g334deca7453f80b4_147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395" name="Google Shape;395;g334deca7453f80b4_147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g334deca7453f80b4_147"/>
          <p:cNvSpPr txBox="1"/>
          <p:nvPr/>
        </p:nvSpPr>
        <p:spPr>
          <a:xfrm>
            <a:off x="508099" y="2061325"/>
            <a:ext cx="38550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Crear una barra de navegación usando la etiqueta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&lt;nav&gt;.</a:t>
            </a:r>
            <a:endParaRPr b="1"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 Narrow"/>
              <a:buAutoNum type="arabicPeriod"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El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&lt;nav&gt;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debe contener una lista desordenada </a:t>
            </a:r>
            <a:r>
              <a:rPr b="1" lang="es">
                <a:latin typeface="Archivo Narrow"/>
                <a:ea typeface="Archivo Narrow"/>
                <a:cs typeface="Archivo Narrow"/>
                <a:sym typeface="Archivo Narrow"/>
              </a:rPr>
              <a:t>&lt;ul&gt;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con item list y enlaces.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Ejemplo: "Inicio", "Productos",”Reseñas”, "Contacto". 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Estos enlaces 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deberán</a:t>
            </a: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 simular una navegación interna en la página.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397" name="Google Shape;397;g334deca7453f80b4_147"/>
          <p:cNvSpPr txBox="1"/>
          <p:nvPr/>
        </p:nvSpPr>
        <p:spPr>
          <a:xfrm>
            <a:off x="555475" y="1691400"/>
            <a:ext cx="3807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Lista de navegación</a:t>
            </a:r>
            <a:endParaRPr b="0" i="0" sz="16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98" name="Google Shape;398;g334deca7453f80b4_147"/>
          <p:cNvSpPr txBox="1"/>
          <p:nvPr/>
        </p:nvSpPr>
        <p:spPr>
          <a:xfrm>
            <a:off x="1642900" y="1045725"/>
            <a:ext cx="287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Optativos | No entregables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334deca7453f80b4_147"/>
          <p:cNvSpPr txBox="1"/>
          <p:nvPr/>
        </p:nvSpPr>
        <p:spPr>
          <a:xfrm>
            <a:off x="4804999" y="2061325"/>
            <a:ext cx="38550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Insertar una imagen en el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&lt;header&gt;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para representar el logo del proyecto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317500" lvl="0" marL="45720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Narrow"/>
              <a:buAutoNum type="arabicPeriod"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Insertar una imagen y un iframe o video representativo en una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&lt;section&gt;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dentro del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&lt;main&gt;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. 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Asegurarse de agregar atributos alt para la imagen y subtítulos para el video.</a:t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400" name="Google Shape;400;g334deca7453f80b4_147"/>
          <p:cNvGrpSpPr/>
          <p:nvPr/>
        </p:nvGrpSpPr>
        <p:grpSpPr>
          <a:xfrm>
            <a:off x="4749807" y="1658241"/>
            <a:ext cx="3638285" cy="297305"/>
            <a:chOff x="0" y="-9525"/>
            <a:chExt cx="1916400" cy="156600"/>
          </a:xfrm>
        </p:grpSpPr>
        <p:sp>
          <p:nvSpPr>
            <p:cNvPr id="401" name="Google Shape;401;g334deca7453f80b4_147"/>
            <p:cNvSpPr/>
            <p:nvPr/>
          </p:nvSpPr>
          <p:spPr>
            <a:xfrm>
              <a:off x="0" y="0"/>
              <a:ext cx="1916354" cy="146960"/>
            </a:xfrm>
            <a:custGeom>
              <a:rect b="b" l="l" r="r" t="t"/>
              <a:pathLst>
                <a:path extrusionOk="0" h="146960" w="1916354">
                  <a:moveTo>
                    <a:pt x="0" y="0"/>
                  </a:moveTo>
                  <a:lnTo>
                    <a:pt x="1916354" y="0"/>
                  </a:lnTo>
                  <a:lnTo>
                    <a:pt x="1916354" y="146960"/>
                  </a:lnTo>
                  <a:lnTo>
                    <a:pt x="0" y="146960"/>
                  </a:lnTo>
                  <a:close/>
                </a:path>
              </a:pathLst>
            </a:custGeom>
            <a:solidFill>
              <a:srgbClr val="FFAB40">
                <a:alpha val="49410"/>
              </a:srgbClr>
            </a:solidFill>
            <a:ln>
              <a:noFill/>
            </a:ln>
          </p:spPr>
        </p:sp>
        <p:sp>
          <p:nvSpPr>
            <p:cNvPr id="402" name="Google Shape;402;g334deca7453f80b4_147"/>
            <p:cNvSpPr txBox="1"/>
            <p:nvPr/>
          </p:nvSpPr>
          <p:spPr>
            <a:xfrm>
              <a:off x="0" y="-9525"/>
              <a:ext cx="1916400" cy="1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g334deca7453f80b4_147"/>
          <p:cNvSpPr txBox="1"/>
          <p:nvPr/>
        </p:nvSpPr>
        <p:spPr>
          <a:xfrm>
            <a:off x="4749894" y="1691397"/>
            <a:ext cx="363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>
                <a:latin typeface="Archivo Black"/>
                <a:ea typeface="Archivo Black"/>
                <a:cs typeface="Archivo Black"/>
                <a:sym typeface="Archivo Black"/>
              </a:rPr>
              <a:t>Imagen, video y audio</a:t>
            </a:r>
            <a:endParaRPr b="0" i="0" sz="1600" u="none" cap="none" strike="noStrike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2587397b_2_15"/>
          <p:cNvSpPr txBox="1"/>
          <p:nvPr/>
        </p:nvSpPr>
        <p:spPr>
          <a:xfrm>
            <a:off x="6160550" y="1112100"/>
            <a:ext cx="2063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" sz="31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03</a:t>
            </a:r>
            <a:endParaRPr b="0" i="0" sz="25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0" name="Google Shape;70;g2f22587397b_2_15"/>
          <p:cNvSpPr txBox="1"/>
          <p:nvPr/>
        </p:nvSpPr>
        <p:spPr>
          <a:xfrm>
            <a:off x="988500" y="1112100"/>
            <a:ext cx="2302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" sz="31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01</a:t>
            </a:r>
            <a:endParaRPr b="0" i="0" sz="2100" u="none" cap="none" strike="noStrike">
              <a:solidFill>
                <a:schemeClr val="lt1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1" name="Google Shape;71;g2f22587397b_2_15"/>
          <p:cNvSpPr txBox="1"/>
          <p:nvPr/>
        </p:nvSpPr>
        <p:spPr>
          <a:xfrm>
            <a:off x="3694375" y="1112100"/>
            <a:ext cx="2063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s" sz="31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Clase 02</a:t>
            </a:r>
            <a:endParaRPr b="0" i="0" sz="2500" u="none" cap="none" strike="noStrike">
              <a:solidFill>
                <a:srgbClr val="FFFFFF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2" name="Google Shape;72;g2f22587397b_2_15"/>
          <p:cNvSpPr txBox="1"/>
          <p:nvPr/>
        </p:nvSpPr>
        <p:spPr>
          <a:xfrm>
            <a:off x="5846788" y="2346563"/>
            <a:ext cx="23028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3199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chivo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Formularios y sus atributos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173199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chivo Thin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Formspree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173199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chivo Thin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Herramientas de inspección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173199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chivo Thin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Deploy en un hosting gratuito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173199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chivo Thin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Netlify / Github Pages</a:t>
            </a:r>
            <a:endParaRPr b="0" i="0" sz="800" u="none" cap="none" strike="noStrike">
              <a:solidFill>
                <a:srgbClr val="FFFFFF"/>
              </a:solidFill>
              <a:latin typeface="Archivo Thin"/>
              <a:ea typeface="Archivo Thin"/>
              <a:cs typeface="Archivo Thin"/>
              <a:sym typeface="Archivo Thin"/>
            </a:endParaRPr>
          </a:p>
        </p:txBody>
      </p:sp>
      <p:sp>
        <p:nvSpPr>
          <p:cNvPr id="73" name="Google Shape;73;g2f22587397b_2_15"/>
          <p:cNvSpPr txBox="1"/>
          <p:nvPr/>
        </p:nvSpPr>
        <p:spPr>
          <a:xfrm>
            <a:off x="6201675" y="1714000"/>
            <a:ext cx="1795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HTML</a:t>
            </a: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3:Formularios y subida al servidor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4" name="Google Shape;74;g2f22587397b_2_15"/>
          <p:cNvSpPr txBox="1"/>
          <p:nvPr/>
        </p:nvSpPr>
        <p:spPr>
          <a:xfrm>
            <a:off x="961187" y="1714000"/>
            <a:ext cx="204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HTML 1: Conceptos Básicos de HTML</a:t>
            </a:r>
            <a:endParaRPr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5" name="Google Shape;75;g2f22587397b_2_15"/>
          <p:cNvSpPr txBox="1"/>
          <p:nvPr/>
        </p:nvSpPr>
        <p:spPr>
          <a:xfrm>
            <a:off x="508125" y="1936175"/>
            <a:ext cx="23028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FFFFFF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Conceptos básicos sobre Full Stack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Herramientas a utilizar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Instalación del software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Explicación del proyecto final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Introducción a HTML: Etiquetas semánticas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Etiquetas básicas más comunes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6" name="Google Shape;76;g2f22587397b_2_15"/>
          <p:cNvSpPr txBox="1"/>
          <p:nvPr/>
        </p:nvSpPr>
        <p:spPr>
          <a:xfrm>
            <a:off x="3608275" y="1665600"/>
            <a:ext cx="19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HTML</a:t>
            </a:r>
            <a:r>
              <a:rPr b="1" lang="es" sz="13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2:Listas, Rutas, Multimedia y Tablas</a:t>
            </a:r>
            <a:endParaRPr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77" name="Google Shape;77;g2f22587397b_2_15"/>
          <p:cNvSpPr txBox="1"/>
          <p:nvPr/>
        </p:nvSpPr>
        <p:spPr>
          <a:xfrm>
            <a:off x="3176450" y="2285350"/>
            <a:ext cx="2427300" cy="18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4150" lvl="0" marL="352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chivo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 Listas y enlaces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Rutas absolutas y relativas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Elementos en bloque y en línea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Multimedia con HTML: imágenes, video, audio, iframes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Accesibilidad en Multimedia (etiquetas alt, subtítulos en video)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-266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AutoNum type="arabicPeriod"/>
            </a:pPr>
            <a:r>
              <a:rPr lang="es" sz="11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Tablas</a:t>
            </a:r>
            <a:endParaRPr sz="1100">
              <a:solidFill>
                <a:srgbClr val="FFFFFF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4deca7453f80b4_224"/>
          <p:cNvSpPr txBox="1"/>
          <p:nvPr/>
        </p:nvSpPr>
        <p:spPr>
          <a:xfrm>
            <a:off x="2743475" y="1163400"/>
            <a:ext cx="55821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409" name="Google Shape;409;g334deca7453f80b4_224"/>
          <p:cNvSpPr/>
          <p:nvPr/>
        </p:nvSpPr>
        <p:spPr>
          <a:xfrm>
            <a:off x="2136450" y="3185400"/>
            <a:ext cx="48711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 resolución del cuestionario es de carácter obligatorio para desbloquear los contenidos de las próximas 2 clases</a:t>
            </a:r>
            <a:endParaRPr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410" name="Google Shape;410;g334deca7453f80b4_224"/>
          <p:cNvGrpSpPr/>
          <p:nvPr/>
        </p:nvGrpSpPr>
        <p:grpSpPr>
          <a:xfrm>
            <a:off x="973026" y="1099650"/>
            <a:ext cx="1614234" cy="1678793"/>
            <a:chOff x="0" y="-9525"/>
            <a:chExt cx="354123" cy="394843"/>
          </a:xfrm>
        </p:grpSpPr>
        <p:sp>
          <p:nvSpPr>
            <p:cNvPr id="411" name="Google Shape;411;g334deca7453f80b4_224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412" name="Google Shape;412;g334deca7453f80b4_224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rgbClr val="D2A6F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3" name="Google Shape;413;g334deca7453f80b4_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821" y="1356952"/>
            <a:ext cx="1040684" cy="1164193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334deca7453f80b4_224"/>
          <p:cNvSpPr txBox="1"/>
          <p:nvPr/>
        </p:nvSpPr>
        <p:spPr>
          <a:xfrm>
            <a:off x="2743473" y="1420050"/>
            <a:ext cx="5913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Archivo Black"/>
                <a:ea typeface="Archivo Black"/>
                <a:cs typeface="Archivo Black"/>
                <a:sym typeface="Archivo Black"/>
              </a:rPr>
              <a:t>¡NUEVO CUESTIONARIO EN CAMPUS!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828b35eb_0_0"/>
          <p:cNvSpPr txBox="1"/>
          <p:nvPr/>
        </p:nvSpPr>
        <p:spPr>
          <a:xfrm>
            <a:off x="2743475" y="1163400"/>
            <a:ext cx="55821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¿Ya viste la </a:t>
            </a:r>
            <a:r>
              <a:rPr b="1"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“Introducción al programa" </a:t>
            </a:r>
            <a:r>
              <a:rPr lang="es" sz="3000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disponible en el campus virtual?</a:t>
            </a:r>
            <a:r>
              <a:rPr b="1" i="0" lang="es" sz="3100" u="none" cap="none" strike="noStrike">
                <a:solidFill>
                  <a:srgbClr val="434343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</a:t>
            </a:r>
            <a:endParaRPr b="1" i="0" sz="3100" u="none" cap="none" strike="noStrike">
              <a:solidFill>
                <a:srgbClr val="434343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83" name="Google Shape;83;g220828b35eb_0_0"/>
          <p:cNvSpPr/>
          <p:nvPr/>
        </p:nvSpPr>
        <p:spPr>
          <a:xfrm>
            <a:off x="2136450" y="3185400"/>
            <a:ext cx="4871100" cy="88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Archivo Narrow"/>
                <a:ea typeface="Archivo Narrow"/>
                <a:cs typeface="Archivo Narrow"/>
                <a:sym typeface="Archivo Narrow"/>
              </a:rPr>
              <a:t>La visualización y resolución de un breve cuestionario es de carácter obligatorio para desbloquear los contenidos de las primeras 2 clases</a:t>
            </a:r>
            <a:endParaRPr i="0" sz="1400" u="none" cap="none" strike="noStrike">
              <a:solidFill>
                <a:srgbClr val="000000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grpSp>
        <p:nvGrpSpPr>
          <p:cNvPr id="84" name="Google Shape;84;g220828b35eb_0_0"/>
          <p:cNvGrpSpPr/>
          <p:nvPr/>
        </p:nvGrpSpPr>
        <p:grpSpPr>
          <a:xfrm>
            <a:off x="973026" y="1099650"/>
            <a:ext cx="1614234" cy="1678793"/>
            <a:chOff x="0" y="-9525"/>
            <a:chExt cx="354123" cy="394843"/>
          </a:xfrm>
        </p:grpSpPr>
        <p:sp>
          <p:nvSpPr>
            <p:cNvPr id="85" name="Google Shape;85;g220828b35eb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86" name="Google Shape;86;g220828b35eb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" name="Google Shape;87;g220828b35e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821" y="1356952"/>
            <a:ext cx="1040684" cy="116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2f37fd7ba01_0_0"/>
          <p:cNvGrpSpPr/>
          <p:nvPr/>
        </p:nvGrpSpPr>
        <p:grpSpPr>
          <a:xfrm>
            <a:off x="3073888" y="1903650"/>
            <a:ext cx="993917" cy="1109627"/>
            <a:chOff x="0" y="-9525"/>
            <a:chExt cx="354123" cy="394843"/>
          </a:xfrm>
        </p:grpSpPr>
        <p:sp>
          <p:nvSpPr>
            <p:cNvPr id="93" name="Google Shape;93;g2f37fd7ba01_0_0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94" name="Google Shape;94;g2f37fd7ba01_0_0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f37fd7ba01_0_0"/>
          <p:cNvSpPr txBox="1"/>
          <p:nvPr/>
        </p:nvSpPr>
        <p:spPr>
          <a:xfrm>
            <a:off x="4369730" y="2196850"/>
            <a:ext cx="316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Listas</a:t>
            </a:r>
            <a:endParaRPr sz="3400">
              <a:solidFill>
                <a:srgbClr val="43434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96" name="Google Shape;96;g2f37fd7ba0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825" y="2098438"/>
            <a:ext cx="720050" cy="7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464375" y="588650"/>
            <a:ext cx="3321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13"/>
              <a:buFont typeface="Arial"/>
              <a:buNone/>
            </a:pPr>
            <a:r>
              <a:rPr lang="es" sz="3412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Listas</a:t>
            </a:r>
            <a:endParaRPr b="0" i="0" sz="2792" u="none" cap="none" strike="noStrike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672075" y="1437950"/>
            <a:ext cx="33213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Utilizan las etiquetas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&lt;ul&gt;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lista desordenada (unordered list) u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&lt;ol&gt;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: lista ordenada (ordered list).</a:t>
            </a:r>
            <a:endParaRPr>
              <a:solidFill>
                <a:schemeClr val="dk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Cada elemento de la lista se representa con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&lt;li&gt;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y su padre siempre tiene que ser una etiqueta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&lt;ol&gt; </a:t>
            </a:r>
            <a:r>
              <a:rPr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 </a:t>
            </a:r>
            <a:r>
              <a:rPr b="1" lang="es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&lt;ul&gt;.</a:t>
            </a:r>
            <a:endParaRPr b="1" i="0" sz="1400" u="none" cap="none" strike="noStrike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5105" y="1601763"/>
            <a:ext cx="1490052" cy="2159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3"/>
          <p:cNvCxnSpPr/>
          <p:nvPr/>
        </p:nvCxnSpPr>
        <p:spPr>
          <a:xfrm rot="6290">
            <a:off x="672083" y="1279238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3"/>
          <p:cNvCxnSpPr/>
          <p:nvPr/>
        </p:nvCxnSpPr>
        <p:spPr>
          <a:xfrm rot="5429930">
            <a:off x="3393721" y="2817888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3"/>
          <p:cNvSpPr txBox="1"/>
          <p:nvPr/>
        </p:nvSpPr>
        <p:spPr>
          <a:xfrm>
            <a:off x="4707175" y="1483925"/>
            <a:ext cx="2443500" cy="3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&gt;Lista Desordenada&lt;/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&gt;Lunes&lt;/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&gt;Martes&lt;/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&gt;Miércoles&lt;/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&gt;Lista Ordenada&lt;/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&gt;Enero&lt;/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&gt;Febrero&lt;/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&gt;Marzo&lt;/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1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s" sz="11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7" name="Google Shape;107;p3"/>
          <p:cNvGrpSpPr/>
          <p:nvPr/>
        </p:nvGrpSpPr>
        <p:grpSpPr>
          <a:xfrm>
            <a:off x="753196" y="500325"/>
            <a:ext cx="651409" cy="708190"/>
            <a:chOff x="0" y="-9525"/>
            <a:chExt cx="354123" cy="394843"/>
          </a:xfrm>
        </p:grpSpPr>
        <p:sp>
          <p:nvSpPr>
            <p:cNvPr id="108" name="Google Shape;108;p3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09" name="Google Shape;109;p3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0" name="Google Shape;11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946" y="624641"/>
            <a:ext cx="471929" cy="459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32f3bc94c_0_22"/>
          <p:cNvSpPr txBox="1"/>
          <p:nvPr/>
        </p:nvSpPr>
        <p:spPr>
          <a:xfrm>
            <a:off x="829175" y="769525"/>
            <a:ext cx="452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142"/>
              <a:buFont typeface="Arial"/>
              <a:buNone/>
            </a:pPr>
            <a:r>
              <a:rPr lang="es" sz="3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Listas</a:t>
            </a:r>
            <a:r>
              <a:rPr b="1" i="0" lang="es" sz="27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s" sz="35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dependientes</a:t>
            </a:r>
            <a:endParaRPr b="1" i="0" sz="2700" u="none" cap="none" strike="noStrike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16" name="Google Shape;116;g2f32f3bc94c_0_22"/>
          <p:cNvSpPr txBox="1"/>
          <p:nvPr/>
        </p:nvSpPr>
        <p:spPr>
          <a:xfrm>
            <a:off x="502175" y="1714675"/>
            <a:ext cx="39684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También  podemos crear listas dependientes, simplemente agregando más elementos &lt;ul&gt; u &lt;ol&gt; según corresponda.</a:t>
            </a:r>
            <a:endParaRPr>
              <a:solidFill>
                <a:schemeClr val="lt1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Nada impide utilizar una lista dentro de otra lista. Este concepto se conoce como “listas anidadas” o listas dependientes y puede ser útil cuando enumeramos ítems que contienen sub-items.</a:t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g2f32f3bc94c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9150" y="980625"/>
            <a:ext cx="2041300" cy="334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f32f3bc94c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0450" y="1249750"/>
            <a:ext cx="1896050" cy="228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g2f32f3bc94c_0_22"/>
          <p:cNvCxnSpPr/>
          <p:nvPr/>
        </p:nvCxnSpPr>
        <p:spPr>
          <a:xfrm flipH="1" rot="10800000">
            <a:off x="254525" y="1507738"/>
            <a:ext cx="4463700" cy="41400"/>
          </a:xfrm>
          <a:prstGeom prst="straightConnector1">
            <a:avLst/>
          </a:pr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0" name="Google Shape;120;g2f32f3bc94c_0_22"/>
          <p:cNvGrpSpPr/>
          <p:nvPr/>
        </p:nvGrpSpPr>
        <p:grpSpPr>
          <a:xfrm>
            <a:off x="177771" y="701775"/>
            <a:ext cx="651409" cy="708190"/>
            <a:chOff x="0" y="-9525"/>
            <a:chExt cx="354123" cy="394843"/>
          </a:xfrm>
        </p:grpSpPr>
        <p:sp>
          <p:nvSpPr>
            <p:cNvPr id="121" name="Google Shape;121;g2f32f3bc94c_0_22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22" name="Google Shape;122;g2f32f3bc94c_0_22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3" name="Google Shape;123;g2f32f3bc94c_0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521" y="826091"/>
            <a:ext cx="471929" cy="459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32f3bc94c_0_25"/>
          <p:cNvSpPr txBox="1"/>
          <p:nvPr/>
        </p:nvSpPr>
        <p:spPr>
          <a:xfrm>
            <a:off x="1422750" y="472663"/>
            <a:ext cx="51141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s" sz="34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Listas</a:t>
            </a:r>
            <a:r>
              <a:rPr lang="es" sz="34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 de definición</a:t>
            </a:r>
            <a:endParaRPr b="0" i="0" sz="3400" u="none" cap="none" strike="noStrike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129;g2f32f3bc94c_0_25"/>
          <p:cNvSpPr txBox="1"/>
          <p:nvPr/>
        </p:nvSpPr>
        <p:spPr>
          <a:xfrm>
            <a:off x="697518" y="1242574"/>
            <a:ext cx="7254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875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Las listas de definición son otro tipo de listas interesantes:</a:t>
            </a:r>
            <a:endParaRPr i="1" sz="1400" u="none" cap="none" strike="noStrike">
              <a:solidFill>
                <a:srgbClr val="595959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pic>
        <p:nvPicPr>
          <p:cNvPr id="130" name="Google Shape;130;g2f32f3bc94c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799" y="1696540"/>
            <a:ext cx="2316303" cy="2324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g2f32f3bc94c_0_25"/>
          <p:cNvCxnSpPr/>
          <p:nvPr/>
        </p:nvCxnSpPr>
        <p:spPr>
          <a:xfrm rot="6290">
            <a:off x="771358" y="1183063"/>
            <a:ext cx="5247009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g2f32f3bc94c_0_25"/>
          <p:cNvCxnSpPr/>
          <p:nvPr/>
        </p:nvCxnSpPr>
        <p:spPr>
          <a:xfrm rot="5429930">
            <a:off x="3429146" y="2858850"/>
            <a:ext cx="2170882" cy="0"/>
          </a:xfrm>
          <a:prstGeom prst="straightConnector1">
            <a:avLst/>
          </a:prstGeom>
          <a:noFill/>
          <a:ln cap="rnd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2f32f3bc94c_0_25"/>
          <p:cNvSpPr txBox="1"/>
          <p:nvPr/>
        </p:nvSpPr>
        <p:spPr>
          <a:xfrm>
            <a:off x="1037625" y="1698613"/>
            <a:ext cx="30000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&gt;Lista de Definición&lt;/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&gt;Alimentos Lácteos&lt;/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&gt;Leche&lt;/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&gt;Descremada&lt;/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&gt;Entera&lt;/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&gt;Queso&lt;/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&gt;Fontina&lt;/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&gt;Mozzarella&lt;/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F9267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lang="es" sz="1050">
                <a:solidFill>
                  <a:srgbClr val="F8F8F2"/>
                </a:solidFill>
                <a:highlight>
                  <a:srgbClr val="272822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F8F8F2"/>
              </a:solidFill>
              <a:highlight>
                <a:srgbClr val="2728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4" name="Google Shape;134;g2f32f3bc94c_0_25"/>
          <p:cNvGrpSpPr/>
          <p:nvPr/>
        </p:nvGrpSpPr>
        <p:grpSpPr>
          <a:xfrm>
            <a:off x="771346" y="371175"/>
            <a:ext cx="651409" cy="708190"/>
            <a:chOff x="0" y="-9525"/>
            <a:chExt cx="354123" cy="394843"/>
          </a:xfrm>
        </p:grpSpPr>
        <p:sp>
          <p:nvSpPr>
            <p:cNvPr id="135" name="Google Shape;135;g2f32f3bc94c_0_25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36" name="Google Shape;136;g2f32f3bc94c_0_25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7" name="Google Shape;137;g2f32f3bc94c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096" y="495491"/>
            <a:ext cx="471929" cy="459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4deca7453f80b4_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7" name="Google Shape;147;g334deca7453f80b4_16"/>
          <p:cNvGrpSpPr/>
          <p:nvPr/>
        </p:nvGrpSpPr>
        <p:grpSpPr>
          <a:xfrm>
            <a:off x="3150079" y="1904110"/>
            <a:ext cx="995192" cy="1109627"/>
            <a:chOff x="0" y="-9525"/>
            <a:chExt cx="354123" cy="394843"/>
          </a:xfrm>
        </p:grpSpPr>
        <p:sp>
          <p:nvSpPr>
            <p:cNvPr id="148" name="Google Shape;148;g334deca7453f80b4_16"/>
            <p:cNvSpPr/>
            <p:nvPr/>
          </p:nvSpPr>
          <p:spPr>
            <a:xfrm>
              <a:off x="0" y="0"/>
              <a:ext cx="354123" cy="385318"/>
            </a:xfrm>
            <a:custGeom>
              <a:rect b="b" l="l" r="r" t="t"/>
              <a:pathLst>
                <a:path extrusionOk="0" h="385318" w="354123">
                  <a:moveTo>
                    <a:pt x="0" y="0"/>
                  </a:moveTo>
                  <a:lnTo>
                    <a:pt x="354123" y="0"/>
                  </a:lnTo>
                  <a:lnTo>
                    <a:pt x="354123" y="385318"/>
                  </a:lnTo>
                  <a:lnTo>
                    <a:pt x="0" y="385318"/>
                  </a:lnTo>
                  <a:close/>
                </a:path>
              </a:pathLst>
            </a:custGeom>
            <a:solidFill>
              <a:srgbClr val="D2A6F4"/>
            </a:solidFill>
            <a:ln>
              <a:noFill/>
            </a:ln>
          </p:spPr>
        </p:sp>
        <p:sp>
          <p:nvSpPr>
            <p:cNvPr id="149" name="Google Shape;149;g334deca7453f80b4_16"/>
            <p:cNvSpPr txBox="1"/>
            <p:nvPr/>
          </p:nvSpPr>
          <p:spPr>
            <a:xfrm>
              <a:off x="0" y="-9525"/>
              <a:ext cx="3540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g334deca7453f80b4_16"/>
          <p:cNvSpPr txBox="1"/>
          <p:nvPr/>
        </p:nvSpPr>
        <p:spPr>
          <a:xfrm>
            <a:off x="4255758" y="2197325"/>
            <a:ext cx="209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rgbClr val="434343"/>
                </a:solidFill>
                <a:latin typeface="Archivo Black"/>
                <a:ea typeface="Archivo Black"/>
                <a:cs typeface="Archivo Black"/>
                <a:sym typeface="Archivo Black"/>
              </a:rPr>
              <a:t>Enlaces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151" name="Google Shape;151;g334deca7453f80b4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650" y="2098900"/>
            <a:ext cx="720050" cy="7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