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rchivo Narrow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Archivo Medium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Archivo Thin"/>
      <p:regular r:id="rId47"/>
      <p:bold r:id="rId48"/>
      <p:italic r:id="rId49"/>
      <p:boldItalic r:id="rId50"/>
    </p:embeddedFont>
    <p:embeddedFont>
      <p:font typeface="Archivo"/>
      <p:regular r:id="rId51"/>
      <p:bold r:id="rId52"/>
      <p:italic r:id="rId53"/>
      <p:boldItalic r:id="rId54"/>
    </p:embeddedFont>
    <p:embeddedFont>
      <p:font typeface="Archivo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6" roundtripDataSignature="AMtx7mhNN6krmyhv6sFB3CtpAnrbcFr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.fntdata"/><Relationship Id="rId42" Type="http://schemas.openxmlformats.org/officeDocument/2006/relationships/font" Target="fonts/ArchivoMedium-boldItalic.fntdata"/><Relationship Id="rId41" Type="http://schemas.openxmlformats.org/officeDocument/2006/relationships/font" Target="fonts/ArchivoMedium-italic.fntdata"/><Relationship Id="rId44" Type="http://schemas.openxmlformats.org/officeDocument/2006/relationships/font" Target="fonts/MontserratMedium-bold.fntdata"/><Relationship Id="rId43" Type="http://schemas.openxmlformats.org/officeDocument/2006/relationships/font" Target="fonts/MontserratMedium-regular.fntdata"/><Relationship Id="rId46" Type="http://schemas.openxmlformats.org/officeDocument/2006/relationships/font" Target="fonts/MontserratMedium-boldItalic.fntdata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Thin-bold.fntdata"/><Relationship Id="rId47" Type="http://schemas.openxmlformats.org/officeDocument/2006/relationships/font" Target="fonts/ArchivoThin-regular.fntdata"/><Relationship Id="rId49" Type="http://schemas.openxmlformats.org/officeDocument/2006/relationships/font" Target="fonts/Archivo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Narrow-regular.fntdata"/><Relationship Id="rId30" Type="http://schemas.openxmlformats.org/officeDocument/2006/relationships/slide" Target="slides/slide25.xml"/><Relationship Id="rId33" Type="http://schemas.openxmlformats.org/officeDocument/2006/relationships/font" Target="fonts/ArchivoNarrow-italic.fntdata"/><Relationship Id="rId32" Type="http://schemas.openxmlformats.org/officeDocument/2006/relationships/font" Target="fonts/ArchivoNarrow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ArchivoNarrow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ArchivoMedium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-regular.fntdata"/><Relationship Id="rId50" Type="http://schemas.openxmlformats.org/officeDocument/2006/relationships/font" Target="fonts/ArchivoThin-boldItalic.fntdata"/><Relationship Id="rId53" Type="http://schemas.openxmlformats.org/officeDocument/2006/relationships/font" Target="fonts/Archivo-italic.fntdata"/><Relationship Id="rId52" Type="http://schemas.openxmlformats.org/officeDocument/2006/relationships/font" Target="fonts/Archivo-bold.fntdata"/><Relationship Id="rId11" Type="http://schemas.openxmlformats.org/officeDocument/2006/relationships/slide" Target="slides/slide6.xml"/><Relationship Id="rId55" Type="http://schemas.openxmlformats.org/officeDocument/2006/relationships/font" Target="fonts/ArchivoBlack-regular.fntdata"/><Relationship Id="rId10" Type="http://schemas.openxmlformats.org/officeDocument/2006/relationships/slide" Target="slides/slide5.xml"/><Relationship Id="rId54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869e94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3869e94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3869e941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f3869e94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3869e941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f3869e941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7b32c97c43fa4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457b32c97c43fa4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869e94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f3869e94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3869e94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3869e94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869e9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f3869e9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7b32c97c43fa49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457b32c97c43fa49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3869e941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f3869e94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57b32c97c43fa49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457b32c97c43fa49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57b32c97c43fa49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457b32c97c43fa49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7b32c97c43fa49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457b32c97c43fa49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3869e94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f3869e94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3869e941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f3869e941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2258739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f2258739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57b32c97c43fa49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457b32c97c43fa49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3bbfc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243bbfc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7b32c97c43fa4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457b32c97c43fa4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3869e94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f3869e94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3869e94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f3869e94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869e9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f3869e9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hyperlink" Target="https://www.w3schools.com/tags/tryit.asp?filename=tryhtml_fieldset" TargetMode="External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hyperlink" Target="https://www.w3schools.com/tags/tryit.asp?filename=tryhtml5_input_required" TargetMode="External"/><Relationship Id="rId5" Type="http://schemas.openxmlformats.org/officeDocument/2006/relationships/hyperlink" Target="https://www.w3schools.com/tags/tryit.asp?filename=tryhtml_input_readonly" TargetMode="External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hyperlink" Target="https://drive.google.com/file/d/1yVHF7oISiiFi5rLMtQZqFVHxHoaRY3YE/view?usp=sharing" TargetMode="External"/><Relationship Id="rId7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hyperlink" Target="https://app.netlify.com/drop" TargetMode="External"/><Relationship Id="rId5" Type="http://schemas.openxmlformats.org/officeDocument/2006/relationships/hyperlink" Target="https://youtu.be/-LRlQ_jaLAU" TargetMode="External"/><Relationship Id="rId6" Type="http://schemas.openxmlformats.org/officeDocument/2006/relationships/hyperlink" Target="https://www.youtube.com/watch?v=vywDFg2uIx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hyperlink" Target="https://m.youtube.com/watch?v=SnQTURNAUqY&amp;feature=youtu.be" TargetMode="External"/><Relationship Id="rId5" Type="http://schemas.openxmlformats.org/officeDocument/2006/relationships/hyperlink" Target="https://www.youtube.com/watch?v=ptXiQwE535s&amp;list=PLoCpUTIZIYORkDzYwdunkVf-KIqGjyoot&amp;ab_channel=ProgramarDesdeCero" TargetMode="External"/><Relationship Id="rId6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www.w3schools.com/tags/att_form_method.asp" TargetMode="External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27900" y="1773275"/>
            <a:ext cx="78882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7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Front-End JS</a:t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</a:t>
            </a:r>
            <a:r>
              <a:rPr lang="es" sz="16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03</a:t>
            </a:r>
            <a:r>
              <a:rPr b="0" i="0" lang="es" sz="16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- “ </a:t>
            </a:r>
            <a:r>
              <a:rPr lang="es" sz="16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Formularios y subida al servidor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3869e9419_0_31"/>
          <p:cNvSpPr txBox="1"/>
          <p:nvPr/>
        </p:nvSpPr>
        <p:spPr>
          <a:xfrm>
            <a:off x="469850" y="1180525"/>
            <a:ext cx="83040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35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Atributos del tag &lt;input&gt;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type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este valor puede tener muchos valores: text, email, checkbox, color, date, file, hidden, etc. en función del tipo de campo que queramos.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este atributo es obligatorio si en el elemento label tiene un atributo for, en tal caso deberá contener un identificador único en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name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representa el nombre asignado al campo cuando se envía la petición HTTP.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size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el tamaño de la caja de texto en número de caracteres visibles.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maxlength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indica el tamaño máximo del texto, en número de caracteres, que puede ser escrito en el campo.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value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representa el valor que se asignará al campo cuando se envíe la petición HTTP. Permite asignar un valor por defecto al campo.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2f3869e9419_0_31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&lt;input&gt;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8" name="Google Shape;168;g2f3869e9419_0_31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g2f3869e9419_0_31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70" name="Google Shape;170;g2f3869e9419_0_31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71" name="Google Shape;171;g2f3869e9419_0_31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g2f3869e9419_0_31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173" name="Google Shape;173;g2f3869e9419_0_3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2f3869e9419_0_3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2f3869e9419_0_3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869e9419_0_37"/>
          <p:cNvSpPr txBox="1"/>
          <p:nvPr/>
        </p:nvSpPr>
        <p:spPr>
          <a:xfrm>
            <a:off x="460550" y="1668650"/>
            <a:ext cx="37677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888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text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Párrafo ingresar una cadena alfanumérica.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number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sólo permite seleccionar un número.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date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ofrece un calendario para cargar la fecha.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password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oculta el texto que se está ingresando en el campo.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email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valida que sea un mail.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28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888"/>
              <a:buFont typeface="Montserrat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url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valida que sea una url.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chivo Narrow"/>
              <a:buChar char="●"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image</a:t>
            </a: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una imagen como botón de envío.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42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2f3869e9419_0_37"/>
          <p:cNvSpPr txBox="1"/>
          <p:nvPr/>
        </p:nvSpPr>
        <p:spPr>
          <a:xfrm>
            <a:off x="4572000" y="1758350"/>
            <a:ext cx="36636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tel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un campo para ingresar un número de teléfono.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file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un campo de selección de archivo.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button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activa código JavaScript cuando se hace clic en él.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checkbox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permite elegir varias opciones.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radio: permite elegir una opción entre varias posibles.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range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un control de rango (como un control deslizante).</a:t>
            </a:r>
            <a:endParaRPr sz="129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999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92"/>
              <a:buFont typeface="Montserrat"/>
              <a:buChar char="●"/>
            </a:pPr>
            <a:r>
              <a:rPr b="1"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submit</a:t>
            </a:r>
            <a:r>
              <a:rPr lang="es" sz="129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botón enviar.</a:t>
            </a:r>
            <a:endParaRPr b="0" i="0" sz="1291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2f3869e9419_0_37"/>
          <p:cNvSpPr txBox="1"/>
          <p:nvPr/>
        </p:nvSpPr>
        <p:spPr>
          <a:xfrm>
            <a:off x="1018725" y="1319425"/>
            <a:ext cx="75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82"/>
              <a:buFont typeface="Arial"/>
              <a:buNone/>
            </a:pPr>
            <a:r>
              <a:rPr lang="es" sz="2263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El atributo type de la etiqueta &lt;input&gt; valida el tipo de dato de entrada: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3" name="Google Shape;183;g2f3869e9419_0_37"/>
          <p:cNvCxnSpPr/>
          <p:nvPr/>
        </p:nvCxnSpPr>
        <p:spPr>
          <a:xfrm rot="5429930">
            <a:off x="3314684" y="3051375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f3869e9419_0_37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Atributo type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5" name="Google Shape;185;g2f3869e9419_0_37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g2f3869e9419_0_37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87" name="Google Shape;187;g2f3869e9419_0_37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88" name="Google Shape;188;g2f3869e9419_0_37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g2f3869e9419_0_37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190" name="Google Shape;190;g2f3869e9419_0_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2f3869e9419_0_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2f3869e9419_0_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3869e9419_0_64"/>
          <p:cNvSpPr txBox="1"/>
          <p:nvPr/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Ocultar texto para contraseñas:</a:t>
            </a:r>
            <a:endParaRPr b="1"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Utilizamos el atributo type con el valor “password” para generar un campo input que oculte el texto que se está ingresando. </a:t>
            </a:r>
            <a:endParaRPr sz="18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utiliza, por ejemplo, para el ingreso de contraseñas. Reemplaza cada caracter ingresado por un asterisco.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g2f3869e9419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91" y="3820746"/>
            <a:ext cx="2686050" cy="3524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9" name="Google Shape;199;g2f3869e9419_0_64"/>
          <p:cNvSpPr/>
          <p:nvPr/>
        </p:nvSpPr>
        <p:spPr>
          <a:xfrm>
            <a:off x="501893" y="3411746"/>
            <a:ext cx="55479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Clave: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"clave"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"25"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g2f3869e9419_0_64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type=”password”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01" name="Google Shape;201;g2f3869e9419_0_64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2" name="Google Shape;202;g2f3869e9419_0_64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03" name="Google Shape;203;g2f3869e9419_0_64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04" name="Google Shape;204;g2f3869e9419_0_64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g2f3869e9419_0_64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206" name="Google Shape;206;g2f3869e9419_0_6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2f3869e9419_0_6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f3869e9419_0_6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7b32c97c43fa49_79"/>
          <p:cNvSpPr txBox="1"/>
          <p:nvPr/>
        </p:nvSpPr>
        <p:spPr>
          <a:xfrm>
            <a:off x="432025" y="1304875"/>
            <a:ext cx="39804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checkboxes permiten seleccionar algunas opciones de una lista.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crean utilizando en un input el atributo type con el valor “checkbox”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que funcionen como una unidad, cada uno de estos input deben tener su atributo name con el mismo valor.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atributo value contiene el valor que contendrá ese campo cuando la opción correspondiente esté seleccionada.</a:t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g457b32c97c43fa49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925" y="1414550"/>
            <a:ext cx="398045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457b32c97c43fa49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7250" y="2503575"/>
            <a:ext cx="1448875" cy="168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</p:pic>
      <p:cxnSp>
        <p:nvCxnSpPr>
          <p:cNvPr id="216" name="Google Shape;216;g457b32c97c43fa49_79"/>
          <p:cNvCxnSpPr/>
          <p:nvPr/>
        </p:nvCxnSpPr>
        <p:spPr>
          <a:xfrm rot="5429930">
            <a:off x="3336434" y="2862000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457b32c97c43fa49_79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type=”checkbox”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8" name="Google Shape;218;g457b32c97c43fa49_79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g457b32c97c43fa49_79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20" name="Google Shape;220;g457b32c97c43fa49_7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21" name="Google Shape;221;g457b32c97c43fa49_7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g457b32c97c43fa49_79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223" name="Google Shape;223;g457b32c97c43fa49_7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457b32c97c43fa49_7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457b32c97c43fa49_7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3869e9419_0_70"/>
          <p:cNvSpPr txBox="1"/>
          <p:nvPr/>
        </p:nvSpPr>
        <p:spPr>
          <a:xfrm>
            <a:off x="550004" y="1118017"/>
            <a:ext cx="37689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radiobutton o simplemente radio, permiten seleccionar una opción de una lista.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crean utilizando en un input el atributo type con el valor “radio”.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que funcionen como una unidad, cada uno de estos input deben tener su atributo name con el mismo valor.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atributo value contiene el valor que contendrá ese campo cuando la opción correspondiente esté seleccionada.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2f3869e9419_0_70"/>
          <p:cNvSpPr txBox="1"/>
          <p:nvPr/>
        </p:nvSpPr>
        <p:spPr>
          <a:xfrm>
            <a:off x="4952263" y="1277517"/>
            <a:ext cx="37689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2f3869e9419_0_70"/>
          <p:cNvSpPr/>
          <p:nvPr/>
        </p:nvSpPr>
        <p:spPr>
          <a:xfrm>
            <a:off x="4624492" y="1277517"/>
            <a:ext cx="4113900" cy="989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&gt;Radio&lt;/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“opcion"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1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2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3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4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g2f3869e9419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8" y="2517097"/>
            <a:ext cx="1272833" cy="16461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234" name="Google Shape;234;g2f3869e9419_0_70"/>
          <p:cNvCxnSpPr/>
          <p:nvPr/>
        </p:nvCxnSpPr>
        <p:spPr>
          <a:xfrm rot="5429930">
            <a:off x="3326459" y="2677575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f3869e9419_0_70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type=”radio”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6" name="Google Shape;236;g2f3869e9419_0_70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7" name="Google Shape;237;g2f3869e9419_0_70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38" name="Google Shape;238;g2f3869e9419_0_7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39" name="Google Shape;239;g2f3869e9419_0_7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g2f3869e9419_0_70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241" name="Google Shape;241;g2f3869e9419_0_7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2f3869e9419_0_7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2f3869e9419_0_7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3869e9419_0_73"/>
          <p:cNvSpPr txBox="1"/>
          <p:nvPr/>
        </p:nvSpPr>
        <p:spPr>
          <a:xfrm>
            <a:off x="61825" y="732175"/>
            <a:ext cx="86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     Botones</a:t>
            </a:r>
            <a:endParaRPr b="1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2f3869e9419_0_73"/>
          <p:cNvSpPr txBox="1"/>
          <p:nvPr/>
        </p:nvSpPr>
        <p:spPr>
          <a:xfrm>
            <a:off x="591500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botones que vemos en los formularios también son un input. Se crean configurando el atributo type con el valor “submit” o “reset”.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 input del tipo “submit” permite, al ser pulsado, que el formulario envíe los datos de sus campos a la dirección determinada por el atributo target de la etiqueta form.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 input del tipo “reset” borra el contenido de todos los campos del formulario al ser pulsado.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g2f3869e9419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156" y="1990725"/>
            <a:ext cx="3695819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f3869e9419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1075" y="2571750"/>
            <a:ext cx="2085975" cy="58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grpSp>
        <p:nvGrpSpPr>
          <p:cNvPr id="252" name="Google Shape;252;g2f3869e9419_0_73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53" name="Google Shape;253;g2f3869e9419_0_7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54" name="Google Shape;254;g2f3869e9419_0_7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g2f3869e9419_0_73"/>
          <p:cNvSpPr/>
          <p:nvPr/>
        </p:nvSpPr>
        <p:spPr>
          <a:xfrm>
            <a:off x="7964183" y="627592"/>
            <a:ext cx="328143" cy="32812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3869e9419_0_79"/>
          <p:cNvSpPr txBox="1"/>
          <p:nvPr/>
        </p:nvSpPr>
        <p:spPr>
          <a:xfrm>
            <a:off x="520325" y="1242175"/>
            <a:ext cx="411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&lt;fieldset&gt;: define una sección en un formulario y permite agrupar sus campos.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elemento &lt;legend&gt; puede contener a otros elementos o se puede utilizar para definir un título.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70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14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id: igual que el elemento input.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7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name: igual que el campo input.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7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value: igual que el atributo value del campo input.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Ejemplo: </a:t>
            </a:r>
            <a:r>
              <a:rPr b="1"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https://www.w3schools.com/tags/tryit.asp?filename=tryhtml_fieldset</a:t>
            </a:r>
            <a:r>
              <a:rPr b="1"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2f3869e9419_0_79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g2f3869e9419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152475"/>
            <a:ext cx="3999900" cy="15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f3869e9419_0_79"/>
          <p:cNvSpPr txBox="1"/>
          <p:nvPr/>
        </p:nvSpPr>
        <p:spPr>
          <a:xfrm>
            <a:off x="61825" y="732175"/>
            <a:ext cx="86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     Fieldset</a:t>
            </a:r>
            <a:endParaRPr b="1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4" name="Google Shape;264;g2f3869e9419_0_79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65" name="Google Shape;265;g2f3869e9419_0_7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66" name="Google Shape;266;g2f3869e9419_0_7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g2f3869e9419_0_79"/>
          <p:cNvGrpSpPr/>
          <p:nvPr/>
        </p:nvGrpSpPr>
        <p:grpSpPr>
          <a:xfrm>
            <a:off x="7930723" y="645511"/>
            <a:ext cx="395084" cy="292298"/>
            <a:chOff x="5255200" y="3006475"/>
            <a:chExt cx="511700" cy="378575"/>
          </a:xfrm>
        </p:grpSpPr>
        <p:sp>
          <p:nvSpPr>
            <p:cNvPr id="268" name="Google Shape;268;g2f3869e9419_0_7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2f3869e9419_0_7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7b32c97c43fa49_98"/>
          <p:cNvSpPr txBox="1"/>
          <p:nvPr/>
        </p:nvSpPr>
        <p:spPr>
          <a:xfrm>
            <a:off x="686095" y="1891800"/>
            <a:ext cx="38859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campos de texto amplios, que permiten el ingreso de varias líneas de texto, también son un input.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Utilizado para comentarios multilínea o consultas, tienen el atributo type con el valor “textarea”. Nos permiten definir rows (filas), columns (columnas). En lugar de utilizar value escribimos entre las etiquetas textarea.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457b32c97c43fa49_98"/>
          <p:cNvSpPr/>
          <p:nvPr/>
        </p:nvSpPr>
        <p:spPr>
          <a:xfrm>
            <a:off x="5115724" y="3036551"/>
            <a:ext cx="3599100" cy="72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Consulta: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"comentario"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&gt;Escribe tu consulta...&lt;/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6" name="Google Shape;276;g457b32c97c43fa49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3672" y="1404938"/>
            <a:ext cx="2845204" cy="125656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7" name="Google Shape;277;g457b32c97c43fa49_98"/>
          <p:cNvSpPr txBox="1"/>
          <p:nvPr/>
        </p:nvSpPr>
        <p:spPr>
          <a:xfrm>
            <a:off x="61825" y="732175"/>
            <a:ext cx="86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     Textarea</a:t>
            </a:r>
            <a:endParaRPr b="1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8" name="Google Shape;278;g457b32c97c43fa49_98"/>
          <p:cNvGrpSpPr/>
          <p:nvPr/>
        </p:nvGrpSpPr>
        <p:grpSpPr>
          <a:xfrm>
            <a:off x="7886354" y="455441"/>
            <a:ext cx="571855" cy="773235"/>
            <a:chOff x="584925" y="922575"/>
            <a:chExt cx="415200" cy="502525"/>
          </a:xfrm>
        </p:grpSpPr>
        <p:sp>
          <p:nvSpPr>
            <p:cNvPr id="279" name="Google Shape;279;g457b32c97c43fa49_9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g457b32c97c43fa49_9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457b32c97c43fa49_9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3869e9419_0_85"/>
          <p:cNvSpPr txBox="1"/>
          <p:nvPr/>
        </p:nvSpPr>
        <p:spPr>
          <a:xfrm>
            <a:off x="495250" y="126002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listas desplegables crean una lista de opciones, cada una contenida dentro de un elemento &lt;option&gt;.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crean como un input con su atributo type fijado en “select”.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size: indica el número de valores mostrados a la vez en la lista.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multiple: permite la selección simultánea de varios elementos de la lista.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id, value y name se comportan igual que el resto de los tipos de input vistos.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g2f3869e9419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125" y="1260025"/>
            <a:ext cx="3787075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f3869e9419_0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8113" y="2984000"/>
            <a:ext cx="3114675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289" name="Google Shape;289;g2f3869e9419_0_85"/>
          <p:cNvSpPr txBox="1"/>
          <p:nvPr/>
        </p:nvSpPr>
        <p:spPr>
          <a:xfrm>
            <a:off x="61825" y="732175"/>
            <a:ext cx="86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Select y Option</a:t>
            </a:r>
            <a:endParaRPr b="1" i="0" sz="2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0" name="Google Shape;290;g2f3869e9419_0_85"/>
          <p:cNvGrpSpPr/>
          <p:nvPr/>
        </p:nvGrpSpPr>
        <p:grpSpPr>
          <a:xfrm>
            <a:off x="7886354" y="455441"/>
            <a:ext cx="571855" cy="773235"/>
            <a:chOff x="584925" y="922575"/>
            <a:chExt cx="415200" cy="502525"/>
          </a:xfrm>
        </p:grpSpPr>
        <p:sp>
          <p:nvSpPr>
            <p:cNvPr id="291" name="Google Shape;291;g2f3869e9419_0_8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2f3869e9419_0_8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2f3869e9419_0_8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7b32c97c43fa49_110"/>
          <p:cNvSpPr txBox="1"/>
          <p:nvPr/>
        </p:nvSpPr>
        <p:spPr>
          <a:xfrm>
            <a:off x="102000" y="741625"/>
            <a:ext cx="47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Atributos opcionales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g457b32c97c43fa49_110"/>
          <p:cNvSpPr txBox="1"/>
          <p:nvPr/>
        </p:nvSpPr>
        <p:spPr>
          <a:xfrm>
            <a:off x="420300" y="1274475"/>
            <a:ext cx="441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muchos de los campos definidos en un formulario podemos añadir otros atributos que modifican su comportamiento: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required: el formulario no se podrá enviar hasta que ese campo tenga contenido.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placeholder: si queremos que aparezca un texto de ayuda para rellenar el campo.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value: para introducir un valor por defecto en el campo.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readonly: si queremos que sea de sólo lectura.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Ejemplos: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https://www.w3schools.com/tags/tryit.asp?filename=tryhtml5_input_required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1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https://www.w3schools.com/tags/tryit.asp?filename=tryhtml_input_readonly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457b32c97c43fa49_110"/>
          <p:cNvSpPr txBox="1"/>
          <p:nvPr/>
        </p:nvSpPr>
        <p:spPr>
          <a:xfrm>
            <a:off x="4832400" y="1008050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g457b32c97c43fa49_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1874" y="1885802"/>
            <a:ext cx="3196900" cy="137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g457b32c97c43fa49_110"/>
          <p:cNvGrpSpPr/>
          <p:nvPr/>
        </p:nvGrpSpPr>
        <p:grpSpPr>
          <a:xfrm>
            <a:off x="7886354" y="455441"/>
            <a:ext cx="571855" cy="773235"/>
            <a:chOff x="584925" y="922575"/>
            <a:chExt cx="415200" cy="502525"/>
          </a:xfrm>
        </p:grpSpPr>
        <p:sp>
          <p:nvSpPr>
            <p:cNvPr id="303" name="Google Shape;303;g457b32c97c43fa49_11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457b32c97c43fa49_11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457b32c97c43fa49_11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7b32c97c43fa49_121"/>
          <p:cNvSpPr txBox="1"/>
          <p:nvPr/>
        </p:nvSpPr>
        <p:spPr>
          <a:xfrm>
            <a:off x="589450" y="198900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</a:t>
            </a: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Ejemplo</a:t>
            </a:r>
            <a:endParaRPr b="0" i="0" sz="25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11" name="Google Shape;311;g457b32c97c43fa49_121"/>
          <p:cNvPicPr preferRelativeResize="0"/>
          <p:nvPr/>
        </p:nvPicPr>
        <p:blipFill rotWithShape="1">
          <a:blip r:embed="rId4">
            <a:alphaModFix/>
          </a:blip>
          <a:srcRect b="0" l="0" r="16086" t="0"/>
          <a:stretch/>
        </p:blipFill>
        <p:spPr>
          <a:xfrm>
            <a:off x="670651" y="771600"/>
            <a:ext cx="3499476" cy="368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457b32c97c43fa49_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3125" y="1312150"/>
            <a:ext cx="3910801" cy="24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457b32c97c43fa49_1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6250" y="455449"/>
            <a:ext cx="995523" cy="995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g457b32c97c43fa49_121"/>
          <p:cNvGrpSpPr/>
          <p:nvPr/>
        </p:nvGrpSpPr>
        <p:grpSpPr>
          <a:xfrm>
            <a:off x="7886354" y="455441"/>
            <a:ext cx="571855" cy="773235"/>
            <a:chOff x="584925" y="922575"/>
            <a:chExt cx="415200" cy="502525"/>
          </a:xfrm>
        </p:grpSpPr>
        <p:sp>
          <p:nvSpPr>
            <p:cNvPr id="315" name="Google Shape;315;g457b32c97c43fa49_12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457b32c97c43fa49_12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457b32c97c43fa49_12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g457b32c97c43fa49_132"/>
          <p:cNvGrpSpPr/>
          <p:nvPr/>
        </p:nvGrpSpPr>
        <p:grpSpPr>
          <a:xfrm>
            <a:off x="1703304" y="1927423"/>
            <a:ext cx="995192" cy="1109627"/>
            <a:chOff x="0" y="-9525"/>
            <a:chExt cx="354123" cy="394843"/>
          </a:xfrm>
        </p:grpSpPr>
        <p:sp>
          <p:nvSpPr>
            <p:cNvPr id="323" name="Google Shape;323;g457b32c97c43fa49_13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24" name="Google Shape;324;g457b32c97c43fa49_13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g457b32c97c43fa49_132"/>
          <p:cNvSpPr txBox="1"/>
          <p:nvPr/>
        </p:nvSpPr>
        <p:spPr>
          <a:xfrm>
            <a:off x="2808987" y="2228289"/>
            <a:ext cx="60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Deploy en Server</a:t>
            </a:r>
            <a:endParaRPr sz="3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326" name="Google Shape;326;g457b32c97c43fa49_132"/>
          <p:cNvGrpSpPr/>
          <p:nvPr/>
        </p:nvGrpSpPr>
        <p:grpSpPr>
          <a:xfrm>
            <a:off x="1926078" y="2228206"/>
            <a:ext cx="554025" cy="566291"/>
            <a:chOff x="5241175" y="4959100"/>
            <a:chExt cx="539775" cy="517775"/>
          </a:xfrm>
        </p:grpSpPr>
        <p:sp>
          <p:nvSpPr>
            <p:cNvPr id="327" name="Google Shape;327;g457b32c97c43fa49_1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457b32c97c43fa49_1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457b32c97c43fa49_1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457b32c97c43fa49_1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457b32c97c43fa49_1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457b32c97c43fa49_1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3869e9419_0_106"/>
          <p:cNvSpPr txBox="1"/>
          <p:nvPr/>
        </p:nvSpPr>
        <p:spPr>
          <a:xfrm>
            <a:off x="759725" y="1276388"/>
            <a:ext cx="71229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 un Hosting gratuito que permite probar rápidamente nuestro sitio web. Requiere registro.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agregar el sitio basta con arrastrar la carpeta que contiene el sitio.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https://app.netlify.com/drop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Tutoriales sobre cómo subir a Netlify: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216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946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Netlify Drop. Introduction: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https://youtu.be/-LRlQ_jaLAU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21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46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Netlify Tutorial. Deploy a new site just by Drag and Dropping: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https://www.youtube.com/watch?v=vywDFg2uIxY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g2f3869e9419_0_106"/>
          <p:cNvCxnSpPr/>
          <p:nvPr/>
        </p:nvCxnSpPr>
        <p:spPr>
          <a:xfrm rot="5429930">
            <a:off x="7009846" y="3023575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g2f3869e9419_0_106"/>
          <p:cNvSpPr txBox="1"/>
          <p:nvPr/>
        </p:nvSpPr>
        <p:spPr>
          <a:xfrm>
            <a:off x="555725" y="5299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Netlify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0" name="Google Shape;340;g2f3869e9419_0_106"/>
          <p:cNvCxnSpPr/>
          <p:nvPr/>
        </p:nvCxnSpPr>
        <p:spPr>
          <a:xfrm rot="6290">
            <a:off x="584683" y="11332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1" name="Google Shape;341;g2f3869e9419_0_106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342" name="Google Shape;342;g2f3869e9419_0_10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43" name="Google Shape;343;g2f3869e9419_0_10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g2f3869e9419_0_106"/>
          <p:cNvGrpSpPr/>
          <p:nvPr/>
        </p:nvGrpSpPr>
        <p:grpSpPr>
          <a:xfrm>
            <a:off x="7930723" y="645511"/>
            <a:ext cx="395084" cy="292298"/>
            <a:chOff x="5255200" y="3006475"/>
            <a:chExt cx="511700" cy="378575"/>
          </a:xfrm>
        </p:grpSpPr>
        <p:sp>
          <p:nvSpPr>
            <p:cNvPr id="345" name="Google Shape;345;g2f3869e9419_0_10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2f3869e9419_0_10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3869e9419_0_109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2f3869e9419_0_109"/>
          <p:cNvSpPr txBox="1"/>
          <p:nvPr/>
        </p:nvSpPr>
        <p:spPr>
          <a:xfrm>
            <a:off x="400900" y="1044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 sz="3112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Github Pages</a:t>
            </a:r>
            <a:endParaRPr b="1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g2f3869e9419_0_109"/>
          <p:cNvSpPr txBox="1"/>
          <p:nvPr/>
        </p:nvSpPr>
        <p:spPr>
          <a:xfrm>
            <a:off x="400900" y="16176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Cómo publicar un sitio web gratis con Github Pages: </a:t>
            </a: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https://m.youtube.com/watch?v=SnQTURNAUqY&amp;feature=youtu.be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Curso Git y GitHub: </a:t>
            </a: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https://www.youtube.com/watch?v=ptXiQwE535s&amp;list=PLoCpUTIZIYORkDzYwdunkVf-KIqGjyoot&amp;ab_channel=ProgramarDesdeCero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g2f3869e9419_0_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2400" y="1330225"/>
            <a:ext cx="3999901" cy="2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2587397b_2_7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f22587397b_2_7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57b32c97c43fa49_143"/>
          <p:cNvSpPr txBox="1"/>
          <p:nvPr/>
        </p:nvSpPr>
        <p:spPr>
          <a:xfrm>
            <a:off x="2482250" y="624525"/>
            <a:ext cx="237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457b32c97c43fa49_143"/>
          <p:cNvSpPr txBox="1"/>
          <p:nvPr/>
        </p:nvSpPr>
        <p:spPr>
          <a:xfrm>
            <a:off x="5310925" y="18021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Agregar un archivo README.md en el proyecto, explicando brevemente de qué tratará la página que se va a desarrollar.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457b32c97c43fa49_143"/>
          <p:cNvSpPr txBox="1"/>
          <p:nvPr/>
        </p:nvSpPr>
        <p:spPr>
          <a:xfrm>
            <a:off x="808175" y="1577900"/>
            <a:ext cx="26556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457b32c97c43fa49_143"/>
          <p:cNvSpPr txBox="1"/>
          <p:nvPr/>
        </p:nvSpPr>
        <p:spPr>
          <a:xfrm>
            <a:off x="481050" y="1697225"/>
            <a:ext cx="3559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Crear la estructura básica del proyecto, incluyendo las etiquetas &lt;header&gt;, &lt;main&gt;, y &lt;footer&gt;. Dentro de &lt;header&gt;, incluye un título con el nombre del proyecto.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9" name="Google Shape;369;g457b32c97c43fa49_143"/>
          <p:cNvSpPr txBox="1"/>
          <p:nvPr/>
        </p:nvSpPr>
        <p:spPr>
          <a:xfrm>
            <a:off x="1501025" y="1220925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i="0" lang="e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457b32c97c43fa49_143"/>
          <p:cNvSpPr txBox="1"/>
          <p:nvPr/>
        </p:nvSpPr>
        <p:spPr>
          <a:xfrm>
            <a:off x="6605950" y="1341050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457b32c97c43fa49_143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2" name="Google Shape;372;g457b32c97c43fa49_14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g457b32c97c43fa49_143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g457b32c97c43fa49_14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5" name="Google Shape;375;g457b32c97c43fa49_14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6" name="Google Shape;376;g457b32c97c43fa49_14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g457b32c97c43fa49_143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g457b32c97c43fa49_143"/>
          <p:cNvSpPr txBox="1"/>
          <p:nvPr/>
        </p:nvSpPr>
        <p:spPr>
          <a:xfrm>
            <a:off x="1342697" y="504825"/>
            <a:ext cx="692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g457b32c97c43fa49_143"/>
          <p:cNvGrpSpPr/>
          <p:nvPr/>
        </p:nvGrpSpPr>
        <p:grpSpPr>
          <a:xfrm>
            <a:off x="1342700" y="1017800"/>
            <a:ext cx="4062396" cy="382795"/>
            <a:chOff x="0" y="-9525"/>
            <a:chExt cx="1657918" cy="201641"/>
          </a:xfrm>
        </p:grpSpPr>
        <p:sp>
          <p:nvSpPr>
            <p:cNvPr id="380" name="Google Shape;380;g457b32c97c43fa49_143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381" name="Google Shape;381;g457b32c97c43fa49_143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g457b32c97c43fa49_143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3" name="Google Shape;383;g457b32c97c43fa49_143"/>
          <p:cNvGrpSpPr/>
          <p:nvPr/>
        </p:nvGrpSpPr>
        <p:grpSpPr>
          <a:xfrm>
            <a:off x="555372" y="1658250"/>
            <a:ext cx="1619127" cy="297305"/>
            <a:chOff x="0" y="-9520"/>
            <a:chExt cx="1916354" cy="156600"/>
          </a:xfrm>
        </p:grpSpPr>
        <p:sp>
          <p:nvSpPr>
            <p:cNvPr id="384" name="Google Shape;384;g457b32c97c43fa49_14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85" name="Google Shape;385;g457b32c97c43fa49_143"/>
            <p:cNvSpPr txBox="1"/>
            <p:nvPr/>
          </p:nvSpPr>
          <p:spPr>
            <a:xfrm>
              <a:off x="1" y="-9520"/>
              <a:ext cx="8235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g457b32c97c43fa49_143"/>
          <p:cNvSpPr txBox="1"/>
          <p:nvPr/>
        </p:nvSpPr>
        <p:spPr>
          <a:xfrm>
            <a:off x="508099" y="2290325"/>
            <a:ext cx="3855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Dentro de la sección &lt;main&gt;: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Creá un formulario de contacto utilizando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Formspree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con campos de nombre, correo electrónico y mensaje.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7" name="Google Shape;387;g457b32c97c43fa49_143"/>
          <p:cNvSpPr txBox="1"/>
          <p:nvPr/>
        </p:nvSpPr>
        <p:spPr>
          <a:xfrm>
            <a:off x="555475" y="1691400"/>
            <a:ext cx="161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Formspree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88" name="Google Shape;388;g457b32c97c43fa49_143"/>
          <p:cNvSpPr txBox="1"/>
          <p:nvPr/>
        </p:nvSpPr>
        <p:spPr>
          <a:xfrm>
            <a:off x="1642900" y="1045725"/>
            <a:ext cx="306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457b32c97c43fa49_143"/>
          <p:cNvSpPr txBox="1"/>
          <p:nvPr/>
        </p:nvSpPr>
        <p:spPr>
          <a:xfrm>
            <a:off x="4805000" y="2061325"/>
            <a:ext cx="35598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Creá una cuenta en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GitHub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cargá tu proyecto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Creá el link de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Github Pages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compartir ese link en la clase siguiente.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Subí el proyecto que hayas creado al servidor de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Netlify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Podés hacerlo de forma sencilla enlazando la cuenta de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Github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con tu cuenta de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Netlify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0" name="Google Shape;390;g457b32c97c43fa49_143"/>
          <p:cNvGrpSpPr/>
          <p:nvPr/>
        </p:nvGrpSpPr>
        <p:grpSpPr>
          <a:xfrm>
            <a:off x="4749805" y="1658250"/>
            <a:ext cx="1269807" cy="297305"/>
            <a:chOff x="0" y="-9525"/>
            <a:chExt cx="1916400" cy="156600"/>
          </a:xfrm>
        </p:grpSpPr>
        <p:sp>
          <p:nvSpPr>
            <p:cNvPr id="391" name="Google Shape;391;g457b32c97c43fa49_143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92" name="Google Shape;392;g457b32c97c43fa49_143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g457b32c97c43fa49_143"/>
          <p:cNvSpPr txBox="1"/>
          <p:nvPr/>
        </p:nvSpPr>
        <p:spPr>
          <a:xfrm>
            <a:off x="4749896" y="1691400"/>
            <a:ext cx="126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Deploy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5852338" y="213971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7955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chivo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Bases del CSS 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9224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chivo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CSS externo, interno y en línea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9224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chivo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Selectores básicos (id, clase, etiqueta, universal)</a:t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9224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chivo"/>
              <a:buAutoNum type="arabicPeriod"/>
            </a:pPr>
            <a:r>
              <a:rPr lang="es" sz="12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Especificidad, Herencia, Cascada y Orden de las reglas en CSS</a:t>
            </a:r>
            <a:endParaRPr b="0" i="0" sz="11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6158725" y="1793825"/>
            <a:ext cx="179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CSS 1: Intro. a Css</a:t>
            </a:r>
            <a:endParaRPr b="0" i="0" sz="14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658575" y="1132025"/>
            <a:ext cx="206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03</a:t>
            </a:r>
            <a:endParaRPr b="0" i="0" sz="20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1072775" y="1132025"/>
            <a:ext cx="206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02</a:t>
            </a:r>
            <a:endParaRPr b="0" i="0" sz="20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3225188" y="2366488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"/>
              <a:buAutoNum type="arabicPeriod"/>
            </a:pPr>
            <a:r>
              <a:rPr lang="es" sz="13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Formularios y sus atributos</a:t>
            </a:r>
            <a:endParaRPr sz="13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859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Thin"/>
              <a:buAutoNum type="arabicPeriod"/>
            </a:pPr>
            <a:r>
              <a:rPr lang="es" sz="13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Formspree</a:t>
            </a:r>
            <a:endParaRPr sz="13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859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Thin"/>
              <a:buAutoNum type="arabicPeriod"/>
            </a:pPr>
            <a:r>
              <a:rPr lang="es" sz="13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Herramientas de inspección</a:t>
            </a:r>
            <a:endParaRPr sz="13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859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Thin"/>
              <a:buAutoNum type="arabicPeriod"/>
            </a:pPr>
            <a:r>
              <a:rPr lang="es" sz="13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Deploy en un hosting gratuito</a:t>
            </a:r>
            <a:endParaRPr sz="13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859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Thin"/>
              <a:buAutoNum type="arabicPeriod"/>
            </a:pPr>
            <a:r>
              <a:rPr lang="es" sz="13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Netlify / Github Pages</a:t>
            </a:r>
            <a:endParaRPr b="0" i="0" sz="10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3580075" y="1733925"/>
            <a:ext cx="179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 3:Formularios y subida al servidor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986675" y="1685525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</a:t>
            </a:r>
            <a:r>
              <a:rPr b="1" lang="es" sz="1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2:Listas, Rutas, Multimedia y Tablas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54850" y="2305275"/>
            <a:ext cx="24273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415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chivo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Listas y enlaces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Rutas absolutas y relativas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Elementos en bloque y en línea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 con HTML: imágenes, video, audio, iframes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 en Multimedia (etiquetas alt, subtítulos en video)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Tablas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6158725" y="1132025"/>
            <a:ext cx="206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04</a:t>
            </a:r>
            <a:endParaRPr b="0" i="0" sz="20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bbfceb3_0_0"/>
          <p:cNvSpPr txBox="1"/>
          <p:nvPr/>
        </p:nvSpPr>
        <p:spPr>
          <a:xfrm>
            <a:off x="718000" y="649725"/>
            <a:ext cx="2449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7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3" name="Google Shape;83;g2243bbfceb3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“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 de la clase anterior!</a:t>
            </a:r>
            <a:endParaRPr sz="30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4" name="Google Shape;84;g2243bbfceb3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5" name="Google Shape;85;g2243bbfceb3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6" name="Google Shape;86;g2243bbfceb3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g2243bbfceb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2243bbfceb3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7b32c97c43fa49_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g457b32c97c43fa49_13"/>
          <p:cNvGrpSpPr/>
          <p:nvPr/>
        </p:nvGrpSpPr>
        <p:grpSpPr>
          <a:xfrm>
            <a:off x="2714379" y="1924148"/>
            <a:ext cx="995192" cy="1109627"/>
            <a:chOff x="0" y="-9525"/>
            <a:chExt cx="354123" cy="394843"/>
          </a:xfrm>
        </p:grpSpPr>
        <p:sp>
          <p:nvSpPr>
            <p:cNvPr id="95" name="Google Shape;95;g457b32c97c43fa49_1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96" name="Google Shape;96;g457b32c97c43fa49_1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457b32c97c43fa49_13"/>
          <p:cNvSpPr txBox="1"/>
          <p:nvPr/>
        </p:nvSpPr>
        <p:spPr>
          <a:xfrm>
            <a:off x="3820062" y="2225014"/>
            <a:ext cx="60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</a:t>
            </a:r>
            <a:endParaRPr sz="3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98" name="Google Shape;98;g457b32c97c43fa49_13" title="Archivo:Google Forms 2020 Logo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263" y="1989425"/>
            <a:ext cx="723425" cy="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209700" y="1666700"/>
            <a:ext cx="56220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 formulario HTML es una sección de un documento que contiene texto, código, elementos especiales llamados controles: casillas de verificación (checkboxes), botones de opción (radio buttons), menúes, etc.; y rótulos (labels) en esos controles.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usuarios normalmente “completan” un formulario modificando los valores de sus controles (introduciendo texto, seleccionando objetos de un menú, etc.), antes de enviar el formulario a un agente para que lo procese (por ej.: a un servidor web, a un servidor de correo, etc.)</a:t>
            </a:r>
            <a:endParaRPr b="0" i="0" sz="1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 rot="5429930">
            <a:off x="6628846" y="2462100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524650" y="5299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 en Html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 rot="6290">
            <a:off x="553608" y="11332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3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9" name="Google Shape;109;p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7958074" y="621466"/>
            <a:ext cx="340380" cy="340380"/>
            <a:chOff x="2594325" y="1627175"/>
            <a:chExt cx="440850" cy="440850"/>
          </a:xfrm>
        </p:grpSpPr>
        <p:sp>
          <p:nvSpPr>
            <p:cNvPr id="111" name="Google Shape;111;p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869e9419_0_16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2f3869e9419_0_16"/>
          <p:cNvSpPr txBox="1"/>
          <p:nvPr/>
        </p:nvSpPr>
        <p:spPr>
          <a:xfrm>
            <a:off x="181400" y="707075"/>
            <a:ext cx="46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960"/>
              <a:buFont typeface="Arial"/>
              <a:buNone/>
            </a:pPr>
            <a:r>
              <a:rPr lang="es" sz="3735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Formularios: &lt;form&gt;</a:t>
            </a:r>
            <a:endParaRPr b="1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2f3869e9419_0_16"/>
          <p:cNvSpPr txBox="1"/>
          <p:nvPr/>
        </p:nvSpPr>
        <p:spPr>
          <a:xfrm>
            <a:off x="435625" y="1571100"/>
            <a:ext cx="39999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utiliza la etiqueta contenedora &lt;form&gt;, que incluye todos los campos necesarios para su funcionamiento.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Hay tipos de campos adecuados para cada tipo de dato.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Existe un control especial, el botón, que puede enviar los datos del formulario al servidor o limpiar el contenido de sus campos.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f3869e9419_0_16"/>
          <p:cNvPicPr preferRelativeResize="0"/>
          <p:nvPr/>
        </p:nvPicPr>
        <p:blipFill rotWithShape="1">
          <a:blip r:embed="rId4">
            <a:alphaModFix/>
          </a:blip>
          <a:srcRect b="0" l="1632" r="0" t="0"/>
          <a:stretch/>
        </p:blipFill>
        <p:spPr>
          <a:xfrm>
            <a:off x="5172700" y="1796950"/>
            <a:ext cx="3336025" cy="193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2f3869e9419_0_16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23" name="Google Shape;123;g2f3869e9419_0_1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24" name="Google Shape;124;g2f3869e9419_0_1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g2f3869e9419_0_16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126" name="Google Shape;126;g2f3869e9419_0_1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2f3869e9419_0_1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2f3869e9419_0_1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3869e9419_0_19"/>
          <p:cNvSpPr txBox="1"/>
          <p:nvPr/>
        </p:nvSpPr>
        <p:spPr>
          <a:xfrm>
            <a:off x="411662" y="1062002"/>
            <a:ext cx="38856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La etiqueta &lt;form&gt; admite diversos atributos. Entre ellos: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470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14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action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define el tipo de acción que se llevará a cabo (enviar a un mail o procesar su contenido con un script). También podemos indicar la URL a la que se enviará la petición HTTP con toda la información del formulario.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470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14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method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indica si la petición HTTP será GET o POST.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Ejemplo: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https://www.w3schools.com/tags/att_form_method.asp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2f3869e9419_0_19"/>
          <p:cNvSpPr txBox="1"/>
          <p:nvPr/>
        </p:nvSpPr>
        <p:spPr>
          <a:xfrm>
            <a:off x="4803470" y="1062002"/>
            <a:ext cx="38856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f3869e9419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9995" y="1493043"/>
            <a:ext cx="3928868" cy="225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2f3869e9419_0_19"/>
          <p:cNvCxnSpPr/>
          <p:nvPr/>
        </p:nvCxnSpPr>
        <p:spPr>
          <a:xfrm flipH="1">
            <a:off x="4527425" y="1374088"/>
            <a:ext cx="32400" cy="27069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2f3869e9419_0_19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Action y Method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8" name="Google Shape;138;g2f3869e9419_0_19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g2f3869e9419_0_19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40" name="Google Shape;140;g2f3869e9419_0_1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41" name="Google Shape;141;g2f3869e9419_0_1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g2f3869e9419_0_19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143" name="Google Shape;143;g2f3869e9419_0_1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f3869e9419_0_1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2f3869e9419_0_1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869e9419_0_25"/>
          <p:cNvSpPr txBox="1"/>
          <p:nvPr/>
        </p:nvSpPr>
        <p:spPr>
          <a:xfrm>
            <a:off x="440725" y="1127125"/>
            <a:ext cx="80181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&lt;label&gt;: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usa para especificar la etiqueta (o nombre) del campo del formulario. Es información para el usuario.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Admite el atributo for, que debe tener el mismo valor que el atributo id del campo (input, select o textarea) al que hace referencia la etiqueta.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2f3869e9419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72" y="2304738"/>
            <a:ext cx="4995457" cy="155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2f3869e9419_0_25"/>
          <p:cNvCxnSpPr/>
          <p:nvPr/>
        </p:nvCxnSpPr>
        <p:spPr>
          <a:xfrm rot="5429930">
            <a:off x="7009846" y="3023575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2f3869e9419_0_25"/>
          <p:cNvSpPr txBox="1"/>
          <p:nvPr/>
        </p:nvSpPr>
        <p:spPr>
          <a:xfrm>
            <a:off x="524650" y="358075"/>
            <a:ext cx="8503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3400">
                <a:latin typeface="Archivo Black"/>
                <a:ea typeface="Archivo Black"/>
                <a:cs typeface="Archivo Black"/>
                <a:sym typeface="Archivo Black"/>
              </a:rPr>
              <a:t>Formularios: &lt;label&gt;</a:t>
            </a:r>
            <a:endParaRPr b="0" i="0" sz="27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4" name="Google Shape;154;g2f3869e9419_0_25"/>
          <p:cNvCxnSpPr/>
          <p:nvPr/>
        </p:nvCxnSpPr>
        <p:spPr>
          <a:xfrm rot="6290">
            <a:off x="553608" y="961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5" name="Google Shape;155;g2f3869e9419_0_25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156" name="Google Shape;156;g2f3869e9419_0_2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57" name="Google Shape;157;g2f3869e9419_0_2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g2f3869e9419_0_25"/>
          <p:cNvGrpSpPr/>
          <p:nvPr/>
        </p:nvGrpSpPr>
        <p:grpSpPr>
          <a:xfrm>
            <a:off x="7967978" y="597657"/>
            <a:ext cx="320576" cy="388000"/>
            <a:chOff x="584925" y="922575"/>
            <a:chExt cx="415200" cy="502525"/>
          </a:xfrm>
        </p:grpSpPr>
        <p:sp>
          <p:nvSpPr>
            <p:cNvPr id="159" name="Google Shape;159;g2f3869e9419_0_2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2f3869e9419_0_2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2f3869e9419_0_2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