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Archivo Narrow"/>
      <p:regular r:id="rId35"/>
      <p:bold r:id="rId36"/>
      <p:italic r:id="rId37"/>
      <p:boldItalic r:id="rId38"/>
    </p:embeddedFont>
    <p:embeddedFont>
      <p:font typeface="Montserrat"/>
      <p:regular r:id="rId39"/>
      <p:bold r:id="rId40"/>
      <p:italic r:id="rId41"/>
      <p:boldItalic r:id="rId42"/>
    </p:embeddedFont>
    <p:embeddedFont>
      <p:font typeface="Archivo Medium"/>
      <p:regular r:id="rId43"/>
      <p:bold r:id="rId44"/>
      <p:italic r:id="rId45"/>
      <p:boldItalic r:id="rId46"/>
    </p:embeddedFont>
    <p:embeddedFont>
      <p:font typeface="Montserrat Medium"/>
      <p:regular r:id="rId47"/>
      <p:bold r:id="rId48"/>
      <p:italic r:id="rId49"/>
      <p:boldItalic r:id="rId50"/>
    </p:embeddedFont>
    <p:embeddedFont>
      <p:font typeface="Archivo Thin"/>
      <p:regular r:id="rId51"/>
      <p:bold r:id="rId52"/>
      <p:italic r:id="rId53"/>
      <p:boldItalic r:id="rId54"/>
    </p:embeddedFont>
    <p:embeddedFont>
      <p:font typeface="Archivo"/>
      <p:regular r:id="rId55"/>
      <p:bold r:id="rId56"/>
      <p:italic r:id="rId57"/>
      <p:boldItalic r:id="rId58"/>
    </p:embeddedFont>
    <p:embeddedFont>
      <p:font typeface="Archivo Black"/>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0" roundtripDataSignature="AMtx7mjCw2S7X/XGb1I3oxmOoBXJEEMy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0CC14C-7A2E-4282-BB49-7B448F93100D}">
  <a:tblStyle styleId="{D80CC14C-7A2E-4282-BB49-7B448F93100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ArchivoMedium-bold.fntdata"/><Relationship Id="rId43" Type="http://schemas.openxmlformats.org/officeDocument/2006/relationships/font" Target="fonts/ArchivoMedium-regular.fntdata"/><Relationship Id="rId46" Type="http://schemas.openxmlformats.org/officeDocument/2006/relationships/font" Target="fonts/ArchivoMedium-boldItalic.fntdata"/><Relationship Id="rId45" Type="http://schemas.openxmlformats.org/officeDocument/2006/relationships/font" Target="fonts/Archiv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Medium-bold.fntdata"/><Relationship Id="rId47" Type="http://schemas.openxmlformats.org/officeDocument/2006/relationships/font" Target="fonts/MontserratMedium-regular.fntdata"/><Relationship Id="rId49" Type="http://schemas.openxmlformats.org/officeDocument/2006/relationships/font" Target="fonts/Montserrat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ArchivoNarrow-regular.fntdata"/><Relationship Id="rId34" Type="http://schemas.openxmlformats.org/officeDocument/2006/relationships/slide" Target="slides/slide28.xml"/><Relationship Id="rId37" Type="http://schemas.openxmlformats.org/officeDocument/2006/relationships/font" Target="fonts/ArchivoNarrow-italic.fntdata"/><Relationship Id="rId36" Type="http://schemas.openxmlformats.org/officeDocument/2006/relationships/font" Target="fonts/ArchivoNarrow-bold.fntdata"/><Relationship Id="rId39" Type="http://schemas.openxmlformats.org/officeDocument/2006/relationships/font" Target="fonts/Montserrat-regular.fntdata"/><Relationship Id="rId38" Type="http://schemas.openxmlformats.org/officeDocument/2006/relationships/font" Target="fonts/ArchivoNarrow-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chivoThin-regular.fntdata"/><Relationship Id="rId50" Type="http://schemas.openxmlformats.org/officeDocument/2006/relationships/font" Target="fonts/MontserratMedium-boldItalic.fntdata"/><Relationship Id="rId53" Type="http://schemas.openxmlformats.org/officeDocument/2006/relationships/font" Target="fonts/ArchivoThin-italic.fntdata"/><Relationship Id="rId52" Type="http://schemas.openxmlformats.org/officeDocument/2006/relationships/font" Target="fonts/ArchivoThin-bold.fntdata"/><Relationship Id="rId11" Type="http://schemas.openxmlformats.org/officeDocument/2006/relationships/slide" Target="slides/slide5.xml"/><Relationship Id="rId55" Type="http://schemas.openxmlformats.org/officeDocument/2006/relationships/font" Target="fonts/Archivo-regular.fntdata"/><Relationship Id="rId10" Type="http://schemas.openxmlformats.org/officeDocument/2006/relationships/slide" Target="slides/slide4.xml"/><Relationship Id="rId54" Type="http://schemas.openxmlformats.org/officeDocument/2006/relationships/font" Target="fonts/ArchivoThin-boldItalic.fntdata"/><Relationship Id="rId13" Type="http://schemas.openxmlformats.org/officeDocument/2006/relationships/slide" Target="slides/slide7.xml"/><Relationship Id="rId57" Type="http://schemas.openxmlformats.org/officeDocument/2006/relationships/font" Target="fonts/Archivo-italic.fntdata"/><Relationship Id="rId12" Type="http://schemas.openxmlformats.org/officeDocument/2006/relationships/slide" Target="slides/slide6.xml"/><Relationship Id="rId56" Type="http://schemas.openxmlformats.org/officeDocument/2006/relationships/font" Target="fonts/Archivo-bold.fntdata"/><Relationship Id="rId15" Type="http://schemas.openxmlformats.org/officeDocument/2006/relationships/slide" Target="slides/slide9.xml"/><Relationship Id="rId59" Type="http://schemas.openxmlformats.org/officeDocument/2006/relationships/font" Target="fonts/ArchivoBlack-regular.fntdata"/><Relationship Id="rId14" Type="http://schemas.openxmlformats.org/officeDocument/2006/relationships/slide" Target="slides/slide8.xml"/><Relationship Id="rId58" Type="http://schemas.openxmlformats.org/officeDocument/2006/relationships/font" Target="fonts/Archiv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3ad06189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f3ad06189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3ad06189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f3ad06189f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3ad06189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f3ad06189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9c86f862e60136_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9" name="Google Shape;159;g2d9c86f862e60136_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0" name="Google Shape;160;g2d9c86f862e60136_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d9c86f862e60136_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162" name="Google Shape;162;g2d9c86f862e60136_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3" name="Google Shape;163;g2d9c86f862e60136_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3ad06189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f3ad06189f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3ad06189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f3ad06189f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3ad06189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f3ad06189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3ad06189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f3ad06189f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3ad06189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f3ad06189f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3ad06189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f3ad06189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3ad06189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f3ad06189f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3ad06189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f3ad06189f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r>
              <a:rPr lang="es"/>
              <a:t>Se puede utilizar para títulos o resaltar conceptos.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3ad06189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f3ad06189f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9c86f862e60136_7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1" name="Google Shape;251;g2d9c86f862e60136_7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52" name="Google Shape;252;g2d9c86f862e60136_7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d9c86f862e60136_7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54" name="Google Shape;254;g2d9c86f862e60136_7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5" name="Google Shape;255;g2d9c86f862e60136_7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3ad06189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f3ad06189f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3ad06189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f3ad06189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9c86f862e60136_8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3" name="Google Shape;283;g2d9c86f862e60136_8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84" name="Google Shape;284;g2d9c86f862e60136_8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d9c86f862e60136_8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286" name="Google Shape;286;g2d9c86f862e60136_8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7" name="Google Shape;287;g2d9c86f862e60136_8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9c86f862e60136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d9c86f862e60136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43b3a9a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243b3a9a9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las 2 primeras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361e0e862_0_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2" name="Google Shape;92;g2d361e0e862_0_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3" name="Google Shape;93;g2d361e0e862_0_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2d361e0e862_0_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95" name="Google Shape;95;g2d361e0e862_0_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6" name="Google Shape;96;g2d361e0e862_0_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3869e94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f3869e941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3ad0618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f3ad06189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3ad0618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f3ad06189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3ad0618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f3ad06189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hyperlink" Target="https://www.w3schools.com/colors/colors_names.asp" TargetMode="External"/><Relationship Id="rId5" Type="http://schemas.openxmlformats.org/officeDocument/2006/relationships/hyperlink" Target="https://www.w3schools.com/html/html_colors_rgb.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hyperlink" Target="https://www.w3schools.com/css/css_font.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hyperlink" Target="https://www.w3schools.com/css/css_font_size.asp" TargetMode="External"/><Relationship Id="rId5" Type="http://schemas.openxmlformats.org/officeDocument/2006/relationships/image" Target="../media/image20.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hyperlink" Target="https://www.w3schools.com/cssref/pr_font_font-family.asp" TargetMode="External"/><Relationship Id="rId5" Type="http://schemas.openxmlformats.org/officeDocument/2006/relationships/hyperlink" Target="https://www.w3schools.com/cssref/pr_font_weight.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hyperlink" Target="https://fonts.google.com/" TargetMode="External"/><Relationship Id="rId5" Type="http://schemas.openxmlformats.org/officeDocument/2006/relationships/hyperlink" Target="https://support.google.com/webdesigner/answer/6163074?hl=es#add-google-fonts" TargetMode="External"/><Relationship Id="rId6" Type="http://schemas.openxmlformats.org/officeDocument/2006/relationships/image" Target="../media/image25.png"/><Relationship Id="rId7"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hyperlink" Target="https://fonts.adobe.com/fonts/" TargetMode="External"/><Relationship Id="rId5" Type="http://schemas.openxmlformats.org/officeDocument/2006/relationships/hyperlink" Target="https://helpx.adobe.com/es/fonts/using/add-fonts-website.html" TargetMode="External"/><Relationship Id="rId6"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hyperlink" Target="https://fontawesome.com/" TargetMode="External"/><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hyperlink" Target="https://www.flaticon.es/" TargetMode="External"/><Relationship Id="rId5" Type="http://schemas.openxmlformats.org/officeDocument/2006/relationships/image" Target="../media/image12.png"/><Relationship Id="rId6" Type="http://schemas.openxmlformats.org/officeDocument/2006/relationships/hyperlink" Target="https://www.youtube.com/watch?v=rOVQN-kmhxw&amp;ab_channel=VisualF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hyperlink" Target="https://www.colorhunt.co/" TargetMode="External"/><Relationship Id="rId11" Type="http://schemas.openxmlformats.org/officeDocument/2006/relationships/hyperlink" Target="https://color.adobe.com/es/create/image" TargetMode="External"/><Relationship Id="rId10" Type="http://schemas.openxmlformats.org/officeDocument/2006/relationships/hyperlink" Target="http://colrd.com/" TargetMode="External"/><Relationship Id="rId12" Type="http://schemas.openxmlformats.org/officeDocument/2006/relationships/hyperlink" Target="https://blog.hubspot.es/marketing/colores-para-paginas-web" TargetMode="External"/><Relationship Id="rId9" Type="http://schemas.openxmlformats.org/officeDocument/2006/relationships/hyperlink" Target="https://imagecolorpicker.com/es" TargetMode="External"/><Relationship Id="rId5" Type="http://schemas.openxmlformats.org/officeDocument/2006/relationships/hyperlink" Target="http://palettr.com/" TargetMode="External"/><Relationship Id="rId6" Type="http://schemas.openxmlformats.org/officeDocument/2006/relationships/hyperlink" Target="https://color.adobe.com/es/create/color-wheel" TargetMode="External"/><Relationship Id="rId7" Type="http://schemas.openxmlformats.org/officeDocument/2006/relationships/hyperlink" Target="https://www.adobe.com/es/express/feature/design/color-palette" TargetMode="External"/><Relationship Id="rId8" Type="http://schemas.openxmlformats.org/officeDocument/2006/relationships/hyperlink" Target="https://htmlcolorcodes.com/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hyperlink" Target="https://escss.blogspot.com/2014/01/medidas-Css-Absolutas-relativas.html" TargetMode="External"/><Relationship Id="rId11" Type="http://schemas.openxmlformats.org/officeDocument/2006/relationships/hyperlink" Target="https://www.w3schools.com/css/css_list.asp" TargetMode="External"/><Relationship Id="rId10" Type="http://schemas.openxmlformats.org/officeDocument/2006/relationships/hyperlink" Target="https://desarrolloweb.com/articulos/fondos-css" TargetMode="External"/><Relationship Id="rId12" Type="http://schemas.openxmlformats.org/officeDocument/2006/relationships/hyperlink" Target="https://developer.mozilla.org/es/docs/Learn/CSS/Styling_text/Styling_lists" TargetMode="External"/><Relationship Id="rId9" Type="http://schemas.openxmlformats.org/officeDocument/2006/relationships/hyperlink" Target="https://www.myfonts.com/pages/whatthefont" TargetMode="External"/><Relationship Id="rId5" Type="http://schemas.openxmlformats.org/officeDocument/2006/relationships/hyperlink" Target="https://www.w3schools.com/css/css_units.asp" TargetMode="External"/><Relationship Id="rId6" Type="http://schemas.openxmlformats.org/officeDocument/2006/relationships/hyperlink" Target="https://lenguajecss.com/css/modelo-de-cajas/unidades-css/" TargetMode="External"/><Relationship Id="rId7" Type="http://schemas.openxmlformats.org/officeDocument/2006/relationships/hyperlink" Target="https://youtu.be/FWpIs9eAL5s" TargetMode="External"/><Relationship Id="rId8" Type="http://schemas.openxmlformats.org/officeDocument/2006/relationships/hyperlink" Target="https://helpx.adobe.com/es/fonts/using/add-fonts-websit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18.png"/><Relationship Id="rId5"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hyperlink" Target="https://desarrolloweb.com/articulos/unidades-medida-css-relativas-absolutas.html#:~:text=Unidades%20fijas%3A,de%20d%C3%B3nde%20se%20haya%20definido." TargetMode="External"/><Relationship Id="rId5" Type="http://schemas.openxmlformats.org/officeDocument/2006/relationships/hyperlink" Target="https://www.xatakandroid.com/mundogalaxy/las-pantallas-de-moviles-y-tablets-guia-para-saberlo-todo" TargetMode="External"/><Relationship Id="rId6" Type="http://schemas.openxmlformats.org/officeDocument/2006/relationships/hyperlink" Target="http://www.sidar.org/recur/desdi/mcss/manual/ejemplos/v_med.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16800" y="1785600"/>
            <a:ext cx="6063900" cy="115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000"/>
              <a:buFont typeface="Arial"/>
              <a:buNone/>
            </a:pPr>
            <a:r>
              <a:rPr b="1" lang="es" sz="7000">
                <a:solidFill>
                  <a:schemeClr val="lt1"/>
                </a:solidFill>
                <a:latin typeface="Archivo"/>
                <a:ea typeface="Archivo"/>
                <a:cs typeface="Archivo"/>
                <a:sym typeface="Archivo"/>
              </a:rPr>
              <a:t>Front-End JS</a:t>
            </a:r>
            <a:endParaRPr b="1" sz="7000">
              <a:solidFill>
                <a:schemeClr val="lt1"/>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7000"/>
              <a:buFont typeface="Arial"/>
              <a:buNone/>
            </a:pPr>
            <a:r>
              <a:t/>
            </a:r>
            <a:endParaRPr b="1" sz="7000">
              <a:solidFill>
                <a:schemeClr val="lt1"/>
              </a:solidFill>
              <a:latin typeface="Archivo"/>
              <a:ea typeface="Archivo"/>
              <a:cs typeface="Archivo"/>
              <a:sym typeface="Archivo"/>
            </a:endParaRPr>
          </a:p>
        </p:txBody>
      </p:sp>
      <p:sp>
        <p:nvSpPr>
          <p:cNvPr id="55" name="Google Shape;55;p1"/>
          <p:cNvSpPr txBox="1"/>
          <p:nvPr/>
        </p:nvSpPr>
        <p:spPr>
          <a:xfrm>
            <a:off x="2163900" y="3007300"/>
            <a:ext cx="48162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500" u="none" cap="none" strike="noStrike">
                <a:solidFill>
                  <a:schemeClr val="lt1"/>
                </a:solidFill>
                <a:latin typeface="Archivo Medium"/>
                <a:ea typeface="Archivo Medium"/>
                <a:cs typeface="Archivo Medium"/>
                <a:sym typeface="Archivo Medium"/>
              </a:rPr>
              <a:t>Clase 0</a:t>
            </a:r>
            <a:r>
              <a:rPr lang="es" sz="1500">
                <a:solidFill>
                  <a:schemeClr val="lt1"/>
                </a:solidFill>
                <a:latin typeface="Archivo Medium"/>
                <a:ea typeface="Archivo Medium"/>
                <a:cs typeface="Archivo Medium"/>
                <a:sym typeface="Archivo Medium"/>
              </a:rPr>
              <a:t>5</a:t>
            </a:r>
            <a:r>
              <a:rPr b="0" i="0" lang="es" sz="1500" u="none" cap="none" strike="noStrike">
                <a:solidFill>
                  <a:schemeClr val="lt1"/>
                </a:solidFill>
                <a:latin typeface="Archivo Medium"/>
                <a:ea typeface="Archivo Medium"/>
                <a:cs typeface="Archivo Medium"/>
                <a:sym typeface="Archivo Medium"/>
              </a:rPr>
              <a:t> -</a:t>
            </a:r>
            <a:r>
              <a:rPr lang="es" sz="1500">
                <a:solidFill>
                  <a:schemeClr val="lt1"/>
                </a:solidFill>
                <a:latin typeface="Archivo Medium"/>
                <a:ea typeface="Archivo Medium"/>
                <a:cs typeface="Archivo Medium"/>
                <a:sym typeface="Archivo Medium"/>
              </a:rPr>
              <a:t> “ CSS 2 - Medidas, Colores, Fondos, Fuentes e Iconos”</a:t>
            </a:r>
            <a:endParaRPr sz="1500">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2f3ad06189f_0_27"/>
          <p:cNvSpPr txBox="1"/>
          <p:nvPr/>
        </p:nvSpPr>
        <p:spPr>
          <a:xfrm>
            <a:off x="108050" y="43887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31428"/>
              <a:buFont typeface="Arial"/>
              <a:buNone/>
            </a:pPr>
            <a:r>
              <a:rPr lang="es" sz="3500">
                <a:solidFill>
                  <a:schemeClr val="dk1"/>
                </a:solidFill>
                <a:latin typeface="Archivo Black"/>
                <a:ea typeface="Archivo Black"/>
                <a:cs typeface="Archivo Black"/>
                <a:sym typeface="Archivo Black"/>
              </a:rPr>
              <a:t>   Unidades de medida relativas </a:t>
            </a:r>
            <a:endParaRPr sz="2700">
              <a:solidFill>
                <a:srgbClr val="000000"/>
              </a:solidFill>
              <a:latin typeface="Montserrat Medium"/>
              <a:ea typeface="Montserrat Medium"/>
              <a:cs typeface="Montserrat Medium"/>
              <a:sym typeface="Montserrat Medium"/>
            </a:endParaRPr>
          </a:p>
        </p:txBody>
      </p:sp>
      <p:sp>
        <p:nvSpPr>
          <p:cNvPr id="139" name="Google Shape;139;g2f3ad06189f_0_27"/>
          <p:cNvSpPr txBox="1"/>
          <p:nvPr/>
        </p:nvSpPr>
        <p:spPr>
          <a:xfrm>
            <a:off x="432000" y="1070600"/>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sz="1550">
                <a:solidFill>
                  <a:srgbClr val="595959"/>
                </a:solidFill>
                <a:latin typeface="Archivo Narrow"/>
                <a:ea typeface="Archivo Narrow"/>
                <a:cs typeface="Archivo Narrow"/>
                <a:sym typeface="Archivo Narrow"/>
              </a:rPr>
              <a:t>Las </a:t>
            </a:r>
            <a:r>
              <a:rPr lang="es">
                <a:solidFill>
                  <a:schemeClr val="dk1"/>
                </a:solidFill>
                <a:latin typeface="Archivo Narrow"/>
                <a:ea typeface="Archivo Narrow"/>
                <a:cs typeface="Archivo Narrow"/>
                <a:sym typeface="Archivo Narrow"/>
              </a:rPr>
              <a:t>unidades </a:t>
            </a:r>
            <a:r>
              <a:rPr lang="es" sz="1550">
                <a:solidFill>
                  <a:srgbClr val="595959"/>
                </a:solidFill>
                <a:latin typeface="Archivo Narrow"/>
                <a:ea typeface="Archivo Narrow"/>
                <a:cs typeface="Archivo Narrow"/>
                <a:sym typeface="Archivo Narrow"/>
              </a:rPr>
              <a:t>ex o ch, menos utilizadas. La unidad ex es aproximadamente la mitad del tamaño de la fuente establecida por el navegador del usuario, por lo que 1ex es igual a 0.5em.</a:t>
            </a:r>
            <a:endParaRPr sz="1550">
              <a:solidFill>
                <a:srgbClr val="595959"/>
              </a:solidFill>
              <a:latin typeface="Archivo Narrow"/>
              <a:ea typeface="Archivo Narrow"/>
              <a:cs typeface="Archivo Narrow"/>
              <a:sym typeface="Archivo Narrow"/>
            </a:endParaRPr>
          </a:p>
        </p:txBody>
      </p:sp>
      <p:sp>
        <p:nvSpPr>
          <p:cNvPr id="140" name="Google Shape;140;g2f3ad06189f_0_27"/>
          <p:cNvSpPr txBox="1"/>
          <p:nvPr/>
        </p:nvSpPr>
        <p:spPr>
          <a:xfrm>
            <a:off x="544450" y="2723900"/>
            <a:ext cx="8280000" cy="1664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unidad ex se basa en la altura de la x minúscula. Su tamaño exacto depende de la tipografía utilizada, y puede ser algo mayor a 0.5em.</a:t>
            </a:r>
            <a:endParaRPr>
              <a:solidFill>
                <a:schemeClr val="dk1"/>
              </a:solidFill>
              <a:latin typeface="Archivo Narrow"/>
              <a:ea typeface="Archivo Narrow"/>
              <a:cs typeface="Archivo Narrow"/>
              <a:sym typeface="Archivo Narrow"/>
            </a:endParaRPr>
          </a:p>
          <a:p>
            <a:pPr indent="0" lvl="0" marL="114300" rtl="0" algn="l">
              <a:lnSpc>
                <a:spcPct val="115000"/>
              </a:lnSpc>
              <a:spcBef>
                <a:spcPts val="600"/>
              </a:spcBef>
              <a:spcAft>
                <a:spcPts val="0"/>
              </a:spcAft>
              <a:buNone/>
            </a:pPr>
            <a:r>
              <a:rPr lang="es">
                <a:solidFill>
                  <a:schemeClr val="dk1"/>
                </a:solidFill>
                <a:latin typeface="Archivo Narrow"/>
                <a:ea typeface="Archivo Narrow"/>
                <a:cs typeface="Archivo Narrow"/>
                <a:sym typeface="Archivo Narrow"/>
              </a:rPr>
              <a:t>La unidad ch, equivale al tamaño de ancho del 0 de la fuente actual.</a:t>
            </a:r>
            <a:endParaRPr>
              <a:solidFill>
                <a:schemeClr val="dk1"/>
              </a:solidFill>
              <a:latin typeface="Archivo Narrow"/>
              <a:ea typeface="Archivo Narrow"/>
              <a:cs typeface="Archivo Narrow"/>
              <a:sym typeface="Archivo Narrow"/>
            </a:endParaRPr>
          </a:p>
          <a:p>
            <a:pPr indent="0" lvl="0" marL="114300" rtl="0" algn="l">
              <a:lnSpc>
                <a:spcPct val="115000"/>
              </a:lnSpc>
              <a:spcBef>
                <a:spcPts val="600"/>
              </a:spcBef>
              <a:spcAft>
                <a:spcPts val="600"/>
              </a:spcAft>
              <a:buNone/>
            </a:pPr>
            <a:r>
              <a:rPr lang="es">
                <a:solidFill>
                  <a:schemeClr val="dk1"/>
                </a:solidFill>
                <a:latin typeface="Archivo Narrow"/>
                <a:ea typeface="Archivo Narrow"/>
                <a:cs typeface="Archivo Narrow"/>
                <a:sym typeface="Archivo Narrow"/>
              </a:rPr>
              <a:t>El porcentaje (%) define una unidad en función de otra. Por ejemplo, si estamos trabajando en 12px y definimos una unidad como 150% obtendremos 18px.</a:t>
            </a:r>
            <a:endParaRPr sz="1550">
              <a:solidFill>
                <a:srgbClr val="595959"/>
              </a:solidFill>
              <a:latin typeface="Montserrat"/>
              <a:ea typeface="Montserrat"/>
              <a:cs typeface="Montserrat"/>
              <a:sym typeface="Montserrat"/>
            </a:endParaRPr>
          </a:p>
        </p:txBody>
      </p:sp>
      <p:pic>
        <p:nvPicPr>
          <p:cNvPr id="141" name="Google Shape;141;g2f3ad06189f_0_27"/>
          <p:cNvPicPr preferRelativeResize="0"/>
          <p:nvPr/>
        </p:nvPicPr>
        <p:blipFill rotWithShape="1">
          <a:blip r:embed="rId4">
            <a:alphaModFix/>
          </a:blip>
          <a:srcRect b="0" l="0" r="0" t="0"/>
          <a:stretch/>
        </p:blipFill>
        <p:spPr>
          <a:xfrm>
            <a:off x="3344238" y="1864200"/>
            <a:ext cx="2662976" cy="85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g2f3ad06189f_0_33"/>
          <p:cNvSpPr txBox="1"/>
          <p:nvPr/>
        </p:nvSpPr>
        <p:spPr>
          <a:xfrm>
            <a:off x="440725" y="1205400"/>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La unidad rem (root em) toma la idea de la unidad em, pero permite establecer un tamaño base personalizado (generalmente para el documento en general, utilizando html o la pseudoclase :root). De esta forma, podemos trabajar con múltiplos del tamaño base:</a:t>
            </a:r>
            <a:endParaRPr>
              <a:solidFill>
                <a:schemeClr val="dk1"/>
              </a:solidFill>
              <a:latin typeface="Archivo Narrow"/>
              <a:ea typeface="Archivo Narrow"/>
              <a:cs typeface="Archivo Narrow"/>
              <a:sym typeface="Archivo Narrow"/>
            </a:endParaRPr>
          </a:p>
        </p:txBody>
      </p:sp>
      <p:sp>
        <p:nvSpPr>
          <p:cNvPr id="147" name="Google Shape;147;g2f3ad06189f_0_33"/>
          <p:cNvSpPr txBox="1"/>
          <p:nvPr/>
        </p:nvSpPr>
        <p:spPr>
          <a:xfrm>
            <a:off x="440725" y="3589225"/>
            <a:ext cx="8280000" cy="6522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Si queremos cambiar el tamaño del texto en general, sólo tenemos que cambiar el font-size de la pseudoclase :root, y el resto se modificará en consecuencia.</a:t>
            </a:r>
            <a:endParaRPr>
              <a:solidFill>
                <a:schemeClr val="dk1"/>
              </a:solidFill>
              <a:latin typeface="Archivo Narrow"/>
              <a:ea typeface="Archivo Narrow"/>
              <a:cs typeface="Archivo Narrow"/>
              <a:sym typeface="Archivo Narrow"/>
            </a:endParaRPr>
          </a:p>
        </p:txBody>
      </p:sp>
      <p:sp>
        <p:nvSpPr>
          <p:cNvPr id="148" name="Google Shape;148;g2f3ad06189f_0_33"/>
          <p:cNvSpPr txBox="1"/>
          <p:nvPr/>
        </p:nvSpPr>
        <p:spPr>
          <a:xfrm>
            <a:off x="1611175" y="2175721"/>
            <a:ext cx="5939100" cy="12786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FFE66D"/>
                </a:solidFill>
                <a:highlight>
                  <a:srgbClr val="23262E"/>
                </a:highlight>
                <a:latin typeface="Consolas"/>
                <a:ea typeface="Consolas"/>
                <a:cs typeface="Consolas"/>
                <a:sym typeface="Consolas"/>
              </a:rPr>
              <a:t>:root</a:t>
            </a:r>
            <a:r>
              <a:rPr b="0" i="0" lang="es" sz="1300" u="none" cap="none" strike="noStrike">
                <a:solidFill>
                  <a:srgbClr val="D5CED9"/>
                </a:solidFill>
                <a:highlight>
                  <a:srgbClr val="23262E"/>
                </a:highlight>
                <a:latin typeface="Consolas"/>
                <a:ea typeface="Consolas"/>
                <a:cs typeface="Consolas"/>
                <a:sym typeface="Consolas"/>
              </a:rPr>
              <a:t> {font-size: </a:t>
            </a:r>
            <a:r>
              <a:rPr b="0" i="0" lang="es" sz="1300" u="none" cap="none" strike="noStrike">
                <a:solidFill>
                  <a:srgbClr val="F39C12"/>
                </a:solidFill>
                <a:highlight>
                  <a:srgbClr val="23262E"/>
                </a:highlight>
                <a:latin typeface="Consolas"/>
                <a:ea typeface="Consolas"/>
                <a:cs typeface="Consolas"/>
                <a:sym typeface="Consolas"/>
              </a:rPr>
              <a:t>22px</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5F6167"/>
                </a:solidFill>
                <a:highlight>
                  <a:srgbClr val="23262E"/>
                </a:highlight>
                <a:latin typeface="Consolas"/>
                <a:ea typeface="Consolas"/>
                <a:cs typeface="Consolas"/>
                <a:sym typeface="Consolas"/>
              </a:rPr>
              <a:t>/* Tamaño base */</a:t>
            </a: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926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F92672"/>
                </a:solidFill>
                <a:highlight>
                  <a:srgbClr val="23262E"/>
                </a:highlight>
                <a:latin typeface="Consolas"/>
                <a:ea typeface="Consolas"/>
                <a:cs typeface="Consolas"/>
                <a:sym typeface="Consolas"/>
              </a:rPr>
              <a:t>h1</a:t>
            </a:r>
            <a:r>
              <a:rPr b="0" i="0" lang="es" sz="1300" u="none" cap="none" strike="noStrike">
                <a:solidFill>
                  <a:srgbClr val="D5CED9"/>
                </a:solidFill>
                <a:highlight>
                  <a:srgbClr val="23262E"/>
                </a:highlight>
                <a:latin typeface="Consolas"/>
                <a:ea typeface="Consolas"/>
                <a:cs typeface="Consolas"/>
                <a:sym typeface="Consolas"/>
              </a:rPr>
              <a:t> {font-size: </a:t>
            </a:r>
            <a:r>
              <a:rPr b="0" i="0" lang="es" sz="1300" u="none" cap="none" strike="noStrike">
                <a:solidFill>
                  <a:srgbClr val="F39C12"/>
                </a:solidFill>
                <a:highlight>
                  <a:srgbClr val="23262E"/>
                </a:highlight>
                <a:latin typeface="Consolas"/>
                <a:ea typeface="Consolas"/>
                <a:cs typeface="Consolas"/>
                <a:sym typeface="Consolas"/>
              </a:rPr>
              <a:t>2rem</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5F6167"/>
                </a:solidFill>
                <a:highlight>
                  <a:srgbClr val="23262E"/>
                </a:highlight>
                <a:latin typeface="Consolas"/>
                <a:ea typeface="Consolas"/>
                <a:cs typeface="Consolas"/>
                <a:sym typeface="Consolas"/>
              </a:rPr>
              <a:t>/* El doble del tamaño base: 44px */</a:t>
            </a: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926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F92672"/>
                </a:solidFill>
                <a:highlight>
                  <a:srgbClr val="23262E"/>
                </a:highlight>
                <a:latin typeface="Consolas"/>
                <a:ea typeface="Consolas"/>
                <a:cs typeface="Consolas"/>
                <a:sym typeface="Consolas"/>
              </a:rPr>
              <a:t>h2</a:t>
            </a:r>
            <a:r>
              <a:rPr b="0" i="0" lang="es" sz="1300" u="none" cap="none" strike="noStrike">
                <a:solidFill>
                  <a:srgbClr val="D5CED9"/>
                </a:solidFill>
                <a:highlight>
                  <a:srgbClr val="23262E"/>
                </a:highlight>
                <a:latin typeface="Consolas"/>
                <a:ea typeface="Consolas"/>
                <a:cs typeface="Consolas"/>
                <a:sym typeface="Consolas"/>
              </a:rPr>
              <a:t> {font-size: </a:t>
            </a:r>
            <a:r>
              <a:rPr b="0" i="0" lang="es" sz="1300" u="none" cap="none" strike="noStrike">
                <a:solidFill>
                  <a:srgbClr val="F39C12"/>
                </a:solidFill>
                <a:highlight>
                  <a:srgbClr val="23262E"/>
                </a:highlight>
                <a:latin typeface="Consolas"/>
                <a:ea typeface="Consolas"/>
                <a:cs typeface="Consolas"/>
                <a:sym typeface="Consolas"/>
              </a:rPr>
              <a:t>1rem</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5F6167"/>
                </a:solidFill>
                <a:highlight>
                  <a:srgbClr val="23262E"/>
                </a:highlight>
                <a:latin typeface="Consolas"/>
                <a:ea typeface="Consolas"/>
                <a:cs typeface="Consolas"/>
                <a:sym typeface="Consolas"/>
              </a:rPr>
              <a:t>/* El mismo tamaño base: 22px */</a:t>
            </a: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F92672"/>
              </a:solidFill>
              <a:highlight>
                <a:srgbClr val="23262E"/>
              </a:highlight>
              <a:latin typeface="Consolas"/>
              <a:ea typeface="Consolas"/>
              <a:cs typeface="Consolas"/>
              <a:sym typeface="Consolas"/>
            </a:endParaRPr>
          </a:p>
        </p:txBody>
      </p:sp>
      <p:sp>
        <p:nvSpPr>
          <p:cNvPr id="149" name="Google Shape;149;g2f3ad06189f_0_33"/>
          <p:cNvSpPr txBox="1"/>
          <p:nvPr/>
        </p:nvSpPr>
        <p:spPr>
          <a:xfrm>
            <a:off x="108050" y="43887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   Unidades de medida relativas </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2f3ad06189f_0_36"/>
          <p:cNvSpPr txBox="1"/>
          <p:nvPr/>
        </p:nvSpPr>
        <p:spPr>
          <a:xfrm>
            <a:off x="328975" y="1844350"/>
            <a:ext cx="4430400" cy="2615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lt1"/>
                </a:solidFill>
                <a:latin typeface="Archivo Narrow"/>
                <a:ea typeface="Archivo Narrow"/>
                <a:cs typeface="Archivo Narrow"/>
                <a:sym typeface="Archivo Narrow"/>
              </a:rPr>
              <a:t>Las unidades flexibles (vw y vh o vmin y vmax) son relativas al tamaño del ancho o alto del viewport (ventana gráfica, región visible de la página Web en el navegador, no el body).</a:t>
            </a:r>
            <a:endParaRPr>
              <a:solidFill>
                <a:schemeClr val="lt1"/>
              </a:solidFill>
              <a:latin typeface="Archivo Narrow"/>
              <a:ea typeface="Archivo Narrow"/>
              <a:cs typeface="Archivo Narrow"/>
              <a:sym typeface="Archivo Narrow"/>
            </a:endParaRPr>
          </a:p>
          <a:p>
            <a:pPr indent="-314325" lvl="0" marL="457200" rtl="0" algn="l">
              <a:lnSpc>
                <a:spcPct val="115000"/>
              </a:lnSpc>
              <a:spcBef>
                <a:spcPts val="600"/>
              </a:spcBef>
              <a:spcAft>
                <a:spcPts val="0"/>
              </a:spcAft>
              <a:buClr>
                <a:schemeClr val="lt1"/>
              </a:buClr>
              <a:buSzPts val="1350"/>
              <a:buFont typeface="Montserrat"/>
              <a:buChar char="●"/>
            </a:pPr>
            <a:r>
              <a:rPr b="1" lang="es">
                <a:solidFill>
                  <a:schemeClr val="lt1"/>
                </a:solidFill>
                <a:latin typeface="Archivo Narrow"/>
                <a:ea typeface="Archivo Narrow"/>
                <a:cs typeface="Archivo Narrow"/>
                <a:sym typeface="Archivo Narrow"/>
              </a:rPr>
              <a:t>vw:</a:t>
            </a:r>
            <a:r>
              <a:rPr lang="es">
                <a:solidFill>
                  <a:schemeClr val="lt1"/>
                </a:solidFill>
                <a:latin typeface="Archivo Narrow"/>
                <a:ea typeface="Archivo Narrow"/>
                <a:cs typeface="Archivo Narrow"/>
                <a:sym typeface="Archivo Narrow"/>
              </a:rPr>
              <a:t> viewport width. Por ejemplo, si decimos que un div debe medir 50vw, es equivalente al 50% del ancho total del viewport.</a:t>
            </a:r>
            <a:endParaRPr>
              <a:solidFill>
                <a:schemeClr val="lt1"/>
              </a:solidFill>
              <a:latin typeface="Archivo Narrow"/>
              <a:ea typeface="Archivo Narrow"/>
              <a:cs typeface="Archivo Narrow"/>
              <a:sym typeface="Archivo Narrow"/>
            </a:endParaRPr>
          </a:p>
          <a:p>
            <a:pPr indent="-314325" lvl="0" marL="457200" rtl="0" algn="l">
              <a:lnSpc>
                <a:spcPct val="115000"/>
              </a:lnSpc>
              <a:spcBef>
                <a:spcPts val="0"/>
              </a:spcBef>
              <a:spcAft>
                <a:spcPts val="0"/>
              </a:spcAft>
              <a:buClr>
                <a:schemeClr val="lt1"/>
              </a:buClr>
              <a:buSzPts val="1350"/>
              <a:buFont typeface="Montserrat"/>
              <a:buChar char="●"/>
            </a:pPr>
            <a:r>
              <a:rPr b="1" lang="es">
                <a:solidFill>
                  <a:schemeClr val="lt1"/>
                </a:solidFill>
                <a:latin typeface="Archivo Narrow"/>
                <a:ea typeface="Archivo Narrow"/>
                <a:cs typeface="Archivo Narrow"/>
                <a:sym typeface="Archivo Narrow"/>
              </a:rPr>
              <a:t>vh</a:t>
            </a:r>
            <a:r>
              <a:rPr lang="es">
                <a:solidFill>
                  <a:schemeClr val="lt1"/>
                </a:solidFill>
                <a:latin typeface="Archivo Narrow"/>
                <a:ea typeface="Archivo Narrow"/>
                <a:cs typeface="Archivo Narrow"/>
                <a:sym typeface="Archivo Narrow"/>
              </a:rPr>
              <a:t>: viewport height. Por ejemplo, si definimos que un div mide 50vh y el alto del viewport es 800px, nuestro div medirá 400px.</a:t>
            </a:r>
            <a:endParaRPr>
              <a:solidFill>
                <a:schemeClr val="lt1"/>
              </a:solidFill>
              <a:latin typeface="Archivo Narrow"/>
              <a:ea typeface="Archivo Narrow"/>
              <a:cs typeface="Archivo Narrow"/>
              <a:sym typeface="Archivo Narrow"/>
            </a:endParaRPr>
          </a:p>
          <a:p>
            <a:pPr indent="0" lvl="0" marL="114300" rtl="0" algn="l">
              <a:lnSpc>
                <a:spcPct val="115000"/>
              </a:lnSpc>
              <a:spcBef>
                <a:spcPts val="600"/>
              </a:spcBef>
              <a:spcAft>
                <a:spcPts val="600"/>
              </a:spcAft>
              <a:buNone/>
            </a:pPr>
            <a:r>
              <a:t/>
            </a:r>
            <a:endParaRPr sz="1350">
              <a:solidFill>
                <a:schemeClr val="lt1"/>
              </a:solidFill>
              <a:latin typeface="Montserrat"/>
              <a:ea typeface="Montserrat"/>
              <a:cs typeface="Montserrat"/>
              <a:sym typeface="Montserrat"/>
            </a:endParaRPr>
          </a:p>
        </p:txBody>
      </p:sp>
      <p:sp>
        <p:nvSpPr>
          <p:cNvPr id="155" name="Google Shape;155;g2f3ad06189f_0_36"/>
          <p:cNvSpPr txBox="1"/>
          <p:nvPr/>
        </p:nvSpPr>
        <p:spPr>
          <a:xfrm>
            <a:off x="488425" y="663000"/>
            <a:ext cx="7858200" cy="1181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s" sz="3500">
                <a:solidFill>
                  <a:schemeClr val="lt1"/>
                </a:solidFill>
                <a:latin typeface="Archivo Black"/>
                <a:ea typeface="Archivo Black"/>
                <a:cs typeface="Archivo Black"/>
                <a:sym typeface="Archivo Black"/>
              </a:rPr>
              <a:t> </a:t>
            </a:r>
            <a:r>
              <a:rPr lang="es" sz="3500">
                <a:solidFill>
                  <a:schemeClr val="lt1"/>
                </a:solidFill>
                <a:latin typeface="Archivo Black"/>
                <a:ea typeface="Archivo Black"/>
                <a:cs typeface="Archivo Black"/>
                <a:sym typeface="Archivo Black"/>
              </a:rPr>
              <a:t>Unidades de </a:t>
            </a:r>
            <a:endParaRPr sz="3500">
              <a:solidFill>
                <a:schemeClr val="lt1"/>
              </a:solidFill>
              <a:latin typeface="Archivo Black"/>
              <a:ea typeface="Archivo Black"/>
              <a:cs typeface="Archivo Black"/>
              <a:sym typeface="Archivo Black"/>
            </a:endParaRPr>
          </a:p>
          <a:p>
            <a:pPr indent="0" lvl="0" marL="0" rtl="0" algn="l">
              <a:lnSpc>
                <a:spcPct val="90000"/>
              </a:lnSpc>
              <a:spcBef>
                <a:spcPts val="0"/>
              </a:spcBef>
              <a:spcAft>
                <a:spcPts val="0"/>
              </a:spcAft>
              <a:buNone/>
            </a:pPr>
            <a:r>
              <a:rPr lang="es" sz="3500">
                <a:solidFill>
                  <a:schemeClr val="lt1"/>
                </a:solidFill>
                <a:latin typeface="Archivo Black"/>
                <a:ea typeface="Archivo Black"/>
                <a:cs typeface="Archivo Black"/>
                <a:sym typeface="Archivo Black"/>
              </a:rPr>
              <a:t>medida flexibles </a:t>
            </a:r>
            <a:endParaRPr b="1" sz="2400">
              <a:solidFill>
                <a:schemeClr val="lt1"/>
              </a:solidFill>
              <a:latin typeface="Montserrat"/>
              <a:ea typeface="Montserrat"/>
              <a:cs typeface="Montserrat"/>
              <a:sym typeface="Montserrat"/>
            </a:endParaRPr>
          </a:p>
        </p:txBody>
      </p:sp>
      <p:pic>
        <p:nvPicPr>
          <p:cNvPr id="156" name="Google Shape;156;g2f3ad06189f_0_36"/>
          <p:cNvPicPr preferRelativeResize="0"/>
          <p:nvPr/>
        </p:nvPicPr>
        <p:blipFill rotWithShape="1">
          <a:blip r:embed="rId4">
            <a:alphaModFix/>
          </a:blip>
          <a:srcRect b="7231" l="0" r="0" t="10307"/>
          <a:stretch/>
        </p:blipFill>
        <p:spPr>
          <a:xfrm>
            <a:off x="5343050" y="1725475"/>
            <a:ext cx="2955000" cy="137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d9c86f862e60136_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66" name="Google Shape;166;g2d9c86f862e60136_8"/>
          <p:cNvGrpSpPr/>
          <p:nvPr/>
        </p:nvGrpSpPr>
        <p:grpSpPr>
          <a:xfrm>
            <a:off x="1297475" y="1852898"/>
            <a:ext cx="995192" cy="1109627"/>
            <a:chOff x="0" y="-9525"/>
            <a:chExt cx="354123" cy="394843"/>
          </a:xfrm>
        </p:grpSpPr>
        <p:sp>
          <p:nvSpPr>
            <p:cNvPr id="167" name="Google Shape;167;g2d9c86f862e60136_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8" name="Google Shape;168;g2d9c86f862e60136_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69" name="Google Shape;169;g2d9c86f862e60136_8"/>
          <p:cNvSpPr txBox="1"/>
          <p:nvPr/>
        </p:nvSpPr>
        <p:spPr>
          <a:xfrm>
            <a:off x="2404237" y="2007513"/>
            <a:ext cx="54423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5200">
                <a:solidFill>
                  <a:srgbClr val="434343"/>
                </a:solidFill>
                <a:latin typeface="Archivo Narrow"/>
                <a:ea typeface="Archivo Narrow"/>
                <a:cs typeface="Archivo Narrow"/>
                <a:sym typeface="Archivo Narrow"/>
              </a:rPr>
              <a:t>Colores y </a:t>
            </a:r>
            <a:r>
              <a:rPr b="1" lang="es" sz="5200">
                <a:solidFill>
                  <a:srgbClr val="434343"/>
                </a:solidFill>
                <a:latin typeface="Archivo Narrow"/>
                <a:ea typeface="Archivo Narrow"/>
                <a:cs typeface="Archivo Narrow"/>
                <a:sym typeface="Archivo Narrow"/>
              </a:rPr>
              <a:t>tipografías</a:t>
            </a:r>
            <a:endParaRPr b="0" i="0" sz="700" u="none" cap="none" strike="noStrike">
              <a:solidFill>
                <a:srgbClr val="000000"/>
              </a:solidFill>
              <a:latin typeface="Arial"/>
              <a:ea typeface="Arial"/>
              <a:cs typeface="Arial"/>
              <a:sym typeface="Arial"/>
            </a:endParaRPr>
          </a:p>
        </p:txBody>
      </p:sp>
      <p:pic>
        <p:nvPicPr>
          <p:cNvPr id="170" name="Google Shape;170;g2d9c86f862e60136_8"/>
          <p:cNvPicPr preferRelativeResize="0"/>
          <p:nvPr/>
        </p:nvPicPr>
        <p:blipFill>
          <a:blip r:embed="rId4">
            <a:alphaModFix/>
          </a:blip>
          <a:stretch>
            <a:fillRect/>
          </a:stretch>
        </p:blipFill>
        <p:spPr>
          <a:xfrm>
            <a:off x="1406046" y="2018687"/>
            <a:ext cx="778051" cy="778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g2f3ad06189f_0_45"/>
          <p:cNvSpPr txBox="1"/>
          <p:nvPr/>
        </p:nvSpPr>
        <p:spPr>
          <a:xfrm>
            <a:off x="665025" y="1264000"/>
            <a:ext cx="76632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manejo de colores en CSS es crucial para mejorar la estética de tu sitio. </a:t>
            </a:r>
            <a:r>
              <a:rPr lang="es">
                <a:solidFill>
                  <a:schemeClr val="dk1"/>
                </a:solidFill>
                <a:latin typeface="Archivo Narrow"/>
                <a:ea typeface="Archivo Narrow"/>
                <a:cs typeface="Archivo Narrow"/>
                <a:sym typeface="Archivo Narrow"/>
              </a:rPr>
              <a:t>La propiedad color se puede usar en cualquier elemento, aunque principalmente se usa para modificar el color del texto y el del background de un elemento. Existen diferentes formas de especificar el color:</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60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Por palabra clave</a:t>
            </a:r>
            <a:r>
              <a:rPr lang="es">
                <a:solidFill>
                  <a:schemeClr val="dk1"/>
                </a:solidFill>
                <a:latin typeface="Archivo Narrow"/>
                <a:ea typeface="Archivo Narrow"/>
                <a:cs typeface="Archivo Narrow"/>
                <a:sym typeface="Archivo Narrow"/>
              </a:rPr>
              <a:t>: red, blue, lightblue, etc.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Valor hexadecimal</a:t>
            </a:r>
            <a:r>
              <a:rPr lang="es">
                <a:solidFill>
                  <a:schemeClr val="dk1"/>
                </a:solidFill>
                <a:latin typeface="Archivo Narrow"/>
                <a:ea typeface="Archivo Narrow"/>
                <a:cs typeface="Archivo Narrow"/>
                <a:sym typeface="Archivo Narrow"/>
              </a:rPr>
              <a:t>: #31078C o #FF0000. Cada par de letras simboliza el valor del RGB.</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Valor RGB </a:t>
            </a:r>
            <a:r>
              <a:rPr lang="es">
                <a:solidFill>
                  <a:schemeClr val="dk1"/>
                </a:solidFill>
                <a:latin typeface="Archivo Narrow"/>
                <a:ea typeface="Archivo Narrow"/>
                <a:cs typeface="Archivo Narrow"/>
                <a:sym typeface="Archivo Narrow"/>
              </a:rPr>
              <a:t>(Red, Green, Blue): rgb(250, 0, 250), rgb(0, 0, 0) es el color negro y por el contrario rgb(255, 255, 255) es blanco. Valores de 0 a 255.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Valor RGBA </a:t>
            </a:r>
            <a:r>
              <a:rPr lang="es">
                <a:solidFill>
                  <a:schemeClr val="dk1"/>
                </a:solidFill>
                <a:latin typeface="Archivo Narrow"/>
                <a:ea typeface="Archivo Narrow"/>
                <a:cs typeface="Archivo Narrow"/>
                <a:sym typeface="Archivo Narrow"/>
              </a:rPr>
              <a:t>(RGB + Alpha): rgba(5, 173, 213, 1) o rgba(100%, 62.5%, 100%, 1). El valor Alpha tiene que estar comprendido en [0-1] y hace referencia a la transparencia del elemento, siendo 1 = opaco y 0 = transparente.</a:t>
            </a:r>
            <a:endParaRPr>
              <a:solidFill>
                <a:schemeClr val="dk1"/>
              </a:solidFill>
              <a:latin typeface="Archivo Narrow"/>
              <a:ea typeface="Archivo Narrow"/>
              <a:cs typeface="Archivo Narrow"/>
              <a:sym typeface="Archivo Narrow"/>
            </a:endParaRPr>
          </a:p>
        </p:txBody>
      </p:sp>
      <p:sp>
        <p:nvSpPr>
          <p:cNvPr id="176" name="Google Shape;176;g2f3ad06189f_0_45"/>
          <p:cNvSpPr txBox="1"/>
          <p:nvPr/>
        </p:nvSpPr>
        <p:spPr>
          <a:xfrm>
            <a:off x="108050" y="43887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    Colores</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2f3ad06189f_0_51"/>
          <p:cNvSpPr txBox="1"/>
          <p:nvPr/>
        </p:nvSpPr>
        <p:spPr>
          <a:xfrm>
            <a:off x="781925" y="1050250"/>
            <a:ext cx="7968300" cy="322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El fondo de un elemento, por ejemplo &lt;div&gt; puede ser un color o una imagen:</a:t>
            </a:r>
            <a:endParaRPr sz="1550">
              <a:solidFill>
                <a:srgbClr val="595959"/>
              </a:solidFill>
              <a:latin typeface="Montserrat"/>
              <a:ea typeface="Montserrat"/>
              <a:cs typeface="Montserrat"/>
              <a:sym typeface="Montserrat"/>
            </a:endParaRPr>
          </a:p>
        </p:txBody>
      </p:sp>
      <p:sp>
        <p:nvSpPr>
          <p:cNvPr id="182" name="Google Shape;182;g2f3ad06189f_0_51"/>
          <p:cNvSpPr txBox="1"/>
          <p:nvPr/>
        </p:nvSpPr>
        <p:spPr>
          <a:xfrm>
            <a:off x="1585025" y="1521475"/>
            <a:ext cx="5518500" cy="810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"background-color: #334466;"</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    Este div tiene un color de fondo.</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p:txBody>
      </p:sp>
      <p:sp>
        <p:nvSpPr>
          <p:cNvPr id="183" name="Google Shape;183;g2f3ad06189f_0_51"/>
          <p:cNvSpPr txBox="1"/>
          <p:nvPr/>
        </p:nvSpPr>
        <p:spPr>
          <a:xfrm>
            <a:off x="1585025" y="2559225"/>
            <a:ext cx="5518500" cy="810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'background-image: url("imagenes/foto.jpg");'</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    Este div tiene una imagen color de fondo.</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p:txBody>
      </p:sp>
      <p:sp>
        <p:nvSpPr>
          <p:cNvPr id="184" name="Google Shape;184;g2f3ad06189f_0_51"/>
          <p:cNvSpPr txBox="1"/>
          <p:nvPr/>
        </p:nvSpPr>
        <p:spPr>
          <a:xfrm>
            <a:off x="665025" y="3538550"/>
            <a:ext cx="8085000" cy="81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En el caso de utilizar una imagen, se aplican las reglas vistas a la hora de definir rutas absolutas o relativas.</a:t>
            </a:r>
            <a:endParaRPr sz="1550">
              <a:solidFill>
                <a:srgbClr val="595959"/>
              </a:solidFill>
              <a:latin typeface="Montserrat"/>
              <a:ea typeface="Montserrat"/>
              <a:cs typeface="Montserrat"/>
              <a:sym typeface="Montserrat"/>
            </a:endParaRPr>
          </a:p>
        </p:txBody>
      </p:sp>
      <p:sp>
        <p:nvSpPr>
          <p:cNvPr id="185" name="Google Shape;185;g2f3ad06189f_0_5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a:t>
            </a:r>
            <a:endParaRPr/>
          </a:p>
        </p:txBody>
      </p:sp>
      <p:sp>
        <p:nvSpPr>
          <p:cNvPr id="186" name="Google Shape;186;g2f3ad06189f_0_51"/>
          <p:cNvSpPr txBox="1"/>
          <p:nvPr/>
        </p:nvSpPr>
        <p:spPr>
          <a:xfrm>
            <a:off x="108050" y="43887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    Color de fondo</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g2f3ad06189f_0_54"/>
          <p:cNvSpPr txBox="1"/>
          <p:nvPr/>
        </p:nvSpPr>
        <p:spPr>
          <a:xfrm>
            <a:off x="854250" y="812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31428"/>
              <a:buFont typeface="Arial"/>
              <a:buNone/>
            </a:pPr>
            <a:r>
              <a:rPr lang="es" sz="3500">
                <a:solidFill>
                  <a:schemeClr val="lt1"/>
                </a:solidFill>
                <a:latin typeface="Archivo Black"/>
                <a:ea typeface="Archivo Black"/>
                <a:cs typeface="Archivo Black"/>
                <a:sym typeface="Archivo Black"/>
              </a:rPr>
              <a:t>Tipografías</a:t>
            </a:r>
            <a:endParaRPr b="1" sz="2700">
              <a:solidFill>
                <a:schemeClr val="lt1"/>
              </a:solidFill>
              <a:latin typeface="Montserrat"/>
              <a:ea typeface="Montserrat"/>
              <a:cs typeface="Montserrat"/>
              <a:sym typeface="Montserrat"/>
            </a:endParaRPr>
          </a:p>
        </p:txBody>
      </p:sp>
      <p:sp>
        <p:nvSpPr>
          <p:cNvPr id="192" name="Google Shape;192;g2f3ad06189f_0_54"/>
          <p:cNvSpPr txBox="1"/>
          <p:nvPr/>
        </p:nvSpPr>
        <p:spPr>
          <a:xfrm>
            <a:off x="701800" y="1522100"/>
            <a:ext cx="34311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lt1"/>
                </a:solidFill>
                <a:latin typeface="Archivo Narrow"/>
                <a:ea typeface="Archivo Narrow"/>
                <a:cs typeface="Archivo Narrow"/>
                <a:sym typeface="Archivo Narrow"/>
              </a:rPr>
              <a:t>Las tipografías o fuentes son uno de los pilares del diseño web. La elección de una tipografía adecuada, su tamaño, color, espacio entre letras, interlineado y otras características pueden variar mucho, de forma consciente o inconsciente, la percepción en la que una persona interpreta o accede a los contenidos de una página.</a:t>
            </a:r>
            <a:r>
              <a:rPr lang="es">
                <a:solidFill>
                  <a:schemeClr val="lt1"/>
                </a:solidFill>
                <a:latin typeface="Archivo Narrow"/>
                <a:ea typeface="Archivo Narrow"/>
                <a:cs typeface="Archivo Narrow"/>
                <a:sym typeface="Archivo Narrow"/>
                <a:extLst>
                  <a:ext uri="http://customooxmlschemas.google.com/">
                    <go:slidesCustomData xmlns:go="http://customooxmlschemas.google.com/" textRoundtripDataId="2"/>
                  </a:ext>
                </a:extLst>
              </a:rPr>
              <a:t> </a:t>
            </a:r>
            <a:endParaRPr>
              <a:solidFill>
                <a:schemeClr val="lt1"/>
              </a:solidFill>
              <a:latin typeface="Archivo Narrow"/>
              <a:ea typeface="Archivo Narrow"/>
              <a:cs typeface="Archivo Narrow"/>
              <a:sym typeface="Archivo Narrow"/>
              <a:extLst>
                <a:ext uri="http://customooxmlschemas.google.com/">
                  <go:slidesCustomData xmlns:go="http://customooxmlschemas.google.com/" textRoundtripDataId="3"/>
                </a:ext>
              </a:extLst>
            </a:endParaRPr>
          </a:p>
          <a:p>
            <a:pPr indent="0" lvl="0" marL="0" rtl="0" algn="l">
              <a:lnSpc>
                <a:spcPct val="115000"/>
              </a:lnSpc>
              <a:spcBef>
                <a:spcPts val="0"/>
              </a:spcBef>
              <a:spcAft>
                <a:spcPts val="0"/>
              </a:spcAft>
              <a:buNone/>
            </a:pPr>
            <a:r>
              <a:t/>
            </a:r>
            <a:endParaRPr>
              <a:solidFill>
                <a:schemeClr val="lt1"/>
              </a:solidFill>
              <a:latin typeface="Archivo Narrow"/>
              <a:ea typeface="Archivo Narrow"/>
              <a:cs typeface="Archivo Narrow"/>
              <a:sym typeface="Archivo Narrow"/>
              <a:extLst>
                <a:ext uri="http://customooxmlschemas.google.com/">
                  <go:slidesCustomData xmlns:go="http://customooxmlschemas.google.com/" textRoundtripDataId="4"/>
                </a:ext>
              </a:extLst>
            </a:endParaRPr>
          </a:p>
          <a:p>
            <a:pPr indent="0" lvl="0" marL="0" rtl="0" algn="l">
              <a:lnSpc>
                <a:spcPct val="115000"/>
              </a:lnSpc>
              <a:spcBef>
                <a:spcPts val="0"/>
              </a:spcBef>
              <a:spcAft>
                <a:spcPts val="0"/>
              </a:spcAft>
              <a:buNone/>
            </a:pPr>
            <a:r>
              <a:rPr i="1" lang="es">
                <a:solidFill>
                  <a:schemeClr val="lt1"/>
                </a:solidFill>
                <a:latin typeface="Archivo Narrow"/>
                <a:ea typeface="Archivo Narrow"/>
                <a:cs typeface="Archivo Narrow"/>
                <a:sym typeface="Archivo Narrow"/>
              </a:rPr>
              <a:t>Si te interesa conocer más sobre cómo modificar tipografías te compartimos esta </a:t>
            </a:r>
            <a:r>
              <a:rPr i="1" lang="es" u="sng">
                <a:solidFill>
                  <a:srgbClr val="00FFFF"/>
                </a:solidFill>
                <a:latin typeface="Archivo Narrow"/>
                <a:ea typeface="Archivo Narrow"/>
                <a:cs typeface="Archivo Narrow"/>
                <a:sym typeface="Archivo Narrow"/>
                <a:hlinkClick r:id="rId4">
                  <a:extLst>
                    <a:ext uri="{A12FA001-AC4F-418D-AE19-62706E023703}">
                      <ahyp:hlinkClr val="tx"/>
                    </a:ext>
                  </a:extLst>
                </a:hlinkClick>
              </a:rPr>
              <a:t>página</a:t>
            </a:r>
            <a:r>
              <a:rPr i="1" lang="es">
                <a:solidFill>
                  <a:schemeClr val="lt1"/>
                </a:solidFill>
                <a:latin typeface="Archivo Narrow"/>
                <a:ea typeface="Archivo Narrow"/>
                <a:cs typeface="Archivo Narrow"/>
                <a:sym typeface="Archivo Narrow"/>
              </a:rPr>
              <a:t>.</a:t>
            </a:r>
            <a:endParaRPr i="1" sz="1600">
              <a:solidFill>
                <a:schemeClr val="lt1"/>
              </a:solidFill>
              <a:latin typeface="Montserrat"/>
              <a:ea typeface="Montserrat"/>
              <a:cs typeface="Montserrat"/>
              <a:sym typeface="Montserrat"/>
            </a:endParaRPr>
          </a:p>
        </p:txBody>
      </p:sp>
      <p:sp>
        <p:nvSpPr>
          <p:cNvPr id="193" name="Google Shape;193;g2f3ad06189f_0_54"/>
          <p:cNvSpPr txBox="1"/>
          <p:nvPr/>
        </p:nvSpPr>
        <p:spPr>
          <a:xfrm>
            <a:off x="4861325" y="812225"/>
            <a:ext cx="3960600" cy="41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2500">
                <a:solidFill>
                  <a:schemeClr val="dk1"/>
                </a:solidFill>
                <a:latin typeface="Archivo Black"/>
                <a:ea typeface="Archivo Black"/>
                <a:cs typeface="Archivo Black"/>
                <a:sym typeface="Archivo Black"/>
              </a:rPr>
              <a:t>Propiedades básicas </a:t>
            </a:r>
            <a:endParaRPr b="1" sz="600">
              <a:solidFill>
                <a:schemeClr val="dk2"/>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b="1">
              <a:solidFill>
                <a:schemeClr val="dk1"/>
              </a:solidFill>
              <a:latin typeface="Archivo Narrow"/>
              <a:ea typeface="Archivo Narrow"/>
              <a:cs typeface="Archivo Narrow"/>
              <a:sym typeface="Archivo Narrow"/>
            </a:endParaRPr>
          </a:p>
          <a:p>
            <a:pPr indent="-330200" lvl="0" marL="457200" rtl="0" algn="l">
              <a:lnSpc>
                <a:spcPct val="115000"/>
              </a:lnSpc>
              <a:spcBef>
                <a:spcPts val="1200"/>
              </a:spcBef>
              <a:spcAft>
                <a:spcPts val="0"/>
              </a:spcAft>
              <a:buClr>
                <a:schemeClr val="dk2"/>
              </a:buClr>
              <a:buSzPts val="1600"/>
              <a:buFont typeface="Montserrat"/>
              <a:buChar char="●"/>
            </a:pPr>
            <a:r>
              <a:rPr b="1" lang="es">
                <a:solidFill>
                  <a:schemeClr val="dk1"/>
                </a:solidFill>
                <a:latin typeface="Archivo Narrow"/>
                <a:ea typeface="Archivo Narrow"/>
                <a:cs typeface="Archivo Narrow"/>
                <a:sym typeface="Archivo Narrow"/>
              </a:rPr>
              <a:t>font-size</a:t>
            </a:r>
            <a:r>
              <a:rPr lang="es">
                <a:solidFill>
                  <a:schemeClr val="dk1"/>
                </a:solidFill>
                <a:latin typeface="Archivo Narrow"/>
                <a:ea typeface="Archivo Narrow"/>
                <a:cs typeface="Archivo Narrow"/>
                <a:sym typeface="Archivo Narrow"/>
              </a:rPr>
              <a:t>: tamaño de la fuente (px, em, rem).</a:t>
            </a:r>
            <a:endParaRPr>
              <a:solidFill>
                <a:schemeClr val="dk1"/>
              </a:solidFill>
              <a:latin typeface="Archivo Narrow"/>
              <a:ea typeface="Archivo Narrow"/>
              <a:cs typeface="Archivo Narrow"/>
              <a:sym typeface="Archivo Narrow"/>
            </a:endParaRPr>
          </a:p>
          <a:p>
            <a:pPr indent="-330200" lvl="0" marL="457200" rtl="0" algn="l">
              <a:lnSpc>
                <a:spcPct val="115000"/>
              </a:lnSpc>
              <a:spcBef>
                <a:spcPts val="0"/>
              </a:spcBef>
              <a:spcAft>
                <a:spcPts val="0"/>
              </a:spcAft>
              <a:buClr>
                <a:schemeClr val="dk2"/>
              </a:buClr>
              <a:buSzPts val="1600"/>
              <a:buFont typeface="Montserrat"/>
              <a:buChar char="●"/>
            </a:pPr>
            <a:r>
              <a:rPr b="1" lang="es">
                <a:solidFill>
                  <a:schemeClr val="dk1"/>
                </a:solidFill>
                <a:latin typeface="Archivo Narrow"/>
                <a:ea typeface="Archivo Narrow"/>
                <a:cs typeface="Archivo Narrow"/>
                <a:sym typeface="Archivo Narrow"/>
              </a:rPr>
              <a:t>font-style</a:t>
            </a:r>
            <a:r>
              <a:rPr lang="es">
                <a:solidFill>
                  <a:schemeClr val="dk1"/>
                </a:solidFill>
                <a:latin typeface="Archivo Narrow"/>
                <a:ea typeface="Archivo Narrow"/>
                <a:cs typeface="Archivo Narrow"/>
                <a:sym typeface="Archivo Narrow"/>
              </a:rPr>
              <a:t>: estilo de fuente (normal, italic, oblique).</a:t>
            </a:r>
            <a:endParaRPr>
              <a:solidFill>
                <a:schemeClr val="dk1"/>
              </a:solidFill>
              <a:latin typeface="Archivo Narrow"/>
              <a:ea typeface="Archivo Narrow"/>
              <a:cs typeface="Archivo Narrow"/>
              <a:sym typeface="Archivo Narrow"/>
            </a:endParaRPr>
          </a:p>
          <a:p>
            <a:pPr indent="-330200" lvl="0" marL="457200" rtl="0" algn="l">
              <a:lnSpc>
                <a:spcPct val="115000"/>
              </a:lnSpc>
              <a:spcBef>
                <a:spcPts val="0"/>
              </a:spcBef>
              <a:spcAft>
                <a:spcPts val="0"/>
              </a:spcAft>
              <a:buClr>
                <a:schemeClr val="dk2"/>
              </a:buClr>
              <a:buSzPts val="1600"/>
              <a:buFont typeface="Montserrat"/>
              <a:buChar char="●"/>
            </a:pPr>
            <a:r>
              <a:rPr b="1" lang="es">
                <a:solidFill>
                  <a:schemeClr val="dk1"/>
                </a:solidFill>
                <a:latin typeface="Archivo Narrow"/>
                <a:ea typeface="Archivo Narrow"/>
                <a:cs typeface="Archivo Narrow"/>
                <a:sym typeface="Archivo Narrow"/>
              </a:rPr>
              <a:t>font-family:</a:t>
            </a:r>
            <a:r>
              <a:rPr lang="es">
                <a:solidFill>
                  <a:schemeClr val="dk1"/>
                </a:solidFill>
                <a:latin typeface="Archivo Narrow"/>
                <a:ea typeface="Archivo Narrow"/>
                <a:cs typeface="Archivo Narrow"/>
                <a:sym typeface="Archivo Narrow"/>
              </a:rPr>
              <a:t> lista de fuentes (arial, helvetica, sans-serif, etc).</a:t>
            </a:r>
            <a:endParaRPr>
              <a:solidFill>
                <a:schemeClr val="dk1"/>
              </a:solidFill>
              <a:latin typeface="Archivo Narrow"/>
              <a:ea typeface="Archivo Narrow"/>
              <a:cs typeface="Archivo Narrow"/>
              <a:sym typeface="Archivo Narrow"/>
            </a:endParaRPr>
          </a:p>
          <a:p>
            <a:pPr indent="-330200" lvl="0" marL="457200" rtl="0" algn="l">
              <a:lnSpc>
                <a:spcPct val="115000"/>
              </a:lnSpc>
              <a:spcBef>
                <a:spcPts val="0"/>
              </a:spcBef>
              <a:spcAft>
                <a:spcPts val="0"/>
              </a:spcAft>
              <a:buClr>
                <a:schemeClr val="dk2"/>
              </a:buClr>
              <a:buSzPts val="1600"/>
              <a:buFont typeface="Montserrat"/>
              <a:buChar char="●"/>
            </a:pPr>
            <a:r>
              <a:rPr b="1" lang="es">
                <a:solidFill>
                  <a:schemeClr val="dk1"/>
                </a:solidFill>
                <a:latin typeface="Archivo Narrow"/>
                <a:ea typeface="Archivo Narrow"/>
                <a:cs typeface="Archivo Narrow"/>
                <a:sym typeface="Archivo Narrow"/>
              </a:rPr>
              <a:t>font-weight: </a:t>
            </a:r>
            <a:r>
              <a:rPr lang="es">
                <a:solidFill>
                  <a:schemeClr val="dk1"/>
                </a:solidFill>
                <a:latin typeface="Archivo Narrow"/>
                <a:ea typeface="Archivo Narrow"/>
                <a:cs typeface="Archivo Narrow"/>
                <a:sym typeface="Archivo Narrow"/>
              </a:rPr>
              <a:t>grosor (peso) de la fuente (bold, 400, 600, 800).</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2f3ad06189f_0_57"/>
          <p:cNvSpPr txBox="1"/>
          <p:nvPr/>
        </p:nvSpPr>
        <p:spPr>
          <a:xfrm>
            <a:off x="478875" y="1126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Recordemos que utilizamos &lt;h1&gt;…&lt;h6&gt; para los títulos y &lt;p&gt; para encabezados. Font-size (tamaño de la fuente) puede ser absoluto o relativo. El valor predeterminado es 16px.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p:txBody>
      </p:sp>
      <p:sp>
        <p:nvSpPr>
          <p:cNvPr id="199" name="Google Shape;199;g2f3ad06189f_0_57"/>
          <p:cNvSpPr txBox="1"/>
          <p:nvPr/>
        </p:nvSpPr>
        <p:spPr>
          <a:xfrm>
            <a:off x="530300" y="2887500"/>
            <a:ext cx="8177100" cy="49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En cuanto a font-style  determina el estilo del texto. Posee tres valores:</a:t>
            </a:r>
            <a:endParaRPr>
              <a:solidFill>
                <a:schemeClr val="dk1"/>
              </a:solidFill>
              <a:latin typeface="Archivo Narrow"/>
              <a:ea typeface="Archivo Narrow"/>
              <a:cs typeface="Archivo Narrow"/>
              <a:sym typeface="Archivo Narrow"/>
            </a:endParaRPr>
          </a:p>
        </p:txBody>
      </p:sp>
      <p:sp>
        <p:nvSpPr>
          <p:cNvPr id="200" name="Google Shape;200;g2f3ad06189f_0_57"/>
          <p:cNvSpPr txBox="1"/>
          <p:nvPr/>
        </p:nvSpPr>
        <p:spPr>
          <a:xfrm>
            <a:off x="1613225" y="2070675"/>
            <a:ext cx="4893600" cy="810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'font-size: 16px;'</a:t>
            </a:r>
            <a:r>
              <a:rPr b="0" i="0" lang="es" sz="1300" u="none" cap="none" strike="noStrike">
                <a:solidFill>
                  <a:srgbClr val="D5CED9"/>
                </a:solidFill>
                <a:highlight>
                  <a:srgbClr val="23262E"/>
                </a:highlight>
                <a:latin typeface="Consolas"/>
                <a:ea typeface="Consolas"/>
                <a:cs typeface="Consolas"/>
                <a:sym typeface="Consolas"/>
              </a:rPr>
              <a:t>&gt;Fuente en 16px&lt;/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'font-size: 24px;'</a:t>
            </a:r>
            <a:r>
              <a:rPr b="0" i="0" lang="es" sz="1300" u="none" cap="none" strike="noStrike">
                <a:solidFill>
                  <a:srgbClr val="D5CED9"/>
                </a:solidFill>
                <a:highlight>
                  <a:srgbClr val="23262E"/>
                </a:highlight>
                <a:latin typeface="Consolas"/>
                <a:ea typeface="Consolas"/>
                <a:cs typeface="Consolas"/>
                <a:sym typeface="Consolas"/>
              </a:rPr>
              <a:t>&gt;Fuente en 24px&lt;/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'font-size: 32px;'</a:t>
            </a:r>
            <a:r>
              <a:rPr b="0" i="0" lang="es" sz="1300" u="none" cap="none" strike="noStrike">
                <a:solidFill>
                  <a:srgbClr val="D5CED9"/>
                </a:solidFill>
                <a:highlight>
                  <a:srgbClr val="23262E"/>
                </a:highlight>
                <a:latin typeface="Consolas"/>
                <a:ea typeface="Consolas"/>
                <a:cs typeface="Consolas"/>
                <a:sym typeface="Consolas"/>
              </a:rPr>
              <a:t>&gt;Fuente en 32px&lt;/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p:txBody>
      </p:sp>
      <p:sp>
        <p:nvSpPr>
          <p:cNvPr id="201" name="Google Shape;201;g2f3ad06189f_0_57"/>
          <p:cNvSpPr txBox="1"/>
          <p:nvPr/>
        </p:nvSpPr>
        <p:spPr>
          <a:xfrm>
            <a:off x="521600" y="3392925"/>
            <a:ext cx="6090600" cy="810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'font-style: normal;'</a:t>
            </a:r>
            <a:r>
              <a:rPr b="0" i="0" lang="es" sz="1300" u="none" cap="none" strike="noStrike">
                <a:solidFill>
                  <a:srgbClr val="D5CED9"/>
                </a:solidFill>
                <a:highlight>
                  <a:srgbClr val="23262E"/>
                </a:highlight>
                <a:latin typeface="Consolas"/>
                <a:ea typeface="Consolas"/>
                <a:cs typeface="Consolas"/>
                <a:sym typeface="Consolas"/>
              </a:rPr>
              <a:t>&gt;Párrafo con estilo normal.&lt;/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'font-style: italic;'</a:t>
            </a:r>
            <a:r>
              <a:rPr b="0" i="0" lang="es" sz="1300" u="none" cap="none" strike="noStrike">
                <a:solidFill>
                  <a:srgbClr val="D5CED9"/>
                </a:solidFill>
                <a:highlight>
                  <a:srgbClr val="23262E"/>
                </a:highlight>
                <a:latin typeface="Consolas"/>
                <a:ea typeface="Consolas"/>
                <a:cs typeface="Consolas"/>
                <a:sym typeface="Consolas"/>
              </a:rPr>
              <a:t>&gt;Párrafo con estilo cursiva.&lt;/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'font-style: oblique;'</a:t>
            </a:r>
            <a:r>
              <a:rPr b="0" i="0" lang="es" sz="1300" u="none" cap="none" strike="noStrike">
                <a:solidFill>
                  <a:srgbClr val="D5CED9"/>
                </a:solidFill>
                <a:highlight>
                  <a:srgbClr val="23262E"/>
                </a:highlight>
                <a:latin typeface="Consolas"/>
                <a:ea typeface="Consolas"/>
                <a:cs typeface="Consolas"/>
                <a:sym typeface="Consolas"/>
              </a:rPr>
              <a:t>&gt;Párrafo con estilo oblicuo.&lt;/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p:txBody>
      </p:sp>
      <p:pic>
        <p:nvPicPr>
          <p:cNvPr id="202" name="Google Shape;202;g2f3ad06189f_0_57"/>
          <p:cNvPicPr preferRelativeResize="0"/>
          <p:nvPr/>
        </p:nvPicPr>
        <p:blipFill rotWithShape="1">
          <a:blip r:embed="rId5">
            <a:alphaModFix/>
          </a:blip>
          <a:srcRect b="0" l="0" r="0" t="0"/>
          <a:stretch/>
        </p:blipFill>
        <p:spPr>
          <a:xfrm>
            <a:off x="6924475" y="3392925"/>
            <a:ext cx="1485550" cy="810300"/>
          </a:xfrm>
          <a:prstGeom prst="rect">
            <a:avLst/>
          </a:prstGeom>
          <a:noFill/>
          <a:ln>
            <a:noFill/>
          </a:ln>
        </p:spPr>
      </p:pic>
      <p:pic>
        <p:nvPicPr>
          <p:cNvPr id="203" name="Google Shape;203;g2f3ad06189f_0_57"/>
          <p:cNvPicPr preferRelativeResize="0"/>
          <p:nvPr/>
        </p:nvPicPr>
        <p:blipFill rotWithShape="1">
          <a:blip r:embed="rId6">
            <a:alphaModFix/>
          </a:blip>
          <a:srcRect b="0" l="0" r="0" t="0"/>
          <a:stretch/>
        </p:blipFill>
        <p:spPr>
          <a:xfrm>
            <a:off x="6924477" y="2070675"/>
            <a:ext cx="1180597" cy="810300"/>
          </a:xfrm>
          <a:prstGeom prst="rect">
            <a:avLst/>
          </a:prstGeom>
          <a:noFill/>
          <a:ln>
            <a:noFill/>
          </a:ln>
        </p:spPr>
      </p:pic>
      <p:sp>
        <p:nvSpPr>
          <p:cNvPr id="204" name="Google Shape;204;g2f3ad06189f_0_57"/>
          <p:cNvSpPr txBox="1"/>
          <p:nvPr/>
        </p:nvSpPr>
        <p:spPr>
          <a:xfrm>
            <a:off x="574850" y="438875"/>
            <a:ext cx="80364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Propiedades font-size y font-style</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2f3ad06189f_0_63"/>
          <p:cNvSpPr txBox="1"/>
          <p:nvPr/>
        </p:nvSpPr>
        <p:spPr>
          <a:xfrm>
            <a:off x="497600" y="10987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Font-family</a:t>
            </a:r>
            <a:r>
              <a:rPr lang="es">
                <a:solidFill>
                  <a:schemeClr val="dk1"/>
                </a:solidFill>
                <a:latin typeface="Archivo Narrow"/>
                <a:ea typeface="Archivo Narrow"/>
                <a:cs typeface="Archivo Narrow"/>
                <a:sym typeface="Archivo Narrow"/>
              </a:rPr>
              <a:t> establece la familia tipográfica. Los nombres compuestos se colocan entre comillas. Las fuentes sólo se visualizarán si el usuario las tiene instaladas en su dispositivo. Se recomienda agregar más de una fuente, separadas entre comas.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r>
              <a:rPr lang="es">
                <a:solidFill>
                  <a:schemeClr val="dk1"/>
                </a:solidFill>
                <a:latin typeface="Archivo Narrow"/>
                <a:ea typeface="Archivo Narrow"/>
                <a:cs typeface="Archivo Narrow"/>
                <a:sym typeface="Archivo Narrow"/>
              </a:rPr>
              <a:t> </a:t>
            </a:r>
            <a:endParaRPr sz="1550">
              <a:solidFill>
                <a:srgbClr val="595959"/>
              </a:solidFill>
              <a:latin typeface="Montserrat"/>
              <a:ea typeface="Montserrat"/>
              <a:cs typeface="Montserrat"/>
              <a:sym typeface="Montserrat"/>
            </a:endParaRPr>
          </a:p>
        </p:txBody>
      </p:sp>
      <p:sp>
        <p:nvSpPr>
          <p:cNvPr id="210" name="Google Shape;210;g2f3ad06189f_0_63"/>
          <p:cNvSpPr txBox="1"/>
          <p:nvPr/>
        </p:nvSpPr>
        <p:spPr>
          <a:xfrm>
            <a:off x="497550" y="3164825"/>
            <a:ext cx="8280000" cy="810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font-weight</a:t>
            </a:r>
            <a:r>
              <a:rPr lang="es">
                <a:solidFill>
                  <a:schemeClr val="dk1"/>
                </a:solidFill>
                <a:latin typeface="Archivo Narrow"/>
                <a:ea typeface="Archivo Narrow"/>
                <a:cs typeface="Archivo Narrow"/>
                <a:sym typeface="Archivo Narrow"/>
              </a:rPr>
              <a:t>: Establece qué tan gruesos o delgados deben mostrarse los caracteres en el texto.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i="1" lang="es">
                <a:solidFill>
                  <a:schemeClr val="dk1"/>
                </a:solidFill>
                <a:latin typeface="Archivo Narrow"/>
                <a:ea typeface="Archivo Narrow"/>
                <a:cs typeface="Archivo Narrow"/>
                <a:sym typeface="Archivo Narrow"/>
              </a:rPr>
              <a:t>Para ampliar la información, hacé clic </a:t>
            </a:r>
            <a:r>
              <a:rPr i="1" lang="es" u="sng">
                <a:solidFill>
                  <a:schemeClr val="hlink"/>
                </a:solidFill>
                <a:latin typeface="Archivo Narrow"/>
                <a:ea typeface="Archivo Narrow"/>
                <a:cs typeface="Archivo Narrow"/>
                <a:sym typeface="Archivo Narrow"/>
                <a:hlinkClick r:id="rId5"/>
              </a:rPr>
              <a:t>aquí</a:t>
            </a:r>
            <a:r>
              <a:rPr i="1" lang="es" sz="1600">
                <a:solidFill>
                  <a:srgbClr val="595959"/>
                </a:solidFill>
                <a:latin typeface="Montserrat"/>
                <a:ea typeface="Montserrat"/>
                <a:cs typeface="Montserrat"/>
                <a:sym typeface="Montserrat"/>
              </a:rPr>
              <a:t>.</a:t>
            </a:r>
            <a:endParaRPr i="1" sz="1600">
              <a:solidFill>
                <a:srgbClr val="595959"/>
              </a:solidFill>
              <a:latin typeface="Montserrat"/>
              <a:ea typeface="Montserrat"/>
              <a:cs typeface="Montserrat"/>
              <a:sym typeface="Montserrat"/>
            </a:endParaRPr>
          </a:p>
        </p:txBody>
      </p:sp>
      <p:sp>
        <p:nvSpPr>
          <p:cNvPr id="211" name="Google Shape;211;g2f3ad06189f_0_63"/>
          <p:cNvSpPr txBox="1"/>
          <p:nvPr/>
        </p:nvSpPr>
        <p:spPr>
          <a:xfrm>
            <a:off x="1705075" y="2279225"/>
            <a:ext cx="5847600" cy="7332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 {</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    font-family: </a:t>
            </a:r>
            <a:r>
              <a:rPr b="0" i="0" lang="es" sz="1300" u="none" cap="none" strike="noStrike">
                <a:solidFill>
                  <a:srgbClr val="EE5D43"/>
                </a:solidFill>
                <a:highlight>
                  <a:srgbClr val="23262E"/>
                </a:highlight>
                <a:latin typeface="Consolas"/>
                <a:ea typeface="Consolas"/>
                <a:cs typeface="Consolas"/>
                <a:sym typeface="Consolas"/>
              </a:rPr>
              <a:t>Georgia</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96E072"/>
                </a:solidFill>
                <a:highlight>
                  <a:srgbClr val="23262E"/>
                </a:highlight>
                <a:latin typeface="Consolas"/>
                <a:ea typeface="Consolas"/>
                <a:cs typeface="Consolas"/>
                <a:sym typeface="Consolas"/>
              </a:rPr>
              <a:t>'Times New Roman'</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EE5D43"/>
                </a:solidFill>
                <a:highlight>
                  <a:srgbClr val="23262E"/>
                </a:highlight>
                <a:latin typeface="Consolas"/>
                <a:ea typeface="Consolas"/>
                <a:cs typeface="Consolas"/>
                <a:sym typeface="Consolas"/>
              </a:rPr>
              <a:t>Verdana</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EE5D43"/>
                </a:solidFill>
                <a:highlight>
                  <a:srgbClr val="23262E"/>
                </a:highlight>
                <a:latin typeface="Consolas"/>
                <a:ea typeface="Consolas"/>
                <a:cs typeface="Consolas"/>
                <a:sym typeface="Consolas"/>
              </a:rPr>
              <a:t>serif</a:t>
            </a: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300" u="none" cap="none" strike="noStrike">
              <a:solidFill>
                <a:srgbClr val="D5CED9"/>
              </a:solidFill>
              <a:highlight>
                <a:srgbClr val="23262E"/>
              </a:highlight>
              <a:latin typeface="Consolas"/>
              <a:ea typeface="Consolas"/>
              <a:cs typeface="Consolas"/>
              <a:sym typeface="Consolas"/>
            </a:endParaRPr>
          </a:p>
        </p:txBody>
      </p:sp>
      <p:sp>
        <p:nvSpPr>
          <p:cNvPr id="212" name="Google Shape;212;g2f3ad06189f_0_63"/>
          <p:cNvSpPr txBox="1"/>
          <p:nvPr/>
        </p:nvSpPr>
        <p:spPr>
          <a:xfrm>
            <a:off x="574850" y="438875"/>
            <a:ext cx="80364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Propiedades font-family y font-weight</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g2f3ad06189f_0_66"/>
          <p:cNvSpPr txBox="1"/>
          <p:nvPr/>
        </p:nvSpPr>
        <p:spPr>
          <a:xfrm>
            <a:off x="781825" y="1438100"/>
            <a:ext cx="3897600" cy="16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lt1"/>
                </a:solidFill>
                <a:latin typeface="Archivo Narrow"/>
                <a:ea typeface="Archivo Narrow"/>
                <a:cs typeface="Archivo Narrow"/>
                <a:sym typeface="Archivo Narrow"/>
              </a:rPr>
              <a:t>Si deseamos utilizar alguna fuente que no sea estándar, podemos utilizar la API de Google Fonts que dispone de cientos de tipografías para utilizar en nuestra página. Simplemente debemos agregar un enlace en la hoja de estilo.</a:t>
            </a:r>
            <a:endParaRPr>
              <a:solidFill>
                <a:schemeClr val="lt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lt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lt1"/>
              </a:solidFill>
              <a:latin typeface="Archivo Narrow"/>
              <a:ea typeface="Archivo Narrow"/>
              <a:cs typeface="Archivo Narrow"/>
              <a:sym typeface="Archivo Narrow"/>
            </a:endParaRPr>
          </a:p>
        </p:txBody>
      </p:sp>
      <p:sp>
        <p:nvSpPr>
          <p:cNvPr id="218" name="Google Shape;218;g2f3ad06189f_0_66"/>
          <p:cNvSpPr txBox="1"/>
          <p:nvPr/>
        </p:nvSpPr>
        <p:spPr>
          <a:xfrm>
            <a:off x="657350" y="865400"/>
            <a:ext cx="82419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31428"/>
              <a:buFont typeface="Arial"/>
              <a:buNone/>
            </a:pPr>
            <a:r>
              <a:rPr lang="es" sz="3500">
                <a:solidFill>
                  <a:schemeClr val="lt1"/>
                </a:solidFill>
                <a:latin typeface="Archivo Black"/>
                <a:ea typeface="Archivo Black"/>
                <a:cs typeface="Archivo Black"/>
                <a:sym typeface="Archivo Black"/>
              </a:rPr>
              <a:t>   Google Fonts</a:t>
            </a:r>
            <a:endParaRPr b="1" sz="2700">
              <a:solidFill>
                <a:schemeClr val="lt1"/>
              </a:solidFill>
              <a:latin typeface="Montserrat"/>
              <a:ea typeface="Montserrat"/>
              <a:cs typeface="Montserrat"/>
              <a:sym typeface="Montserrat"/>
            </a:endParaRPr>
          </a:p>
        </p:txBody>
      </p:sp>
      <p:sp>
        <p:nvSpPr>
          <p:cNvPr id="219" name="Google Shape;219;g2f3ad06189f_0_66"/>
          <p:cNvSpPr txBox="1"/>
          <p:nvPr/>
        </p:nvSpPr>
        <p:spPr>
          <a:xfrm>
            <a:off x="681775" y="2936075"/>
            <a:ext cx="4097700" cy="2262600"/>
          </a:xfrm>
          <a:prstGeom prst="rect">
            <a:avLst/>
          </a:prstGeom>
          <a:noFill/>
          <a:ln>
            <a:noFill/>
          </a:ln>
        </p:spPr>
        <p:txBody>
          <a:bodyPr anchorCtr="0" anchor="t" bIns="91425" lIns="91425" spcFirstLastPara="1" rIns="91425" wrap="square" tIns="91425">
            <a:noAutofit/>
          </a:bodyPr>
          <a:lstStyle/>
          <a:p>
            <a:pPr indent="-327025" lvl="0" marL="457200" marR="0" rtl="0" algn="l">
              <a:lnSpc>
                <a:spcPct val="115000"/>
              </a:lnSpc>
              <a:spcBef>
                <a:spcPts val="0"/>
              </a:spcBef>
              <a:spcAft>
                <a:spcPts val="0"/>
              </a:spcAft>
              <a:buClr>
                <a:schemeClr val="lt1"/>
              </a:buClr>
              <a:buSzPts val="1550"/>
              <a:buFont typeface="Montserrat"/>
              <a:buAutoNum type="arabicPeriod"/>
            </a:pPr>
            <a:r>
              <a:rPr lang="es">
                <a:solidFill>
                  <a:schemeClr val="lt1"/>
                </a:solidFill>
                <a:latin typeface="Archivo Narrow"/>
                <a:ea typeface="Archivo Narrow"/>
                <a:cs typeface="Archivo Narrow"/>
                <a:sym typeface="Archivo Narrow"/>
              </a:rPr>
              <a:t>Ingresar simplemente  a</a:t>
            </a:r>
            <a:r>
              <a:rPr lang="es">
                <a:solidFill>
                  <a:srgbClr val="00FFFF"/>
                </a:solidFill>
                <a:latin typeface="Archivo Narrow"/>
                <a:ea typeface="Archivo Narrow"/>
                <a:cs typeface="Archivo Narrow"/>
                <a:sym typeface="Archivo Narrow"/>
              </a:rPr>
              <a:t> </a:t>
            </a:r>
            <a:r>
              <a:rPr lang="es" u="sng">
                <a:solidFill>
                  <a:srgbClr val="00FFFF"/>
                </a:solidFill>
                <a:latin typeface="Archivo Narrow"/>
                <a:ea typeface="Archivo Narrow"/>
                <a:cs typeface="Archivo Narrow"/>
                <a:sym typeface="Archivo Narrow"/>
                <a:hlinkClick r:id="rId4">
                  <a:extLst>
                    <a:ext uri="{A12FA001-AC4F-418D-AE19-62706E023703}">
                      <ahyp:hlinkClr val="tx"/>
                    </a:ext>
                  </a:extLst>
                </a:hlinkClick>
              </a:rPr>
              <a:t>https://fonts.google.com/ </a:t>
            </a:r>
            <a:endParaRPr>
              <a:solidFill>
                <a:srgbClr val="00FFFF"/>
              </a:solidFill>
              <a:latin typeface="Archivo Narrow"/>
              <a:ea typeface="Archivo Narrow"/>
              <a:cs typeface="Archivo Narrow"/>
              <a:sym typeface="Archivo Narrow"/>
            </a:endParaRPr>
          </a:p>
          <a:p>
            <a:pPr indent="-327025" lvl="0" marL="457200" marR="0" rtl="0" algn="l">
              <a:lnSpc>
                <a:spcPct val="115000"/>
              </a:lnSpc>
              <a:spcBef>
                <a:spcPts val="0"/>
              </a:spcBef>
              <a:spcAft>
                <a:spcPts val="0"/>
              </a:spcAft>
              <a:buClr>
                <a:schemeClr val="lt1"/>
              </a:buClr>
              <a:buSzPts val="1550"/>
              <a:buFont typeface="Montserrat"/>
              <a:buAutoNum type="arabicPeriod"/>
            </a:pPr>
            <a:r>
              <a:rPr lang="es">
                <a:solidFill>
                  <a:schemeClr val="lt1"/>
                </a:solidFill>
                <a:latin typeface="Archivo Narrow"/>
                <a:ea typeface="Archivo Narrow"/>
                <a:cs typeface="Archivo Narrow"/>
                <a:sym typeface="Archivo Narrow"/>
              </a:rPr>
              <a:t>Seleccionar una fuente.</a:t>
            </a:r>
            <a:endParaRPr>
              <a:solidFill>
                <a:schemeClr val="lt1"/>
              </a:solidFill>
              <a:latin typeface="Archivo Narrow"/>
              <a:ea typeface="Archivo Narrow"/>
              <a:cs typeface="Archivo Narrow"/>
              <a:sym typeface="Archivo Narrow"/>
            </a:endParaRPr>
          </a:p>
          <a:p>
            <a:pPr indent="-327025" lvl="0" marL="457200" marR="0" rtl="0" algn="l">
              <a:lnSpc>
                <a:spcPct val="115000"/>
              </a:lnSpc>
              <a:spcBef>
                <a:spcPts val="0"/>
              </a:spcBef>
              <a:spcAft>
                <a:spcPts val="0"/>
              </a:spcAft>
              <a:buClr>
                <a:schemeClr val="lt1"/>
              </a:buClr>
              <a:buSzPts val="1550"/>
              <a:buFont typeface="Montserrat"/>
              <a:buAutoNum type="arabicPeriod"/>
            </a:pPr>
            <a:r>
              <a:rPr lang="es">
                <a:solidFill>
                  <a:schemeClr val="lt1"/>
                </a:solidFill>
                <a:latin typeface="Archivo Narrow"/>
                <a:ea typeface="Archivo Narrow"/>
                <a:cs typeface="Archivo Narrow"/>
                <a:sym typeface="Archivo Narrow"/>
              </a:rPr>
              <a:t>Copiar y pegar la regla CSS. </a:t>
            </a:r>
            <a:r>
              <a:rPr lang="es">
                <a:solidFill>
                  <a:schemeClr val="lt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lt1"/>
              </a:solidFill>
              <a:latin typeface="Archivo Narrow"/>
              <a:ea typeface="Archivo Narrow"/>
              <a:cs typeface="Archivo Narrow"/>
              <a:sym typeface="Archivo Narrow"/>
            </a:endParaRPr>
          </a:p>
        </p:txBody>
      </p:sp>
      <p:pic>
        <p:nvPicPr>
          <p:cNvPr id="220" name="Google Shape;220;g2f3ad06189f_0_66"/>
          <p:cNvPicPr preferRelativeResize="0"/>
          <p:nvPr/>
        </p:nvPicPr>
        <p:blipFill rotWithShape="1">
          <a:blip r:embed="rId6">
            <a:alphaModFix/>
          </a:blip>
          <a:srcRect b="0" l="0" r="0" t="0"/>
          <a:stretch/>
        </p:blipFill>
        <p:spPr>
          <a:xfrm>
            <a:off x="5133261" y="996075"/>
            <a:ext cx="3320215" cy="2262600"/>
          </a:xfrm>
          <a:prstGeom prst="rect">
            <a:avLst/>
          </a:prstGeom>
          <a:noFill/>
          <a:ln>
            <a:noFill/>
          </a:ln>
        </p:spPr>
      </p:pic>
      <p:pic>
        <p:nvPicPr>
          <p:cNvPr id="221" name="Google Shape;221;g2f3ad06189f_0_66"/>
          <p:cNvPicPr preferRelativeResize="0"/>
          <p:nvPr/>
        </p:nvPicPr>
        <p:blipFill rotWithShape="1">
          <a:blip r:embed="rId7">
            <a:alphaModFix/>
          </a:blip>
          <a:srcRect b="0" l="0" r="0" t="0"/>
          <a:stretch/>
        </p:blipFill>
        <p:spPr>
          <a:xfrm>
            <a:off x="5633316" y="3324249"/>
            <a:ext cx="1699160" cy="116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g2f3ad06189f_0_72"/>
          <p:cNvSpPr txBox="1"/>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595959"/>
              </a:solidFill>
              <a:latin typeface="Montserrat"/>
              <a:ea typeface="Montserrat"/>
              <a:cs typeface="Montserrat"/>
              <a:sym typeface="Montserrat"/>
            </a:endParaRPr>
          </a:p>
        </p:txBody>
      </p:sp>
      <p:sp>
        <p:nvSpPr>
          <p:cNvPr id="227" name="Google Shape;227;g2f3ad06189f_0_72"/>
          <p:cNvSpPr txBox="1"/>
          <p:nvPr/>
        </p:nvSpPr>
        <p:spPr>
          <a:xfrm>
            <a:off x="747750" y="1471000"/>
            <a:ext cx="3779400" cy="3120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lt1"/>
                </a:solidFill>
                <a:latin typeface="Archivo Narrow"/>
                <a:ea typeface="Archivo Narrow"/>
                <a:cs typeface="Archivo Narrow"/>
                <a:sym typeface="Archivo Narrow"/>
              </a:rPr>
              <a:t>Adobe Fonts es un servicio en línea que brinda a sus suscriptores acceso a su biblioteca de fuentes, bajo un único acuerdo de licencia. Las fuentes pueden usarse directamente en sitios web.</a:t>
            </a:r>
            <a:endParaRPr>
              <a:solidFill>
                <a:schemeClr val="lt1"/>
              </a:solidFill>
              <a:latin typeface="Archivo Narrow"/>
              <a:ea typeface="Archivo Narrow"/>
              <a:cs typeface="Archivo Narrow"/>
              <a:sym typeface="Archivo Narrow"/>
            </a:endParaRPr>
          </a:p>
          <a:p>
            <a:pPr indent="0" lvl="0" marL="0" rtl="0" algn="l">
              <a:lnSpc>
                <a:spcPct val="115000"/>
              </a:lnSpc>
              <a:spcBef>
                <a:spcPts val="0"/>
              </a:spcBef>
              <a:spcAft>
                <a:spcPts val="0"/>
              </a:spcAft>
              <a:buNone/>
            </a:pPr>
            <a:r>
              <a:t/>
            </a:r>
            <a:endParaRPr>
              <a:solidFill>
                <a:schemeClr val="lt1"/>
              </a:solidFill>
              <a:latin typeface="Archivo Narrow"/>
              <a:ea typeface="Archivo Narrow"/>
              <a:cs typeface="Archivo Narrow"/>
              <a:sym typeface="Archivo Narrow"/>
            </a:endParaRPr>
          </a:p>
          <a:p>
            <a:pPr indent="0" lvl="0" marL="0" rtl="0" algn="l">
              <a:lnSpc>
                <a:spcPct val="115000"/>
              </a:lnSpc>
              <a:spcBef>
                <a:spcPts val="0"/>
              </a:spcBef>
              <a:spcAft>
                <a:spcPts val="0"/>
              </a:spcAft>
              <a:buNone/>
            </a:pPr>
            <a:r>
              <a:rPr i="1" lang="es">
                <a:solidFill>
                  <a:schemeClr val="lt1"/>
                </a:solidFill>
                <a:latin typeface="Archivo Narrow"/>
                <a:ea typeface="Archivo Narrow"/>
                <a:cs typeface="Archivo Narrow"/>
                <a:sym typeface="Archivo Narrow"/>
              </a:rPr>
              <a:t>Si querés conocer más sobre Adobe Fonts: te compartimos el siguiente link: </a:t>
            </a:r>
            <a:r>
              <a:rPr i="1" lang="es" u="sng">
                <a:solidFill>
                  <a:srgbClr val="00FFFF"/>
                </a:solidFill>
                <a:latin typeface="Archivo Narrow"/>
                <a:ea typeface="Archivo Narrow"/>
                <a:cs typeface="Archivo Narrow"/>
                <a:sym typeface="Archivo Narrow"/>
                <a:hlinkClick r:id="rId4">
                  <a:extLst>
                    <a:ext uri="{A12FA001-AC4F-418D-AE19-62706E023703}">
                      <ahyp:hlinkClr val="tx"/>
                    </a:ext>
                  </a:extLst>
                </a:hlinkClick>
              </a:rPr>
              <a:t>Adobe Fonts</a:t>
            </a:r>
            <a:r>
              <a:rPr i="1" lang="es">
                <a:solidFill>
                  <a:srgbClr val="00FFFF"/>
                </a:solidFill>
                <a:latin typeface="Archivo Narrow"/>
                <a:ea typeface="Archivo Narrow"/>
                <a:cs typeface="Archivo Narrow"/>
                <a:sym typeface="Archivo Narrow"/>
              </a:rPr>
              <a:t>.</a:t>
            </a:r>
            <a:endParaRPr i="1">
              <a:solidFill>
                <a:srgbClr val="00FFFF"/>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i="1" lang="es">
                <a:solidFill>
                  <a:schemeClr val="lt1"/>
                </a:solidFill>
                <a:latin typeface="Archivo Narrow"/>
                <a:ea typeface="Archivo Narrow"/>
                <a:cs typeface="Archivo Narrow"/>
                <a:sym typeface="Archivo Narrow"/>
              </a:rPr>
              <a:t> Compartimos esta </a:t>
            </a:r>
            <a:r>
              <a:rPr i="1" lang="es" u="sng">
                <a:solidFill>
                  <a:srgbClr val="00FFFF"/>
                </a:solidFill>
                <a:latin typeface="Archivo Narrow"/>
                <a:ea typeface="Archivo Narrow"/>
                <a:cs typeface="Archivo Narrow"/>
                <a:sym typeface="Archivo Narrow"/>
                <a:hlinkClick r:id="rId5">
                  <a:extLst>
                    <a:ext uri="{A12FA001-AC4F-418D-AE19-62706E023703}">
                      <ahyp:hlinkClr val="tx"/>
                    </a:ext>
                  </a:extLst>
                </a:hlinkClick>
              </a:rPr>
              <a:t>página</a:t>
            </a:r>
            <a:r>
              <a:rPr i="1" lang="es">
                <a:solidFill>
                  <a:schemeClr val="lt1"/>
                </a:solidFill>
                <a:latin typeface="Archivo Narrow"/>
                <a:ea typeface="Archivo Narrow"/>
                <a:cs typeface="Archivo Narrow"/>
                <a:sym typeface="Archivo Narrow"/>
              </a:rPr>
              <a:t> donde se explica cómo añadir fuentes a tu sitio web.</a:t>
            </a:r>
            <a:endParaRPr i="1">
              <a:solidFill>
                <a:schemeClr val="lt1"/>
              </a:solidFill>
              <a:latin typeface="Montserrat"/>
              <a:ea typeface="Montserrat"/>
              <a:cs typeface="Montserrat"/>
              <a:sym typeface="Montserrat"/>
            </a:endParaRPr>
          </a:p>
        </p:txBody>
      </p:sp>
      <p:pic>
        <p:nvPicPr>
          <p:cNvPr id="228" name="Google Shape;228;g2f3ad06189f_0_72"/>
          <p:cNvPicPr preferRelativeResize="0"/>
          <p:nvPr/>
        </p:nvPicPr>
        <p:blipFill rotWithShape="1">
          <a:blip r:embed="rId6">
            <a:alphaModFix/>
          </a:blip>
          <a:srcRect b="0" l="0" r="23675" t="0"/>
          <a:stretch/>
        </p:blipFill>
        <p:spPr>
          <a:xfrm>
            <a:off x="4832400" y="1152475"/>
            <a:ext cx="3999900" cy="3439004"/>
          </a:xfrm>
          <a:prstGeom prst="rect">
            <a:avLst/>
          </a:prstGeom>
          <a:noFill/>
          <a:ln>
            <a:noFill/>
          </a:ln>
        </p:spPr>
      </p:pic>
      <p:sp>
        <p:nvSpPr>
          <p:cNvPr id="229" name="Google Shape;229;g2f3ad06189f_0_72"/>
          <p:cNvSpPr txBox="1"/>
          <p:nvPr/>
        </p:nvSpPr>
        <p:spPr>
          <a:xfrm>
            <a:off x="657350" y="865400"/>
            <a:ext cx="82419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lt1"/>
                </a:solidFill>
                <a:latin typeface="Archivo Black"/>
                <a:ea typeface="Archivo Black"/>
                <a:cs typeface="Archivo Black"/>
                <a:sym typeface="Archivo Black"/>
              </a:rPr>
              <a:t>   Adobe Fonts</a:t>
            </a:r>
            <a:endParaRPr b="1" sz="2700">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2f3ad06189f_0_78"/>
          <p:cNvSpPr txBox="1"/>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595959"/>
              </a:solidFill>
              <a:latin typeface="Montserrat"/>
              <a:ea typeface="Montserrat"/>
              <a:cs typeface="Montserrat"/>
              <a:sym typeface="Montserrat"/>
            </a:endParaRPr>
          </a:p>
        </p:txBody>
      </p:sp>
      <p:sp>
        <p:nvSpPr>
          <p:cNvPr id="235" name="Google Shape;235;g2f3ad06189f_0_78"/>
          <p:cNvSpPr txBox="1"/>
          <p:nvPr/>
        </p:nvSpPr>
        <p:spPr>
          <a:xfrm>
            <a:off x="413325" y="1325375"/>
            <a:ext cx="424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a:solidFill>
                  <a:schemeClr val="lt1"/>
                </a:solidFill>
                <a:latin typeface="Archivo Narrow"/>
                <a:ea typeface="Archivo Narrow"/>
                <a:cs typeface="Archivo Narrow"/>
                <a:sym typeface="Archivo Narrow"/>
              </a:rPr>
              <a:t>Hay varias formas de agregar iconos a tu sitio web, en </a:t>
            </a:r>
            <a:r>
              <a:rPr lang="es" u="sng">
                <a:solidFill>
                  <a:srgbClr val="00FFFF"/>
                </a:solidFill>
                <a:latin typeface="Archivo Narrow"/>
                <a:ea typeface="Archivo Narrow"/>
                <a:cs typeface="Archivo Narrow"/>
                <a:sym typeface="Archivo Narrow"/>
                <a:hlinkClick r:id="rId4">
                  <a:extLst>
                    <a:ext uri="{A12FA001-AC4F-418D-AE19-62706E023703}">
                      <ahyp:hlinkClr val="tx"/>
                    </a:ext>
                  </a:extLst>
                </a:hlinkClick>
              </a:rPr>
              <a:t>https://fontawesome.com/</a:t>
            </a:r>
            <a:r>
              <a:rPr lang="es">
                <a:solidFill>
                  <a:schemeClr val="lt1"/>
                </a:solidFill>
                <a:latin typeface="Archivo Narrow"/>
                <a:ea typeface="Archivo Narrow"/>
                <a:cs typeface="Archivo Narrow"/>
                <a:sym typeface="Archivo Narrow"/>
              </a:rPr>
              <a:t>,  hay iconos gratuitos y pagos, te registras en el sitio y te envían un mail con una etiqueta que podés agregar al &lt;head&gt; de tu HTML. Luego podés elegir los íconos a utilizar y agregar a tu página.</a:t>
            </a:r>
            <a:endParaRPr sz="1250">
              <a:solidFill>
                <a:schemeClr val="lt1"/>
              </a:solidFill>
              <a:latin typeface="Montserrat"/>
              <a:ea typeface="Montserrat"/>
              <a:cs typeface="Montserrat"/>
              <a:sym typeface="Montserrat"/>
            </a:endParaRPr>
          </a:p>
        </p:txBody>
      </p:sp>
      <p:sp>
        <p:nvSpPr>
          <p:cNvPr id="236" name="Google Shape;236;g2f3ad06189f_0_78"/>
          <p:cNvSpPr txBox="1"/>
          <p:nvPr/>
        </p:nvSpPr>
        <p:spPr>
          <a:xfrm>
            <a:off x="4832400" y="785075"/>
            <a:ext cx="3999900" cy="34164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&gt;Íconos de Font Awesome&lt;/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fa-heart"</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fa-car"</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fa-file"</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fa-bars"</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&gt;Íconos de Font Awesome (tamaño y color)&lt;/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24px;"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48px; color:red"</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60px; color:lightblue"</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&gt;Íconos de Font Awesome (tamaño y color)&lt;/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href</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"https://www.instagram.com/"</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"fa-brands fa-instagram"</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href</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"https://www.facebook.com/"</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"fa-brands fa-facebook-f"</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href</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"https://www.linkedin.com/"</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"fa-brands fa-linkedin"</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href</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"http://twitter.com/"</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"fa-brands fa-twitter"</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p:txBody>
      </p:sp>
      <p:pic>
        <p:nvPicPr>
          <p:cNvPr id="237" name="Google Shape;237;g2f3ad06189f_0_78"/>
          <p:cNvPicPr preferRelativeResize="0"/>
          <p:nvPr/>
        </p:nvPicPr>
        <p:blipFill rotWithShape="1">
          <a:blip r:embed="rId5">
            <a:alphaModFix/>
          </a:blip>
          <a:srcRect b="0" l="0" r="0" t="0"/>
          <a:stretch/>
        </p:blipFill>
        <p:spPr>
          <a:xfrm>
            <a:off x="1439176" y="2832000"/>
            <a:ext cx="2285250" cy="1909775"/>
          </a:xfrm>
          <a:prstGeom prst="rect">
            <a:avLst/>
          </a:prstGeom>
          <a:noFill/>
          <a:ln>
            <a:noFill/>
          </a:ln>
        </p:spPr>
      </p:pic>
      <p:sp>
        <p:nvSpPr>
          <p:cNvPr id="238" name="Google Shape;238;g2f3ad06189f_0_78"/>
          <p:cNvSpPr txBox="1"/>
          <p:nvPr/>
        </p:nvSpPr>
        <p:spPr>
          <a:xfrm>
            <a:off x="56200" y="865400"/>
            <a:ext cx="88428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lt1"/>
                </a:solidFill>
                <a:latin typeface="Archivo Black"/>
                <a:ea typeface="Archivo Black"/>
                <a:cs typeface="Archivo Black"/>
                <a:sym typeface="Archivo Black"/>
              </a:rPr>
              <a:t> Íconos Fontawesome</a:t>
            </a:r>
            <a:endParaRPr b="1" sz="2700">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g2f3ad06189f_0_81"/>
          <p:cNvSpPr txBox="1"/>
          <p:nvPr/>
        </p:nvSpPr>
        <p:spPr>
          <a:xfrm>
            <a:off x="432000" y="1137900"/>
            <a:ext cx="8280000" cy="6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Otros íconos interesantes se pueden conseguir en </a:t>
            </a:r>
            <a:r>
              <a:rPr lang="es" u="sng">
                <a:solidFill>
                  <a:schemeClr val="hlink"/>
                </a:solidFill>
                <a:latin typeface="Archivo Narrow"/>
                <a:ea typeface="Archivo Narrow"/>
                <a:cs typeface="Archivo Narrow"/>
                <a:sym typeface="Archivo Narrow"/>
                <a:hlinkClick r:id="rId4"/>
              </a:rPr>
              <a:t>https://www.flaticon.es/</a:t>
            </a:r>
            <a:r>
              <a:rPr lang="es">
                <a:solidFill>
                  <a:schemeClr val="dk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0" lvl="0" marL="0" rtl="0" algn="l">
              <a:lnSpc>
                <a:spcPct val="100000"/>
              </a:lnSpc>
              <a:spcBef>
                <a:spcPts val="1200"/>
              </a:spcBef>
              <a:spcAft>
                <a:spcPts val="1200"/>
              </a:spcAft>
              <a:buNone/>
            </a:pPr>
            <a:r>
              <a:rPr lang="es">
                <a:solidFill>
                  <a:schemeClr val="dk1"/>
                </a:solidFill>
                <a:latin typeface="Archivo Narrow"/>
                <a:ea typeface="Archivo Narrow"/>
                <a:cs typeface="Archivo Narrow"/>
                <a:sym typeface="Archivo Narrow"/>
              </a:rPr>
              <a:t>Se pueden descargar o utilizar directamente vinculando las imágenes desde su web.</a:t>
            </a:r>
            <a:endParaRPr>
              <a:solidFill>
                <a:schemeClr val="dk1"/>
              </a:solidFill>
              <a:latin typeface="Archivo Narrow"/>
              <a:ea typeface="Archivo Narrow"/>
              <a:cs typeface="Archivo Narrow"/>
              <a:sym typeface="Archivo Narrow"/>
            </a:endParaRPr>
          </a:p>
        </p:txBody>
      </p:sp>
      <p:pic>
        <p:nvPicPr>
          <p:cNvPr id="244" name="Google Shape;244;g2f3ad06189f_0_81"/>
          <p:cNvPicPr preferRelativeResize="0"/>
          <p:nvPr/>
        </p:nvPicPr>
        <p:blipFill rotWithShape="1">
          <a:blip r:embed="rId5">
            <a:alphaModFix/>
          </a:blip>
          <a:srcRect b="0" l="0" r="0" t="0"/>
          <a:stretch/>
        </p:blipFill>
        <p:spPr>
          <a:xfrm>
            <a:off x="6074213" y="3127600"/>
            <a:ext cx="2457278" cy="1137775"/>
          </a:xfrm>
          <a:prstGeom prst="rect">
            <a:avLst/>
          </a:prstGeom>
          <a:noFill/>
          <a:ln>
            <a:noFill/>
          </a:ln>
        </p:spPr>
      </p:pic>
      <p:sp>
        <p:nvSpPr>
          <p:cNvPr id="245" name="Google Shape;245;g2f3ad06189f_0_81"/>
          <p:cNvSpPr txBox="1"/>
          <p:nvPr/>
        </p:nvSpPr>
        <p:spPr>
          <a:xfrm>
            <a:off x="519700" y="1922450"/>
            <a:ext cx="8011800" cy="10470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D5CED9"/>
                </a:solidFill>
                <a:highlight>
                  <a:srgbClr val="23262E"/>
                </a:highlight>
                <a:latin typeface="Consolas"/>
                <a:ea typeface="Consolas"/>
                <a:cs typeface="Consolas"/>
                <a:sym typeface="Consolas"/>
              </a:rPr>
              <a:t>&lt;</a:t>
            </a:r>
            <a:r>
              <a:rPr b="0" i="0" lang="es" sz="1350" u="none" cap="none" strike="noStrike">
                <a:solidFill>
                  <a:srgbClr val="F92672"/>
                </a:solidFill>
                <a:highlight>
                  <a:srgbClr val="23262E"/>
                </a:highlight>
                <a:latin typeface="Consolas"/>
                <a:ea typeface="Consolas"/>
                <a:cs typeface="Consolas"/>
                <a:sym typeface="Consolas"/>
              </a:rPr>
              <a:t>p</a:t>
            </a:r>
            <a:r>
              <a:rPr b="0" i="0" lang="es" sz="1350" u="none" cap="none" strike="noStrike">
                <a:solidFill>
                  <a:srgbClr val="D5CED9"/>
                </a:solidFill>
                <a:highlight>
                  <a:srgbClr val="23262E"/>
                </a:highlight>
                <a:latin typeface="Consolas"/>
                <a:ea typeface="Consolas"/>
                <a:cs typeface="Consolas"/>
                <a:sym typeface="Consolas"/>
              </a:rPr>
              <a:t>&gt;Iconos de www.flaticon.es&lt;/</a:t>
            </a:r>
            <a:r>
              <a:rPr b="0" i="0" lang="es" sz="1350" u="none" cap="none" strike="noStrike">
                <a:solidFill>
                  <a:srgbClr val="F92672"/>
                </a:solidFill>
                <a:highlight>
                  <a:srgbClr val="23262E"/>
                </a:highlight>
                <a:latin typeface="Consolas"/>
                <a:ea typeface="Consolas"/>
                <a:cs typeface="Consolas"/>
                <a:sym typeface="Consolas"/>
              </a:rPr>
              <a:t>p</a:t>
            </a:r>
            <a:r>
              <a:rPr b="0" i="0" lang="es" sz="1350" u="none" cap="none" strike="noStrike">
                <a:solidFill>
                  <a:srgbClr val="D5CED9"/>
                </a:solidFill>
                <a:highlight>
                  <a:srgbClr val="23262E"/>
                </a:highlight>
                <a:latin typeface="Consolas"/>
                <a:ea typeface="Consolas"/>
                <a:cs typeface="Consolas"/>
                <a:sym typeface="Consolas"/>
              </a:rPr>
              <a:t>&gt;</a:t>
            </a:r>
            <a:endParaRPr b="0" i="0" sz="13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D5CED9"/>
                </a:solidFill>
                <a:highlight>
                  <a:srgbClr val="23262E"/>
                </a:highlight>
                <a:latin typeface="Consolas"/>
                <a:ea typeface="Consolas"/>
                <a:cs typeface="Consolas"/>
                <a:sym typeface="Consolas"/>
              </a:rPr>
              <a:t>&lt;</a:t>
            </a:r>
            <a:r>
              <a:rPr b="0" i="0" lang="es" sz="1350" u="none" cap="none" strike="noStrike">
                <a:solidFill>
                  <a:srgbClr val="F92672"/>
                </a:solidFill>
                <a:highlight>
                  <a:srgbClr val="23262E"/>
                </a:highlight>
                <a:latin typeface="Consolas"/>
                <a:ea typeface="Consolas"/>
                <a:cs typeface="Consolas"/>
                <a:sym typeface="Consolas"/>
              </a:rPr>
              <a:t>img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src</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"https://cdn-icons-png.flaticon.com/512/8293/8293395.png"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width</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"40"</a:t>
            </a:r>
            <a:r>
              <a:rPr b="0" i="0" lang="es" sz="1350" u="none" cap="none" strike="noStrike">
                <a:solidFill>
                  <a:srgbClr val="D5CED9"/>
                </a:solidFill>
                <a:highlight>
                  <a:srgbClr val="23262E"/>
                </a:highlight>
                <a:latin typeface="Consolas"/>
                <a:ea typeface="Consolas"/>
                <a:cs typeface="Consolas"/>
                <a:sym typeface="Consolas"/>
              </a:rPr>
              <a:t>&gt;</a:t>
            </a:r>
            <a:endParaRPr b="0" i="0" sz="13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D5CED9"/>
                </a:solidFill>
                <a:highlight>
                  <a:srgbClr val="23262E"/>
                </a:highlight>
                <a:latin typeface="Consolas"/>
                <a:ea typeface="Consolas"/>
                <a:cs typeface="Consolas"/>
                <a:sym typeface="Consolas"/>
              </a:rPr>
              <a:t>&lt;</a:t>
            </a:r>
            <a:r>
              <a:rPr b="0" i="0" lang="es" sz="1350" u="none" cap="none" strike="noStrike">
                <a:solidFill>
                  <a:srgbClr val="F92672"/>
                </a:solidFill>
                <a:highlight>
                  <a:srgbClr val="23262E"/>
                </a:highlight>
                <a:latin typeface="Consolas"/>
                <a:ea typeface="Consolas"/>
                <a:cs typeface="Consolas"/>
                <a:sym typeface="Consolas"/>
              </a:rPr>
              <a:t>img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src</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"https://cdn-icons-png.flaticon.com/512/8293/8293402.png"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width</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"40"</a:t>
            </a:r>
            <a:r>
              <a:rPr b="0" i="0" lang="es" sz="1350" u="none" cap="none" strike="noStrike">
                <a:solidFill>
                  <a:srgbClr val="D5CED9"/>
                </a:solidFill>
                <a:highlight>
                  <a:srgbClr val="23262E"/>
                </a:highlight>
                <a:latin typeface="Consolas"/>
                <a:ea typeface="Consolas"/>
                <a:cs typeface="Consolas"/>
                <a:sym typeface="Consolas"/>
              </a:rPr>
              <a:t>&gt;</a:t>
            </a:r>
            <a:endParaRPr b="0" i="0" sz="13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D5CED9"/>
                </a:solidFill>
                <a:highlight>
                  <a:srgbClr val="23262E"/>
                </a:highlight>
                <a:latin typeface="Consolas"/>
                <a:ea typeface="Consolas"/>
                <a:cs typeface="Consolas"/>
                <a:sym typeface="Consolas"/>
              </a:rPr>
              <a:t>&lt;</a:t>
            </a:r>
            <a:r>
              <a:rPr b="0" i="0" lang="es" sz="1350" u="none" cap="none" strike="noStrike">
                <a:solidFill>
                  <a:srgbClr val="F92672"/>
                </a:solidFill>
                <a:highlight>
                  <a:srgbClr val="23262E"/>
                </a:highlight>
                <a:latin typeface="Consolas"/>
                <a:ea typeface="Consolas"/>
                <a:cs typeface="Consolas"/>
                <a:sym typeface="Consolas"/>
              </a:rPr>
              <a:t>img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src</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"https://cdn-icons-png.flaticon.com/512/8293/8293404.png"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width</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"40"</a:t>
            </a:r>
            <a:r>
              <a:rPr b="0" i="0" lang="es" sz="1350" u="none" cap="none" strike="noStrike">
                <a:solidFill>
                  <a:srgbClr val="D5CED9"/>
                </a:solidFill>
                <a:highlight>
                  <a:srgbClr val="23262E"/>
                </a:highlight>
                <a:latin typeface="Consolas"/>
                <a:ea typeface="Consolas"/>
                <a:cs typeface="Consolas"/>
                <a:sym typeface="Consolas"/>
              </a:rPr>
              <a:t>&gt;</a:t>
            </a:r>
            <a:endParaRPr b="0" i="0" sz="13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D5CED9"/>
              </a:solidFill>
              <a:highlight>
                <a:srgbClr val="23262E"/>
              </a:highlight>
              <a:latin typeface="Consolas"/>
              <a:ea typeface="Consolas"/>
              <a:cs typeface="Consolas"/>
              <a:sym typeface="Consolas"/>
            </a:endParaRPr>
          </a:p>
        </p:txBody>
      </p:sp>
      <p:sp>
        <p:nvSpPr>
          <p:cNvPr id="246" name="Google Shape;246;g2f3ad06189f_0_81"/>
          <p:cNvSpPr txBox="1"/>
          <p:nvPr/>
        </p:nvSpPr>
        <p:spPr>
          <a:xfrm>
            <a:off x="574850" y="438875"/>
            <a:ext cx="80364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Iconos con Flaticon</a:t>
            </a:r>
            <a:endParaRPr sz="2700">
              <a:solidFill>
                <a:srgbClr val="000000"/>
              </a:solidFill>
              <a:latin typeface="Montserrat Medium"/>
              <a:ea typeface="Montserrat Medium"/>
              <a:cs typeface="Montserrat Medium"/>
              <a:sym typeface="Montserrat Medium"/>
            </a:endParaRPr>
          </a:p>
        </p:txBody>
      </p:sp>
      <p:sp>
        <p:nvSpPr>
          <p:cNvPr id="247" name="Google Shape;247;g2f3ad06189f_0_81"/>
          <p:cNvSpPr txBox="1"/>
          <p:nvPr/>
        </p:nvSpPr>
        <p:spPr>
          <a:xfrm>
            <a:off x="4793800" y="1458425"/>
            <a:ext cx="437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48" name="Google Shape;248;g2f3ad06189f_0_81"/>
          <p:cNvSpPr txBox="1"/>
          <p:nvPr/>
        </p:nvSpPr>
        <p:spPr>
          <a:xfrm>
            <a:off x="519700" y="3127600"/>
            <a:ext cx="5278500" cy="123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s">
                <a:solidFill>
                  <a:schemeClr val="dk1"/>
                </a:solidFill>
                <a:latin typeface="Archivo Narrow"/>
                <a:ea typeface="Archivo Narrow"/>
                <a:cs typeface="Archivo Narrow"/>
                <a:sym typeface="Archivo Narrow"/>
              </a:rPr>
              <a:t>Si querés conocer más sobre cómo descargar íconos gratis y crear patrones en Flaticon, te compartimos el siguiente tutorial: </a:t>
            </a:r>
            <a:r>
              <a:rPr i="1" lang="es" u="sng">
                <a:solidFill>
                  <a:schemeClr val="hlink"/>
                </a:solidFill>
                <a:latin typeface="Archivo Narrow"/>
                <a:ea typeface="Archivo Narrow"/>
                <a:cs typeface="Archivo Narrow"/>
                <a:sym typeface="Archivo Narrow"/>
                <a:hlinkClick r:id="rId6"/>
              </a:rPr>
              <a:t>https://www.youtube.com/watch?v=rOVQN-kmhxw&amp;ab_channel=VisualFer</a:t>
            </a:r>
            <a:r>
              <a:rPr i="1" lang="es">
                <a:solidFill>
                  <a:schemeClr val="dk1"/>
                </a:solidFill>
                <a:latin typeface="Archivo Narrow"/>
                <a:ea typeface="Archivo Narrow"/>
                <a:cs typeface="Archivo Narrow"/>
                <a:sym typeface="Archivo Narrow"/>
              </a:rPr>
              <a:t>	</a:t>
            </a:r>
            <a:endParaRPr i="1">
              <a:solidFill>
                <a:schemeClr val="dk1"/>
              </a:solidFill>
              <a:latin typeface="Archivo Narrow"/>
              <a:ea typeface="Archivo Narrow"/>
              <a:cs typeface="Archivo Narrow"/>
              <a:sym typeface="Archivo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d9c86f862e60136_7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58" name="Google Shape;258;g2d9c86f862e60136_73"/>
          <p:cNvGrpSpPr/>
          <p:nvPr/>
        </p:nvGrpSpPr>
        <p:grpSpPr>
          <a:xfrm>
            <a:off x="2202487" y="1904098"/>
            <a:ext cx="995192" cy="1109627"/>
            <a:chOff x="0" y="-9525"/>
            <a:chExt cx="354123" cy="394843"/>
          </a:xfrm>
        </p:grpSpPr>
        <p:sp>
          <p:nvSpPr>
            <p:cNvPr id="259" name="Google Shape;259;g2d9c86f862e60136_7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0" name="Google Shape;260;g2d9c86f862e60136_7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61" name="Google Shape;261;g2d9c86f862e60136_73"/>
          <p:cNvSpPr txBox="1"/>
          <p:nvPr/>
        </p:nvSpPr>
        <p:spPr>
          <a:xfrm>
            <a:off x="3258600" y="2058725"/>
            <a:ext cx="4859100" cy="7542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4900">
                <a:solidFill>
                  <a:srgbClr val="434343"/>
                </a:solidFill>
                <a:latin typeface="Archivo Narrow"/>
                <a:ea typeface="Archivo Narrow"/>
                <a:cs typeface="Archivo Narrow"/>
                <a:sym typeface="Archivo Narrow"/>
              </a:rPr>
              <a:t>Material extra</a:t>
            </a:r>
            <a:endParaRPr b="0" i="0" sz="400" u="none" cap="none" strike="noStrike">
              <a:solidFill>
                <a:srgbClr val="000000"/>
              </a:solidFill>
              <a:latin typeface="Arial"/>
              <a:ea typeface="Arial"/>
              <a:cs typeface="Arial"/>
              <a:sym typeface="Arial"/>
            </a:endParaRPr>
          </a:p>
        </p:txBody>
      </p:sp>
      <p:pic>
        <p:nvPicPr>
          <p:cNvPr id="262" name="Google Shape;262;g2d9c86f862e60136_73"/>
          <p:cNvPicPr preferRelativeResize="0"/>
          <p:nvPr/>
        </p:nvPicPr>
        <p:blipFill>
          <a:blip r:embed="rId4">
            <a:alphaModFix/>
          </a:blip>
          <a:stretch>
            <a:fillRect/>
          </a:stretch>
        </p:blipFill>
        <p:spPr>
          <a:xfrm>
            <a:off x="2311058" y="2069887"/>
            <a:ext cx="778051" cy="7780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g2f3ad06189f_0_93"/>
          <p:cNvSpPr txBox="1"/>
          <p:nvPr/>
        </p:nvSpPr>
        <p:spPr>
          <a:xfrm>
            <a:off x="581925" y="108002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Generadores de paleta de colores:</a:t>
            </a:r>
            <a:endParaRPr b="1">
              <a:solidFill>
                <a:schemeClr val="dk1"/>
              </a:solidFill>
              <a:latin typeface="Archivo Narrow"/>
              <a:ea typeface="Archivo Narrow"/>
              <a:cs typeface="Archivo Narrow"/>
              <a:sym typeface="Archivo Narrow"/>
            </a:endParaRPr>
          </a:p>
          <a:p>
            <a:pPr indent="-327025" lvl="0" marL="457200" rtl="0" algn="l">
              <a:lnSpc>
                <a:spcPct val="115000"/>
              </a:lnSpc>
              <a:spcBef>
                <a:spcPts val="120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4"/>
              </a:rPr>
              <a:t>https://www.colorhunt.co/ </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5"/>
              </a:rPr>
              <a:t>http://palettr.com/ </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6"/>
              </a:rPr>
              <a:t>https://color.adobe.com/es/create/color-wheel </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7"/>
              </a:rPr>
              <a:t>https://www.adobe.com/es/express/feature/design/color-palette </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8"/>
              </a:rPr>
              <a:t>https://htmlcolorcodes.com/es/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9"/>
              </a:rPr>
              <a:t>https://imagecolorpicker.com/es</a:t>
            </a:r>
            <a:r>
              <a:rPr lang="es">
                <a:solidFill>
                  <a:schemeClr val="dk1"/>
                </a:solidFill>
                <a:latin typeface="Archivo Narrow"/>
                <a:ea typeface="Archivo Narrow"/>
                <a:cs typeface="Archivo Narrow"/>
                <a:sym typeface="Archivo Narrow"/>
              </a:rPr>
              <a:t> (utilice su imagen)</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10"/>
              </a:rPr>
              <a:t>http://colrd.com/</a:t>
            </a:r>
            <a:r>
              <a:rPr lang="es">
                <a:solidFill>
                  <a:schemeClr val="dk1"/>
                </a:solidFill>
                <a:latin typeface="Archivo Narrow"/>
                <a:ea typeface="Archivo Narrow"/>
                <a:cs typeface="Archivo Narrow"/>
                <a:sym typeface="Archivo Narrow"/>
              </a:rPr>
              <a:t> (utilice su imagen)</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11"/>
              </a:rPr>
              <a:t>https://color.adobe.com/es/create/image</a:t>
            </a:r>
            <a:r>
              <a:rPr lang="es">
                <a:solidFill>
                  <a:schemeClr val="dk1"/>
                </a:solidFill>
                <a:latin typeface="Archivo Narrow"/>
                <a:ea typeface="Archivo Narrow"/>
                <a:cs typeface="Archivo Narrow"/>
                <a:sym typeface="Archivo Narrow"/>
              </a:rPr>
              <a:t> (utilice su imagen)</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Colores en diseño web. Cómo elegir la combinación perfecta:</a:t>
            </a:r>
            <a:endParaRPr b="1">
              <a:solidFill>
                <a:schemeClr val="dk1"/>
              </a:solidFill>
              <a:latin typeface="Archivo Narrow"/>
              <a:ea typeface="Archivo Narrow"/>
              <a:cs typeface="Archivo Narrow"/>
              <a:sym typeface="Archivo Narrow"/>
            </a:endParaRPr>
          </a:p>
          <a:p>
            <a:pPr indent="-327025" lvl="0" marL="457200" rtl="0" algn="l">
              <a:lnSpc>
                <a:spcPct val="115000"/>
              </a:lnSpc>
              <a:spcBef>
                <a:spcPts val="1200"/>
              </a:spcBef>
              <a:spcAft>
                <a:spcPts val="0"/>
              </a:spcAft>
              <a:buClr>
                <a:srgbClr val="595959"/>
              </a:buClr>
              <a:buSzPts val="1550"/>
              <a:buFont typeface="Montserrat"/>
              <a:buChar char="●"/>
            </a:pPr>
            <a:r>
              <a:rPr lang="es" u="sng">
                <a:solidFill>
                  <a:schemeClr val="hlink"/>
                </a:solidFill>
                <a:latin typeface="Archivo Narrow"/>
                <a:ea typeface="Archivo Narrow"/>
                <a:cs typeface="Archivo Narrow"/>
                <a:sym typeface="Archivo Narrow"/>
                <a:hlinkClick r:id="rId12"/>
              </a:rPr>
              <a:t>https://blog.hubspot.es/marketing/colores-para-paginas-web</a:t>
            </a:r>
            <a:endParaRPr>
              <a:solidFill>
                <a:schemeClr val="dk1"/>
              </a:solidFill>
              <a:latin typeface="Archivo Narrow"/>
              <a:ea typeface="Archivo Narrow"/>
              <a:cs typeface="Archivo Narrow"/>
              <a:sym typeface="Archivo Narrow"/>
            </a:endParaRPr>
          </a:p>
        </p:txBody>
      </p:sp>
      <p:sp>
        <p:nvSpPr>
          <p:cNvPr id="268" name="Google Shape;268;g2f3ad06189f_0_93"/>
          <p:cNvSpPr txBox="1"/>
          <p:nvPr/>
        </p:nvSpPr>
        <p:spPr>
          <a:xfrm>
            <a:off x="574850" y="438875"/>
            <a:ext cx="80364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a:t>
            </a:r>
            <a:r>
              <a:rPr lang="es" sz="3500">
                <a:solidFill>
                  <a:schemeClr val="dk1"/>
                </a:solidFill>
                <a:latin typeface="Archivo Black"/>
                <a:ea typeface="Archivo Black"/>
                <a:cs typeface="Archivo Black"/>
                <a:sym typeface="Archivo Black"/>
              </a:rPr>
              <a:t>Cómo</a:t>
            </a:r>
            <a:r>
              <a:rPr lang="es" sz="3500">
                <a:solidFill>
                  <a:schemeClr val="dk1"/>
                </a:solidFill>
                <a:latin typeface="Archivo Black"/>
                <a:ea typeface="Archivo Black"/>
                <a:cs typeface="Archivo Black"/>
                <a:sym typeface="Archivo Black"/>
              </a:rPr>
              <a:t> elegir una paleta de colores?</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g2f3ad06189f_0_105"/>
          <p:cNvSpPr txBox="1"/>
          <p:nvPr/>
        </p:nvSpPr>
        <p:spPr>
          <a:xfrm>
            <a:off x="605450" y="1098000"/>
            <a:ext cx="8280000" cy="331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b="1" lang="es" sz="1916">
                <a:solidFill>
                  <a:schemeClr val="dk1"/>
                </a:solidFill>
                <a:latin typeface="Archivo Narrow"/>
                <a:ea typeface="Archivo Narrow"/>
                <a:cs typeface="Archivo Narrow"/>
                <a:sym typeface="Archivo Narrow"/>
              </a:rPr>
              <a:t>Más información sobre unidades:</a:t>
            </a:r>
            <a:endParaRPr sz="1550">
              <a:solidFill>
                <a:srgbClr val="595959"/>
              </a:solidFill>
              <a:latin typeface="Montserrat"/>
              <a:ea typeface="Montserrat"/>
              <a:cs typeface="Montserrat"/>
              <a:sym typeface="Montserrat"/>
            </a:endParaRPr>
          </a:p>
          <a:p>
            <a:pPr indent="-297527" lvl="0" marL="457200" rtl="0" algn="l">
              <a:lnSpc>
                <a:spcPct val="115000"/>
              </a:lnSpc>
              <a:spcBef>
                <a:spcPts val="1200"/>
              </a:spcBef>
              <a:spcAft>
                <a:spcPts val="0"/>
              </a:spcAft>
              <a:buClr>
                <a:srgbClr val="595959"/>
              </a:buClr>
              <a:buSzPct val="100000"/>
              <a:buFont typeface="Montserrat"/>
              <a:buChar char="●"/>
            </a:pPr>
            <a:r>
              <a:rPr lang="es" sz="1550" u="sng">
                <a:solidFill>
                  <a:srgbClr val="0097A7"/>
                </a:solidFill>
                <a:latin typeface="Montserrat"/>
                <a:ea typeface="Montserrat"/>
                <a:cs typeface="Montserrat"/>
                <a:sym typeface="Montserrat"/>
                <a:hlinkClick r:id="rId4">
                  <a:extLst>
                    <a:ext uri="{A12FA001-AC4F-418D-AE19-62706E023703}">
                      <ahyp:hlinkClr val="tx"/>
                    </a:ext>
                  </a:extLst>
                </a:hlinkClick>
              </a:rPr>
              <a:t>https://escss.blogspot.com/2014/01/medidas-Css-Absolutas-relativas.html</a:t>
            </a:r>
            <a:endParaRPr sz="1800">
              <a:solidFill>
                <a:srgbClr val="595959"/>
              </a:solidFill>
              <a:latin typeface="Montserrat"/>
              <a:ea typeface="Montserrat"/>
              <a:cs typeface="Montserrat"/>
              <a:sym typeface="Montserrat"/>
            </a:endParaRPr>
          </a:p>
          <a:p>
            <a:pPr indent="-297527" lvl="0" marL="457200" rtl="0" algn="l">
              <a:lnSpc>
                <a:spcPct val="115000"/>
              </a:lnSpc>
              <a:spcBef>
                <a:spcPts val="0"/>
              </a:spcBef>
              <a:spcAft>
                <a:spcPts val="0"/>
              </a:spcAft>
              <a:buClr>
                <a:srgbClr val="595959"/>
              </a:buClr>
              <a:buSzPct val="100000"/>
              <a:buFont typeface="Montserrat"/>
              <a:buChar char="●"/>
            </a:pPr>
            <a:r>
              <a:rPr lang="es" sz="1550" u="sng">
                <a:solidFill>
                  <a:srgbClr val="0097A7"/>
                </a:solidFill>
                <a:latin typeface="Montserrat"/>
                <a:ea typeface="Montserrat"/>
                <a:cs typeface="Montserrat"/>
                <a:sym typeface="Montserrat"/>
                <a:hlinkClick r:id="rId5">
                  <a:extLst>
                    <a:ext uri="{A12FA001-AC4F-418D-AE19-62706E023703}">
                      <ahyp:hlinkClr val="tx"/>
                    </a:ext>
                  </a:extLst>
                </a:hlinkClick>
              </a:rPr>
              <a:t>https://www.w3schools.com/css/css_units.asp</a:t>
            </a:r>
            <a:endParaRPr sz="1800">
              <a:solidFill>
                <a:srgbClr val="595959"/>
              </a:solidFill>
              <a:latin typeface="Montserrat"/>
              <a:ea typeface="Montserrat"/>
              <a:cs typeface="Montserrat"/>
              <a:sym typeface="Montserrat"/>
            </a:endParaRPr>
          </a:p>
          <a:p>
            <a:pPr indent="-297527" lvl="0" marL="457200" rtl="0" algn="l">
              <a:lnSpc>
                <a:spcPct val="115000"/>
              </a:lnSpc>
              <a:spcBef>
                <a:spcPts val="0"/>
              </a:spcBef>
              <a:spcAft>
                <a:spcPts val="0"/>
              </a:spcAft>
              <a:buClr>
                <a:srgbClr val="595959"/>
              </a:buClr>
              <a:buSzPct val="100000"/>
              <a:buFont typeface="Montserrat"/>
              <a:buChar char="●"/>
            </a:pPr>
            <a:r>
              <a:rPr lang="es" sz="1550" u="sng">
                <a:solidFill>
                  <a:srgbClr val="0097A7"/>
                </a:solidFill>
                <a:latin typeface="Montserrat"/>
                <a:ea typeface="Montserrat"/>
                <a:cs typeface="Montserrat"/>
                <a:sym typeface="Montserrat"/>
                <a:hlinkClick r:id="rId6">
                  <a:extLst>
                    <a:ext uri="{A12FA001-AC4F-418D-AE19-62706E023703}">
                      <ahyp:hlinkClr val="tx"/>
                    </a:ext>
                  </a:extLst>
                </a:hlinkClick>
              </a:rPr>
              <a:t>https://lenguajecss.com/css/modelo-de-cajas/unidades-css/</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916">
                <a:solidFill>
                  <a:schemeClr val="dk1"/>
                </a:solidFill>
                <a:latin typeface="Archivo Narrow"/>
                <a:ea typeface="Archivo Narrow"/>
                <a:cs typeface="Archivo Narrow"/>
                <a:sym typeface="Archivo Narrow"/>
              </a:rPr>
              <a:t>Fuentes:</a:t>
            </a:r>
            <a:endParaRPr sz="2066">
              <a:solidFill>
                <a:srgbClr val="595959"/>
              </a:solidFill>
              <a:latin typeface="Montserrat"/>
              <a:ea typeface="Montserrat"/>
              <a:cs typeface="Montserrat"/>
              <a:sym typeface="Montserrat"/>
            </a:endParaRPr>
          </a:p>
          <a:p>
            <a:pPr indent="-297527" lvl="0" marL="457200" rtl="0" algn="l">
              <a:lnSpc>
                <a:spcPct val="115000"/>
              </a:lnSpc>
              <a:spcBef>
                <a:spcPts val="120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Cómo utilizar las fuentes de Google Fonts:</a:t>
            </a:r>
            <a:r>
              <a:rPr lang="es" sz="1550">
                <a:solidFill>
                  <a:srgbClr val="595959"/>
                </a:solidFill>
                <a:latin typeface="Montserrat"/>
                <a:ea typeface="Montserrat"/>
                <a:cs typeface="Montserrat"/>
                <a:sym typeface="Montserrat"/>
              </a:rPr>
              <a:t> </a:t>
            </a:r>
            <a:r>
              <a:rPr lang="es" sz="1550" u="sng">
                <a:solidFill>
                  <a:srgbClr val="0097A7"/>
                </a:solidFill>
                <a:latin typeface="Montserrat"/>
                <a:ea typeface="Montserrat"/>
                <a:cs typeface="Montserrat"/>
                <a:sym typeface="Montserrat"/>
                <a:hlinkClick r:id="rId7">
                  <a:extLst>
                    <a:ext uri="{A12FA001-AC4F-418D-AE19-62706E023703}">
                      <ahyp:hlinkClr val="tx"/>
                    </a:ext>
                  </a:extLst>
                </a:hlinkClick>
              </a:rPr>
              <a:t>https://youtu.be/FWpIs9eAL5s</a:t>
            </a:r>
            <a:endParaRPr sz="1550">
              <a:solidFill>
                <a:srgbClr val="595959"/>
              </a:solidFill>
              <a:latin typeface="Montserrat"/>
              <a:ea typeface="Montserrat"/>
              <a:cs typeface="Montserrat"/>
              <a:sym typeface="Montserrat"/>
            </a:endParaRPr>
          </a:p>
          <a:p>
            <a:pPr indent="-297527" lvl="0" marL="45720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Añadir fuentes a su sitio web:</a:t>
            </a:r>
            <a:r>
              <a:rPr lang="es" sz="1550">
                <a:solidFill>
                  <a:srgbClr val="595959"/>
                </a:solidFill>
                <a:latin typeface="Montserrat"/>
                <a:ea typeface="Montserrat"/>
                <a:cs typeface="Montserrat"/>
                <a:sym typeface="Montserrat"/>
              </a:rPr>
              <a:t> </a:t>
            </a:r>
            <a:r>
              <a:rPr lang="es" sz="1550" u="sng">
                <a:solidFill>
                  <a:srgbClr val="0097A7"/>
                </a:solidFill>
                <a:latin typeface="Montserrat"/>
                <a:ea typeface="Montserrat"/>
                <a:cs typeface="Montserrat"/>
                <a:sym typeface="Montserrat"/>
                <a:hlinkClick r:id="rId8">
                  <a:extLst>
                    <a:ext uri="{A12FA001-AC4F-418D-AE19-62706E023703}">
                      <ahyp:hlinkClr val="tx"/>
                    </a:ext>
                  </a:extLst>
                </a:hlinkClick>
              </a:rPr>
              <a:t>https://helpx.adobe.com/es/fonts/using/add-fonts-website.html</a:t>
            </a:r>
            <a:endParaRPr sz="1550">
              <a:solidFill>
                <a:srgbClr val="595959"/>
              </a:solidFill>
              <a:latin typeface="Montserrat"/>
              <a:ea typeface="Montserrat"/>
              <a:cs typeface="Montserrat"/>
              <a:sym typeface="Montserrat"/>
            </a:endParaRPr>
          </a:p>
          <a:p>
            <a:pPr indent="-297527" lvl="0" marL="45720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Reconocer fuentes</a:t>
            </a:r>
            <a:r>
              <a:rPr lang="es" sz="1550">
                <a:solidFill>
                  <a:srgbClr val="595959"/>
                </a:solidFill>
                <a:latin typeface="Montserrat"/>
                <a:ea typeface="Montserrat"/>
                <a:cs typeface="Montserrat"/>
                <a:sym typeface="Montserrat"/>
              </a:rPr>
              <a:t>: </a:t>
            </a:r>
            <a:r>
              <a:rPr lang="es" sz="1550" u="sng">
                <a:solidFill>
                  <a:srgbClr val="0097A7"/>
                </a:solidFill>
                <a:latin typeface="Montserrat"/>
                <a:ea typeface="Montserrat"/>
                <a:cs typeface="Montserrat"/>
                <a:sym typeface="Montserrat"/>
                <a:hlinkClick r:id="rId9">
                  <a:extLst>
                    <a:ext uri="{A12FA001-AC4F-418D-AE19-62706E023703}">
                      <ahyp:hlinkClr val="tx"/>
                    </a:ext>
                  </a:extLst>
                </a:hlinkClick>
              </a:rPr>
              <a:t>https://www.myfonts.com/pages/whatthefont</a:t>
            </a:r>
            <a:r>
              <a:rPr lang="es" sz="1550">
                <a:solidFill>
                  <a:srgbClr val="595959"/>
                </a:solidFill>
                <a:latin typeface="Montserrat"/>
                <a:ea typeface="Montserrat"/>
                <a:cs typeface="Montserrat"/>
                <a:sym typeface="Montserrat"/>
              </a:rPr>
              <a:t>  </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916">
                <a:solidFill>
                  <a:schemeClr val="dk1"/>
                </a:solidFill>
                <a:latin typeface="Archivo Narrow"/>
                <a:ea typeface="Archivo Narrow"/>
                <a:cs typeface="Archivo Narrow"/>
                <a:sym typeface="Archivo Narrow"/>
              </a:rPr>
              <a:t>Fondos en CSS:</a:t>
            </a:r>
            <a:r>
              <a:rPr lang="es" sz="1550">
                <a:solidFill>
                  <a:srgbClr val="595959"/>
                </a:solidFill>
                <a:latin typeface="Montserrat"/>
                <a:ea typeface="Montserrat"/>
                <a:cs typeface="Montserrat"/>
                <a:sym typeface="Montserrat"/>
              </a:rPr>
              <a:t> </a:t>
            </a:r>
            <a:r>
              <a:rPr lang="es" sz="1550" u="sng">
                <a:solidFill>
                  <a:srgbClr val="0097A7"/>
                </a:solidFill>
                <a:latin typeface="Montserrat"/>
                <a:ea typeface="Montserrat"/>
                <a:cs typeface="Montserrat"/>
                <a:sym typeface="Montserrat"/>
                <a:hlinkClick r:id="rId10">
                  <a:extLst>
                    <a:ext uri="{A12FA001-AC4F-418D-AE19-62706E023703}">
                      <ahyp:hlinkClr val="tx"/>
                    </a:ext>
                  </a:extLst>
                </a:hlinkClick>
              </a:rPr>
              <a:t>https://desarrolloweb.com/articulos/fondos-css</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916">
                <a:solidFill>
                  <a:schemeClr val="dk1"/>
                </a:solidFill>
                <a:latin typeface="Archivo Narrow"/>
                <a:ea typeface="Archivo Narrow"/>
                <a:cs typeface="Archivo Narrow"/>
                <a:sym typeface="Archivo Narrow"/>
              </a:rPr>
              <a:t>Estilos para listas:</a:t>
            </a:r>
            <a:endParaRPr sz="2066">
              <a:solidFill>
                <a:srgbClr val="595959"/>
              </a:solidFill>
              <a:latin typeface="Montserrat"/>
              <a:ea typeface="Montserrat"/>
              <a:cs typeface="Montserrat"/>
              <a:sym typeface="Montserrat"/>
            </a:endParaRPr>
          </a:p>
          <a:p>
            <a:pPr indent="-297527" lvl="0" marL="457200" rtl="0" algn="l">
              <a:lnSpc>
                <a:spcPct val="115000"/>
              </a:lnSpc>
              <a:spcBef>
                <a:spcPts val="1200"/>
              </a:spcBef>
              <a:spcAft>
                <a:spcPts val="0"/>
              </a:spcAft>
              <a:buClr>
                <a:srgbClr val="595959"/>
              </a:buClr>
              <a:buSzPct val="100000"/>
              <a:buFont typeface="Montserrat"/>
              <a:buChar char="●"/>
            </a:pPr>
            <a:r>
              <a:rPr lang="es" sz="1550" u="sng">
                <a:solidFill>
                  <a:srgbClr val="0097A7"/>
                </a:solidFill>
                <a:latin typeface="Montserrat"/>
                <a:ea typeface="Montserrat"/>
                <a:cs typeface="Montserrat"/>
                <a:sym typeface="Montserrat"/>
                <a:hlinkClick r:id="rId11">
                  <a:extLst>
                    <a:ext uri="{A12FA001-AC4F-418D-AE19-62706E023703}">
                      <ahyp:hlinkClr val="tx"/>
                    </a:ext>
                  </a:extLst>
                </a:hlinkClick>
              </a:rPr>
              <a:t>https://www.w3schools.com/css/css_list.asp</a:t>
            </a:r>
            <a:r>
              <a:rPr lang="es" sz="1550">
                <a:solidFill>
                  <a:srgbClr val="595959"/>
                </a:solidFill>
                <a:latin typeface="Montserrat"/>
                <a:ea typeface="Montserrat"/>
                <a:cs typeface="Montserrat"/>
                <a:sym typeface="Montserrat"/>
              </a:rPr>
              <a:t> </a:t>
            </a:r>
            <a:endParaRPr sz="1550">
              <a:solidFill>
                <a:srgbClr val="595959"/>
              </a:solidFill>
              <a:latin typeface="Montserrat"/>
              <a:ea typeface="Montserrat"/>
              <a:cs typeface="Montserrat"/>
              <a:sym typeface="Montserrat"/>
            </a:endParaRPr>
          </a:p>
          <a:p>
            <a:pPr indent="-297527" lvl="0" marL="457200" rtl="0" algn="l">
              <a:lnSpc>
                <a:spcPct val="115000"/>
              </a:lnSpc>
              <a:spcBef>
                <a:spcPts val="0"/>
              </a:spcBef>
              <a:spcAft>
                <a:spcPts val="0"/>
              </a:spcAft>
              <a:buClr>
                <a:srgbClr val="595959"/>
              </a:buClr>
              <a:buSzPct val="100000"/>
              <a:buFont typeface="Montserrat"/>
              <a:buChar char="●"/>
            </a:pPr>
            <a:r>
              <a:rPr lang="es" sz="1550" u="sng">
                <a:solidFill>
                  <a:srgbClr val="0097A7"/>
                </a:solidFill>
                <a:latin typeface="Montserrat"/>
                <a:ea typeface="Montserrat"/>
                <a:cs typeface="Montserrat"/>
                <a:sym typeface="Montserrat"/>
                <a:hlinkClick r:id="rId12">
                  <a:extLst>
                    <a:ext uri="{A12FA001-AC4F-418D-AE19-62706E023703}">
                      <ahyp:hlinkClr val="tx"/>
                    </a:ext>
                  </a:extLst>
                </a:hlinkClick>
              </a:rPr>
              <a:t>https://developer.mozilla.org/es/docs/Learn/CSS/Styling_text/Styling_lists</a:t>
            </a:r>
            <a:endParaRPr sz="1550">
              <a:solidFill>
                <a:srgbClr val="595959"/>
              </a:solidFill>
              <a:latin typeface="Montserrat"/>
              <a:ea typeface="Montserrat"/>
              <a:cs typeface="Montserrat"/>
              <a:sym typeface="Montserrat"/>
            </a:endParaRPr>
          </a:p>
        </p:txBody>
      </p:sp>
      <p:sp>
        <p:nvSpPr>
          <p:cNvPr id="274" name="Google Shape;274;g2f3ad06189f_0_105"/>
          <p:cNvSpPr txBox="1"/>
          <p:nvPr/>
        </p:nvSpPr>
        <p:spPr>
          <a:xfrm>
            <a:off x="574850" y="438875"/>
            <a:ext cx="80364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Artículos de interés</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d9c86f862e60136_88"/>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90" name="Google Shape;290;g2d9c86f862e60136_8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cxnSp>
        <p:nvCxnSpPr>
          <p:cNvPr id="291" name="Google Shape;291;g2d9c86f862e60136_88"/>
          <p:cNvCxnSpPr/>
          <p:nvPr/>
        </p:nvCxnSpPr>
        <p:spPr>
          <a:xfrm flipH="1">
            <a:off x="4574606" y="1643509"/>
            <a:ext cx="18900" cy="2170800"/>
          </a:xfrm>
          <a:prstGeom prst="straightConnector1">
            <a:avLst/>
          </a:prstGeom>
          <a:noFill/>
          <a:ln cap="rnd" cmpd="sng" w="9525">
            <a:solidFill>
              <a:srgbClr val="9900FF"/>
            </a:solidFill>
            <a:prstDash val="solid"/>
            <a:round/>
            <a:headEnd len="sm" w="sm" type="none"/>
            <a:tailEnd len="sm" w="sm" type="none"/>
          </a:ln>
        </p:spPr>
      </p:cxnSp>
      <p:grpSp>
        <p:nvGrpSpPr>
          <p:cNvPr id="292" name="Google Shape;292;g2d9c86f862e60136_88"/>
          <p:cNvGrpSpPr/>
          <p:nvPr/>
        </p:nvGrpSpPr>
        <p:grpSpPr>
          <a:xfrm>
            <a:off x="555362" y="631437"/>
            <a:ext cx="700421" cy="692039"/>
            <a:chOff x="0" y="0"/>
            <a:chExt cx="1867789" cy="1845437"/>
          </a:xfrm>
        </p:grpSpPr>
        <p:sp>
          <p:nvSpPr>
            <p:cNvPr id="293" name="Google Shape;293;g2d9c86f862e60136_8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94" name="Google Shape;294;g2d9c86f862e60136_8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g2d9c86f862e60136_88"/>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296" name="Google Shape;296;g2d9c86f862e60136_88"/>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297" name="Google Shape;297;g2d9c86f862e60136_88"/>
          <p:cNvGrpSpPr/>
          <p:nvPr/>
        </p:nvGrpSpPr>
        <p:grpSpPr>
          <a:xfrm>
            <a:off x="1342698" y="1017800"/>
            <a:ext cx="3951482" cy="382795"/>
            <a:chOff x="0" y="-9525"/>
            <a:chExt cx="1657918" cy="201641"/>
          </a:xfrm>
        </p:grpSpPr>
        <p:sp>
          <p:nvSpPr>
            <p:cNvPr id="298" name="Google Shape;298;g2d9c86f862e60136_88"/>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299" name="Google Shape;299;g2d9c86f862e60136_88"/>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00" name="Google Shape;300;g2d9c86f862e60136_88"/>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301" name="Google Shape;301;g2d9c86f862e60136_88"/>
          <p:cNvGrpSpPr/>
          <p:nvPr/>
        </p:nvGrpSpPr>
        <p:grpSpPr>
          <a:xfrm>
            <a:off x="555369" y="1658241"/>
            <a:ext cx="3638285" cy="297305"/>
            <a:chOff x="0" y="-9525"/>
            <a:chExt cx="1916400" cy="156600"/>
          </a:xfrm>
        </p:grpSpPr>
        <p:sp>
          <p:nvSpPr>
            <p:cNvPr id="302" name="Google Shape;302;g2d9c86f862e60136_88"/>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410"/>
              </a:srgbClr>
            </a:solidFill>
            <a:ln>
              <a:noFill/>
            </a:ln>
          </p:spPr>
        </p:sp>
        <p:sp>
          <p:nvSpPr>
            <p:cNvPr id="303" name="Google Shape;303;g2d9c86f862e60136_88"/>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04" name="Google Shape;304;g2d9c86f862e60136_88"/>
          <p:cNvSpPr txBox="1"/>
          <p:nvPr/>
        </p:nvSpPr>
        <p:spPr>
          <a:xfrm>
            <a:off x="725000" y="2061325"/>
            <a:ext cx="3330000" cy="991200"/>
          </a:xfrm>
          <a:prstGeom prst="rect">
            <a:avLst/>
          </a:prstGeom>
          <a:noFill/>
          <a:ln>
            <a:noFill/>
          </a:ln>
        </p:spPr>
        <p:txBody>
          <a:bodyPr anchorCtr="0" anchor="t" bIns="0" lIns="0" spcFirstLastPara="1" rIns="0" wrap="square" tIns="0">
            <a:spAutoFit/>
          </a:bodyPr>
          <a:lstStyle/>
          <a:p>
            <a:pPr indent="-317500" lvl="0" marL="457200" marR="0" rtl="0" algn="l">
              <a:lnSpc>
                <a:spcPct val="120008"/>
              </a:lnSpc>
              <a:spcBef>
                <a:spcPts val="0"/>
              </a:spcBef>
              <a:spcAft>
                <a:spcPts val="0"/>
              </a:spcAft>
              <a:buSzPts val="1400"/>
              <a:buFont typeface="Archivo Narrow"/>
              <a:buAutoNum type="arabicPeriod"/>
            </a:pPr>
            <a:r>
              <a:rPr lang="es">
                <a:latin typeface="Archivo Narrow"/>
                <a:ea typeface="Archivo Narrow"/>
                <a:cs typeface="Archivo Narrow"/>
                <a:sym typeface="Archivo Narrow"/>
              </a:rPr>
              <a:t>Personalizar las fuentes de la página utilizando </a:t>
            </a:r>
            <a:r>
              <a:rPr b="1" lang="es">
                <a:latin typeface="Archivo Narrow"/>
                <a:ea typeface="Archivo Narrow"/>
                <a:cs typeface="Archivo Narrow"/>
                <a:sym typeface="Archivo Narrow"/>
              </a:rPr>
              <a:t>Google Fonts</a:t>
            </a:r>
            <a:r>
              <a:rPr lang="es">
                <a:latin typeface="Archivo Narrow"/>
                <a:ea typeface="Archivo Narrow"/>
                <a:cs typeface="Archivo Narrow"/>
                <a:sym typeface="Archivo Narrow"/>
              </a:rPr>
              <a:t> o similar. </a:t>
            </a:r>
            <a:endParaRPr>
              <a:latin typeface="Archivo Narrow"/>
              <a:ea typeface="Archivo Narrow"/>
              <a:cs typeface="Archivo Narrow"/>
              <a:sym typeface="Archivo Narrow"/>
            </a:endParaRPr>
          </a:p>
          <a:p>
            <a:pPr indent="-317500" lvl="0" marL="457200" marR="0" rtl="0" algn="l">
              <a:lnSpc>
                <a:spcPct val="120008"/>
              </a:lnSpc>
              <a:spcBef>
                <a:spcPts val="0"/>
              </a:spcBef>
              <a:spcAft>
                <a:spcPts val="0"/>
              </a:spcAft>
              <a:buSzPts val="1400"/>
              <a:buFont typeface="Archivo Narrow"/>
              <a:buAutoNum type="arabicPeriod"/>
            </a:pPr>
            <a:r>
              <a:rPr lang="es">
                <a:latin typeface="Archivo Narrow"/>
                <a:ea typeface="Archivo Narrow"/>
                <a:cs typeface="Archivo Narrow"/>
                <a:sym typeface="Archivo Narrow"/>
              </a:rPr>
              <a:t>Cambiar las fuentes del header y los párrafos en las secciones dentro del main.</a:t>
            </a:r>
            <a:endParaRPr>
              <a:latin typeface="Archivo Narrow"/>
              <a:ea typeface="Archivo Narrow"/>
              <a:cs typeface="Archivo Narrow"/>
              <a:sym typeface="Archivo Narrow"/>
            </a:endParaRPr>
          </a:p>
        </p:txBody>
      </p:sp>
      <p:sp>
        <p:nvSpPr>
          <p:cNvPr id="305" name="Google Shape;305;g2d9c86f862e60136_88"/>
          <p:cNvSpPr txBox="1"/>
          <p:nvPr/>
        </p:nvSpPr>
        <p:spPr>
          <a:xfrm>
            <a:off x="555475" y="1691400"/>
            <a:ext cx="38076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Tipografía con fuente externa</a:t>
            </a:r>
            <a:endParaRPr b="0" i="0" sz="1600" u="none" cap="none" strike="noStrike">
              <a:solidFill>
                <a:srgbClr val="000000"/>
              </a:solidFill>
              <a:latin typeface="Archivo Black"/>
              <a:ea typeface="Archivo Black"/>
              <a:cs typeface="Archivo Black"/>
              <a:sym typeface="Archivo Black"/>
            </a:endParaRPr>
          </a:p>
        </p:txBody>
      </p:sp>
      <p:sp>
        <p:nvSpPr>
          <p:cNvPr id="306" name="Google Shape;306;g2d9c86f862e60136_88"/>
          <p:cNvSpPr txBox="1"/>
          <p:nvPr/>
        </p:nvSpPr>
        <p:spPr>
          <a:xfrm>
            <a:off x="1642900" y="1045725"/>
            <a:ext cx="487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307" name="Google Shape;307;g2d9c86f862e60136_88"/>
          <p:cNvSpPr txBox="1"/>
          <p:nvPr/>
        </p:nvSpPr>
        <p:spPr>
          <a:xfrm>
            <a:off x="4987425" y="2061325"/>
            <a:ext cx="3437100" cy="861900"/>
          </a:xfrm>
          <a:prstGeom prst="rect">
            <a:avLst/>
          </a:prstGeom>
          <a:noFill/>
          <a:ln>
            <a:noFill/>
          </a:ln>
        </p:spPr>
        <p:txBody>
          <a:bodyPr anchorCtr="0" anchor="t" bIns="0" lIns="0" spcFirstLastPara="1" rIns="0" wrap="square" tIns="0">
            <a:spAutoFit/>
          </a:bodyPr>
          <a:lstStyle/>
          <a:p>
            <a:pPr indent="-317500" lvl="0" marL="457200" rtl="0" algn="l">
              <a:spcBef>
                <a:spcPts val="0"/>
              </a:spcBef>
              <a:spcAft>
                <a:spcPts val="0"/>
              </a:spcAft>
              <a:buSzPts val="1400"/>
              <a:buFont typeface="Archivo Narrow"/>
              <a:buAutoNum type="arabicPeriod"/>
            </a:pPr>
            <a:r>
              <a:rPr lang="es">
                <a:latin typeface="Archivo Narrow"/>
                <a:ea typeface="Archivo Narrow"/>
                <a:cs typeface="Archivo Narrow"/>
                <a:sym typeface="Archivo Narrow"/>
              </a:rPr>
              <a:t>Aplicar un fondo personalizado (imagen o color degradado) a una sección de la página, y ajustar los márgenes y paddings para mantener la coherencia en el diseño.</a:t>
            </a:r>
            <a:endParaRPr>
              <a:latin typeface="Archivo Narrow"/>
              <a:ea typeface="Archivo Narrow"/>
              <a:cs typeface="Archivo Narrow"/>
              <a:sym typeface="Archivo Narrow"/>
            </a:endParaRPr>
          </a:p>
        </p:txBody>
      </p:sp>
      <p:grpSp>
        <p:nvGrpSpPr>
          <p:cNvPr id="308" name="Google Shape;308;g2d9c86f862e60136_88"/>
          <p:cNvGrpSpPr/>
          <p:nvPr/>
        </p:nvGrpSpPr>
        <p:grpSpPr>
          <a:xfrm>
            <a:off x="4749807" y="1658241"/>
            <a:ext cx="3638285" cy="297305"/>
            <a:chOff x="0" y="-9525"/>
            <a:chExt cx="1916400" cy="156600"/>
          </a:xfrm>
        </p:grpSpPr>
        <p:sp>
          <p:nvSpPr>
            <p:cNvPr id="309" name="Google Shape;309;g2d9c86f862e60136_88"/>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410"/>
              </a:srgbClr>
            </a:solidFill>
            <a:ln>
              <a:noFill/>
            </a:ln>
          </p:spPr>
        </p:sp>
        <p:sp>
          <p:nvSpPr>
            <p:cNvPr id="310" name="Google Shape;310;g2d9c86f862e60136_88"/>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11" name="Google Shape;311;g2d9c86f862e60136_88"/>
          <p:cNvSpPr txBox="1"/>
          <p:nvPr/>
        </p:nvSpPr>
        <p:spPr>
          <a:xfrm>
            <a:off x="4749894" y="1691397"/>
            <a:ext cx="3638100" cy="246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600"/>
              <a:buFont typeface="Arial"/>
              <a:buNone/>
            </a:pPr>
            <a:r>
              <a:rPr lang="es" sz="1600">
                <a:solidFill>
                  <a:schemeClr val="dk1"/>
                </a:solidFill>
                <a:latin typeface="Archivo Black"/>
                <a:ea typeface="Archivo Black"/>
                <a:cs typeface="Archivo Black"/>
                <a:sym typeface="Archivo Black"/>
              </a:rPr>
              <a:t>Fondo personalizado</a:t>
            </a:r>
            <a:endParaRPr sz="1600">
              <a:latin typeface="Archivo Black"/>
              <a:ea typeface="Archivo Black"/>
              <a:cs typeface="Archivo Black"/>
              <a:sym typeface="Archivo Black"/>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g2d9c86f862e60136_118"/>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317" name="Google Shape;317;g2d9c86f862e60136_118"/>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La resolución del cuestionario es de carácter obligatorio para desbloquear los contenidos de las próximas 2 clases</a:t>
            </a:r>
            <a:endParaRPr i="0" sz="1400" u="none" cap="none" strike="noStrike">
              <a:solidFill>
                <a:srgbClr val="000000"/>
              </a:solidFill>
              <a:latin typeface="Archivo Narrow"/>
              <a:ea typeface="Archivo Narrow"/>
              <a:cs typeface="Archivo Narrow"/>
              <a:sym typeface="Archivo Narrow"/>
            </a:endParaRPr>
          </a:p>
        </p:txBody>
      </p:sp>
      <p:grpSp>
        <p:nvGrpSpPr>
          <p:cNvPr id="318" name="Google Shape;318;g2d9c86f862e60136_118"/>
          <p:cNvGrpSpPr/>
          <p:nvPr/>
        </p:nvGrpSpPr>
        <p:grpSpPr>
          <a:xfrm>
            <a:off x="973026" y="1099650"/>
            <a:ext cx="1614234" cy="1678793"/>
            <a:chOff x="0" y="-9525"/>
            <a:chExt cx="354123" cy="394843"/>
          </a:xfrm>
        </p:grpSpPr>
        <p:sp>
          <p:nvSpPr>
            <p:cNvPr id="319" name="Google Shape;319;g2d9c86f862e60136_11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0" name="Google Shape;320;g2d9c86f862e60136_118"/>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321" name="Google Shape;321;g2d9c86f862e60136_118"/>
          <p:cNvPicPr preferRelativeResize="0"/>
          <p:nvPr/>
        </p:nvPicPr>
        <p:blipFill>
          <a:blip r:embed="rId4">
            <a:alphaModFix/>
          </a:blip>
          <a:stretch>
            <a:fillRect/>
          </a:stretch>
        </p:blipFill>
        <p:spPr>
          <a:xfrm>
            <a:off x="1259821" y="1356952"/>
            <a:ext cx="1040684" cy="1164193"/>
          </a:xfrm>
          <a:prstGeom prst="rect">
            <a:avLst/>
          </a:prstGeom>
          <a:noFill/>
          <a:ln>
            <a:noFill/>
          </a:ln>
        </p:spPr>
      </p:pic>
      <p:sp>
        <p:nvSpPr>
          <p:cNvPr id="322" name="Google Shape;322;g2d9c86f862e60136_118"/>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s" sz="2800">
                <a:latin typeface="Archivo Black"/>
                <a:ea typeface="Archivo Black"/>
                <a:cs typeface="Archivo Black"/>
                <a:sym typeface="Archivo Black"/>
              </a:rPr>
              <a:t>¡NUEVO CUESTIONARIO EN CAMPUS!</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6364925" y="11056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6</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f22587397b_2_15"/>
          <p:cNvSpPr txBox="1"/>
          <p:nvPr/>
        </p:nvSpPr>
        <p:spPr>
          <a:xfrm>
            <a:off x="5843425" y="21946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i="0" sz="1000" u="none" cap="none" strike="noStrike">
              <a:solidFill>
                <a:schemeClr val="lt1"/>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chemeClr val="lt1"/>
              </a:buClr>
              <a:buSzPts val="1000"/>
              <a:buFont typeface="Archivo"/>
              <a:buAutoNum type="arabicPeriod"/>
            </a:pPr>
            <a:r>
              <a:rPr i="0" lang="es" sz="1000" u="none" cap="none" strike="noStrike">
                <a:solidFill>
                  <a:schemeClr val="lt1"/>
                </a:solidFill>
                <a:latin typeface="Archivo Thin"/>
                <a:ea typeface="Archivo Thin"/>
                <a:cs typeface="Archivo Thin"/>
                <a:sym typeface="Archivo Thin"/>
              </a:rPr>
              <a:t>    </a:t>
            </a:r>
            <a:r>
              <a:rPr lang="es" sz="1000">
                <a:solidFill>
                  <a:schemeClr val="lt1"/>
                </a:solidFill>
                <a:latin typeface="Archivo Thin"/>
                <a:ea typeface="Archivo Thin"/>
                <a:cs typeface="Archivo Thin"/>
                <a:sym typeface="Archivo Thin"/>
              </a:rPr>
              <a:t>Modelo de caja y propiedades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Posicionamiento y visualización</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Selectores avanzados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¿Qué es Flexbox?</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Propiedades para el contenedor Flex y los Flex items</a:t>
            </a:r>
            <a:endParaRPr sz="1000">
              <a:solidFill>
                <a:schemeClr val="lt1"/>
              </a:solidFill>
              <a:latin typeface="Archivo Thin"/>
              <a:ea typeface="Archivo Thin"/>
              <a:cs typeface="Archivo Thin"/>
              <a:sym typeface="Archivo Thin"/>
            </a:endParaRPr>
          </a:p>
        </p:txBody>
      </p:sp>
      <p:sp>
        <p:nvSpPr>
          <p:cNvPr id="71" name="Google Shape;71;g2f22587397b_2_15"/>
          <p:cNvSpPr txBox="1"/>
          <p:nvPr/>
        </p:nvSpPr>
        <p:spPr>
          <a:xfrm>
            <a:off x="6299800" y="16750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CSS 3:  Modelo de Caja, Posicionamiento y Flexbox</a:t>
            </a:r>
            <a:endParaRPr b="1" sz="11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t/>
            </a:r>
            <a:endParaRPr sz="1200">
              <a:solidFill>
                <a:srgbClr val="FFFFFF"/>
              </a:solidFill>
              <a:latin typeface="Archivo Thin"/>
              <a:ea typeface="Archivo Thin"/>
              <a:cs typeface="Archivo Thin"/>
              <a:sym typeface="Archivo Thin"/>
            </a:endParaRPr>
          </a:p>
        </p:txBody>
      </p:sp>
      <p:sp>
        <p:nvSpPr>
          <p:cNvPr id="72" name="Google Shape;72;g2f22587397b_2_15"/>
          <p:cNvSpPr txBox="1"/>
          <p:nvPr/>
        </p:nvSpPr>
        <p:spPr>
          <a:xfrm>
            <a:off x="1121225" y="1144175"/>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a:t>
            </a:r>
            <a:endParaRPr b="0" i="0" sz="2500" u="none" cap="none" strike="noStrike">
              <a:solidFill>
                <a:srgbClr val="FFFFFF"/>
              </a:solidFill>
              <a:latin typeface="Archivo Thin"/>
              <a:ea typeface="Archivo Thin"/>
              <a:cs typeface="Archivo Thin"/>
              <a:sym typeface="Archivo Thin"/>
            </a:endParaRPr>
          </a:p>
        </p:txBody>
      </p:sp>
      <p:sp>
        <p:nvSpPr>
          <p:cNvPr id="73" name="Google Shape;73;g2f22587397b_2_15"/>
          <p:cNvSpPr txBox="1"/>
          <p:nvPr/>
        </p:nvSpPr>
        <p:spPr>
          <a:xfrm>
            <a:off x="2104050" y="1105625"/>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FFFFFF"/>
                </a:solidFill>
                <a:latin typeface="Archivo Black"/>
                <a:ea typeface="Archivo Black"/>
                <a:cs typeface="Archivo Black"/>
                <a:sym typeface="Archivo Black"/>
              </a:rPr>
              <a:t>04.</a:t>
            </a:r>
            <a:endParaRPr b="0" i="0" sz="3000" u="none" cap="none" strike="noStrike">
              <a:solidFill>
                <a:srgbClr val="FFFFFF"/>
              </a:solidFill>
              <a:latin typeface="Archivo Black"/>
              <a:ea typeface="Archivo Black"/>
              <a:cs typeface="Archivo Black"/>
              <a:sym typeface="Archivo Black"/>
            </a:endParaRPr>
          </a:p>
        </p:txBody>
      </p:sp>
      <p:sp>
        <p:nvSpPr>
          <p:cNvPr id="74" name="Google Shape;74;g2f22587397b_2_15"/>
          <p:cNvSpPr txBox="1"/>
          <p:nvPr/>
        </p:nvSpPr>
        <p:spPr>
          <a:xfrm>
            <a:off x="599725" y="2233183"/>
            <a:ext cx="2302800" cy="228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rgbClr val="FFFFFF"/>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rgbClr val="FFFFFF"/>
              </a:buClr>
              <a:buSzPts val="1000"/>
              <a:buFont typeface="Archivo"/>
              <a:buAutoNum type="arabicPeriod"/>
            </a:pPr>
            <a:r>
              <a:rPr lang="es" sz="1000">
                <a:solidFill>
                  <a:srgbClr val="FFFFFF"/>
                </a:solidFill>
                <a:latin typeface="Archivo Thin"/>
                <a:ea typeface="Archivo Thin"/>
                <a:cs typeface="Archivo Thin"/>
                <a:sym typeface="Archivo Thin"/>
              </a:rPr>
              <a:t>Bases del CSS </a:t>
            </a:r>
            <a:endParaRPr sz="1000">
              <a:solidFill>
                <a:srgbClr val="FFFFFF"/>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rgbClr val="FFFFFF"/>
              </a:buClr>
              <a:buSzPts val="1000"/>
              <a:buFont typeface="Archivo"/>
              <a:buAutoNum type="arabicPeriod"/>
            </a:pPr>
            <a:r>
              <a:rPr lang="es" sz="1000">
                <a:solidFill>
                  <a:srgbClr val="FFFFFF"/>
                </a:solidFill>
                <a:latin typeface="Archivo Thin"/>
                <a:ea typeface="Archivo Thin"/>
                <a:cs typeface="Archivo Thin"/>
                <a:sym typeface="Archivo Thin"/>
              </a:rPr>
              <a:t>CSS externo, interno y en línea</a:t>
            </a:r>
            <a:endParaRPr sz="1000">
              <a:solidFill>
                <a:srgbClr val="FFFFFF"/>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rgbClr val="FFFFFF"/>
              </a:buClr>
              <a:buSzPts val="1000"/>
              <a:buFont typeface="Archivo"/>
              <a:buAutoNum type="arabicPeriod"/>
            </a:pPr>
            <a:r>
              <a:rPr lang="es" sz="1000">
                <a:solidFill>
                  <a:srgbClr val="FFFFFF"/>
                </a:solidFill>
                <a:latin typeface="Archivo Thin"/>
                <a:ea typeface="Archivo Thin"/>
                <a:cs typeface="Archivo Thin"/>
                <a:sym typeface="Archivo Thin"/>
              </a:rPr>
              <a:t>Selectores básicos (id, clase, etiqueta, universal)</a:t>
            </a:r>
            <a:endParaRPr sz="1000">
              <a:solidFill>
                <a:srgbClr val="FFFFFF"/>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rgbClr val="FFFFFF"/>
              </a:buClr>
              <a:buSzPts val="1000"/>
              <a:buFont typeface="Archivo"/>
              <a:buAutoNum type="arabicPeriod"/>
            </a:pPr>
            <a:r>
              <a:rPr lang="es" sz="1000">
                <a:solidFill>
                  <a:srgbClr val="FFFFFF"/>
                </a:solidFill>
                <a:latin typeface="Archivo Thin"/>
                <a:ea typeface="Archivo Thin"/>
                <a:cs typeface="Archivo Thin"/>
                <a:sym typeface="Archivo Thin"/>
              </a:rPr>
              <a:t>Especificidad, Herencia, Cascada y Orden de las reglas en CSS</a:t>
            </a:r>
            <a:endParaRPr b="1" i="0" sz="1000" u="none" cap="none" strike="noStrike">
              <a:solidFill>
                <a:srgbClr val="FFFFFF"/>
              </a:solidFill>
              <a:latin typeface="Archivo"/>
              <a:ea typeface="Archivo"/>
              <a:cs typeface="Archivo"/>
              <a:sym typeface="Archivo"/>
            </a:endParaRPr>
          </a:p>
        </p:txBody>
      </p:sp>
      <p:sp>
        <p:nvSpPr>
          <p:cNvPr id="75" name="Google Shape;75;g2f22587397b_2_15"/>
          <p:cNvSpPr txBox="1"/>
          <p:nvPr/>
        </p:nvSpPr>
        <p:spPr>
          <a:xfrm>
            <a:off x="1056100" y="1713575"/>
            <a:ext cx="1795800" cy="5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600">
                <a:solidFill>
                  <a:srgbClr val="FFFFFF"/>
                </a:solidFill>
                <a:latin typeface="Archivo Thin"/>
                <a:ea typeface="Archivo Thin"/>
                <a:cs typeface="Archivo Thin"/>
                <a:sym typeface="Archivo Thin"/>
              </a:rPr>
              <a:t>CSS 1: Intro. a Css</a:t>
            </a:r>
            <a:endParaRPr sz="1600">
              <a:solidFill>
                <a:srgbClr val="FFFFFF"/>
              </a:solidFill>
              <a:latin typeface="Archivo Thin"/>
              <a:ea typeface="Archivo Thin"/>
              <a:cs typeface="Archivo Thin"/>
              <a:sym typeface="Archivo Thin"/>
            </a:endParaRPr>
          </a:p>
        </p:txBody>
      </p:sp>
      <p:sp>
        <p:nvSpPr>
          <p:cNvPr id="76" name="Google Shape;76;g2f22587397b_2_15"/>
          <p:cNvSpPr txBox="1"/>
          <p:nvPr/>
        </p:nvSpPr>
        <p:spPr>
          <a:xfrm>
            <a:off x="3731713" y="114417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rgbClr val="FFFFFF"/>
                </a:solidFill>
                <a:latin typeface="Archivo Black"/>
                <a:ea typeface="Archivo Black"/>
                <a:cs typeface="Archivo Black"/>
                <a:sym typeface="Archivo Black"/>
              </a:rPr>
              <a:t>05.</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7" name="Google Shape;77;g2f22587397b_2_15"/>
          <p:cNvSpPr txBox="1"/>
          <p:nvPr/>
        </p:nvSpPr>
        <p:spPr>
          <a:xfrm>
            <a:off x="3251038" y="233518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rgbClr val="FFFFFF"/>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rgbClr val="FFFFFF"/>
              </a:buClr>
              <a:buSzPts val="1000"/>
              <a:buFont typeface="Archivo"/>
              <a:buAutoNum type="arabicPeriod"/>
            </a:pPr>
            <a:r>
              <a:rPr lang="es" sz="1000">
                <a:solidFill>
                  <a:srgbClr val="FFFFFF"/>
                </a:solidFill>
                <a:latin typeface="Archivo Thin"/>
                <a:ea typeface="Archivo Thin"/>
                <a:cs typeface="Archivo Thin"/>
                <a:sym typeface="Archivo Thin"/>
              </a:rPr>
              <a:t>    Unidades de medida</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Colores CSS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Fondos en CSS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Fuentes y tipografías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Estilos para textos y listas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Íconos</a:t>
            </a:r>
            <a:endParaRPr b="0" i="0" sz="1000" u="none" cap="none" strike="noStrike">
              <a:solidFill>
                <a:srgbClr val="FFFFFF"/>
              </a:solidFill>
              <a:latin typeface="Archivo Thin"/>
              <a:ea typeface="Archivo Thin"/>
              <a:cs typeface="Archivo Thin"/>
              <a:sym typeface="Archivo Thin"/>
            </a:endParaRPr>
          </a:p>
        </p:txBody>
      </p:sp>
      <p:sp>
        <p:nvSpPr>
          <p:cNvPr id="78" name="Google Shape;78;g2f22587397b_2_15"/>
          <p:cNvSpPr txBox="1"/>
          <p:nvPr/>
        </p:nvSpPr>
        <p:spPr>
          <a:xfrm>
            <a:off x="3666588" y="1713575"/>
            <a:ext cx="18609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a:solidFill>
                  <a:srgbClr val="FFFFFF"/>
                </a:solidFill>
                <a:latin typeface="Archivo Thin"/>
                <a:ea typeface="Archivo Thin"/>
                <a:cs typeface="Archivo Thin"/>
                <a:sym typeface="Archivo Thin"/>
              </a:rPr>
              <a:t>CSS 2:  Medidas, Colores, Fondos, Fuentes e Iconos</a:t>
            </a:r>
            <a:endParaRPr>
              <a:solidFill>
                <a:srgbClr val="FFFFFF"/>
              </a:solidFill>
              <a:latin typeface="Archivo Thin"/>
              <a:ea typeface="Archivo Thin"/>
              <a:cs typeface="Archivo Thin"/>
              <a:sym typeface="Archiv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2243b3a9a9f_0_1"/>
          <p:cNvSpPr txBox="1"/>
          <p:nvPr/>
        </p:nvSpPr>
        <p:spPr>
          <a:xfrm>
            <a:off x="718000" y="649725"/>
            <a:ext cx="47469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lang="es" sz="3700">
                <a:solidFill>
                  <a:srgbClr val="434343"/>
                </a:solidFill>
                <a:latin typeface="Archivo Narrow"/>
                <a:ea typeface="Archivo Narrow"/>
                <a:cs typeface="Archivo Narrow"/>
                <a:sym typeface="Archivo Narrow"/>
              </a:rPr>
              <a:t>Pero antes…</a:t>
            </a:r>
            <a:endParaRPr b="1" i="0" sz="3800" u="none" cap="none" strike="noStrike">
              <a:solidFill>
                <a:srgbClr val="434343"/>
              </a:solidFill>
              <a:latin typeface="Archivo Narrow"/>
              <a:ea typeface="Archivo Narrow"/>
              <a:cs typeface="Archivo Narrow"/>
              <a:sym typeface="Archivo Narrow"/>
            </a:endParaRPr>
          </a:p>
        </p:txBody>
      </p:sp>
      <p:sp>
        <p:nvSpPr>
          <p:cNvPr id="84" name="Google Shape;84;g2243b3a9a9f_0_1"/>
          <p:cNvSpPr/>
          <p:nvPr/>
        </p:nvSpPr>
        <p:spPr>
          <a:xfrm>
            <a:off x="2622338" y="2196450"/>
            <a:ext cx="5984700" cy="882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sz="3000">
                <a:solidFill>
                  <a:srgbClr val="434343"/>
                </a:solidFill>
                <a:latin typeface="Archivo Narrow"/>
                <a:ea typeface="Archivo Narrow"/>
                <a:cs typeface="Archivo Narrow"/>
                <a:sym typeface="Archivo Narrow"/>
              </a:rPr>
              <a:t>¡Resolvamos los “</a:t>
            </a:r>
            <a:r>
              <a:rPr b="1" lang="es" sz="3000">
                <a:solidFill>
                  <a:srgbClr val="434343"/>
                </a:solidFill>
                <a:latin typeface="Archivo Narrow"/>
                <a:ea typeface="Archivo Narrow"/>
                <a:cs typeface="Archivo Narrow"/>
                <a:sym typeface="Archivo Narrow"/>
              </a:rPr>
              <a:t>Ejercicios Prácticos</a:t>
            </a:r>
            <a:r>
              <a:rPr lang="es" sz="3000">
                <a:solidFill>
                  <a:srgbClr val="434343"/>
                </a:solidFill>
                <a:latin typeface="Archivo Narrow"/>
                <a:ea typeface="Archivo Narrow"/>
                <a:cs typeface="Archivo Narrow"/>
                <a:sym typeface="Archivo Narrow"/>
              </a:rPr>
              <a:t>” de la clase anterior!</a:t>
            </a:r>
            <a:endParaRPr sz="3000">
              <a:solidFill>
                <a:srgbClr val="434343"/>
              </a:solidFill>
              <a:latin typeface="Archivo Narrow"/>
              <a:ea typeface="Archivo Narrow"/>
              <a:cs typeface="Archivo Narrow"/>
              <a:sym typeface="Archivo Narrow"/>
            </a:endParaRPr>
          </a:p>
        </p:txBody>
      </p:sp>
      <p:grpSp>
        <p:nvGrpSpPr>
          <p:cNvPr id="85" name="Google Shape;85;g2243b3a9a9f_0_1"/>
          <p:cNvGrpSpPr/>
          <p:nvPr/>
        </p:nvGrpSpPr>
        <p:grpSpPr>
          <a:xfrm>
            <a:off x="896513" y="1877400"/>
            <a:ext cx="1614234" cy="1678793"/>
            <a:chOff x="0" y="-9525"/>
            <a:chExt cx="354123" cy="394843"/>
          </a:xfrm>
        </p:grpSpPr>
        <p:sp>
          <p:nvSpPr>
            <p:cNvPr id="86" name="Google Shape;86;g2243b3a9a9f_0_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7" name="Google Shape;87;g2243b3a9a9f_0_1"/>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88" name="Google Shape;88;g2243b3a9a9f_0_1"/>
          <p:cNvPicPr preferRelativeResize="0"/>
          <p:nvPr/>
        </p:nvPicPr>
        <p:blipFill>
          <a:blip r:embed="rId4">
            <a:alphaModFix/>
          </a:blip>
          <a:stretch>
            <a:fillRect/>
          </a:stretch>
        </p:blipFill>
        <p:spPr>
          <a:xfrm>
            <a:off x="1094025" y="2107200"/>
            <a:ext cx="1219200" cy="1219200"/>
          </a:xfrm>
          <a:prstGeom prst="rect">
            <a:avLst/>
          </a:prstGeom>
          <a:noFill/>
          <a:ln>
            <a:noFill/>
          </a:ln>
        </p:spPr>
      </p:pic>
      <p:cxnSp>
        <p:nvCxnSpPr>
          <p:cNvPr id="89" name="Google Shape;89;g2243b3a9a9f_0_1"/>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d361e0e862_0_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99" name="Google Shape;99;g2d361e0e862_0_9"/>
          <p:cNvGrpSpPr/>
          <p:nvPr/>
        </p:nvGrpSpPr>
        <p:grpSpPr>
          <a:xfrm>
            <a:off x="1297475" y="1852898"/>
            <a:ext cx="995192" cy="1109627"/>
            <a:chOff x="0" y="-9525"/>
            <a:chExt cx="354123" cy="394843"/>
          </a:xfrm>
        </p:grpSpPr>
        <p:sp>
          <p:nvSpPr>
            <p:cNvPr id="100" name="Google Shape;100;g2d361e0e862_0_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1" name="Google Shape;101;g2d361e0e862_0_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02" name="Google Shape;102;g2d361e0e862_0_9"/>
          <p:cNvSpPr txBox="1"/>
          <p:nvPr/>
        </p:nvSpPr>
        <p:spPr>
          <a:xfrm>
            <a:off x="2404225" y="2007525"/>
            <a:ext cx="6447000" cy="7542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4900">
                <a:solidFill>
                  <a:srgbClr val="434343"/>
                </a:solidFill>
                <a:latin typeface="Archivo Narrow"/>
                <a:ea typeface="Archivo Narrow"/>
                <a:cs typeface="Archivo Narrow"/>
                <a:sym typeface="Archivo Narrow"/>
              </a:rPr>
              <a:t>Unidades de medida</a:t>
            </a:r>
            <a:endParaRPr b="0" i="0" sz="400" u="none" cap="none" strike="noStrike">
              <a:solidFill>
                <a:srgbClr val="000000"/>
              </a:solidFill>
              <a:latin typeface="Arial"/>
              <a:ea typeface="Arial"/>
              <a:cs typeface="Arial"/>
              <a:sym typeface="Arial"/>
            </a:endParaRPr>
          </a:p>
        </p:txBody>
      </p:sp>
      <p:pic>
        <p:nvPicPr>
          <p:cNvPr id="103" name="Google Shape;103;g2d361e0e862_0_9"/>
          <p:cNvPicPr preferRelativeResize="0"/>
          <p:nvPr/>
        </p:nvPicPr>
        <p:blipFill>
          <a:blip r:embed="rId4">
            <a:alphaModFix/>
          </a:blip>
          <a:stretch>
            <a:fillRect/>
          </a:stretch>
        </p:blipFill>
        <p:spPr>
          <a:xfrm>
            <a:off x="1406046" y="2018687"/>
            <a:ext cx="778051" cy="778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grpSp>
        <p:nvGrpSpPr>
          <p:cNvPr id="108" name="Google Shape;108;g2f3869e9419_0_100"/>
          <p:cNvGrpSpPr/>
          <p:nvPr/>
        </p:nvGrpSpPr>
        <p:grpSpPr>
          <a:xfrm>
            <a:off x="610075" y="497100"/>
            <a:ext cx="6279203" cy="666455"/>
            <a:chOff x="0" y="-9525"/>
            <a:chExt cx="354123" cy="394843"/>
          </a:xfrm>
        </p:grpSpPr>
        <p:sp>
          <p:nvSpPr>
            <p:cNvPr id="109" name="Google Shape;109;g2f3869e9419_0_10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0" name="Google Shape;110;g2f3869e9419_0_10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11" name="Google Shape;111;g2f3869e9419_0_100"/>
          <p:cNvSpPr txBox="1"/>
          <p:nvPr/>
        </p:nvSpPr>
        <p:spPr>
          <a:xfrm>
            <a:off x="550375" y="1247100"/>
            <a:ext cx="8043300" cy="329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Las medidas en CSS se emplean para definir dimensiones y márgenes de los elementos, también para establecer el tamaño de letra del texto. Se indican como un valor numérico entero o decimal seguido de una unidad de medida.</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CSS divide las unidades de medida en: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336612" lvl="0" marL="457200" rtl="0" algn="l">
              <a:spcBef>
                <a:spcPts val="0"/>
              </a:spcBef>
              <a:spcAft>
                <a:spcPts val="0"/>
              </a:spcAft>
              <a:buClr>
                <a:srgbClr val="595959"/>
              </a:buClr>
              <a:buSzPts val="1700"/>
              <a:buFont typeface="Montserrat"/>
              <a:buChar char="●"/>
            </a:pPr>
            <a:r>
              <a:rPr b="1" lang="es">
                <a:solidFill>
                  <a:schemeClr val="dk1"/>
                </a:solidFill>
                <a:latin typeface="Archivo Narrow"/>
                <a:ea typeface="Archivo Narrow"/>
                <a:cs typeface="Archivo Narrow"/>
                <a:sym typeface="Archivo Narrow"/>
              </a:rPr>
              <a:t>Absolutas:</a:t>
            </a:r>
            <a:r>
              <a:rPr lang="es">
                <a:solidFill>
                  <a:schemeClr val="dk1"/>
                </a:solidFill>
                <a:latin typeface="Archivo Narrow"/>
                <a:ea typeface="Archivo Narrow"/>
                <a:cs typeface="Archivo Narrow"/>
                <a:sym typeface="Archivo Narrow"/>
              </a:rPr>
              <a:t> son medidas fijas e indican cantidades exactas en alguna unidad. Su valor real es directamente el valor indicado y se ve igual en todos los dispositivos No dependen de otro valor de referencia, por eso se llaman absolutas. La desventaja que tienen es que son muy poco flexibles.</a:t>
            </a:r>
            <a:endParaRPr>
              <a:solidFill>
                <a:schemeClr val="dk1"/>
              </a:solidFill>
              <a:latin typeface="Archivo Narrow"/>
              <a:ea typeface="Archivo Narrow"/>
              <a:cs typeface="Archivo Narrow"/>
              <a:sym typeface="Archivo Narrow"/>
            </a:endParaRPr>
          </a:p>
          <a:p>
            <a:pPr indent="-336612" lvl="0" marL="457200" rtl="0" algn="l">
              <a:spcBef>
                <a:spcPts val="0"/>
              </a:spcBef>
              <a:spcAft>
                <a:spcPts val="0"/>
              </a:spcAft>
              <a:buClr>
                <a:srgbClr val="595959"/>
              </a:buClr>
              <a:buSzPts val="1700"/>
              <a:buFont typeface="Montserrat"/>
              <a:buChar char="●"/>
            </a:pPr>
            <a:r>
              <a:rPr b="1" lang="es">
                <a:solidFill>
                  <a:schemeClr val="dk1"/>
                </a:solidFill>
                <a:latin typeface="Archivo Narrow"/>
                <a:ea typeface="Archivo Narrow"/>
                <a:cs typeface="Archivo Narrow"/>
                <a:sym typeface="Archivo Narrow"/>
              </a:rPr>
              <a:t>Relativas: </a:t>
            </a:r>
            <a:r>
              <a:rPr lang="es">
                <a:solidFill>
                  <a:schemeClr val="dk1"/>
                </a:solidFill>
                <a:latin typeface="Archivo Narrow"/>
                <a:ea typeface="Archivo Narrow"/>
                <a:cs typeface="Archivo Narrow"/>
                <a:sym typeface="Archivo Narrow"/>
              </a:rPr>
              <a:t>definen su valor en relación con otra medida y para obtener su valor real se debe realizar alguna operación con el valor indicado. Dentro de las medidas relativas están las flexibles que son relativas al tamaño del viewport.</a:t>
            </a:r>
            <a:endParaRPr>
              <a:solidFill>
                <a:schemeClr val="dk1"/>
              </a:solidFill>
              <a:latin typeface="Archivo Narrow"/>
              <a:ea typeface="Archivo Narrow"/>
              <a:cs typeface="Archivo Narrow"/>
              <a:sym typeface="Archivo Narrow"/>
            </a:endParaRPr>
          </a:p>
          <a:p>
            <a:pPr indent="-336612" lvl="0" marL="457200" rtl="0" algn="l">
              <a:spcBef>
                <a:spcPts val="0"/>
              </a:spcBef>
              <a:spcAft>
                <a:spcPts val="0"/>
              </a:spcAft>
              <a:buClr>
                <a:schemeClr val="dk2"/>
              </a:buClr>
              <a:buSzPts val="1700"/>
              <a:buFont typeface="Montserrat"/>
              <a:buChar char="●"/>
            </a:pPr>
            <a:r>
              <a:rPr b="1" lang="es">
                <a:solidFill>
                  <a:schemeClr val="dk1"/>
                </a:solidFill>
                <a:latin typeface="Archivo Narrow"/>
                <a:ea typeface="Archivo Narrow"/>
                <a:cs typeface="Archivo Narrow"/>
                <a:sym typeface="Archivo Narrow"/>
                <a:extLst>
                  <a:ext uri="http://customooxmlschemas.google.com/">
                    <go:slidesCustomData xmlns:go="http://customooxmlschemas.google.com/" textRoundtripDataId="0"/>
                  </a:ext>
                </a:extLst>
              </a:rPr>
              <a:t>Flexibles:</a:t>
            </a:r>
            <a:r>
              <a:rPr lang="es">
                <a:solidFill>
                  <a:schemeClr val="dk1"/>
                </a:solidFill>
                <a:latin typeface="Archivo Narrow"/>
                <a:ea typeface="Archivo Narrow"/>
                <a:cs typeface="Archivo Narrow"/>
                <a:sym typeface="Archivo Narrow"/>
              </a:rPr>
              <a:t> son relativas al tamaño del ancho o alto del viewport al tamaño del ancho o alto del viewport.</a:t>
            </a:r>
            <a:endParaRPr>
              <a:solidFill>
                <a:schemeClr val="dk1"/>
              </a:solidFill>
              <a:latin typeface="Archivo Narrow"/>
              <a:ea typeface="Archivo Narrow"/>
              <a:cs typeface="Archivo Narrow"/>
              <a:sym typeface="Archivo Narrow"/>
            </a:endParaRPr>
          </a:p>
        </p:txBody>
      </p:sp>
      <p:sp>
        <p:nvSpPr>
          <p:cNvPr id="112" name="Google Shape;112;g2f3869e9419_0_100"/>
          <p:cNvSpPr txBox="1"/>
          <p:nvPr/>
        </p:nvSpPr>
        <p:spPr>
          <a:xfrm>
            <a:off x="610075" y="455325"/>
            <a:ext cx="7882800" cy="750000"/>
          </a:xfrm>
          <a:prstGeom prst="rect">
            <a:avLst/>
          </a:prstGeom>
          <a:noFill/>
          <a:ln>
            <a:noFill/>
          </a:ln>
        </p:spPr>
        <p:txBody>
          <a:bodyPr anchorCtr="0" anchor="b" bIns="91425" lIns="91425" spcFirstLastPara="1" rIns="91425" wrap="square" tIns="91425">
            <a:normAutofit lnSpcReduction="1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Unidades de medida</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2f3ad06189f_0_3"/>
          <p:cNvSpPr txBox="1"/>
          <p:nvPr/>
        </p:nvSpPr>
        <p:spPr>
          <a:xfrm>
            <a:off x="640800" y="508900"/>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Unidades de medida absolutas </a:t>
            </a:r>
            <a:endParaRPr sz="2700">
              <a:solidFill>
                <a:srgbClr val="000000"/>
              </a:solidFill>
              <a:latin typeface="Montserrat Medium"/>
              <a:ea typeface="Montserrat Medium"/>
              <a:cs typeface="Montserrat Medium"/>
              <a:sym typeface="Montserrat Medium"/>
            </a:endParaRPr>
          </a:p>
        </p:txBody>
      </p:sp>
      <p:sp>
        <p:nvSpPr>
          <p:cNvPr id="118" name="Google Shape;118;g2f3ad06189f_0_3"/>
          <p:cNvSpPr txBox="1"/>
          <p:nvPr/>
        </p:nvSpPr>
        <p:spPr>
          <a:xfrm>
            <a:off x="440725" y="1173700"/>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Son medidas fijas que deberían verse igual en todos los dispositivos. Son útiles para impresiones o diseños que no necesitan adaptarse.</a:t>
            </a:r>
            <a:r>
              <a:rPr lang="es" sz="1100">
                <a:solidFill>
                  <a:schemeClr val="dk1"/>
                </a:solidFill>
              </a:rPr>
              <a:t> </a:t>
            </a:r>
            <a:r>
              <a:rPr lang="es">
                <a:solidFill>
                  <a:schemeClr val="dk1"/>
                </a:solidFill>
                <a:latin typeface="Archivo Narrow"/>
                <a:ea typeface="Archivo Narrow"/>
                <a:cs typeface="Archivo Narrow"/>
                <a:sym typeface="Archivo Narrow"/>
              </a:rPr>
              <a:t>Tienen la desventaja de ser muy poco flexibles y no adaptarse fácilmente a los diferentes medios y por esto no suelen ser utilizadas. La más utilizada es el pixel (px).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extLst>
                  <a:ext uri="http://customooxmlschemas.google.com/">
                    <go:slidesCustomData xmlns:go="http://customooxmlschemas.google.com/" textRoundtripDataId="1"/>
                  </a:ext>
                </a:extLst>
              </a:rPr>
              <a:t>+info</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60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px</a:t>
            </a:r>
            <a:r>
              <a:rPr lang="es">
                <a:solidFill>
                  <a:schemeClr val="dk1"/>
                </a:solidFill>
                <a:latin typeface="Archivo Narrow"/>
                <a:ea typeface="Archivo Narrow"/>
                <a:cs typeface="Archivo Narrow"/>
                <a:sym typeface="Archivo Narrow"/>
              </a:rPr>
              <a:t>: Un pixel es el elemento más pequeño de imagen que puede mostrar una pantalla y su medida real depende del dispositivo.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cm</a:t>
            </a:r>
            <a:r>
              <a:rPr lang="es">
                <a:solidFill>
                  <a:schemeClr val="dk1"/>
                </a:solidFill>
                <a:latin typeface="Archivo Narrow"/>
                <a:ea typeface="Archivo Narrow"/>
                <a:cs typeface="Archivo Narrow"/>
                <a:sym typeface="Archivo Narrow"/>
              </a:rPr>
              <a:t>: centímetros (10 mm).</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mm</a:t>
            </a:r>
            <a:r>
              <a:rPr lang="es">
                <a:solidFill>
                  <a:schemeClr val="dk1"/>
                </a:solidFill>
                <a:latin typeface="Archivo Narrow"/>
                <a:ea typeface="Archivo Narrow"/>
                <a:cs typeface="Archivo Narrow"/>
                <a:sym typeface="Archivo Narrow"/>
              </a:rPr>
              <a:t>: milímetros.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pt</a:t>
            </a:r>
            <a:r>
              <a:rPr lang="es">
                <a:solidFill>
                  <a:schemeClr val="dk1"/>
                </a:solidFill>
                <a:latin typeface="Archivo Narrow"/>
                <a:ea typeface="Archivo Narrow"/>
                <a:cs typeface="Archivo Narrow"/>
                <a:sym typeface="Archivo Narrow"/>
              </a:rPr>
              <a:t>: puntos. Un punto equivale a 0.35 milímetros.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in</a:t>
            </a:r>
            <a:r>
              <a:rPr lang="es">
                <a:solidFill>
                  <a:schemeClr val="dk1"/>
                </a:solidFill>
                <a:latin typeface="Archivo Narrow"/>
                <a:ea typeface="Archivo Narrow"/>
                <a:cs typeface="Archivo Narrow"/>
                <a:sym typeface="Archivo Narrow"/>
              </a:rPr>
              <a:t>: pulgadas: Una pulgada equivale a 2.54 centímetros (25,4 mm).</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b="1" lang="es">
                <a:solidFill>
                  <a:schemeClr val="dk1"/>
                </a:solidFill>
                <a:latin typeface="Archivo Narrow"/>
                <a:ea typeface="Archivo Narrow"/>
                <a:cs typeface="Archivo Narrow"/>
                <a:sym typeface="Archivo Narrow"/>
              </a:rPr>
              <a:t>pc</a:t>
            </a:r>
            <a:r>
              <a:rPr lang="es">
                <a:solidFill>
                  <a:schemeClr val="dk1"/>
                </a:solidFill>
                <a:latin typeface="Archivo Narrow"/>
                <a:ea typeface="Archivo Narrow"/>
                <a:cs typeface="Archivo Narrow"/>
                <a:sym typeface="Archivo Narrow"/>
              </a:rPr>
              <a:t>: picas. Una pica equivale a unos 4.23 milímetros. </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i="1" lang="es">
                <a:solidFill>
                  <a:schemeClr val="dk1"/>
                </a:solidFill>
                <a:latin typeface="Archivo Narrow"/>
                <a:ea typeface="Archivo Narrow"/>
                <a:cs typeface="Archivo Narrow"/>
                <a:sym typeface="Archivo Narrow"/>
              </a:rPr>
              <a:t>Si querés saber más sobre medidas absolutas, te compartimos esta </a:t>
            </a:r>
            <a:r>
              <a:rPr i="1" lang="es" u="sng">
                <a:solidFill>
                  <a:schemeClr val="hlink"/>
                </a:solidFill>
                <a:latin typeface="Archivo Narrow"/>
                <a:ea typeface="Archivo Narrow"/>
                <a:cs typeface="Archivo Narrow"/>
                <a:sym typeface="Archivo Narrow"/>
                <a:hlinkClick r:id="rId6"/>
              </a:rPr>
              <a:t>página</a:t>
            </a:r>
            <a:r>
              <a:rPr lang="es">
                <a:solidFill>
                  <a:schemeClr val="dk1"/>
                </a:solidFill>
                <a:latin typeface="Archivo Narrow"/>
                <a:ea typeface="Archivo Narrow"/>
                <a:cs typeface="Archivo Narrow"/>
                <a:sym typeface="Archivo Narrow"/>
              </a:rPr>
              <a:t>.</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g2f3ad06189f_0_9"/>
          <p:cNvSpPr txBox="1"/>
          <p:nvPr/>
        </p:nvSpPr>
        <p:spPr>
          <a:xfrm>
            <a:off x="270275" y="462000"/>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   </a:t>
            </a:r>
            <a:r>
              <a:rPr lang="es" sz="3500">
                <a:solidFill>
                  <a:schemeClr val="dk1"/>
                </a:solidFill>
                <a:latin typeface="Archivo Black"/>
                <a:ea typeface="Archivo Black"/>
                <a:cs typeface="Archivo Black"/>
                <a:sym typeface="Archivo Black"/>
              </a:rPr>
              <a:t>Unidades de medida relativas </a:t>
            </a:r>
            <a:endParaRPr sz="2700">
              <a:solidFill>
                <a:srgbClr val="000000"/>
              </a:solidFill>
              <a:latin typeface="Montserrat Medium"/>
              <a:ea typeface="Montserrat Medium"/>
              <a:cs typeface="Montserrat Medium"/>
              <a:sym typeface="Montserrat Medium"/>
            </a:endParaRPr>
          </a:p>
        </p:txBody>
      </p:sp>
      <p:sp>
        <p:nvSpPr>
          <p:cNvPr id="124" name="Google Shape;124;g2f3ad06189f_0_9"/>
          <p:cNvSpPr txBox="1"/>
          <p:nvPr/>
        </p:nvSpPr>
        <p:spPr>
          <a:xfrm>
            <a:off x="432000" y="1192950"/>
            <a:ext cx="8280000" cy="3035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No están completamente definidas, su valor siempre está referenciado respecto a otro valor (resolución, densidad de pantalla, etc.). Son las más utilizadas por la flexibilidad con la que se adaptan a los diferentes medios y su potencia.</a:t>
            </a:r>
            <a:endParaRPr>
              <a:solidFill>
                <a:schemeClr val="dk1"/>
              </a:solidFill>
              <a:latin typeface="Archivo Narrow"/>
              <a:ea typeface="Archivo Narrow"/>
              <a:cs typeface="Archivo Narrow"/>
              <a:sym typeface="Archivo Narrow"/>
            </a:endParaRPr>
          </a:p>
        </p:txBody>
      </p:sp>
      <p:graphicFrame>
        <p:nvGraphicFramePr>
          <p:cNvPr id="125" name="Google Shape;125;g2f3ad06189f_0_9"/>
          <p:cNvGraphicFramePr/>
          <p:nvPr/>
        </p:nvGraphicFramePr>
        <p:xfrm>
          <a:off x="863963" y="1877675"/>
          <a:ext cx="3000000" cy="3000000"/>
        </p:xfrm>
        <a:graphic>
          <a:graphicData uri="http://schemas.openxmlformats.org/drawingml/2006/table">
            <a:tbl>
              <a:tblPr>
                <a:noFill/>
                <a:tableStyleId>{D80CC14C-7A2E-4282-BB49-7B448F93100D}</a:tableStyleId>
              </a:tblPr>
              <a:tblGrid>
                <a:gridCol w="1315300"/>
                <a:gridCol w="1811600"/>
                <a:gridCol w="4188900"/>
              </a:tblGrid>
              <a:tr h="343750">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000000"/>
                          </a:solidFill>
                          <a:latin typeface="Montserrat"/>
                          <a:ea typeface="Montserrat"/>
                          <a:cs typeface="Montserrat"/>
                          <a:sym typeface="Montserrat"/>
                        </a:rPr>
                        <a:t>Unidad</a:t>
                      </a:r>
                      <a:endParaRPr b="1"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000000"/>
                          </a:solidFill>
                          <a:latin typeface="Montserrat"/>
                          <a:ea typeface="Montserrat"/>
                          <a:cs typeface="Montserrat"/>
                          <a:sym typeface="Montserrat"/>
                        </a:rPr>
                        <a:t>Significado</a:t>
                      </a:r>
                      <a:endParaRPr b="1"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000000"/>
                          </a:solidFill>
                          <a:latin typeface="Montserrat"/>
                          <a:ea typeface="Montserrat"/>
                          <a:cs typeface="Montserrat"/>
                          <a:sym typeface="Montserrat"/>
                        </a:rPr>
                        <a:t>Medida aproximada</a:t>
                      </a:r>
                      <a:endParaRPr b="1"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r>
              <a:tr h="435125">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rgbClr val="000000"/>
                          </a:solidFill>
                          <a:latin typeface="Montserrat"/>
                          <a:ea typeface="Montserrat"/>
                          <a:cs typeface="Montserrat"/>
                          <a:sym typeface="Montserrat"/>
                        </a:rPr>
                        <a:t>em</a:t>
                      </a:r>
                      <a:endParaRPr b="1"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&lt;&lt;M&gt;&gt;</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1em = tamaño de fuente establecida en navegador.</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4075">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rgbClr val="000000"/>
                          </a:solidFill>
                          <a:latin typeface="Montserrat"/>
                          <a:ea typeface="Montserrat"/>
                          <a:cs typeface="Montserrat"/>
                          <a:sym typeface="Montserrat"/>
                        </a:rPr>
                        <a:t>ex</a:t>
                      </a:r>
                      <a:endParaRPr b="1"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&lt;&lt;x&gt;&gt; (0,5 em apróx)</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1ex = mitad del tamaño de la fuente del navegador aproximadamente.</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200">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rgbClr val="000000"/>
                          </a:solidFill>
                          <a:latin typeface="Montserrat"/>
                          <a:ea typeface="Montserrat"/>
                          <a:cs typeface="Montserrat"/>
                          <a:sym typeface="Montserrat"/>
                        </a:rPr>
                        <a:t>ch</a:t>
                      </a:r>
                      <a:endParaRPr b="1"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&lt;&lt;zero width&gt;&gt;</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1ch = tamaño de ancho del cero (0).</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200">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rgbClr val="000000"/>
                          </a:solidFill>
                          <a:latin typeface="Montserrat"/>
                          <a:ea typeface="Montserrat"/>
                          <a:cs typeface="Montserrat"/>
                          <a:sym typeface="Montserrat"/>
                        </a:rPr>
                        <a:t>rem</a:t>
                      </a:r>
                      <a:endParaRPr b="1"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&lt;&lt;root M&gt;&gt;</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1rem = tamaño fuente raíz.</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200">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rgbClr val="000000"/>
                          </a:solidFill>
                          <a:latin typeface="Montserrat"/>
                          <a:ea typeface="Montserrat"/>
                          <a:cs typeface="Montserrat"/>
                          <a:sym typeface="Montserrat"/>
                        </a:rPr>
                        <a:t>%</a:t>
                      </a:r>
                      <a:endParaRPr b="1"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Porcentaje</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rgbClr val="000000"/>
                          </a:solidFill>
                          <a:latin typeface="Montserrat"/>
                          <a:ea typeface="Montserrat"/>
                          <a:cs typeface="Montserrat"/>
                          <a:sym typeface="Montserrat"/>
                        </a:rPr>
                        <a:t>Relativa a herencia (contenedor padre)</a:t>
                      </a:r>
                      <a:endParaRPr sz="1100" u="none" cap="none" strike="noStrike">
                        <a:solidFill>
                          <a:srgbClr val="000000"/>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g2f3ad06189f_0_15"/>
          <p:cNvSpPr txBox="1"/>
          <p:nvPr/>
        </p:nvSpPr>
        <p:spPr>
          <a:xfrm>
            <a:off x="285775" y="451850"/>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31428"/>
              <a:buFont typeface="Arial"/>
              <a:buNone/>
            </a:pPr>
            <a:r>
              <a:rPr lang="es" sz="3500">
                <a:solidFill>
                  <a:schemeClr val="dk1"/>
                </a:solidFill>
                <a:latin typeface="Archivo Black"/>
                <a:ea typeface="Archivo Black"/>
                <a:cs typeface="Archivo Black"/>
                <a:sym typeface="Archivo Black"/>
              </a:rPr>
              <a:t>   Unidades de medida relativas </a:t>
            </a:r>
            <a:endParaRPr sz="2700">
              <a:solidFill>
                <a:srgbClr val="000000"/>
              </a:solidFill>
              <a:latin typeface="Montserrat Medium"/>
              <a:ea typeface="Montserrat Medium"/>
              <a:cs typeface="Montserrat Medium"/>
              <a:sym typeface="Montserrat Medium"/>
            </a:endParaRPr>
          </a:p>
        </p:txBody>
      </p:sp>
      <p:sp>
        <p:nvSpPr>
          <p:cNvPr id="131" name="Google Shape;131;g2f3ad06189f_0_15"/>
          <p:cNvSpPr txBox="1"/>
          <p:nvPr/>
        </p:nvSpPr>
        <p:spPr>
          <a:xfrm>
            <a:off x="440725" y="1224125"/>
            <a:ext cx="8280000" cy="33180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unidad </a:t>
            </a:r>
            <a:r>
              <a:rPr b="1" lang="es">
                <a:solidFill>
                  <a:schemeClr val="dk1"/>
                </a:solidFill>
                <a:latin typeface="Archivo Narrow"/>
                <a:ea typeface="Archivo Narrow"/>
                <a:cs typeface="Archivo Narrow"/>
                <a:sym typeface="Archivo Narrow"/>
              </a:rPr>
              <a:t>em </a:t>
            </a:r>
            <a:r>
              <a:rPr lang="es">
                <a:solidFill>
                  <a:schemeClr val="dk1"/>
                </a:solidFill>
                <a:latin typeface="Archivo Narrow"/>
                <a:ea typeface="Archivo Narrow"/>
                <a:cs typeface="Archivo Narrow"/>
                <a:sym typeface="Archivo Narrow"/>
              </a:rPr>
              <a:t>equivale a</a:t>
            </a:r>
            <a:r>
              <a:rPr b="1" lang="es">
                <a:solidFill>
                  <a:schemeClr val="dk1"/>
                </a:solidFill>
                <a:latin typeface="Archivo Narrow"/>
                <a:ea typeface="Archivo Narrow"/>
                <a:cs typeface="Archivo Narrow"/>
                <a:sym typeface="Archivo Narrow"/>
              </a:rPr>
              <a:t> 16px</a:t>
            </a:r>
            <a:r>
              <a:rPr lang="es">
                <a:solidFill>
                  <a:schemeClr val="dk1"/>
                </a:solidFill>
                <a:latin typeface="Archivo Narrow"/>
                <a:ea typeface="Archivo Narrow"/>
                <a:cs typeface="Archivo Narrow"/>
                <a:sym typeface="Archivo Narrow"/>
              </a:rPr>
              <a:t>, salvo que se modifique por el usuario. </a:t>
            </a:r>
            <a:endParaRPr>
              <a:solidFill>
                <a:schemeClr val="dk1"/>
              </a:solidFill>
              <a:latin typeface="Archivo Narrow"/>
              <a:ea typeface="Archivo Narrow"/>
              <a:cs typeface="Archivo Narrow"/>
              <a:sym typeface="Archivo Narrow"/>
            </a:endParaRPr>
          </a:p>
          <a:p>
            <a:pPr indent="0" lvl="0" marL="11430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1em equivaldría a 16px</a:t>
            </a:r>
            <a:r>
              <a:rPr lang="es">
                <a:solidFill>
                  <a:schemeClr val="dk1"/>
                </a:solidFill>
                <a:latin typeface="Archivo Narrow"/>
                <a:ea typeface="Archivo Narrow"/>
                <a:cs typeface="Archivo Narrow"/>
                <a:sym typeface="Archivo Narrow"/>
              </a:rPr>
              <a:t>, mientras que 2em serían justo el doble: 32px. </a:t>
            </a:r>
            <a:endParaRPr>
              <a:solidFill>
                <a:schemeClr val="dk1"/>
              </a:solidFill>
              <a:latin typeface="Archivo Narrow"/>
              <a:ea typeface="Archivo Narrow"/>
              <a:cs typeface="Archivo Narrow"/>
              <a:sym typeface="Archivo Narrow"/>
            </a:endParaRPr>
          </a:p>
          <a:p>
            <a:pPr indent="0" lvl="0" marL="11430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Por otro lado, 0.5em equivalen justo la mitad: 8px.</a:t>
            </a:r>
            <a:endParaRPr>
              <a:solidFill>
                <a:schemeClr val="dk1"/>
              </a:solidFill>
              <a:latin typeface="Archivo Narrow"/>
              <a:ea typeface="Archivo Narrow"/>
              <a:cs typeface="Archivo Narrow"/>
              <a:sym typeface="Archivo Narrow"/>
            </a:endParaRPr>
          </a:p>
        </p:txBody>
      </p:sp>
      <p:pic>
        <p:nvPicPr>
          <p:cNvPr id="132" name="Google Shape;132;g2f3ad06189f_0_15"/>
          <p:cNvPicPr preferRelativeResize="0"/>
          <p:nvPr/>
        </p:nvPicPr>
        <p:blipFill rotWithShape="1">
          <a:blip r:embed="rId4">
            <a:alphaModFix/>
          </a:blip>
          <a:srcRect b="0" l="0" r="0" t="0"/>
          <a:stretch/>
        </p:blipFill>
        <p:spPr>
          <a:xfrm>
            <a:off x="1883749" y="2035050"/>
            <a:ext cx="5376515" cy="1073400"/>
          </a:xfrm>
          <a:prstGeom prst="rect">
            <a:avLst/>
          </a:prstGeom>
          <a:noFill/>
          <a:ln>
            <a:noFill/>
          </a:ln>
        </p:spPr>
      </p:pic>
      <p:sp>
        <p:nvSpPr>
          <p:cNvPr id="133" name="Google Shape;133;g2f3ad06189f_0_15"/>
          <p:cNvSpPr txBox="1"/>
          <p:nvPr/>
        </p:nvSpPr>
        <p:spPr>
          <a:xfrm>
            <a:off x="440725" y="3371475"/>
            <a:ext cx="8280000" cy="1073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em es relativa al tamaño de letra. Si empleamos un font-size de 10px en el body, 1em equivale a 10px. Su tamaño varía en función del tamaño del elemento padre. 1.2em sería un 20% más grande que el tamaño de su elemento padre.</a:t>
            </a:r>
            <a:endParaRPr>
              <a:solidFill>
                <a:schemeClr val="dk1"/>
              </a:solidFill>
              <a:latin typeface="Archivo Narrow"/>
              <a:ea typeface="Archivo Narrow"/>
              <a:cs typeface="Archivo Narrow"/>
              <a:sym typeface="Archivo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