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Archivo Narrow"/>
      <p:regular r:id="rId49"/>
      <p:bold r:id="rId50"/>
      <p:italic r:id="rId51"/>
      <p:boldItalic r:id="rId52"/>
    </p:embeddedFont>
    <p:embeddedFont>
      <p:font typeface="Montserrat"/>
      <p:regular r:id="rId53"/>
      <p:bold r:id="rId54"/>
      <p:italic r:id="rId55"/>
      <p:boldItalic r:id="rId56"/>
    </p:embeddedFont>
    <p:embeddedFont>
      <p:font typeface="Archivo Medium"/>
      <p:regular r:id="rId57"/>
      <p:bold r:id="rId58"/>
      <p:italic r:id="rId59"/>
      <p:boldItalic r:id="rId60"/>
    </p:embeddedFont>
    <p:embeddedFont>
      <p:font typeface="Montserrat Medium"/>
      <p:regular r:id="rId61"/>
      <p:bold r:id="rId62"/>
      <p:italic r:id="rId63"/>
      <p:boldItalic r:id="rId64"/>
    </p:embeddedFont>
    <p:embeddedFont>
      <p:font typeface="Archivo Thin"/>
      <p:regular r:id="rId65"/>
      <p:bold r:id="rId66"/>
      <p:italic r:id="rId67"/>
      <p:boldItalic r:id="rId68"/>
    </p:embeddedFont>
    <p:embeddedFont>
      <p:font typeface="Montserrat ExtraBold"/>
      <p:bold r:id="rId69"/>
      <p:boldItalic r:id="rId70"/>
    </p:embeddedFont>
    <p:embeddedFont>
      <p:font typeface="Roboto Mono"/>
      <p:regular r:id="rId71"/>
      <p:bold r:id="rId72"/>
      <p:italic r:id="rId73"/>
      <p:boldItalic r:id="rId74"/>
    </p:embeddedFont>
    <p:embeddedFont>
      <p:font typeface="Archivo"/>
      <p:regular r:id="rId75"/>
      <p:bold r:id="rId76"/>
      <p:italic r:id="rId77"/>
      <p:boldItalic r:id="rId78"/>
    </p:embeddedFont>
    <p:embeddedFont>
      <p:font typeface="Archivo Black"/>
      <p:regular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80" roundtripDataSignature="AMtx7mi4nfAvOTsDpx78+tq3wL0HkgKh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BB3023-A3BD-4531-A1BC-2F95B4E4C850}">
  <a:tblStyle styleId="{C9BB3023-A3BD-4531-A1BC-2F95B4E4C850}"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rgbClr val="FFFFFF"/>
      </a:tcTxStyle>
      <a:tcStyle>
        <a:fill>
          <a:solidFill>
            <a:srgbClr val="9D66F9"/>
          </a:solidFill>
        </a:fill>
      </a:tcStyle>
    </a:lastCol>
    <a:firstCol>
      <a:tcTxStyle b="on" i="off">
        <a:font>
          <a:latin typeface="Arial"/>
          <a:ea typeface="Arial"/>
          <a:cs typeface="Arial"/>
        </a:font>
        <a:srgbClr val="FFFFFF"/>
      </a:tcTxStyle>
      <a:tcStyle>
        <a:fill>
          <a:solidFill>
            <a:srgbClr val="9D66F9"/>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9D66F9"/>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9D66F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Archivo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5.xml"/><Relationship Id="rId75" Type="http://schemas.openxmlformats.org/officeDocument/2006/relationships/font" Target="fonts/Archivo-regular.fntdata"/><Relationship Id="rId30" Type="http://schemas.openxmlformats.org/officeDocument/2006/relationships/slide" Target="slides/slide24.xml"/><Relationship Id="rId74" Type="http://schemas.openxmlformats.org/officeDocument/2006/relationships/font" Target="fonts/RobotoMono-boldItalic.fntdata"/><Relationship Id="rId33" Type="http://schemas.openxmlformats.org/officeDocument/2006/relationships/slide" Target="slides/slide27.xml"/><Relationship Id="rId77" Type="http://schemas.openxmlformats.org/officeDocument/2006/relationships/font" Target="fonts/Archivo-italic.fntdata"/><Relationship Id="rId32" Type="http://schemas.openxmlformats.org/officeDocument/2006/relationships/slide" Target="slides/slide26.xml"/><Relationship Id="rId76" Type="http://schemas.openxmlformats.org/officeDocument/2006/relationships/font" Target="fonts/Archivo-bold.fntdata"/><Relationship Id="rId35" Type="http://schemas.openxmlformats.org/officeDocument/2006/relationships/slide" Target="slides/slide29.xml"/><Relationship Id="rId79" Type="http://schemas.openxmlformats.org/officeDocument/2006/relationships/font" Target="fonts/ArchivoBlack-regular.fntdata"/><Relationship Id="rId34" Type="http://schemas.openxmlformats.org/officeDocument/2006/relationships/slide" Target="slides/slide28.xml"/><Relationship Id="rId78" Type="http://schemas.openxmlformats.org/officeDocument/2006/relationships/font" Target="fonts/Archivo-boldItalic.fntdata"/><Relationship Id="rId71" Type="http://schemas.openxmlformats.org/officeDocument/2006/relationships/font" Target="fonts/RobotoMono-regular.fntdata"/><Relationship Id="rId70" Type="http://schemas.openxmlformats.org/officeDocument/2006/relationships/font" Target="fonts/MontserratExtraBold-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Medium-bold.fntdata"/><Relationship Id="rId61" Type="http://schemas.openxmlformats.org/officeDocument/2006/relationships/font" Target="fonts/MontserratMedium-regular.fntdata"/><Relationship Id="rId20" Type="http://schemas.openxmlformats.org/officeDocument/2006/relationships/slide" Target="slides/slide14.xml"/><Relationship Id="rId64" Type="http://schemas.openxmlformats.org/officeDocument/2006/relationships/font" Target="fonts/MontserratMedium-boldItalic.fntdata"/><Relationship Id="rId63" Type="http://schemas.openxmlformats.org/officeDocument/2006/relationships/font" Target="fonts/MontserratMedium-italic.fntdata"/><Relationship Id="rId22" Type="http://schemas.openxmlformats.org/officeDocument/2006/relationships/slide" Target="slides/slide16.xml"/><Relationship Id="rId66" Type="http://schemas.openxmlformats.org/officeDocument/2006/relationships/font" Target="fonts/ArchivoThin-bold.fntdata"/><Relationship Id="rId21" Type="http://schemas.openxmlformats.org/officeDocument/2006/relationships/slide" Target="slides/slide15.xml"/><Relationship Id="rId65" Type="http://schemas.openxmlformats.org/officeDocument/2006/relationships/font" Target="fonts/ArchivoThin-regular.fntdata"/><Relationship Id="rId24" Type="http://schemas.openxmlformats.org/officeDocument/2006/relationships/slide" Target="slides/slide18.xml"/><Relationship Id="rId68" Type="http://schemas.openxmlformats.org/officeDocument/2006/relationships/font" Target="fonts/ArchivoThin-boldItalic.fntdata"/><Relationship Id="rId23" Type="http://schemas.openxmlformats.org/officeDocument/2006/relationships/slide" Target="slides/slide17.xml"/><Relationship Id="rId67" Type="http://schemas.openxmlformats.org/officeDocument/2006/relationships/font" Target="fonts/ArchivoThin-italic.fntdata"/><Relationship Id="rId60" Type="http://schemas.openxmlformats.org/officeDocument/2006/relationships/font" Target="fonts/ArchivoMedium-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ExtraBold-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chivoNarrow-italic.fntdata"/><Relationship Id="rId50" Type="http://schemas.openxmlformats.org/officeDocument/2006/relationships/font" Target="fonts/ArchivoNarrow-bold.fntdata"/><Relationship Id="rId53" Type="http://schemas.openxmlformats.org/officeDocument/2006/relationships/font" Target="fonts/Montserrat-regular.fntdata"/><Relationship Id="rId52" Type="http://schemas.openxmlformats.org/officeDocument/2006/relationships/font" Target="fonts/ArchivoNarrow-boldItalic.fntdata"/><Relationship Id="rId11" Type="http://schemas.openxmlformats.org/officeDocument/2006/relationships/slide" Target="slides/slide5.xml"/><Relationship Id="rId55" Type="http://schemas.openxmlformats.org/officeDocument/2006/relationships/font" Target="fonts/Montserrat-italic.fntdata"/><Relationship Id="rId10" Type="http://schemas.openxmlformats.org/officeDocument/2006/relationships/slide" Target="slides/slide4.xml"/><Relationship Id="rId54" Type="http://schemas.openxmlformats.org/officeDocument/2006/relationships/font" Target="fonts/Montserrat-bold.fntdata"/><Relationship Id="rId13" Type="http://schemas.openxmlformats.org/officeDocument/2006/relationships/slide" Target="slides/slide7.xml"/><Relationship Id="rId57" Type="http://schemas.openxmlformats.org/officeDocument/2006/relationships/font" Target="fonts/ArchivoMedium-regular.fntdata"/><Relationship Id="rId12" Type="http://schemas.openxmlformats.org/officeDocument/2006/relationships/slide" Target="slides/slide6.xml"/><Relationship Id="rId56" Type="http://schemas.openxmlformats.org/officeDocument/2006/relationships/font" Target="fonts/Montserrat-boldItalic.fntdata"/><Relationship Id="rId15" Type="http://schemas.openxmlformats.org/officeDocument/2006/relationships/slide" Target="slides/slide9.xml"/><Relationship Id="rId59" Type="http://schemas.openxmlformats.org/officeDocument/2006/relationships/font" Target="fonts/ArchivoMedium-italic.fntdata"/><Relationship Id="rId14" Type="http://schemas.openxmlformats.org/officeDocument/2006/relationships/slide" Target="slides/slide8.xml"/><Relationship Id="rId58" Type="http://schemas.openxmlformats.org/officeDocument/2006/relationships/font" Target="fonts/ArchivoMedium-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6bdfb0d37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06bdfb0d37_0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4cc85b29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d4cc85b294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6bdfb0d37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06bdfb0d37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4cc85b29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d4cc85b294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6bdfb0d3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06bdfb0d37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6bdfb0d3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306bdfb0d37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6bdfb0d3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306bdfb0d37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bdfb0d3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306bdfb0d37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6bdfb0d3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306bdfb0d37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4cc85b29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d4cc85b294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bdfb0d3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306bdfb0d37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06bdfb0d3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306bdfb0d37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6bdfb0d3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306bdfb0d37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6bdfb0d3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306bdfb0d37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06bdfb0d3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306bdfb0d37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06bdfb0d3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306bdfb0d37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6bdfb0d3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306bdfb0d37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06bdfb0d3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306bdfb0d37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06bdfb0d3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306bdfb0d37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06bdfb0d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306bdfb0d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3c7d123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3c7d123e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06bdfb0d3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306bdfb0d37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06bdfb0d3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306bdfb0d37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06bdfb0d37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306bdfb0d37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06bdfb0d3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306bdfb0d37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06bdfb0d3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306bdfb0d37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06bdfb0d3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306bdfb0d37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06bdfb0d3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306bdfb0d37_0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06bdfb0d3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306bdfb0d37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06bdfb0d37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306bdfb0d37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8032500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3080325004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080325004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30803250045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d51b3de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2d51b3de02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6bdfb0d3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306bdfb0d37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6bdfb0d3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306bdfb0d37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6bdfb0d37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06bdfb0d37_0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6bdfb0d37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306bdfb0d37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6bdfb0d37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306bdfb0d37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jp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6.png"/><Relationship Id="rId9" Type="http://schemas.openxmlformats.org/officeDocument/2006/relationships/hyperlink" Target="https://www.w3schools.com/js/js_loop_while.asp" TargetMode="External"/><Relationship Id="rId5" Type="http://schemas.openxmlformats.org/officeDocument/2006/relationships/hyperlink" Target="https://developer.mozilla.org/es/docs/Web/JavaScript/Guide/Expressions_and_Operators" TargetMode="External"/><Relationship Id="rId6" Type="http://schemas.openxmlformats.org/officeDocument/2006/relationships/hyperlink" Target="https://developer.mozilla.org/es/docs/Learn/JavaScript/Building_blocks/conditionals" TargetMode="External"/><Relationship Id="rId7" Type="http://schemas.openxmlformats.org/officeDocument/2006/relationships/hyperlink" Target="https://www.raulprietofernandez.net/blog/programacion/como-hacer-bucles-en-javascript" TargetMode="External"/><Relationship Id="rId8" Type="http://schemas.openxmlformats.org/officeDocument/2006/relationships/hyperlink" Target="https://www.w3schools.com/js/js_loop_for.as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jpg"/><Relationship Id="rId4" Type="http://schemas.openxmlformats.org/officeDocument/2006/relationships/image" Target="../media/image5.jpg"/><Relationship Id="rId5" Type="http://schemas.openxmlformats.org/officeDocument/2006/relationships/image" Target="../media/image22.png"/><Relationship Id="rId6"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jpg"/><Relationship Id="rId4" Type="http://schemas.openxmlformats.org/officeDocument/2006/relationships/image" Target="../media/image5.jpg"/><Relationship Id="rId5" Type="http://schemas.openxmlformats.org/officeDocument/2006/relationships/image" Target="../media/image22.png"/><Relationship Id="rId6"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637550" y="1765500"/>
            <a:ext cx="58689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7000">
                <a:solidFill>
                  <a:schemeClr val="lt1"/>
                </a:solidFill>
                <a:latin typeface="Archivo"/>
                <a:ea typeface="Archivo"/>
                <a:cs typeface="Archivo"/>
                <a:sym typeface="Archivo"/>
              </a:rPr>
              <a:t>Fron-End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a:t>
            </a:r>
            <a:r>
              <a:rPr lang="es" sz="1800">
                <a:solidFill>
                  <a:schemeClr val="lt1"/>
                </a:solidFill>
                <a:latin typeface="Archivo Medium"/>
                <a:ea typeface="Archivo Medium"/>
                <a:cs typeface="Archivo Medium"/>
                <a:sym typeface="Archivo Medium"/>
              </a:rPr>
              <a:t>10</a:t>
            </a:r>
            <a:r>
              <a:rPr b="0" i="0" lang="es" sz="1800" u="none" cap="none" strike="noStrike">
                <a:solidFill>
                  <a:schemeClr val="lt1"/>
                </a:solidFill>
                <a:latin typeface="Archivo Medium"/>
                <a:ea typeface="Archivo Medium"/>
                <a:cs typeface="Archivo Medium"/>
                <a:sym typeface="Archivo Medium"/>
              </a:rPr>
              <a:t> - “</a:t>
            </a:r>
            <a:r>
              <a:rPr lang="es" sz="1800">
                <a:solidFill>
                  <a:schemeClr val="lt1"/>
                </a:solidFill>
                <a:latin typeface="Archivo Medium"/>
                <a:ea typeface="Archivo Medium"/>
                <a:cs typeface="Archivo Medium"/>
                <a:sym typeface="Archivo Medium"/>
              </a:rPr>
              <a:t>Condicionales y ciclos</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g306bdfb0d37_0_419"/>
          <p:cNvSpPr txBox="1"/>
          <p:nvPr/>
        </p:nvSpPr>
        <p:spPr>
          <a:xfrm>
            <a:off x="587300" y="129325"/>
            <a:ext cx="7358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Condicional ¿Qué es?</a:t>
            </a:r>
            <a:endParaRPr b="1" i="0" sz="3900" u="none" cap="none" strike="noStrike">
              <a:solidFill>
                <a:srgbClr val="0000FF"/>
              </a:solidFill>
              <a:latin typeface="Montserrat"/>
              <a:ea typeface="Montserrat"/>
              <a:cs typeface="Montserrat"/>
              <a:sym typeface="Montserrat"/>
            </a:endParaRPr>
          </a:p>
        </p:txBody>
      </p:sp>
      <p:cxnSp>
        <p:nvCxnSpPr>
          <p:cNvPr id="150" name="Google Shape;150;g306bdfb0d37_0_41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51" name="Google Shape;151;g306bdfb0d37_0_419"/>
          <p:cNvGrpSpPr/>
          <p:nvPr/>
        </p:nvGrpSpPr>
        <p:grpSpPr>
          <a:xfrm>
            <a:off x="8060379" y="344475"/>
            <a:ext cx="670072" cy="721457"/>
            <a:chOff x="0" y="-9525"/>
            <a:chExt cx="354123" cy="394843"/>
          </a:xfrm>
        </p:grpSpPr>
        <p:sp>
          <p:nvSpPr>
            <p:cNvPr id="152" name="Google Shape;152;g306bdfb0d37_0_41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53" name="Google Shape;153;g306bdfb0d37_0_41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54" name="Google Shape;154;g306bdfb0d37_0_419"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55" name="Google Shape;155;g306bdfb0d37_0_419"/>
          <p:cNvSpPr txBox="1"/>
          <p:nvPr/>
        </p:nvSpPr>
        <p:spPr>
          <a:xfrm>
            <a:off x="823300" y="1320150"/>
            <a:ext cx="2746500" cy="16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dk1"/>
                </a:solidFill>
                <a:latin typeface="Archivo Black"/>
                <a:ea typeface="Archivo Black"/>
                <a:cs typeface="Archivo Black"/>
                <a:sym typeface="Archivo Black"/>
              </a:rPr>
              <a:t>¿Qué es un Condicional?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Un condicional es una estructura de control en programación que permite ejecutar diferentes bloques de código dependiendo de si una condición es verdadera o falsa. Es como tomar decisiones: “si pasa esto, entonces hacé esto, si no, hacé otra cosa.”</a:t>
            </a:r>
            <a:endParaRPr sz="1800">
              <a:solidFill>
                <a:schemeClr val="dk2"/>
              </a:solidFill>
            </a:endParaRPr>
          </a:p>
        </p:txBody>
      </p:sp>
      <p:sp>
        <p:nvSpPr>
          <p:cNvPr id="156" name="Google Shape;156;g306bdfb0d37_0_419"/>
          <p:cNvSpPr txBox="1"/>
          <p:nvPr/>
        </p:nvSpPr>
        <p:spPr>
          <a:xfrm>
            <a:off x="4877950" y="1418650"/>
            <a:ext cx="3480300" cy="220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600">
                <a:solidFill>
                  <a:schemeClr val="dk1"/>
                </a:solidFill>
                <a:latin typeface="Archivo Black"/>
                <a:ea typeface="Archivo Black"/>
                <a:cs typeface="Archivo Black"/>
                <a:sym typeface="Archivo Black"/>
              </a:rPr>
              <a:t>¿Para qué sirve?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
                <a:solidFill>
                  <a:schemeClr val="dk1"/>
                </a:solidFill>
                <a:latin typeface="Archivo Narrow"/>
                <a:ea typeface="Archivo Narrow"/>
                <a:cs typeface="Archivo Narrow"/>
                <a:sym typeface="Archivo Narrow"/>
              </a:rPr>
              <a:t>Permite a los programas tomar decisiones según diferentes escenarios.</a:t>
            </a:r>
            <a:endParaRPr>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Char char="●"/>
            </a:pPr>
            <a:r>
              <a:rPr lang="es">
                <a:solidFill>
                  <a:schemeClr val="dk1"/>
                </a:solidFill>
                <a:latin typeface="Archivo Narrow"/>
                <a:ea typeface="Archivo Narrow"/>
                <a:cs typeface="Archivo Narrow"/>
                <a:sym typeface="Archivo Narrow"/>
              </a:rPr>
              <a:t>Hace que el código sea flexible y capaz de reaccionar a distintos valores de entrada.</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cxnSp>
        <p:nvCxnSpPr>
          <p:cNvPr id="157" name="Google Shape;157;g306bdfb0d37_0_419"/>
          <p:cNvCxnSpPr/>
          <p:nvPr/>
        </p:nvCxnSpPr>
        <p:spPr>
          <a:xfrm flipH="1">
            <a:off x="4169450" y="1737250"/>
            <a:ext cx="9600" cy="2161200"/>
          </a:xfrm>
          <a:prstGeom prst="straightConnector1">
            <a:avLst/>
          </a:prstGeom>
          <a:noFill/>
          <a:ln cap="flat" cmpd="sng" w="9525">
            <a:solidFill>
              <a:srgbClr val="9900FF"/>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g2d4cc85b294_0_29"/>
          <p:cNvSpPr txBox="1"/>
          <p:nvPr/>
        </p:nvSpPr>
        <p:spPr>
          <a:xfrm>
            <a:off x="587300" y="129325"/>
            <a:ext cx="7358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Tipos de condicionales</a:t>
            </a:r>
            <a:endParaRPr b="1" i="0" sz="3900" u="none" cap="none" strike="noStrike">
              <a:solidFill>
                <a:srgbClr val="0000FF"/>
              </a:solidFill>
              <a:latin typeface="Montserrat"/>
              <a:ea typeface="Montserrat"/>
              <a:cs typeface="Montserrat"/>
              <a:sym typeface="Montserrat"/>
            </a:endParaRPr>
          </a:p>
        </p:txBody>
      </p:sp>
      <p:cxnSp>
        <p:nvCxnSpPr>
          <p:cNvPr id="163" name="Google Shape;163;g2d4cc85b294_0_2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64" name="Google Shape;164;g2d4cc85b294_0_29"/>
          <p:cNvGrpSpPr/>
          <p:nvPr/>
        </p:nvGrpSpPr>
        <p:grpSpPr>
          <a:xfrm>
            <a:off x="8060379" y="344475"/>
            <a:ext cx="670072" cy="721457"/>
            <a:chOff x="0" y="-9525"/>
            <a:chExt cx="354123" cy="394843"/>
          </a:xfrm>
        </p:grpSpPr>
        <p:sp>
          <p:nvSpPr>
            <p:cNvPr id="165" name="Google Shape;165;g2d4cc85b294_0_2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66" name="Google Shape;166;g2d4cc85b294_0_2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7" name="Google Shape;167;g2d4cc85b294_0_29"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68" name="Google Shape;168;g2d4cc85b294_0_29"/>
          <p:cNvSpPr txBox="1"/>
          <p:nvPr/>
        </p:nvSpPr>
        <p:spPr>
          <a:xfrm>
            <a:off x="660250" y="1721700"/>
            <a:ext cx="3578100" cy="170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s" sz="1100">
                <a:solidFill>
                  <a:schemeClr val="dk1"/>
                </a:solidFill>
              </a:rPr>
              <a:t>if</a:t>
            </a:r>
            <a:r>
              <a:rPr lang="es" sz="1100">
                <a:solidFill>
                  <a:schemeClr val="dk1"/>
                </a:solidFill>
              </a:rPr>
              <a:t>: </a:t>
            </a:r>
            <a:r>
              <a:rPr lang="es">
                <a:solidFill>
                  <a:schemeClr val="dk1"/>
                </a:solidFill>
                <a:latin typeface="Archivo Narrow"/>
                <a:ea typeface="Archivo Narrow"/>
                <a:cs typeface="Archivo Narrow"/>
                <a:sym typeface="Archivo Narrow"/>
              </a:rPr>
              <a:t>Se usa para ejecutar código sólo si una condición es verdadera.</a:t>
            </a:r>
            <a:br>
              <a:rPr lang="es" sz="1100">
                <a:solidFill>
                  <a:schemeClr val="dk1"/>
                </a:solidFill>
              </a:rPr>
            </a:br>
            <a:br>
              <a:rPr lang="es" sz="1100">
                <a:solidFill>
                  <a:schemeClr val="dk1"/>
                </a:solidFill>
              </a:rPr>
            </a:br>
            <a:r>
              <a:rPr lang="es" sz="1050">
                <a:solidFill>
                  <a:srgbClr val="AF00DB"/>
                </a:solidFill>
                <a:highlight>
                  <a:srgbClr val="FFFFFF"/>
                </a:highlight>
                <a:latin typeface="Courier New"/>
                <a:ea typeface="Courier New"/>
                <a:cs typeface="Courier New"/>
                <a:sym typeface="Courier New"/>
              </a:rPr>
              <a:t>if</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edad</a:t>
            </a:r>
            <a:r>
              <a:rPr lang="es" sz="1050">
                <a:solidFill>
                  <a:schemeClr val="dk1"/>
                </a:solidFill>
                <a:highlight>
                  <a:srgbClr val="FFFFFF"/>
                </a:highlight>
                <a:latin typeface="Courier New"/>
                <a:ea typeface="Courier New"/>
                <a:cs typeface="Courier New"/>
                <a:sym typeface="Courier New"/>
              </a:rPr>
              <a:t> &gt;= </a:t>
            </a:r>
            <a:r>
              <a:rPr lang="es" sz="1050">
                <a:solidFill>
                  <a:srgbClr val="098658"/>
                </a:solidFill>
                <a:highlight>
                  <a:srgbClr val="FFFFFF"/>
                </a:highlight>
                <a:latin typeface="Courier New"/>
                <a:ea typeface="Courier New"/>
                <a:cs typeface="Courier New"/>
                <a:sym typeface="Courier New"/>
              </a:rPr>
              <a:t>18</a:t>
            </a:r>
            <a:r>
              <a:rPr lang="es"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console</a:t>
            </a:r>
            <a:r>
              <a:rPr lang="es" sz="1050">
                <a:solidFill>
                  <a:schemeClr val="dk1"/>
                </a:solidFill>
                <a:highlight>
                  <a:srgbClr val="FFFFFF"/>
                </a:highlight>
                <a:latin typeface="Courier New"/>
                <a:ea typeface="Courier New"/>
                <a:cs typeface="Courier New"/>
                <a:sym typeface="Courier New"/>
              </a:rPr>
              <a:t>.</a:t>
            </a:r>
            <a:r>
              <a:rPr lang="es" sz="1050">
                <a:solidFill>
                  <a:srgbClr val="795E26"/>
                </a:solidFill>
                <a:highlight>
                  <a:srgbClr val="FFFFFF"/>
                </a:highlight>
                <a:latin typeface="Courier New"/>
                <a:ea typeface="Courier New"/>
                <a:cs typeface="Courier New"/>
                <a:sym typeface="Courier New"/>
              </a:rPr>
              <a:t>log</a:t>
            </a:r>
            <a:r>
              <a:rPr lang="es" sz="1050">
                <a:solidFill>
                  <a:schemeClr val="dk1"/>
                </a:solidFill>
                <a:highlight>
                  <a:srgbClr val="FFFFFF"/>
                </a:highlight>
                <a:latin typeface="Courier New"/>
                <a:ea typeface="Courier New"/>
                <a:cs typeface="Courier New"/>
                <a:sym typeface="Courier New"/>
              </a:rPr>
              <a:t>(</a:t>
            </a:r>
            <a:r>
              <a:rPr lang="es" sz="1050">
                <a:solidFill>
                  <a:srgbClr val="A31515"/>
                </a:solidFill>
                <a:highlight>
                  <a:srgbClr val="FFFFFF"/>
                </a:highlight>
                <a:latin typeface="Courier New"/>
                <a:ea typeface="Courier New"/>
                <a:cs typeface="Courier New"/>
                <a:sym typeface="Courier New"/>
              </a:rPr>
              <a:t>"Sos mayor de edad."</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rgbClr val="FFFFFF"/>
                </a:highlight>
                <a:latin typeface="Courier New"/>
                <a:ea typeface="Courier New"/>
                <a:cs typeface="Courier New"/>
                <a:sym typeface="Courier New"/>
              </a:rPr>
              <a:t>}</a:t>
            </a:r>
            <a:endParaRPr sz="1800">
              <a:solidFill>
                <a:schemeClr val="dk2"/>
              </a:solidFill>
            </a:endParaRPr>
          </a:p>
        </p:txBody>
      </p:sp>
      <p:cxnSp>
        <p:nvCxnSpPr>
          <p:cNvPr id="169" name="Google Shape;169;g2d4cc85b294_0_29"/>
          <p:cNvCxnSpPr/>
          <p:nvPr/>
        </p:nvCxnSpPr>
        <p:spPr>
          <a:xfrm flipH="1">
            <a:off x="4474250" y="1737250"/>
            <a:ext cx="9600" cy="2161200"/>
          </a:xfrm>
          <a:prstGeom prst="straightConnector1">
            <a:avLst/>
          </a:prstGeom>
          <a:noFill/>
          <a:ln cap="flat" cmpd="sng" w="9525">
            <a:solidFill>
              <a:srgbClr val="9900FF"/>
            </a:solidFill>
            <a:prstDash val="solid"/>
            <a:round/>
            <a:headEnd len="sm" w="sm" type="none"/>
            <a:tailEnd len="sm" w="sm" type="none"/>
          </a:ln>
        </p:spPr>
      </p:cxnSp>
      <p:sp>
        <p:nvSpPr>
          <p:cNvPr id="170" name="Google Shape;170;g2d4cc85b294_0_29"/>
          <p:cNvSpPr txBox="1"/>
          <p:nvPr/>
        </p:nvSpPr>
        <p:spPr>
          <a:xfrm>
            <a:off x="4946000" y="1615175"/>
            <a:ext cx="3491100" cy="19818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b="1" lang="es" sz="1100">
                <a:solidFill>
                  <a:schemeClr val="dk1"/>
                </a:solidFill>
              </a:rPr>
              <a:t>if...else</a:t>
            </a:r>
            <a:r>
              <a:rPr lang="es" sz="1100">
                <a:solidFill>
                  <a:schemeClr val="dk1"/>
                </a:solidFill>
              </a:rPr>
              <a:t>: </a:t>
            </a:r>
            <a:r>
              <a:rPr lang="es">
                <a:solidFill>
                  <a:schemeClr val="dk1"/>
                </a:solidFill>
                <a:latin typeface="Archivo Narrow"/>
                <a:ea typeface="Archivo Narrow"/>
                <a:cs typeface="Archivo Narrow"/>
                <a:sym typeface="Archivo Narrow"/>
              </a:rPr>
              <a:t>Permite ejecutar un bloque de código si la condición es verdadera, y otro bloque si es falsa.</a:t>
            </a:r>
            <a:endParaRPr sz="1100">
              <a:solidFill>
                <a:schemeClr val="dk1"/>
              </a:solidFill>
            </a:endParaRPr>
          </a:p>
          <a:p>
            <a:pPr indent="0" lvl="0" marL="0" rtl="0" algn="l">
              <a:spcBef>
                <a:spcPts val="0"/>
              </a:spcBef>
              <a:spcAft>
                <a:spcPts val="0"/>
              </a:spcAft>
              <a:buNone/>
            </a:pPr>
            <a:br>
              <a:rPr lang="es" sz="1100">
                <a:solidFill>
                  <a:schemeClr val="dk1"/>
                </a:solidFill>
              </a:rPr>
            </a:br>
            <a:r>
              <a:rPr lang="es" sz="1050">
                <a:solidFill>
                  <a:srgbClr val="AF00DB"/>
                </a:solidFill>
                <a:highlight>
                  <a:schemeClr val="lt1"/>
                </a:highlight>
                <a:latin typeface="Courier New"/>
                <a:ea typeface="Courier New"/>
                <a:cs typeface="Courier New"/>
                <a:sym typeface="Courier New"/>
              </a:rPr>
              <a:t>if</a:t>
            </a:r>
            <a:r>
              <a:rPr lang="es" sz="1050">
                <a:solidFill>
                  <a:schemeClr val="dk1"/>
                </a:solidFill>
                <a:highlight>
                  <a:schemeClr val="lt1"/>
                </a:highlight>
                <a:latin typeface="Courier New"/>
                <a:ea typeface="Courier New"/>
                <a:cs typeface="Courier New"/>
                <a:sym typeface="Courier New"/>
              </a:rPr>
              <a:t> (</a:t>
            </a:r>
            <a:r>
              <a:rPr lang="es" sz="1050">
                <a:solidFill>
                  <a:srgbClr val="001080"/>
                </a:solidFill>
                <a:highlight>
                  <a:schemeClr val="lt1"/>
                </a:highlight>
                <a:latin typeface="Courier New"/>
                <a:ea typeface="Courier New"/>
                <a:cs typeface="Courier New"/>
                <a:sym typeface="Courier New"/>
              </a:rPr>
              <a:t>edad</a:t>
            </a:r>
            <a:r>
              <a:rPr lang="es" sz="1050">
                <a:solidFill>
                  <a:schemeClr val="dk1"/>
                </a:solidFill>
                <a:highlight>
                  <a:schemeClr val="lt1"/>
                </a:highlight>
                <a:latin typeface="Courier New"/>
                <a:ea typeface="Courier New"/>
                <a:cs typeface="Courier New"/>
                <a:sym typeface="Courier New"/>
              </a:rPr>
              <a:t> &gt;= </a:t>
            </a:r>
            <a:r>
              <a:rPr lang="es" sz="1050">
                <a:solidFill>
                  <a:srgbClr val="098658"/>
                </a:solidFill>
                <a:highlight>
                  <a:schemeClr val="lt1"/>
                </a:highlight>
                <a:latin typeface="Courier New"/>
                <a:ea typeface="Courier New"/>
                <a:cs typeface="Courier New"/>
                <a:sym typeface="Courier New"/>
              </a:rPr>
              <a:t>18</a:t>
            </a:r>
            <a:r>
              <a:rPr lang="es"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chemeClr val="lt1"/>
                </a:highlight>
                <a:latin typeface="Courier New"/>
                <a:ea typeface="Courier New"/>
                <a:cs typeface="Courier New"/>
                <a:sym typeface="Courier New"/>
              </a:rPr>
              <a:t>   </a:t>
            </a:r>
            <a:r>
              <a:rPr lang="es" sz="1050">
                <a:solidFill>
                  <a:srgbClr val="001080"/>
                </a:solidFill>
                <a:highlight>
                  <a:schemeClr val="lt1"/>
                </a:highlight>
                <a:latin typeface="Courier New"/>
                <a:ea typeface="Courier New"/>
                <a:cs typeface="Courier New"/>
                <a:sym typeface="Courier New"/>
              </a:rPr>
              <a:t>console</a:t>
            </a:r>
            <a:r>
              <a:rPr lang="es" sz="1050">
                <a:solidFill>
                  <a:schemeClr val="dk1"/>
                </a:solidFill>
                <a:highlight>
                  <a:schemeClr val="lt1"/>
                </a:highlight>
                <a:latin typeface="Courier New"/>
                <a:ea typeface="Courier New"/>
                <a:cs typeface="Courier New"/>
                <a:sym typeface="Courier New"/>
              </a:rPr>
              <a:t>.</a:t>
            </a:r>
            <a:r>
              <a:rPr lang="es" sz="1050">
                <a:solidFill>
                  <a:srgbClr val="795E26"/>
                </a:solidFill>
                <a:highlight>
                  <a:schemeClr val="lt1"/>
                </a:highlight>
                <a:latin typeface="Courier New"/>
                <a:ea typeface="Courier New"/>
                <a:cs typeface="Courier New"/>
                <a:sym typeface="Courier New"/>
              </a:rPr>
              <a:t>log</a:t>
            </a:r>
            <a:r>
              <a:rPr lang="es" sz="1050">
                <a:solidFill>
                  <a:schemeClr val="dk1"/>
                </a:solidFill>
                <a:highlight>
                  <a:schemeClr val="lt1"/>
                </a:highlight>
                <a:latin typeface="Courier New"/>
                <a:ea typeface="Courier New"/>
                <a:cs typeface="Courier New"/>
                <a:sym typeface="Courier New"/>
              </a:rPr>
              <a:t>(</a:t>
            </a:r>
            <a:r>
              <a:rPr lang="es" sz="1050">
                <a:solidFill>
                  <a:srgbClr val="A31515"/>
                </a:solidFill>
                <a:highlight>
                  <a:schemeClr val="lt1"/>
                </a:highlight>
                <a:latin typeface="Courier New"/>
                <a:ea typeface="Courier New"/>
                <a:cs typeface="Courier New"/>
                <a:sym typeface="Courier New"/>
              </a:rPr>
              <a:t>"Sos mayor de edad."</a:t>
            </a:r>
            <a:r>
              <a:rPr lang="es"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chemeClr val="lt1"/>
                </a:highlight>
                <a:latin typeface="Courier New"/>
                <a:ea typeface="Courier New"/>
                <a:cs typeface="Courier New"/>
                <a:sym typeface="Courier New"/>
              </a:rPr>
              <a:t>} </a:t>
            </a:r>
            <a:r>
              <a:rPr lang="es" sz="1050">
                <a:solidFill>
                  <a:srgbClr val="AF00DB"/>
                </a:solidFill>
                <a:highlight>
                  <a:schemeClr val="lt1"/>
                </a:highlight>
                <a:latin typeface="Courier New"/>
                <a:ea typeface="Courier New"/>
                <a:cs typeface="Courier New"/>
                <a:sym typeface="Courier New"/>
              </a:rPr>
              <a:t>else</a:t>
            </a:r>
            <a:r>
              <a:rPr lang="es"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chemeClr val="lt1"/>
                </a:highlight>
                <a:latin typeface="Courier New"/>
                <a:ea typeface="Courier New"/>
                <a:cs typeface="Courier New"/>
                <a:sym typeface="Courier New"/>
              </a:rPr>
              <a:t>   </a:t>
            </a:r>
            <a:r>
              <a:rPr lang="es" sz="1050">
                <a:solidFill>
                  <a:srgbClr val="001080"/>
                </a:solidFill>
                <a:highlight>
                  <a:schemeClr val="lt1"/>
                </a:highlight>
                <a:latin typeface="Courier New"/>
                <a:ea typeface="Courier New"/>
                <a:cs typeface="Courier New"/>
                <a:sym typeface="Courier New"/>
              </a:rPr>
              <a:t>console</a:t>
            </a:r>
            <a:r>
              <a:rPr lang="es" sz="1050">
                <a:solidFill>
                  <a:schemeClr val="dk1"/>
                </a:solidFill>
                <a:highlight>
                  <a:schemeClr val="lt1"/>
                </a:highlight>
                <a:latin typeface="Courier New"/>
                <a:ea typeface="Courier New"/>
                <a:cs typeface="Courier New"/>
                <a:sym typeface="Courier New"/>
              </a:rPr>
              <a:t>.</a:t>
            </a:r>
            <a:r>
              <a:rPr lang="es" sz="1050">
                <a:solidFill>
                  <a:srgbClr val="795E26"/>
                </a:solidFill>
                <a:highlight>
                  <a:schemeClr val="lt1"/>
                </a:highlight>
                <a:latin typeface="Courier New"/>
                <a:ea typeface="Courier New"/>
                <a:cs typeface="Courier New"/>
                <a:sym typeface="Courier New"/>
              </a:rPr>
              <a:t>log</a:t>
            </a:r>
            <a:r>
              <a:rPr lang="es" sz="1050">
                <a:solidFill>
                  <a:schemeClr val="dk1"/>
                </a:solidFill>
                <a:highlight>
                  <a:schemeClr val="lt1"/>
                </a:highlight>
                <a:latin typeface="Courier New"/>
                <a:ea typeface="Courier New"/>
                <a:cs typeface="Courier New"/>
                <a:sym typeface="Courier New"/>
              </a:rPr>
              <a:t>(</a:t>
            </a:r>
            <a:r>
              <a:rPr lang="es" sz="1050">
                <a:solidFill>
                  <a:srgbClr val="A31515"/>
                </a:solidFill>
                <a:highlight>
                  <a:schemeClr val="lt1"/>
                </a:highlight>
                <a:latin typeface="Courier New"/>
                <a:ea typeface="Courier New"/>
                <a:cs typeface="Courier New"/>
                <a:sym typeface="Courier New"/>
              </a:rPr>
              <a:t>"Sos menor de edad."</a:t>
            </a:r>
            <a:r>
              <a:rPr lang="es"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g306bdfb0d37_0_433"/>
          <p:cNvSpPr txBox="1"/>
          <p:nvPr/>
        </p:nvSpPr>
        <p:spPr>
          <a:xfrm>
            <a:off x="587300" y="129325"/>
            <a:ext cx="7358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Tipos de condicionales</a:t>
            </a:r>
            <a:endParaRPr b="1" i="0" sz="3900" u="none" cap="none" strike="noStrike">
              <a:solidFill>
                <a:srgbClr val="0000FF"/>
              </a:solidFill>
              <a:latin typeface="Montserrat"/>
              <a:ea typeface="Montserrat"/>
              <a:cs typeface="Montserrat"/>
              <a:sym typeface="Montserrat"/>
            </a:endParaRPr>
          </a:p>
        </p:txBody>
      </p:sp>
      <p:cxnSp>
        <p:nvCxnSpPr>
          <p:cNvPr id="176" name="Google Shape;176;g306bdfb0d37_0_43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77" name="Google Shape;177;g306bdfb0d37_0_433"/>
          <p:cNvGrpSpPr/>
          <p:nvPr/>
        </p:nvGrpSpPr>
        <p:grpSpPr>
          <a:xfrm>
            <a:off x="8060379" y="344475"/>
            <a:ext cx="670072" cy="721457"/>
            <a:chOff x="0" y="-9525"/>
            <a:chExt cx="354123" cy="394843"/>
          </a:xfrm>
        </p:grpSpPr>
        <p:sp>
          <p:nvSpPr>
            <p:cNvPr id="178" name="Google Shape;178;g306bdfb0d37_0_43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9" name="Google Shape;179;g306bdfb0d37_0_43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80" name="Google Shape;180;g306bdfb0d37_0_43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81" name="Google Shape;181;g306bdfb0d37_0_433"/>
          <p:cNvSpPr txBox="1"/>
          <p:nvPr/>
        </p:nvSpPr>
        <p:spPr>
          <a:xfrm>
            <a:off x="727375" y="1515875"/>
            <a:ext cx="5307300" cy="280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s" sz="1100">
                <a:solidFill>
                  <a:schemeClr val="dk1"/>
                </a:solidFill>
              </a:rPr>
              <a:t>else if</a:t>
            </a:r>
            <a:r>
              <a:rPr lang="es" sz="1100">
                <a:solidFill>
                  <a:schemeClr val="dk1"/>
                </a:solidFill>
              </a:rPr>
              <a:t>:</a:t>
            </a:r>
            <a:r>
              <a:rPr lang="es">
                <a:solidFill>
                  <a:schemeClr val="dk1"/>
                </a:solidFill>
                <a:latin typeface="Archivo Narrow"/>
                <a:ea typeface="Archivo Narrow"/>
                <a:cs typeface="Archivo Narrow"/>
                <a:sym typeface="Archivo Narrow"/>
              </a:rPr>
              <a:t> Se usa para manejar múltiples condiciones.</a:t>
            </a:r>
            <a:br>
              <a:rPr lang="es" sz="1100">
                <a:solidFill>
                  <a:schemeClr val="dk1"/>
                </a:solidFill>
              </a:rPr>
            </a:br>
            <a:br>
              <a:rPr lang="es" sz="1100">
                <a:solidFill>
                  <a:schemeClr val="dk1"/>
                </a:solidFill>
              </a:rPr>
            </a:br>
            <a:r>
              <a:rPr lang="es" sz="1050">
                <a:solidFill>
                  <a:srgbClr val="AF00DB"/>
                </a:solidFill>
                <a:highlight>
                  <a:srgbClr val="FFFFFF"/>
                </a:highlight>
                <a:latin typeface="Courier New"/>
                <a:ea typeface="Courier New"/>
                <a:cs typeface="Courier New"/>
                <a:sym typeface="Courier New"/>
              </a:rPr>
              <a:t>if</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edad</a:t>
            </a:r>
            <a:r>
              <a:rPr lang="es" sz="1050">
                <a:solidFill>
                  <a:schemeClr val="dk1"/>
                </a:solidFill>
                <a:highlight>
                  <a:srgbClr val="FFFFFF"/>
                </a:highlight>
                <a:latin typeface="Courier New"/>
                <a:ea typeface="Courier New"/>
                <a:cs typeface="Courier New"/>
                <a:sym typeface="Courier New"/>
              </a:rPr>
              <a:t> &gt;= </a:t>
            </a:r>
            <a:r>
              <a:rPr lang="es" sz="1050">
                <a:solidFill>
                  <a:srgbClr val="098658"/>
                </a:solidFill>
                <a:highlight>
                  <a:srgbClr val="FFFFFF"/>
                </a:highlight>
                <a:latin typeface="Courier New"/>
                <a:ea typeface="Courier New"/>
                <a:cs typeface="Courier New"/>
                <a:sym typeface="Courier New"/>
              </a:rPr>
              <a:t>18</a:t>
            </a:r>
            <a:r>
              <a:rPr lang="es"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console</a:t>
            </a:r>
            <a:r>
              <a:rPr lang="es" sz="1050">
                <a:solidFill>
                  <a:schemeClr val="dk1"/>
                </a:solidFill>
                <a:highlight>
                  <a:srgbClr val="FFFFFF"/>
                </a:highlight>
                <a:latin typeface="Courier New"/>
                <a:ea typeface="Courier New"/>
                <a:cs typeface="Courier New"/>
                <a:sym typeface="Courier New"/>
              </a:rPr>
              <a:t>.</a:t>
            </a:r>
            <a:r>
              <a:rPr lang="es" sz="1050">
                <a:solidFill>
                  <a:srgbClr val="795E26"/>
                </a:solidFill>
                <a:highlight>
                  <a:srgbClr val="FFFFFF"/>
                </a:highlight>
                <a:latin typeface="Courier New"/>
                <a:ea typeface="Courier New"/>
                <a:cs typeface="Courier New"/>
                <a:sym typeface="Courier New"/>
              </a:rPr>
              <a:t>log</a:t>
            </a:r>
            <a:r>
              <a:rPr lang="es" sz="1050">
                <a:solidFill>
                  <a:schemeClr val="dk1"/>
                </a:solidFill>
                <a:highlight>
                  <a:srgbClr val="FFFFFF"/>
                </a:highlight>
                <a:latin typeface="Courier New"/>
                <a:ea typeface="Courier New"/>
                <a:cs typeface="Courier New"/>
                <a:sym typeface="Courier New"/>
              </a:rPr>
              <a:t>(</a:t>
            </a:r>
            <a:r>
              <a:rPr lang="es" sz="1050">
                <a:solidFill>
                  <a:srgbClr val="A31515"/>
                </a:solidFill>
                <a:highlight>
                  <a:srgbClr val="FFFFFF"/>
                </a:highlight>
                <a:latin typeface="Courier New"/>
                <a:ea typeface="Courier New"/>
                <a:cs typeface="Courier New"/>
                <a:sym typeface="Courier New"/>
              </a:rPr>
              <a:t>"Sos mayor de edad."</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rgbClr val="FFFFFF"/>
                </a:highlight>
                <a:latin typeface="Courier New"/>
                <a:ea typeface="Courier New"/>
                <a:cs typeface="Courier New"/>
                <a:sym typeface="Courier New"/>
              </a:rPr>
              <a:t>} </a:t>
            </a:r>
            <a:r>
              <a:rPr lang="es" sz="1050">
                <a:solidFill>
                  <a:srgbClr val="AF00DB"/>
                </a:solidFill>
                <a:highlight>
                  <a:srgbClr val="FFFFFF"/>
                </a:highlight>
                <a:latin typeface="Courier New"/>
                <a:ea typeface="Courier New"/>
                <a:cs typeface="Courier New"/>
                <a:sym typeface="Courier New"/>
              </a:rPr>
              <a:t>else</a:t>
            </a:r>
            <a:r>
              <a:rPr lang="es" sz="1050">
                <a:solidFill>
                  <a:schemeClr val="dk1"/>
                </a:solidFill>
                <a:highlight>
                  <a:srgbClr val="FFFFFF"/>
                </a:highlight>
                <a:latin typeface="Courier New"/>
                <a:ea typeface="Courier New"/>
                <a:cs typeface="Courier New"/>
                <a:sym typeface="Courier New"/>
              </a:rPr>
              <a:t> </a:t>
            </a:r>
            <a:r>
              <a:rPr lang="es" sz="1050">
                <a:solidFill>
                  <a:srgbClr val="AF00DB"/>
                </a:solidFill>
                <a:highlight>
                  <a:srgbClr val="FFFFFF"/>
                </a:highlight>
                <a:latin typeface="Courier New"/>
                <a:ea typeface="Courier New"/>
                <a:cs typeface="Courier New"/>
                <a:sym typeface="Courier New"/>
              </a:rPr>
              <a:t>if</a:t>
            </a: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edad</a:t>
            </a:r>
            <a:r>
              <a:rPr lang="es" sz="1050">
                <a:solidFill>
                  <a:schemeClr val="dk1"/>
                </a:solidFill>
                <a:highlight>
                  <a:srgbClr val="FFFFFF"/>
                </a:highlight>
                <a:latin typeface="Courier New"/>
                <a:ea typeface="Courier New"/>
                <a:cs typeface="Courier New"/>
                <a:sym typeface="Courier New"/>
              </a:rPr>
              <a:t> &gt;= </a:t>
            </a:r>
            <a:r>
              <a:rPr lang="es" sz="1050">
                <a:solidFill>
                  <a:srgbClr val="098658"/>
                </a:solidFill>
                <a:highlight>
                  <a:srgbClr val="FFFFFF"/>
                </a:highlight>
                <a:latin typeface="Courier New"/>
                <a:ea typeface="Courier New"/>
                <a:cs typeface="Courier New"/>
                <a:sym typeface="Courier New"/>
              </a:rPr>
              <a:t>13</a:t>
            </a:r>
            <a:r>
              <a:rPr lang="es"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console</a:t>
            </a:r>
            <a:r>
              <a:rPr lang="es" sz="1050">
                <a:solidFill>
                  <a:schemeClr val="dk1"/>
                </a:solidFill>
                <a:highlight>
                  <a:srgbClr val="FFFFFF"/>
                </a:highlight>
                <a:latin typeface="Courier New"/>
                <a:ea typeface="Courier New"/>
                <a:cs typeface="Courier New"/>
                <a:sym typeface="Courier New"/>
              </a:rPr>
              <a:t>.</a:t>
            </a:r>
            <a:r>
              <a:rPr lang="es" sz="1050">
                <a:solidFill>
                  <a:srgbClr val="795E26"/>
                </a:solidFill>
                <a:highlight>
                  <a:srgbClr val="FFFFFF"/>
                </a:highlight>
                <a:latin typeface="Courier New"/>
                <a:ea typeface="Courier New"/>
                <a:cs typeface="Courier New"/>
                <a:sym typeface="Courier New"/>
              </a:rPr>
              <a:t>log</a:t>
            </a:r>
            <a:r>
              <a:rPr lang="es" sz="1050">
                <a:solidFill>
                  <a:schemeClr val="dk1"/>
                </a:solidFill>
                <a:highlight>
                  <a:srgbClr val="FFFFFF"/>
                </a:highlight>
                <a:latin typeface="Courier New"/>
                <a:ea typeface="Courier New"/>
                <a:cs typeface="Courier New"/>
                <a:sym typeface="Courier New"/>
              </a:rPr>
              <a:t>(</a:t>
            </a:r>
            <a:r>
              <a:rPr lang="es" sz="1050">
                <a:solidFill>
                  <a:srgbClr val="A31515"/>
                </a:solidFill>
                <a:highlight>
                  <a:srgbClr val="FFFFFF"/>
                </a:highlight>
                <a:latin typeface="Courier New"/>
                <a:ea typeface="Courier New"/>
                <a:cs typeface="Courier New"/>
                <a:sym typeface="Courier New"/>
              </a:rPr>
              <a:t>"Sos un adolescente."</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rgbClr val="FFFFFF"/>
                </a:highlight>
                <a:latin typeface="Courier New"/>
                <a:ea typeface="Courier New"/>
                <a:cs typeface="Courier New"/>
                <a:sym typeface="Courier New"/>
              </a:rPr>
              <a:t>} </a:t>
            </a:r>
            <a:r>
              <a:rPr lang="es" sz="1050">
                <a:solidFill>
                  <a:srgbClr val="AF00DB"/>
                </a:solidFill>
                <a:highlight>
                  <a:srgbClr val="FFFFFF"/>
                </a:highlight>
                <a:latin typeface="Courier New"/>
                <a:ea typeface="Courier New"/>
                <a:cs typeface="Courier New"/>
                <a:sym typeface="Courier New"/>
              </a:rPr>
              <a:t>else</a:t>
            </a:r>
            <a:r>
              <a:rPr lang="es"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rgbClr val="FFFFFF"/>
                </a:highlight>
                <a:latin typeface="Courier New"/>
                <a:ea typeface="Courier New"/>
                <a:cs typeface="Courier New"/>
                <a:sym typeface="Courier New"/>
              </a:rPr>
              <a:t>   </a:t>
            </a:r>
            <a:r>
              <a:rPr lang="es" sz="1050">
                <a:solidFill>
                  <a:srgbClr val="001080"/>
                </a:solidFill>
                <a:highlight>
                  <a:srgbClr val="FFFFFF"/>
                </a:highlight>
                <a:latin typeface="Courier New"/>
                <a:ea typeface="Courier New"/>
                <a:cs typeface="Courier New"/>
                <a:sym typeface="Courier New"/>
              </a:rPr>
              <a:t>console</a:t>
            </a:r>
            <a:r>
              <a:rPr lang="es" sz="1050">
                <a:solidFill>
                  <a:schemeClr val="dk1"/>
                </a:solidFill>
                <a:highlight>
                  <a:srgbClr val="FFFFFF"/>
                </a:highlight>
                <a:latin typeface="Courier New"/>
                <a:ea typeface="Courier New"/>
                <a:cs typeface="Courier New"/>
                <a:sym typeface="Courier New"/>
              </a:rPr>
              <a:t>.</a:t>
            </a:r>
            <a:r>
              <a:rPr lang="es" sz="1050">
                <a:solidFill>
                  <a:srgbClr val="795E26"/>
                </a:solidFill>
                <a:highlight>
                  <a:srgbClr val="FFFFFF"/>
                </a:highlight>
                <a:latin typeface="Courier New"/>
                <a:ea typeface="Courier New"/>
                <a:cs typeface="Courier New"/>
                <a:sym typeface="Courier New"/>
              </a:rPr>
              <a:t>log</a:t>
            </a:r>
            <a:r>
              <a:rPr lang="es" sz="1050">
                <a:solidFill>
                  <a:schemeClr val="dk1"/>
                </a:solidFill>
                <a:highlight>
                  <a:srgbClr val="FFFFFF"/>
                </a:highlight>
                <a:latin typeface="Courier New"/>
                <a:ea typeface="Courier New"/>
                <a:cs typeface="Courier New"/>
                <a:sym typeface="Courier New"/>
              </a:rPr>
              <a:t>(</a:t>
            </a:r>
            <a:r>
              <a:rPr lang="es" sz="1050">
                <a:solidFill>
                  <a:srgbClr val="A31515"/>
                </a:solidFill>
                <a:highlight>
                  <a:srgbClr val="FFFFFF"/>
                </a:highlight>
                <a:latin typeface="Courier New"/>
                <a:ea typeface="Courier New"/>
                <a:cs typeface="Courier New"/>
                <a:sym typeface="Courier New"/>
              </a:rPr>
              <a:t>"Sos un niño."</a:t>
            </a: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2d4cc85b294_0_49"/>
          <p:cNvSpPr txBox="1"/>
          <p:nvPr/>
        </p:nvSpPr>
        <p:spPr>
          <a:xfrm>
            <a:off x="1972350" y="1651338"/>
            <a:ext cx="6269400" cy="15705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s" sz="3400">
                <a:solidFill>
                  <a:schemeClr val="dk1"/>
                </a:solidFill>
                <a:latin typeface="Archivo Black"/>
                <a:ea typeface="Archivo Black"/>
                <a:cs typeface="Archivo Black"/>
                <a:sym typeface="Archivo Black"/>
              </a:rPr>
              <a:t>Operadores lógicos y relacionales</a:t>
            </a:r>
            <a:endParaRPr b="1" sz="4900">
              <a:solidFill>
                <a:srgbClr val="333333"/>
              </a:solidFill>
              <a:latin typeface="Montserrat"/>
              <a:ea typeface="Montserrat"/>
              <a:cs typeface="Montserrat"/>
              <a:sym typeface="Montserrat"/>
            </a:endParaRPr>
          </a:p>
        </p:txBody>
      </p:sp>
      <p:grpSp>
        <p:nvGrpSpPr>
          <p:cNvPr id="187" name="Google Shape;187;g2d4cc85b294_0_49"/>
          <p:cNvGrpSpPr/>
          <p:nvPr/>
        </p:nvGrpSpPr>
        <p:grpSpPr>
          <a:xfrm>
            <a:off x="1398675" y="2090497"/>
            <a:ext cx="1007657" cy="962509"/>
            <a:chOff x="0" y="-9525"/>
            <a:chExt cx="354123" cy="394843"/>
          </a:xfrm>
        </p:grpSpPr>
        <p:sp>
          <p:nvSpPr>
            <p:cNvPr id="188" name="Google Shape;188;g2d4cc85b294_0_4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89" name="Google Shape;189;g2d4cc85b294_0_4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90" name="Google Shape;190;g2d4cc85b294_0_49" title="Archivo:JavaScript-logo.png - Wikipedia, la enciclopedia libre"/>
          <p:cNvPicPr preferRelativeResize="0"/>
          <p:nvPr/>
        </p:nvPicPr>
        <p:blipFill rotWithShape="1">
          <a:blip r:embed="rId4">
            <a:alphaModFix/>
          </a:blip>
          <a:srcRect b="0" l="0" r="0" t="0"/>
          <a:stretch/>
        </p:blipFill>
        <p:spPr>
          <a:xfrm>
            <a:off x="1539591" y="2249797"/>
            <a:ext cx="725791" cy="6438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g306bdfb0d37_0_102"/>
          <p:cNvSpPr txBox="1"/>
          <p:nvPr/>
        </p:nvSpPr>
        <p:spPr>
          <a:xfrm>
            <a:off x="311700" y="597425"/>
            <a:ext cx="4467300" cy="10314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3400">
                <a:solidFill>
                  <a:schemeClr val="lt1"/>
                </a:solidFill>
                <a:latin typeface="Archivo Black"/>
                <a:ea typeface="Archivo Black"/>
                <a:cs typeface="Archivo Black"/>
                <a:sym typeface="Archivo Black"/>
              </a:rPr>
              <a:t>Operadores de comparación</a:t>
            </a:r>
            <a:endParaRPr sz="2700">
              <a:solidFill>
                <a:schemeClr val="lt1"/>
              </a:solidFill>
              <a:latin typeface="Montserrat Medium"/>
              <a:ea typeface="Montserrat Medium"/>
              <a:cs typeface="Montserrat Medium"/>
              <a:sym typeface="Montserrat Medium"/>
            </a:endParaRPr>
          </a:p>
        </p:txBody>
      </p:sp>
      <p:sp>
        <p:nvSpPr>
          <p:cNvPr id="196" name="Google Shape;196;g306bdfb0d37_0_102"/>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graphicFrame>
        <p:nvGraphicFramePr>
          <p:cNvPr id="197" name="Google Shape;197;g306bdfb0d37_0_102"/>
          <p:cNvGraphicFramePr/>
          <p:nvPr/>
        </p:nvGraphicFramePr>
        <p:xfrm>
          <a:off x="5235073" y="1199510"/>
          <a:ext cx="3000000" cy="3000000"/>
        </p:xfrm>
        <a:graphic>
          <a:graphicData uri="http://schemas.openxmlformats.org/drawingml/2006/table">
            <a:tbl>
              <a:tblPr bandRow="1" firstRow="1">
                <a:noFill/>
                <a:tableStyleId>{C9BB3023-A3BD-4531-A1BC-2F95B4E4C850}</a:tableStyleId>
              </a:tblPr>
              <a:tblGrid>
                <a:gridCol w="1161375"/>
                <a:gridCol w="1625800"/>
              </a:tblGrid>
              <a:tr h="272000">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Montserrat"/>
                          <a:ea typeface="Montserrat"/>
                          <a:cs typeface="Montserrat"/>
                          <a:sym typeface="Montserrat"/>
                        </a:rPr>
                        <a:t>Operador</a:t>
                      </a:r>
                      <a:endParaRPr sz="1400" u="none" cap="none" strike="noStrike">
                        <a:latin typeface="Montserrat"/>
                        <a:ea typeface="Montserrat"/>
                        <a:cs typeface="Montserrat"/>
                        <a:sym typeface="Montserrat"/>
                      </a:endParaRPr>
                    </a:p>
                  </a:txBody>
                  <a:tcPr marT="45725" marB="45725" marR="91450" marL="91450">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Montserrat"/>
                          <a:ea typeface="Montserrat"/>
                          <a:cs typeface="Montserrat"/>
                          <a:sym typeface="Montserrat"/>
                        </a:rPr>
                        <a:t>Descripción</a:t>
                      </a:r>
                      <a:endParaRPr sz="1400" u="none" cap="none" strike="noStrike">
                        <a:latin typeface="Montserrat"/>
                        <a:ea typeface="Montserrat"/>
                        <a:cs typeface="Montserrat"/>
                        <a:sym typeface="Montserrat"/>
                      </a:endParaRPr>
                    </a:p>
                  </a:txBody>
                  <a:tcPr marT="45725" marB="45725" marR="91450" marL="91450">
                    <a:solidFill>
                      <a:srgbClr val="F8C82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igual a</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igual valor y tipo</a:t>
                      </a:r>
                      <a:endParaRPr sz="1200" u="none" cap="none" strike="noStrike">
                        <a:latin typeface="Montserrat"/>
                        <a:ea typeface="Montserrat"/>
                        <a:cs typeface="Montserrat"/>
                        <a:sym typeface="Montserrat"/>
                      </a:endParaRPr>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no igual a</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igual valor no tipo</a:t>
                      </a:r>
                      <a:endParaRPr sz="1400" u="none" cap="none" strike="noStrike"/>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&gt;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mayor que</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&lt;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menor que</a:t>
                      </a:r>
                      <a:endParaRPr sz="1200" u="none" cap="none" strike="noStrike">
                        <a:latin typeface="Montserrat"/>
                        <a:ea typeface="Montserrat"/>
                        <a:cs typeface="Montserrat"/>
                        <a:sym typeface="Montserrat"/>
                      </a:endParaRPr>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&gt;=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mayor o igual que</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&lt;=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menor o igual que</a:t>
                      </a:r>
                      <a:endParaRPr sz="1200" u="none" cap="none" strike="noStrike">
                        <a:latin typeface="Montserrat"/>
                        <a:ea typeface="Montserrat"/>
                        <a:cs typeface="Montserrat"/>
                        <a:sym typeface="Montserrat"/>
                      </a:endParaRPr>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operador ternario</a:t>
                      </a:r>
                      <a:endParaRPr sz="1200" u="none" cap="none" strike="noStrike">
                        <a:latin typeface="Montserrat"/>
                        <a:ea typeface="Montserrat"/>
                        <a:cs typeface="Montserrat"/>
                        <a:sym typeface="Montserrat"/>
                      </a:endParaRPr>
                    </a:p>
                  </a:txBody>
                  <a:tcPr marT="76200" marB="76200" marR="76200" marL="76200">
                    <a:solidFill>
                      <a:srgbClr val="FFE66D"/>
                    </a:solidFill>
                  </a:tcPr>
                </a:tc>
              </a:tr>
            </a:tbl>
          </a:graphicData>
        </a:graphic>
      </p:graphicFrame>
      <p:sp>
        <p:nvSpPr>
          <p:cNvPr id="198" name="Google Shape;198;g306bdfb0d37_0_102"/>
          <p:cNvSpPr txBox="1"/>
          <p:nvPr/>
        </p:nvSpPr>
        <p:spPr>
          <a:xfrm>
            <a:off x="616500" y="176207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400"/>
              <a:buFont typeface="Arial"/>
              <a:buNone/>
            </a:pPr>
            <a:r>
              <a:rPr lang="es">
                <a:solidFill>
                  <a:schemeClr val="lt1"/>
                </a:solidFill>
                <a:latin typeface="Archivo Narrow"/>
                <a:ea typeface="Archivo Narrow"/>
                <a:cs typeface="Archivo Narrow"/>
                <a:sym typeface="Archivo Narrow"/>
              </a:rPr>
              <a:t>Un operador de comparación (o relacional) compara sus operandos y devuelve un valor lógico en función de si la comparación es verdadera (true) o falsa (false). Los operandos pueden ser valores numéricos, de cadena, lógicos u objetos. Las cadenas se comparan según el orden lexicográfico estándar. En la mayoría de los casos, si los dos operadores no son del mismo tipo, JavaScript intenta convertirlos a un tipo apropiado para la comparación. Este comportamiento generalmente resulta en comparar los operadores numéricamente. </a:t>
            </a:r>
            <a:endParaRPr>
              <a:solidFill>
                <a:schemeClr val="lt1"/>
              </a:solidFill>
              <a:latin typeface="Archivo Narrow"/>
              <a:ea typeface="Archivo Narrow"/>
              <a:cs typeface="Archivo Narrow"/>
              <a:sym typeface="Archivo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cxnSp>
        <p:nvCxnSpPr>
          <p:cNvPr id="203" name="Google Shape;203;g306bdfb0d37_0_6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04" name="Google Shape;204;g306bdfb0d37_0_60"/>
          <p:cNvGrpSpPr/>
          <p:nvPr/>
        </p:nvGrpSpPr>
        <p:grpSpPr>
          <a:xfrm>
            <a:off x="8060379" y="344475"/>
            <a:ext cx="670072" cy="721457"/>
            <a:chOff x="0" y="-9525"/>
            <a:chExt cx="354123" cy="394843"/>
          </a:xfrm>
        </p:grpSpPr>
        <p:sp>
          <p:nvSpPr>
            <p:cNvPr id="205" name="Google Shape;205;g306bdfb0d37_0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06" name="Google Shape;206;g306bdfb0d37_0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07" name="Google Shape;207;g306bdfb0d37_0_6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08" name="Google Shape;208;g306bdfb0d37_0_60"/>
          <p:cNvSpPr txBox="1"/>
          <p:nvPr/>
        </p:nvSpPr>
        <p:spPr>
          <a:xfrm>
            <a:off x="464100" y="521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Operadores lógicos </a:t>
            </a:r>
            <a:r>
              <a:rPr lang="es" sz="2700">
                <a:solidFill>
                  <a:srgbClr val="000000"/>
                </a:solidFill>
                <a:latin typeface="Montserrat Medium"/>
                <a:ea typeface="Montserrat Medium"/>
                <a:cs typeface="Montserrat Medium"/>
                <a:sym typeface="Montserrat Medium"/>
              </a:rPr>
              <a:t> </a:t>
            </a:r>
            <a:endParaRPr sz="2700">
              <a:solidFill>
                <a:srgbClr val="000000"/>
              </a:solidFill>
              <a:latin typeface="Montserrat Medium"/>
              <a:ea typeface="Montserrat Medium"/>
              <a:cs typeface="Montserrat Medium"/>
              <a:sym typeface="Montserrat Medium"/>
            </a:endParaRPr>
          </a:p>
        </p:txBody>
      </p:sp>
      <p:sp>
        <p:nvSpPr>
          <p:cNvPr id="209" name="Google Shape;209;g306bdfb0d37_0_60"/>
          <p:cNvSpPr txBox="1"/>
          <p:nvPr/>
        </p:nvSpPr>
        <p:spPr>
          <a:xfrm>
            <a:off x="432000" y="10000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Los operadores lógicos se utilizan normalmente con valores booleanos (lógicos).</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graphicFrame>
        <p:nvGraphicFramePr>
          <p:cNvPr id="210" name="Google Shape;210;g306bdfb0d37_0_60"/>
          <p:cNvGraphicFramePr/>
          <p:nvPr/>
        </p:nvGraphicFramePr>
        <p:xfrm>
          <a:off x="687790" y="1690648"/>
          <a:ext cx="3000000" cy="3000000"/>
        </p:xfrm>
        <a:graphic>
          <a:graphicData uri="http://schemas.openxmlformats.org/drawingml/2006/table">
            <a:tbl>
              <a:tblPr bandRow="1" firstRow="1">
                <a:noFill/>
                <a:tableStyleId>{C9BB3023-A3BD-4531-A1BC-2F95B4E4C850}</a:tableStyleId>
              </a:tblPr>
              <a:tblGrid>
                <a:gridCol w="1290475"/>
                <a:gridCol w="1806525"/>
              </a:tblGrid>
              <a:tr h="278175">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rgbClr val="595959"/>
                          </a:solidFill>
                          <a:latin typeface="Montserrat"/>
                          <a:ea typeface="Montserrat"/>
                          <a:cs typeface="Montserrat"/>
                          <a:sym typeface="Montserrat"/>
                        </a:rPr>
                        <a:t>Operador</a:t>
                      </a:r>
                      <a:endParaRPr sz="120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rgbClr val="595959"/>
                          </a:solidFill>
                          <a:latin typeface="Montserrat"/>
                          <a:ea typeface="Montserrat"/>
                          <a:cs typeface="Montserrat"/>
                          <a:sym typeface="Montserrat"/>
                        </a:rPr>
                        <a:t>Descripción</a:t>
                      </a:r>
                      <a:endParaRPr sz="120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r>
              <a:tr h="316225">
                <a:tc>
                  <a:txBody>
                    <a:bodyPr/>
                    <a:lstStyle/>
                    <a:p>
                      <a:pPr indent="0" lvl="0" marL="0" marR="0" rtl="0" algn="ctr">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&amp;&amp;</a:t>
                      </a:r>
                      <a:endParaRPr b="1" sz="1200" u="none" cap="none" strike="noStrike">
                        <a:latin typeface="Montserrat"/>
                        <a:ea typeface="Montserrat"/>
                        <a:cs typeface="Montserrat"/>
                        <a:sym typeface="Montserrat"/>
                      </a:endParaRPr>
                    </a:p>
                  </a:txBody>
                  <a:tcPr marT="76200" marB="76200" marR="76200" marL="1524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Y lógico (Conjunción)</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316225">
                <a:tc>
                  <a:txBody>
                    <a:bodyPr/>
                    <a:lstStyle/>
                    <a:p>
                      <a:pPr indent="0" lvl="0" marL="0" marR="0" rtl="0" algn="ctr">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O lógico (Disyunción)</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r>
              <a:tr h="316225">
                <a:tc>
                  <a:txBody>
                    <a:bodyPr/>
                    <a:lstStyle/>
                    <a:p>
                      <a:pPr indent="0" lvl="0" marL="0" marR="0" rtl="0" algn="ctr">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NO lógico (Negación)</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bl>
          </a:graphicData>
        </a:graphic>
      </p:graphicFrame>
      <p:graphicFrame>
        <p:nvGraphicFramePr>
          <p:cNvPr id="211" name="Google Shape;211;g306bdfb0d37_0_60"/>
          <p:cNvGraphicFramePr/>
          <p:nvPr/>
        </p:nvGraphicFramePr>
        <p:xfrm>
          <a:off x="5473306" y="1653513"/>
          <a:ext cx="3000000" cy="3000000"/>
        </p:xfrm>
        <a:graphic>
          <a:graphicData uri="http://schemas.openxmlformats.org/drawingml/2006/table">
            <a:tbl>
              <a:tblPr bandRow="1" firstRow="1">
                <a:noFill/>
                <a:tableStyleId>{C9BB3023-A3BD-4531-A1BC-2F95B4E4C850}</a:tableStyleId>
              </a:tblPr>
              <a:tblGrid>
                <a:gridCol w="955325"/>
                <a:gridCol w="955325"/>
                <a:gridCol w="955325"/>
              </a:tblGrid>
              <a:tr h="244825">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595959"/>
                          </a:solidFill>
                          <a:latin typeface="Montserrat"/>
                          <a:ea typeface="Montserrat"/>
                          <a:cs typeface="Montserrat"/>
                          <a:sym typeface="Montserrat"/>
                        </a:rPr>
                        <a:t>Prop A</a:t>
                      </a:r>
                      <a:endParaRPr sz="105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595959"/>
                          </a:solidFill>
                          <a:latin typeface="Montserrat"/>
                          <a:ea typeface="Montserrat"/>
                          <a:cs typeface="Montserrat"/>
                          <a:sym typeface="Montserrat"/>
                        </a:rPr>
                        <a:t>Prop B</a:t>
                      </a:r>
                      <a:endParaRPr sz="105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595959"/>
                          </a:solidFill>
                          <a:latin typeface="Montserrat"/>
                          <a:ea typeface="Montserrat"/>
                          <a:cs typeface="Montserrat"/>
                          <a:sym typeface="Montserrat"/>
                        </a:rPr>
                        <a:t>Resultado</a:t>
                      </a:r>
                      <a:endParaRPr sz="105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r>
              <a:tr h="21927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True</a:t>
                      </a:r>
                      <a:endParaRPr b="1"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21927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False</a:t>
                      </a:r>
                      <a:endParaRPr b="1"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r>
              <a:tr h="21927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False</a:t>
                      </a:r>
                      <a:endParaRPr b="1"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21927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False</a:t>
                      </a:r>
                      <a:endParaRPr b="1"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r>
            </a:tbl>
          </a:graphicData>
        </a:graphic>
      </p:graphicFrame>
      <p:graphicFrame>
        <p:nvGraphicFramePr>
          <p:cNvPr id="212" name="Google Shape;212;g306bdfb0d37_0_60"/>
          <p:cNvGraphicFramePr/>
          <p:nvPr/>
        </p:nvGraphicFramePr>
        <p:xfrm>
          <a:off x="5473306" y="3091205"/>
          <a:ext cx="3000000" cy="3000000"/>
        </p:xfrm>
        <a:graphic>
          <a:graphicData uri="http://schemas.openxmlformats.org/drawingml/2006/table">
            <a:tbl>
              <a:tblPr bandRow="1" firstRow="1">
                <a:noFill/>
                <a:tableStyleId>{C9BB3023-A3BD-4531-A1BC-2F95B4E4C850}</a:tableStyleId>
              </a:tblPr>
              <a:tblGrid>
                <a:gridCol w="955325"/>
                <a:gridCol w="955325"/>
                <a:gridCol w="955325"/>
              </a:tblGrid>
              <a:tr h="243500">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595959"/>
                          </a:solidFill>
                          <a:latin typeface="Montserrat"/>
                          <a:ea typeface="Montserrat"/>
                          <a:cs typeface="Montserrat"/>
                          <a:sym typeface="Montserrat"/>
                        </a:rPr>
                        <a:t>Prop A</a:t>
                      </a:r>
                      <a:endParaRPr sz="105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595959"/>
                          </a:solidFill>
                          <a:latin typeface="Montserrat"/>
                          <a:ea typeface="Montserrat"/>
                          <a:cs typeface="Montserrat"/>
                          <a:sym typeface="Montserrat"/>
                        </a:rPr>
                        <a:t>Prop B</a:t>
                      </a:r>
                      <a:endParaRPr sz="105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595959"/>
                          </a:solidFill>
                          <a:latin typeface="Montserrat"/>
                          <a:ea typeface="Montserrat"/>
                          <a:cs typeface="Montserrat"/>
                          <a:sym typeface="Montserrat"/>
                        </a:rPr>
                        <a:t>Resultado</a:t>
                      </a:r>
                      <a:endParaRPr sz="105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True</a:t>
                      </a:r>
                      <a:endParaRPr b="1"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True</a:t>
                      </a:r>
                      <a:endParaRPr b="1"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True</a:t>
                      </a:r>
                      <a:endParaRPr b="1"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False</a:t>
                      </a:r>
                      <a:endParaRPr b="1"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1E7FD"/>
                    </a:solidFill>
                  </a:tcPr>
                </a:tc>
              </a:tr>
            </a:tbl>
          </a:graphicData>
        </a:graphic>
      </p:graphicFrame>
      <p:graphicFrame>
        <p:nvGraphicFramePr>
          <p:cNvPr id="213" name="Google Shape;213;g306bdfb0d37_0_60"/>
          <p:cNvGraphicFramePr/>
          <p:nvPr/>
        </p:nvGraphicFramePr>
        <p:xfrm>
          <a:off x="1960790" y="3335054"/>
          <a:ext cx="3000000" cy="3000000"/>
        </p:xfrm>
        <a:graphic>
          <a:graphicData uri="http://schemas.openxmlformats.org/drawingml/2006/table">
            <a:tbl>
              <a:tblPr bandRow="1" firstRow="1">
                <a:noFill/>
                <a:tableStyleId>{C9BB3023-A3BD-4531-A1BC-2F95B4E4C850}</a:tableStyleId>
              </a:tblPr>
              <a:tblGrid>
                <a:gridCol w="912000"/>
                <a:gridCol w="912000"/>
              </a:tblGrid>
              <a:tr h="243500">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595959"/>
                          </a:solidFill>
                          <a:latin typeface="Montserrat"/>
                          <a:ea typeface="Montserrat"/>
                          <a:cs typeface="Montserrat"/>
                          <a:sym typeface="Montserrat"/>
                        </a:rPr>
                        <a:t>Prop A</a:t>
                      </a:r>
                      <a:endParaRPr sz="105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595959"/>
                          </a:solidFill>
                          <a:latin typeface="Montserrat"/>
                          <a:ea typeface="Montserrat"/>
                          <a:cs typeface="Montserrat"/>
                          <a:sym typeface="Montserrat"/>
                        </a:rPr>
                        <a:t>Resultado</a:t>
                      </a:r>
                      <a:endParaRPr sz="105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!True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False</a:t>
                      </a:r>
                      <a:endParaRPr b="1"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2361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!False</a:t>
                      </a:r>
                      <a:endParaRPr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True</a:t>
                      </a:r>
                      <a:endParaRPr b="1" sz="10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r>
            </a:tbl>
          </a:graphicData>
        </a:graphic>
      </p:graphicFrame>
      <p:sp>
        <p:nvSpPr>
          <p:cNvPr id="214" name="Google Shape;214;g306bdfb0d37_0_60"/>
          <p:cNvSpPr txBox="1"/>
          <p:nvPr/>
        </p:nvSpPr>
        <p:spPr>
          <a:xfrm>
            <a:off x="687800" y="3342663"/>
            <a:ext cx="1258500" cy="333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9D66F9"/>
              </a:buClr>
              <a:buSzPts val="2500"/>
              <a:buFont typeface="Montserrat ExtraBold"/>
              <a:buNone/>
            </a:pPr>
            <a:r>
              <a:rPr b="0" i="0" lang="es" sz="1200" u="none" cap="none" strike="noStrike">
                <a:solidFill>
                  <a:srgbClr val="595959"/>
                </a:solidFill>
                <a:latin typeface="Montserrat ExtraBold"/>
                <a:ea typeface="Montserrat ExtraBold"/>
                <a:cs typeface="Montserrat ExtraBold"/>
                <a:sym typeface="Montserrat ExtraBold"/>
              </a:rPr>
              <a:t>! (Negación)</a:t>
            </a:r>
            <a:endParaRPr b="0" i="0" sz="1200" u="none" cap="none" strike="noStrike">
              <a:solidFill>
                <a:srgbClr val="595959"/>
              </a:solidFill>
              <a:latin typeface="Montserrat ExtraBold"/>
              <a:ea typeface="Montserrat ExtraBold"/>
              <a:cs typeface="Montserrat ExtraBold"/>
              <a:sym typeface="Montserrat ExtraBold"/>
            </a:endParaRPr>
          </a:p>
        </p:txBody>
      </p:sp>
      <p:sp>
        <p:nvSpPr>
          <p:cNvPr id="215" name="Google Shape;215;g306bdfb0d37_0_60"/>
          <p:cNvSpPr txBox="1"/>
          <p:nvPr/>
        </p:nvSpPr>
        <p:spPr>
          <a:xfrm>
            <a:off x="3822356" y="1705891"/>
            <a:ext cx="1613400" cy="333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9D66F9"/>
              </a:buClr>
              <a:buSzPts val="2500"/>
              <a:buFont typeface="Montserrat ExtraBold"/>
              <a:buNone/>
            </a:pPr>
            <a:r>
              <a:rPr b="0" i="0" lang="es" sz="1200" u="none" cap="none" strike="noStrike">
                <a:solidFill>
                  <a:srgbClr val="595959"/>
                </a:solidFill>
                <a:latin typeface="Montserrat ExtraBold"/>
                <a:ea typeface="Montserrat ExtraBold"/>
                <a:cs typeface="Montserrat ExtraBold"/>
                <a:sym typeface="Montserrat ExtraBold"/>
              </a:rPr>
              <a:t>&amp;&amp; (Conjunción)</a:t>
            </a:r>
            <a:endParaRPr b="0" i="0" sz="1200" u="none" cap="none" strike="noStrike">
              <a:solidFill>
                <a:srgbClr val="595959"/>
              </a:solidFill>
              <a:latin typeface="Montserrat ExtraBold"/>
              <a:ea typeface="Montserrat ExtraBold"/>
              <a:cs typeface="Montserrat ExtraBold"/>
              <a:sym typeface="Montserrat ExtraBold"/>
            </a:endParaRPr>
          </a:p>
        </p:txBody>
      </p:sp>
      <p:sp>
        <p:nvSpPr>
          <p:cNvPr id="216" name="Google Shape;216;g306bdfb0d37_0_60"/>
          <p:cNvSpPr txBox="1"/>
          <p:nvPr/>
        </p:nvSpPr>
        <p:spPr>
          <a:xfrm>
            <a:off x="3859906" y="3091208"/>
            <a:ext cx="1613400" cy="333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9D66F9"/>
              </a:buClr>
              <a:buSzPts val="2500"/>
              <a:buFont typeface="Montserrat ExtraBold"/>
              <a:buNone/>
            </a:pPr>
            <a:r>
              <a:rPr b="0" i="0" lang="es" sz="1200" u="none" cap="none" strike="noStrike">
                <a:solidFill>
                  <a:srgbClr val="595959"/>
                </a:solidFill>
                <a:latin typeface="Montserrat ExtraBold"/>
                <a:ea typeface="Montserrat ExtraBold"/>
                <a:cs typeface="Montserrat ExtraBold"/>
                <a:sym typeface="Montserrat ExtraBold"/>
              </a:rPr>
              <a:t>|| (Disyunción)</a:t>
            </a:r>
            <a:endParaRPr b="0" i="0" sz="1200" u="none" cap="none" strike="noStrike">
              <a:solidFill>
                <a:srgbClr val="595959"/>
              </a:solidFill>
              <a:latin typeface="Montserrat ExtraBold"/>
              <a:ea typeface="Montserrat ExtraBold"/>
              <a:cs typeface="Montserrat ExtraBold"/>
              <a:sym typeface="Montserrat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cxnSp>
        <p:nvCxnSpPr>
          <p:cNvPr id="221" name="Google Shape;221;g306bdfb0d37_0_6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22" name="Google Shape;222;g306bdfb0d37_0_69"/>
          <p:cNvGrpSpPr/>
          <p:nvPr/>
        </p:nvGrpSpPr>
        <p:grpSpPr>
          <a:xfrm>
            <a:off x="8060379" y="344475"/>
            <a:ext cx="670072" cy="721457"/>
            <a:chOff x="0" y="-9525"/>
            <a:chExt cx="354123" cy="394843"/>
          </a:xfrm>
        </p:grpSpPr>
        <p:sp>
          <p:nvSpPr>
            <p:cNvPr id="223" name="Google Shape;223;g306bdfb0d37_0_6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4" name="Google Shape;224;g306bdfb0d37_0_6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5" name="Google Shape;225;g306bdfb0d37_0_69"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26" name="Google Shape;226;g306bdfb0d37_0_69"/>
          <p:cNvSpPr txBox="1"/>
          <p:nvPr/>
        </p:nvSpPr>
        <p:spPr>
          <a:xfrm>
            <a:off x="464100" y="521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Operadores prefijo y posfijo</a:t>
            </a:r>
            <a:endParaRPr sz="3500">
              <a:solidFill>
                <a:schemeClr val="dk1"/>
              </a:solidFill>
              <a:latin typeface="Archivo Black"/>
              <a:ea typeface="Archivo Black"/>
              <a:cs typeface="Archivo Black"/>
              <a:sym typeface="Archivo Black"/>
            </a:endParaRPr>
          </a:p>
        </p:txBody>
      </p:sp>
      <p:sp>
        <p:nvSpPr>
          <p:cNvPr id="227" name="Google Shape;227;g306bdfb0d37_0_6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Los afijos se anteponen o se posponen en un nombre de una variable. Cuando hablamos de prefijo nos referimos a que se antepone a la variable y el posfijo se pospone. Se utilizan para realizar operaciones aritméticas, tanto para incrementar como para decrementar el valor de una variable.</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b="1"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graphicFrame>
        <p:nvGraphicFramePr>
          <p:cNvPr id="228" name="Google Shape;228;g306bdfb0d37_0_69"/>
          <p:cNvGraphicFramePr/>
          <p:nvPr/>
        </p:nvGraphicFramePr>
        <p:xfrm>
          <a:off x="1041904" y="2571755"/>
          <a:ext cx="3000000" cy="3000000"/>
        </p:xfrm>
        <a:graphic>
          <a:graphicData uri="http://schemas.openxmlformats.org/drawingml/2006/table">
            <a:tbl>
              <a:tblPr bandRow="1" firstRow="1">
                <a:noFill/>
                <a:tableStyleId>{C9BB3023-A3BD-4531-A1BC-2F95B4E4C850}</a:tableStyleId>
              </a:tblPr>
              <a:tblGrid>
                <a:gridCol w="1428150"/>
                <a:gridCol w="1999250"/>
                <a:gridCol w="3632825"/>
              </a:tblGrid>
              <a:tr h="272000">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rgbClr val="595959"/>
                          </a:solidFill>
                          <a:latin typeface="Montserrat"/>
                          <a:ea typeface="Montserrat"/>
                          <a:cs typeface="Montserrat"/>
                          <a:sym typeface="Montserrat"/>
                        </a:rPr>
                        <a:t>Operador</a:t>
                      </a:r>
                      <a:endParaRPr sz="140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rgbClr val="595959"/>
                          </a:solidFill>
                          <a:latin typeface="Montserrat"/>
                          <a:ea typeface="Montserrat"/>
                          <a:cs typeface="Montserrat"/>
                          <a:sym typeface="Montserrat"/>
                        </a:rPr>
                        <a:t>Descripción</a:t>
                      </a:r>
                      <a:endParaRPr sz="140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rgbClr val="595959"/>
                          </a:solidFill>
                          <a:latin typeface="Montserrat"/>
                          <a:ea typeface="Montserrat"/>
                          <a:cs typeface="Montserrat"/>
                          <a:sym typeface="Montserrat"/>
                        </a:rPr>
                        <a:t>Ejemplo</a:t>
                      </a:r>
                      <a:endParaRPr sz="140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i++</a:t>
                      </a:r>
                      <a:endParaRPr b="1"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incremento posfijo </a:t>
                      </a:r>
                      <a:endParaRPr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a=i++ primero a=i y después i=i +1</a:t>
                      </a:r>
                      <a:endParaRPr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 i</a:t>
                      </a:r>
                      <a:endParaRPr b="1"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incremento prefijo</a:t>
                      </a:r>
                      <a:endParaRPr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a=++i primero i=i +1 y después a=i</a:t>
                      </a:r>
                      <a:endParaRPr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i - -</a:t>
                      </a:r>
                      <a:endParaRPr b="1"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decremento posfijo</a:t>
                      </a:r>
                      <a:endParaRPr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a=i - - primero a=i y después i=i – 1</a:t>
                      </a:r>
                      <a:endParaRPr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 - i</a:t>
                      </a:r>
                      <a:endParaRPr b="1"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decremento prefijo</a:t>
                      </a:r>
                      <a:endParaRPr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a=- - i primero i=i - 1 y después a=i</a:t>
                      </a:r>
                      <a:endParaRPr sz="1200" u="none" cap="none" strike="noStrike">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cxnSp>
        <p:nvCxnSpPr>
          <p:cNvPr id="233" name="Google Shape;233;g306bdfb0d37_0_7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34" name="Google Shape;234;g306bdfb0d37_0_78"/>
          <p:cNvGrpSpPr/>
          <p:nvPr/>
        </p:nvGrpSpPr>
        <p:grpSpPr>
          <a:xfrm>
            <a:off x="8060379" y="344475"/>
            <a:ext cx="670072" cy="721457"/>
            <a:chOff x="0" y="-9525"/>
            <a:chExt cx="354123" cy="394843"/>
          </a:xfrm>
        </p:grpSpPr>
        <p:sp>
          <p:nvSpPr>
            <p:cNvPr id="235" name="Google Shape;235;g306bdfb0d37_0_7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6" name="Google Shape;236;g306bdfb0d37_0_7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37" name="Google Shape;237;g306bdfb0d37_0_7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38" name="Google Shape;238;g306bdfb0d37_0_78"/>
          <p:cNvSpPr txBox="1"/>
          <p:nvPr/>
        </p:nvSpPr>
        <p:spPr>
          <a:xfrm>
            <a:off x="464100" y="521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Operadores de asignación</a:t>
            </a:r>
            <a:endParaRPr sz="3500">
              <a:solidFill>
                <a:schemeClr val="dk1"/>
              </a:solidFill>
              <a:latin typeface="Archivo Black"/>
              <a:ea typeface="Archivo Black"/>
              <a:cs typeface="Archivo Black"/>
              <a:sym typeface="Archivo Black"/>
            </a:endParaRPr>
          </a:p>
        </p:txBody>
      </p:sp>
      <p:sp>
        <p:nvSpPr>
          <p:cNvPr id="239" name="Google Shape;239;g306bdfb0d37_0_78"/>
          <p:cNvSpPr txBox="1"/>
          <p:nvPr/>
        </p:nvSpPr>
        <p:spPr>
          <a:xfrm>
            <a:off x="432025" y="10762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No solamente el = (igual) es un operador de asignación. Existen otras variantes:</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graphicFrame>
        <p:nvGraphicFramePr>
          <p:cNvPr id="240" name="Google Shape;240;g306bdfb0d37_0_78"/>
          <p:cNvGraphicFramePr/>
          <p:nvPr/>
        </p:nvGraphicFramePr>
        <p:xfrm>
          <a:off x="1701313" y="1622141"/>
          <a:ext cx="3000000" cy="3000000"/>
        </p:xfrm>
        <a:graphic>
          <a:graphicData uri="http://schemas.openxmlformats.org/drawingml/2006/table">
            <a:tbl>
              <a:tblPr bandRow="1" firstRow="1">
                <a:noFill/>
                <a:tableStyleId>{C9BB3023-A3BD-4531-A1BC-2F95B4E4C850}</a:tableStyleId>
              </a:tblPr>
              <a:tblGrid>
                <a:gridCol w="1161375"/>
                <a:gridCol w="1625800"/>
                <a:gridCol w="2954225"/>
              </a:tblGrid>
              <a:tr h="272000">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rgbClr val="595959"/>
                          </a:solidFill>
                          <a:latin typeface="Montserrat"/>
                          <a:ea typeface="Montserrat"/>
                          <a:cs typeface="Montserrat"/>
                          <a:sym typeface="Montserrat"/>
                        </a:rPr>
                        <a:t>Operador</a:t>
                      </a:r>
                      <a:endParaRPr sz="140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rgbClr val="595959"/>
                          </a:solidFill>
                          <a:latin typeface="Montserrat"/>
                          <a:ea typeface="Montserrat"/>
                          <a:cs typeface="Montserrat"/>
                          <a:sym typeface="Montserrat"/>
                        </a:rPr>
                        <a:t>Descripción</a:t>
                      </a:r>
                      <a:endParaRPr sz="140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rgbClr val="595959"/>
                          </a:solidFill>
                          <a:latin typeface="Montserrat"/>
                          <a:ea typeface="Montserrat"/>
                          <a:cs typeface="Montserrat"/>
                          <a:sym typeface="Montserrat"/>
                        </a:rPr>
                        <a:t>Equivale a</a:t>
                      </a:r>
                      <a:endParaRPr sz="1400" u="none" cap="none" strike="noStrike">
                        <a:solidFill>
                          <a:srgbClr val="595959"/>
                        </a:solidFill>
                        <a:latin typeface="Montserrat"/>
                        <a:ea typeface="Montserrat"/>
                        <a:cs typeface="Montserrat"/>
                        <a:sym typeface="Montserrat"/>
                      </a:endParaRPr>
                    </a:p>
                  </a:txBody>
                  <a:tcPr marT="45725" marB="45725" marR="91450" marL="914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3</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3</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3F3F3"/>
                    </a:solidFill>
                  </a:tcPr>
                </a:tc>
              </a:tr>
              <a:tr h="272000">
                <a:tc>
                  <a:txBody>
                    <a:bodyPr/>
                    <a:lstStyle/>
                    <a:p>
                      <a:pPr indent="0" lvl="0" marL="0" marR="0" rtl="0" algn="ctr">
                        <a:lnSpc>
                          <a:spcPct val="100000"/>
                        </a:lnSpc>
                        <a:spcBef>
                          <a:spcPts val="0"/>
                        </a:spcBef>
                        <a:spcAft>
                          <a:spcPts val="0"/>
                        </a:spcAft>
                        <a:buClr>
                          <a:srgbClr val="000000"/>
                        </a:buClr>
                        <a:buSzPts val="23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s" sz="1200" u="none" cap="none" strike="noStrike">
                          <a:latin typeface="Montserrat"/>
                          <a:ea typeface="Montserrat"/>
                          <a:cs typeface="Montserrat"/>
                          <a:sym typeface="Montserrat"/>
                        </a:rPr>
                        <a:t>x = x ** y</a:t>
                      </a:r>
                      <a:endParaRPr sz="1200" u="none" cap="none" strike="noStrike">
                        <a:latin typeface="Montserrat"/>
                        <a:ea typeface="Montserrat"/>
                        <a:cs typeface="Montserrat"/>
                        <a:sym typeface="Montserrat"/>
                      </a:endParaRPr>
                    </a:p>
                  </a:txBody>
                  <a:tcPr marT="76200" marB="76200" marR="76200" marL="7620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FE66D"/>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cxnSp>
        <p:nvCxnSpPr>
          <p:cNvPr id="245" name="Google Shape;245;g306bdfb0d37_0_12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46" name="Google Shape;246;g306bdfb0d37_0_122"/>
          <p:cNvGrpSpPr/>
          <p:nvPr/>
        </p:nvGrpSpPr>
        <p:grpSpPr>
          <a:xfrm>
            <a:off x="8060379" y="344475"/>
            <a:ext cx="670072" cy="721457"/>
            <a:chOff x="0" y="-9525"/>
            <a:chExt cx="354123" cy="394843"/>
          </a:xfrm>
        </p:grpSpPr>
        <p:sp>
          <p:nvSpPr>
            <p:cNvPr id="247" name="Google Shape;247;g306bdfb0d37_0_12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48" name="Google Shape;248;g306bdfb0d37_0_12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49" name="Google Shape;249;g306bdfb0d37_0_12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50" name="Google Shape;250;g306bdfb0d37_0_122"/>
          <p:cNvSpPr txBox="1"/>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a:solidFill>
                <a:srgbClr val="595959"/>
              </a:solidFill>
              <a:latin typeface="Montserrat"/>
              <a:ea typeface="Montserrat"/>
              <a:cs typeface="Montserrat"/>
              <a:sym typeface="Montserrat"/>
            </a:endParaRPr>
          </a:p>
        </p:txBody>
      </p:sp>
      <p:pic>
        <p:nvPicPr>
          <p:cNvPr id="251" name="Google Shape;251;g306bdfb0d37_0_122"/>
          <p:cNvPicPr preferRelativeResize="0"/>
          <p:nvPr/>
        </p:nvPicPr>
        <p:blipFill rotWithShape="1">
          <a:blip r:embed="rId5">
            <a:alphaModFix/>
          </a:blip>
          <a:srcRect b="0" l="0" r="0" t="0"/>
          <a:stretch/>
        </p:blipFill>
        <p:spPr>
          <a:xfrm>
            <a:off x="4832400" y="1001600"/>
            <a:ext cx="3701920" cy="3416400"/>
          </a:xfrm>
          <a:prstGeom prst="rect">
            <a:avLst/>
          </a:prstGeom>
          <a:noFill/>
          <a:ln>
            <a:noFill/>
          </a:ln>
        </p:spPr>
      </p:pic>
      <p:sp>
        <p:nvSpPr>
          <p:cNvPr id="252" name="Google Shape;252;g306bdfb0d37_0_122"/>
          <p:cNvSpPr txBox="1"/>
          <p:nvPr/>
        </p:nvSpPr>
        <p:spPr>
          <a:xfrm>
            <a:off x="464100" y="521225"/>
            <a:ext cx="85206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Jerarquía de los operadores</a:t>
            </a:r>
            <a:endParaRPr sz="2800">
              <a:solidFill>
                <a:srgbClr val="000000"/>
              </a:solidFill>
              <a:latin typeface="Montserrat Medium"/>
              <a:ea typeface="Montserrat Medium"/>
              <a:cs typeface="Montserrat Medium"/>
              <a:sym typeface="Montserrat Medium"/>
            </a:endParaRPr>
          </a:p>
        </p:txBody>
      </p:sp>
      <p:sp>
        <p:nvSpPr>
          <p:cNvPr id="253" name="Google Shape;253;g306bdfb0d37_0_122"/>
          <p:cNvSpPr txBox="1"/>
          <p:nvPr/>
        </p:nvSpPr>
        <p:spPr>
          <a:xfrm>
            <a:off x="5403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Al igual que ocurre en las matemáticas, los operadores en programación tienen un orden de prioridad.</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Este orden es el siguiente (de menos prioritario a más prioritario): operadores booleanos; operadores de comparación, y finalmente los aritméticos (con el mismo orden de prioridad que en las matemáticas).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Este orden de prioridad se puede alterar con el uso de los paréntesis ().</a:t>
            </a:r>
            <a:endParaRPr>
              <a:solidFill>
                <a:srgbClr val="595959"/>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grpSp>
        <p:nvGrpSpPr>
          <p:cNvPr id="258" name="Google Shape;258;g2d4cc85b294_0_57"/>
          <p:cNvGrpSpPr/>
          <p:nvPr/>
        </p:nvGrpSpPr>
        <p:grpSpPr>
          <a:xfrm>
            <a:off x="1368600" y="1834847"/>
            <a:ext cx="1007657" cy="962509"/>
            <a:chOff x="0" y="-9525"/>
            <a:chExt cx="354123" cy="394843"/>
          </a:xfrm>
        </p:grpSpPr>
        <p:sp>
          <p:nvSpPr>
            <p:cNvPr id="259" name="Google Shape;259;g2d4cc85b294_0_5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0" name="Google Shape;260;g2d4cc85b294_0_5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61" name="Google Shape;261;g2d4cc85b294_0_57" title="Archivo:JavaScript-logo.png - Wikipedia, la enciclopedia libre"/>
          <p:cNvPicPr preferRelativeResize="0"/>
          <p:nvPr/>
        </p:nvPicPr>
        <p:blipFill rotWithShape="1">
          <a:blip r:embed="rId4">
            <a:alphaModFix/>
          </a:blip>
          <a:srcRect b="0" l="0" r="0" t="0"/>
          <a:stretch/>
        </p:blipFill>
        <p:spPr>
          <a:xfrm>
            <a:off x="1509516" y="1994147"/>
            <a:ext cx="725791" cy="643861"/>
          </a:xfrm>
          <a:prstGeom prst="rect">
            <a:avLst/>
          </a:prstGeom>
          <a:noFill/>
          <a:ln>
            <a:noFill/>
          </a:ln>
        </p:spPr>
      </p:pic>
      <p:sp>
        <p:nvSpPr>
          <p:cNvPr id="262" name="Google Shape;262;g2d4cc85b294_0_57"/>
          <p:cNvSpPr txBox="1"/>
          <p:nvPr/>
        </p:nvSpPr>
        <p:spPr>
          <a:xfrm>
            <a:off x="2461825" y="1994138"/>
            <a:ext cx="8035800" cy="7215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s" sz="3400">
                <a:solidFill>
                  <a:schemeClr val="dk1"/>
                </a:solidFill>
                <a:latin typeface="Archivo Black"/>
                <a:ea typeface="Archivo Black"/>
                <a:cs typeface="Archivo Black"/>
                <a:sym typeface="Archivo Black"/>
              </a:rPr>
              <a:t>Estructuras de control</a:t>
            </a:r>
            <a:endParaRPr b="1" sz="4900">
              <a:solidFill>
                <a:srgbClr val="33333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cxnSp>
        <p:nvCxnSpPr>
          <p:cNvPr id="267" name="Google Shape;267;g306bdfb0d37_0_13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68" name="Google Shape;268;g306bdfb0d37_0_130"/>
          <p:cNvGrpSpPr/>
          <p:nvPr/>
        </p:nvGrpSpPr>
        <p:grpSpPr>
          <a:xfrm>
            <a:off x="8060379" y="344475"/>
            <a:ext cx="670072" cy="721457"/>
            <a:chOff x="0" y="-9525"/>
            <a:chExt cx="354123" cy="394843"/>
          </a:xfrm>
        </p:grpSpPr>
        <p:sp>
          <p:nvSpPr>
            <p:cNvPr id="269" name="Google Shape;269;g306bdfb0d37_0_13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70" name="Google Shape;270;g306bdfb0d37_0_13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71" name="Google Shape;271;g306bdfb0d37_0_13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72" name="Google Shape;272;g306bdfb0d37_0_130"/>
          <p:cNvSpPr txBox="1"/>
          <p:nvPr/>
        </p:nvSpPr>
        <p:spPr>
          <a:xfrm>
            <a:off x="821075" y="38945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Estructuras de control</a:t>
            </a:r>
            <a:endParaRPr sz="3500">
              <a:solidFill>
                <a:schemeClr val="dk1"/>
              </a:solidFill>
              <a:latin typeface="Archivo Black"/>
              <a:ea typeface="Archivo Black"/>
              <a:cs typeface="Archivo Black"/>
              <a:sym typeface="Archivo Black"/>
            </a:endParaRPr>
          </a:p>
        </p:txBody>
      </p:sp>
      <p:sp>
        <p:nvSpPr>
          <p:cNvPr id="273" name="Google Shape;273;g306bdfb0d37_0_130"/>
          <p:cNvSpPr txBox="1"/>
          <p:nvPr/>
        </p:nvSpPr>
        <p:spPr>
          <a:xfrm>
            <a:off x="550375" y="1419425"/>
            <a:ext cx="8043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Las estructuras de control de flujo, son instrucciones que nos permiten evaluar si se puede cumplir una condición o no, o si debe ser evaluada n veces.</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Los condicionales nos permiten evaluar si una condición cumple o no. Su sintaxis es muy sencilla: podemos evaluar si la condición es verdadera o falsa. Incluso podemos añadir opciones en el caso de que no se cumpla la primera condición y se deban evaluar más.</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Además, existen otras estructuras de control, a las que se les suele denominar ciclos, bucles o loops. En ellos se evalúa una condición n veces hasta que ésta se cumpla. Son estructuras existentes en casi todos los lenguajes de programación, como los bucles for y while, entre otros.‌</a:t>
            </a:r>
            <a:endParaRPr sz="1600">
              <a:solidFill>
                <a:srgbClr val="595959"/>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grpSp>
        <p:nvGrpSpPr>
          <p:cNvPr id="278" name="Google Shape;278;g306bdfb0d37_0_138"/>
          <p:cNvGrpSpPr/>
          <p:nvPr/>
        </p:nvGrpSpPr>
        <p:grpSpPr>
          <a:xfrm>
            <a:off x="8060379" y="344475"/>
            <a:ext cx="670072" cy="721457"/>
            <a:chOff x="0" y="-9525"/>
            <a:chExt cx="354123" cy="394843"/>
          </a:xfrm>
        </p:grpSpPr>
        <p:sp>
          <p:nvSpPr>
            <p:cNvPr id="279" name="Google Shape;279;g306bdfb0d37_0_13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80" name="Google Shape;280;g306bdfb0d37_0_13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81" name="Google Shape;281;g306bdfb0d37_0_13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82" name="Google Shape;282;g306bdfb0d37_0_138"/>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Para controlar el flujo de la ejecución estableciendo alternativas, es decir, que una serie de enunciados se ejecuten en algunas ocasiones y en otras no, existen las estructuras condicionales. En JS disponemos de las siguientes:</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283" name="Google Shape;283;g306bdfb0d37_0_138"/>
          <p:cNvPicPr preferRelativeResize="0"/>
          <p:nvPr/>
        </p:nvPicPr>
        <p:blipFill rotWithShape="1">
          <a:blip r:embed="rId5">
            <a:alphaModFix/>
          </a:blip>
          <a:srcRect b="0" l="0" r="0" t="0"/>
          <a:stretch/>
        </p:blipFill>
        <p:spPr>
          <a:xfrm>
            <a:off x="1297624" y="2415371"/>
            <a:ext cx="6548803" cy="1746804"/>
          </a:xfrm>
          <a:prstGeom prst="rect">
            <a:avLst/>
          </a:prstGeom>
          <a:noFill/>
          <a:ln>
            <a:noFill/>
          </a:ln>
        </p:spPr>
      </p:pic>
      <p:cxnSp>
        <p:nvCxnSpPr>
          <p:cNvPr id="284" name="Google Shape;284;g306bdfb0d37_0_13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85" name="Google Shape;285;g306bdfb0d37_0_138"/>
          <p:cNvSpPr txBox="1"/>
          <p:nvPr/>
        </p:nvSpPr>
        <p:spPr>
          <a:xfrm>
            <a:off x="550375" y="4893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Estructuras de control</a:t>
            </a:r>
            <a:endParaRPr sz="3500">
              <a:solidFill>
                <a:schemeClr val="dk1"/>
              </a:solidFill>
              <a:latin typeface="Archivo Black"/>
              <a:ea typeface="Archivo Black"/>
              <a:cs typeface="Archivo Black"/>
              <a:sym typeface="Archivo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grpSp>
        <p:nvGrpSpPr>
          <p:cNvPr id="290" name="Google Shape;290;g306bdfb0d37_0_146"/>
          <p:cNvGrpSpPr/>
          <p:nvPr/>
        </p:nvGrpSpPr>
        <p:grpSpPr>
          <a:xfrm>
            <a:off x="8060379" y="344475"/>
            <a:ext cx="670072" cy="721457"/>
            <a:chOff x="0" y="-9525"/>
            <a:chExt cx="354123" cy="394843"/>
          </a:xfrm>
        </p:grpSpPr>
        <p:sp>
          <p:nvSpPr>
            <p:cNvPr id="291" name="Google Shape;291;g306bdfb0d37_0_14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92" name="Google Shape;292;g306bdfb0d37_0_14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93" name="Google Shape;293;g306bdfb0d37_0_146"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94" name="Google Shape;294;g306bdfb0d37_0_146"/>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2200">
                <a:solidFill>
                  <a:schemeClr val="dk1"/>
                </a:solidFill>
                <a:latin typeface="Archivo Black"/>
                <a:ea typeface="Archivo Black"/>
                <a:cs typeface="Archivo Black"/>
                <a:sym typeface="Archivo Black"/>
              </a:rPr>
              <a:t>Condicionales</a:t>
            </a:r>
            <a:endParaRPr sz="100">
              <a:solidFill>
                <a:schemeClr val="dk1"/>
              </a:solidFill>
              <a:latin typeface="Archivo Narrow"/>
              <a:ea typeface="Archivo Narrow"/>
              <a:cs typeface="Archivo Narrow"/>
              <a:sym typeface="Archivo Narrow"/>
            </a:endParaRPr>
          </a:p>
          <a:p>
            <a:pPr indent="0" lvl="0" marL="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Existe un orden para el desarrollo de un programa, y se lo conoce como “flujo del programa”.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Por defecto, el navegador leerá el script de forma secuencial, una línea luego de otra, desde arriba hacia abajo. Normalmente, la ejecución de la línea 5 nunca ocurrirá antes de la línea 3.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Al escribir un programa necesitamos establecer condiciones o decisiones, a partir de las cuales el navegador realiza una acción “A” si se cumple una condición o una acción “B” si no se cumple. Este es el primer tipo de estructura de control que analizaremos. </a:t>
            </a:r>
            <a:endParaRPr sz="1650">
              <a:solidFill>
                <a:srgbClr val="595959"/>
              </a:solidFill>
              <a:latin typeface="Montserrat"/>
              <a:ea typeface="Montserrat"/>
              <a:cs typeface="Montserrat"/>
              <a:sym typeface="Montserrat"/>
            </a:endParaRPr>
          </a:p>
        </p:txBody>
      </p:sp>
      <p:cxnSp>
        <p:nvCxnSpPr>
          <p:cNvPr id="295" name="Google Shape;295;g306bdfb0d37_0_14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96" name="Google Shape;296;g306bdfb0d37_0_146"/>
          <p:cNvSpPr txBox="1"/>
          <p:nvPr/>
        </p:nvSpPr>
        <p:spPr>
          <a:xfrm>
            <a:off x="550375" y="4893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Estructuras de control</a:t>
            </a:r>
            <a:endParaRPr sz="3500">
              <a:solidFill>
                <a:schemeClr val="dk1"/>
              </a:solidFill>
              <a:latin typeface="Archivo Black"/>
              <a:ea typeface="Archivo Black"/>
              <a:cs typeface="Archivo Black"/>
              <a:sym typeface="Archivo Blac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grpSp>
        <p:nvGrpSpPr>
          <p:cNvPr id="301" name="Google Shape;301;g306bdfb0d37_0_154"/>
          <p:cNvGrpSpPr/>
          <p:nvPr/>
        </p:nvGrpSpPr>
        <p:grpSpPr>
          <a:xfrm>
            <a:off x="8060379" y="344475"/>
            <a:ext cx="670072" cy="721457"/>
            <a:chOff x="0" y="-9525"/>
            <a:chExt cx="354123" cy="394843"/>
          </a:xfrm>
        </p:grpSpPr>
        <p:sp>
          <p:nvSpPr>
            <p:cNvPr id="302" name="Google Shape;302;g306bdfb0d37_0_15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3" name="Google Shape;303;g306bdfb0d37_0_15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04" name="Google Shape;304;g306bdfb0d37_0_154"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05" name="Google Shape;305;g306bdfb0d37_0_154"/>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más conocido de estos mecanismos de estructura de control es el if (si condicional). Podemos indicar que se tome un camino sólo si se cumple la condición que establezcamos. Si no se cumple no se ejecuta nada y el programa sigue su curso:</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
        <p:nvSpPr>
          <p:cNvPr id="306" name="Google Shape;306;g306bdfb0d37_0_154"/>
          <p:cNvSpPr/>
          <p:nvPr/>
        </p:nvSpPr>
        <p:spPr>
          <a:xfrm>
            <a:off x="695443" y="2364808"/>
            <a:ext cx="4616100" cy="138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7</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"Nota: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Condición (si nota es mayor o igual a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&gt;=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 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07" name="Google Shape;307;g306bdfb0d37_0_154"/>
          <p:cNvSpPr txBox="1"/>
          <p:nvPr/>
        </p:nvSpPr>
        <p:spPr>
          <a:xfrm>
            <a:off x="5409650" y="2364800"/>
            <a:ext cx="29292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Cómo el valor de nota es superior a 5, nos aparece en la consola el mensaje «¡Estoy aprobado!». Sin embargo, si modificamos en la primera línea el valor de nota a un valor inferior a 5, no aparecerá el mensaje.</a:t>
            </a:r>
            <a:endParaRPr b="0" i="0" sz="1200" u="none" cap="none" strike="noStrike">
              <a:solidFill>
                <a:srgbClr val="595959"/>
              </a:solidFill>
              <a:latin typeface="Montserrat"/>
              <a:ea typeface="Montserrat"/>
              <a:cs typeface="Montserrat"/>
              <a:sym typeface="Montserrat"/>
            </a:endParaRPr>
          </a:p>
        </p:txBody>
      </p:sp>
      <p:cxnSp>
        <p:nvCxnSpPr>
          <p:cNvPr id="308" name="Google Shape;308;g306bdfb0d37_0_15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09" name="Google Shape;309;g306bdfb0d37_0_154"/>
          <p:cNvSpPr txBox="1"/>
          <p:nvPr/>
        </p:nvSpPr>
        <p:spPr>
          <a:xfrm>
            <a:off x="1197075" y="463875"/>
            <a:ext cx="8043300" cy="63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if</a:t>
            </a:r>
            <a:endParaRPr sz="3500">
              <a:solidFill>
                <a:schemeClr val="dk1"/>
              </a:solidFill>
              <a:latin typeface="Archivo Black"/>
              <a:ea typeface="Archivo Black"/>
              <a:cs typeface="Archivo Black"/>
              <a:sym typeface="Archivo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grpSp>
        <p:nvGrpSpPr>
          <p:cNvPr id="314" name="Google Shape;314;g306bdfb0d37_0_162"/>
          <p:cNvGrpSpPr/>
          <p:nvPr/>
        </p:nvGrpSpPr>
        <p:grpSpPr>
          <a:xfrm>
            <a:off x="8060379" y="344475"/>
            <a:ext cx="670072" cy="721457"/>
            <a:chOff x="0" y="-9525"/>
            <a:chExt cx="354123" cy="394843"/>
          </a:xfrm>
        </p:grpSpPr>
        <p:sp>
          <p:nvSpPr>
            <p:cNvPr id="315" name="Google Shape;315;g306bdfb0d37_0_16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6" name="Google Shape;316;g306bdfb0d37_0_16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7" name="Google Shape;317;g306bdfb0d37_0_16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18" name="Google Shape;318;g306bdfb0d37_0_162"/>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Si utilizamos if seguido de un else podemos establecer una acción “A” si se cumple la condición, y una acción “B”.</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
        <p:nvSpPr>
          <p:cNvPr id="319" name="Google Shape;319;g306bdfb0d37_0_162"/>
          <p:cNvSpPr txBox="1"/>
          <p:nvPr/>
        </p:nvSpPr>
        <p:spPr>
          <a:xfrm>
            <a:off x="630350" y="2102450"/>
            <a:ext cx="29292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Modificamos el ejemplo anterior para mostrar también un mensaje cuando estamos suspendidos, pero en este caso, en lugar de mostrar el mensaje directamente con console.log guardamos el texto en una nueva variable llamada calificación:</a:t>
            </a:r>
            <a:endParaRPr b="0" i="0" sz="1200" u="none" cap="none" strike="noStrike">
              <a:solidFill>
                <a:srgbClr val="000000"/>
              </a:solidFill>
              <a:latin typeface="Montserrat"/>
              <a:ea typeface="Montserrat"/>
              <a:cs typeface="Montserrat"/>
              <a:sym typeface="Montserrat"/>
            </a:endParaRPr>
          </a:p>
        </p:txBody>
      </p:sp>
      <p:sp>
        <p:nvSpPr>
          <p:cNvPr id="320" name="Google Shape;320;g306bdfb0d37_0_162"/>
          <p:cNvSpPr/>
          <p:nvPr/>
        </p:nvSpPr>
        <p:spPr>
          <a:xfrm>
            <a:off x="3700225" y="1877000"/>
            <a:ext cx="4930800" cy="2471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7</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"El examen ha resultado:"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Condición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Acción A (nota es menor que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"suspendido"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else</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Acción B: (nota es mayor o igual que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cxnSp>
        <p:nvCxnSpPr>
          <p:cNvPr id="321" name="Google Shape;321;g306bdfb0d37_0_16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22" name="Google Shape;322;g306bdfb0d37_0_162"/>
          <p:cNvSpPr txBox="1"/>
          <p:nvPr/>
        </p:nvSpPr>
        <p:spPr>
          <a:xfrm>
            <a:off x="1212125" y="463875"/>
            <a:ext cx="8043300" cy="631500"/>
          </a:xfrm>
          <a:prstGeom prst="rect">
            <a:avLst/>
          </a:prstGeom>
          <a:noFill/>
          <a:ln>
            <a:noFill/>
          </a:ln>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400">
                <a:solidFill>
                  <a:schemeClr val="dk1"/>
                </a:solidFill>
                <a:latin typeface="Archivo Black"/>
                <a:ea typeface="Archivo Black"/>
                <a:cs typeface="Archivo Black"/>
                <a:sym typeface="Archivo Black"/>
              </a:rPr>
              <a:t>if else</a:t>
            </a:r>
            <a:endParaRPr sz="3400">
              <a:solidFill>
                <a:schemeClr val="dk1"/>
              </a:solidFill>
              <a:latin typeface="Archivo Black"/>
              <a:ea typeface="Archivo Black"/>
              <a:cs typeface="Archivo Black"/>
              <a:sym typeface="Archivo Bla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6" name="Shape 326"/>
        <p:cNvGrpSpPr/>
        <p:nvPr/>
      </p:nvGrpSpPr>
      <p:grpSpPr>
        <a:xfrm>
          <a:off x="0" y="0"/>
          <a:ext cx="0" cy="0"/>
          <a:chOff x="0" y="0"/>
          <a:chExt cx="0" cy="0"/>
        </a:xfrm>
      </p:grpSpPr>
      <p:grpSp>
        <p:nvGrpSpPr>
          <p:cNvPr id="327" name="Google Shape;327;g306bdfb0d37_0_170"/>
          <p:cNvGrpSpPr/>
          <p:nvPr/>
        </p:nvGrpSpPr>
        <p:grpSpPr>
          <a:xfrm>
            <a:off x="8060379" y="344475"/>
            <a:ext cx="670072" cy="721457"/>
            <a:chOff x="0" y="-9525"/>
            <a:chExt cx="354123" cy="394843"/>
          </a:xfrm>
        </p:grpSpPr>
        <p:sp>
          <p:nvSpPr>
            <p:cNvPr id="328" name="Google Shape;328;g306bdfb0d37_0_17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9" name="Google Shape;329;g306bdfb0d37_0_17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30" name="Google Shape;330;g306bdfb0d37_0_17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31" name="Google Shape;331;g306bdfb0d37_0_170"/>
          <p:cNvSpPr txBox="1"/>
          <p:nvPr/>
        </p:nvSpPr>
        <p:spPr>
          <a:xfrm>
            <a:off x="432025" y="10446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1" sz="17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El operador ternario es una alternativa de condicional if/else con una sintaxis más corta y, en muchos casos, más legible. Los dos scripts siguientes hacen lo mismo. El primero usa if/else, el segundo el operador ternario:</a:t>
            </a:r>
            <a:endParaRPr sz="1650">
              <a:solidFill>
                <a:srgbClr val="595959"/>
              </a:solidFill>
              <a:latin typeface="Montserrat"/>
              <a:ea typeface="Montserrat"/>
              <a:cs typeface="Montserrat"/>
              <a:sym typeface="Montserrat"/>
            </a:endParaRPr>
          </a:p>
        </p:txBody>
      </p:sp>
      <p:sp>
        <p:nvSpPr>
          <p:cNvPr id="332" name="Google Shape;332;g306bdfb0d37_0_170"/>
          <p:cNvSpPr/>
          <p:nvPr/>
        </p:nvSpPr>
        <p:spPr>
          <a:xfrm>
            <a:off x="1171146" y="3584759"/>
            <a:ext cx="6438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Operador ternario: (condición ? verdadero : falso)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"suspendido"</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3" name="Google Shape;333;g306bdfb0d37_0_170"/>
          <p:cNvSpPr/>
          <p:nvPr/>
        </p:nvSpPr>
        <p:spPr>
          <a:xfrm>
            <a:off x="2638575" y="2129750"/>
            <a:ext cx="3586500" cy="1424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"suspendido"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else</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5CED9"/>
              </a:solidFill>
              <a:latin typeface="Consolas"/>
              <a:ea typeface="Consolas"/>
              <a:cs typeface="Consolas"/>
              <a:sym typeface="Consolas"/>
            </a:endParaRPr>
          </a:p>
        </p:txBody>
      </p:sp>
      <p:cxnSp>
        <p:nvCxnSpPr>
          <p:cNvPr id="334" name="Google Shape;334;g306bdfb0d37_0_17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35" name="Google Shape;335;g306bdfb0d37_0_170"/>
          <p:cNvSpPr txBox="1"/>
          <p:nvPr/>
        </p:nvSpPr>
        <p:spPr>
          <a:xfrm>
            <a:off x="1100700" y="463875"/>
            <a:ext cx="8043300" cy="63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Operador ternario</a:t>
            </a:r>
            <a:endParaRPr sz="3500">
              <a:solidFill>
                <a:schemeClr val="dk1"/>
              </a:solidFill>
              <a:latin typeface="Archivo Black"/>
              <a:ea typeface="Archivo Black"/>
              <a:cs typeface="Archivo Black"/>
              <a:sym typeface="Archivo Black"/>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grpSp>
        <p:nvGrpSpPr>
          <p:cNvPr id="340" name="Google Shape;340;g306bdfb0d37_0_178"/>
          <p:cNvGrpSpPr/>
          <p:nvPr/>
        </p:nvGrpSpPr>
        <p:grpSpPr>
          <a:xfrm>
            <a:off x="8060379" y="344475"/>
            <a:ext cx="670072" cy="721457"/>
            <a:chOff x="0" y="-9525"/>
            <a:chExt cx="354123" cy="394843"/>
          </a:xfrm>
        </p:grpSpPr>
        <p:sp>
          <p:nvSpPr>
            <p:cNvPr id="341" name="Google Shape;341;g306bdfb0d37_0_17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42" name="Google Shape;342;g306bdfb0d37_0_17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43" name="Google Shape;343;g306bdfb0d37_0_17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44" name="Google Shape;344;g306bdfb0d37_0_178"/>
          <p:cNvSpPr txBox="1"/>
          <p:nvPr/>
        </p:nvSpPr>
        <p:spPr>
          <a:xfrm>
            <a:off x="432025" y="10762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1" sz="16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Para analizar más de 2 condiciones podemos anidar varios if/else uno dentro de otro, de la siguiente forma:</a:t>
            </a:r>
            <a:endParaRPr sz="1650">
              <a:solidFill>
                <a:srgbClr val="595959"/>
              </a:solidFill>
              <a:latin typeface="Montserrat"/>
              <a:ea typeface="Montserrat"/>
              <a:cs typeface="Montserrat"/>
              <a:sym typeface="Montserrat"/>
            </a:endParaRPr>
          </a:p>
        </p:txBody>
      </p:sp>
      <p:sp>
        <p:nvSpPr>
          <p:cNvPr id="345" name="Google Shape;345;g306bdfb0d37_0_178"/>
          <p:cNvSpPr/>
          <p:nvPr/>
        </p:nvSpPr>
        <p:spPr>
          <a:xfrm>
            <a:off x="2501425" y="1931200"/>
            <a:ext cx="4141200" cy="2507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"He realizado mi examen."</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Condición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"Insuficiente"</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6</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calificación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"Suficiente"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8</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"Bien"</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"Sobresaliente"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"He obtenido un"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cxnSp>
        <p:nvCxnSpPr>
          <p:cNvPr id="346" name="Google Shape;346;g306bdfb0d37_0_17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47" name="Google Shape;347;g306bdfb0d37_0_178"/>
          <p:cNvSpPr txBox="1"/>
          <p:nvPr/>
        </p:nvSpPr>
        <p:spPr>
          <a:xfrm>
            <a:off x="1227150" y="463875"/>
            <a:ext cx="8043300" cy="63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if múltiple</a:t>
            </a:r>
            <a:endParaRPr sz="3500">
              <a:solidFill>
                <a:schemeClr val="dk1"/>
              </a:solidFill>
              <a:latin typeface="Archivo Black"/>
              <a:ea typeface="Archivo Black"/>
              <a:cs typeface="Archivo Black"/>
              <a:sym typeface="Archivo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cxnSp>
        <p:nvCxnSpPr>
          <p:cNvPr id="352" name="Google Shape;352;g306bdfb0d37_0_18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53" name="Google Shape;353;g306bdfb0d37_0_186"/>
          <p:cNvGrpSpPr/>
          <p:nvPr/>
        </p:nvGrpSpPr>
        <p:grpSpPr>
          <a:xfrm>
            <a:off x="8060379" y="344475"/>
            <a:ext cx="670072" cy="721457"/>
            <a:chOff x="0" y="-9525"/>
            <a:chExt cx="354123" cy="394843"/>
          </a:xfrm>
        </p:grpSpPr>
        <p:sp>
          <p:nvSpPr>
            <p:cNvPr id="354" name="Google Shape;354;g306bdfb0d37_0_18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55" name="Google Shape;355;g306bdfb0d37_0_18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56" name="Google Shape;356;g306bdfb0d37_0_186"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57" name="Google Shape;357;g306bdfb0d37_0_186"/>
          <p:cNvSpPr txBox="1"/>
          <p:nvPr/>
        </p:nvSpPr>
        <p:spPr>
          <a:xfrm>
            <a:off x="900225" y="493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If con and </a:t>
            </a:r>
            <a:endParaRPr sz="2700">
              <a:solidFill>
                <a:srgbClr val="000000"/>
              </a:solidFill>
              <a:latin typeface="Montserrat Medium"/>
              <a:ea typeface="Montserrat Medium"/>
              <a:cs typeface="Montserrat Medium"/>
              <a:sym typeface="Montserrat Medium"/>
            </a:endParaRPr>
          </a:p>
        </p:txBody>
      </p:sp>
      <p:sp>
        <p:nvSpPr>
          <p:cNvPr id="358" name="Google Shape;358;g306bdfb0d37_0_186"/>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Archivo Black"/>
              <a:ea typeface="Archivo Black"/>
              <a:cs typeface="Archivo Black"/>
              <a:sym typeface="Archivo Black"/>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Podemos combinar el </a:t>
            </a:r>
            <a:r>
              <a:rPr b="1" lang="es">
                <a:solidFill>
                  <a:schemeClr val="dk1"/>
                </a:solidFill>
                <a:latin typeface="Archivo Narrow"/>
                <a:ea typeface="Archivo Narrow"/>
                <a:cs typeface="Archivo Narrow"/>
                <a:sym typeface="Archivo Narrow"/>
              </a:rPr>
              <a:t>If </a:t>
            </a:r>
            <a:r>
              <a:rPr lang="es">
                <a:solidFill>
                  <a:schemeClr val="dk1"/>
                </a:solidFill>
                <a:latin typeface="Archivo Narrow"/>
                <a:ea typeface="Archivo Narrow"/>
                <a:cs typeface="Archivo Narrow"/>
                <a:sym typeface="Archivo Narrow"/>
              </a:rPr>
              <a:t>con los operadores lógicos </a:t>
            </a:r>
            <a:r>
              <a:rPr b="1" lang="es">
                <a:solidFill>
                  <a:schemeClr val="dk1"/>
                </a:solidFill>
                <a:latin typeface="Archivo Narrow"/>
                <a:ea typeface="Archivo Narrow"/>
                <a:cs typeface="Archivo Narrow"/>
                <a:sym typeface="Archivo Narrow"/>
              </a:rPr>
              <a:t>&amp;&amp; (AND) y || (OR) </a:t>
            </a:r>
            <a:r>
              <a:rPr lang="es">
                <a:solidFill>
                  <a:schemeClr val="dk1"/>
                </a:solidFill>
                <a:latin typeface="Archivo Narrow"/>
                <a:ea typeface="Archivo Narrow"/>
                <a:cs typeface="Archivo Narrow"/>
                <a:sym typeface="Archivo Narrow"/>
              </a:rPr>
              <a:t>para describir condiciones más complejas.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Utilizando </a:t>
            </a:r>
            <a:r>
              <a:rPr b="1" lang="es">
                <a:solidFill>
                  <a:schemeClr val="dk1"/>
                </a:solidFill>
                <a:latin typeface="Archivo Narrow"/>
                <a:ea typeface="Archivo Narrow"/>
                <a:cs typeface="Archivo Narrow"/>
                <a:sym typeface="Archivo Narrow"/>
              </a:rPr>
              <a:t>&amp;&amp; (AND) </a:t>
            </a:r>
            <a:r>
              <a:rPr lang="es">
                <a:solidFill>
                  <a:schemeClr val="dk1"/>
                </a:solidFill>
                <a:latin typeface="Archivo Narrow"/>
                <a:ea typeface="Archivo Narrow"/>
                <a:cs typeface="Archivo Narrow"/>
                <a:sym typeface="Archivo Narrow"/>
              </a:rPr>
              <a:t>deben cumplirse todas las condiciones para que la proposición sea verdadera. Caso contrario, será falsa.</a:t>
            </a:r>
            <a:endParaRPr sz="1650">
              <a:solidFill>
                <a:srgbClr val="595959"/>
              </a:solidFill>
              <a:latin typeface="Montserrat"/>
              <a:ea typeface="Montserrat"/>
              <a:cs typeface="Montserrat"/>
              <a:sym typeface="Montserrat"/>
            </a:endParaRPr>
          </a:p>
        </p:txBody>
      </p:sp>
      <p:sp>
        <p:nvSpPr>
          <p:cNvPr id="359" name="Google Shape;359;g306bdfb0d37_0_186"/>
          <p:cNvSpPr/>
          <p:nvPr/>
        </p:nvSpPr>
        <p:spPr>
          <a:xfrm>
            <a:off x="2256328" y="2471643"/>
            <a:ext cx="4631400" cy="1569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altura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altura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parseFloat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la altura"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parseInt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la 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altura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1.30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&amp;&amp;</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14</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"Cumple con los requisitos"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"No cumple con los requisitos"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cxnSp>
        <p:nvCxnSpPr>
          <p:cNvPr id="364" name="Google Shape;364;g306bdfb0d37_0_19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65" name="Google Shape;365;g306bdfb0d37_0_194"/>
          <p:cNvGrpSpPr/>
          <p:nvPr/>
        </p:nvGrpSpPr>
        <p:grpSpPr>
          <a:xfrm>
            <a:off x="8060379" y="344475"/>
            <a:ext cx="670072" cy="721457"/>
            <a:chOff x="0" y="-9525"/>
            <a:chExt cx="354123" cy="394843"/>
          </a:xfrm>
        </p:grpSpPr>
        <p:sp>
          <p:nvSpPr>
            <p:cNvPr id="366" name="Google Shape;366;g306bdfb0d37_0_19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67" name="Google Shape;367;g306bdfb0d37_0_19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68" name="Google Shape;368;g306bdfb0d37_0_194"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69" name="Google Shape;369;g306bdfb0d37_0_194"/>
          <p:cNvSpPr txBox="1"/>
          <p:nvPr/>
        </p:nvSpPr>
        <p:spPr>
          <a:xfrm>
            <a:off x="1035600" y="493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If con or</a:t>
            </a:r>
            <a:endParaRPr sz="2700">
              <a:solidFill>
                <a:srgbClr val="000000"/>
              </a:solidFill>
              <a:latin typeface="Montserrat Medium"/>
              <a:ea typeface="Montserrat Medium"/>
              <a:cs typeface="Montserrat Medium"/>
              <a:sym typeface="Montserrat Medium"/>
            </a:endParaRPr>
          </a:p>
        </p:txBody>
      </p:sp>
      <p:sp>
        <p:nvSpPr>
          <p:cNvPr id="370" name="Google Shape;370;g306bdfb0d37_0_194"/>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600">
              <a:solidFill>
                <a:schemeClr val="dk1"/>
              </a:solidFill>
              <a:latin typeface="Archivo Black"/>
              <a:ea typeface="Archivo Black"/>
              <a:cs typeface="Archivo Black"/>
              <a:sym typeface="Archivo Black"/>
            </a:endParaRPr>
          </a:p>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Utilizando || (OR) basta con que se cumpla una de las condiciones para que la proposición sea verdadera. En caso de que todas las condiciones sean falsas, la proposición será falsa.</a:t>
            </a:r>
            <a:endParaRPr sz="1650">
              <a:solidFill>
                <a:srgbClr val="595959"/>
              </a:solidFill>
              <a:latin typeface="Montserrat"/>
              <a:ea typeface="Montserrat"/>
              <a:cs typeface="Montserrat"/>
              <a:sym typeface="Montserrat"/>
            </a:endParaRPr>
          </a:p>
        </p:txBody>
      </p:sp>
      <p:sp>
        <p:nvSpPr>
          <p:cNvPr id="371" name="Google Shape;371;g306bdfb0d37_0_194"/>
          <p:cNvSpPr/>
          <p:nvPr/>
        </p:nvSpPr>
        <p:spPr>
          <a:xfrm>
            <a:off x="1750678" y="2579829"/>
            <a:ext cx="5642700" cy="160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prompt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"Ingrese el color del auto"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"Rojo"</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"Verde"</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"El auto pertenece a la categoría 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else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"El auto pertenece a la categoría B"</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g306bdfb0d37_0_0"/>
          <p:cNvSpPr txBox="1"/>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a:solidFill>
                <a:srgbClr val="595959"/>
              </a:solidFill>
              <a:latin typeface="Montserrat"/>
              <a:ea typeface="Montserrat"/>
              <a:cs typeface="Montserrat"/>
              <a:sym typeface="Montserrat"/>
            </a:endParaRPr>
          </a:p>
        </p:txBody>
      </p:sp>
      <p:sp>
        <p:nvSpPr>
          <p:cNvPr id="377" name="Google Shape;377;g306bdfb0d37_0_0"/>
          <p:cNvSpPr txBox="1"/>
          <p:nvPr/>
        </p:nvSpPr>
        <p:spPr>
          <a:xfrm>
            <a:off x="311700" y="597425"/>
            <a:ext cx="4380000" cy="840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sz="3500">
                <a:solidFill>
                  <a:schemeClr val="lt1"/>
                </a:solidFill>
                <a:latin typeface="Archivo Black"/>
                <a:ea typeface="Archivo Black"/>
                <a:cs typeface="Archivo Black"/>
                <a:sym typeface="Archivo Black"/>
              </a:rPr>
              <a:t>Switch</a:t>
            </a:r>
            <a:endParaRPr sz="3500">
              <a:solidFill>
                <a:schemeClr val="lt1"/>
              </a:solidFill>
              <a:latin typeface="Archivo Black"/>
              <a:ea typeface="Archivo Black"/>
              <a:cs typeface="Archivo Black"/>
              <a:sym typeface="Archivo Black"/>
            </a:endParaRPr>
          </a:p>
        </p:txBody>
      </p:sp>
      <p:sp>
        <p:nvSpPr>
          <p:cNvPr id="378" name="Google Shape;378;g306bdfb0d37_0_0"/>
          <p:cNvSpPr txBox="1"/>
          <p:nvPr/>
        </p:nvSpPr>
        <p:spPr>
          <a:xfrm>
            <a:off x="464100" y="138107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5000"/>
              </a:lnSpc>
              <a:spcBef>
                <a:spcPts val="0"/>
              </a:spcBef>
              <a:spcAft>
                <a:spcPts val="0"/>
              </a:spcAft>
              <a:buClr>
                <a:srgbClr val="000000"/>
              </a:buClr>
              <a:buSzPts val="1018"/>
              <a:buFont typeface="Arial"/>
              <a:buNone/>
            </a:pPr>
            <a:r>
              <a:rPr lang="es">
                <a:solidFill>
                  <a:schemeClr val="lt1"/>
                </a:solidFill>
                <a:latin typeface="Archivo Narrow"/>
                <a:ea typeface="Archivo Narrow"/>
                <a:cs typeface="Archivo Narrow"/>
                <a:sym typeface="Archivo Narrow"/>
              </a:rPr>
              <a:t>La estructura de control switch permite definir casos específicos a realizar en el caso de que la variable expuesta como condición sea igual a los valores que se especifican a continuación mediante los case.</a:t>
            </a:r>
            <a:endParaRPr>
              <a:solidFill>
                <a:schemeClr val="lt1"/>
              </a:solidFill>
              <a:latin typeface="Archivo Narrow"/>
              <a:ea typeface="Archivo Narrow"/>
              <a:cs typeface="Archivo Narrow"/>
              <a:sym typeface="Archivo Narrow"/>
            </a:endParaRPr>
          </a:p>
          <a:p>
            <a:pPr indent="0" lvl="0" marL="0" marR="0" rtl="0" algn="l">
              <a:lnSpc>
                <a:spcPct val="105000"/>
              </a:lnSpc>
              <a:spcBef>
                <a:spcPts val="1200"/>
              </a:spcBef>
              <a:spcAft>
                <a:spcPts val="0"/>
              </a:spcAft>
              <a:buClr>
                <a:srgbClr val="000000"/>
              </a:buClr>
              <a:buSzPts val="1018"/>
              <a:buFont typeface="Arial"/>
              <a:buNone/>
            </a:pPr>
            <a:r>
              <a:rPr lang="es">
                <a:solidFill>
                  <a:schemeClr val="lt1"/>
                </a:solidFill>
                <a:latin typeface="Archivo Narrow"/>
                <a:ea typeface="Archivo Narrow"/>
                <a:cs typeface="Archivo Narrow"/>
                <a:sym typeface="Archivo Narrow"/>
              </a:rPr>
              <a:t>Con los if múltiples podemos controlar valores comprendidos en un rango. Con switch esto no es posible, ya que solo permite valores concretos y específicos.</a:t>
            </a:r>
            <a:endParaRPr>
              <a:solidFill>
                <a:schemeClr val="lt1"/>
              </a:solidFill>
              <a:latin typeface="Archivo Narrow"/>
              <a:ea typeface="Archivo Narrow"/>
              <a:cs typeface="Archivo Narrow"/>
              <a:sym typeface="Archivo Narrow"/>
            </a:endParaRPr>
          </a:p>
          <a:p>
            <a:pPr indent="0" lvl="0" marL="0" marR="0" rtl="0" algn="l">
              <a:lnSpc>
                <a:spcPct val="105000"/>
              </a:lnSpc>
              <a:spcBef>
                <a:spcPts val="1200"/>
              </a:spcBef>
              <a:spcAft>
                <a:spcPts val="1200"/>
              </a:spcAft>
              <a:buClr>
                <a:srgbClr val="000000"/>
              </a:buClr>
              <a:buSzPts val="1018"/>
              <a:buFont typeface="Arial"/>
              <a:buNone/>
            </a:pPr>
            <a:r>
              <a:rPr lang="es">
                <a:solidFill>
                  <a:schemeClr val="lt1"/>
                </a:solidFill>
                <a:latin typeface="Archivo Narrow"/>
                <a:ea typeface="Archivo Narrow"/>
                <a:cs typeface="Archivo Narrow"/>
                <a:sym typeface="Archivo Narrow"/>
              </a:rPr>
              <a:t>Al final de cada caso es necesario indicar un break para salir del switch. Si no se hace esto, el programa pasa automáticamente al siguiente case, aunque no se cumpla la condición específica.</a:t>
            </a:r>
            <a:endParaRPr>
              <a:solidFill>
                <a:schemeClr val="lt1"/>
              </a:solidFill>
              <a:latin typeface="Archivo Narrow"/>
              <a:ea typeface="Archivo Narrow"/>
              <a:cs typeface="Archivo Narrow"/>
              <a:sym typeface="Archivo Narrow"/>
            </a:endParaRPr>
          </a:p>
        </p:txBody>
      </p:sp>
      <p:pic>
        <p:nvPicPr>
          <p:cNvPr id="379" name="Google Shape;379;g306bdfb0d37_0_0"/>
          <p:cNvPicPr preferRelativeResize="0"/>
          <p:nvPr/>
        </p:nvPicPr>
        <p:blipFill rotWithShape="1">
          <a:blip r:embed="rId4">
            <a:alphaModFix/>
          </a:blip>
          <a:srcRect b="0" l="0" r="0" t="0"/>
          <a:stretch/>
        </p:blipFill>
        <p:spPr>
          <a:xfrm>
            <a:off x="4984800" y="923875"/>
            <a:ext cx="3618723" cy="3434051"/>
          </a:xfrm>
          <a:prstGeom prst="rect">
            <a:avLst/>
          </a:prstGeom>
          <a:noFill/>
          <a:ln>
            <a:noFill/>
          </a:ln>
        </p:spPr>
      </p:pic>
      <p:cxnSp>
        <p:nvCxnSpPr>
          <p:cNvPr id="380" name="Google Shape;380;g306bdfb0d37_0_0"/>
          <p:cNvCxnSpPr/>
          <p:nvPr/>
        </p:nvCxnSpPr>
        <p:spPr>
          <a:xfrm>
            <a:off x="80675" y="1246400"/>
            <a:ext cx="4461300" cy="32100"/>
          </a:xfrm>
          <a:prstGeom prst="straightConnector1">
            <a:avLst/>
          </a:prstGeom>
          <a:noFill/>
          <a:ln cap="rnd"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3c7d123e_1_3"/>
          <p:cNvSpPr txBox="1"/>
          <p:nvPr/>
        </p:nvSpPr>
        <p:spPr>
          <a:xfrm>
            <a:off x="11437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09.</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3c7d123e_1_3"/>
          <p:cNvSpPr txBox="1"/>
          <p:nvPr/>
        </p:nvSpPr>
        <p:spPr>
          <a:xfrm>
            <a:off x="552925" y="2378975"/>
            <a:ext cx="2540700" cy="20847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120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¿Qué es y para qué se usa JavaScript?</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Conceptos generales. Sintaxis básica</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Variable: ¿qué es y cómo declararla? Tipos</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Asignación y cambio del valor</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Operadores aritméticos</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Conversión a entero y flotante</a:t>
            </a:r>
            <a:endParaRPr b="0" i="0" sz="900" u="none" cap="none" strike="noStrike">
              <a:solidFill>
                <a:schemeClr val="lt1"/>
              </a:solidFill>
              <a:latin typeface="Archivo Thin"/>
              <a:ea typeface="Archivo Thin"/>
              <a:cs typeface="Archivo Thin"/>
              <a:sym typeface="Archivo Thin"/>
            </a:endParaRPr>
          </a:p>
        </p:txBody>
      </p:sp>
      <p:sp>
        <p:nvSpPr>
          <p:cNvPr id="71" name="Google Shape;71;g2243c7d123e_1_3"/>
          <p:cNvSpPr txBox="1"/>
          <p:nvPr/>
        </p:nvSpPr>
        <p:spPr>
          <a:xfrm>
            <a:off x="1187625" y="16027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1 - Introducción a JavaScript</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2" name="Google Shape;72;g2243c7d123e_1_3"/>
          <p:cNvSpPr txBox="1"/>
          <p:nvPr/>
        </p:nvSpPr>
        <p:spPr>
          <a:xfrm>
            <a:off x="35821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10.</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3c7d123e_1_3"/>
          <p:cNvSpPr txBox="1"/>
          <p:nvPr/>
        </p:nvSpPr>
        <p:spPr>
          <a:xfrm>
            <a:off x="3093625" y="1938825"/>
            <a:ext cx="25407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120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Diagrama de flujo</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Condicional: ¿Qué es?</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Operadores lógicos y de comparación: ¿Qué son y cuál es su uso en los condicionales?</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Bucles: ¿Qué son? Tipos y diferencias entre sí</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Cómo combinar operadores lógicos y ciclos</a:t>
            </a:r>
            <a:endParaRPr b="0" i="0" sz="900" u="none" cap="none" strike="noStrike">
              <a:solidFill>
                <a:schemeClr val="lt1"/>
              </a:solidFill>
              <a:latin typeface="Archivo Thin"/>
              <a:ea typeface="Archivo Thin"/>
              <a:cs typeface="Archivo Thin"/>
              <a:sym typeface="Archivo Thin"/>
            </a:endParaRPr>
          </a:p>
          <a:p>
            <a:pPr indent="0" lvl="0" marL="0" marR="0" rtl="0" algn="l">
              <a:lnSpc>
                <a:spcPct val="115000"/>
              </a:lnSpc>
              <a:spcBef>
                <a:spcPts val="1200"/>
              </a:spcBef>
              <a:spcAft>
                <a:spcPts val="0"/>
              </a:spcAft>
              <a:buClr>
                <a:srgbClr val="000000"/>
              </a:buClr>
              <a:buSzPts val="1000"/>
              <a:buFont typeface="Arial"/>
              <a:buNone/>
            </a:pPr>
            <a:r>
              <a:t/>
            </a:r>
            <a:endParaRPr b="0" i="0" sz="900" u="none" cap="none" strike="noStrike">
              <a:solidFill>
                <a:schemeClr val="lt1"/>
              </a:solidFill>
              <a:latin typeface="Archivo Thin"/>
              <a:ea typeface="Archivo Thin"/>
              <a:cs typeface="Archivo Thin"/>
              <a:sym typeface="Archivo Thin"/>
            </a:endParaRPr>
          </a:p>
        </p:txBody>
      </p:sp>
      <p:sp>
        <p:nvSpPr>
          <p:cNvPr id="74" name="Google Shape;74;g2243c7d123e_1_3"/>
          <p:cNvSpPr txBox="1"/>
          <p:nvPr/>
        </p:nvSpPr>
        <p:spPr>
          <a:xfrm>
            <a:off x="3626025" y="16027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2 - Condicionales y ciclos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5" name="Google Shape;75;g2243c7d123e_1_3"/>
          <p:cNvSpPr txBox="1"/>
          <p:nvPr/>
        </p:nvSpPr>
        <p:spPr>
          <a:xfrm>
            <a:off x="61729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1</a:t>
            </a:r>
            <a:r>
              <a:rPr lang="es" sz="3000">
                <a:solidFill>
                  <a:schemeClr val="lt1"/>
                </a:solidFill>
                <a:latin typeface="Archivo Black"/>
                <a:ea typeface="Archivo Black"/>
                <a:cs typeface="Archivo Black"/>
                <a:sym typeface="Archivo Black"/>
              </a:rPr>
              <a:t>1</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3c7d123e_1_3"/>
          <p:cNvSpPr txBox="1"/>
          <p:nvPr/>
        </p:nvSpPr>
        <p:spPr>
          <a:xfrm>
            <a:off x="5918825" y="1938825"/>
            <a:ext cx="23040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1200"/>
              </a:spcBef>
              <a:spcAft>
                <a:spcPts val="0"/>
              </a:spcAft>
              <a:buClr>
                <a:schemeClr val="lt1"/>
              </a:buClr>
              <a:buSzPts val="1000"/>
              <a:buFont typeface="Arial"/>
              <a:buAutoNum type="arabicPeriod"/>
            </a:pPr>
            <a:r>
              <a:rPr lang="es" sz="900">
                <a:solidFill>
                  <a:schemeClr val="lt1"/>
                </a:solidFill>
                <a:latin typeface="Archivo Thin"/>
                <a:ea typeface="Archivo Thin"/>
                <a:cs typeface="Archivo Thin"/>
                <a:sym typeface="Archivo Thin"/>
              </a:rPr>
              <a:t>Funciones: ¿</a:t>
            </a:r>
            <a:r>
              <a:rPr lang="es" sz="900">
                <a:solidFill>
                  <a:schemeClr val="lt1"/>
                </a:solidFill>
                <a:latin typeface="Archivo Thin"/>
                <a:ea typeface="Archivo Thin"/>
                <a:cs typeface="Archivo Thin"/>
                <a:sym typeface="Archivo Thin"/>
              </a:rPr>
              <a:t>Que</a:t>
            </a:r>
            <a:r>
              <a:rPr lang="es" sz="900">
                <a:solidFill>
                  <a:schemeClr val="lt1"/>
                </a:solidFill>
                <a:latin typeface="Archivo Thin"/>
                <a:ea typeface="Archivo Thin"/>
                <a:cs typeface="Archivo Thin"/>
                <a:sym typeface="Archivo Thin"/>
              </a:rPr>
              <a:t> son? Parámetros de entrada y de salida</a:t>
            </a:r>
            <a:endParaRPr sz="9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AutoNum type="arabicPeriod"/>
            </a:pPr>
            <a:r>
              <a:rPr lang="es" sz="900">
                <a:solidFill>
                  <a:schemeClr val="lt1"/>
                </a:solidFill>
                <a:latin typeface="Archivo Thin"/>
                <a:ea typeface="Archivo Thin"/>
                <a:cs typeface="Archivo Thin"/>
                <a:sym typeface="Archivo Thin"/>
              </a:rPr>
              <a:t>Scope global y local</a:t>
            </a:r>
            <a:endParaRPr sz="9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AutoNum type="arabicPeriod"/>
            </a:pPr>
            <a:r>
              <a:rPr lang="es" sz="900">
                <a:solidFill>
                  <a:schemeClr val="lt1"/>
                </a:solidFill>
                <a:latin typeface="Archivo Thin"/>
                <a:ea typeface="Archivo Thin"/>
                <a:cs typeface="Archivo Thin"/>
                <a:sym typeface="Archivo Thin"/>
              </a:rPr>
              <a:t>Programación modular vs. Funciones</a:t>
            </a:r>
            <a:endParaRPr sz="9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AutoNum type="arabicPeriod"/>
            </a:pPr>
            <a:r>
              <a:rPr lang="es" sz="900">
                <a:solidFill>
                  <a:schemeClr val="lt1"/>
                </a:solidFill>
                <a:latin typeface="Archivo Thin"/>
                <a:ea typeface="Archivo Thin"/>
                <a:cs typeface="Archivo Thin"/>
                <a:sym typeface="Archivo Thin"/>
              </a:rPr>
              <a:t>Ejercitación de funciones</a:t>
            </a:r>
            <a:endParaRPr sz="9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AutoNum type="arabicPeriod"/>
            </a:pPr>
            <a:r>
              <a:rPr lang="es" sz="900">
                <a:solidFill>
                  <a:schemeClr val="lt1"/>
                </a:solidFill>
                <a:latin typeface="Archivo Thin"/>
                <a:ea typeface="Archivo Thin"/>
                <a:cs typeface="Archivo Thin"/>
                <a:sym typeface="Archivo Thin"/>
              </a:rPr>
              <a:t>Parámetros.</a:t>
            </a:r>
            <a:endParaRPr sz="9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AutoNum type="arabicPeriod"/>
            </a:pPr>
            <a:r>
              <a:rPr lang="es" sz="900">
                <a:solidFill>
                  <a:schemeClr val="lt1"/>
                </a:solidFill>
                <a:latin typeface="Archivo Thin"/>
                <a:ea typeface="Archivo Thin"/>
                <a:cs typeface="Archivo Thin"/>
                <a:sym typeface="Archivo Thin"/>
              </a:rPr>
              <a:t>Funciones nativas.</a:t>
            </a:r>
            <a:endParaRPr sz="900">
              <a:solidFill>
                <a:schemeClr val="lt1"/>
              </a:solidFill>
              <a:latin typeface="Archivo Thin"/>
              <a:ea typeface="Archivo Thin"/>
              <a:cs typeface="Archivo Thin"/>
              <a:sym typeface="Archivo Thin"/>
            </a:endParaRPr>
          </a:p>
          <a:p>
            <a:pPr indent="0" lvl="0" marL="457200" marR="0" rtl="0" algn="l">
              <a:lnSpc>
                <a:spcPct val="115000"/>
              </a:lnSpc>
              <a:spcBef>
                <a:spcPts val="1200"/>
              </a:spcBef>
              <a:spcAft>
                <a:spcPts val="0"/>
              </a:spcAft>
              <a:buNone/>
            </a:pPr>
            <a:r>
              <a:t/>
            </a:r>
            <a:endParaRPr sz="900">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Condicional: ¿Qué es?</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Operadores lógicos y de comparación: ¿Qué son y cuál es su uso en los condicionales?</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Bucles: ¿Qué son? Tipos y diferencias entre sí</a:t>
            </a:r>
            <a:endParaRPr b="0" i="0" sz="9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Cómo combinar operadores lógicos y ciclos</a:t>
            </a:r>
            <a:endParaRPr b="0" i="0" sz="900" u="none" cap="none" strike="noStrike">
              <a:solidFill>
                <a:schemeClr val="lt1"/>
              </a:solidFill>
              <a:latin typeface="Archivo Thin"/>
              <a:ea typeface="Archivo Thin"/>
              <a:cs typeface="Archivo Thin"/>
              <a:sym typeface="Archivo Thin"/>
            </a:endParaRPr>
          </a:p>
          <a:p>
            <a:pPr indent="0" lvl="0" marL="0" marR="0" rtl="0" algn="l">
              <a:lnSpc>
                <a:spcPct val="115000"/>
              </a:lnSpc>
              <a:spcBef>
                <a:spcPts val="1200"/>
              </a:spcBef>
              <a:spcAft>
                <a:spcPts val="0"/>
              </a:spcAft>
              <a:buClr>
                <a:srgbClr val="000000"/>
              </a:buClr>
              <a:buSzPts val="1000"/>
              <a:buFont typeface="Arial"/>
              <a:buNone/>
            </a:pPr>
            <a:r>
              <a:t/>
            </a:r>
            <a:endParaRPr b="0" i="0" sz="900" u="none" cap="none" strike="noStrike">
              <a:solidFill>
                <a:schemeClr val="lt1"/>
              </a:solidFill>
              <a:latin typeface="Archivo Thin"/>
              <a:ea typeface="Archivo Thin"/>
              <a:cs typeface="Archivo Thin"/>
              <a:sym typeface="Archivo Thin"/>
            </a:endParaRPr>
          </a:p>
        </p:txBody>
      </p:sp>
      <p:sp>
        <p:nvSpPr>
          <p:cNvPr id="77" name="Google Shape;77;g2243c7d123e_1_3"/>
          <p:cNvSpPr txBox="1"/>
          <p:nvPr/>
        </p:nvSpPr>
        <p:spPr>
          <a:xfrm>
            <a:off x="6216825" y="16027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a:t>
            </a:r>
            <a:r>
              <a:rPr lang="es" sz="1200">
                <a:solidFill>
                  <a:srgbClr val="FFFFFF"/>
                </a:solidFill>
                <a:latin typeface="Archivo Thin"/>
                <a:ea typeface="Archivo Thin"/>
                <a:cs typeface="Archivo Thin"/>
                <a:sym typeface="Archivo Thin"/>
              </a:rPr>
              <a:t>3</a:t>
            </a:r>
            <a:r>
              <a:rPr b="0" i="0" lang="es" sz="1200" u="none" cap="none" strike="noStrike">
                <a:solidFill>
                  <a:srgbClr val="FFFFFF"/>
                </a:solidFill>
                <a:latin typeface="Archivo Thin"/>
                <a:ea typeface="Archivo Thin"/>
                <a:cs typeface="Archivo Thin"/>
                <a:sym typeface="Archivo Thin"/>
              </a:rPr>
              <a:t> -</a:t>
            </a:r>
            <a:r>
              <a:rPr lang="es" sz="1200">
                <a:solidFill>
                  <a:srgbClr val="FFFFFF"/>
                </a:solidFill>
                <a:latin typeface="Archivo Thin"/>
                <a:ea typeface="Archivo Thin"/>
                <a:cs typeface="Archivo Thin"/>
                <a:sym typeface="Archivo Thin"/>
              </a:rPr>
              <a:t> Programación modular con funciones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cxnSp>
        <p:nvCxnSpPr>
          <p:cNvPr id="385" name="Google Shape;385;g306bdfb0d37_0_20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86" name="Google Shape;386;g306bdfb0d37_0_202"/>
          <p:cNvGrpSpPr/>
          <p:nvPr/>
        </p:nvGrpSpPr>
        <p:grpSpPr>
          <a:xfrm>
            <a:off x="8060379" y="344475"/>
            <a:ext cx="670072" cy="721457"/>
            <a:chOff x="0" y="-9525"/>
            <a:chExt cx="354123" cy="394843"/>
          </a:xfrm>
        </p:grpSpPr>
        <p:sp>
          <p:nvSpPr>
            <p:cNvPr id="387" name="Google Shape;387;g306bdfb0d37_0_20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88" name="Google Shape;388;g306bdfb0d37_0_20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89" name="Google Shape;389;g306bdfb0d37_0_20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90" name="Google Shape;390;g306bdfb0d37_0_202"/>
          <p:cNvSpPr txBox="1"/>
          <p:nvPr/>
        </p:nvSpPr>
        <p:spPr>
          <a:xfrm>
            <a:off x="902375" y="493225"/>
            <a:ext cx="75075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Bucles e iteraciones</a:t>
            </a:r>
            <a:endParaRPr sz="2700">
              <a:solidFill>
                <a:srgbClr val="000000"/>
              </a:solidFill>
              <a:latin typeface="Montserrat Medium"/>
              <a:ea typeface="Montserrat Medium"/>
              <a:cs typeface="Montserrat Medium"/>
              <a:sym typeface="Montserrat Medium"/>
            </a:endParaRPr>
          </a:p>
        </p:txBody>
      </p:sp>
      <p:sp>
        <p:nvSpPr>
          <p:cNvPr id="391" name="Google Shape;391;g306bdfb0d37_0_202"/>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Una de las principales ventajas de la programación es la posibilidad de crear bucles y repeticiones para tareas específicas, evitando realizarlas varias veces de forma manual. Existen muchas formas de realizar bucles, y analizaremos los más básicos, similares en otros lenguajes de programación:</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392" name="Google Shape;392;g306bdfb0d37_0_202"/>
          <p:cNvPicPr preferRelativeResize="0"/>
          <p:nvPr/>
        </p:nvPicPr>
        <p:blipFill rotWithShape="1">
          <a:blip r:embed="rId5">
            <a:alphaModFix/>
          </a:blip>
          <a:srcRect b="0" l="0" r="0" t="0"/>
          <a:stretch/>
        </p:blipFill>
        <p:spPr>
          <a:xfrm>
            <a:off x="1247801" y="2643550"/>
            <a:ext cx="6648450" cy="13989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6" name="Shape 396"/>
        <p:cNvGrpSpPr/>
        <p:nvPr/>
      </p:nvGrpSpPr>
      <p:grpSpPr>
        <a:xfrm>
          <a:off x="0" y="0"/>
          <a:ext cx="0" cy="0"/>
          <a:chOff x="0" y="0"/>
          <a:chExt cx="0" cy="0"/>
        </a:xfrm>
      </p:grpSpPr>
      <p:cxnSp>
        <p:nvCxnSpPr>
          <p:cNvPr id="397" name="Google Shape;397;g306bdfb0d37_0_21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98" name="Google Shape;398;g306bdfb0d37_0_210"/>
          <p:cNvGrpSpPr/>
          <p:nvPr/>
        </p:nvGrpSpPr>
        <p:grpSpPr>
          <a:xfrm>
            <a:off x="8060379" y="344475"/>
            <a:ext cx="670072" cy="721457"/>
            <a:chOff x="0" y="-9525"/>
            <a:chExt cx="354123" cy="394843"/>
          </a:xfrm>
        </p:grpSpPr>
        <p:sp>
          <p:nvSpPr>
            <p:cNvPr id="399" name="Google Shape;399;g306bdfb0d37_0_21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00" name="Google Shape;400;g306bdfb0d37_0_21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01" name="Google Shape;401;g306bdfb0d37_0_21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402" name="Google Shape;402;g306bdfb0d37_0_210"/>
          <p:cNvSpPr txBox="1"/>
          <p:nvPr/>
        </p:nvSpPr>
        <p:spPr>
          <a:xfrm>
            <a:off x="727375" y="1921475"/>
            <a:ext cx="3177600" cy="1793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Incremento:</a:t>
            </a:r>
            <a:r>
              <a:rPr lang="es">
                <a:solidFill>
                  <a:schemeClr val="dk1"/>
                </a:solidFill>
                <a:latin typeface="Archivo Narrow"/>
                <a:ea typeface="Archivo Narrow"/>
                <a:cs typeface="Archivo Narrow"/>
                <a:sym typeface="Archivo Narrow"/>
              </a:rPr>
              <a:t> Cada vez que un bucle finaliza, se suele realizar el incremento (o decremento) de una variable, generalmente de la denominada variable contador.</a:t>
            </a:r>
            <a:endParaRPr>
              <a:solidFill>
                <a:schemeClr val="dk1"/>
              </a:solidFill>
              <a:latin typeface="Archivo Narrow"/>
              <a:ea typeface="Archivo Narrow"/>
              <a:cs typeface="Archivo Narrow"/>
              <a:sym typeface="Archivo Narrow"/>
            </a:endParaRPr>
          </a:p>
          <a:p>
            <a:pPr indent="0" lvl="0" marL="457200" rtl="0" algn="l">
              <a:lnSpc>
                <a:spcPct val="115000"/>
              </a:lnSpc>
              <a:spcBef>
                <a:spcPts val="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
        <p:nvSpPr>
          <p:cNvPr id="403" name="Google Shape;403;g306bdfb0d37_0_210"/>
          <p:cNvSpPr txBox="1"/>
          <p:nvPr/>
        </p:nvSpPr>
        <p:spPr>
          <a:xfrm>
            <a:off x="1138850" y="493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Bucles e iteraciones</a:t>
            </a:r>
            <a:endParaRPr sz="2700">
              <a:solidFill>
                <a:srgbClr val="000000"/>
              </a:solidFill>
              <a:latin typeface="Montserrat Medium"/>
              <a:ea typeface="Montserrat Medium"/>
              <a:cs typeface="Montserrat Medium"/>
              <a:sym typeface="Montserrat Medium"/>
            </a:endParaRPr>
          </a:p>
        </p:txBody>
      </p:sp>
      <p:sp>
        <p:nvSpPr>
          <p:cNvPr id="404" name="Google Shape;404;g306bdfb0d37_0_210"/>
          <p:cNvSpPr txBox="1"/>
          <p:nvPr/>
        </p:nvSpPr>
        <p:spPr>
          <a:xfrm>
            <a:off x="4681550" y="1706150"/>
            <a:ext cx="39552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Bucle infinito: </a:t>
            </a:r>
            <a:r>
              <a:rPr lang="es">
                <a:solidFill>
                  <a:schemeClr val="dk1"/>
                </a:solidFill>
                <a:latin typeface="Archivo Narrow"/>
                <a:ea typeface="Archivo Narrow"/>
                <a:cs typeface="Archivo Narrow"/>
                <a:sym typeface="Archivo Narrow"/>
              </a:rPr>
              <a:t>Se trata de la situación que tiene lugar cuando en un bucle no se modifica (incrementando o decrementando) la variable contador, o cuando escribimos una condición que nunca tiene lugar. En esos casos, el bucle se repite eternamente, sin que el flujo del programa pueda continuar. Cuando esto ocurre, se suele decir que “el programa se queda colgado”.</a:t>
            </a:r>
            <a:endParaRPr/>
          </a:p>
        </p:txBody>
      </p:sp>
      <p:cxnSp>
        <p:nvCxnSpPr>
          <p:cNvPr id="405" name="Google Shape;405;g306bdfb0d37_0_210"/>
          <p:cNvCxnSpPr/>
          <p:nvPr/>
        </p:nvCxnSpPr>
        <p:spPr>
          <a:xfrm flipH="1">
            <a:off x="4346450" y="1705175"/>
            <a:ext cx="15000" cy="2226000"/>
          </a:xfrm>
          <a:prstGeom prst="straightConnector1">
            <a:avLst/>
          </a:prstGeom>
          <a:solidFill>
            <a:schemeClr val="lt2"/>
          </a:solidFill>
          <a:ln cap="flat" cmpd="sng" w="9525">
            <a:solidFill>
              <a:srgbClr val="AF00DB"/>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9" name="Shape 409"/>
        <p:cNvGrpSpPr/>
        <p:nvPr/>
      </p:nvGrpSpPr>
      <p:grpSpPr>
        <a:xfrm>
          <a:off x="0" y="0"/>
          <a:ext cx="0" cy="0"/>
          <a:chOff x="0" y="0"/>
          <a:chExt cx="0" cy="0"/>
        </a:xfrm>
      </p:grpSpPr>
      <p:cxnSp>
        <p:nvCxnSpPr>
          <p:cNvPr id="410" name="Google Shape;410;g306bdfb0d37_0_27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11" name="Google Shape;411;g306bdfb0d37_0_277"/>
          <p:cNvGrpSpPr/>
          <p:nvPr/>
        </p:nvGrpSpPr>
        <p:grpSpPr>
          <a:xfrm>
            <a:off x="8060379" y="344475"/>
            <a:ext cx="670072" cy="721457"/>
            <a:chOff x="0" y="-9525"/>
            <a:chExt cx="354123" cy="394843"/>
          </a:xfrm>
        </p:grpSpPr>
        <p:sp>
          <p:nvSpPr>
            <p:cNvPr id="412" name="Google Shape;412;g306bdfb0d37_0_27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13" name="Google Shape;413;g306bdfb0d37_0_27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14" name="Google Shape;414;g306bdfb0d37_0_277"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415" name="Google Shape;415;g306bdfb0d37_0_277"/>
          <p:cNvSpPr txBox="1"/>
          <p:nvPr/>
        </p:nvSpPr>
        <p:spPr>
          <a:xfrm>
            <a:off x="432000" y="10762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bucle while se usa cuando el fin de la repetición de ciclos depende de una condición (*). Analicemos el siguiente ejemplo y todas sus partes, para comprender qué ocurre en cada iteración del bucle:</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 Es muy importante que esa condición en un momento deje de ser verdadera, para evitar que ocurra un loop infinito.</a:t>
            </a:r>
            <a:endParaRPr sz="1650">
              <a:solidFill>
                <a:srgbClr val="595959"/>
              </a:solidFill>
              <a:latin typeface="Montserrat"/>
              <a:ea typeface="Montserrat"/>
              <a:cs typeface="Montserrat"/>
              <a:sym typeface="Montserrat"/>
            </a:endParaRPr>
          </a:p>
        </p:txBody>
      </p:sp>
      <p:sp>
        <p:nvSpPr>
          <p:cNvPr id="416" name="Google Shape;416;g306bdfb0d37_0_277"/>
          <p:cNvSpPr/>
          <p:nvPr/>
        </p:nvSpPr>
        <p:spPr>
          <a:xfrm>
            <a:off x="464101" y="2163750"/>
            <a:ext cx="8198400" cy="138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Inicialización de la variable contador</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Condición: Mientras la variable contador sea menor de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while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"Valor de 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Incrementamos el valor de i</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417" name="Google Shape;417;g306bdfb0d37_0_277"/>
          <p:cNvPicPr preferRelativeResize="0"/>
          <p:nvPr/>
        </p:nvPicPr>
        <p:blipFill rotWithShape="1">
          <a:blip r:embed="rId5">
            <a:alphaModFix/>
          </a:blip>
          <a:srcRect b="0" l="0" r="0" t="0"/>
          <a:stretch/>
        </p:blipFill>
        <p:spPr>
          <a:xfrm>
            <a:off x="7217182" y="2163751"/>
            <a:ext cx="1445318" cy="1385100"/>
          </a:xfrm>
          <a:prstGeom prst="rect">
            <a:avLst/>
          </a:prstGeom>
          <a:solidFill>
            <a:srgbClr val="23262E"/>
          </a:solidFill>
          <a:ln>
            <a:noFill/>
          </a:ln>
        </p:spPr>
      </p:pic>
      <p:sp>
        <p:nvSpPr>
          <p:cNvPr id="418" name="Google Shape;418;g306bdfb0d37_0_277"/>
          <p:cNvSpPr txBox="1"/>
          <p:nvPr/>
        </p:nvSpPr>
        <p:spPr>
          <a:xfrm>
            <a:off x="1035600" y="46387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While  </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2" name="Shape 422"/>
        <p:cNvGrpSpPr/>
        <p:nvPr/>
      </p:nvGrpSpPr>
      <p:grpSpPr>
        <a:xfrm>
          <a:off x="0" y="0"/>
          <a:ext cx="0" cy="0"/>
          <a:chOff x="0" y="0"/>
          <a:chExt cx="0" cy="0"/>
        </a:xfrm>
      </p:grpSpPr>
      <p:sp>
        <p:nvSpPr>
          <p:cNvPr id="423" name="Google Shape;423;g306bdfb0d37_0_285"/>
          <p:cNvSpPr txBox="1"/>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1200"/>
              </a:spcBef>
              <a:spcAft>
                <a:spcPts val="0"/>
              </a:spcAft>
              <a:buNone/>
            </a:pPr>
            <a:r>
              <a:t/>
            </a:r>
            <a:endParaRPr b="1">
              <a:solidFill>
                <a:schemeClr val="dk1"/>
              </a:solidFill>
              <a:latin typeface="Archivo Narrow"/>
              <a:ea typeface="Archivo Narrow"/>
              <a:cs typeface="Archivo Narrow"/>
              <a:sym typeface="Archivo Narrow"/>
            </a:endParaRPr>
          </a:p>
          <a:p>
            <a:pPr indent="-317500" lvl="0" marL="457200" marR="0" rtl="0" algn="l">
              <a:lnSpc>
                <a:spcPct val="115000"/>
              </a:lnSpc>
              <a:spcBef>
                <a:spcPts val="120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Antes de entrar en el bucle while, se inicializa la variable i a 0.</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Antes de realizar la primera iteración del bucle, comprobamos la condición.</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Si la condición es verdadera, hacemos lo que está dentro del bucle.</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Mostramos por pantalla el valor de i y luego incrementamos el valor actual de i en 1.</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Volvemos al inicio del bucle para hacer una nueva iteración. Comprobamos de nuevo la condición del bucle.</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Cuando la condición sea falsa, salimos del bucle y continuamos el programa.</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cxnSp>
        <p:nvCxnSpPr>
          <p:cNvPr id="424" name="Google Shape;424;g306bdfb0d37_0_285"/>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25" name="Google Shape;425;g306bdfb0d37_0_285"/>
          <p:cNvGrpSpPr/>
          <p:nvPr/>
        </p:nvGrpSpPr>
        <p:grpSpPr>
          <a:xfrm>
            <a:off x="8060379" y="344475"/>
            <a:ext cx="670072" cy="721457"/>
            <a:chOff x="0" y="-9525"/>
            <a:chExt cx="354123" cy="394843"/>
          </a:xfrm>
        </p:grpSpPr>
        <p:sp>
          <p:nvSpPr>
            <p:cNvPr id="426" name="Google Shape;426;g306bdfb0d37_0_28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27" name="Google Shape;427;g306bdfb0d37_0_28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28" name="Google Shape;428;g306bdfb0d37_0_285"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429" name="Google Shape;429;g306bdfb0d37_0_285"/>
          <p:cNvSpPr txBox="1"/>
          <p:nvPr/>
        </p:nvSpPr>
        <p:spPr>
          <a:xfrm>
            <a:off x="1020550" y="46387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En el ejemplo anterior:</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3" name="Shape 433"/>
        <p:cNvGrpSpPr/>
        <p:nvPr/>
      </p:nvGrpSpPr>
      <p:grpSpPr>
        <a:xfrm>
          <a:off x="0" y="0"/>
          <a:ext cx="0" cy="0"/>
          <a:chOff x="0" y="0"/>
          <a:chExt cx="0" cy="0"/>
        </a:xfrm>
      </p:grpSpPr>
      <p:cxnSp>
        <p:nvCxnSpPr>
          <p:cNvPr id="434" name="Google Shape;434;g306bdfb0d37_0_29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35" name="Google Shape;435;g306bdfb0d37_0_293"/>
          <p:cNvGrpSpPr/>
          <p:nvPr/>
        </p:nvGrpSpPr>
        <p:grpSpPr>
          <a:xfrm>
            <a:off x="8060379" y="344475"/>
            <a:ext cx="670072" cy="721457"/>
            <a:chOff x="0" y="-9525"/>
            <a:chExt cx="354123" cy="394843"/>
          </a:xfrm>
        </p:grpSpPr>
        <p:sp>
          <p:nvSpPr>
            <p:cNvPr id="436" name="Google Shape;436;g306bdfb0d37_0_29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37" name="Google Shape;437;g306bdfb0d37_0_29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38" name="Google Shape;438;g306bdfb0d37_0_29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439" name="Google Shape;439;g306bdfb0d37_0_293"/>
          <p:cNvSpPr txBox="1"/>
          <p:nvPr/>
        </p:nvSpPr>
        <p:spPr>
          <a:xfrm>
            <a:off x="432000" y="10000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sz="1500">
                <a:solidFill>
                  <a:schemeClr val="dk1"/>
                </a:solidFill>
                <a:latin typeface="Archivo Black"/>
                <a:ea typeface="Archivo Black"/>
                <a:cs typeface="Archivo Black"/>
                <a:sym typeface="Archivo Black"/>
              </a:rPr>
              <a:t>Detalle paso a paso de las iteraciones del ejemplo:</a:t>
            </a:r>
            <a:endParaRPr sz="15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440" name="Google Shape;440;g306bdfb0d37_0_293"/>
          <p:cNvPicPr preferRelativeResize="0"/>
          <p:nvPr/>
        </p:nvPicPr>
        <p:blipFill rotWithShape="1">
          <a:blip r:embed="rId5">
            <a:alphaModFix/>
          </a:blip>
          <a:srcRect b="0" l="0" r="0" t="0"/>
          <a:stretch/>
        </p:blipFill>
        <p:spPr>
          <a:xfrm>
            <a:off x="916782" y="1375605"/>
            <a:ext cx="7310438" cy="2942470"/>
          </a:xfrm>
          <a:prstGeom prst="rect">
            <a:avLst/>
          </a:prstGeom>
          <a:noFill/>
          <a:ln>
            <a:noFill/>
          </a:ln>
        </p:spPr>
      </p:pic>
      <p:sp>
        <p:nvSpPr>
          <p:cNvPr id="441" name="Google Shape;441;g306bdfb0d37_0_293"/>
          <p:cNvSpPr txBox="1"/>
          <p:nvPr/>
        </p:nvSpPr>
        <p:spPr>
          <a:xfrm>
            <a:off x="1216075" y="493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While  </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5" name="Shape 445"/>
        <p:cNvGrpSpPr/>
        <p:nvPr/>
      </p:nvGrpSpPr>
      <p:grpSpPr>
        <a:xfrm>
          <a:off x="0" y="0"/>
          <a:ext cx="0" cy="0"/>
          <a:chOff x="0" y="0"/>
          <a:chExt cx="0" cy="0"/>
        </a:xfrm>
      </p:grpSpPr>
      <p:cxnSp>
        <p:nvCxnSpPr>
          <p:cNvPr id="446" name="Google Shape;446;g306bdfb0d37_0_30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47" name="Google Shape;447;g306bdfb0d37_0_301"/>
          <p:cNvGrpSpPr/>
          <p:nvPr/>
        </p:nvGrpSpPr>
        <p:grpSpPr>
          <a:xfrm>
            <a:off x="8060379" y="344475"/>
            <a:ext cx="670072" cy="721457"/>
            <a:chOff x="0" y="-9525"/>
            <a:chExt cx="354123" cy="394843"/>
          </a:xfrm>
        </p:grpSpPr>
        <p:sp>
          <p:nvSpPr>
            <p:cNvPr id="448" name="Google Shape;448;g306bdfb0d37_0_30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49" name="Google Shape;449;g306bdfb0d37_0_30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50" name="Google Shape;450;g306bdfb0d37_0_301"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451" name="Google Shape;451;g306bdfb0d37_0_301"/>
          <p:cNvSpPr txBox="1"/>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sintaxis de un bucle for , uno de los más usados, es más compacta y rápida de escribir que la de un bucle while. Requiere inicializar la variable, determinar la condición y definir el incremento al comienzo del bucle. Se suele usar cuando se conoce de antemano cuantas repeticiones se tienen que hacer.</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sp>
        <p:nvSpPr>
          <p:cNvPr id="452" name="Google Shape;452;g306bdfb0d37_0_301"/>
          <p:cNvSpPr/>
          <p:nvPr/>
        </p:nvSpPr>
        <p:spPr>
          <a:xfrm>
            <a:off x="838278" y="3192577"/>
            <a:ext cx="3528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F39C12"/>
                </a:solidFill>
                <a:latin typeface="Consolas"/>
                <a:ea typeface="Consolas"/>
                <a:cs typeface="Consolas"/>
                <a:sym typeface="Consolas"/>
              </a:rPr>
              <a:t>10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53" name="Google Shape;453;g306bdfb0d37_0_301"/>
          <p:cNvSpPr/>
          <p:nvPr/>
        </p:nvSpPr>
        <p:spPr>
          <a:xfrm>
            <a:off x="4802472" y="3192568"/>
            <a:ext cx="3528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F39C12"/>
                </a:solidFill>
                <a:latin typeface="Consolas"/>
                <a:ea typeface="Consolas"/>
                <a:cs typeface="Consolas"/>
                <a:sym typeface="Consolas"/>
              </a:rPr>
              <a:t>100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54" name="Google Shape;454;g306bdfb0d37_0_301"/>
          <p:cNvSpPr txBox="1"/>
          <p:nvPr/>
        </p:nvSpPr>
        <p:spPr>
          <a:xfrm>
            <a:off x="795538" y="2509625"/>
            <a:ext cx="3528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Ejemplo: Mostrar por pantalla los números enteros del 1 a 10.</a:t>
            </a:r>
            <a:endParaRPr>
              <a:solidFill>
                <a:schemeClr val="dk1"/>
              </a:solidFill>
              <a:latin typeface="Archivo Narrow"/>
              <a:ea typeface="Archivo Narrow"/>
              <a:cs typeface="Archivo Narrow"/>
              <a:sym typeface="Archivo Narrow"/>
            </a:endParaRPr>
          </a:p>
        </p:txBody>
      </p:sp>
      <p:sp>
        <p:nvSpPr>
          <p:cNvPr id="455" name="Google Shape;455;g306bdfb0d37_0_301"/>
          <p:cNvSpPr txBox="1"/>
          <p:nvPr/>
        </p:nvSpPr>
        <p:spPr>
          <a:xfrm>
            <a:off x="4802463" y="2509625"/>
            <a:ext cx="3528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Ejemplo: Mostrar por pantalla los múltiplos de 2 hasta 100.</a:t>
            </a:r>
            <a:endParaRPr>
              <a:solidFill>
                <a:schemeClr val="dk1"/>
              </a:solidFill>
              <a:latin typeface="Archivo Narrow"/>
              <a:ea typeface="Archivo Narrow"/>
              <a:cs typeface="Archivo Narrow"/>
              <a:sym typeface="Archivo Narrow"/>
            </a:endParaRPr>
          </a:p>
        </p:txBody>
      </p:sp>
      <p:sp>
        <p:nvSpPr>
          <p:cNvPr id="456" name="Google Shape;456;g306bdfb0d37_0_301"/>
          <p:cNvSpPr txBox="1"/>
          <p:nvPr/>
        </p:nvSpPr>
        <p:spPr>
          <a:xfrm>
            <a:off x="1065700" y="493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For  </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0" name="Shape 460"/>
        <p:cNvGrpSpPr/>
        <p:nvPr/>
      </p:nvGrpSpPr>
      <p:grpSpPr>
        <a:xfrm>
          <a:off x="0" y="0"/>
          <a:ext cx="0" cy="0"/>
          <a:chOff x="0" y="0"/>
          <a:chExt cx="0" cy="0"/>
        </a:xfrm>
      </p:grpSpPr>
      <p:cxnSp>
        <p:nvCxnSpPr>
          <p:cNvPr id="461" name="Google Shape;461;g306bdfb0d37_0_30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62" name="Google Shape;462;g306bdfb0d37_0_309"/>
          <p:cNvGrpSpPr/>
          <p:nvPr/>
        </p:nvGrpSpPr>
        <p:grpSpPr>
          <a:xfrm>
            <a:off x="8060379" y="344475"/>
            <a:ext cx="670072" cy="721457"/>
            <a:chOff x="0" y="-9525"/>
            <a:chExt cx="354123" cy="394843"/>
          </a:xfrm>
        </p:grpSpPr>
        <p:sp>
          <p:nvSpPr>
            <p:cNvPr id="463" name="Google Shape;463;g306bdfb0d37_0_30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64" name="Google Shape;464;g306bdfb0d37_0_30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65" name="Google Shape;465;g306bdfb0d37_0_309"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466" name="Google Shape;466;g306bdfb0d37_0_309"/>
          <p:cNvSpPr txBox="1"/>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bucle for es uno de los más utilizados en la programación. Veamos el ejemplo anterior utilizando este bucle:</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En programación es muy habitual empezar a contar desde cero. Mientras que habitualmente contamos de 1 a 10, en programación de 10 elementos se cuentan de 0 a 9.</a:t>
            </a:r>
            <a:endParaRPr sz="1650">
              <a:solidFill>
                <a:srgbClr val="595959"/>
              </a:solidFill>
              <a:latin typeface="Montserrat"/>
              <a:ea typeface="Montserrat"/>
              <a:cs typeface="Montserrat"/>
              <a:sym typeface="Montserrat"/>
            </a:endParaRPr>
          </a:p>
        </p:txBody>
      </p:sp>
      <p:sp>
        <p:nvSpPr>
          <p:cNvPr id="467" name="Google Shape;467;g306bdfb0d37_0_309"/>
          <p:cNvSpPr/>
          <p:nvPr/>
        </p:nvSpPr>
        <p:spPr>
          <a:xfrm>
            <a:off x="1318799" y="2094750"/>
            <a:ext cx="49140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for (inicialización; condición; incremento)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"Valor de 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468" name="Google Shape;468;g306bdfb0d37_0_309"/>
          <p:cNvPicPr preferRelativeResize="0"/>
          <p:nvPr/>
        </p:nvPicPr>
        <p:blipFill rotWithShape="1">
          <a:blip r:embed="rId5">
            <a:alphaModFix/>
          </a:blip>
          <a:srcRect b="0" l="0" r="0" t="0"/>
          <a:stretch/>
        </p:blipFill>
        <p:spPr>
          <a:xfrm>
            <a:off x="6720865" y="1943099"/>
            <a:ext cx="1381125" cy="1257300"/>
          </a:xfrm>
          <a:prstGeom prst="rect">
            <a:avLst/>
          </a:prstGeom>
          <a:solidFill>
            <a:srgbClr val="23262E"/>
          </a:solidFill>
          <a:ln>
            <a:noFill/>
          </a:ln>
        </p:spPr>
      </p:pic>
      <p:sp>
        <p:nvSpPr>
          <p:cNvPr id="469" name="Google Shape;469;g306bdfb0d37_0_309"/>
          <p:cNvSpPr txBox="1"/>
          <p:nvPr/>
        </p:nvSpPr>
        <p:spPr>
          <a:xfrm>
            <a:off x="1318800" y="493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For  </a:t>
            </a:r>
            <a:endParaRPr sz="27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3" name="Shape 473"/>
        <p:cNvGrpSpPr/>
        <p:nvPr/>
      </p:nvGrpSpPr>
      <p:grpSpPr>
        <a:xfrm>
          <a:off x="0" y="0"/>
          <a:ext cx="0" cy="0"/>
          <a:chOff x="0" y="0"/>
          <a:chExt cx="0" cy="0"/>
        </a:xfrm>
      </p:grpSpPr>
      <p:sp>
        <p:nvSpPr>
          <p:cNvPr id="474" name="Google Shape;474;g306bdfb0d37_0_218"/>
          <p:cNvSpPr txBox="1"/>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t/>
            </a:r>
            <a:endParaRPr sz="2500">
              <a:solidFill>
                <a:srgbClr val="595959"/>
              </a:solidFill>
              <a:latin typeface="Montserrat Medium"/>
              <a:ea typeface="Montserrat Medium"/>
              <a:cs typeface="Montserrat Medium"/>
              <a:sym typeface="Montserrat Medium"/>
            </a:endParaRPr>
          </a:p>
        </p:txBody>
      </p:sp>
      <p:grpSp>
        <p:nvGrpSpPr>
          <p:cNvPr id="475" name="Google Shape;475;g306bdfb0d37_0_218"/>
          <p:cNvGrpSpPr/>
          <p:nvPr/>
        </p:nvGrpSpPr>
        <p:grpSpPr>
          <a:xfrm>
            <a:off x="1684425" y="2090497"/>
            <a:ext cx="1007657" cy="962509"/>
            <a:chOff x="0" y="-9525"/>
            <a:chExt cx="354123" cy="394843"/>
          </a:xfrm>
        </p:grpSpPr>
        <p:sp>
          <p:nvSpPr>
            <p:cNvPr id="476" name="Google Shape;476;g306bdfb0d37_0_21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77" name="Google Shape;477;g306bdfb0d37_0_21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78" name="Google Shape;478;g306bdfb0d37_0_218"/>
          <p:cNvSpPr txBox="1"/>
          <p:nvPr/>
        </p:nvSpPr>
        <p:spPr>
          <a:xfrm>
            <a:off x="623400" y="2175425"/>
            <a:ext cx="8520600" cy="79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s" sz="3500">
                <a:solidFill>
                  <a:schemeClr val="dk1"/>
                </a:solidFill>
                <a:latin typeface="Archivo Black"/>
                <a:ea typeface="Archivo Black"/>
                <a:cs typeface="Archivo Black"/>
                <a:sym typeface="Archivo Black"/>
              </a:rPr>
              <a:t>Material extra</a:t>
            </a:r>
            <a:endParaRPr b="1" sz="4900">
              <a:solidFill>
                <a:srgbClr val="333333"/>
              </a:solidFill>
              <a:latin typeface="Montserrat"/>
              <a:ea typeface="Montserrat"/>
              <a:cs typeface="Montserrat"/>
              <a:sym typeface="Montserrat"/>
            </a:endParaRPr>
          </a:p>
        </p:txBody>
      </p:sp>
      <p:pic>
        <p:nvPicPr>
          <p:cNvPr id="479" name="Google Shape;479;g306bdfb0d37_0_218" title="Archivo:JavaScript-logo.png - Wikipedia, la enciclopedia libre"/>
          <p:cNvPicPr preferRelativeResize="0"/>
          <p:nvPr/>
        </p:nvPicPr>
        <p:blipFill rotWithShape="1">
          <a:blip r:embed="rId4">
            <a:alphaModFix/>
          </a:blip>
          <a:srcRect b="0" l="0" r="0" t="0"/>
          <a:stretch/>
        </p:blipFill>
        <p:spPr>
          <a:xfrm>
            <a:off x="1825341" y="2249797"/>
            <a:ext cx="725791" cy="64386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3" name="Shape 483"/>
        <p:cNvGrpSpPr/>
        <p:nvPr/>
      </p:nvGrpSpPr>
      <p:grpSpPr>
        <a:xfrm>
          <a:off x="0" y="0"/>
          <a:ext cx="0" cy="0"/>
          <a:chOff x="0" y="0"/>
          <a:chExt cx="0" cy="0"/>
        </a:xfrm>
      </p:grpSpPr>
      <p:cxnSp>
        <p:nvCxnSpPr>
          <p:cNvPr id="484" name="Google Shape;484;g306bdfb0d37_0_33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85" name="Google Shape;485;g306bdfb0d37_0_338"/>
          <p:cNvGrpSpPr/>
          <p:nvPr/>
        </p:nvGrpSpPr>
        <p:grpSpPr>
          <a:xfrm>
            <a:off x="8060379" y="344475"/>
            <a:ext cx="670072" cy="721457"/>
            <a:chOff x="0" y="-9525"/>
            <a:chExt cx="354123" cy="394843"/>
          </a:xfrm>
        </p:grpSpPr>
        <p:sp>
          <p:nvSpPr>
            <p:cNvPr id="486" name="Google Shape;486;g306bdfb0d37_0_33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87" name="Google Shape;487;g306bdfb0d37_0_33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88" name="Google Shape;488;g306bdfb0d37_0_33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489" name="Google Shape;489;g306bdfb0d37_0_338"/>
          <p:cNvSpPr txBox="1"/>
          <p:nvPr/>
        </p:nvSpPr>
        <p:spPr>
          <a:xfrm>
            <a:off x="892800" y="4932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77142"/>
              <a:buFont typeface="Arial"/>
              <a:buNone/>
            </a:pPr>
            <a:r>
              <a:rPr lang="es" sz="3500">
                <a:solidFill>
                  <a:schemeClr val="dk1"/>
                </a:solidFill>
                <a:latin typeface="Archivo Black"/>
                <a:ea typeface="Archivo Black"/>
                <a:cs typeface="Archivo Black"/>
                <a:sym typeface="Archivo Black"/>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90" name="Google Shape;490;g306bdfb0d37_0_338"/>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13295" lvl="0" marL="457200" marR="0" rtl="0" algn="l">
              <a:lnSpc>
                <a:spcPct val="115000"/>
              </a:lnSpc>
              <a:spcBef>
                <a:spcPts val="0"/>
              </a:spcBef>
              <a:spcAft>
                <a:spcPts val="0"/>
              </a:spcAft>
              <a:buClr>
                <a:srgbClr val="000000"/>
              </a:buClr>
              <a:buSzPts val="1334"/>
              <a:buFont typeface="Montserrat"/>
              <a:buChar char="●"/>
            </a:pPr>
            <a:r>
              <a:rPr b="0" i="0" lang="es" sz="1333" u="sng" cap="none" strike="noStrike">
                <a:solidFill>
                  <a:srgbClr val="0097A7"/>
                </a:solidFill>
                <a:latin typeface="Montserrat"/>
                <a:ea typeface="Montserrat"/>
                <a:cs typeface="Montserrat"/>
                <a:sym typeface="Montserrat"/>
                <a:hlinkClick r:id="rId5">
                  <a:extLst>
                    <a:ext uri="{A12FA001-AC4F-418D-AE19-62706E023703}">
                      <ahyp:hlinkClr val="tx"/>
                    </a:ext>
                  </a:extLst>
                </a:hlinkClick>
              </a:rPr>
              <a:t>Expresiones y operadores en JavaScript</a:t>
            </a:r>
            <a:r>
              <a:rPr b="0" i="0" lang="es" sz="1333" u="none" cap="none" strike="noStrike">
                <a:solidFill>
                  <a:srgbClr val="595959"/>
                </a:solidFill>
                <a:latin typeface="Montserrat"/>
                <a:ea typeface="Montserrat"/>
                <a:cs typeface="Montserrat"/>
                <a:sym typeface="Montserrat"/>
              </a:rPr>
              <a:t>, </a:t>
            </a:r>
            <a:r>
              <a:rPr lang="es">
                <a:solidFill>
                  <a:schemeClr val="dk1"/>
                </a:solidFill>
                <a:latin typeface="Archivo Narrow"/>
                <a:ea typeface="Archivo Narrow"/>
                <a:cs typeface="Archivo Narrow"/>
                <a:sym typeface="Archivo Narrow"/>
              </a:rPr>
              <a:t>incluyendo los de asignación, comparación, aritméticos, bit a bit, lógicos, ternarios, de cadena y otros.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000000"/>
              </a:buClr>
              <a:buSzPts val="1334"/>
              <a:buFont typeface="Montserrat"/>
              <a:buChar char="●"/>
            </a:pPr>
            <a:r>
              <a:rPr b="0" i="0" lang="es" sz="1333" u="sng" cap="none" strike="noStrike">
                <a:solidFill>
                  <a:srgbClr val="0097A7"/>
                </a:solidFill>
                <a:latin typeface="Montserrat"/>
                <a:ea typeface="Montserrat"/>
                <a:cs typeface="Montserrat"/>
                <a:sym typeface="Montserrat"/>
                <a:hlinkClick r:id="rId6">
                  <a:extLst>
                    <a:ext uri="{A12FA001-AC4F-418D-AE19-62706E023703}">
                      <ahyp:hlinkClr val="tx"/>
                    </a:ext>
                  </a:extLst>
                </a:hlinkClick>
              </a:rPr>
              <a:t>Tomando decisiones en tu código - condicionales</a:t>
            </a:r>
            <a:r>
              <a:rPr b="0" i="0" lang="es" sz="1333" u="none" cap="none" strike="noStrike">
                <a:solidFill>
                  <a:srgbClr val="595959"/>
                </a:solidFill>
                <a:latin typeface="Montserrat"/>
                <a:ea typeface="Montserrat"/>
                <a:cs typeface="Montserrat"/>
                <a:sym typeface="Montserrat"/>
              </a:rPr>
              <a:t>,</a:t>
            </a:r>
            <a:r>
              <a:rPr lang="es">
                <a:solidFill>
                  <a:schemeClr val="dk1"/>
                </a:solidFill>
                <a:latin typeface="Archivo Narrow"/>
                <a:ea typeface="Archivo Narrow"/>
                <a:cs typeface="Archivo Narrow"/>
                <a:sym typeface="Archivo Narrow"/>
              </a:rPr>
              <a:t> en developer.mozilla.org</a:t>
            </a:r>
            <a:endParaRPr>
              <a:solidFill>
                <a:schemeClr val="dk1"/>
              </a:solidFill>
              <a:latin typeface="Archivo Narrow"/>
              <a:ea typeface="Archivo Narrow"/>
              <a:cs typeface="Archivo Narrow"/>
              <a:sym typeface="Archivo Narrow"/>
            </a:endParaRPr>
          </a:p>
          <a:p>
            <a:pPr indent="-313295" lvl="0" marL="457200" marR="0" rtl="0" algn="l">
              <a:lnSpc>
                <a:spcPct val="115000"/>
              </a:lnSpc>
              <a:spcBef>
                <a:spcPts val="0"/>
              </a:spcBef>
              <a:spcAft>
                <a:spcPts val="0"/>
              </a:spcAft>
              <a:buClr>
                <a:srgbClr val="000000"/>
              </a:buClr>
              <a:buSzPts val="1334"/>
              <a:buFont typeface="Montserrat"/>
              <a:buChar char="●"/>
            </a:pPr>
            <a:r>
              <a:rPr b="0" i="0" lang="es" sz="1333" u="sng" cap="none" strike="noStrike">
                <a:solidFill>
                  <a:srgbClr val="0097A7"/>
                </a:solidFill>
                <a:latin typeface="Montserrat"/>
                <a:ea typeface="Montserrat"/>
                <a:cs typeface="Montserrat"/>
                <a:sym typeface="Montserrat"/>
                <a:hlinkClick r:id="rId7">
                  <a:extLst>
                    <a:ext uri="{A12FA001-AC4F-418D-AE19-62706E023703}">
                      <ahyp:hlinkClr val="tx"/>
                    </a:ext>
                  </a:extLst>
                </a:hlinkClick>
              </a:rPr>
              <a:t>¿Cómo utilizar bucles en JavaScript?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rgbClr val="0097A7"/>
                </a:solidFill>
                <a:latin typeface="Montserrat"/>
                <a:ea typeface="Montserrat"/>
                <a:cs typeface="Montserrat"/>
                <a:sym typeface="Montserrat"/>
                <a:hlinkClick r:id="rId8">
                  <a:extLst>
                    <a:ext uri="{A12FA001-AC4F-418D-AE19-62706E023703}">
                      <ahyp:hlinkClr val="tx"/>
                    </a:ext>
                  </a:extLst>
                </a:hlinkClick>
              </a:rPr>
              <a:t>Bucle For</a:t>
            </a:r>
            <a:r>
              <a:rPr b="0" i="0" lang="es" sz="1333" u="none" cap="none" strike="noStrike">
                <a:solidFill>
                  <a:srgbClr val="595959"/>
                </a:solidFill>
                <a:latin typeface="Montserrat"/>
                <a:ea typeface="Montserrat"/>
                <a:cs typeface="Montserrat"/>
                <a:sym typeface="Montserrat"/>
              </a:rPr>
              <a:t> </a:t>
            </a:r>
            <a:r>
              <a:rPr lang="es">
                <a:solidFill>
                  <a:schemeClr val="dk1"/>
                </a:solidFill>
                <a:latin typeface="Archivo Narrow"/>
                <a:ea typeface="Archivo Narrow"/>
                <a:cs typeface="Archivo Narrow"/>
                <a:sym typeface="Archivo Narrow"/>
              </a:rPr>
              <a:t>en W3Schools.com</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rgbClr val="0097A7"/>
                </a:solidFill>
                <a:latin typeface="Montserrat"/>
                <a:ea typeface="Montserrat"/>
                <a:cs typeface="Montserrat"/>
                <a:sym typeface="Montserrat"/>
                <a:hlinkClick r:id="rId9">
                  <a:extLst>
                    <a:ext uri="{A12FA001-AC4F-418D-AE19-62706E023703}">
                      <ahyp:hlinkClr val="tx"/>
                    </a:ext>
                  </a:extLst>
                </a:hlinkClick>
              </a:rPr>
              <a:t>Bucle While</a:t>
            </a:r>
            <a:r>
              <a:rPr b="0" i="0" lang="es" sz="1333" u="none" cap="none" strike="noStrike">
                <a:solidFill>
                  <a:srgbClr val="595959"/>
                </a:solidFill>
                <a:latin typeface="Montserrat"/>
                <a:ea typeface="Montserrat"/>
                <a:cs typeface="Montserrat"/>
                <a:sym typeface="Montserrat"/>
              </a:rPr>
              <a:t> </a:t>
            </a:r>
            <a:r>
              <a:rPr lang="es">
                <a:solidFill>
                  <a:schemeClr val="dk1"/>
                </a:solidFill>
                <a:latin typeface="Archivo Narrow"/>
                <a:ea typeface="Archivo Narrow"/>
                <a:cs typeface="Archivo Narrow"/>
                <a:sym typeface="Archivo Narrow"/>
              </a:rPr>
              <a:t>en W3Schools.com</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4" name="Shape 494"/>
        <p:cNvGrpSpPr/>
        <p:nvPr/>
      </p:nvGrpSpPr>
      <p:grpSpPr>
        <a:xfrm>
          <a:off x="0" y="0"/>
          <a:ext cx="0" cy="0"/>
          <a:chOff x="0" y="0"/>
          <a:chExt cx="0" cy="0"/>
        </a:xfrm>
      </p:grpSpPr>
      <p:sp>
        <p:nvSpPr>
          <p:cNvPr id="495" name="Google Shape;495;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87" name="Google Shape;87;g3471039b6e4688e4_60"/>
          <p:cNvGrpSpPr/>
          <p:nvPr/>
        </p:nvGrpSpPr>
        <p:grpSpPr>
          <a:xfrm>
            <a:off x="3269287" y="1904098"/>
            <a:ext cx="995192" cy="1109627"/>
            <a:chOff x="0" y="-9525"/>
            <a:chExt cx="354123" cy="394843"/>
          </a:xfrm>
        </p:grpSpPr>
        <p:sp>
          <p:nvSpPr>
            <p:cNvPr id="88" name="Google Shape;88;g3471039b6e4688e4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3471039b6e4688e4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0" name="Google Shape;90;g3471039b6e4688e4_60"/>
          <p:cNvSpPr txBox="1"/>
          <p:nvPr/>
        </p:nvSpPr>
        <p:spPr>
          <a:xfrm>
            <a:off x="4368378" y="2243350"/>
            <a:ext cx="4470900" cy="431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0" i="0" lang="es" sz="2800" u="none" cap="none" strike="noStrike">
                <a:solidFill>
                  <a:schemeClr val="dk1"/>
                </a:solidFill>
                <a:latin typeface="Archivo Black"/>
                <a:ea typeface="Archivo Black"/>
                <a:cs typeface="Archivo Black"/>
                <a:sym typeface="Archivo Black"/>
              </a:rPr>
              <a:t>JavaScript</a:t>
            </a:r>
            <a:endParaRPr b="0" i="0" sz="700" u="none" cap="none" strike="noStrike">
              <a:solidFill>
                <a:srgbClr val="000000"/>
              </a:solidFill>
              <a:latin typeface="Arial"/>
              <a:ea typeface="Arial"/>
              <a:cs typeface="Arial"/>
              <a:sym typeface="Arial"/>
            </a:endParaRPr>
          </a:p>
        </p:txBody>
      </p:sp>
      <p:pic>
        <p:nvPicPr>
          <p:cNvPr id="91" name="Google Shape;91;g3471039b6e4688e4_60" title="Archivo:JavaScript-logo.png - Wikipedia, la enciclopedia libre"/>
          <p:cNvPicPr preferRelativeResize="0"/>
          <p:nvPr/>
        </p:nvPicPr>
        <p:blipFill rotWithShape="1">
          <a:blip r:embed="rId4">
            <a:alphaModFix/>
          </a:blip>
          <a:srcRect b="0" l="0" r="0" t="0"/>
          <a:stretch/>
        </p:blipFill>
        <p:spPr>
          <a:xfrm>
            <a:off x="3361175" y="2053213"/>
            <a:ext cx="811400" cy="811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0" name="Shape 500"/>
        <p:cNvGrpSpPr/>
        <p:nvPr/>
      </p:nvGrpSpPr>
      <p:grpSpPr>
        <a:xfrm>
          <a:off x="0" y="0"/>
          <a:ext cx="0" cy="0"/>
          <a:chOff x="0" y="0"/>
          <a:chExt cx="0" cy="0"/>
        </a:xfrm>
      </p:grpSpPr>
      <p:sp>
        <p:nvSpPr>
          <p:cNvPr id="501" name="Google Shape;501;g30803250045_2_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02" name="Google Shape;502;g30803250045_2_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03" name="Google Shape;503;g30803250045_2_0"/>
          <p:cNvGrpSpPr/>
          <p:nvPr/>
        </p:nvGrpSpPr>
        <p:grpSpPr>
          <a:xfrm>
            <a:off x="555362" y="631437"/>
            <a:ext cx="700421" cy="692039"/>
            <a:chOff x="0" y="0"/>
            <a:chExt cx="1867789" cy="1845437"/>
          </a:xfrm>
        </p:grpSpPr>
        <p:sp>
          <p:nvSpPr>
            <p:cNvPr id="504" name="Google Shape;504;g30803250045_2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05" name="Google Shape;505;g30803250045_2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6" name="Google Shape;506;g30803250045_2_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07" name="Google Shape;507;g30803250045_2_0"/>
          <p:cNvSpPr txBox="1"/>
          <p:nvPr/>
        </p:nvSpPr>
        <p:spPr>
          <a:xfrm>
            <a:off x="1342696" y="504825"/>
            <a:ext cx="73350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a:t>
            </a:r>
            <a:r>
              <a:rPr b="1" lang="es" sz="3500">
                <a:latin typeface="Archivo Narrow"/>
                <a:ea typeface="Archivo Narrow"/>
                <a:cs typeface="Archivo Narrow"/>
                <a:sym typeface="Archivo Narrow"/>
              </a:rPr>
              <a:t>p</a:t>
            </a:r>
            <a:r>
              <a:rPr b="1" i="0" lang="es" sz="3500" u="none" cap="none" strike="noStrike">
                <a:solidFill>
                  <a:srgbClr val="000000"/>
                </a:solidFill>
                <a:latin typeface="Archivo Narrow"/>
                <a:ea typeface="Archivo Narrow"/>
                <a:cs typeface="Archivo Narrow"/>
                <a:sym typeface="Archivo Narrow"/>
              </a:rPr>
              <a:t>rácticos</a:t>
            </a:r>
            <a:endParaRPr b="1" i="0" sz="700" u="none" cap="none" strike="noStrike">
              <a:solidFill>
                <a:srgbClr val="000000"/>
              </a:solidFill>
              <a:latin typeface="Archivo Narrow"/>
              <a:ea typeface="Archivo Narrow"/>
              <a:cs typeface="Archivo Narrow"/>
              <a:sym typeface="Archivo Narrow"/>
            </a:endParaRPr>
          </a:p>
        </p:txBody>
      </p:sp>
      <p:grpSp>
        <p:nvGrpSpPr>
          <p:cNvPr id="508" name="Google Shape;508;g30803250045_2_0"/>
          <p:cNvGrpSpPr/>
          <p:nvPr/>
        </p:nvGrpSpPr>
        <p:grpSpPr>
          <a:xfrm>
            <a:off x="1342695" y="1017800"/>
            <a:ext cx="4971433" cy="382795"/>
            <a:chOff x="0" y="-9525"/>
            <a:chExt cx="1657918" cy="201641"/>
          </a:xfrm>
        </p:grpSpPr>
        <p:sp>
          <p:nvSpPr>
            <p:cNvPr id="509" name="Google Shape;509;g30803250045_2_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10" name="Google Shape;510;g30803250045_2_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11" name="Google Shape;511;g30803250045_2_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512" name="Google Shape;512;g30803250045_2_0"/>
          <p:cNvGrpSpPr/>
          <p:nvPr/>
        </p:nvGrpSpPr>
        <p:grpSpPr>
          <a:xfrm>
            <a:off x="555375" y="1429650"/>
            <a:ext cx="7986214" cy="323097"/>
            <a:chOff x="0" y="-9525"/>
            <a:chExt cx="1916400" cy="156600"/>
          </a:xfrm>
        </p:grpSpPr>
        <p:sp>
          <p:nvSpPr>
            <p:cNvPr id="513" name="Google Shape;513;g30803250045_2_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14" name="Google Shape;514;g30803250045_2_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15" name="Google Shape;515;g30803250045_2_0"/>
          <p:cNvSpPr txBox="1"/>
          <p:nvPr/>
        </p:nvSpPr>
        <p:spPr>
          <a:xfrm>
            <a:off x="555350" y="1941375"/>
            <a:ext cx="3819000" cy="14154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sz="1100">
                <a:latin typeface="Archivo Narrow"/>
                <a:ea typeface="Archivo Narrow"/>
                <a:cs typeface="Archivo Narrow"/>
                <a:sym typeface="Archivo Narrow"/>
              </a:rPr>
              <a:t>Crear un programa que reciba la edad de una persona y si es miembro VIP. El programa deberá verificar lo siguiente:</a:t>
            </a:r>
            <a:endParaRPr sz="1100">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AutoNum type="arabicPeriod"/>
            </a:pPr>
            <a:r>
              <a:rPr lang="es" sz="1100">
                <a:latin typeface="Archivo Narrow"/>
                <a:ea typeface="Archivo Narrow"/>
                <a:cs typeface="Archivo Narrow"/>
                <a:sym typeface="Archivo Narrow"/>
              </a:rPr>
              <a:t>Si la persona tiene 18 años o más, permitirle el acceso al evento.</a:t>
            </a:r>
            <a:endParaRPr sz="1100">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AutoNum type="arabicPeriod"/>
            </a:pPr>
            <a:r>
              <a:rPr lang="es" sz="1100">
                <a:latin typeface="Archivo Narrow"/>
                <a:ea typeface="Archivo Narrow"/>
                <a:cs typeface="Archivo Narrow"/>
                <a:sym typeface="Archivo Narrow"/>
              </a:rPr>
              <a:t>Si además de tener 18 años o más, es miembro VIP, darle acceso al área exclusiva.</a:t>
            </a:r>
            <a:endParaRPr sz="1100">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AutoNum type="arabicPeriod"/>
            </a:pPr>
            <a:r>
              <a:rPr lang="es" sz="1100">
                <a:latin typeface="Archivo Narrow"/>
                <a:ea typeface="Archivo Narrow"/>
                <a:cs typeface="Archivo Narrow"/>
                <a:sym typeface="Archivo Narrow"/>
              </a:rPr>
              <a:t>Si la persona tiene menos de 18 años, denegar el acceso.</a:t>
            </a:r>
            <a:r>
              <a:rPr b="1" lang="es" sz="1100">
                <a:latin typeface="Archivo Narrow"/>
                <a:ea typeface="Archivo Narrow"/>
                <a:cs typeface="Archivo Narrow"/>
                <a:sym typeface="Archivo Narrow"/>
              </a:rPr>
              <a:t> </a:t>
            </a:r>
            <a:endParaRPr b="0" i="0" sz="1100" u="none" cap="none" strike="noStrike">
              <a:solidFill>
                <a:srgbClr val="000000"/>
              </a:solidFill>
              <a:latin typeface="Archivo Narrow"/>
              <a:ea typeface="Archivo Narrow"/>
              <a:cs typeface="Archivo Narrow"/>
              <a:sym typeface="Archivo Narrow"/>
            </a:endParaRPr>
          </a:p>
        </p:txBody>
      </p:sp>
      <p:sp>
        <p:nvSpPr>
          <p:cNvPr id="516" name="Google Shape;516;g30803250045_2_0"/>
          <p:cNvSpPr txBox="1"/>
          <p:nvPr/>
        </p:nvSpPr>
        <p:spPr>
          <a:xfrm>
            <a:off x="633775" y="1489525"/>
            <a:ext cx="75414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b="1" lang="es" sz="1600">
                <a:latin typeface="Archivo Narrow"/>
                <a:ea typeface="Archivo Narrow"/>
                <a:cs typeface="Archivo Narrow"/>
                <a:sym typeface="Archivo Narrow"/>
              </a:rPr>
              <a:t>Evaluación de condicionales y operadores lógicos</a:t>
            </a:r>
            <a:endParaRPr b="1" sz="1600">
              <a:latin typeface="Archivo Narrow"/>
              <a:ea typeface="Archivo Narrow"/>
              <a:cs typeface="Archivo Narrow"/>
              <a:sym typeface="Archivo Narrow"/>
            </a:endParaRPr>
          </a:p>
        </p:txBody>
      </p:sp>
      <p:sp>
        <p:nvSpPr>
          <p:cNvPr id="517" name="Google Shape;517;g30803250045_2_0"/>
          <p:cNvSpPr txBox="1"/>
          <p:nvPr/>
        </p:nvSpPr>
        <p:spPr>
          <a:xfrm>
            <a:off x="1642901" y="1045725"/>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18" name="Google Shape;518;g30803250045_2_0"/>
          <p:cNvSpPr txBox="1"/>
          <p:nvPr/>
        </p:nvSpPr>
        <p:spPr>
          <a:xfrm>
            <a:off x="4767500" y="1781800"/>
            <a:ext cx="4000500" cy="279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100">
                <a:solidFill>
                  <a:schemeClr val="dk1"/>
                </a:solidFill>
                <a:latin typeface="Archivo Narrow"/>
                <a:ea typeface="Archivo Narrow"/>
                <a:cs typeface="Archivo Narrow"/>
                <a:sym typeface="Archivo Narrow"/>
              </a:rPr>
              <a:t>Tips:</a:t>
            </a:r>
            <a:endParaRPr b="1" sz="11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100">
                <a:solidFill>
                  <a:schemeClr val="dk1"/>
                </a:solidFill>
                <a:latin typeface="Archivo Narrow"/>
                <a:ea typeface="Archivo Narrow"/>
                <a:cs typeface="Archivo Narrow"/>
                <a:sym typeface="Archivo Narrow"/>
              </a:rPr>
              <a:t>Validación de entradas:</a:t>
            </a:r>
            <a:r>
              <a:rPr lang="es" sz="1100">
                <a:solidFill>
                  <a:schemeClr val="dk1"/>
                </a:solidFill>
                <a:latin typeface="Archivo Narrow"/>
                <a:ea typeface="Archivo Narrow"/>
                <a:cs typeface="Archivo Narrow"/>
                <a:sym typeface="Archivo Narrow"/>
              </a:rPr>
              <a:t> Asegurate de que el usuario ingrese una edad válida. Podés usar isNaN() para verificar que el valor ingresado sea un número.</a:t>
            </a:r>
            <a:endParaRPr sz="11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100">
                <a:solidFill>
                  <a:schemeClr val="dk1"/>
                </a:solidFill>
                <a:latin typeface="Archivo Narrow"/>
                <a:ea typeface="Archivo Narrow"/>
                <a:cs typeface="Archivo Narrow"/>
                <a:sym typeface="Archivo Narrow"/>
              </a:rPr>
              <a:t>Uso de operadores lógicos: </a:t>
            </a:r>
            <a:r>
              <a:rPr lang="es" sz="1100">
                <a:solidFill>
                  <a:schemeClr val="dk1"/>
                </a:solidFill>
                <a:latin typeface="Archivo Narrow"/>
                <a:ea typeface="Archivo Narrow"/>
                <a:cs typeface="Archivo Narrow"/>
                <a:sym typeface="Archivo Narrow"/>
              </a:rPr>
              <a:t>Combiná el operador &amp;&amp; para verificar que se cumplan ambas condiciones (edad &gt;= 18 y ser miembro VIP).</a:t>
            </a:r>
            <a:endParaRPr sz="11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100">
                <a:solidFill>
                  <a:schemeClr val="dk1"/>
                </a:solidFill>
                <a:latin typeface="Archivo Narrow"/>
                <a:ea typeface="Archivo Narrow"/>
                <a:cs typeface="Archivo Narrow"/>
                <a:sym typeface="Archivo Narrow"/>
              </a:rPr>
              <a:t>Operador ternario: </a:t>
            </a:r>
            <a:r>
              <a:rPr lang="es" sz="1100">
                <a:solidFill>
                  <a:schemeClr val="dk1"/>
                </a:solidFill>
                <a:latin typeface="Archivo Narrow"/>
                <a:ea typeface="Archivo Narrow"/>
                <a:cs typeface="Archivo Narrow"/>
                <a:sym typeface="Archivo Narrow"/>
              </a:rPr>
              <a:t>Considerá usar un operador ternario si la lógica es sencilla.</a:t>
            </a:r>
            <a:endParaRPr sz="11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100">
                <a:solidFill>
                  <a:schemeClr val="dk1"/>
                </a:solidFill>
                <a:latin typeface="Archivo Narrow"/>
                <a:ea typeface="Archivo Narrow"/>
                <a:cs typeface="Archivo Narrow"/>
                <a:sym typeface="Archivo Narrow"/>
              </a:rPr>
              <a:t>Consola del navegador:</a:t>
            </a:r>
            <a:r>
              <a:rPr lang="es" sz="1100">
                <a:solidFill>
                  <a:schemeClr val="dk1"/>
                </a:solidFill>
                <a:latin typeface="Archivo Narrow"/>
                <a:ea typeface="Archivo Narrow"/>
                <a:cs typeface="Archivo Narrow"/>
                <a:sym typeface="Archivo Narrow"/>
              </a:rPr>
              <a:t> Mostrá los resultados usando console.log() para verificar si se cumplen las condiciones correctamente.</a:t>
            </a:r>
            <a:endParaRPr sz="1100">
              <a:solidFill>
                <a:schemeClr val="dk1"/>
              </a:solidFill>
              <a:latin typeface="Archivo Narrow"/>
              <a:ea typeface="Archivo Narrow"/>
              <a:cs typeface="Archivo Narrow"/>
              <a:sym typeface="Archivo Narrow"/>
            </a:endParaRPr>
          </a:p>
        </p:txBody>
      </p:sp>
      <p:cxnSp>
        <p:nvCxnSpPr>
          <p:cNvPr id="519" name="Google Shape;519;g30803250045_2_0"/>
          <p:cNvCxnSpPr/>
          <p:nvPr/>
        </p:nvCxnSpPr>
        <p:spPr>
          <a:xfrm flipH="1">
            <a:off x="4541950" y="2030325"/>
            <a:ext cx="15000" cy="2226000"/>
          </a:xfrm>
          <a:prstGeom prst="straightConnector1">
            <a:avLst/>
          </a:prstGeom>
          <a:solidFill>
            <a:schemeClr val="lt2"/>
          </a:solidFill>
          <a:ln cap="flat" cmpd="sng" w="9525">
            <a:solidFill>
              <a:srgbClr val="AF00DB"/>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3" name="Shape 523"/>
        <p:cNvGrpSpPr/>
        <p:nvPr/>
      </p:nvGrpSpPr>
      <p:grpSpPr>
        <a:xfrm>
          <a:off x="0" y="0"/>
          <a:ext cx="0" cy="0"/>
          <a:chOff x="0" y="0"/>
          <a:chExt cx="0" cy="0"/>
        </a:xfrm>
      </p:grpSpPr>
      <p:sp>
        <p:nvSpPr>
          <p:cNvPr id="524" name="Google Shape;524;g30803250045_2_2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25" name="Google Shape;525;g30803250045_2_2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26" name="Google Shape;526;g30803250045_2_20"/>
          <p:cNvGrpSpPr/>
          <p:nvPr/>
        </p:nvGrpSpPr>
        <p:grpSpPr>
          <a:xfrm>
            <a:off x="555362" y="631437"/>
            <a:ext cx="700421" cy="692039"/>
            <a:chOff x="0" y="0"/>
            <a:chExt cx="1867789" cy="1845437"/>
          </a:xfrm>
        </p:grpSpPr>
        <p:sp>
          <p:nvSpPr>
            <p:cNvPr id="527" name="Google Shape;527;g30803250045_2_2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28" name="Google Shape;528;g30803250045_2_2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9" name="Google Shape;529;g30803250045_2_2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30" name="Google Shape;530;g30803250045_2_20"/>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a:t>
            </a:r>
            <a:r>
              <a:rPr lang="es" sz="3500">
                <a:latin typeface="Archivo Black"/>
                <a:ea typeface="Archivo Black"/>
                <a:cs typeface="Archivo Black"/>
                <a:sym typeface="Archivo Black"/>
              </a:rPr>
              <a:t>p</a:t>
            </a:r>
            <a:r>
              <a:rPr b="0" i="0" lang="es" sz="3500" u="none" cap="none" strike="noStrike">
                <a:solidFill>
                  <a:srgbClr val="000000"/>
                </a:solidFill>
                <a:latin typeface="Archivo Black"/>
                <a:ea typeface="Archivo Black"/>
                <a:cs typeface="Archivo Black"/>
                <a:sym typeface="Archivo Black"/>
              </a:rPr>
              <a:t>rácticos</a:t>
            </a:r>
            <a:endParaRPr b="0" i="0" sz="700" u="none" cap="none" strike="noStrike">
              <a:solidFill>
                <a:srgbClr val="000000"/>
              </a:solidFill>
              <a:latin typeface="Arial"/>
              <a:ea typeface="Arial"/>
              <a:cs typeface="Arial"/>
              <a:sym typeface="Arial"/>
            </a:endParaRPr>
          </a:p>
        </p:txBody>
      </p:sp>
      <p:grpSp>
        <p:nvGrpSpPr>
          <p:cNvPr id="531" name="Google Shape;531;g30803250045_2_20"/>
          <p:cNvGrpSpPr/>
          <p:nvPr/>
        </p:nvGrpSpPr>
        <p:grpSpPr>
          <a:xfrm>
            <a:off x="1342709" y="1017797"/>
            <a:ext cx="3147557" cy="382815"/>
            <a:chOff x="0" y="-9525"/>
            <a:chExt cx="1657918" cy="201641"/>
          </a:xfrm>
        </p:grpSpPr>
        <p:sp>
          <p:nvSpPr>
            <p:cNvPr id="532" name="Google Shape;532;g30803250045_2_2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33" name="Google Shape;533;g30803250045_2_2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34" name="Google Shape;534;g30803250045_2_2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535" name="Google Shape;535;g30803250045_2_20"/>
          <p:cNvGrpSpPr/>
          <p:nvPr/>
        </p:nvGrpSpPr>
        <p:grpSpPr>
          <a:xfrm>
            <a:off x="555375" y="1429650"/>
            <a:ext cx="7986214" cy="323097"/>
            <a:chOff x="0" y="-9525"/>
            <a:chExt cx="1916400" cy="156600"/>
          </a:xfrm>
        </p:grpSpPr>
        <p:sp>
          <p:nvSpPr>
            <p:cNvPr id="536" name="Google Shape;536;g30803250045_2_2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37" name="Google Shape;537;g30803250045_2_2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38" name="Google Shape;538;g30803250045_2_20"/>
          <p:cNvSpPr txBox="1"/>
          <p:nvPr/>
        </p:nvSpPr>
        <p:spPr>
          <a:xfrm>
            <a:off x="587700" y="1908925"/>
            <a:ext cx="3728700" cy="1676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400"/>
              <a:buFont typeface="Arial"/>
              <a:buNone/>
            </a:pPr>
            <a:r>
              <a:rPr lang="es" sz="1000">
                <a:solidFill>
                  <a:schemeClr val="dk1"/>
                </a:solidFill>
                <a:latin typeface="Archivo Narrow"/>
                <a:ea typeface="Archivo Narrow"/>
                <a:cs typeface="Archivo Narrow"/>
                <a:sym typeface="Archivo Narrow"/>
              </a:rPr>
              <a:t>Crear un programa que reciba una lista de productos, cada uno con un precio y un indicador de descuento (true o false). </a:t>
            </a:r>
            <a:endParaRPr sz="1000">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400"/>
              <a:buFont typeface="Arial"/>
              <a:buNone/>
            </a:pPr>
            <a:r>
              <a:rPr lang="es" sz="1000">
                <a:solidFill>
                  <a:schemeClr val="dk1"/>
                </a:solidFill>
                <a:latin typeface="Archivo Narrow"/>
                <a:ea typeface="Archivo Narrow"/>
                <a:cs typeface="Archivo Narrow"/>
                <a:sym typeface="Archivo Narrow"/>
              </a:rPr>
              <a:t>El programa debe iterar sobre la lista y:</a:t>
            </a:r>
            <a:endParaRPr sz="10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AutoNum type="arabicPeriod"/>
            </a:pPr>
            <a:r>
              <a:rPr lang="es" sz="1000">
                <a:solidFill>
                  <a:schemeClr val="dk1"/>
                </a:solidFill>
                <a:latin typeface="Archivo Narrow"/>
                <a:ea typeface="Archivo Narrow"/>
                <a:cs typeface="Archivo Narrow"/>
                <a:sym typeface="Archivo Narrow"/>
              </a:rPr>
              <a:t>Mostrar todos los productos con descuento.</a:t>
            </a:r>
            <a:endParaRPr sz="10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AutoNum type="arabicPeriod"/>
            </a:pPr>
            <a:r>
              <a:rPr lang="es" sz="1000">
                <a:solidFill>
                  <a:schemeClr val="dk1"/>
                </a:solidFill>
                <a:latin typeface="Archivo Narrow"/>
                <a:ea typeface="Archivo Narrow"/>
                <a:cs typeface="Archivo Narrow"/>
                <a:sym typeface="Archivo Narrow"/>
              </a:rPr>
              <a:t>Mostrar el total de productos sin descuento.</a:t>
            </a:r>
            <a:endParaRPr sz="1000">
              <a:solidFill>
                <a:schemeClr val="dk1"/>
              </a:solidFill>
              <a:latin typeface="Archivo Narrow"/>
              <a:ea typeface="Archivo Narrow"/>
              <a:cs typeface="Archivo Narrow"/>
              <a:sym typeface="Archivo Narrow"/>
            </a:endParaRPr>
          </a:p>
          <a:p>
            <a:pPr indent="-311150" lvl="0" marL="457200" rtl="0" algn="l">
              <a:lnSpc>
                <a:spcPct val="100000"/>
              </a:lnSpc>
              <a:spcBef>
                <a:spcPts val="0"/>
              </a:spcBef>
              <a:spcAft>
                <a:spcPts val="0"/>
              </a:spcAft>
              <a:buClr>
                <a:schemeClr val="dk1"/>
              </a:buClr>
              <a:buSzPts val="1300"/>
              <a:buAutoNum type="arabicPeriod"/>
            </a:pPr>
            <a:r>
              <a:rPr lang="es" sz="1000">
                <a:solidFill>
                  <a:schemeClr val="dk1"/>
                </a:solidFill>
                <a:latin typeface="Archivo Narrow"/>
                <a:ea typeface="Archivo Narrow"/>
                <a:cs typeface="Archivo Narrow"/>
                <a:sym typeface="Archivo Narrow"/>
              </a:rPr>
              <a:t>Al final, mostrar cuántos productos tienen descuento y cuántos no.</a:t>
            </a:r>
            <a:endParaRPr sz="1000">
              <a:solidFill>
                <a:schemeClr val="dk1"/>
              </a:solidFill>
              <a:latin typeface="Archivo Narrow"/>
              <a:ea typeface="Archivo Narrow"/>
              <a:cs typeface="Archivo Narrow"/>
              <a:sym typeface="Archivo Narrow"/>
            </a:endParaRPr>
          </a:p>
          <a:p>
            <a:pPr indent="0" lvl="0" marL="0" marR="0" rtl="0" algn="l">
              <a:lnSpc>
                <a:spcPct val="120008"/>
              </a:lnSpc>
              <a:spcBef>
                <a:spcPts val="1200"/>
              </a:spcBef>
              <a:spcAft>
                <a:spcPts val="0"/>
              </a:spcAft>
              <a:buClr>
                <a:srgbClr val="000000"/>
              </a:buClr>
              <a:buSzPts val="1400"/>
              <a:buFont typeface="Arial"/>
              <a:buNone/>
            </a:pPr>
            <a:r>
              <a:t/>
            </a:r>
            <a:endParaRPr b="1" sz="1000">
              <a:solidFill>
                <a:schemeClr val="dk1"/>
              </a:solidFill>
              <a:latin typeface="Archivo Narrow"/>
              <a:ea typeface="Archivo Narrow"/>
              <a:cs typeface="Archivo Narrow"/>
              <a:sym typeface="Archivo Narrow"/>
            </a:endParaRPr>
          </a:p>
        </p:txBody>
      </p:sp>
      <p:sp>
        <p:nvSpPr>
          <p:cNvPr id="539" name="Google Shape;539;g30803250045_2_20"/>
          <p:cNvSpPr txBox="1"/>
          <p:nvPr/>
        </p:nvSpPr>
        <p:spPr>
          <a:xfrm>
            <a:off x="696175" y="1451825"/>
            <a:ext cx="7986300" cy="246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600"/>
              <a:buFont typeface="Arial"/>
              <a:buNone/>
            </a:pPr>
            <a:r>
              <a:rPr b="1" lang="es" sz="1600">
                <a:solidFill>
                  <a:schemeClr val="dk1"/>
                </a:solidFill>
                <a:latin typeface="Archivo Narrow"/>
                <a:ea typeface="Archivo Narrow"/>
                <a:cs typeface="Archivo Narrow"/>
                <a:sym typeface="Archivo Narrow"/>
              </a:rPr>
              <a:t>Iterar sobre una lista de productos con bucles y condicionales</a:t>
            </a:r>
            <a:endParaRPr b="1" sz="1600">
              <a:solidFill>
                <a:schemeClr val="dk1"/>
              </a:solidFill>
              <a:latin typeface="Archivo Narrow"/>
              <a:ea typeface="Archivo Narrow"/>
              <a:cs typeface="Archivo Narrow"/>
              <a:sym typeface="Archivo Narrow"/>
            </a:endParaRPr>
          </a:p>
        </p:txBody>
      </p:sp>
      <p:sp>
        <p:nvSpPr>
          <p:cNvPr id="540" name="Google Shape;540;g30803250045_2_20"/>
          <p:cNvSpPr txBox="1"/>
          <p:nvPr/>
        </p:nvSpPr>
        <p:spPr>
          <a:xfrm>
            <a:off x="1642896" y="1045726"/>
            <a:ext cx="2847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cxnSp>
        <p:nvCxnSpPr>
          <p:cNvPr id="541" name="Google Shape;541;g30803250045_2_20"/>
          <p:cNvCxnSpPr/>
          <p:nvPr/>
        </p:nvCxnSpPr>
        <p:spPr>
          <a:xfrm flipH="1">
            <a:off x="4541950" y="2030325"/>
            <a:ext cx="15000" cy="2226000"/>
          </a:xfrm>
          <a:prstGeom prst="straightConnector1">
            <a:avLst/>
          </a:prstGeom>
          <a:solidFill>
            <a:schemeClr val="lt2"/>
          </a:solidFill>
          <a:ln cap="flat" cmpd="sng" w="9525">
            <a:solidFill>
              <a:srgbClr val="AF00DB"/>
            </a:solidFill>
            <a:prstDash val="solid"/>
            <a:round/>
            <a:headEnd len="med" w="med" type="none"/>
            <a:tailEnd len="med" w="med" type="none"/>
          </a:ln>
        </p:spPr>
      </p:cxnSp>
      <p:sp>
        <p:nvSpPr>
          <p:cNvPr id="542" name="Google Shape;542;g30803250045_2_20"/>
          <p:cNvSpPr txBox="1"/>
          <p:nvPr/>
        </p:nvSpPr>
        <p:spPr>
          <a:xfrm>
            <a:off x="4887825" y="1908925"/>
            <a:ext cx="4060800" cy="2067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s" sz="1000">
                <a:solidFill>
                  <a:schemeClr val="dk1"/>
                </a:solidFill>
                <a:latin typeface="Archivo Narrow"/>
                <a:ea typeface="Archivo Narrow"/>
                <a:cs typeface="Archivo Narrow"/>
                <a:sym typeface="Archivo Narrow"/>
              </a:rPr>
              <a:t>Tips:</a:t>
            </a:r>
            <a:endParaRPr b="1" sz="1000">
              <a:solidFill>
                <a:schemeClr val="dk1"/>
              </a:solidFill>
              <a:latin typeface="Archivo Narrow"/>
              <a:ea typeface="Archivo Narrow"/>
              <a:cs typeface="Archivo Narrow"/>
              <a:sym typeface="Archivo Narrow"/>
            </a:endParaRPr>
          </a:p>
          <a:p>
            <a:pPr indent="-311150" lvl="0" marL="457200" rtl="0" algn="l">
              <a:spcBef>
                <a:spcPts val="1200"/>
              </a:spcBef>
              <a:spcAft>
                <a:spcPts val="0"/>
              </a:spcAft>
              <a:buClr>
                <a:schemeClr val="dk1"/>
              </a:buClr>
              <a:buSzPts val="1300"/>
              <a:buChar char="●"/>
            </a:pPr>
            <a:r>
              <a:rPr b="1" lang="es" sz="1000">
                <a:solidFill>
                  <a:schemeClr val="dk1"/>
                </a:solidFill>
                <a:latin typeface="Archivo Narrow"/>
                <a:ea typeface="Archivo Narrow"/>
                <a:cs typeface="Archivo Narrow"/>
                <a:sym typeface="Archivo Narrow"/>
              </a:rPr>
              <a:t>Uso de bucles:</a:t>
            </a:r>
            <a:r>
              <a:rPr lang="es" sz="1000">
                <a:solidFill>
                  <a:schemeClr val="dk1"/>
                </a:solidFill>
                <a:latin typeface="Archivo Narrow"/>
                <a:ea typeface="Archivo Narrow"/>
                <a:cs typeface="Archivo Narrow"/>
                <a:sym typeface="Archivo Narrow"/>
              </a:rPr>
              <a:t> Utilizá un for para recorrer la lista de productos.</a:t>
            </a:r>
            <a:endParaRPr sz="10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000">
                <a:solidFill>
                  <a:schemeClr val="dk1"/>
                </a:solidFill>
                <a:latin typeface="Archivo Narrow"/>
                <a:ea typeface="Archivo Narrow"/>
                <a:cs typeface="Archivo Narrow"/>
                <a:sym typeface="Archivo Narrow"/>
              </a:rPr>
              <a:t>Condicionales: </a:t>
            </a:r>
            <a:r>
              <a:rPr lang="es" sz="1000">
                <a:solidFill>
                  <a:schemeClr val="dk1"/>
                </a:solidFill>
                <a:latin typeface="Archivo Narrow"/>
                <a:ea typeface="Archivo Narrow"/>
                <a:cs typeface="Archivo Narrow"/>
                <a:sym typeface="Archivo Narrow"/>
              </a:rPr>
              <a:t>Dentro del bucle, utilizá if para verificar si el producto tiene descuento (producto.descuento === true).</a:t>
            </a:r>
            <a:endParaRPr sz="10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000">
                <a:solidFill>
                  <a:schemeClr val="dk1"/>
                </a:solidFill>
                <a:latin typeface="Archivo Narrow"/>
                <a:ea typeface="Archivo Narrow"/>
                <a:cs typeface="Archivo Narrow"/>
                <a:sym typeface="Archivo Narrow"/>
              </a:rPr>
              <a:t>Validación:</a:t>
            </a:r>
            <a:r>
              <a:rPr lang="es" sz="1000">
                <a:solidFill>
                  <a:schemeClr val="dk1"/>
                </a:solidFill>
                <a:latin typeface="Archivo Narrow"/>
                <a:ea typeface="Archivo Narrow"/>
                <a:cs typeface="Archivo Narrow"/>
                <a:sym typeface="Archivo Narrow"/>
              </a:rPr>
              <a:t> Podés agregar validaciones para asegurarte de que los datos de los productos sean correctos (nombres no vacíos, precios válidos).</a:t>
            </a:r>
            <a:endParaRPr sz="10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000">
                <a:solidFill>
                  <a:schemeClr val="dk1"/>
                </a:solidFill>
                <a:latin typeface="Archivo Narrow"/>
                <a:ea typeface="Archivo Narrow"/>
                <a:cs typeface="Archivo Narrow"/>
                <a:sym typeface="Archivo Narrow"/>
              </a:rPr>
              <a:t>Consola del navegador:</a:t>
            </a:r>
            <a:r>
              <a:rPr lang="es" sz="1000">
                <a:solidFill>
                  <a:schemeClr val="dk1"/>
                </a:solidFill>
                <a:latin typeface="Archivo Narrow"/>
                <a:ea typeface="Archivo Narrow"/>
                <a:cs typeface="Archivo Narrow"/>
                <a:sym typeface="Archivo Narrow"/>
              </a:rPr>
              <a:t> Mostrá los resultados de los productos con descuento y el total de productos en la consola usando console.log().</a:t>
            </a:r>
            <a:endParaRPr sz="1000">
              <a:solidFill>
                <a:schemeClr val="dk1"/>
              </a:solidFill>
              <a:latin typeface="Archivo Narrow"/>
              <a:ea typeface="Archivo Narrow"/>
              <a:cs typeface="Archivo Narrow"/>
              <a:sym typeface="Archivo Narro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6" name="Shape 546"/>
        <p:cNvGrpSpPr/>
        <p:nvPr/>
      </p:nvGrpSpPr>
      <p:grpSpPr>
        <a:xfrm>
          <a:off x="0" y="0"/>
          <a:ext cx="0" cy="0"/>
          <a:chOff x="0" y="0"/>
          <a:chExt cx="0" cy="0"/>
        </a:xfrm>
      </p:grpSpPr>
      <p:sp>
        <p:nvSpPr>
          <p:cNvPr id="547" name="Google Shape;547;g2d51b3de021_0_0"/>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548" name="Google Shape;548;g2d51b3de021_0_0"/>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Narrow"/>
                <a:ea typeface="Archivo Narrow"/>
                <a:cs typeface="Archivo Narrow"/>
                <a:sym typeface="Archivo Narrow"/>
              </a:rPr>
              <a:t>La resolución del cuestionario es de carácter obligatorio para pod</a:t>
            </a:r>
            <a:r>
              <a:rPr lang="es">
                <a:latin typeface="Archivo Narrow"/>
                <a:ea typeface="Archivo Narrow"/>
                <a:cs typeface="Archivo Narrow"/>
                <a:sym typeface="Archivo Narrow"/>
              </a:rPr>
              <a:t>er</a:t>
            </a:r>
            <a:r>
              <a:rPr b="0" i="0" lang="es" sz="1400" u="none" cap="none" strike="noStrike">
                <a:solidFill>
                  <a:srgbClr val="000000"/>
                </a:solidFill>
                <a:latin typeface="Archivo Narrow"/>
                <a:ea typeface="Archivo Narrow"/>
                <a:cs typeface="Archivo Narrow"/>
                <a:sym typeface="Archivo Narrow"/>
              </a:rPr>
              <a:t> </a:t>
            </a:r>
            <a:r>
              <a:rPr lang="es">
                <a:latin typeface="Archivo Narrow"/>
                <a:ea typeface="Archivo Narrow"/>
                <a:cs typeface="Archivo Narrow"/>
                <a:sym typeface="Archivo Narrow"/>
              </a:rPr>
              <a:t>avanzar en la cursada.</a:t>
            </a:r>
            <a:endParaRPr b="0" i="0" sz="1400" u="none" cap="none" strike="noStrike">
              <a:solidFill>
                <a:srgbClr val="000000"/>
              </a:solidFill>
              <a:latin typeface="Archivo Narrow"/>
              <a:ea typeface="Archivo Narrow"/>
              <a:cs typeface="Archivo Narrow"/>
              <a:sym typeface="Archivo Narrow"/>
            </a:endParaRPr>
          </a:p>
        </p:txBody>
      </p:sp>
      <p:grpSp>
        <p:nvGrpSpPr>
          <p:cNvPr id="549" name="Google Shape;549;g2d51b3de021_0_0"/>
          <p:cNvGrpSpPr/>
          <p:nvPr/>
        </p:nvGrpSpPr>
        <p:grpSpPr>
          <a:xfrm>
            <a:off x="973026" y="1099650"/>
            <a:ext cx="1614234" cy="1678793"/>
            <a:chOff x="0" y="-9525"/>
            <a:chExt cx="354123" cy="394843"/>
          </a:xfrm>
        </p:grpSpPr>
        <p:sp>
          <p:nvSpPr>
            <p:cNvPr id="550" name="Google Shape;550;g2d51b3de021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51" name="Google Shape;551;g2d51b3de021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52" name="Google Shape;552;g2d51b3de021_0_0"/>
          <p:cNvPicPr preferRelativeResize="0"/>
          <p:nvPr/>
        </p:nvPicPr>
        <p:blipFill rotWithShape="1">
          <a:blip r:embed="rId4">
            <a:alphaModFix/>
          </a:blip>
          <a:srcRect b="0" l="0" r="0" t="0"/>
          <a:stretch/>
        </p:blipFill>
        <p:spPr>
          <a:xfrm>
            <a:off x="1259821" y="1356952"/>
            <a:ext cx="1040684" cy="1164193"/>
          </a:xfrm>
          <a:prstGeom prst="rect">
            <a:avLst/>
          </a:prstGeom>
          <a:noFill/>
          <a:ln>
            <a:noFill/>
          </a:ln>
        </p:spPr>
      </p:pic>
      <p:sp>
        <p:nvSpPr>
          <p:cNvPr id="553" name="Google Shape;553;g2d51b3de021_0_0"/>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0" i="0" lang="es" sz="2800" u="none" cap="none" strike="noStrike">
                <a:solidFill>
                  <a:srgbClr val="000000"/>
                </a:solidFill>
                <a:latin typeface="Archivo Black"/>
                <a:ea typeface="Archivo Black"/>
                <a:cs typeface="Archivo Black"/>
                <a:sym typeface="Archivo Black"/>
              </a:rPr>
              <a:t>¡NUEVO CUESTIONARIO EN CAMPUS!</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g306bdfb0d37_0_358"/>
          <p:cNvSpPr txBox="1"/>
          <p:nvPr/>
        </p:nvSpPr>
        <p:spPr>
          <a:xfrm>
            <a:off x="727375" y="2173200"/>
            <a:ext cx="8520600" cy="7971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s" sz="3400">
                <a:solidFill>
                  <a:schemeClr val="dk1"/>
                </a:solidFill>
                <a:latin typeface="Archivo Black"/>
                <a:ea typeface="Archivo Black"/>
                <a:cs typeface="Archivo Black"/>
                <a:sym typeface="Archivo Black"/>
              </a:rPr>
              <a:t>Diagramas de flujo</a:t>
            </a:r>
            <a:endParaRPr b="1" sz="4900">
              <a:solidFill>
                <a:srgbClr val="333333"/>
              </a:solidFill>
              <a:latin typeface="Montserrat"/>
              <a:ea typeface="Montserrat"/>
              <a:cs typeface="Montserrat"/>
              <a:sym typeface="Montserrat"/>
            </a:endParaRPr>
          </a:p>
        </p:txBody>
      </p:sp>
      <p:grpSp>
        <p:nvGrpSpPr>
          <p:cNvPr id="97" name="Google Shape;97;g306bdfb0d37_0_358"/>
          <p:cNvGrpSpPr/>
          <p:nvPr/>
        </p:nvGrpSpPr>
        <p:grpSpPr>
          <a:xfrm>
            <a:off x="1695025" y="2103450"/>
            <a:ext cx="896887" cy="936607"/>
            <a:chOff x="0" y="-9525"/>
            <a:chExt cx="354123" cy="394843"/>
          </a:xfrm>
        </p:grpSpPr>
        <p:sp>
          <p:nvSpPr>
            <p:cNvPr id="98" name="Google Shape;98;g306bdfb0d37_0_35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99" name="Google Shape;99;g306bdfb0d37_0_35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00" name="Google Shape;100;g306bdfb0d37_0_358"/>
          <p:cNvPicPr preferRelativeResize="0"/>
          <p:nvPr/>
        </p:nvPicPr>
        <p:blipFill>
          <a:blip r:embed="rId4">
            <a:alphaModFix/>
          </a:blip>
          <a:stretch>
            <a:fillRect/>
          </a:stretch>
        </p:blipFill>
        <p:spPr>
          <a:xfrm>
            <a:off x="1820455" y="2258466"/>
            <a:ext cx="646034" cy="6265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g306bdfb0d37_0_368"/>
          <p:cNvSpPr txBox="1"/>
          <p:nvPr/>
        </p:nvSpPr>
        <p:spPr>
          <a:xfrm>
            <a:off x="587300" y="129325"/>
            <a:ext cx="45981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Diagramas de flujo</a:t>
            </a:r>
            <a:endParaRPr b="1" i="0" sz="3900" u="none" cap="none" strike="noStrike">
              <a:solidFill>
                <a:srgbClr val="0000FF"/>
              </a:solidFill>
              <a:latin typeface="Montserrat"/>
              <a:ea typeface="Montserrat"/>
              <a:cs typeface="Montserrat"/>
              <a:sym typeface="Montserrat"/>
            </a:endParaRPr>
          </a:p>
        </p:txBody>
      </p:sp>
      <p:cxnSp>
        <p:nvCxnSpPr>
          <p:cNvPr id="106" name="Google Shape;106;g306bdfb0d37_0_36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07" name="Google Shape;107;g306bdfb0d37_0_368"/>
          <p:cNvGrpSpPr/>
          <p:nvPr/>
        </p:nvGrpSpPr>
        <p:grpSpPr>
          <a:xfrm>
            <a:off x="8060379" y="344475"/>
            <a:ext cx="670072" cy="721457"/>
            <a:chOff x="0" y="-9525"/>
            <a:chExt cx="354123" cy="394843"/>
          </a:xfrm>
        </p:grpSpPr>
        <p:sp>
          <p:nvSpPr>
            <p:cNvPr id="108" name="Google Shape;108;g306bdfb0d37_0_36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9" name="Google Shape;109;g306bdfb0d37_0_36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0" name="Google Shape;110;g306bdfb0d37_0_36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11" name="Google Shape;111;g306bdfb0d37_0_368"/>
          <p:cNvSpPr txBox="1"/>
          <p:nvPr/>
        </p:nvSpPr>
        <p:spPr>
          <a:xfrm>
            <a:off x="782700" y="1362750"/>
            <a:ext cx="2718600" cy="26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dk1"/>
                </a:solidFill>
                <a:latin typeface="Archivo Black"/>
                <a:ea typeface="Archivo Black"/>
                <a:cs typeface="Archivo Black"/>
                <a:sym typeface="Archivo Black"/>
              </a:rPr>
              <a:t>¿Qué es un diagrama de flujo?</a:t>
            </a:r>
            <a:endParaRPr b="1"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 Un diagrama de flujo es una representación visual de los pasos secuenciales que se siguen para resolver un problema o realizar una tarea. Se utiliza mucho en programación y en otros procesos para ilustrar cómo se avanza de un paso al siguiente.</a:t>
            </a:r>
            <a:endParaRPr sz="1800">
              <a:solidFill>
                <a:schemeClr val="dk2"/>
              </a:solidFill>
            </a:endParaRPr>
          </a:p>
        </p:txBody>
      </p:sp>
      <p:pic>
        <p:nvPicPr>
          <p:cNvPr id="112" name="Google Shape;112;g306bdfb0d37_0_368"/>
          <p:cNvPicPr preferRelativeResize="0"/>
          <p:nvPr/>
        </p:nvPicPr>
        <p:blipFill>
          <a:blip r:embed="rId5">
            <a:alphaModFix/>
          </a:blip>
          <a:stretch>
            <a:fillRect/>
          </a:stretch>
        </p:blipFill>
        <p:spPr>
          <a:xfrm>
            <a:off x="4534250" y="1236300"/>
            <a:ext cx="3028950"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g306bdfb0d37_0_383"/>
          <p:cNvSpPr txBox="1"/>
          <p:nvPr/>
        </p:nvSpPr>
        <p:spPr>
          <a:xfrm>
            <a:off x="587300" y="129325"/>
            <a:ext cx="7358700" cy="936600"/>
          </a:xfrm>
          <a:prstGeom prst="rect">
            <a:avLst/>
          </a:prstGeom>
          <a:noFill/>
          <a:ln>
            <a:noFill/>
          </a:ln>
        </p:spPr>
        <p:txBody>
          <a:bodyPr anchorCtr="0" anchor="b" bIns="91425" lIns="91425" spcFirstLastPara="1" rIns="91425" wrap="square" tIns="91425">
            <a:normAutofit fontScale="70000"/>
          </a:bodyPr>
          <a:lstStyle/>
          <a:p>
            <a:pPr indent="0" lvl="0" marL="0" marR="0" rtl="0" algn="l">
              <a:lnSpc>
                <a:spcPct val="120000"/>
              </a:lnSpc>
              <a:spcBef>
                <a:spcPts val="0"/>
              </a:spcBef>
              <a:spcAft>
                <a:spcPts val="0"/>
              </a:spcAft>
              <a:buClr>
                <a:schemeClr val="dk1"/>
              </a:buClr>
              <a:buSzPct val="32352"/>
              <a:buFont typeface="Arial"/>
              <a:buNone/>
            </a:pPr>
            <a:r>
              <a:rPr lang="es" sz="3400">
                <a:solidFill>
                  <a:schemeClr val="dk1"/>
                </a:solidFill>
                <a:latin typeface="Archivo Black"/>
                <a:ea typeface="Archivo Black"/>
                <a:cs typeface="Archivo Black"/>
                <a:sym typeface="Archivo Black"/>
              </a:rPr>
              <a:t>Diagrama de flujo para preparar un café</a:t>
            </a:r>
            <a:endParaRPr b="1" i="0" sz="3900" u="none" cap="none" strike="noStrike">
              <a:solidFill>
                <a:srgbClr val="0000FF"/>
              </a:solidFill>
              <a:latin typeface="Montserrat"/>
              <a:ea typeface="Montserrat"/>
              <a:cs typeface="Montserrat"/>
              <a:sym typeface="Montserrat"/>
            </a:endParaRPr>
          </a:p>
        </p:txBody>
      </p:sp>
      <p:cxnSp>
        <p:nvCxnSpPr>
          <p:cNvPr id="118" name="Google Shape;118;g306bdfb0d37_0_38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19" name="Google Shape;119;g306bdfb0d37_0_383"/>
          <p:cNvGrpSpPr/>
          <p:nvPr/>
        </p:nvGrpSpPr>
        <p:grpSpPr>
          <a:xfrm>
            <a:off x="8060379" y="344475"/>
            <a:ext cx="670072" cy="721457"/>
            <a:chOff x="0" y="-9525"/>
            <a:chExt cx="354123" cy="394843"/>
          </a:xfrm>
        </p:grpSpPr>
        <p:sp>
          <p:nvSpPr>
            <p:cNvPr id="120" name="Google Shape;120;g306bdfb0d37_0_38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1" name="Google Shape;121;g306bdfb0d37_0_38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22" name="Google Shape;122;g306bdfb0d37_0_38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pic>
        <p:nvPicPr>
          <p:cNvPr id="123" name="Google Shape;123;g306bdfb0d37_0_383"/>
          <p:cNvPicPr preferRelativeResize="0"/>
          <p:nvPr/>
        </p:nvPicPr>
        <p:blipFill>
          <a:blip r:embed="rId5">
            <a:alphaModFix/>
          </a:blip>
          <a:stretch>
            <a:fillRect/>
          </a:stretch>
        </p:blipFill>
        <p:spPr>
          <a:xfrm>
            <a:off x="2898850" y="1148425"/>
            <a:ext cx="3993976" cy="3547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g306bdfb0d37_0_395"/>
          <p:cNvSpPr txBox="1"/>
          <p:nvPr/>
        </p:nvSpPr>
        <p:spPr>
          <a:xfrm>
            <a:off x="587300" y="129325"/>
            <a:ext cx="7358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Diagrama de flujo </a:t>
            </a:r>
            <a:endParaRPr b="1" i="0" sz="3900" u="none" cap="none" strike="noStrike">
              <a:solidFill>
                <a:srgbClr val="0000FF"/>
              </a:solidFill>
              <a:latin typeface="Montserrat"/>
              <a:ea typeface="Montserrat"/>
              <a:cs typeface="Montserrat"/>
              <a:sym typeface="Montserrat"/>
            </a:endParaRPr>
          </a:p>
        </p:txBody>
      </p:sp>
      <p:cxnSp>
        <p:nvCxnSpPr>
          <p:cNvPr id="129" name="Google Shape;129;g306bdfb0d37_0_395"/>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0" name="Google Shape;130;g306bdfb0d37_0_395"/>
          <p:cNvGrpSpPr/>
          <p:nvPr/>
        </p:nvGrpSpPr>
        <p:grpSpPr>
          <a:xfrm>
            <a:off x="8060379" y="344475"/>
            <a:ext cx="670072" cy="721457"/>
            <a:chOff x="0" y="-9525"/>
            <a:chExt cx="354123" cy="394843"/>
          </a:xfrm>
        </p:grpSpPr>
        <p:sp>
          <p:nvSpPr>
            <p:cNvPr id="131" name="Google Shape;131;g306bdfb0d37_0_39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2" name="Google Shape;132;g306bdfb0d37_0_39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3" name="Google Shape;133;g306bdfb0d37_0_395"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34" name="Google Shape;134;g306bdfb0d37_0_395"/>
          <p:cNvSpPr txBox="1"/>
          <p:nvPr/>
        </p:nvSpPr>
        <p:spPr>
          <a:xfrm>
            <a:off x="657575" y="1292875"/>
            <a:ext cx="4185000" cy="275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600">
                <a:solidFill>
                  <a:schemeClr val="dk1"/>
                </a:solidFill>
                <a:latin typeface="Archivo Black"/>
                <a:ea typeface="Archivo Black"/>
                <a:cs typeface="Archivo Black"/>
                <a:sym typeface="Archivo Black"/>
              </a:rPr>
              <a:t>Elementos claves: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
                <a:solidFill>
                  <a:schemeClr val="dk1"/>
                </a:solidFill>
                <a:latin typeface="Archivo Narrow"/>
                <a:ea typeface="Archivo Narrow"/>
                <a:cs typeface="Archivo Narrow"/>
                <a:sym typeface="Archivo Narrow"/>
              </a:rPr>
              <a:t>Inicio/Fin:</a:t>
            </a:r>
            <a:r>
              <a:rPr lang="es">
                <a:solidFill>
                  <a:schemeClr val="dk1"/>
                </a:solidFill>
                <a:latin typeface="Archivo Narrow"/>
                <a:ea typeface="Archivo Narrow"/>
                <a:cs typeface="Archivo Narrow"/>
                <a:sym typeface="Archivo Narrow"/>
              </a:rPr>
              <a:t> Representan el comienzo o la conclusión del proceso. Se muestra en forma de óvalo.</a:t>
            </a:r>
            <a:endParaRPr>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latin typeface="Archivo Narrow"/>
                <a:ea typeface="Archivo Narrow"/>
                <a:cs typeface="Archivo Narrow"/>
                <a:sym typeface="Archivo Narrow"/>
              </a:rPr>
              <a:t>Acción/Proceso:</a:t>
            </a:r>
            <a:r>
              <a:rPr lang="es">
                <a:solidFill>
                  <a:schemeClr val="dk1"/>
                </a:solidFill>
                <a:latin typeface="Archivo Narrow"/>
                <a:ea typeface="Archivo Narrow"/>
                <a:cs typeface="Archivo Narrow"/>
                <a:sym typeface="Archivo Narrow"/>
              </a:rPr>
              <a:t> Indican una operación o tarea que se debe realizar, representada por un rectángulo.</a:t>
            </a:r>
            <a:endParaRPr>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latin typeface="Archivo Narrow"/>
                <a:ea typeface="Archivo Narrow"/>
                <a:cs typeface="Archivo Narrow"/>
                <a:sym typeface="Archivo Narrow"/>
              </a:rPr>
              <a:t>Decisión:</a:t>
            </a:r>
            <a:r>
              <a:rPr lang="es">
                <a:solidFill>
                  <a:schemeClr val="dk1"/>
                </a:solidFill>
                <a:latin typeface="Archivo Narrow"/>
                <a:ea typeface="Archivo Narrow"/>
                <a:cs typeface="Archivo Narrow"/>
                <a:sym typeface="Archivo Narrow"/>
              </a:rPr>
              <a:t> Usado para mostrar una bifurcación o decisión en el proceso (sí o no). Se representa con un rombo.</a:t>
            </a:r>
            <a:endParaRPr>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latin typeface="Archivo Narrow"/>
                <a:ea typeface="Archivo Narrow"/>
                <a:cs typeface="Archivo Narrow"/>
                <a:sym typeface="Archivo Narrow"/>
              </a:rPr>
              <a:t>Flechas: </a:t>
            </a:r>
            <a:r>
              <a:rPr lang="es">
                <a:solidFill>
                  <a:schemeClr val="dk1"/>
                </a:solidFill>
                <a:latin typeface="Archivo Narrow"/>
                <a:ea typeface="Archivo Narrow"/>
                <a:cs typeface="Archivo Narrow"/>
                <a:sym typeface="Archivo Narrow"/>
              </a:rPr>
              <a:t>Indican la dirección en la que fluye el proceso.</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
        <p:nvSpPr>
          <p:cNvPr id="135" name="Google Shape;135;g306bdfb0d37_0_395"/>
          <p:cNvSpPr txBox="1"/>
          <p:nvPr/>
        </p:nvSpPr>
        <p:spPr>
          <a:xfrm>
            <a:off x="4982775" y="1411675"/>
            <a:ext cx="3654000" cy="296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600">
                <a:solidFill>
                  <a:schemeClr val="dk1"/>
                </a:solidFill>
                <a:latin typeface="Archivo Black"/>
                <a:ea typeface="Archivo Black"/>
                <a:cs typeface="Archivo Black"/>
                <a:sym typeface="Archivo Black"/>
              </a:rPr>
              <a:t>¿Para qué sirve?</a:t>
            </a:r>
            <a:endParaRPr b="1" sz="1100">
              <a:solidFill>
                <a:schemeClr val="dk1"/>
              </a:solidFill>
            </a:endParaRPr>
          </a:p>
          <a:p>
            <a:pPr indent="-298450" lvl="0" marL="457200" marR="0" rtl="0" algn="l">
              <a:lnSpc>
                <a:spcPct val="115000"/>
              </a:lnSpc>
              <a:spcBef>
                <a:spcPts val="1200"/>
              </a:spcBef>
              <a:spcAft>
                <a:spcPts val="0"/>
              </a:spcAft>
              <a:buClr>
                <a:schemeClr val="dk1"/>
              </a:buClr>
              <a:buSzPts val="1100"/>
              <a:buChar char="●"/>
            </a:pPr>
            <a:r>
              <a:rPr lang="es">
                <a:solidFill>
                  <a:schemeClr val="dk1"/>
                </a:solidFill>
                <a:latin typeface="Archivo Narrow"/>
                <a:ea typeface="Archivo Narrow"/>
                <a:cs typeface="Archivo Narrow"/>
                <a:sym typeface="Archivo Narrow"/>
              </a:rPr>
              <a:t>Ayuda a visualizar claramente el proceso.</a:t>
            </a:r>
            <a:endParaRPr>
              <a:solidFill>
                <a:schemeClr val="dk1"/>
              </a:solidFill>
              <a:latin typeface="Archivo Narrow"/>
              <a:ea typeface="Archivo Narrow"/>
              <a:cs typeface="Archivo Narrow"/>
              <a:sym typeface="Archivo Narrow"/>
            </a:endParaRPr>
          </a:p>
          <a:p>
            <a:pPr indent="-298450" lvl="0" marL="457200" marR="0" rtl="0" algn="l">
              <a:lnSpc>
                <a:spcPct val="115000"/>
              </a:lnSpc>
              <a:spcBef>
                <a:spcPts val="0"/>
              </a:spcBef>
              <a:spcAft>
                <a:spcPts val="0"/>
              </a:spcAft>
              <a:buClr>
                <a:schemeClr val="dk1"/>
              </a:buClr>
              <a:buSzPts val="1100"/>
              <a:buChar char="●"/>
            </a:pPr>
            <a:r>
              <a:rPr lang="es">
                <a:solidFill>
                  <a:schemeClr val="dk1"/>
                </a:solidFill>
                <a:latin typeface="Archivo Narrow"/>
                <a:ea typeface="Archivo Narrow"/>
                <a:cs typeface="Archivo Narrow"/>
                <a:sym typeface="Archivo Narrow"/>
              </a:rPr>
              <a:t>Facilita la identificación de posibles errores o puntos de mejora.</a:t>
            </a:r>
            <a:endParaRPr>
              <a:solidFill>
                <a:schemeClr val="dk1"/>
              </a:solidFill>
              <a:latin typeface="Archivo Narrow"/>
              <a:ea typeface="Archivo Narrow"/>
              <a:cs typeface="Archivo Narrow"/>
              <a:sym typeface="Archivo Narrow"/>
            </a:endParaRPr>
          </a:p>
          <a:p>
            <a:pPr indent="-298450" lvl="0" marL="457200" marR="0" rtl="0" algn="l">
              <a:lnSpc>
                <a:spcPct val="115000"/>
              </a:lnSpc>
              <a:spcBef>
                <a:spcPts val="0"/>
              </a:spcBef>
              <a:spcAft>
                <a:spcPts val="0"/>
              </a:spcAft>
              <a:buClr>
                <a:schemeClr val="dk1"/>
              </a:buClr>
              <a:buSzPts val="1100"/>
              <a:buChar char="●"/>
            </a:pPr>
            <a:r>
              <a:rPr lang="es">
                <a:solidFill>
                  <a:schemeClr val="dk1"/>
                </a:solidFill>
                <a:latin typeface="Archivo Narrow"/>
                <a:ea typeface="Archivo Narrow"/>
                <a:cs typeface="Archivo Narrow"/>
                <a:sym typeface="Archivo Narrow"/>
              </a:rPr>
              <a:t>Es una herramienta útil para planificar y organizar la lógica antes de escribir código.</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g306bdfb0d37_0_409"/>
          <p:cNvSpPr txBox="1"/>
          <p:nvPr/>
        </p:nvSpPr>
        <p:spPr>
          <a:xfrm>
            <a:off x="2025175" y="2006925"/>
            <a:ext cx="9013800" cy="7992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s" sz="3400">
                <a:solidFill>
                  <a:schemeClr val="dk1"/>
                </a:solidFill>
                <a:latin typeface="Archivo Black"/>
                <a:ea typeface="Archivo Black"/>
                <a:cs typeface="Archivo Black"/>
                <a:sym typeface="Archivo Black"/>
              </a:rPr>
              <a:t>Estructuras condicionales</a:t>
            </a:r>
            <a:endParaRPr b="1" sz="4900">
              <a:solidFill>
                <a:srgbClr val="333333"/>
              </a:solidFill>
              <a:latin typeface="Montserrat"/>
              <a:ea typeface="Montserrat"/>
              <a:cs typeface="Montserrat"/>
              <a:sym typeface="Montserrat"/>
            </a:endParaRPr>
          </a:p>
        </p:txBody>
      </p:sp>
      <p:grpSp>
        <p:nvGrpSpPr>
          <p:cNvPr id="141" name="Google Shape;141;g306bdfb0d37_0_409"/>
          <p:cNvGrpSpPr/>
          <p:nvPr/>
        </p:nvGrpSpPr>
        <p:grpSpPr>
          <a:xfrm>
            <a:off x="917400" y="2090497"/>
            <a:ext cx="1007657" cy="962509"/>
            <a:chOff x="0" y="-9525"/>
            <a:chExt cx="354123" cy="394843"/>
          </a:xfrm>
        </p:grpSpPr>
        <p:sp>
          <p:nvSpPr>
            <p:cNvPr id="142" name="Google Shape;142;g306bdfb0d37_0_40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3" name="Google Shape;143;g306bdfb0d37_0_40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44" name="Google Shape;144;g306bdfb0d37_0_409" title="Archivo:JavaScript-logo.png - Wikipedia, la enciclopedia libre"/>
          <p:cNvPicPr preferRelativeResize="0"/>
          <p:nvPr/>
        </p:nvPicPr>
        <p:blipFill rotWithShape="1">
          <a:blip r:embed="rId4">
            <a:alphaModFix/>
          </a:blip>
          <a:srcRect b="0" l="0" r="0" t="0"/>
          <a:stretch/>
        </p:blipFill>
        <p:spPr>
          <a:xfrm>
            <a:off x="1058316" y="2249797"/>
            <a:ext cx="725791" cy="6438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