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Archivo Narrow"/>
      <p:regular r:id="rId36"/>
      <p:bold r:id="rId37"/>
      <p:italic r:id="rId38"/>
      <p:boldItalic r:id="rId39"/>
    </p:embeddedFont>
    <p:embeddedFont>
      <p:font typeface="Montserrat"/>
      <p:regular r:id="rId40"/>
      <p:bold r:id="rId41"/>
      <p:italic r:id="rId42"/>
      <p:boldItalic r:id="rId43"/>
    </p:embeddedFont>
    <p:embeddedFont>
      <p:font typeface="Archivo Medium"/>
      <p:regular r:id="rId44"/>
      <p:bold r:id="rId45"/>
      <p:italic r:id="rId46"/>
      <p:boldItalic r:id="rId47"/>
    </p:embeddedFont>
    <p:embeddedFont>
      <p:font typeface="Archivo Thin"/>
      <p:regular r:id="rId48"/>
      <p:bold r:id="rId49"/>
      <p:italic r:id="rId50"/>
      <p:boldItalic r:id="rId51"/>
    </p:embeddedFont>
    <p:embeddedFont>
      <p:font typeface="Archivo"/>
      <p:regular r:id="rId52"/>
      <p:bold r:id="rId53"/>
      <p:italic r:id="rId54"/>
      <p:boldItalic r:id="rId55"/>
    </p:embeddedFont>
    <p:embeddedFont>
      <p:font typeface="Archivo Black"/>
      <p:regular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57" roundtripDataSignature="AMtx7mgaA3vxBSgtcQqZGiPlzlQHKCF1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42" Type="http://schemas.openxmlformats.org/officeDocument/2006/relationships/font" Target="fonts/Montserrat-italic.fntdata"/><Relationship Id="rId41" Type="http://schemas.openxmlformats.org/officeDocument/2006/relationships/font" Target="fonts/Montserrat-bold.fntdata"/><Relationship Id="rId44" Type="http://schemas.openxmlformats.org/officeDocument/2006/relationships/font" Target="fonts/ArchivoMedium-regular.fntdata"/><Relationship Id="rId43" Type="http://schemas.openxmlformats.org/officeDocument/2006/relationships/font" Target="fonts/Montserrat-boldItalic.fntdata"/><Relationship Id="rId46" Type="http://schemas.openxmlformats.org/officeDocument/2006/relationships/font" Target="fonts/ArchivoMedium-italic.fntdata"/><Relationship Id="rId45" Type="http://schemas.openxmlformats.org/officeDocument/2006/relationships/font" Target="fonts/ArchivoMedium-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ArchivoThin-regular.fntdata"/><Relationship Id="rId47" Type="http://schemas.openxmlformats.org/officeDocument/2006/relationships/font" Target="fonts/ArchivoMedium-boldItalic.fntdata"/><Relationship Id="rId49" Type="http://schemas.openxmlformats.org/officeDocument/2006/relationships/font" Target="fonts/ArchivoThin-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ArchivoNarrow-bold.fntdata"/><Relationship Id="rId36" Type="http://schemas.openxmlformats.org/officeDocument/2006/relationships/font" Target="fonts/ArchivoNarrow-regular.fntdata"/><Relationship Id="rId39" Type="http://schemas.openxmlformats.org/officeDocument/2006/relationships/font" Target="fonts/ArchivoNarrow-boldItalic.fntdata"/><Relationship Id="rId38" Type="http://schemas.openxmlformats.org/officeDocument/2006/relationships/font" Target="fonts/ArchivoNarrow-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ArchivoThin-boldItalic.fntdata"/><Relationship Id="rId50" Type="http://schemas.openxmlformats.org/officeDocument/2006/relationships/font" Target="fonts/ArchivoThin-italic.fntdata"/><Relationship Id="rId53" Type="http://schemas.openxmlformats.org/officeDocument/2006/relationships/font" Target="fonts/Archivo-bold.fntdata"/><Relationship Id="rId52" Type="http://schemas.openxmlformats.org/officeDocument/2006/relationships/font" Target="fonts/Archivo-regular.fntdata"/><Relationship Id="rId11" Type="http://schemas.openxmlformats.org/officeDocument/2006/relationships/slide" Target="slides/slide6.xml"/><Relationship Id="rId55" Type="http://schemas.openxmlformats.org/officeDocument/2006/relationships/font" Target="fonts/Archivo-boldItalic.fntdata"/><Relationship Id="rId10" Type="http://schemas.openxmlformats.org/officeDocument/2006/relationships/slide" Target="slides/slide5.xml"/><Relationship Id="rId54" Type="http://schemas.openxmlformats.org/officeDocument/2006/relationships/font" Target="fonts/Archivo-italic.fntdata"/><Relationship Id="rId13" Type="http://schemas.openxmlformats.org/officeDocument/2006/relationships/slide" Target="slides/slide8.xml"/><Relationship Id="rId57" Type="http://customschemas.google.com/relationships/presentationmetadata" Target="metadata"/><Relationship Id="rId12" Type="http://schemas.openxmlformats.org/officeDocument/2006/relationships/slide" Target="slides/slide7.xml"/><Relationship Id="rId56" Type="http://schemas.openxmlformats.org/officeDocument/2006/relationships/font" Target="fonts/ArchivoBlack-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06bf11d6d9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306bf11d6d9_0_2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06bf11d6d9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306bf11d6d9_0_2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06bf11d6d9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306bf11d6d9_0_2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06bf11d6d9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306bf11d6d9_0_2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06bf11d6d9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306bf11d6d9_0_2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06bf11d6d9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306bf11d6d9_0_2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06bf11d6d9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306bf11d6d9_0_2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06bf11d6d9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306bf11d6d9_0_2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06bf11d6d9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306bf11d6d9_0_2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06bf11d6d9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306bf11d6d9_0_2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f22587397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2f22587397b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06bf11d6d9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306bf11d6d9_0_3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06bf11d6d9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306bf11d6d9_0_3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06bf11d6d9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306bf11d6d9_0_3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06bf11d6d9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g306bf11d6d9_0_4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06bf11d6d9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g306bf11d6d9_0_4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06bf11d6d9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306bf11d6d9_0_3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06bf11d6d9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g306bf11d6d9_0_3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306bf11d6d9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g306bf11d6d9_0_4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f22587397b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2f22587397b_2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30808291f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g30808291fe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Se puede utilizar para títulos o resaltar conceptos.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243c7d123e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g2243c7d123e_1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30808291fe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g30808291fef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Se puede utilizar para títulos o resaltar conceptos.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471039b6e4688e4_6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80" name="Google Shape;80;g3471039b6e4688e4_6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81" name="Google Shape;81;g3471039b6e4688e4_6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 name="Google Shape;82;g3471039b6e4688e4_6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83" name="Google Shape;83;g3471039b6e4688e4_6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84" name="Google Shape;84;g3471039b6e4688e4_6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6bdfb0d37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306bdfb0d37_0_3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06bf11d6d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306bf11d6d9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06bf11d6d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306bf11d6d9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06bf11d6d9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306bf11d6d9_0_2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06bf11d6d9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306bf11d6d9_0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1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1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1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jp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jp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jp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jp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jp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jp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jp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jp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jp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jp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jp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jp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jp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jp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jp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jp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8.jp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8.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3.jpg"/><Relationship Id="rId4" Type="http://schemas.openxmlformats.org/officeDocument/2006/relationships/image" Target="../media/image6.jpg"/><Relationship Id="rId5" Type="http://schemas.openxmlformats.org/officeDocument/2006/relationships/image" Target="../media/image9.png"/><Relationship Id="rId6"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3.jpg"/><Relationship Id="rId4" Type="http://schemas.openxmlformats.org/officeDocument/2006/relationships/image" Target="../media/image6.jpg"/><Relationship Id="rId5" Type="http://schemas.openxmlformats.org/officeDocument/2006/relationships/image" Target="../media/image9.png"/><Relationship Id="rId6"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jpg"/><Relationship Id="rId4" Type="http://schemas.openxmlformats.org/officeDocument/2006/relationships/image" Target="../media/image1.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jp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jp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
          <p:cNvSpPr txBox="1"/>
          <p:nvPr/>
        </p:nvSpPr>
        <p:spPr>
          <a:xfrm>
            <a:off x="1350125" y="1795575"/>
            <a:ext cx="6215100" cy="115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7000"/>
              <a:buFont typeface="Arial"/>
              <a:buNone/>
            </a:pPr>
            <a:r>
              <a:rPr b="1" lang="es" sz="7000">
                <a:solidFill>
                  <a:schemeClr val="lt1"/>
                </a:solidFill>
                <a:latin typeface="Archivo"/>
                <a:ea typeface="Archivo"/>
                <a:cs typeface="Archivo"/>
                <a:sym typeface="Archivo"/>
              </a:rPr>
              <a:t>Front-End JS</a:t>
            </a:r>
            <a:endParaRPr b="1" i="0" sz="7000" u="none" cap="none" strike="noStrike">
              <a:solidFill>
                <a:schemeClr val="lt1"/>
              </a:solidFill>
              <a:latin typeface="Archivo"/>
              <a:ea typeface="Archivo"/>
              <a:cs typeface="Archivo"/>
              <a:sym typeface="Archivo"/>
            </a:endParaRPr>
          </a:p>
        </p:txBody>
      </p:sp>
      <p:sp>
        <p:nvSpPr>
          <p:cNvPr id="55" name="Google Shape;55;p1"/>
          <p:cNvSpPr txBox="1"/>
          <p:nvPr/>
        </p:nvSpPr>
        <p:spPr>
          <a:xfrm>
            <a:off x="2369075" y="3118275"/>
            <a:ext cx="4486500" cy="409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Arial"/>
              <a:buNone/>
            </a:pPr>
            <a:r>
              <a:rPr b="0" i="0" lang="es" sz="1500" u="none" cap="none" strike="noStrike">
                <a:solidFill>
                  <a:schemeClr val="lt1"/>
                </a:solidFill>
                <a:latin typeface="Archivo Medium"/>
                <a:ea typeface="Archivo Medium"/>
                <a:cs typeface="Archivo Medium"/>
                <a:sym typeface="Archivo Medium"/>
              </a:rPr>
              <a:t>Clase </a:t>
            </a:r>
            <a:r>
              <a:rPr lang="es" sz="1500">
                <a:solidFill>
                  <a:schemeClr val="lt1"/>
                </a:solidFill>
                <a:latin typeface="Archivo Medium"/>
                <a:ea typeface="Archivo Medium"/>
                <a:cs typeface="Archivo Medium"/>
                <a:sym typeface="Archivo Medium"/>
              </a:rPr>
              <a:t>11</a:t>
            </a:r>
            <a:r>
              <a:rPr b="0" i="0" lang="es" sz="1500" u="none" cap="none" strike="noStrike">
                <a:solidFill>
                  <a:schemeClr val="lt1"/>
                </a:solidFill>
                <a:latin typeface="Archivo Medium"/>
                <a:ea typeface="Archivo Medium"/>
                <a:cs typeface="Archivo Medium"/>
                <a:sym typeface="Archivo Medium"/>
              </a:rPr>
              <a:t> - “</a:t>
            </a:r>
            <a:r>
              <a:rPr lang="es" sz="1500">
                <a:solidFill>
                  <a:schemeClr val="lt1"/>
                </a:solidFill>
                <a:latin typeface="Archivo Medium"/>
                <a:ea typeface="Archivo Medium"/>
                <a:cs typeface="Archivo Medium"/>
                <a:sym typeface="Archivo Medium"/>
              </a:rPr>
              <a:t>Programación modular con funciones</a:t>
            </a:r>
            <a:r>
              <a:rPr b="0" i="0" lang="es" sz="1500" u="none" cap="none" strike="noStrike">
                <a:solidFill>
                  <a:schemeClr val="lt1"/>
                </a:solidFill>
                <a:latin typeface="Archivo Medium"/>
                <a:ea typeface="Archivo Medium"/>
                <a:cs typeface="Archivo Medium"/>
                <a:sym typeface="Archivo Medium"/>
              </a:rPr>
              <a:t>”</a:t>
            </a:r>
            <a:endParaRPr b="0" i="0" sz="1500" u="none" cap="none" strike="noStrike">
              <a:solidFill>
                <a:schemeClr val="lt1"/>
              </a:solidFill>
              <a:latin typeface="Archivo Medium"/>
              <a:ea typeface="Archivo Medium"/>
              <a:cs typeface="Archivo Medium"/>
              <a:sym typeface="Archivo Medium"/>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chivo Medium"/>
              <a:ea typeface="Archivo Medium"/>
              <a:cs typeface="Archivo Medium"/>
              <a:sym typeface="Archivo Medium"/>
            </a:endParaRPr>
          </a:p>
        </p:txBody>
      </p:sp>
      <p:sp>
        <p:nvSpPr>
          <p:cNvPr id="56" name="Google Shape;56;p1"/>
          <p:cNvSpPr txBox="1"/>
          <p:nvPr/>
        </p:nvSpPr>
        <p:spPr>
          <a:xfrm>
            <a:off x="10454750" y="1472825"/>
            <a:ext cx="4913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5" name="Shape 155"/>
        <p:cNvGrpSpPr/>
        <p:nvPr/>
      </p:nvGrpSpPr>
      <p:grpSpPr>
        <a:xfrm>
          <a:off x="0" y="0"/>
          <a:ext cx="0" cy="0"/>
          <a:chOff x="0" y="0"/>
          <a:chExt cx="0" cy="0"/>
        </a:xfrm>
      </p:grpSpPr>
      <p:grpSp>
        <p:nvGrpSpPr>
          <p:cNvPr id="156" name="Google Shape;156;g306bf11d6d9_0_220"/>
          <p:cNvGrpSpPr/>
          <p:nvPr/>
        </p:nvGrpSpPr>
        <p:grpSpPr>
          <a:xfrm>
            <a:off x="8060379" y="344475"/>
            <a:ext cx="670072" cy="721457"/>
            <a:chOff x="0" y="-9525"/>
            <a:chExt cx="354123" cy="394843"/>
          </a:xfrm>
        </p:grpSpPr>
        <p:sp>
          <p:nvSpPr>
            <p:cNvPr id="157" name="Google Shape;157;g306bf11d6d9_0_22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58" name="Google Shape;158;g306bf11d6d9_0_22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59" name="Google Shape;159;g306bf11d6d9_0_220"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160" name="Google Shape;160;g306bf11d6d9_0_220"/>
          <p:cNvSpPr txBox="1"/>
          <p:nvPr/>
        </p:nvSpPr>
        <p:spPr>
          <a:xfrm>
            <a:off x="651175" y="1228675"/>
            <a:ext cx="74268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300">
                <a:solidFill>
                  <a:schemeClr val="dk1"/>
                </a:solidFill>
                <a:latin typeface="Archivo Narrow"/>
                <a:ea typeface="Archivo Narrow"/>
                <a:cs typeface="Archivo Narrow"/>
                <a:sym typeface="Archivo Narrow"/>
              </a:rPr>
              <a:t>El nombre de la función tiene que ser significativo y describir lo que hace. Los nombres de las funciones tienen las mismas características que los de las variables. Idealmente deben ser:</a:t>
            </a:r>
            <a:endParaRPr sz="1300">
              <a:solidFill>
                <a:schemeClr val="dk1"/>
              </a:solidFill>
              <a:latin typeface="Archivo Narrow"/>
              <a:ea typeface="Archivo Narrow"/>
              <a:cs typeface="Archivo Narrow"/>
              <a:sym typeface="Archivo Narrow"/>
            </a:endParaRPr>
          </a:p>
          <a:p>
            <a:pPr indent="-327025" lvl="0" marL="457200" rtl="0" algn="l">
              <a:lnSpc>
                <a:spcPct val="115000"/>
              </a:lnSpc>
              <a:spcBef>
                <a:spcPts val="1200"/>
              </a:spcBef>
              <a:spcAft>
                <a:spcPts val="0"/>
              </a:spcAft>
              <a:buClr>
                <a:srgbClr val="595959"/>
              </a:buClr>
              <a:buSzPts val="1550"/>
              <a:buFont typeface="Montserrat"/>
              <a:buChar char="●"/>
            </a:pPr>
            <a:r>
              <a:rPr lang="es" sz="1300">
                <a:solidFill>
                  <a:schemeClr val="dk1"/>
                </a:solidFill>
                <a:latin typeface="Archivo Narrow"/>
                <a:ea typeface="Archivo Narrow"/>
                <a:cs typeface="Archivo Narrow"/>
                <a:sym typeface="Archivo Narrow"/>
              </a:rPr>
              <a:t>Nombres simples, claros.</a:t>
            </a:r>
            <a:endParaRPr sz="1300">
              <a:solidFill>
                <a:schemeClr val="dk1"/>
              </a:solidFill>
              <a:latin typeface="Archivo Narrow"/>
              <a:ea typeface="Archivo Narrow"/>
              <a:cs typeface="Archivo Narrow"/>
              <a:sym typeface="Archivo Narrow"/>
            </a:endParaRPr>
          </a:p>
          <a:p>
            <a:pPr indent="-327025" lvl="0" marL="457200" rtl="0" algn="l">
              <a:lnSpc>
                <a:spcPct val="115000"/>
              </a:lnSpc>
              <a:spcBef>
                <a:spcPts val="0"/>
              </a:spcBef>
              <a:spcAft>
                <a:spcPts val="0"/>
              </a:spcAft>
              <a:buClr>
                <a:srgbClr val="595959"/>
              </a:buClr>
              <a:buSzPts val="1550"/>
              <a:buFont typeface="Montserrat"/>
              <a:buChar char="●"/>
            </a:pPr>
            <a:r>
              <a:rPr lang="es" sz="1300">
                <a:solidFill>
                  <a:schemeClr val="dk1"/>
                </a:solidFill>
                <a:latin typeface="Archivo Narrow"/>
                <a:ea typeface="Archivo Narrow"/>
                <a:cs typeface="Archivo Narrow"/>
                <a:sym typeface="Archivo Narrow"/>
              </a:rPr>
              <a:t>Representativos de la tarea que realiza la función.</a:t>
            </a:r>
            <a:endParaRPr sz="1300">
              <a:solidFill>
                <a:schemeClr val="dk1"/>
              </a:solidFill>
              <a:latin typeface="Archivo Narrow"/>
              <a:ea typeface="Archivo Narrow"/>
              <a:cs typeface="Archivo Narrow"/>
              <a:sym typeface="Archivo Narrow"/>
            </a:endParaRPr>
          </a:p>
          <a:p>
            <a:pPr indent="-327025" lvl="0" marL="457200" rtl="0" algn="l">
              <a:lnSpc>
                <a:spcPct val="115000"/>
              </a:lnSpc>
              <a:spcBef>
                <a:spcPts val="0"/>
              </a:spcBef>
              <a:spcAft>
                <a:spcPts val="0"/>
              </a:spcAft>
              <a:buClr>
                <a:srgbClr val="595959"/>
              </a:buClr>
              <a:buSzPts val="1550"/>
              <a:buFont typeface="Montserrat"/>
              <a:buChar char="●"/>
            </a:pPr>
            <a:r>
              <a:rPr lang="es" sz="1300">
                <a:solidFill>
                  <a:schemeClr val="dk1"/>
                </a:solidFill>
                <a:latin typeface="Archivo Narrow"/>
                <a:ea typeface="Archivo Narrow"/>
                <a:cs typeface="Archivo Narrow"/>
                <a:sym typeface="Archivo Narrow"/>
              </a:rPr>
              <a:t>Verbos en infinitivo (-ar, -er, -ir).</a:t>
            </a:r>
            <a:endParaRPr sz="1300">
              <a:solidFill>
                <a:schemeClr val="dk1"/>
              </a:solidFill>
              <a:latin typeface="Archivo Narrow"/>
              <a:ea typeface="Archivo Narrow"/>
              <a:cs typeface="Archivo Narrow"/>
              <a:sym typeface="Archivo Narrow"/>
            </a:endParaRPr>
          </a:p>
          <a:p>
            <a:pPr indent="-327025" lvl="0" marL="457200" rtl="0" algn="l">
              <a:lnSpc>
                <a:spcPct val="115000"/>
              </a:lnSpc>
              <a:spcBef>
                <a:spcPts val="0"/>
              </a:spcBef>
              <a:spcAft>
                <a:spcPts val="0"/>
              </a:spcAft>
              <a:buClr>
                <a:srgbClr val="595959"/>
              </a:buClr>
              <a:buSzPts val="1550"/>
              <a:buFont typeface="Montserrat"/>
              <a:buChar char="●"/>
            </a:pPr>
            <a:r>
              <a:rPr lang="es" sz="1300">
                <a:solidFill>
                  <a:schemeClr val="dk1"/>
                </a:solidFill>
                <a:latin typeface="Archivo Narrow"/>
                <a:ea typeface="Archivo Narrow"/>
                <a:cs typeface="Archivo Narrow"/>
                <a:sym typeface="Archivo Narrow"/>
              </a:rPr>
              <a:t>Si es más de una palabra, utilizar la nomenclatura camelCase.</a:t>
            </a:r>
            <a:endParaRPr sz="1300">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rPr lang="es" sz="1300">
                <a:solidFill>
                  <a:schemeClr val="dk1"/>
                </a:solidFill>
                <a:latin typeface="Archivo Narrow"/>
                <a:ea typeface="Archivo Narrow"/>
                <a:cs typeface="Archivo Narrow"/>
                <a:sym typeface="Archivo Narrow"/>
              </a:rPr>
              <a:t>Es necesario definir los datos de entrada (si existen) e incluir las instrucciones necesarias para que realice su tarea. Opcionalmente se puede definir qué valor retornará. </a:t>
            </a:r>
            <a:endParaRPr sz="1550">
              <a:solidFill>
                <a:srgbClr val="595959"/>
              </a:solidFill>
              <a:latin typeface="Montserrat"/>
              <a:ea typeface="Montserrat"/>
              <a:cs typeface="Montserrat"/>
              <a:sym typeface="Montserrat"/>
            </a:endParaRPr>
          </a:p>
        </p:txBody>
      </p:sp>
      <p:cxnSp>
        <p:nvCxnSpPr>
          <p:cNvPr id="161" name="Google Shape;161;g306bf11d6d9_0_220"/>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162" name="Google Shape;162;g306bf11d6d9_0_220"/>
          <p:cNvSpPr txBox="1"/>
          <p:nvPr/>
        </p:nvSpPr>
        <p:spPr>
          <a:xfrm>
            <a:off x="626575" y="399450"/>
            <a:ext cx="3628800" cy="721500"/>
          </a:xfrm>
          <a:prstGeom prst="rect">
            <a:avLst/>
          </a:prstGeom>
          <a:noFill/>
          <a:ln>
            <a:noFill/>
          </a:ln>
        </p:spPr>
        <p:txBody>
          <a:bodyPr anchorCtr="0" anchor="b" bIns="91425" lIns="91425" spcFirstLastPara="1" rIns="91425" wrap="square" tIns="91425">
            <a:normAutofit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Funciones</a:t>
            </a:r>
            <a:r>
              <a:rPr b="1" lang="es" sz="4000">
                <a:solidFill>
                  <a:schemeClr val="dk1"/>
                </a:solidFill>
                <a:latin typeface="Montserrat"/>
                <a:ea typeface="Montserrat"/>
                <a:cs typeface="Montserrat"/>
                <a:sym typeface="Montserrat"/>
              </a:rPr>
              <a:t>   </a:t>
            </a:r>
            <a:endParaRPr b="1" sz="4000">
              <a:solidFill>
                <a:schemeClr val="dk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6" name="Shape 166"/>
        <p:cNvGrpSpPr/>
        <p:nvPr/>
      </p:nvGrpSpPr>
      <p:grpSpPr>
        <a:xfrm>
          <a:off x="0" y="0"/>
          <a:ext cx="0" cy="0"/>
          <a:chOff x="0" y="0"/>
          <a:chExt cx="0" cy="0"/>
        </a:xfrm>
      </p:grpSpPr>
      <p:grpSp>
        <p:nvGrpSpPr>
          <p:cNvPr id="167" name="Google Shape;167;g306bf11d6d9_0_228"/>
          <p:cNvGrpSpPr/>
          <p:nvPr/>
        </p:nvGrpSpPr>
        <p:grpSpPr>
          <a:xfrm>
            <a:off x="8060379" y="344475"/>
            <a:ext cx="670072" cy="721457"/>
            <a:chOff x="0" y="-9525"/>
            <a:chExt cx="354123" cy="394843"/>
          </a:xfrm>
        </p:grpSpPr>
        <p:sp>
          <p:nvSpPr>
            <p:cNvPr id="168" name="Google Shape;168;g306bf11d6d9_0_228"/>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69" name="Google Shape;169;g306bf11d6d9_0_228"/>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70" name="Google Shape;170;g306bf11d6d9_0_228"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171" name="Google Shape;171;g306bf11d6d9_0_228"/>
          <p:cNvSpPr/>
          <p:nvPr/>
        </p:nvSpPr>
        <p:spPr>
          <a:xfrm>
            <a:off x="3211475" y="1329175"/>
            <a:ext cx="5500500" cy="6462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for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&lt;=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10</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"1 x"</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172" name="Google Shape;172;g306bf11d6d9_0_228"/>
          <p:cNvSpPr txBox="1"/>
          <p:nvPr/>
        </p:nvSpPr>
        <p:spPr>
          <a:xfrm>
            <a:off x="472175" y="1329175"/>
            <a:ext cx="27393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s" sz="1200">
                <a:solidFill>
                  <a:schemeClr val="dk1"/>
                </a:solidFill>
                <a:latin typeface="Archivo Narrow"/>
                <a:ea typeface="Archivo Narrow"/>
                <a:cs typeface="Archivo Narrow"/>
                <a:sym typeface="Archivo Narrow"/>
              </a:rPr>
              <a:t>Este código muestra la tabla de multiplicar por 5. </a:t>
            </a:r>
            <a:endParaRPr b="0" i="0" sz="1200" u="none" cap="none" strike="noStrike">
              <a:solidFill>
                <a:srgbClr val="595959"/>
              </a:solidFill>
              <a:latin typeface="Montserrat"/>
              <a:ea typeface="Montserrat"/>
              <a:cs typeface="Montserrat"/>
              <a:sym typeface="Montserrat"/>
            </a:endParaRPr>
          </a:p>
        </p:txBody>
      </p:sp>
      <p:sp>
        <p:nvSpPr>
          <p:cNvPr id="173" name="Google Shape;173;g306bf11d6d9_0_228"/>
          <p:cNvSpPr/>
          <p:nvPr/>
        </p:nvSpPr>
        <p:spPr>
          <a:xfrm>
            <a:off x="3211475" y="2076150"/>
            <a:ext cx="5500500" cy="12003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5F6167"/>
                </a:solidFill>
                <a:latin typeface="Consolas"/>
                <a:ea typeface="Consolas"/>
                <a:cs typeface="Consolas"/>
                <a:sym typeface="Consolas"/>
              </a:rPr>
              <a:t>// Primera vez</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for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&lt;=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10</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"5 x"</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5F6167"/>
                </a:solidFill>
                <a:latin typeface="Consolas"/>
                <a:ea typeface="Consolas"/>
                <a:cs typeface="Consolas"/>
                <a:sym typeface="Consolas"/>
              </a:rPr>
              <a:t>// Segunda vez</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for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&lt;=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10</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"5 x"</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5F6167"/>
                </a:solidFill>
                <a:latin typeface="Consolas"/>
                <a:ea typeface="Consolas"/>
                <a:cs typeface="Consolas"/>
                <a:sym typeface="Consolas"/>
              </a:rPr>
              <a:t>// Tercera vez</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for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&lt;=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10</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"5 x"</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174" name="Google Shape;174;g306bf11d6d9_0_228"/>
          <p:cNvSpPr txBox="1"/>
          <p:nvPr/>
        </p:nvSpPr>
        <p:spPr>
          <a:xfrm>
            <a:off x="472175" y="2066600"/>
            <a:ext cx="27393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s" sz="1200">
                <a:solidFill>
                  <a:schemeClr val="dk1"/>
                </a:solidFill>
                <a:latin typeface="Archivo Narrow"/>
                <a:ea typeface="Archivo Narrow"/>
                <a:cs typeface="Archivo Narrow"/>
                <a:sym typeface="Archivo Narrow"/>
              </a:rPr>
              <a:t>Este código muestra la tabla de multiplicar por 5 tres veces. Funciona, pero usa demasiado código, repetido.</a:t>
            </a:r>
            <a:r>
              <a:rPr b="0" i="0" lang="es" sz="1200" u="none" cap="none" strike="noStrike">
                <a:solidFill>
                  <a:srgbClr val="595959"/>
                </a:solidFill>
                <a:latin typeface="Montserrat"/>
                <a:ea typeface="Montserrat"/>
                <a:cs typeface="Montserrat"/>
                <a:sym typeface="Montserrat"/>
              </a:rPr>
              <a:t> </a:t>
            </a:r>
            <a:endParaRPr b="0" i="0" sz="1200" u="none" cap="none" strike="noStrike">
              <a:solidFill>
                <a:srgbClr val="595959"/>
              </a:solidFill>
              <a:latin typeface="Montserrat"/>
              <a:ea typeface="Montserrat"/>
              <a:cs typeface="Montserrat"/>
              <a:sym typeface="Montserrat"/>
            </a:endParaRPr>
          </a:p>
        </p:txBody>
      </p:sp>
      <p:sp>
        <p:nvSpPr>
          <p:cNvPr id="175" name="Google Shape;175;g306bf11d6d9_0_228"/>
          <p:cNvSpPr/>
          <p:nvPr/>
        </p:nvSpPr>
        <p:spPr>
          <a:xfrm>
            <a:off x="3211475" y="3398275"/>
            <a:ext cx="5500500" cy="12003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5F6167"/>
                </a:solidFill>
                <a:latin typeface="Consolas"/>
                <a:ea typeface="Consolas"/>
                <a:cs typeface="Consolas"/>
                <a:sym typeface="Consolas"/>
              </a:rPr>
              <a:t>//Declaración de la función tablaDelCinco()</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tablaDelCinco</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for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&lt;=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10</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"5 x"</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5F6167"/>
                </a:solidFill>
                <a:latin typeface="Consolas"/>
                <a:ea typeface="Consolas"/>
                <a:cs typeface="Consolas"/>
                <a:sym typeface="Consolas"/>
              </a:rPr>
              <a:t>//Bucle que ejecuta 3 veces la función tablaDelCinco()</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for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let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&lt;=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3</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tablaDelCinco</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176" name="Google Shape;176;g306bf11d6d9_0_228"/>
          <p:cNvSpPr txBox="1"/>
          <p:nvPr/>
        </p:nvSpPr>
        <p:spPr>
          <a:xfrm>
            <a:off x="472175" y="3388725"/>
            <a:ext cx="27393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s" sz="1200">
                <a:solidFill>
                  <a:schemeClr val="dk1"/>
                </a:solidFill>
                <a:latin typeface="Archivo Narrow"/>
                <a:ea typeface="Archivo Narrow"/>
                <a:cs typeface="Archivo Narrow"/>
                <a:sym typeface="Archivo Narrow"/>
              </a:rPr>
              <a:t>Solución con bucle y función. La función tablaDelCinco() usa un for de 10 iteraciones. El otro for ejecuta la función 3 veces.</a:t>
            </a:r>
            <a:endParaRPr b="0" i="0" sz="1200" u="none" cap="none" strike="noStrike">
              <a:solidFill>
                <a:srgbClr val="595959"/>
              </a:solidFill>
              <a:latin typeface="Montserrat"/>
              <a:ea typeface="Montserrat"/>
              <a:cs typeface="Montserrat"/>
              <a:sym typeface="Montserrat"/>
            </a:endParaRPr>
          </a:p>
        </p:txBody>
      </p:sp>
      <p:cxnSp>
        <p:nvCxnSpPr>
          <p:cNvPr id="177" name="Google Shape;177;g306bf11d6d9_0_228"/>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178" name="Google Shape;178;g306bf11d6d9_0_228"/>
          <p:cNvSpPr txBox="1"/>
          <p:nvPr/>
        </p:nvSpPr>
        <p:spPr>
          <a:xfrm>
            <a:off x="626575" y="399450"/>
            <a:ext cx="5597100" cy="721500"/>
          </a:xfrm>
          <a:prstGeom prst="rect">
            <a:avLst/>
          </a:prstGeom>
          <a:noFill/>
          <a:ln>
            <a:noFill/>
          </a:ln>
        </p:spPr>
        <p:txBody>
          <a:bodyPr anchorCtr="0" anchor="b" bIns="91425" lIns="91425" spcFirstLastPara="1" rIns="91425" wrap="square" tIns="91425">
            <a:normAutofit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Funciones | Ejemplo</a:t>
            </a:r>
            <a:r>
              <a:rPr b="1" lang="es" sz="4000">
                <a:solidFill>
                  <a:schemeClr val="dk1"/>
                </a:solidFill>
                <a:latin typeface="Montserrat"/>
                <a:ea typeface="Montserrat"/>
                <a:cs typeface="Montserrat"/>
                <a:sym typeface="Montserrat"/>
              </a:rPr>
              <a:t>   </a:t>
            </a:r>
            <a:endParaRPr b="1" sz="4000">
              <a:solidFill>
                <a:schemeClr val="dk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2" name="Shape 182"/>
        <p:cNvGrpSpPr/>
        <p:nvPr/>
      </p:nvGrpSpPr>
      <p:grpSpPr>
        <a:xfrm>
          <a:off x="0" y="0"/>
          <a:ext cx="0" cy="0"/>
          <a:chOff x="0" y="0"/>
          <a:chExt cx="0" cy="0"/>
        </a:xfrm>
      </p:grpSpPr>
      <p:grpSp>
        <p:nvGrpSpPr>
          <p:cNvPr id="183" name="Google Shape;183;g306bf11d6d9_0_236"/>
          <p:cNvGrpSpPr/>
          <p:nvPr/>
        </p:nvGrpSpPr>
        <p:grpSpPr>
          <a:xfrm>
            <a:off x="8060379" y="344475"/>
            <a:ext cx="670072" cy="721457"/>
            <a:chOff x="0" y="-9525"/>
            <a:chExt cx="354123" cy="394843"/>
          </a:xfrm>
        </p:grpSpPr>
        <p:sp>
          <p:nvSpPr>
            <p:cNvPr id="184" name="Google Shape;184;g306bf11d6d9_0_236"/>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85" name="Google Shape;185;g306bf11d6d9_0_236"/>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86" name="Google Shape;186;g306bf11d6d9_0_236"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187" name="Google Shape;187;g306bf11d6d9_0_236"/>
          <p:cNvSpPr txBox="1"/>
          <p:nvPr/>
        </p:nvSpPr>
        <p:spPr>
          <a:xfrm>
            <a:off x="5844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Según reciban o no datos, y devuelvan o no valores, las funciones se pueden clasificar en:</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rPr b="1" lang="es">
                <a:solidFill>
                  <a:schemeClr val="dk1"/>
                </a:solidFill>
                <a:latin typeface="Archivo Narrow"/>
                <a:ea typeface="Archivo Narrow"/>
                <a:cs typeface="Archivo Narrow"/>
                <a:sym typeface="Archivo Narrow"/>
              </a:rPr>
              <a:t>Funciones sin parámetros:</a:t>
            </a:r>
            <a:endParaRPr b="1">
              <a:solidFill>
                <a:schemeClr val="dk1"/>
              </a:solidFill>
              <a:latin typeface="Archivo Narrow"/>
              <a:ea typeface="Archivo Narrow"/>
              <a:cs typeface="Archivo Narrow"/>
              <a:sym typeface="Archivo Narrow"/>
            </a:endParaRPr>
          </a:p>
          <a:p>
            <a:pPr indent="-333375" lvl="0" marL="457200" rtl="0" algn="l">
              <a:lnSpc>
                <a:spcPct val="115000"/>
              </a:lnSpc>
              <a:spcBef>
                <a:spcPts val="1200"/>
              </a:spcBef>
              <a:spcAft>
                <a:spcPts val="0"/>
              </a:spcAft>
              <a:buClr>
                <a:srgbClr val="595959"/>
              </a:buClr>
              <a:buSzPts val="1650"/>
              <a:buFont typeface="Montserrat"/>
              <a:buChar char="●"/>
            </a:pPr>
            <a:r>
              <a:rPr lang="es">
                <a:solidFill>
                  <a:schemeClr val="dk1"/>
                </a:solidFill>
                <a:latin typeface="Archivo Narrow"/>
                <a:ea typeface="Archivo Narrow"/>
                <a:cs typeface="Archivo Narrow"/>
                <a:sym typeface="Archivo Narrow"/>
              </a:rPr>
              <a:t>Que no devuelven valores</a:t>
            </a:r>
            <a:endParaRPr>
              <a:solidFill>
                <a:schemeClr val="dk1"/>
              </a:solidFill>
              <a:latin typeface="Archivo Narrow"/>
              <a:ea typeface="Archivo Narrow"/>
              <a:cs typeface="Archivo Narrow"/>
              <a:sym typeface="Archivo Narrow"/>
            </a:endParaRPr>
          </a:p>
          <a:p>
            <a:pPr indent="-333375" lvl="0" marL="457200" rtl="0" algn="l">
              <a:lnSpc>
                <a:spcPct val="115000"/>
              </a:lnSpc>
              <a:spcBef>
                <a:spcPts val="0"/>
              </a:spcBef>
              <a:spcAft>
                <a:spcPts val="0"/>
              </a:spcAft>
              <a:buClr>
                <a:srgbClr val="595959"/>
              </a:buClr>
              <a:buSzPts val="1650"/>
              <a:buFont typeface="Montserrat"/>
              <a:buChar char="●"/>
            </a:pPr>
            <a:r>
              <a:rPr lang="es">
                <a:solidFill>
                  <a:schemeClr val="dk1"/>
                </a:solidFill>
                <a:latin typeface="Archivo Narrow"/>
                <a:ea typeface="Archivo Narrow"/>
                <a:cs typeface="Archivo Narrow"/>
                <a:sym typeface="Archivo Narrow"/>
              </a:rPr>
              <a:t>Que devuelven valores</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rPr b="1" lang="es">
                <a:solidFill>
                  <a:schemeClr val="dk1"/>
                </a:solidFill>
                <a:latin typeface="Archivo Narrow"/>
                <a:ea typeface="Archivo Narrow"/>
                <a:cs typeface="Archivo Narrow"/>
                <a:sym typeface="Archivo Narrow"/>
              </a:rPr>
              <a:t>Funciones con parámetros:</a:t>
            </a:r>
            <a:endParaRPr b="1">
              <a:solidFill>
                <a:schemeClr val="dk1"/>
              </a:solidFill>
              <a:latin typeface="Archivo Narrow"/>
              <a:ea typeface="Archivo Narrow"/>
              <a:cs typeface="Archivo Narrow"/>
              <a:sym typeface="Archivo Narrow"/>
            </a:endParaRPr>
          </a:p>
          <a:p>
            <a:pPr indent="-333375" lvl="0" marL="457200" rtl="0" algn="l">
              <a:lnSpc>
                <a:spcPct val="115000"/>
              </a:lnSpc>
              <a:spcBef>
                <a:spcPts val="1200"/>
              </a:spcBef>
              <a:spcAft>
                <a:spcPts val="0"/>
              </a:spcAft>
              <a:buClr>
                <a:srgbClr val="595959"/>
              </a:buClr>
              <a:buSzPts val="1650"/>
              <a:buFont typeface="Montserrat"/>
              <a:buChar char="●"/>
            </a:pPr>
            <a:r>
              <a:rPr lang="es">
                <a:solidFill>
                  <a:schemeClr val="dk1"/>
                </a:solidFill>
                <a:latin typeface="Archivo Narrow"/>
                <a:ea typeface="Archivo Narrow"/>
                <a:cs typeface="Archivo Narrow"/>
                <a:sym typeface="Archivo Narrow"/>
              </a:rPr>
              <a:t>Que no devuelven valores</a:t>
            </a:r>
            <a:endParaRPr>
              <a:solidFill>
                <a:schemeClr val="dk1"/>
              </a:solidFill>
              <a:latin typeface="Archivo Narrow"/>
              <a:ea typeface="Archivo Narrow"/>
              <a:cs typeface="Archivo Narrow"/>
              <a:sym typeface="Archivo Narrow"/>
            </a:endParaRPr>
          </a:p>
          <a:p>
            <a:pPr indent="-333375" lvl="0" marL="457200" rtl="0" algn="l">
              <a:lnSpc>
                <a:spcPct val="115000"/>
              </a:lnSpc>
              <a:spcBef>
                <a:spcPts val="0"/>
              </a:spcBef>
              <a:spcAft>
                <a:spcPts val="0"/>
              </a:spcAft>
              <a:buClr>
                <a:srgbClr val="595959"/>
              </a:buClr>
              <a:buSzPts val="1650"/>
              <a:buFont typeface="Montserrat"/>
              <a:buChar char="●"/>
            </a:pPr>
            <a:r>
              <a:rPr lang="es">
                <a:solidFill>
                  <a:schemeClr val="dk1"/>
                </a:solidFill>
                <a:latin typeface="Archivo Narrow"/>
                <a:ea typeface="Archivo Narrow"/>
                <a:cs typeface="Archivo Narrow"/>
                <a:sym typeface="Archivo Narrow"/>
              </a:rPr>
              <a:t>Que devuelven valores</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sz="1650">
              <a:solidFill>
                <a:srgbClr val="595959"/>
              </a:solidFill>
              <a:latin typeface="Montserrat"/>
              <a:ea typeface="Montserrat"/>
              <a:cs typeface="Montserrat"/>
              <a:sym typeface="Montserrat"/>
            </a:endParaRPr>
          </a:p>
        </p:txBody>
      </p:sp>
      <p:sp>
        <p:nvSpPr>
          <p:cNvPr id="188" name="Google Shape;188;g306bf11d6d9_0_23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 </a:t>
            </a:r>
            <a:endParaRPr/>
          </a:p>
        </p:txBody>
      </p:sp>
      <p:cxnSp>
        <p:nvCxnSpPr>
          <p:cNvPr id="189" name="Google Shape;189;g306bf11d6d9_0_236"/>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190" name="Google Shape;190;g306bf11d6d9_0_236"/>
          <p:cNvSpPr txBox="1"/>
          <p:nvPr/>
        </p:nvSpPr>
        <p:spPr>
          <a:xfrm>
            <a:off x="626575" y="399450"/>
            <a:ext cx="6835500" cy="721500"/>
          </a:xfrm>
          <a:prstGeom prst="rect">
            <a:avLst/>
          </a:prstGeom>
          <a:noFill/>
          <a:ln>
            <a:noFill/>
          </a:ln>
        </p:spPr>
        <p:txBody>
          <a:bodyPr anchorCtr="0" anchor="b" bIns="91425" lIns="91425" spcFirstLastPara="1" rIns="91425" wrap="square" tIns="91425">
            <a:normAutofit fontScale="85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Funciones | Clasificación</a:t>
            </a:r>
            <a:r>
              <a:rPr b="1" lang="es" sz="4000">
                <a:solidFill>
                  <a:schemeClr val="dk1"/>
                </a:solidFill>
                <a:latin typeface="Montserrat"/>
                <a:ea typeface="Montserrat"/>
                <a:cs typeface="Montserrat"/>
                <a:sym typeface="Montserrat"/>
              </a:rPr>
              <a:t>   </a:t>
            </a:r>
            <a:endParaRPr b="1" sz="4000">
              <a:solidFill>
                <a:schemeClr val="dk1"/>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4" name="Shape 194"/>
        <p:cNvGrpSpPr/>
        <p:nvPr/>
      </p:nvGrpSpPr>
      <p:grpSpPr>
        <a:xfrm>
          <a:off x="0" y="0"/>
          <a:ext cx="0" cy="0"/>
          <a:chOff x="0" y="0"/>
          <a:chExt cx="0" cy="0"/>
        </a:xfrm>
      </p:grpSpPr>
      <p:grpSp>
        <p:nvGrpSpPr>
          <p:cNvPr id="195" name="Google Shape;195;g306bf11d6d9_0_244"/>
          <p:cNvGrpSpPr/>
          <p:nvPr/>
        </p:nvGrpSpPr>
        <p:grpSpPr>
          <a:xfrm>
            <a:off x="8060379" y="344475"/>
            <a:ext cx="670072" cy="721457"/>
            <a:chOff x="0" y="-9525"/>
            <a:chExt cx="354123" cy="394843"/>
          </a:xfrm>
        </p:grpSpPr>
        <p:sp>
          <p:nvSpPr>
            <p:cNvPr id="196" name="Google Shape;196;g306bf11d6d9_0_244"/>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97" name="Google Shape;197;g306bf11d6d9_0_244"/>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98" name="Google Shape;198;g306bf11d6d9_0_244"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199" name="Google Shape;199;g306bf11d6d9_0_244"/>
          <p:cNvSpPr txBox="1"/>
          <p:nvPr/>
        </p:nvSpPr>
        <p:spPr>
          <a:xfrm>
            <a:off x="675425" y="1304875"/>
            <a:ext cx="8036700" cy="63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s" sz="1300">
                <a:solidFill>
                  <a:schemeClr val="dk1"/>
                </a:solidFill>
                <a:latin typeface="Archivo Narrow"/>
                <a:ea typeface="Archivo Narrow"/>
                <a:cs typeface="Archivo Narrow"/>
                <a:sym typeface="Archivo Narrow"/>
              </a:rPr>
              <a:t>Los </a:t>
            </a:r>
            <a:r>
              <a:rPr b="1" lang="es" sz="1300">
                <a:solidFill>
                  <a:schemeClr val="dk1"/>
                </a:solidFill>
                <a:latin typeface="Archivo Narrow"/>
                <a:ea typeface="Archivo Narrow"/>
                <a:cs typeface="Archivo Narrow"/>
                <a:sym typeface="Archivo Narrow"/>
              </a:rPr>
              <a:t>parámetros </a:t>
            </a:r>
            <a:r>
              <a:rPr lang="es" sz="1300">
                <a:solidFill>
                  <a:schemeClr val="dk1"/>
                </a:solidFill>
                <a:latin typeface="Archivo Narrow"/>
                <a:ea typeface="Archivo Narrow"/>
                <a:cs typeface="Archivo Narrow"/>
                <a:sym typeface="Archivo Narrow"/>
              </a:rPr>
              <a:t>son las variables que ponemos cuando se define una función. En la siguiente función tenemos dos parámetros “a” y “b”:</a:t>
            </a:r>
            <a:endParaRPr sz="1300">
              <a:solidFill>
                <a:schemeClr val="dk1"/>
              </a:solidFill>
              <a:latin typeface="Archivo Narrow"/>
              <a:ea typeface="Archivo Narrow"/>
              <a:cs typeface="Archivo Narrow"/>
              <a:sym typeface="Archivo Narrow"/>
            </a:endParaRPr>
          </a:p>
        </p:txBody>
      </p:sp>
      <p:sp>
        <p:nvSpPr>
          <p:cNvPr id="200" name="Google Shape;200;g306bf11d6d9_0_244"/>
          <p:cNvSpPr/>
          <p:nvPr/>
        </p:nvSpPr>
        <p:spPr>
          <a:xfrm>
            <a:off x="2354675" y="2072925"/>
            <a:ext cx="3849600" cy="6933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sumar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a, b</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b</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01" name="Google Shape;201;g306bf11d6d9_0_244"/>
          <p:cNvSpPr/>
          <p:nvPr/>
        </p:nvSpPr>
        <p:spPr>
          <a:xfrm>
            <a:off x="2354675" y="3584650"/>
            <a:ext cx="3849600" cy="3024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suma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sumar</a:t>
            </a:r>
            <a:r>
              <a:rPr b="0" i="0" lang="es" sz="1200" u="none" cap="none" strike="noStrike">
                <a:solidFill>
                  <a:srgbClr val="D5CED9"/>
                </a:solidFill>
                <a:latin typeface="Consolas"/>
                <a:ea typeface="Consolas"/>
                <a:cs typeface="Consolas"/>
                <a:sym typeface="Consolas"/>
              </a:rPr>
              <a:t>(7, 4) </a:t>
            </a:r>
            <a:r>
              <a:rPr b="0" i="0" lang="es" sz="1200" u="none" cap="none" strike="noStrike">
                <a:solidFill>
                  <a:srgbClr val="5F6167"/>
                </a:solidFill>
                <a:latin typeface="Consolas"/>
                <a:ea typeface="Consolas"/>
                <a:cs typeface="Consolas"/>
                <a:sym typeface="Consolas"/>
              </a:rPr>
              <a:t>//Pedimos valores</a:t>
            </a:r>
            <a:endParaRPr b="0" i="0" sz="1200" u="none" cap="none" strike="noStrike">
              <a:solidFill>
                <a:srgbClr val="D5CED9"/>
              </a:solidFill>
              <a:latin typeface="Consolas"/>
              <a:ea typeface="Consolas"/>
              <a:cs typeface="Consolas"/>
              <a:sym typeface="Consolas"/>
            </a:endParaRPr>
          </a:p>
        </p:txBody>
      </p:sp>
      <p:sp>
        <p:nvSpPr>
          <p:cNvPr id="202" name="Google Shape;202;g306bf11d6d9_0_244"/>
          <p:cNvSpPr txBox="1"/>
          <p:nvPr/>
        </p:nvSpPr>
        <p:spPr>
          <a:xfrm>
            <a:off x="727375" y="2793100"/>
            <a:ext cx="8087400" cy="63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s" sz="1300">
                <a:solidFill>
                  <a:schemeClr val="dk1"/>
                </a:solidFill>
                <a:latin typeface="Archivo Narrow"/>
                <a:ea typeface="Archivo Narrow"/>
                <a:cs typeface="Archivo Narrow"/>
                <a:sym typeface="Archivo Narrow"/>
              </a:rPr>
              <a:t>Los </a:t>
            </a:r>
            <a:r>
              <a:rPr b="1" lang="es" sz="1300">
                <a:solidFill>
                  <a:schemeClr val="dk1"/>
                </a:solidFill>
                <a:latin typeface="Archivo Narrow"/>
                <a:ea typeface="Archivo Narrow"/>
                <a:cs typeface="Archivo Narrow"/>
                <a:sym typeface="Archivo Narrow"/>
              </a:rPr>
              <a:t>argumentos </a:t>
            </a:r>
            <a:r>
              <a:rPr lang="es" sz="1300">
                <a:solidFill>
                  <a:schemeClr val="dk1"/>
                </a:solidFill>
                <a:latin typeface="Archivo Narrow"/>
                <a:ea typeface="Archivo Narrow"/>
                <a:cs typeface="Archivo Narrow"/>
                <a:sym typeface="Archivo Narrow"/>
              </a:rPr>
              <a:t>son los valores que se pasan a la función cuando ésta es invocada, “7” y “4” en el ejemplo:</a:t>
            </a:r>
            <a:endParaRPr sz="1550">
              <a:solidFill>
                <a:srgbClr val="595959"/>
              </a:solidFill>
              <a:latin typeface="Montserrat"/>
              <a:ea typeface="Montserrat"/>
              <a:cs typeface="Montserrat"/>
              <a:sym typeface="Montserrat"/>
            </a:endParaRPr>
          </a:p>
        </p:txBody>
      </p:sp>
      <p:sp>
        <p:nvSpPr>
          <p:cNvPr id="203" name="Google Shape;203;g306bf11d6d9_0_244"/>
          <p:cNvSpPr txBox="1"/>
          <p:nvPr/>
        </p:nvSpPr>
        <p:spPr>
          <a:xfrm>
            <a:off x="778200" y="3927500"/>
            <a:ext cx="8036700" cy="63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s" sz="1300">
                <a:solidFill>
                  <a:schemeClr val="dk1"/>
                </a:solidFill>
                <a:latin typeface="Archivo Narrow"/>
                <a:ea typeface="Archivo Narrow"/>
                <a:cs typeface="Archivo Narrow"/>
                <a:sym typeface="Archivo Narrow"/>
              </a:rPr>
              <a:t>Dentro de la función, los argumentos se copian en los parámetros y son usados por ésta para realizar la tarea.</a:t>
            </a:r>
            <a:endParaRPr sz="1550">
              <a:solidFill>
                <a:srgbClr val="595959"/>
              </a:solidFill>
              <a:latin typeface="Montserrat"/>
              <a:ea typeface="Montserrat"/>
              <a:cs typeface="Montserrat"/>
              <a:sym typeface="Montserrat"/>
            </a:endParaRPr>
          </a:p>
        </p:txBody>
      </p:sp>
      <p:cxnSp>
        <p:nvCxnSpPr>
          <p:cNvPr id="204" name="Google Shape;204;g306bf11d6d9_0_244"/>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205" name="Google Shape;205;g306bf11d6d9_0_244"/>
          <p:cNvSpPr txBox="1"/>
          <p:nvPr/>
        </p:nvSpPr>
        <p:spPr>
          <a:xfrm>
            <a:off x="626575" y="399450"/>
            <a:ext cx="7319700" cy="721500"/>
          </a:xfrm>
          <a:prstGeom prst="rect">
            <a:avLst/>
          </a:prstGeom>
          <a:noFill/>
          <a:ln>
            <a:noFill/>
          </a:ln>
        </p:spPr>
        <p:txBody>
          <a:bodyPr anchorCtr="0" anchor="b" bIns="91425" lIns="91425" spcFirstLastPara="1" rIns="91425" wrap="square" tIns="91425">
            <a:normAutofit fontScale="7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Funciones | </a:t>
            </a:r>
            <a:r>
              <a:rPr lang="es" sz="3500">
                <a:solidFill>
                  <a:schemeClr val="dk1"/>
                </a:solidFill>
                <a:latin typeface="Archivo Black"/>
                <a:ea typeface="Archivo Black"/>
                <a:cs typeface="Archivo Black"/>
                <a:sym typeface="Archivo Black"/>
              </a:rPr>
              <a:t>Parámetros</a:t>
            </a:r>
            <a:r>
              <a:rPr lang="es" sz="3500">
                <a:solidFill>
                  <a:schemeClr val="dk1"/>
                </a:solidFill>
                <a:latin typeface="Archivo Black"/>
                <a:ea typeface="Archivo Black"/>
                <a:cs typeface="Archivo Black"/>
                <a:sym typeface="Archivo Black"/>
              </a:rPr>
              <a:t> y Argumentos</a:t>
            </a:r>
            <a:r>
              <a:rPr b="1" lang="es" sz="4000">
                <a:solidFill>
                  <a:schemeClr val="dk1"/>
                </a:solidFill>
                <a:latin typeface="Montserrat"/>
                <a:ea typeface="Montserrat"/>
                <a:cs typeface="Montserrat"/>
                <a:sym typeface="Montserrat"/>
              </a:rPr>
              <a:t>   </a:t>
            </a:r>
            <a:endParaRPr b="1" sz="4000">
              <a:solidFill>
                <a:schemeClr val="dk1"/>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9" name="Shape 209"/>
        <p:cNvGrpSpPr/>
        <p:nvPr/>
      </p:nvGrpSpPr>
      <p:grpSpPr>
        <a:xfrm>
          <a:off x="0" y="0"/>
          <a:ext cx="0" cy="0"/>
          <a:chOff x="0" y="0"/>
          <a:chExt cx="0" cy="0"/>
        </a:xfrm>
      </p:grpSpPr>
      <p:grpSp>
        <p:nvGrpSpPr>
          <p:cNvPr id="210" name="Google Shape;210;g306bf11d6d9_0_252"/>
          <p:cNvGrpSpPr/>
          <p:nvPr/>
        </p:nvGrpSpPr>
        <p:grpSpPr>
          <a:xfrm>
            <a:off x="8060379" y="344475"/>
            <a:ext cx="670072" cy="721457"/>
            <a:chOff x="0" y="-9525"/>
            <a:chExt cx="354123" cy="394843"/>
          </a:xfrm>
        </p:grpSpPr>
        <p:sp>
          <p:nvSpPr>
            <p:cNvPr id="211" name="Google Shape;211;g306bf11d6d9_0_252"/>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12" name="Google Shape;212;g306bf11d6d9_0_252"/>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13" name="Google Shape;213;g306bf11d6d9_0_252"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214" name="Google Shape;214;g306bf11d6d9_0_252"/>
          <p:cNvSpPr txBox="1"/>
          <p:nvPr/>
        </p:nvSpPr>
        <p:spPr>
          <a:xfrm>
            <a:off x="432025" y="1304875"/>
            <a:ext cx="82800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s" sz="1300">
                <a:solidFill>
                  <a:schemeClr val="dk1"/>
                </a:solidFill>
                <a:latin typeface="Archivo Narrow"/>
                <a:ea typeface="Archivo Narrow"/>
                <a:cs typeface="Archivo Narrow"/>
                <a:sym typeface="Archivo Narrow"/>
              </a:rPr>
              <a:t>Esta función tiene un sólo parámetro que indica hasta qué valor calculará:</a:t>
            </a:r>
            <a:endParaRPr sz="1300">
              <a:solidFill>
                <a:schemeClr val="dk1"/>
              </a:solidFill>
              <a:latin typeface="Archivo Narrow"/>
              <a:ea typeface="Archivo Narrow"/>
              <a:cs typeface="Archivo Narrow"/>
              <a:sym typeface="Archivo Narrow"/>
            </a:endParaRPr>
          </a:p>
        </p:txBody>
      </p:sp>
      <p:sp>
        <p:nvSpPr>
          <p:cNvPr id="215" name="Google Shape;215;g306bf11d6d9_0_252"/>
          <p:cNvSpPr txBox="1"/>
          <p:nvPr/>
        </p:nvSpPr>
        <p:spPr>
          <a:xfrm>
            <a:off x="534900" y="2793100"/>
            <a:ext cx="8280000" cy="63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s" sz="1300">
                <a:solidFill>
                  <a:schemeClr val="dk1"/>
                </a:solidFill>
                <a:latin typeface="Archivo Narrow"/>
                <a:ea typeface="Archivo Narrow"/>
                <a:cs typeface="Archivo Narrow"/>
                <a:sym typeface="Archivo Narrow"/>
              </a:rPr>
              <a:t>En este ejemplo la función muestra un texto concatenado a un argumento pasado por parámetro:</a:t>
            </a:r>
            <a:endParaRPr sz="1550">
              <a:solidFill>
                <a:srgbClr val="595959"/>
              </a:solidFill>
              <a:latin typeface="Montserrat"/>
              <a:ea typeface="Montserrat"/>
              <a:cs typeface="Montserrat"/>
              <a:sym typeface="Montserrat"/>
            </a:endParaRPr>
          </a:p>
        </p:txBody>
      </p:sp>
      <p:sp>
        <p:nvSpPr>
          <p:cNvPr id="216" name="Google Shape;216;g306bf11d6d9_0_252"/>
          <p:cNvSpPr/>
          <p:nvPr/>
        </p:nvSpPr>
        <p:spPr>
          <a:xfrm>
            <a:off x="583200" y="1737885"/>
            <a:ext cx="4038600" cy="1015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5F6167"/>
                </a:solidFill>
                <a:latin typeface="Consolas"/>
                <a:ea typeface="Consolas"/>
                <a:cs typeface="Consolas"/>
                <a:sym typeface="Consolas"/>
              </a:rPr>
              <a:t>// Declaración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tablaMultiplicar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hasta</a:t>
            </a:r>
            <a:r>
              <a:rPr b="0" i="0" lang="es"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for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&lt;=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hasta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"1 x"</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17" name="Google Shape;217;g306bf11d6d9_0_252"/>
          <p:cNvSpPr/>
          <p:nvPr/>
        </p:nvSpPr>
        <p:spPr>
          <a:xfrm>
            <a:off x="4862350" y="1750750"/>
            <a:ext cx="3797100" cy="1015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5F6167"/>
                </a:solidFill>
                <a:latin typeface="Consolas"/>
                <a:ea typeface="Consolas"/>
                <a:cs typeface="Consolas"/>
                <a:sym typeface="Consolas"/>
              </a:rPr>
              <a:t>//Ejecución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FFE66D"/>
                </a:solidFill>
                <a:latin typeface="Consolas"/>
                <a:ea typeface="Consolas"/>
                <a:cs typeface="Consolas"/>
                <a:sym typeface="Consolas"/>
              </a:rPr>
              <a:t>tablaMultiplicar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4</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18" name="Google Shape;218;g306bf11d6d9_0_252"/>
          <p:cNvSpPr/>
          <p:nvPr/>
        </p:nvSpPr>
        <p:spPr>
          <a:xfrm>
            <a:off x="583200" y="3377475"/>
            <a:ext cx="4038600" cy="831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5F6167"/>
                </a:solidFill>
                <a:latin typeface="Consolas"/>
                <a:ea typeface="Consolas"/>
                <a:cs typeface="Consolas"/>
                <a:sym typeface="Consolas"/>
              </a:rPr>
              <a:t>// Declaración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saludarDos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miNombre</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"Hola "</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miNombre</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19" name="Google Shape;219;g306bf11d6d9_0_252"/>
          <p:cNvSpPr/>
          <p:nvPr/>
        </p:nvSpPr>
        <p:spPr>
          <a:xfrm>
            <a:off x="4862250" y="3377475"/>
            <a:ext cx="3797100" cy="831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5F6167"/>
                </a:solidFill>
                <a:latin typeface="Consolas"/>
                <a:ea typeface="Consolas"/>
                <a:cs typeface="Consolas"/>
                <a:sym typeface="Consolas"/>
              </a:rPr>
              <a:t>//Ejecución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FFE66D"/>
                </a:solidFill>
                <a:latin typeface="Consolas"/>
                <a:ea typeface="Consolas"/>
                <a:cs typeface="Consolas"/>
                <a:sym typeface="Consolas"/>
              </a:rPr>
              <a:t>saludarDos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"Codo a Codo"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//Argumento fijo</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nombre</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prompt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"Ingrese su nombre"</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FFE66D"/>
                </a:solidFill>
                <a:latin typeface="Consolas"/>
                <a:ea typeface="Consolas"/>
                <a:cs typeface="Consolas"/>
                <a:sym typeface="Consolas"/>
              </a:rPr>
              <a:t>saludarDos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nombre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//Argumento variable</a:t>
            </a:r>
            <a:endParaRPr b="0" i="0" sz="1200" u="none" cap="none" strike="noStrike">
              <a:solidFill>
                <a:srgbClr val="D5CED9"/>
              </a:solidFill>
              <a:latin typeface="Consolas"/>
              <a:ea typeface="Consolas"/>
              <a:cs typeface="Consolas"/>
              <a:sym typeface="Consolas"/>
            </a:endParaRPr>
          </a:p>
        </p:txBody>
      </p:sp>
      <p:cxnSp>
        <p:nvCxnSpPr>
          <p:cNvPr id="220" name="Google Shape;220;g306bf11d6d9_0_252"/>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221" name="Google Shape;221;g306bf11d6d9_0_252"/>
          <p:cNvSpPr txBox="1"/>
          <p:nvPr/>
        </p:nvSpPr>
        <p:spPr>
          <a:xfrm>
            <a:off x="626575" y="399450"/>
            <a:ext cx="7319700" cy="721500"/>
          </a:xfrm>
          <a:prstGeom prst="rect">
            <a:avLst/>
          </a:prstGeom>
          <a:noFill/>
          <a:ln>
            <a:noFill/>
          </a:ln>
        </p:spPr>
        <p:txBody>
          <a:bodyPr anchorCtr="0" anchor="b" bIns="91425" lIns="91425" spcFirstLastPara="1" rIns="91425" wrap="square" tIns="91425">
            <a:normAutofit fontScale="7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Funciones | </a:t>
            </a:r>
            <a:r>
              <a:rPr lang="es" sz="3500">
                <a:solidFill>
                  <a:schemeClr val="dk1"/>
                </a:solidFill>
                <a:latin typeface="Archivo Black"/>
                <a:ea typeface="Archivo Black"/>
                <a:cs typeface="Archivo Black"/>
                <a:sym typeface="Archivo Black"/>
              </a:rPr>
              <a:t>Parámetros</a:t>
            </a:r>
            <a:r>
              <a:rPr lang="es" sz="3500">
                <a:solidFill>
                  <a:schemeClr val="dk1"/>
                </a:solidFill>
                <a:latin typeface="Archivo Black"/>
                <a:ea typeface="Archivo Black"/>
                <a:cs typeface="Archivo Black"/>
                <a:sym typeface="Archivo Black"/>
              </a:rPr>
              <a:t> y Argumentos</a:t>
            </a:r>
            <a:r>
              <a:rPr b="1" lang="es" sz="4000">
                <a:solidFill>
                  <a:schemeClr val="dk1"/>
                </a:solidFill>
                <a:latin typeface="Montserrat"/>
                <a:ea typeface="Montserrat"/>
                <a:cs typeface="Montserrat"/>
                <a:sym typeface="Montserrat"/>
              </a:rPr>
              <a:t>   </a:t>
            </a:r>
            <a:endParaRPr b="1" sz="4000">
              <a:solidFill>
                <a:schemeClr val="dk1"/>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5" name="Shape 225"/>
        <p:cNvGrpSpPr/>
        <p:nvPr/>
      </p:nvGrpSpPr>
      <p:grpSpPr>
        <a:xfrm>
          <a:off x="0" y="0"/>
          <a:ext cx="0" cy="0"/>
          <a:chOff x="0" y="0"/>
          <a:chExt cx="0" cy="0"/>
        </a:xfrm>
      </p:grpSpPr>
      <p:grpSp>
        <p:nvGrpSpPr>
          <p:cNvPr id="226" name="Google Shape;226;g306bf11d6d9_0_260"/>
          <p:cNvGrpSpPr/>
          <p:nvPr/>
        </p:nvGrpSpPr>
        <p:grpSpPr>
          <a:xfrm>
            <a:off x="8060379" y="344475"/>
            <a:ext cx="670072" cy="721457"/>
            <a:chOff x="0" y="-9525"/>
            <a:chExt cx="354123" cy="394843"/>
          </a:xfrm>
        </p:grpSpPr>
        <p:sp>
          <p:nvSpPr>
            <p:cNvPr id="227" name="Google Shape;227;g306bf11d6d9_0_26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28" name="Google Shape;228;g306bf11d6d9_0_26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29" name="Google Shape;229;g306bf11d6d9_0_260"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230" name="Google Shape;230;g306bf11d6d9_0_260"/>
          <p:cNvSpPr txBox="1"/>
          <p:nvPr/>
        </p:nvSpPr>
        <p:spPr>
          <a:xfrm>
            <a:off x="626575" y="1120950"/>
            <a:ext cx="7433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300">
                <a:solidFill>
                  <a:schemeClr val="dk1"/>
                </a:solidFill>
                <a:latin typeface="Archivo Narrow"/>
                <a:ea typeface="Archivo Narrow"/>
                <a:cs typeface="Archivo Narrow"/>
                <a:sym typeface="Archivo Narrow"/>
              </a:rPr>
              <a:t>Cuando se utilizan parámetros múltiples hay que respetar el orden en que los declaramos y el de los argumentos usados al llamarla. Esta función tiene dos parámetros: el valor de la tabla a generar y hasta qué valor calculará.</a:t>
            </a:r>
            <a:endParaRPr sz="15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5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5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550">
              <a:solidFill>
                <a:srgbClr val="595959"/>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sz="1550">
              <a:solidFill>
                <a:srgbClr val="595959"/>
              </a:solidFill>
              <a:latin typeface="Montserrat"/>
              <a:ea typeface="Montserrat"/>
              <a:cs typeface="Montserrat"/>
              <a:sym typeface="Montserrat"/>
            </a:endParaRPr>
          </a:p>
        </p:txBody>
      </p:sp>
      <p:sp>
        <p:nvSpPr>
          <p:cNvPr id="231" name="Google Shape;231;g306bf11d6d9_0_260"/>
          <p:cNvSpPr/>
          <p:nvPr/>
        </p:nvSpPr>
        <p:spPr>
          <a:xfrm>
            <a:off x="1426800" y="1989575"/>
            <a:ext cx="6273000" cy="1169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5F6167"/>
                </a:solidFill>
                <a:latin typeface="Consolas"/>
                <a:ea typeface="Consolas"/>
                <a:cs typeface="Consolas"/>
                <a:sym typeface="Consolas"/>
              </a:rPr>
              <a:t>// Declaración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tablaMultiplicar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tabla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hasta</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for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&lt;=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hasta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tabla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 x "</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 = "</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tabla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p:txBody>
      </p:sp>
      <p:sp>
        <p:nvSpPr>
          <p:cNvPr id="232" name="Google Shape;232;g306bf11d6d9_0_260"/>
          <p:cNvSpPr/>
          <p:nvPr/>
        </p:nvSpPr>
        <p:spPr>
          <a:xfrm>
            <a:off x="1426797" y="3341350"/>
            <a:ext cx="6273000" cy="738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5F6167"/>
                </a:solidFill>
                <a:latin typeface="Consolas"/>
                <a:ea typeface="Consolas"/>
                <a:cs typeface="Consolas"/>
                <a:sym typeface="Consolas"/>
              </a:rPr>
              <a:t>// Ejecución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FFE66D"/>
                </a:solidFill>
                <a:latin typeface="Consolas"/>
                <a:ea typeface="Consolas"/>
                <a:cs typeface="Consolas"/>
                <a:sym typeface="Consolas"/>
              </a:rPr>
              <a:t>tablaMultiplicar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10</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Tabla del 1, calcula desde el 1 hasta el 10</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FFE66D"/>
                </a:solidFill>
                <a:latin typeface="Consolas"/>
                <a:ea typeface="Consolas"/>
                <a:cs typeface="Consolas"/>
                <a:sym typeface="Consolas"/>
              </a:rPr>
              <a:t>tablaMultiplicar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8</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Tabla del 5, calcula desde el 1 hasta el 8</a:t>
            </a:r>
            <a:endParaRPr b="0" i="0" sz="1200" u="none" cap="none" strike="noStrike">
              <a:solidFill>
                <a:srgbClr val="D5CED9"/>
              </a:solidFill>
              <a:latin typeface="Consolas"/>
              <a:ea typeface="Consolas"/>
              <a:cs typeface="Consolas"/>
              <a:sym typeface="Consolas"/>
            </a:endParaRPr>
          </a:p>
        </p:txBody>
      </p:sp>
      <p:cxnSp>
        <p:nvCxnSpPr>
          <p:cNvPr id="233" name="Google Shape;233;g306bf11d6d9_0_260"/>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234" name="Google Shape;234;g306bf11d6d9_0_260"/>
          <p:cNvSpPr txBox="1"/>
          <p:nvPr/>
        </p:nvSpPr>
        <p:spPr>
          <a:xfrm>
            <a:off x="626575" y="399450"/>
            <a:ext cx="7319700" cy="721500"/>
          </a:xfrm>
          <a:prstGeom prst="rect">
            <a:avLst/>
          </a:prstGeom>
          <a:noFill/>
          <a:ln>
            <a:noFill/>
          </a:ln>
        </p:spPr>
        <p:txBody>
          <a:bodyPr anchorCtr="0" anchor="b" bIns="91425" lIns="91425" spcFirstLastPara="1" rIns="91425" wrap="square" tIns="91425">
            <a:normAutofit fontScale="85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Funciones | Parámetros </a:t>
            </a:r>
            <a:r>
              <a:rPr lang="es" sz="3500">
                <a:solidFill>
                  <a:schemeClr val="dk1"/>
                </a:solidFill>
                <a:latin typeface="Archivo Black"/>
                <a:ea typeface="Archivo Black"/>
                <a:cs typeface="Archivo Black"/>
                <a:sym typeface="Archivo Black"/>
              </a:rPr>
              <a:t>múltiples</a:t>
            </a:r>
            <a:r>
              <a:rPr b="1" lang="es" sz="4000">
                <a:solidFill>
                  <a:schemeClr val="dk1"/>
                </a:solidFill>
                <a:latin typeface="Montserrat"/>
                <a:ea typeface="Montserrat"/>
                <a:cs typeface="Montserrat"/>
                <a:sym typeface="Montserrat"/>
              </a:rPr>
              <a:t>  </a:t>
            </a:r>
            <a:endParaRPr b="1" sz="4000">
              <a:solidFill>
                <a:schemeClr val="dk1"/>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8" name="Shape 238"/>
        <p:cNvGrpSpPr/>
        <p:nvPr/>
      </p:nvGrpSpPr>
      <p:grpSpPr>
        <a:xfrm>
          <a:off x="0" y="0"/>
          <a:ext cx="0" cy="0"/>
          <a:chOff x="0" y="0"/>
          <a:chExt cx="0" cy="0"/>
        </a:xfrm>
      </p:grpSpPr>
      <p:grpSp>
        <p:nvGrpSpPr>
          <p:cNvPr id="239" name="Google Shape;239;g306bf11d6d9_0_268"/>
          <p:cNvGrpSpPr/>
          <p:nvPr/>
        </p:nvGrpSpPr>
        <p:grpSpPr>
          <a:xfrm>
            <a:off x="8060379" y="344475"/>
            <a:ext cx="670072" cy="721457"/>
            <a:chOff x="0" y="-9525"/>
            <a:chExt cx="354123" cy="394843"/>
          </a:xfrm>
        </p:grpSpPr>
        <p:sp>
          <p:nvSpPr>
            <p:cNvPr id="240" name="Google Shape;240;g306bf11d6d9_0_268"/>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41" name="Google Shape;241;g306bf11d6d9_0_268"/>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42" name="Google Shape;242;g306bf11d6d9_0_268"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243" name="Google Shape;243;g306bf11d6d9_0_268"/>
          <p:cNvSpPr txBox="1"/>
          <p:nvPr/>
        </p:nvSpPr>
        <p:spPr>
          <a:xfrm>
            <a:off x="432025" y="1076275"/>
            <a:ext cx="8280000" cy="41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300">
                <a:solidFill>
                  <a:schemeClr val="dk1"/>
                </a:solidFill>
                <a:latin typeface="Archivo Narrow"/>
                <a:ea typeface="Archivo Narrow"/>
                <a:cs typeface="Archivo Narrow"/>
                <a:sym typeface="Archivo Narrow"/>
              </a:rPr>
              <a:t>Ejemplo con tres parámetros. Se evalúa la mayoría de edad de una persona:</a:t>
            </a:r>
            <a:endParaRPr sz="1300">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sz="1300">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sz="1300">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t/>
            </a:r>
            <a:endParaRPr sz="1300">
              <a:solidFill>
                <a:schemeClr val="dk1"/>
              </a:solidFill>
              <a:latin typeface="Archivo Narrow"/>
              <a:ea typeface="Archivo Narrow"/>
              <a:cs typeface="Archivo Narrow"/>
              <a:sym typeface="Archivo Narrow"/>
            </a:endParaRPr>
          </a:p>
        </p:txBody>
      </p:sp>
      <p:sp>
        <p:nvSpPr>
          <p:cNvPr id="244" name="Google Shape;244;g306bf11d6d9_0_268"/>
          <p:cNvSpPr/>
          <p:nvPr/>
        </p:nvSpPr>
        <p:spPr>
          <a:xfrm>
            <a:off x="537350" y="1493875"/>
            <a:ext cx="7898400" cy="1602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5F6167"/>
                </a:solidFill>
                <a:latin typeface="Consolas"/>
                <a:ea typeface="Consolas"/>
                <a:cs typeface="Consolas"/>
                <a:sym typeface="Consolas"/>
              </a:rPr>
              <a:t>// Declaración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mayoriaEdad</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miApellido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miNombre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miEdad</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"Apellido y nombre: "</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miApellido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 "</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miNombre</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if</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miEdad</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&gt;=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18</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"Es mayor de edad "</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miEdad</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else</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"No es mayor de edad "</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miEdad</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p:txBody>
      </p:sp>
      <p:sp>
        <p:nvSpPr>
          <p:cNvPr id="245" name="Google Shape;245;g306bf11d6d9_0_268"/>
          <p:cNvSpPr/>
          <p:nvPr/>
        </p:nvSpPr>
        <p:spPr>
          <a:xfrm>
            <a:off x="537350" y="3168025"/>
            <a:ext cx="4572000" cy="1046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5F6167"/>
                </a:solidFill>
                <a:latin typeface="Consolas"/>
                <a:ea typeface="Consolas"/>
                <a:cs typeface="Consolas"/>
                <a:sym typeface="Consolas"/>
              </a:rPr>
              <a:t>//Ejecución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ape</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prompt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"Ingrese su apellido"</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nom</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prompt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"Ingrese su nombre"</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edad</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prompt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"Ingrese su edad"</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FFE66D"/>
                </a:solidFill>
                <a:latin typeface="Consolas"/>
                <a:ea typeface="Consolas"/>
                <a:cs typeface="Consolas"/>
                <a:sym typeface="Consolas"/>
              </a:rPr>
              <a:t>mayoriaEdad</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ape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nom</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edad</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p:txBody>
      </p:sp>
      <p:sp>
        <p:nvSpPr>
          <p:cNvPr id="246" name="Google Shape;246;g306bf11d6d9_0_268"/>
          <p:cNvSpPr txBox="1"/>
          <p:nvPr/>
        </p:nvSpPr>
        <p:spPr>
          <a:xfrm>
            <a:off x="5272852" y="3236284"/>
            <a:ext cx="3281100" cy="91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595959"/>
              </a:buClr>
              <a:buSzPts val="1400"/>
              <a:buFont typeface="Montserrat"/>
              <a:buNone/>
            </a:pPr>
            <a:r>
              <a:rPr lang="es" sz="1300">
                <a:solidFill>
                  <a:schemeClr val="dk1"/>
                </a:solidFill>
                <a:latin typeface="Archivo Narrow"/>
                <a:ea typeface="Archivo Narrow"/>
                <a:cs typeface="Archivo Narrow"/>
                <a:sym typeface="Archivo Narrow"/>
              </a:rPr>
              <a:t>Esta función recibe tres parámetros y en función del valor de uno de ellos (miEdad) determina si la persona es mayor de edad (&gt;=18)</a:t>
            </a:r>
            <a:endParaRPr sz="1300">
              <a:solidFill>
                <a:schemeClr val="dk1"/>
              </a:solidFill>
              <a:latin typeface="Archivo Narrow"/>
              <a:ea typeface="Archivo Narrow"/>
              <a:cs typeface="Archivo Narrow"/>
              <a:sym typeface="Archivo Narrow"/>
            </a:endParaRPr>
          </a:p>
        </p:txBody>
      </p:sp>
      <p:cxnSp>
        <p:nvCxnSpPr>
          <p:cNvPr id="247" name="Google Shape;247;g306bf11d6d9_0_268"/>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248" name="Google Shape;248;g306bf11d6d9_0_268"/>
          <p:cNvSpPr txBox="1"/>
          <p:nvPr/>
        </p:nvSpPr>
        <p:spPr>
          <a:xfrm>
            <a:off x="626575" y="399450"/>
            <a:ext cx="7319700" cy="721500"/>
          </a:xfrm>
          <a:prstGeom prst="rect">
            <a:avLst/>
          </a:prstGeom>
          <a:noFill/>
          <a:ln>
            <a:noFill/>
          </a:ln>
        </p:spPr>
        <p:txBody>
          <a:bodyPr anchorCtr="0" anchor="b" bIns="91425" lIns="91425" spcFirstLastPara="1" rIns="91425" wrap="square" tIns="91425">
            <a:normAutofit fontScale="85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Funciones | Parámetros múltiples</a:t>
            </a:r>
            <a:r>
              <a:rPr b="1" lang="es" sz="4000">
                <a:solidFill>
                  <a:schemeClr val="dk1"/>
                </a:solidFill>
                <a:latin typeface="Montserrat"/>
                <a:ea typeface="Montserrat"/>
                <a:cs typeface="Montserrat"/>
                <a:sym typeface="Montserrat"/>
              </a:rPr>
              <a:t>  </a:t>
            </a:r>
            <a:endParaRPr b="1" sz="4000">
              <a:solidFill>
                <a:schemeClr val="dk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2" name="Shape 252"/>
        <p:cNvGrpSpPr/>
        <p:nvPr/>
      </p:nvGrpSpPr>
      <p:grpSpPr>
        <a:xfrm>
          <a:off x="0" y="0"/>
          <a:ext cx="0" cy="0"/>
          <a:chOff x="0" y="0"/>
          <a:chExt cx="0" cy="0"/>
        </a:xfrm>
      </p:grpSpPr>
      <p:grpSp>
        <p:nvGrpSpPr>
          <p:cNvPr id="253" name="Google Shape;253;g306bf11d6d9_0_276"/>
          <p:cNvGrpSpPr/>
          <p:nvPr/>
        </p:nvGrpSpPr>
        <p:grpSpPr>
          <a:xfrm>
            <a:off x="8060379" y="344475"/>
            <a:ext cx="670072" cy="721457"/>
            <a:chOff x="0" y="-9525"/>
            <a:chExt cx="354123" cy="394843"/>
          </a:xfrm>
        </p:grpSpPr>
        <p:sp>
          <p:nvSpPr>
            <p:cNvPr id="254" name="Google Shape;254;g306bf11d6d9_0_276"/>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55" name="Google Shape;255;g306bf11d6d9_0_276"/>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56" name="Google Shape;256;g306bf11d6d9_0_276"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257" name="Google Shape;257;g306bf11d6d9_0_276"/>
          <p:cNvSpPr txBox="1"/>
          <p:nvPr/>
        </p:nvSpPr>
        <p:spPr>
          <a:xfrm>
            <a:off x="540300" y="1533475"/>
            <a:ext cx="3999900" cy="3416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595959"/>
              </a:buClr>
              <a:buSzPts val="1400"/>
              <a:buFont typeface="Montserrat"/>
              <a:buNone/>
            </a:pPr>
            <a:r>
              <a:rPr lang="es">
                <a:solidFill>
                  <a:schemeClr val="dk1"/>
                </a:solidFill>
                <a:latin typeface="Archivo Narrow"/>
                <a:ea typeface="Archivo Narrow"/>
                <a:cs typeface="Archivo Narrow"/>
                <a:sym typeface="Archivo Narrow"/>
              </a:rPr>
              <a:t>Los parámetros predeterminados de función permiten que los parámetros con nombre se inicien con valores predeterminados si no se pasa ningún valor o undefined.</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595959"/>
              </a:buClr>
              <a:buSzPts val="1400"/>
              <a:buFont typeface="Montserrat"/>
              <a:buNone/>
            </a:pPr>
            <a:r>
              <a:rPr lang="es">
                <a:solidFill>
                  <a:schemeClr val="dk1"/>
                </a:solidFill>
                <a:latin typeface="Archivo Narrow"/>
                <a:ea typeface="Archivo Narrow"/>
                <a:cs typeface="Archivo Narrow"/>
                <a:sym typeface="Archivo Narrow"/>
              </a:rPr>
              <a:t>En JavaScript, los parámetros de función están predeterminados en undefined. Sin embargo, a menudo es útil establecer un valor predeterminado diferente.</a:t>
            </a:r>
            <a:endParaRPr>
              <a:solidFill>
                <a:srgbClr val="595959"/>
              </a:solidFill>
              <a:latin typeface="Montserrat"/>
              <a:ea typeface="Montserrat"/>
              <a:cs typeface="Montserrat"/>
              <a:sym typeface="Montserrat"/>
            </a:endParaRPr>
          </a:p>
        </p:txBody>
      </p:sp>
      <p:sp>
        <p:nvSpPr>
          <p:cNvPr id="258" name="Google Shape;258;g306bf11d6d9_0_276"/>
          <p:cNvSpPr/>
          <p:nvPr/>
        </p:nvSpPr>
        <p:spPr>
          <a:xfrm>
            <a:off x="4603800" y="1457275"/>
            <a:ext cx="3999900" cy="2216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C74DED"/>
                </a:solidFill>
                <a:highlight>
                  <a:srgbClr val="23262E"/>
                </a:highlight>
                <a:latin typeface="Consolas"/>
                <a:ea typeface="Consolas"/>
                <a:cs typeface="Consolas"/>
                <a:sym typeface="Consolas"/>
              </a:rPr>
              <a:t>function</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multiplicar</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00E8C6"/>
                </a:solidFill>
                <a:highlight>
                  <a:srgbClr val="23262E"/>
                </a:highlight>
                <a:latin typeface="Consolas"/>
                <a:ea typeface="Consolas"/>
                <a:cs typeface="Consolas"/>
                <a:sym typeface="Consolas"/>
              </a:rPr>
              <a:t>a</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00E8C6"/>
                </a:solidFill>
                <a:highlight>
                  <a:srgbClr val="23262E"/>
                </a:highlight>
                <a:latin typeface="Consolas"/>
                <a:ea typeface="Consolas"/>
                <a:cs typeface="Consolas"/>
                <a:sym typeface="Consolas"/>
              </a:rPr>
              <a:t>b</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39C12"/>
                </a:solidFill>
                <a:highlight>
                  <a:srgbClr val="23262E"/>
                </a:highlight>
                <a:latin typeface="Consolas"/>
                <a:ea typeface="Consolas"/>
                <a:cs typeface="Consolas"/>
                <a:sym typeface="Consolas"/>
              </a:rPr>
              <a:t>1</a:t>
            </a:r>
            <a:r>
              <a:rPr b="0" i="0" lang="es" sz="1100" u="none" cap="none" strike="noStrike">
                <a:solidFill>
                  <a:srgbClr val="D5CED9"/>
                </a:solidFill>
                <a:highlight>
                  <a:srgbClr val="23262E"/>
                </a:highlight>
                <a:latin typeface="Consolas"/>
                <a:ea typeface="Consolas"/>
                <a:cs typeface="Consolas"/>
                <a:sym typeface="Consolas"/>
              </a:rPr>
              <a:t>) {</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C74DED"/>
                </a:solidFill>
                <a:highlight>
                  <a:srgbClr val="23262E"/>
                </a:highlight>
                <a:latin typeface="Consolas"/>
                <a:ea typeface="Consolas"/>
                <a:cs typeface="Consolas"/>
                <a:sym typeface="Consolas"/>
              </a:rPr>
              <a:t>return</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00E8C6"/>
                </a:solidFill>
                <a:highlight>
                  <a:srgbClr val="23262E"/>
                </a:highlight>
                <a:latin typeface="Consolas"/>
                <a:ea typeface="Consolas"/>
                <a:cs typeface="Consolas"/>
                <a:sym typeface="Consolas"/>
              </a:rPr>
              <a:t>a</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00E8C6"/>
                </a:solidFill>
                <a:highlight>
                  <a:srgbClr val="23262E"/>
                </a:highlight>
                <a:latin typeface="Consolas"/>
                <a:ea typeface="Consolas"/>
                <a:cs typeface="Consolas"/>
                <a:sym typeface="Consolas"/>
              </a:rPr>
              <a:t>b</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39C12"/>
                </a:solidFill>
                <a:highlight>
                  <a:srgbClr val="23262E"/>
                </a:highlight>
                <a:latin typeface="Consolas"/>
                <a:ea typeface="Consolas"/>
                <a:cs typeface="Consolas"/>
                <a:sym typeface="Consolas"/>
              </a:rPr>
              <a:t>console</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FFE66D"/>
                </a:solidFill>
                <a:highlight>
                  <a:srgbClr val="23262E"/>
                </a:highlight>
                <a:latin typeface="Consolas"/>
                <a:ea typeface="Consolas"/>
                <a:cs typeface="Consolas"/>
                <a:sym typeface="Consolas"/>
              </a:rPr>
              <a:t>log</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FFE66D"/>
                </a:solidFill>
                <a:highlight>
                  <a:srgbClr val="23262E"/>
                </a:highlight>
                <a:latin typeface="Consolas"/>
                <a:ea typeface="Consolas"/>
                <a:cs typeface="Consolas"/>
                <a:sym typeface="Consolas"/>
              </a:rPr>
              <a:t>multiplicar</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F39C12"/>
                </a:solidFill>
                <a:highlight>
                  <a:srgbClr val="23262E"/>
                </a:highlight>
                <a:latin typeface="Consolas"/>
                <a:ea typeface="Consolas"/>
                <a:cs typeface="Consolas"/>
                <a:sym typeface="Consolas"/>
              </a:rPr>
              <a:t>5</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39C12"/>
                </a:solidFill>
                <a:highlight>
                  <a:srgbClr val="23262E"/>
                </a:highlight>
                <a:latin typeface="Consolas"/>
                <a:ea typeface="Consolas"/>
                <a:cs typeface="Consolas"/>
                <a:sym typeface="Consolas"/>
              </a:rPr>
              <a:t>2</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5F6167"/>
                </a:solidFill>
                <a:highlight>
                  <a:srgbClr val="23262E"/>
                </a:highlight>
                <a:latin typeface="Consolas"/>
                <a:ea typeface="Consolas"/>
                <a:cs typeface="Consolas"/>
                <a:sym typeface="Consolas"/>
              </a:rPr>
              <a:t>// salida: 10</a:t>
            </a:r>
            <a:endParaRPr b="0" i="0" sz="11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39C12"/>
                </a:solidFill>
                <a:highlight>
                  <a:srgbClr val="23262E"/>
                </a:highlight>
                <a:latin typeface="Consolas"/>
                <a:ea typeface="Consolas"/>
                <a:cs typeface="Consolas"/>
                <a:sym typeface="Consolas"/>
              </a:rPr>
              <a:t>console</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FFE66D"/>
                </a:solidFill>
                <a:highlight>
                  <a:srgbClr val="23262E"/>
                </a:highlight>
                <a:latin typeface="Consolas"/>
                <a:ea typeface="Consolas"/>
                <a:cs typeface="Consolas"/>
                <a:sym typeface="Consolas"/>
              </a:rPr>
              <a:t>log</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FFE66D"/>
                </a:solidFill>
                <a:highlight>
                  <a:srgbClr val="23262E"/>
                </a:highlight>
                <a:latin typeface="Consolas"/>
                <a:ea typeface="Consolas"/>
                <a:cs typeface="Consolas"/>
                <a:sym typeface="Consolas"/>
              </a:rPr>
              <a:t>multiplicar</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F39C12"/>
                </a:solidFill>
                <a:highlight>
                  <a:srgbClr val="23262E"/>
                </a:highlight>
                <a:latin typeface="Consolas"/>
                <a:ea typeface="Consolas"/>
                <a:cs typeface="Consolas"/>
                <a:sym typeface="Consolas"/>
              </a:rPr>
              <a:t>5</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5F6167"/>
                </a:solidFill>
                <a:highlight>
                  <a:srgbClr val="23262E"/>
                </a:highlight>
                <a:latin typeface="Consolas"/>
                <a:ea typeface="Consolas"/>
                <a:cs typeface="Consolas"/>
                <a:sym typeface="Consolas"/>
              </a:rPr>
              <a:t>// salida: 5</a:t>
            </a:r>
            <a:endParaRPr b="0" i="0" sz="1100" u="none" cap="none" strike="noStrike">
              <a:solidFill>
                <a:srgbClr val="C74DED"/>
              </a:solidFill>
              <a:highlight>
                <a:srgbClr val="23262E"/>
              </a:highlight>
              <a:latin typeface="Consolas"/>
              <a:ea typeface="Consolas"/>
              <a:cs typeface="Consolas"/>
              <a:sym typeface="Consolas"/>
            </a:endParaRPr>
          </a:p>
        </p:txBody>
      </p:sp>
      <p:cxnSp>
        <p:nvCxnSpPr>
          <p:cNvPr id="259" name="Google Shape;259;g306bf11d6d9_0_276"/>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260" name="Google Shape;260;g306bf11d6d9_0_276"/>
          <p:cNvSpPr txBox="1"/>
          <p:nvPr/>
        </p:nvSpPr>
        <p:spPr>
          <a:xfrm>
            <a:off x="626575" y="399450"/>
            <a:ext cx="7343400" cy="721500"/>
          </a:xfrm>
          <a:prstGeom prst="rect">
            <a:avLst/>
          </a:prstGeom>
          <a:noFill/>
          <a:ln>
            <a:noFill/>
          </a:ln>
        </p:spPr>
        <p:txBody>
          <a:bodyPr anchorCtr="0" anchor="b" bIns="91425" lIns="91425" spcFirstLastPara="1" rIns="91425" wrap="square" tIns="91425">
            <a:normAutofit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Parámetros predeterminados</a:t>
            </a:r>
            <a:endParaRPr b="1" sz="4000">
              <a:solidFill>
                <a:schemeClr val="dk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4" name="Shape 264"/>
        <p:cNvGrpSpPr/>
        <p:nvPr/>
      </p:nvGrpSpPr>
      <p:grpSpPr>
        <a:xfrm>
          <a:off x="0" y="0"/>
          <a:ext cx="0" cy="0"/>
          <a:chOff x="0" y="0"/>
          <a:chExt cx="0" cy="0"/>
        </a:xfrm>
      </p:grpSpPr>
      <p:grpSp>
        <p:nvGrpSpPr>
          <p:cNvPr id="265" name="Google Shape;265;g306bf11d6d9_0_284"/>
          <p:cNvGrpSpPr/>
          <p:nvPr/>
        </p:nvGrpSpPr>
        <p:grpSpPr>
          <a:xfrm>
            <a:off x="8060379" y="344475"/>
            <a:ext cx="670072" cy="721457"/>
            <a:chOff x="0" y="-9525"/>
            <a:chExt cx="354123" cy="394843"/>
          </a:xfrm>
        </p:grpSpPr>
        <p:sp>
          <p:nvSpPr>
            <p:cNvPr id="266" name="Google Shape;266;g306bf11d6d9_0_284"/>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67" name="Google Shape;267;g306bf11d6d9_0_284"/>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68" name="Google Shape;268;g306bf11d6d9_0_284"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269" name="Google Shape;269;g306bf11d6d9_0_284"/>
          <p:cNvSpPr txBox="1"/>
          <p:nvPr/>
        </p:nvSpPr>
        <p:spPr>
          <a:xfrm>
            <a:off x="432025" y="1304875"/>
            <a:ext cx="8280000" cy="148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300">
                <a:solidFill>
                  <a:schemeClr val="dk1"/>
                </a:solidFill>
                <a:latin typeface="Archivo Narrow"/>
                <a:ea typeface="Archivo Narrow"/>
                <a:cs typeface="Archivo Narrow"/>
                <a:sym typeface="Archivo Narrow"/>
              </a:rPr>
              <a:t>Una función puede devolver información, para ser utilizada o almacenada en una variable. Se utiliza la palabra clave return, que regresa un valor y finaliza la ejecución de la función. Si existe código después del return, nunca será ejecutado. Puede haber más de un return por función.</a:t>
            </a:r>
            <a:endParaRPr sz="15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sz="1650">
              <a:solidFill>
                <a:srgbClr val="595959"/>
              </a:solidFill>
              <a:latin typeface="Montserrat"/>
              <a:ea typeface="Montserrat"/>
              <a:cs typeface="Montserrat"/>
              <a:sym typeface="Montserrat"/>
            </a:endParaRPr>
          </a:p>
        </p:txBody>
      </p:sp>
      <p:sp>
        <p:nvSpPr>
          <p:cNvPr id="270" name="Google Shape;270;g306bf11d6d9_0_284"/>
          <p:cNvSpPr/>
          <p:nvPr/>
        </p:nvSpPr>
        <p:spPr>
          <a:xfrm>
            <a:off x="1011150" y="2327025"/>
            <a:ext cx="7121700" cy="954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5F6167"/>
                </a:solidFill>
                <a:latin typeface="Consolas"/>
                <a:ea typeface="Consolas"/>
                <a:cs typeface="Consolas"/>
                <a:sym typeface="Consolas"/>
              </a:rPr>
              <a:t>// Declaración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sumar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b</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return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b</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Devolvemos la suma de a y b al exterior de la función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p:txBody>
      </p:sp>
      <p:sp>
        <p:nvSpPr>
          <p:cNvPr id="271" name="Google Shape;271;g306bf11d6d9_0_284"/>
          <p:cNvSpPr/>
          <p:nvPr/>
        </p:nvSpPr>
        <p:spPr>
          <a:xfrm>
            <a:off x="1011150" y="3320478"/>
            <a:ext cx="7121700" cy="954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a:t>
            </a:r>
            <a:r>
              <a:rPr b="0" i="0" lang="es" sz="1200" u="none" cap="none" strike="noStrike">
                <a:solidFill>
                  <a:srgbClr val="5F6167"/>
                </a:solidFill>
                <a:latin typeface="Consolas"/>
                <a:ea typeface="Consolas"/>
                <a:cs typeface="Consolas"/>
                <a:sym typeface="Consolas"/>
              </a:rPr>
              <a:t>/ Ejecución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b</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5</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resultado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sumar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b</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Se guarda 10 en la variable resultado</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"La suma entre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 y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b</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 es: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resultado</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p:txBody>
      </p:sp>
      <p:cxnSp>
        <p:nvCxnSpPr>
          <p:cNvPr id="272" name="Google Shape;272;g306bf11d6d9_0_284"/>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273" name="Google Shape;273;g306bf11d6d9_0_284"/>
          <p:cNvSpPr txBox="1"/>
          <p:nvPr/>
        </p:nvSpPr>
        <p:spPr>
          <a:xfrm>
            <a:off x="626575" y="399450"/>
            <a:ext cx="7319700" cy="721500"/>
          </a:xfrm>
          <a:prstGeom prst="rect">
            <a:avLst/>
          </a:prstGeom>
          <a:noFill/>
          <a:ln>
            <a:noFill/>
          </a:ln>
        </p:spPr>
        <p:txBody>
          <a:bodyPr anchorCtr="0" anchor="b" bIns="91425" lIns="91425" spcFirstLastPara="1" rIns="91425" wrap="square" tIns="91425">
            <a:normAutofit fontScale="92500" lnSpcReduction="1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Funciones | retorno de valores</a:t>
            </a:r>
            <a:r>
              <a:rPr b="1" lang="es" sz="4000">
                <a:solidFill>
                  <a:schemeClr val="dk1"/>
                </a:solidFill>
                <a:latin typeface="Montserrat"/>
                <a:ea typeface="Montserrat"/>
                <a:cs typeface="Montserrat"/>
                <a:sym typeface="Montserrat"/>
              </a:rPr>
              <a:t>  </a:t>
            </a:r>
            <a:endParaRPr b="1" sz="4000">
              <a:solidFill>
                <a:schemeClr val="dk1"/>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7" name="Shape 277"/>
        <p:cNvGrpSpPr/>
        <p:nvPr/>
      </p:nvGrpSpPr>
      <p:grpSpPr>
        <a:xfrm>
          <a:off x="0" y="0"/>
          <a:ext cx="0" cy="0"/>
          <a:chOff x="0" y="0"/>
          <a:chExt cx="0" cy="0"/>
        </a:xfrm>
      </p:grpSpPr>
      <p:grpSp>
        <p:nvGrpSpPr>
          <p:cNvPr id="278" name="Google Shape;278;g306bf11d6d9_0_292"/>
          <p:cNvGrpSpPr/>
          <p:nvPr/>
        </p:nvGrpSpPr>
        <p:grpSpPr>
          <a:xfrm>
            <a:off x="8060379" y="344475"/>
            <a:ext cx="670072" cy="721457"/>
            <a:chOff x="0" y="-9525"/>
            <a:chExt cx="354123" cy="394843"/>
          </a:xfrm>
        </p:grpSpPr>
        <p:sp>
          <p:nvSpPr>
            <p:cNvPr id="279" name="Google Shape;279;g306bf11d6d9_0_292"/>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80" name="Google Shape;280;g306bf11d6d9_0_292"/>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81" name="Google Shape;281;g306bf11d6d9_0_292"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282" name="Google Shape;282;g306bf11d6d9_0_292"/>
          <p:cNvSpPr txBox="1"/>
          <p:nvPr/>
        </p:nvSpPr>
        <p:spPr>
          <a:xfrm>
            <a:off x="432025" y="1000075"/>
            <a:ext cx="82800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s" sz="1300">
                <a:solidFill>
                  <a:schemeClr val="dk1"/>
                </a:solidFill>
                <a:latin typeface="Archivo Narrow"/>
                <a:ea typeface="Archivo Narrow"/>
                <a:cs typeface="Archivo Narrow"/>
                <a:sym typeface="Archivo Narrow"/>
              </a:rPr>
              <a:t>Veamos dos funciones que hacen lo mismo, una retorna valores y otra no:</a:t>
            </a:r>
            <a:endParaRPr sz="1300">
              <a:solidFill>
                <a:schemeClr val="dk1"/>
              </a:solidFill>
              <a:latin typeface="Archivo Narrow"/>
              <a:ea typeface="Archivo Narrow"/>
              <a:cs typeface="Archivo Narrow"/>
              <a:sym typeface="Archivo Narrow"/>
            </a:endParaRPr>
          </a:p>
        </p:txBody>
      </p:sp>
      <p:sp>
        <p:nvSpPr>
          <p:cNvPr id="283" name="Google Shape;283;g306bf11d6d9_0_292"/>
          <p:cNvSpPr/>
          <p:nvPr/>
        </p:nvSpPr>
        <p:spPr>
          <a:xfrm>
            <a:off x="552860" y="1474100"/>
            <a:ext cx="3949500" cy="10464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sumar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num1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num2</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suma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num1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num2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"La suma es "</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suma</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FFE66D"/>
                </a:solidFill>
                <a:latin typeface="Consolas"/>
                <a:ea typeface="Consolas"/>
                <a:cs typeface="Consolas"/>
                <a:sym typeface="Consolas"/>
              </a:rPr>
              <a:t>sumar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2</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5</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84" name="Google Shape;284;g306bf11d6d9_0_292"/>
          <p:cNvSpPr/>
          <p:nvPr/>
        </p:nvSpPr>
        <p:spPr>
          <a:xfrm>
            <a:off x="552850" y="2683975"/>
            <a:ext cx="3949500" cy="1631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sumarDos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num1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num2</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suma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num1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num2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return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suma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E8C6"/>
                </a:solidFill>
                <a:latin typeface="Consolas"/>
                <a:ea typeface="Consolas"/>
                <a:cs typeface="Consolas"/>
                <a:sym typeface="Consolas"/>
              </a:rPr>
              <a:t>n1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E8C6"/>
                </a:solidFill>
                <a:latin typeface="Consolas"/>
                <a:ea typeface="Consolas"/>
                <a:cs typeface="Consolas"/>
                <a:sym typeface="Consolas"/>
              </a:rPr>
              <a:t>n2</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resultado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sumarDos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n1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n2</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"El resultado es: "</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resultado</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85" name="Google Shape;285;g306bf11d6d9_0_292"/>
          <p:cNvSpPr/>
          <p:nvPr/>
        </p:nvSpPr>
        <p:spPr>
          <a:xfrm>
            <a:off x="4572000" y="2716175"/>
            <a:ext cx="4140000" cy="155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rgbClr val="595959"/>
              </a:buClr>
              <a:buSzPts val="1400"/>
              <a:buFont typeface="Montserrat"/>
              <a:buNone/>
            </a:pPr>
            <a:r>
              <a:rPr lang="es" sz="1300">
                <a:solidFill>
                  <a:schemeClr val="dk1"/>
                </a:solidFill>
                <a:latin typeface="Archivo Narrow"/>
                <a:ea typeface="Archivo Narrow"/>
                <a:cs typeface="Archivo Narrow"/>
                <a:sym typeface="Archivo Narrow"/>
              </a:rPr>
              <a:t>En este caso la función devuelve un valor, y se almacena en una variable llamada resultado que contiene la suma de dos valores realizada por la función sumarDos.</a:t>
            </a:r>
            <a:endParaRPr b="0" i="0" sz="1300" u="none" cap="none" strike="noStrike">
              <a:solidFill>
                <a:srgbClr val="595959"/>
              </a:solidFill>
              <a:latin typeface="Montserrat"/>
              <a:ea typeface="Montserrat"/>
              <a:cs typeface="Montserrat"/>
              <a:sym typeface="Montserrat"/>
            </a:endParaRPr>
          </a:p>
        </p:txBody>
      </p:sp>
      <p:sp>
        <p:nvSpPr>
          <p:cNvPr id="286" name="Google Shape;286;g306bf11d6d9_0_292"/>
          <p:cNvSpPr/>
          <p:nvPr/>
        </p:nvSpPr>
        <p:spPr>
          <a:xfrm>
            <a:off x="4674900" y="1444100"/>
            <a:ext cx="4140000" cy="110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rgbClr val="000000"/>
              </a:buClr>
              <a:buSzPts val="1100"/>
              <a:buFont typeface="Arial"/>
              <a:buNone/>
            </a:pPr>
            <a:r>
              <a:rPr lang="es" sz="1300">
                <a:solidFill>
                  <a:schemeClr val="dk1"/>
                </a:solidFill>
                <a:latin typeface="Archivo Narrow"/>
                <a:ea typeface="Archivo Narrow"/>
                <a:cs typeface="Archivo Narrow"/>
                <a:sym typeface="Archivo Narrow"/>
              </a:rPr>
              <a:t>Esta función muestra “La suma es …” en la consola, pero no retorna ningún valor al programa.</a:t>
            </a:r>
            <a:endParaRPr b="0" i="0" sz="1100" u="none" cap="none" strike="noStrike">
              <a:solidFill>
                <a:srgbClr val="595959"/>
              </a:solidFill>
              <a:latin typeface="Montserrat"/>
              <a:ea typeface="Montserrat"/>
              <a:cs typeface="Montserrat"/>
              <a:sym typeface="Montserrat"/>
            </a:endParaRPr>
          </a:p>
        </p:txBody>
      </p:sp>
      <p:cxnSp>
        <p:nvCxnSpPr>
          <p:cNvPr id="287" name="Google Shape;287;g306bf11d6d9_0_292"/>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288" name="Google Shape;288;g306bf11d6d9_0_292"/>
          <p:cNvSpPr txBox="1"/>
          <p:nvPr/>
        </p:nvSpPr>
        <p:spPr>
          <a:xfrm>
            <a:off x="626575" y="399450"/>
            <a:ext cx="7319700" cy="721500"/>
          </a:xfrm>
          <a:prstGeom prst="rect">
            <a:avLst/>
          </a:prstGeom>
          <a:noFill/>
          <a:ln>
            <a:noFill/>
          </a:ln>
        </p:spPr>
        <p:txBody>
          <a:bodyPr anchorCtr="0" anchor="b" bIns="91425" lIns="91425" spcFirstLastPara="1" rIns="91425" wrap="square" tIns="91425">
            <a:normAutofit fontScale="92500" lnSpcReduction="1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Funciones | retorno de valores</a:t>
            </a:r>
            <a:r>
              <a:rPr b="1" lang="es" sz="4000">
                <a:solidFill>
                  <a:schemeClr val="dk1"/>
                </a:solidFill>
                <a:latin typeface="Montserrat"/>
                <a:ea typeface="Montserrat"/>
                <a:cs typeface="Montserrat"/>
                <a:sym typeface="Montserrat"/>
              </a:rPr>
              <a:t>  </a:t>
            </a:r>
            <a:endParaRPr b="1" sz="4000">
              <a:solidFill>
                <a:schemeClr val="dk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g2f22587397b_2_0"/>
          <p:cNvSpPr txBox="1"/>
          <p:nvPr/>
        </p:nvSpPr>
        <p:spPr>
          <a:xfrm>
            <a:off x="632700" y="1864600"/>
            <a:ext cx="7878600" cy="83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i="0" lang="es" sz="4200" u="none" cap="none" strike="noStrike">
                <a:solidFill>
                  <a:srgbClr val="434343"/>
                </a:solidFill>
                <a:latin typeface="Archivo"/>
                <a:ea typeface="Archivo"/>
                <a:cs typeface="Archivo"/>
                <a:sym typeface="Archivo"/>
              </a:rPr>
              <a:t>¡Les damos la bienvenida! </a:t>
            </a:r>
            <a:endParaRPr b="1" i="0" sz="4200" u="none" cap="none" strike="noStrike">
              <a:solidFill>
                <a:srgbClr val="434343"/>
              </a:solidFill>
              <a:latin typeface="Archivo"/>
              <a:ea typeface="Archivo"/>
              <a:cs typeface="Archivo"/>
              <a:sym typeface="Archivo"/>
            </a:endParaRPr>
          </a:p>
        </p:txBody>
      </p:sp>
      <p:sp>
        <p:nvSpPr>
          <p:cNvPr id="62" name="Google Shape;62;g2f22587397b_2_0"/>
          <p:cNvSpPr/>
          <p:nvPr/>
        </p:nvSpPr>
        <p:spPr>
          <a:xfrm>
            <a:off x="2234850" y="2701950"/>
            <a:ext cx="4674300" cy="5211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2f22587397b_2_0"/>
          <p:cNvSpPr txBox="1"/>
          <p:nvPr/>
        </p:nvSpPr>
        <p:spPr>
          <a:xfrm>
            <a:off x="2582550" y="2701900"/>
            <a:ext cx="4274700" cy="409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2000" u="none" cap="none" strike="noStrike">
                <a:solidFill>
                  <a:srgbClr val="434343"/>
                </a:solidFill>
                <a:latin typeface="Archivo Medium"/>
                <a:ea typeface="Archivo Medium"/>
                <a:cs typeface="Archivo Medium"/>
                <a:sym typeface="Archivo Medium"/>
              </a:rPr>
              <a:t>Vamos a comenzar a grabar la clase</a:t>
            </a:r>
            <a:endParaRPr b="0" i="0" sz="2000" u="none" cap="none" strike="noStrike">
              <a:solidFill>
                <a:srgbClr val="434343"/>
              </a:solidFill>
              <a:latin typeface="Archivo Medium"/>
              <a:ea typeface="Archivo Medium"/>
              <a:cs typeface="Archivo Medium"/>
              <a:sym typeface="Archivo Medium"/>
            </a:endParaRPr>
          </a:p>
        </p:txBody>
      </p:sp>
      <p:pic>
        <p:nvPicPr>
          <p:cNvPr id="64" name="Google Shape;64;g2f22587397b_2_0"/>
          <p:cNvPicPr preferRelativeResize="0"/>
          <p:nvPr/>
        </p:nvPicPr>
        <p:blipFill rotWithShape="1">
          <a:blip r:embed="rId4">
            <a:alphaModFix/>
          </a:blip>
          <a:srcRect b="0" l="0" r="0" t="0"/>
          <a:stretch/>
        </p:blipFill>
        <p:spPr>
          <a:xfrm>
            <a:off x="2327375" y="2813588"/>
            <a:ext cx="297825" cy="297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2" name="Shape 292"/>
        <p:cNvGrpSpPr/>
        <p:nvPr/>
      </p:nvGrpSpPr>
      <p:grpSpPr>
        <a:xfrm>
          <a:off x="0" y="0"/>
          <a:ext cx="0" cy="0"/>
          <a:chOff x="0" y="0"/>
          <a:chExt cx="0" cy="0"/>
        </a:xfrm>
      </p:grpSpPr>
      <p:grpSp>
        <p:nvGrpSpPr>
          <p:cNvPr id="293" name="Google Shape;293;g306bf11d6d9_0_300"/>
          <p:cNvGrpSpPr/>
          <p:nvPr/>
        </p:nvGrpSpPr>
        <p:grpSpPr>
          <a:xfrm>
            <a:off x="8060379" y="344475"/>
            <a:ext cx="670072" cy="721457"/>
            <a:chOff x="0" y="-9525"/>
            <a:chExt cx="354123" cy="394843"/>
          </a:xfrm>
        </p:grpSpPr>
        <p:sp>
          <p:nvSpPr>
            <p:cNvPr id="294" name="Google Shape;294;g306bf11d6d9_0_30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95" name="Google Shape;295;g306bf11d6d9_0_30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96" name="Google Shape;296;g306bf11d6d9_0_300"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297" name="Google Shape;297;g306bf11d6d9_0_300"/>
          <p:cNvSpPr txBox="1"/>
          <p:nvPr/>
        </p:nvSpPr>
        <p:spPr>
          <a:xfrm>
            <a:off x="432025" y="1152475"/>
            <a:ext cx="82800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300">
                <a:solidFill>
                  <a:schemeClr val="dk1"/>
                </a:solidFill>
                <a:latin typeface="Archivo Narrow"/>
                <a:ea typeface="Archivo Narrow"/>
                <a:cs typeface="Archivo Narrow"/>
                <a:sym typeface="Archivo Narrow"/>
              </a:rPr>
              <a:t>Otra alternativa es hacer que la función guarde directamente el resultado que devuelve en una variable:</a:t>
            </a:r>
            <a:endParaRPr sz="1550">
              <a:solidFill>
                <a:srgbClr val="595959"/>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sz="1550">
              <a:solidFill>
                <a:srgbClr val="595959"/>
              </a:solidFill>
              <a:latin typeface="Montserrat"/>
              <a:ea typeface="Montserrat"/>
              <a:cs typeface="Montserrat"/>
              <a:sym typeface="Montserrat"/>
            </a:endParaRPr>
          </a:p>
        </p:txBody>
      </p:sp>
      <p:sp>
        <p:nvSpPr>
          <p:cNvPr id="298" name="Google Shape;298;g306bf11d6d9_0_300"/>
          <p:cNvSpPr/>
          <p:nvPr/>
        </p:nvSpPr>
        <p:spPr>
          <a:xfrm>
            <a:off x="5378950" y="2706900"/>
            <a:ext cx="3210900" cy="155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s" sz="1300">
                <a:solidFill>
                  <a:schemeClr val="dk1"/>
                </a:solidFill>
                <a:latin typeface="Archivo Narrow"/>
                <a:ea typeface="Archivo Narrow"/>
                <a:cs typeface="Archivo Narrow"/>
                <a:sym typeface="Archivo Narrow"/>
              </a:rPr>
              <a:t>En este caso se piden dos valores y si la condición no se cumple se asume que el valor2 es el máximo (no es necesario un else)</a:t>
            </a:r>
            <a:r>
              <a:rPr b="0" i="0" lang="es" sz="1300" u="none" cap="none" strike="noStrike">
                <a:solidFill>
                  <a:srgbClr val="595959"/>
                </a:solidFill>
                <a:latin typeface="Montserrat"/>
                <a:ea typeface="Montserrat"/>
                <a:cs typeface="Montserrat"/>
                <a:sym typeface="Montserrat"/>
              </a:rPr>
              <a:t> </a:t>
            </a:r>
            <a:endParaRPr b="0" i="0" sz="1300" u="none" cap="none" strike="noStrike">
              <a:solidFill>
                <a:srgbClr val="595959"/>
              </a:solidFill>
              <a:latin typeface="Montserrat"/>
              <a:ea typeface="Montserrat"/>
              <a:cs typeface="Montserrat"/>
              <a:sym typeface="Montserrat"/>
            </a:endParaRPr>
          </a:p>
          <a:p>
            <a:pPr indent="0" lvl="0" marL="0" marR="0" rtl="0" algn="l">
              <a:lnSpc>
                <a:spcPct val="100000"/>
              </a:lnSpc>
              <a:spcBef>
                <a:spcPts val="600"/>
              </a:spcBef>
              <a:spcAft>
                <a:spcPts val="0"/>
              </a:spcAft>
              <a:buClr>
                <a:srgbClr val="000000"/>
              </a:buClr>
              <a:buSzPts val="1100"/>
              <a:buFont typeface="Arial"/>
              <a:buNone/>
            </a:pPr>
            <a:r>
              <a:t/>
            </a:r>
            <a:endParaRPr b="0" i="0" sz="1300" u="none" cap="none" strike="noStrike">
              <a:solidFill>
                <a:srgbClr val="595959"/>
              </a:solidFill>
              <a:latin typeface="Montserrat"/>
              <a:ea typeface="Montserrat"/>
              <a:cs typeface="Montserrat"/>
              <a:sym typeface="Montserrat"/>
            </a:endParaRPr>
          </a:p>
          <a:p>
            <a:pPr indent="0" lvl="0" marL="0" marR="0" rtl="0" algn="l">
              <a:lnSpc>
                <a:spcPct val="100000"/>
              </a:lnSpc>
              <a:spcBef>
                <a:spcPts val="600"/>
              </a:spcBef>
              <a:spcAft>
                <a:spcPts val="600"/>
              </a:spcAft>
              <a:buClr>
                <a:srgbClr val="595959"/>
              </a:buClr>
              <a:buSzPts val="1400"/>
              <a:buFont typeface="Montserrat"/>
              <a:buNone/>
            </a:pPr>
            <a:r>
              <a:t/>
            </a:r>
            <a:endParaRPr b="0" i="0" sz="1300" u="none" cap="none" strike="noStrike">
              <a:solidFill>
                <a:srgbClr val="595959"/>
              </a:solidFill>
              <a:latin typeface="Montserrat"/>
              <a:ea typeface="Montserrat"/>
              <a:cs typeface="Montserrat"/>
              <a:sym typeface="Montserrat"/>
            </a:endParaRPr>
          </a:p>
        </p:txBody>
      </p:sp>
      <p:sp>
        <p:nvSpPr>
          <p:cNvPr id="299" name="Google Shape;299;g306bf11d6d9_0_300"/>
          <p:cNvSpPr/>
          <p:nvPr/>
        </p:nvSpPr>
        <p:spPr>
          <a:xfrm>
            <a:off x="5342400" y="1642400"/>
            <a:ext cx="3472500" cy="62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rgbClr val="000000"/>
              </a:buClr>
              <a:buSzPts val="1100"/>
              <a:buFont typeface="Arial"/>
              <a:buNone/>
            </a:pPr>
            <a:r>
              <a:rPr lang="es" sz="1300">
                <a:solidFill>
                  <a:schemeClr val="dk1"/>
                </a:solidFill>
                <a:latin typeface="Archivo Narrow"/>
                <a:ea typeface="Archivo Narrow"/>
                <a:cs typeface="Archivo Narrow"/>
                <a:sym typeface="Archivo Narrow"/>
              </a:rPr>
              <a:t>Al retornar un valor, éste se guarda en la variable suma.</a:t>
            </a:r>
            <a:endParaRPr b="0" i="0" sz="1100" u="none" cap="none" strike="noStrike">
              <a:solidFill>
                <a:srgbClr val="595959"/>
              </a:solidFill>
              <a:latin typeface="Montserrat"/>
              <a:ea typeface="Montserrat"/>
              <a:cs typeface="Montserrat"/>
              <a:sym typeface="Montserrat"/>
            </a:endParaRPr>
          </a:p>
        </p:txBody>
      </p:sp>
      <p:sp>
        <p:nvSpPr>
          <p:cNvPr id="300" name="Google Shape;300;g306bf11d6d9_0_300"/>
          <p:cNvSpPr/>
          <p:nvPr/>
        </p:nvSpPr>
        <p:spPr>
          <a:xfrm>
            <a:off x="484750" y="1718600"/>
            <a:ext cx="4894200" cy="954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suma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sumarTres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numero1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numero2</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return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numero1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numero2</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suma</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40</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15</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p:txBody>
      </p:sp>
      <p:sp>
        <p:nvSpPr>
          <p:cNvPr id="301" name="Google Shape;301;g306bf11d6d9_0_300"/>
          <p:cNvSpPr/>
          <p:nvPr/>
        </p:nvSpPr>
        <p:spPr>
          <a:xfrm>
            <a:off x="484750" y="2743950"/>
            <a:ext cx="4894200" cy="1485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numeroMaximo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valor1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valor2</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if</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valor1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&gt;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valor2</a:t>
            </a:r>
            <a:r>
              <a:rPr b="0" i="0" lang="es" sz="1200" u="none" cap="none" strike="noStrike">
                <a:solidFill>
                  <a:srgbClr val="D5CED9"/>
                </a:solidFill>
                <a:latin typeface="Consolas"/>
                <a:ea typeface="Consolas"/>
                <a:cs typeface="Consolas"/>
                <a:sym typeface="Consolas"/>
              </a:rPr>
              <a:t>) {  </a:t>
            </a:r>
            <a:r>
              <a:rPr b="0" i="0" lang="es" sz="1200" u="none" cap="none" strike="noStrike">
                <a:solidFill>
                  <a:srgbClr val="C74DED"/>
                </a:solidFill>
                <a:latin typeface="Consolas"/>
                <a:ea typeface="Consolas"/>
                <a:cs typeface="Consolas"/>
                <a:sym typeface="Consolas"/>
              </a:rPr>
              <a:t>return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valor1</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return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valor2</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v1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parseInt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prompt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"Ingrese un número entero"</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v2</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parseInt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prompt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"Ingrese otro número entero"</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"El número máximo es:"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numeroMaximo</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v1</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v2</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p:txBody>
      </p:sp>
      <p:cxnSp>
        <p:nvCxnSpPr>
          <p:cNvPr id="302" name="Google Shape;302;g306bf11d6d9_0_300"/>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303" name="Google Shape;303;g306bf11d6d9_0_300"/>
          <p:cNvSpPr txBox="1"/>
          <p:nvPr/>
        </p:nvSpPr>
        <p:spPr>
          <a:xfrm>
            <a:off x="626575" y="399450"/>
            <a:ext cx="7319700" cy="721500"/>
          </a:xfrm>
          <a:prstGeom prst="rect">
            <a:avLst/>
          </a:prstGeom>
          <a:noFill/>
          <a:ln>
            <a:noFill/>
          </a:ln>
        </p:spPr>
        <p:txBody>
          <a:bodyPr anchorCtr="0" anchor="b" bIns="91425" lIns="91425" spcFirstLastPara="1" rIns="91425" wrap="square" tIns="91425">
            <a:normAutofit fontScale="92500" lnSpcReduction="1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Funciones | retorno de valores</a:t>
            </a:r>
            <a:r>
              <a:rPr b="1" lang="es" sz="4000">
                <a:solidFill>
                  <a:schemeClr val="dk1"/>
                </a:solidFill>
                <a:latin typeface="Montserrat"/>
                <a:ea typeface="Montserrat"/>
                <a:cs typeface="Montserrat"/>
                <a:sym typeface="Montserrat"/>
              </a:rPr>
              <a:t>  </a:t>
            </a:r>
            <a:endParaRPr b="1" sz="4000">
              <a:solidFill>
                <a:schemeClr val="dk1"/>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7" name="Shape 307"/>
        <p:cNvGrpSpPr/>
        <p:nvPr/>
      </p:nvGrpSpPr>
      <p:grpSpPr>
        <a:xfrm>
          <a:off x="0" y="0"/>
          <a:ext cx="0" cy="0"/>
          <a:chOff x="0" y="0"/>
          <a:chExt cx="0" cy="0"/>
        </a:xfrm>
      </p:grpSpPr>
      <p:grpSp>
        <p:nvGrpSpPr>
          <p:cNvPr id="308" name="Google Shape;308;g306bf11d6d9_0_308"/>
          <p:cNvGrpSpPr/>
          <p:nvPr/>
        </p:nvGrpSpPr>
        <p:grpSpPr>
          <a:xfrm>
            <a:off x="8060379" y="344475"/>
            <a:ext cx="670072" cy="721457"/>
            <a:chOff x="0" y="-9525"/>
            <a:chExt cx="354123" cy="394843"/>
          </a:xfrm>
        </p:grpSpPr>
        <p:sp>
          <p:nvSpPr>
            <p:cNvPr id="309" name="Google Shape;309;g306bf11d6d9_0_308"/>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10" name="Google Shape;310;g306bf11d6d9_0_308"/>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11" name="Google Shape;311;g306bf11d6d9_0_308"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312" name="Google Shape;312;g306bf11d6d9_0_308"/>
          <p:cNvSpPr txBox="1"/>
          <p:nvPr/>
        </p:nvSpPr>
        <p:spPr>
          <a:xfrm>
            <a:off x="727375" y="1304875"/>
            <a:ext cx="7909500" cy="327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300">
                <a:solidFill>
                  <a:schemeClr val="dk1"/>
                </a:solidFill>
                <a:latin typeface="Archivo Narrow"/>
                <a:ea typeface="Archivo Narrow"/>
                <a:cs typeface="Archivo Narrow"/>
                <a:sym typeface="Archivo Narrow"/>
              </a:rPr>
              <a:t>El </a:t>
            </a:r>
            <a:r>
              <a:rPr b="1" lang="es" sz="1300">
                <a:solidFill>
                  <a:schemeClr val="dk1"/>
                </a:solidFill>
                <a:latin typeface="Archivo Narrow"/>
                <a:ea typeface="Archivo Narrow"/>
                <a:cs typeface="Archivo Narrow"/>
                <a:sym typeface="Archivo Narrow"/>
              </a:rPr>
              <a:t>scope</a:t>
            </a:r>
            <a:r>
              <a:rPr lang="es" sz="1300">
                <a:solidFill>
                  <a:schemeClr val="dk1"/>
                </a:solidFill>
                <a:latin typeface="Archivo Narrow"/>
                <a:ea typeface="Archivo Narrow"/>
                <a:cs typeface="Archivo Narrow"/>
                <a:sym typeface="Archivo Narrow"/>
              </a:rPr>
              <a:t> (alcance) determina la accesibilidad (visibilidad) de las variables. Define ¿en qué contexto las variables son visibles y cuándo no lo son?. Una variable que no está “al alcance actual” no está disponible para su uso.</a:t>
            </a:r>
            <a:endParaRPr sz="1300">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rPr lang="es" sz="1300">
                <a:solidFill>
                  <a:schemeClr val="dk1"/>
                </a:solidFill>
                <a:latin typeface="Archivo Narrow"/>
                <a:ea typeface="Archivo Narrow"/>
                <a:cs typeface="Archivo Narrow"/>
                <a:sym typeface="Archivo Narrow"/>
              </a:rPr>
              <a:t>En JavaScript hay dos tipos de alcance:</a:t>
            </a:r>
            <a:endParaRPr sz="1300">
              <a:solidFill>
                <a:schemeClr val="dk1"/>
              </a:solidFill>
              <a:latin typeface="Archivo Narrow"/>
              <a:ea typeface="Archivo Narrow"/>
              <a:cs typeface="Archivo Narrow"/>
              <a:sym typeface="Archivo Narrow"/>
            </a:endParaRPr>
          </a:p>
          <a:p>
            <a:pPr indent="-327025" lvl="0" marL="457200" rtl="0" algn="l">
              <a:lnSpc>
                <a:spcPct val="115000"/>
              </a:lnSpc>
              <a:spcBef>
                <a:spcPts val="1200"/>
              </a:spcBef>
              <a:spcAft>
                <a:spcPts val="0"/>
              </a:spcAft>
              <a:buClr>
                <a:srgbClr val="595959"/>
              </a:buClr>
              <a:buSzPts val="1550"/>
              <a:buFont typeface="Montserrat"/>
              <a:buChar char="●"/>
            </a:pPr>
            <a:r>
              <a:rPr lang="es" sz="1300">
                <a:solidFill>
                  <a:schemeClr val="dk1"/>
                </a:solidFill>
                <a:latin typeface="Archivo Narrow"/>
                <a:ea typeface="Archivo Narrow"/>
                <a:cs typeface="Archivo Narrow"/>
                <a:sym typeface="Archivo Narrow"/>
              </a:rPr>
              <a:t>Alcance local (por ejemplo, una función)</a:t>
            </a:r>
            <a:endParaRPr sz="1300">
              <a:solidFill>
                <a:schemeClr val="dk1"/>
              </a:solidFill>
              <a:latin typeface="Archivo Narrow"/>
              <a:ea typeface="Archivo Narrow"/>
              <a:cs typeface="Archivo Narrow"/>
              <a:sym typeface="Archivo Narrow"/>
            </a:endParaRPr>
          </a:p>
          <a:p>
            <a:pPr indent="-327025" lvl="0" marL="457200" rtl="0" algn="l">
              <a:lnSpc>
                <a:spcPct val="115000"/>
              </a:lnSpc>
              <a:spcBef>
                <a:spcPts val="0"/>
              </a:spcBef>
              <a:spcAft>
                <a:spcPts val="0"/>
              </a:spcAft>
              <a:buClr>
                <a:srgbClr val="595959"/>
              </a:buClr>
              <a:buSzPts val="1550"/>
              <a:buFont typeface="Montserrat"/>
              <a:buChar char="●"/>
            </a:pPr>
            <a:r>
              <a:rPr lang="es" sz="1300">
                <a:solidFill>
                  <a:schemeClr val="dk1"/>
                </a:solidFill>
                <a:latin typeface="Archivo Narrow"/>
                <a:ea typeface="Archivo Narrow"/>
                <a:cs typeface="Archivo Narrow"/>
                <a:sym typeface="Archivo Narrow"/>
              </a:rPr>
              <a:t>Alcance global (entorno completo de JavaScript)</a:t>
            </a:r>
            <a:endParaRPr sz="1300">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rPr lang="es" sz="1300">
                <a:solidFill>
                  <a:schemeClr val="dk1"/>
                </a:solidFill>
                <a:latin typeface="Archivo Narrow"/>
                <a:ea typeface="Archivo Narrow"/>
                <a:cs typeface="Archivo Narrow"/>
                <a:sym typeface="Archivo Narrow"/>
              </a:rPr>
              <a:t>Las variables definidas dentro de una función no son accesibles (visibles) desde fuera. La función “crea un ámbito cerrado” que impide el acceso a una variable de su interior desde fuera de ella o desde otras funciones. </a:t>
            </a:r>
            <a:endParaRPr sz="15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550">
              <a:solidFill>
                <a:srgbClr val="595959"/>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sz="1550">
              <a:solidFill>
                <a:srgbClr val="595959"/>
              </a:solidFill>
              <a:latin typeface="Montserrat"/>
              <a:ea typeface="Montserrat"/>
              <a:cs typeface="Montserrat"/>
              <a:sym typeface="Montserrat"/>
            </a:endParaRPr>
          </a:p>
        </p:txBody>
      </p:sp>
      <p:cxnSp>
        <p:nvCxnSpPr>
          <p:cNvPr id="313" name="Google Shape;313;g306bf11d6d9_0_308"/>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314" name="Google Shape;314;g306bf11d6d9_0_308"/>
          <p:cNvSpPr txBox="1"/>
          <p:nvPr/>
        </p:nvSpPr>
        <p:spPr>
          <a:xfrm>
            <a:off x="626575" y="399450"/>
            <a:ext cx="7319700" cy="721500"/>
          </a:xfrm>
          <a:prstGeom prst="rect">
            <a:avLst/>
          </a:prstGeom>
          <a:noFill/>
          <a:ln>
            <a:noFill/>
          </a:ln>
        </p:spPr>
        <p:txBody>
          <a:bodyPr anchorCtr="0" anchor="b" bIns="91425" lIns="91425" spcFirstLastPara="1" rIns="91425" wrap="square" tIns="91425">
            <a:normAutofit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Scope (Alcance)</a:t>
            </a:r>
            <a:endParaRPr b="1" sz="4000">
              <a:solidFill>
                <a:schemeClr val="dk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8" name="Shape 318"/>
        <p:cNvGrpSpPr/>
        <p:nvPr/>
      </p:nvGrpSpPr>
      <p:grpSpPr>
        <a:xfrm>
          <a:off x="0" y="0"/>
          <a:ext cx="0" cy="0"/>
          <a:chOff x="0" y="0"/>
          <a:chExt cx="0" cy="0"/>
        </a:xfrm>
      </p:grpSpPr>
      <p:grpSp>
        <p:nvGrpSpPr>
          <p:cNvPr id="319" name="Google Shape;319;g306bf11d6d9_0_397"/>
          <p:cNvGrpSpPr/>
          <p:nvPr/>
        </p:nvGrpSpPr>
        <p:grpSpPr>
          <a:xfrm>
            <a:off x="8060379" y="344475"/>
            <a:ext cx="670072" cy="721457"/>
            <a:chOff x="0" y="-9525"/>
            <a:chExt cx="354123" cy="394843"/>
          </a:xfrm>
        </p:grpSpPr>
        <p:sp>
          <p:nvSpPr>
            <p:cNvPr id="320" name="Google Shape;320;g306bf11d6d9_0_397"/>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21" name="Google Shape;321;g306bf11d6d9_0_397"/>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22" name="Google Shape;322;g306bf11d6d9_0_397"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323" name="Google Shape;323;g306bf11d6d9_0_397"/>
          <p:cNvSpPr txBox="1"/>
          <p:nvPr/>
        </p:nvSpPr>
        <p:spPr>
          <a:xfrm>
            <a:off x="584425" y="1304875"/>
            <a:ext cx="8280000" cy="327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1300">
                <a:solidFill>
                  <a:schemeClr val="dk1"/>
                </a:solidFill>
                <a:latin typeface="Archivo Narrow"/>
                <a:ea typeface="Archivo Narrow"/>
                <a:cs typeface="Archivo Narrow"/>
                <a:sym typeface="Archivo Narrow"/>
              </a:rPr>
              <a:t>Variables Locales</a:t>
            </a:r>
            <a:endParaRPr b="1" sz="1300">
              <a:solidFill>
                <a:schemeClr val="dk1"/>
              </a:solidFill>
              <a:latin typeface="Archivo Narrow"/>
              <a:ea typeface="Archivo Narrow"/>
              <a:cs typeface="Archivo Narrow"/>
              <a:sym typeface="Archivo Narrow"/>
            </a:endParaRPr>
          </a:p>
          <a:p>
            <a:pPr indent="0" lvl="0" marL="0" rtl="0" algn="l">
              <a:lnSpc>
                <a:spcPct val="115000"/>
              </a:lnSpc>
              <a:spcBef>
                <a:spcPts val="0"/>
              </a:spcBef>
              <a:spcAft>
                <a:spcPts val="0"/>
              </a:spcAft>
              <a:buNone/>
            </a:pPr>
            <a:r>
              <a:rPr lang="es" sz="1300">
                <a:solidFill>
                  <a:schemeClr val="dk1"/>
                </a:solidFill>
                <a:latin typeface="Archivo Narrow"/>
                <a:ea typeface="Archivo Narrow"/>
                <a:cs typeface="Archivo Narrow"/>
                <a:sym typeface="Archivo Narrow"/>
              </a:rPr>
              <a:t>En el siguiente ejemplo creamos una variable llamada carName a la cual le asignamos un valor:</a:t>
            </a:r>
            <a:endParaRPr sz="1300">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sz="1300">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t/>
            </a:r>
            <a:endParaRPr sz="1550">
              <a:solidFill>
                <a:srgbClr val="595959"/>
              </a:solidFill>
              <a:latin typeface="Montserrat"/>
              <a:ea typeface="Montserrat"/>
              <a:cs typeface="Montserrat"/>
              <a:sym typeface="Montserrat"/>
            </a:endParaRPr>
          </a:p>
        </p:txBody>
      </p:sp>
      <p:sp>
        <p:nvSpPr>
          <p:cNvPr id="324" name="Google Shape;324;g306bf11d6d9_0_397"/>
          <p:cNvSpPr/>
          <p:nvPr/>
        </p:nvSpPr>
        <p:spPr>
          <a:xfrm>
            <a:off x="584425" y="2065350"/>
            <a:ext cx="3971100" cy="1215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5F6167"/>
                </a:solidFill>
                <a:latin typeface="Consolas"/>
                <a:ea typeface="Consolas"/>
                <a:cs typeface="Consolas"/>
                <a:sym typeface="Consolas"/>
              </a:rPr>
              <a:t>// aca no puedo usar la variable carName</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myFunction</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carName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"Volvo"</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aca si puedo usar la variable carName</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5F6167"/>
                </a:solidFill>
                <a:latin typeface="Consolas"/>
                <a:ea typeface="Consolas"/>
                <a:cs typeface="Consolas"/>
                <a:sym typeface="Consolas"/>
              </a:rPr>
              <a:t>// aca no puedo usar la variable carName</a:t>
            </a:r>
            <a:endParaRPr b="0" i="0" sz="1200" u="none" cap="none" strike="noStrike">
              <a:solidFill>
                <a:srgbClr val="D5CED9"/>
              </a:solidFill>
              <a:latin typeface="Consolas"/>
              <a:ea typeface="Consolas"/>
              <a:cs typeface="Consolas"/>
              <a:sym typeface="Consolas"/>
            </a:endParaRPr>
          </a:p>
        </p:txBody>
      </p:sp>
      <p:sp>
        <p:nvSpPr>
          <p:cNvPr id="325" name="Google Shape;325;g306bf11d6d9_0_397"/>
          <p:cNvSpPr txBox="1"/>
          <p:nvPr/>
        </p:nvSpPr>
        <p:spPr>
          <a:xfrm>
            <a:off x="4668025" y="2042100"/>
            <a:ext cx="37941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s" sz="1300">
                <a:solidFill>
                  <a:schemeClr val="dk1"/>
                </a:solidFill>
                <a:latin typeface="Archivo Narrow"/>
                <a:ea typeface="Archivo Narrow"/>
                <a:cs typeface="Archivo Narrow"/>
                <a:sym typeface="Archivo Narrow"/>
              </a:rPr>
              <a:t>Podremos acceder al contenido de la variable </a:t>
            </a:r>
            <a:r>
              <a:rPr b="1" lang="es" sz="1300">
                <a:solidFill>
                  <a:schemeClr val="dk1"/>
                </a:solidFill>
                <a:latin typeface="Archivo Narrow"/>
                <a:ea typeface="Archivo Narrow"/>
                <a:cs typeface="Archivo Narrow"/>
                <a:sym typeface="Archivo Narrow"/>
              </a:rPr>
              <a:t>carName</a:t>
            </a:r>
            <a:r>
              <a:rPr lang="es" sz="1300">
                <a:solidFill>
                  <a:schemeClr val="dk1"/>
                </a:solidFill>
                <a:latin typeface="Archivo Narrow"/>
                <a:ea typeface="Archivo Narrow"/>
                <a:cs typeface="Archivo Narrow"/>
                <a:sym typeface="Archivo Narrow"/>
              </a:rPr>
              <a:t> solamente dentro de la función. </a:t>
            </a:r>
            <a:endParaRPr b="0" i="0" sz="1300" u="none" cap="none" strike="noStrike">
              <a:solidFill>
                <a:srgbClr val="000000"/>
              </a:solidFill>
              <a:latin typeface="Arial"/>
              <a:ea typeface="Arial"/>
              <a:cs typeface="Arial"/>
              <a:sym typeface="Arial"/>
            </a:endParaRPr>
          </a:p>
        </p:txBody>
      </p:sp>
      <p:sp>
        <p:nvSpPr>
          <p:cNvPr id="326" name="Google Shape;326;g306bf11d6d9_0_397"/>
          <p:cNvSpPr txBox="1"/>
          <p:nvPr/>
        </p:nvSpPr>
        <p:spPr>
          <a:xfrm>
            <a:off x="584425" y="3373675"/>
            <a:ext cx="7798200" cy="823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50"/>
              <a:buFont typeface="Arial"/>
              <a:buNone/>
            </a:pPr>
            <a:r>
              <a:rPr lang="es" sz="1300">
                <a:solidFill>
                  <a:schemeClr val="dk1"/>
                </a:solidFill>
                <a:latin typeface="Archivo Narrow"/>
                <a:ea typeface="Archivo Narrow"/>
                <a:cs typeface="Archivo Narrow"/>
                <a:sym typeface="Archivo Narrow"/>
              </a:rPr>
              <a:t>Este tipo de variables son de alcance local, porque solamente valen en el ámbito de la función, y no en el ámbito a nivel de programa. Los parámetros de la función funcionan como </a:t>
            </a:r>
            <a:r>
              <a:rPr b="1" lang="es" sz="1300">
                <a:solidFill>
                  <a:schemeClr val="dk1"/>
                </a:solidFill>
                <a:latin typeface="Archivo Narrow"/>
                <a:ea typeface="Archivo Narrow"/>
                <a:cs typeface="Archivo Narrow"/>
                <a:sym typeface="Archivo Narrow"/>
              </a:rPr>
              <a:t>variables locales </a:t>
            </a:r>
            <a:r>
              <a:rPr lang="es" sz="1300">
                <a:solidFill>
                  <a:schemeClr val="dk1"/>
                </a:solidFill>
                <a:latin typeface="Archivo Narrow"/>
                <a:ea typeface="Archivo Narrow"/>
                <a:cs typeface="Archivo Narrow"/>
                <a:sym typeface="Archivo Narrow"/>
              </a:rPr>
              <a:t>dentro de las mismas.</a:t>
            </a:r>
            <a:endParaRPr b="0" i="0" sz="15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50"/>
              <a:buFont typeface="Arial"/>
              <a:buNone/>
            </a:pPr>
            <a:r>
              <a:t/>
            </a:r>
            <a:endParaRPr b="0" i="0" sz="1550" u="none" cap="none" strike="noStrike">
              <a:solidFill>
                <a:srgbClr val="595959"/>
              </a:solidFill>
              <a:latin typeface="Montserrat"/>
              <a:ea typeface="Montserrat"/>
              <a:cs typeface="Montserrat"/>
              <a:sym typeface="Montserrat"/>
            </a:endParaRPr>
          </a:p>
        </p:txBody>
      </p:sp>
      <p:cxnSp>
        <p:nvCxnSpPr>
          <p:cNvPr id="327" name="Google Shape;327;g306bf11d6d9_0_397"/>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328" name="Google Shape;328;g306bf11d6d9_0_397"/>
          <p:cNvSpPr txBox="1"/>
          <p:nvPr/>
        </p:nvSpPr>
        <p:spPr>
          <a:xfrm>
            <a:off x="626575" y="399450"/>
            <a:ext cx="7319700" cy="721500"/>
          </a:xfrm>
          <a:prstGeom prst="rect">
            <a:avLst/>
          </a:prstGeom>
          <a:noFill/>
          <a:ln>
            <a:noFill/>
          </a:ln>
        </p:spPr>
        <p:txBody>
          <a:bodyPr anchorCtr="0" anchor="b" bIns="91425" lIns="91425" spcFirstLastPara="1" rIns="91425" wrap="square" tIns="91425">
            <a:normAutofit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Scope (Alcance)</a:t>
            </a:r>
            <a:endParaRPr b="1" sz="4000">
              <a:solidFill>
                <a:schemeClr val="dk1"/>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2" name="Shape 332"/>
        <p:cNvGrpSpPr/>
        <p:nvPr/>
      </p:nvGrpSpPr>
      <p:grpSpPr>
        <a:xfrm>
          <a:off x="0" y="0"/>
          <a:ext cx="0" cy="0"/>
          <a:chOff x="0" y="0"/>
          <a:chExt cx="0" cy="0"/>
        </a:xfrm>
      </p:grpSpPr>
      <p:grpSp>
        <p:nvGrpSpPr>
          <p:cNvPr id="333" name="Google Shape;333;g306bf11d6d9_0_405"/>
          <p:cNvGrpSpPr/>
          <p:nvPr/>
        </p:nvGrpSpPr>
        <p:grpSpPr>
          <a:xfrm>
            <a:off x="8060379" y="344475"/>
            <a:ext cx="670072" cy="721457"/>
            <a:chOff x="0" y="-9525"/>
            <a:chExt cx="354123" cy="394843"/>
          </a:xfrm>
        </p:grpSpPr>
        <p:sp>
          <p:nvSpPr>
            <p:cNvPr id="334" name="Google Shape;334;g306bf11d6d9_0_405"/>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35" name="Google Shape;335;g306bf11d6d9_0_405"/>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36" name="Google Shape;336;g306bf11d6d9_0_405"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337" name="Google Shape;337;g306bf11d6d9_0_405"/>
          <p:cNvSpPr txBox="1"/>
          <p:nvPr/>
        </p:nvSpPr>
        <p:spPr>
          <a:xfrm>
            <a:off x="660625" y="1228675"/>
            <a:ext cx="8280000" cy="83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300">
                <a:solidFill>
                  <a:schemeClr val="dk1"/>
                </a:solidFill>
                <a:latin typeface="Archivo Narrow"/>
                <a:ea typeface="Archivo Narrow"/>
                <a:cs typeface="Archivo Narrow"/>
                <a:sym typeface="Archivo Narrow"/>
              </a:rPr>
              <a:t>Una variable declarada fuera de una función se convierte en </a:t>
            </a:r>
            <a:r>
              <a:rPr b="1" lang="es" sz="1300">
                <a:solidFill>
                  <a:schemeClr val="dk1"/>
                </a:solidFill>
                <a:latin typeface="Archivo Narrow"/>
                <a:ea typeface="Archivo Narrow"/>
                <a:cs typeface="Archivo Narrow"/>
                <a:sym typeface="Archivo Narrow"/>
              </a:rPr>
              <a:t>global</a:t>
            </a:r>
            <a:r>
              <a:rPr lang="es" sz="1300">
                <a:solidFill>
                  <a:schemeClr val="dk1"/>
                </a:solidFill>
                <a:latin typeface="Archivo Narrow"/>
                <a:ea typeface="Archivo Narrow"/>
                <a:cs typeface="Archivo Narrow"/>
                <a:sym typeface="Archivo Narrow"/>
              </a:rPr>
              <a:t>. Esto quiere decir que tiene alcance global: todos los scripts y funciones de una página web pueden acceder a ella. </a:t>
            </a:r>
            <a:endParaRPr sz="1300">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sz="1550">
              <a:solidFill>
                <a:srgbClr val="595959"/>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sz="1550">
              <a:solidFill>
                <a:srgbClr val="595959"/>
              </a:solidFill>
              <a:latin typeface="Montserrat"/>
              <a:ea typeface="Montserrat"/>
              <a:cs typeface="Montserrat"/>
              <a:sym typeface="Montserrat"/>
            </a:endParaRPr>
          </a:p>
        </p:txBody>
      </p:sp>
      <p:sp>
        <p:nvSpPr>
          <p:cNvPr id="338" name="Google Shape;338;g306bf11d6d9_0_405"/>
          <p:cNvSpPr txBox="1"/>
          <p:nvPr/>
        </p:nvSpPr>
        <p:spPr>
          <a:xfrm>
            <a:off x="5879200" y="2042100"/>
            <a:ext cx="2455800" cy="985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s" sz="1300">
                <a:solidFill>
                  <a:schemeClr val="dk1"/>
                </a:solidFill>
                <a:latin typeface="Archivo Narrow"/>
                <a:ea typeface="Archivo Narrow"/>
                <a:cs typeface="Archivo Narrow"/>
                <a:sym typeface="Archivo Narrow"/>
              </a:rPr>
              <a:t>En este caso podremos acceder al contenido la variable carName tanto desde fuera como desde adentro de la función</a:t>
            </a:r>
            <a:endParaRPr b="0" i="0" sz="1300" u="none" cap="none" strike="noStrike">
              <a:solidFill>
                <a:srgbClr val="000000"/>
              </a:solidFill>
              <a:latin typeface="Arial"/>
              <a:ea typeface="Arial"/>
              <a:cs typeface="Arial"/>
              <a:sym typeface="Arial"/>
            </a:endParaRPr>
          </a:p>
        </p:txBody>
      </p:sp>
      <p:sp>
        <p:nvSpPr>
          <p:cNvPr id="339" name="Google Shape;339;g306bf11d6d9_0_405"/>
          <p:cNvSpPr txBox="1"/>
          <p:nvPr/>
        </p:nvSpPr>
        <p:spPr>
          <a:xfrm>
            <a:off x="660625" y="3457925"/>
            <a:ext cx="83829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50"/>
              <a:buFont typeface="Arial"/>
              <a:buNone/>
            </a:pPr>
            <a:r>
              <a:rPr lang="es" sz="1300">
                <a:solidFill>
                  <a:schemeClr val="dk1"/>
                </a:solidFill>
                <a:latin typeface="Archivo Narrow"/>
                <a:ea typeface="Archivo Narrow"/>
                <a:cs typeface="Archivo Narrow"/>
                <a:sym typeface="Archivo Narrow"/>
              </a:rPr>
              <a:t>El alcance determina la accesibilidad de variables, objetos y funciones de diferentes partes del código.</a:t>
            </a:r>
            <a:endParaRPr b="0" i="0" sz="1550" u="none" cap="none" strike="noStrike">
              <a:solidFill>
                <a:srgbClr val="595959"/>
              </a:solidFill>
              <a:latin typeface="Montserrat"/>
              <a:ea typeface="Montserrat"/>
              <a:cs typeface="Montserrat"/>
              <a:sym typeface="Montserrat"/>
            </a:endParaRPr>
          </a:p>
        </p:txBody>
      </p:sp>
      <p:sp>
        <p:nvSpPr>
          <p:cNvPr id="340" name="Google Shape;340;g306bf11d6d9_0_405"/>
          <p:cNvSpPr/>
          <p:nvPr/>
        </p:nvSpPr>
        <p:spPr>
          <a:xfrm>
            <a:off x="660625" y="2128975"/>
            <a:ext cx="5218500" cy="1169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carName2</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"Fiat"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aqui si puedo usar carName2</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myFunction</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aqui tambien puedo usar la variable carName2</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p:txBody>
      </p:sp>
      <p:cxnSp>
        <p:nvCxnSpPr>
          <p:cNvPr id="341" name="Google Shape;341;g306bf11d6d9_0_405"/>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342" name="Google Shape;342;g306bf11d6d9_0_405"/>
          <p:cNvSpPr txBox="1"/>
          <p:nvPr/>
        </p:nvSpPr>
        <p:spPr>
          <a:xfrm>
            <a:off x="626575" y="399450"/>
            <a:ext cx="7319700" cy="721500"/>
          </a:xfrm>
          <a:prstGeom prst="rect">
            <a:avLst/>
          </a:prstGeom>
          <a:noFill/>
          <a:ln>
            <a:noFill/>
          </a:ln>
        </p:spPr>
        <p:txBody>
          <a:bodyPr anchorCtr="0" anchor="b" bIns="91425" lIns="91425" spcFirstLastPara="1" rIns="91425" wrap="square" tIns="91425">
            <a:normAutofit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Scope (Alcance)</a:t>
            </a:r>
            <a:endParaRPr b="1" sz="4000">
              <a:solidFill>
                <a:schemeClr val="dk1"/>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6" name="Shape 346"/>
        <p:cNvGrpSpPr/>
        <p:nvPr/>
      </p:nvGrpSpPr>
      <p:grpSpPr>
        <a:xfrm>
          <a:off x="0" y="0"/>
          <a:ext cx="0" cy="0"/>
          <a:chOff x="0" y="0"/>
          <a:chExt cx="0" cy="0"/>
        </a:xfrm>
      </p:grpSpPr>
      <p:grpSp>
        <p:nvGrpSpPr>
          <p:cNvPr id="347" name="Google Shape;347;g306bf11d6d9_0_413"/>
          <p:cNvGrpSpPr/>
          <p:nvPr/>
        </p:nvGrpSpPr>
        <p:grpSpPr>
          <a:xfrm>
            <a:off x="8060379" y="344475"/>
            <a:ext cx="670072" cy="721457"/>
            <a:chOff x="0" y="-9525"/>
            <a:chExt cx="354123" cy="394843"/>
          </a:xfrm>
        </p:grpSpPr>
        <p:sp>
          <p:nvSpPr>
            <p:cNvPr id="348" name="Google Shape;348;g306bf11d6d9_0_41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49" name="Google Shape;349;g306bf11d6d9_0_413"/>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50" name="Google Shape;350;g306bf11d6d9_0_413"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351" name="Google Shape;351;g306bf11d6d9_0_413"/>
          <p:cNvSpPr txBox="1"/>
          <p:nvPr/>
        </p:nvSpPr>
        <p:spPr>
          <a:xfrm>
            <a:off x="584425" y="1228675"/>
            <a:ext cx="8280000" cy="3275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s" sz="1300">
                <a:solidFill>
                  <a:schemeClr val="dk1"/>
                </a:solidFill>
                <a:latin typeface="Archivo Narrow"/>
                <a:ea typeface="Archivo Narrow"/>
                <a:cs typeface="Archivo Narrow"/>
                <a:sym typeface="Archivo Narrow"/>
              </a:rPr>
              <a:t>Variable </a:t>
            </a:r>
            <a:r>
              <a:rPr b="1" lang="es" sz="1300">
                <a:solidFill>
                  <a:schemeClr val="dk1"/>
                </a:solidFill>
                <a:latin typeface="Archivo Narrow"/>
                <a:ea typeface="Archivo Narrow"/>
                <a:cs typeface="Archivo Narrow"/>
                <a:sym typeface="Archivo Narrow"/>
              </a:rPr>
              <a:t>automáticamente</a:t>
            </a:r>
            <a:r>
              <a:rPr b="1" lang="es" sz="1300">
                <a:solidFill>
                  <a:schemeClr val="dk1"/>
                </a:solidFill>
                <a:latin typeface="Archivo Narrow"/>
                <a:ea typeface="Archivo Narrow"/>
                <a:cs typeface="Archivo Narrow"/>
                <a:sym typeface="Archivo Narrow"/>
              </a:rPr>
              <a:t> global</a:t>
            </a:r>
            <a:endParaRPr b="1" sz="1300">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rPr lang="es" sz="1300">
                <a:solidFill>
                  <a:schemeClr val="dk1"/>
                </a:solidFill>
                <a:latin typeface="Archivo Narrow"/>
                <a:ea typeface="Archivo Narrow"/>
                <a:cs typeface="Archivo Narrow"/>
                <a:sym typeface="Archivo Narrow"/>
              </a:rPr>
              <a:t>Si asignamos un valor a una variable que no ha sido declarada, se convertirá en una variable global. Este ejemplo declara la variable global carName, aún cuando su valor se asigna dentro de una función.</a:t>
            </a:r>
            <a:endParaRPr sz="1300">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t/>
            </a:r>
            <a:endParaRPr sz="1300">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t/>
            </a:r>
            <a:endParaRPr sz="1300">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t/>
            </a:r>
            <a:endParaRPr sz="1300">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t/>
            </a:r>
            <a:endParaRPr sz="1300">
              <a:solidFill>
                <a:schemeClr val="dk1"/>
              </a:solidFill>
              <a:latin typeface="Archivo Narrow"/>
              <a:ea typeface="Archivo Narrow"/>
              <a:cs typeface="Archivo Narrow"/>
              <a:sym typeface="Archivo Narrow"/>
            </a:endParaRPr>
          </a:p>
        </p:txBody>
      </p:sp>
      <p:sp>
        <p:nvSpPr>
          <p:cNvPr id="352" name="Google Shape;352;g306bf11d6d9_0_413"/>
          <p:cNvSpPr txBox="1"/>
          <p:nvPr/>
        </p:nvSpPr>
        <p:spPr>
          <a:xfrm>
            <a:off x="4893325" y="2285725"/>
            <a:ext cx="3743400" cy="845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s" sz="1300">
                <a:solidFill>
                  <a:schemeClr val="dk1"/>
                </a:solidFill>
                <a:latin typeface="Archivo Narrow"/>
                <a:ea typeface="Archivo Narrow"/>
                <a:cs typeface="Archivo Narrow"/>
                <a:sym typeface="Archivo Narrow"/>
              </a:rPr>
              <a:t>En este caso podremos acceder al contenido la variable carName tanto desde fuera como desde adentro de la función por ser automáticamente global.</a:t>
            </a:r>
            <a:endParaRPr sz="1300">
              <a:solidFill>
                <a:schemeClr val="dk1"/>
              </a:solidFill>
              <a:latin typeface="Archivo Narrow"/>
              <a:ea typeface="Archivo Narrow"/>
              <a:cs typeface="Archivo Narrow"/>
              <a:sym typeface="Archivo Narrow"/>
            </a:endParaRPr>
          </a:p>
        </p:txBody>
      </p:sp>
      <p:sp>
        <p:nvSpPr>
          <p:cNvPr id="353" name="Google Shape;353;g306bf11d6d9_0_413"/>
          <p:cNvSpPr txBox="1"/>
          <p:nvPr/>
        </p:nvSpPr>
        <p:spPr>
          <a:xfrm>
            <a:off x="584425" y="3610325"/>
            <a:ext cx="83829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50"/>
              <a:buFont typeface="Arial"/>
              <a:buNone/>
            </a:pPr>
            <a:r>
              <a:rPr lang="es" sz="1300">
                <a:solidFill>
                  <a:schemeClr val="dk1"/>
                </a:solidFill>
                <a:latin typeface="Archivo Narrow"/>
                <a:ea typeface="Archivo Narrow"/>
                <a:cs typeface="Archivo Narrow"/>
                <a:sym typeface="Archivo Narrow"/>
              </a:rPr>
              <a:t>La vida útil de una variable comienza cuando se declara. Las variables locales se eliminan cuando se completa la función.</a:t>
            </a:r>
            <a:endParaRPr b="0" i="0" sz="1550" u="none" cap="none" strike="noStrike">
              <a:solidFill>
                <a:srgbClr val="595959"/>
              </a:solidFill>
              <a:latin typeface="Montserrat"/>
              <a:ea typeface="Montserrat"/>
              <a:cs typeface="Montserrat"/>
              <a:sym typeface="Montserrat"/>
            </a:endParaRPr>
          </a:p>
        </p:txBody>
      </p:sp>
      <p:sp>
        <p:nvSpPr>
          <p:cNvPr id="354" name="Google Shape;354;g306bf11d6d9_0_413"/>
          <p:cNvSpPr/>
          <p:nvPr/>
        </p:nvSpPr>
        <p:spPr>
          <a:xfrm>
            <a:off x="584425" y="2281375"/>
            <a:ext cx="4260600" cy="10554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FFE66D"/>
                </a:solidFill>
                <a:latin typeface="Consolas"/>
                <a:ea typeface="Consolas"/>
                <a:cs typeface="Consolas"/>
                <a:sym typeface="Consolas"/>
              </a:rPr>
              <a:t>myFunction</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5F6167"/>
                </a:solidFill>
                <a:latin typeface="Consolas"/>
                <a:ea typeface="Consolas"/>
                <a:cs typeface="Consolas"/>
                <a:sym typeface="Consolas"/>
              </a:rPr>
              <a:t>// aquí puede se puede usar carName</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myFunction</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carName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"Volvo"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variable no declarada</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p:txBody>
      </p:sp>
      <p:cxnSp>
        <p:nvCxnSpPr>
          <p:cNvPr id="355" name="Google Shape;355;g306bf11d6d9_0_413"/>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356" name="Google Shape;356;g306bf11d6d9_0_413"/>
          <p:cNvSpPr txBox="1"/>
          <p:nvPr/>
        </p:nvSpPr>
        <p:spPr>
          <a:xfrm>
            <a:off x="626575" y="399450"/>
            <a:ext cx="7319700" cy="721500"/>
          </a:xfrm>
          <a:prstGeom prst="rect">
            <a:avLst/>
          </a:prstGeom>
          <a:noFill/>
          <a:ln>
            <a:noFill/>
          </a:ln>
        </p:spPr>
        <p:txBody>
          <a:bodyPr anchorCtr="0" anchor="b" bIns="91425" lIns="91425" spcFirstLastPara="1" rIns="91425" wrap="square" tIns="91425">
            <a:normAutofit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Scope (Alcance)</a:t>
            </a:r>
            <a:endParaRPr b="1" sz="4000">
              <a:solidFill>
                <a:schemeClr val="dk1"/>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0" name="Shape 360"/>
        <p:cNvGrpSpPr/>
        <p:nvPr/>
      </p:nvGrpSpPr>
      <p:grpSpPr>
        <a:xfrm>
          <a:off x="0" y="0"/>
          <a:ext cx="0" cy="0"/>
          <a:chOff x="0" y="0"/>
          <a:chExt cx="0" cy="0"/>
        </a:xfrm>
      </p:grpSpPr>
      <p:grpSp>
        <p:nvGrpSpPr>
          <p:cNvPr id="361" name="Google Shape;361;g306bf11d6d9_0_316"/>
          <p:cNvGrpSpPr/>
          <p:nvPr/>
        </p:nvGrpSpPr>
        <p:grpSpPr>
          <a:xfrm>
            <a:off x="8060379" y="344475"/>
            <a:ext cx="670072" cy="721457"/>
            <a:chOff x="0" y="-9525"/>
            <a:chExt cx="354123" cy="394843"/>
          </a:xfrm>
        </p:grpSpPr>
        <p:sp>
          <p:nvSpPr>
            <p:cNvPr id="362" name="Google Shape;362;g306bf11d6d9_0_316"/>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63" name="Google Shape;363;g306bf11d6d9_0_316"/>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64" name="Google Shape;364;g306bf11d6d9_0_316"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365" name="Google Shape;365;g306bf11d6d9_0_316"/>
          <p:cNvSpPr txBox="1"/>
          <p:nvPr/>
        </p:nvSpPr>
        <p:spPr>
          <a:xfrm>
            <a:off x="508225" y="1152475"/>
            <a:ext cx="8280000" cy="327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1300">
                <a:solidFill>
                  <a:schemeClr val="dk1"/>
                </a:solidFill>
                <a:latin typeface="Archivo Narrow"/>
                <a:ea typeface="Archivo Narrow"/>
                <a:cs typeface="Archivo Narrow"/>
                <a:sym typeface="Archivo Narrow"/>
              </a:rPr>
              <a:t>let:</a:t>
            </a:r>
            <a:r>
              <a:rPr lang="es" sz="1300">
                <a:solidFill>
                  <a:schemeClr val="dk1"/>
                </a:solidFill>
                <a:latin typeface="Archivo Narrow"/>
                <a:ea typeface="Archivo Narrow"/>
                <a:cs typeface="Archivo Narrow"/>
                <a:sym typeface="Archivo Narrow"/>
              </a:rPr>
              <a:t> declara una variable de alcance local, limitando su alcance (scope) al bloque, declaración, o expresión donde se está usando. </a:t>
            </a:r>
            <a:endParaRPr sz="1300">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rPr b="1" lang="es" sz="1300">
                <a:solidFill>
                  <a:schemeClr val="dk1"/>
                </a:solidFill>
                <a:latin typeface="Archivo Narrow"/>
                <a:ea typeface="Archivo Narrow"/>
                <a:cs typeface="Archivo Narrow"/>
                <a:sym typeface="Archivo Narrow"/>
              </a:rPr>
              <a:t>var:</a:t>
            </a:r>
            <a:r>
              <a:rPr lang="es" sz="1300">
                <a:solidFill>
                  <a:schemeClr val="dk1"/>
                </a:solidFill>
                <a:latin typeface="Archivo Narrow"/>
                <a:ea typeface="Archivo Narrow"/>
                <a:cs typeface="Archivo Narrow"/>
                <a:sym typeface="Archivo Narrow"/>
              </a:rPr>
              <a:t> define una variable global o local en una función sin importar el ámbito del bloque.</a:t>
            </a:r>
            <a:endParaRPr sz="1550">
              <a:solidFill>
                <a:srgbClr val="595959"/>
              </a:solidFill>
              <a:latin typeface="Montserrat"/>
              <a:ea typeface="Montserrat"/>
              <a:cs typeface="Montserrat"/>
              <a:sym typeface="Montserrat"/>
            </a:endParaRPr>
          </a:p>
        </p:txBody>
      </p:sp>
      <p:sp>
        <p:nvSpPr>
          <p:cNvPr id="366" name="Google Shape;366;g306bf11d6d9_0_316"/>
          <p:cNvSpPr/>
          <p:nvPr/>
        </p:nvSpPr>
        <p:spPr>
          <a:xfrm>
            <a:off x="2039700" y="2147075"/>
            <a:ext cx="5047200" cy="2199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5</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b</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10</a:t>
            </a:r>
            <a:br>
              <a:rPr b="0" i="0" lang="es" sz="1200" u="none" cap="none" strike="noStrike">
                <a:solidFill>
                  <a:srgbClr val="D5CED9"/>
                </a:solidFill>
                <a:latin typeface="Consolas"/>
                <a:ea typeface="Consolas"/>
                <a:cs typeface="Consolas"/>
                <a:sym typeface="Consolas"/>
              </a:rPr>
            </a:br>
            <a:r>
              <a:rPr b="0" i="0" lang="es" sz="1200" u="none" cap="none" strike="noStrike">
                <a:solidFill>
                  <a:srgbClr val="C74DED"/>
                </a:solidFill>
                <a:latin typeface="Consolas"/>
                <a:ea typeface="Consolas"/>
                <a:cs typeface="Consolas"/>
                <a:sym typeface="Consolas"/>
              </a:rPr>
              <a:t>if</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5</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let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4</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El alcance es dentro del bloque if</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b</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El alcance es global, sobreescribe a 10</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4, por alcance a nivel de bloque</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b</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15, por alcance global</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5, por alcance global</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b</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15, por alcance global</a:t>
            </a:r>
            <a:endParaRPr b="0" i="0" sz="1200" u="none" cap="none" strike="noStrike">
              <a:solidFill>
                <a:srgbClr val="D5CED9"/>
              </a:solidFill>
              <a:latin typeface="Consolas"/>
              <a:ea typeface="Consolas"/>
              <a:cs typeface="Consolas"/>
              <a:sym typeface="Consolas"/>
            </a:endParaRPr>
          </a:p>
        </p:txBody>
      </p:sp>
      <p:cxnSp>
        <p:nvCxnSpPr>
          <p:cNvPr id="367" name="Google Shape;367;g306bf11d6d9_0_316"/>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368" name="Google Shape;368;g306bf11d6d9_0_316"/>
          <p:cNvSpPr txBox="1"/>
          <p:nvPr/>
        </p:nvSpPr>
        <p:spPr>
          <a:xfrm>
            <a:off x="626575" y="399450"/>
            <a:ext cx="7319700" cy="721500"/>
          </a:xfrm>
          <a:prstGeom prst="rect">
            <a:avLst/>
          </a:prstGeom>
          <a:noFill/>
          <a:ln>
            <a:noFill/>
          </a:ln>
        </p:spPr>
        <p:txBody>
          <a:bodyPr anchorCtr="0" anchor="b" bIns="91425" lIns="91425" spcFirstLastPara="1" rIns="91425" wrap="square" tIns="91425">
            <a:normAutofit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Let y Var</a:t>
            </a:r>
            <a:endParaRPr b="1" sz="4000">
              <a:solidFill>
                <a:schemeClr val="dk1"/>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2" name="Shape 372"/>
        <p:cNvGrpSpPr/>
        <p:nvPr/>
      </p:nvGrpSpPr>
      <p:grpSpPr>
        <a:xfrm>
          <a:off x="0" y="0"/>
          <a:ext cx="0" cy="0"/>
          <a:chOff x="0" y="0"/>
          <a:chExt cx="0" cy="0"/>
        </a:xfrm>
      </p:grpSpPr>
      <p:grpSp>
        <p:nvGrpSpPr>
          <p:cNvPr id="373" name="Google Shape;373;g306bf11d6d9_0_324"/>
          <p:cNvGrpSpPr/>
          <p:nvPr/>
        </p:nvGrpSpPr>
        <p:grpSpPr>
          <a:xfrm>
            <a:off x="8060379" y="344475"/>
            <a:ext cx="670072" cy="721457"/>
            <a:chOff x="0" y="-9525"/>
            <a:chExt cx="354123" cy="394843"/>
          </a:xfrm>
        </p:grpSpPr>
        <p:sp>
          <p:nvSpPr>
            <p:cNvPr id="374" name="Google Shape;374;g306bf11d6d9_0_324"/>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75" name="Google Shape;375;g306bf11d6d9_0_324"/>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76" name="Google Shape;376;g306bf11d6d9_0_324"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377" name="Google Shape;377;g306bf11d6d9_0_324"/>
          <p:cNvSpPr txBox="1"/>
          <p:nvPr/>
        </p:nvSpPr>
        <p:spPr>
          <a:xfrm>
            <a:off x="727375" y="1528000"/>
            <a:ext cx="3039900" cy="257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s" sz="1300">
                <a:solidFill>
                  <a:schemeClr val="dk1"/>
                </a:solidFill>
                <a:latin typeface="Archivo Narrow"/>
                <a:ea typeface="Archivo Narrow"/>
                <a:cs typeface="Archivo Narrow"/>
                <a:sym typeface="Archivo Narrow"/>
              </a:rPr>
              <a:t>¿Qué son las Funciones Nativas? </a:t>
            </a:r>
            <a:endParaRPr b="1" sz="1300">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Clr>
                <a:schemeClr val="dk1"/>
              </a:buClr>
              <a:buSzPts val="1100"/>
              <a:buFont typeface="Arial"/>
              <a:buNone/>
            </a:pPr>
            <a:r>
              <a:rPr lang="es" sz="1300">
                <a:solidFill>
                  <a:schemeClr val="dk1"/>
                </a:solidFill>
                <a:latin typeface="Archivo Narrow"/>
                <a:ea typeface="Archivo Narrow"/>
                <a:cs typeface="Archivo Narrow"/>
                <a:sym typeface="Archivo Narrow"/>
              </a:rPr>
              <a:t>Las funciones nativas en JavaScript son aquellas que ya vienen predefinidas en el lenguaje. Nos permiten realizar operaciones comunes sin necesidad de escribir código adicional. Son herramientas listas para usar y optimizan el desarrollo, porque evitan que tengamos que "reinventar la rueda".</a:t>
            </a:r>
            <a:endParaRPr sz="1000">
              <a:solidFill>
                <a:schemeClr val="dk1"/>
              </a:solidFill>
            </a:endParaRPr>
          </a:p>
          <a:p>
            <a:pPr indent="0" lvl="0" marL="0" rtl="0" algn="l">
              <a:spcBef>
                <a:spcPts val="1200"/>
              </a:spcBef>
              <a:spcAft>
                <a:spcPts val="0"/>
              </a:spcAft>
              <a:buNone/>
            </a:pPr>
            <a:r>
              <a:t/>
            </a:r>
            <a:endParaRPr sz="1700">
              <a:solidFill>
                <a:schemeClr val="dk2"/>
              </a:solidFill>
            </a:endParaRPr>
          </a:p>
        </p:txBody>
      </p:sp>
      <p:sp>
        <p:nvSpPr>
          <p:cNvPr id="378" name="Google Shape;378;g306bf11d6d9_0_324"/>
          <p:cNvSpPr txBox="1"/>
          <p:nvPr/>
        </p:nvSpPr>
        <p:spPr>
          <a:xfrm>
            <a:off x="4428700" y="1323825"/>
            <a:ext cx="3725400" cy="22932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795E26"/>
                </a:solidFill>
                <a:highlight>
                  <a:srgbClr val="FFFFFF"/>
                </a:highlight>
                <a:latin typeface="Courier New"/>
                <a:ea typeface="Courier New"/>
                <a:cs typeface="Courier New"/>
                <a:sym typeface="Courier New"/>
              </a:rPr>
              <a:t>alert</a:t>
            </a:r>
            <a:r>
              <a:rPr lang="es" sz="1050">
                <a:solidFill>
                  <a:schemeClr val="dk1"/>
                </a:solidFill>
                <a:highlight>
                  <a:srgbClr val="FFFFFF"/>
                </a:highlight>
                <a:latin typeface="Courier New"/>
                <a:ea typeface="Courier New"/>
                <a:cs typeface="Courier New"/>
                <a:sym typeface="Courier New"/>
              </a:rPr>
              <a:t>(</a:t>
            </a:r>
            <a:r>
              <a:rPr lang="es" sz="1050">
                <a:solidFill>
                  <a:srgbClr val="A31515"/>
                </a:solidFill>
                <a:highlight>
                  <a:srgbClr val="FFFFFF"/>
                </a:highlight>
                <a:latin typeface="Courier New"/>
                <a:ea typeface="Courier New"/>
                <a:cs typeface="Courier New"/>
                <a:sym typeface="Courier New"/>
              </a:rPr>
              <a:t>"¡Hola, Mundo!"</a:t>
            </a:r>
            <a:r>
              <a:rPr lang="es"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795E26"/>
                </a:solidFill>
                <a:highlight>
                  <a:srgbClr val="FFFFFF"/>
                </a:highlight>
                <a:latin typeface="Courier New"/>
                <a:ea typeface="Courier New"/>
                <a:cs typeface="Courier New"/>
                <a:sym typeface="Courier New"/>
              </a:rPr>
              <a:t>parseInt</a:t>
            </a:r>
            <a:r>
              <a:rPr lang="es" sz="1050">
                <a:solidFill>
                  <a:schemeClr val="dk1"/>
                </a:solidFill>
                <a:highlight>
                  <a:srgbClr val="FFFFFF"/>
                </a:highlight>
                <a:latin typeface="Courier New"/>
                <a:ea typeface="Courier New"/>
                <a:cs typeface="Courier New"/>
                <a:sym typeface="Courier New"/>
              </a:rPr>
              <a:t>(): </a:t>
            </a:r>
            <a:r>
              <a:rPr lang="es" sz="1050">
                <a:solidFill>
                  <a:srgbClr val="001080"/>
                </a:solidFill>
                <a:highlight>
                  <a:srgbClr val="FFFFFF"/>
                </a:highlight>
                <a:latin typeface="Courier New"/>
                <a:ea typeface="Courier New"/>
                <a:cs typeface="Courier New"/>
                <a:sym typeface="Courier New"/>
              </a:rPr>
              <a:t>Convierte</a:t>
            </a:r>
            <a:r>
              <a:rPr lang="es" sz="1050">
                <a:solidFill>
                  <a:schemeClr val="dk1"/>
                </a:solidFill>
                <a:highlight>
                  <a:srgbClr val="FFFFFF"/>
                </a:highlight>
                <a:latin typeface="Courier New"/>
                <a:ea typeface="Courier New"/>
                <a:cs typeface="Courier New"/>
                <a:sym typeface="Courier New"/>
              </a:rPr>
              <a:t> </a:t>
            </a:r>
            <a:r>
              <a:rPr lang="es" sz="1050">
                <a:solidFill>
                  <a:srgbClr val="001080"/>
                </a:solidFill>
                <a:highlight>
                  <a:srgbClr val="FFFFFF"/>
                </a:highlight>
                <a:latin typeface="Courier New"/>
                <a:ea typeface="Courier New"/>
                <a:cs typeface="Courier New"/>
                <a:sym typeface="Courier New"/>
              </a:rPr>
              <a:t>una</a:t>
            </a:r>
            <a:r>
              <a:rPr lang="es" sz="1050">
                <a:solidFill>
                  <a:schemeClr val="dk1"/>
                </a:solidFill>
                <a:highlight>
                  <a:srgbClr val="FFFFFF"/>
                </a:highlight>
                <a:latin typeface="Courier New"/>
                <a:ea typeface="Courier New"/>
                <a:cs typeface="Courier New"/>
                <a:sym typeface="Courier New"/>
              </a:rPr>
              <a:t> </a:t>
            </a:r>
            <a:r>
              <a:rPr lang="es" sz="1050">
                <a:solidFill>
                  <a:srgbClr val="001080"/>
                </a:solidFill>
                <a:highlight>
                  <a:srgbClr val="FFFFFF"/>
                </a:highlight>
                <a:latin typeface="Courier New"/>
                <a:ea typeface="Courier New"/>
                <a:cs typeface="Courier New"/>
                <a:sym typeface="Courier New"/>
              </a:rPr>
              <a:t>cadena</a:t>
            </a:r>
            <a:r>
              <a:rPr lang="es" sz="1050">
                <a:solidFill>
                  <a:schemeClr val="dk1"/>
                </a:solidFill>
                <a:highlight>
                  <a:srgbClr val="FFFFFF"/>
                </a:highlight>
                <a:latin typeface="Courier New"/>
                <a:ea typeface="Courier New"/>
                <a:cs typeface="Courier New"/>
                <a:sym typeface="Courier New"/>
              </a:rPr>
              <a:t> </a:t>
            </a:r>
            <a:r>
              <a:rPr lang="es" sz="1050">
                <a:solidFill>
                  <a:srgbClr val="001080"/>
                </a:solidFill>
                <a:highlight>
                  <a:srgbClr val="FFFFFF"/>
                </a:highlight>
                <a:latin typeface="Courier New"/>
                <a:ea typeface="Courier New"/>
                <a:cs typeface="Courier New"/>
                <a:sym typeface="Courier New"/>
              </a:rPr>
              <a:t>de</a:t>
            </a:r>
            <a:r>
              <a:rPr lang="es" sz="1050">
                <a:solidFill>
                  <a:schemeClr val="dk1"/>
                </a:solidFill>
                <a:highlight>
                  <a:srgbClr val="FFFFFF"/>
                </a:highlight>
                <a:latin typeface="Courier New"/>
                <a:ea typeface="Courier New"/>
                <a:cs typeface="Courier New"/>
                <a:sym typeface="Courier New"/>
              </a:rPr>
              <a:t> </a:t>
            </a:r>
            <a:r>
              <a:rPr lang="es" sz="1050">
                <a:solidFill>
                  <a:srgbClr val="001080"/>
                </a:solidFill>
                <a:highlight>
                  <a:srgbClr val="FFFFFF"/>
                </a:highlight>
                <a:latin typeface="Courier New"/>
                <a:ea typeface="Courier New"/>
                <a:cs typeface="Courier New"/>
                <a:sym typeface="Courier New"/>
              </a:rPr>
              <a:t>texto</a:t>
            </a:r>
            <a:r>
              <a:rPr lang="es" sz="1050">
                <a:solidFill>
                  <a:schemeClr val="dk1"/>
                </a:solidFill>
                <a:highlight>
                  <a:srgbClr val="FFFFFF"/>
                </a:highlight>
                <a:latin typeface="Courier New"/>
                <a:ea typeface="Courier New"/>
                <a:cs typeface="Courier New"/>
                <a:sym typeface="Courier New"/>
              </a:rPr>
              <a:t> </a:t>
            </a:r>
            <a:r>
              <a:rPr lang="es" sz="1050">
                <a:solidFill>
                  <a:srgbClr val="001080"/>
                </a:solidFill>
                <a:highlight>
                  <a:srgbClr val="FFFFFF"/>
                </a:highlight>
                <a:latin typeface="Courier New"/>
                <a:ea typeface="Courier New"/>
                <a:cs typeface="Courier New"/>
                <a:sym typeface="Courier New"/>
              </a:rPr>
              <a:t>en</a:t>
            </a:r>
            <a:r>
              <a:rPr lang="es" sz="1050">
                <a:solidFill>
                  <a:schemeClr val="dk1"/>
                </a:solidFill>
                <a:highlight>
                  <a:srgbClr val="FFFFFF"/>
                </a:highlight>
                <a:latin typeface="Courier New"/>
                <a:ea typeface="Courier New"/>
                <a:cs typeface="Courier New"/>
                <a:sym typeface="Courier New"/>
              </a:rPr>
              <a:t> </a:t>
            </a:r>
            <a:r>
              <a:rPr lang="es" sz="1050">
                <a:solidFill>
                  <a:srgbClr val="001080"/>
                </a:solidFill>
                <a:highlight>
                  <a:srgbClr val="FFFFFF"/>
                </a:highlight>
                <a:latin typeface="Courier New"/>
                <a:ea typeface="Courier New"/>
                <a:cs typeface="Courier New"/>
                <a:sym typeface="Courier New"/>
              </a:rPr>
              <a:t>un</a:t>
            </a:r>
            <a:r>
              <a:rPr lang="es" sz="1050">
                <a:solidFill>
                  <a:schemeClr val="dk1"/>
                </a:solidFill>
                <a:highlight>
                  <a:srgbClr val="FFFFFF"/>
                </a:highlight>
                <a:latin typeface="Courier New"/>
                <a:ea typeface="Courier New"/>
                <a:cs typeface="Courier New"/>
                <a:sym typeface="Courier New"/>
              </a:rPr>
              <a:t> </a:t>
            </a:r>
            <a:r>
              <a:rPr lang="es" sz="1050">
                <a:solidFill>
                  <a:srgbClr val="001080"/>
                </a:solidFill>
                <a:highlight>
                  <a:srgbClr val="FFFFFF"/>
                </a:highlight>
                <a:latin typeface="Courier New"/>
                <a:ea typeface="Courier New"/>
                <a:cs typeface="Courier New"/>
                <a:sym typeface="Courier New"/>
              </a:rPr>
              <a:t>número</a:t>
            </a:r>
            <a:r>
              <a:rPr lang="es" sz="1050">
                <a:solidFill>
                  <a:schemeClr val="dk1"/>
                </a:solidFill>
                <a:highlight>
                  <a:srgbClr val="FFFFFF"/>
                </a:highlight>
                <a:latin typeface="Courier New"/>
                <a:ea typeface="Courier New"/>
                <a:cs typeface="Courier New"/>
                <a:sym typeface="Courier New"/>
              </a:rPr>
              <a:t> </a:t>
            </a:r>
            <a:r>
              <a:rPr lang="es" sz="1050">
                <a:solidFill>
                  <a:srgbClr val="001080"/>
                </a:solidFill>
                <a:highlight>
                  <a:srgbClr val="FFFFFF"/>
                </a:highlight>
                <a:latin typeface="Courier New"/>
                <a:ea typeface="Courier New"/>
                <a:cs typeface="Courier New"/>
                <a:sym typeface="Courier New"/>
              </a:rPr>
              <a:t>entero</a:t>
            </a:r>
            <a:r>
              <a:rPr lang="es"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0000FF"/>
                </a:solidFill>
                <a:highlight>
                  <a:srgbClr val="FFFFFF"/>
                </a:highlight>
                <a:latin typeface="Courier New"/>
                <a:ea typeface="Courier New"/>
                <a:cs typeface="Courier New"/>
                <a:sym typeface="Courier New"/>
              </a:rPr>
              <a:t>let</a:t>
            </a:r>
            <a:r>
              <a:rPr lang="es" sz="1050">
                <a:solidFill>
                  <a:schemeClr val="dk1"/>
                </a:solidFill>
                <a:highlight>
                  <a:srgbClr val="FFFFFF"/>
                </a:highlight>
                <a:latin typeface="Courier New"/>
                <a:ea typeface="Courier New"/>
                <a:cs typeface="Courier New"/>
                <a:sym typeface="Courier New"/>
              </a:rPr>
              <a:t> </a:t>
            </a:r>
            <a:r>
              <a:rPr lang="es" sz="1050">
                <a:solidFill>
                  <a:srgbClr val="001080"/>
                </a:solidFill>
                <a:highlight>
                  <a:srgbClr val="FFFFFF"/>
                </a:highlight>
                <a:latin typeface="Courier New"/>
                <a:ea typeface="Courier New"/>
                <a:cs typeface="Courier New"/>
                <a:sym typeface="Courier New"/>
              </a:rPr>
              <a:t>numero</a:t>
            </a:r>
            <a:r>
              <a:rPr lang="es" sz="1050">
                <a:solidFill>
                  <a:schemeClr val="dk1"/>
                </a:solidFill>
                <a:highlight>
                  <a:srgbClr val="FFFFFF"/>
                </a:highlight>
                <a:latin typeface="Courier New"/>
                <a:ea typeface="Courier New"/>
                <a:cs typeface="Courier New"/>
                <a:sym typeface="Courier New"/>
              </a:rPr>
              <a:t> = </a:t>
            </a:r>
            <a:r>
              <a:rPr lang="es" sz="1050">
                <a:solidFill>
                  <a:srgbClr val="795E26"/>
                </a:solidFill>
                <a:highlight>
                  <a:srgbClr val="FFFFFF"/>
                </a:highlight>
                <a:latin typeface="Courier New"/>
                <a:ea typeface="Courier New"/>
                <a:cs typeface="Courier New"/>
                <a:sym typeface="Courier New"/>
              </a:rPr>
              <a:t>parseInt</a:t>
            </a:r>
            <a:r>
              <a:rPr lang="es" sz="1050">
                <a:solidFill>
                  <a:schemeClr val="dk1"/>
                </a:solidFill>
                <a:highlight>
                  <a:srgbClr val="FFFFFF"/>
                </a:highlight>
                <a:latin typeface="Courier New"/>
                <a:ea typeface="Courier New"/>
                <a:cs typeface="Courier New"/>
                <a:sym typeface="Courier New"/>
              </a:rPr>
              <a:t>(</a:t>
            </a:r>
            <a:r>
              <a:rPr lang="es" sz="1050">
                <a:solidFill>
                  <a:srgbClr val="A31515"/>
                </a:solidFill>
                <a:highlight>
                  <a:srgbClr val="FFFFFF"/>
                </a:highlight>
                <a:latin typeface="Courier New"/>
                <a:ea typeface="Courier New"/>
                <a:cs typeface="Courier New"/>
                <a:sym typeface="Courier New"/>
              </a:rPr>
              <a:t>"10"</a:t>
            </a:r>
            <a:r>
              <a:rPr lang="es"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001080"/>
                </a:solidFill>
                <a:highlight>
                  <a:srgbClr val="FFFFFF"/>
                </a:highlight>
                <a:latin typeface="Courier New"/>
                <a:ea typeface="Courier New"/>
                <a:cs typeface="Courier New"/>
                <a:sym typeface="Courier New"/>
              </a:rPr>
              <a:t>Math</a:t>
            </a:r>
            <a:r>
              <a:rPr lang="es" sz="1050">
                <a:solidFill>
                  <a:schemeClr val="dk1"/>
                </a:solidFill>
                <a:highlight>
                  <a:srgbClr val="FFFFFF"/>
                </a:highlight>
                <a:latin typeface="Courier New"/>
                <a:ea typeface="Courier New"/>
                <a:cs typeface="Courier New"/>
                <a:sym typeface="Courier New"/>
              </a:rPr>
              <a:t>.</a:t>
            </a:r>
            <a:r>
              <a:rPr lang="es" sz="1050">
                <a:solidFill>
                  <a:srgbClr val="795E26"/>
                </a:solidFill>
                <a:highlight>
                  <a:srgbClr val="FFFFFF"/>
                </a:highlight>
                <a:latin typeface="Courier New"/>
                <a:ea typeface="Courier New"/>
                <a:cs typeface="Courier New"/>
                <a:sym typeface="Courier New"/>
              </a:rPr>
              <a:t>random</a:t>
            </a:r>
            <a:r>
              <a:rPr lang="es" sz="1050">
                <a:solidFill>
                  <a:schemeClr val="dk1"/>
                </a:solidFill>
                <a:highlight>
                  <a:srgbClr val="FFFFFF"/>
                </a:highlight>
                <a:latin typeface="Courier New"/>
                <a:ea typeface="Courier New"/>
                <a:cs typeface="Courier New"/>
                <a:sym typeface="Courier New"/>
              </a:rPr>
              <a:t>(): </a:t>
            </a:r>
            <a:r>
              <a:rPr lang="es" sz="1050">
                <a:solidFill>
                  <a:srgbClr val="001080"/>
                </a:solidFill>
                <a:highlight>
                  <a:srgbClr val="FFFFFF"/>
                </a:highlight>
                <a:latin typeface="Courier New"/>
                <a:ea typeface="Courier New"/>
                <a:cs typeface="Courier New"/>
                <a:sym typeface="Courier New"/>
              </a:rPr>
              <a:t>Genera</a:t>
            </a:r>
            <a:r>
              <a:rPr lang="es" sz="1050">
                <a:solidFill>
                  <a:schemeClr val="dk1"/>
                </a:solidFill>
                <a:highlight>
                  <a:srgbClr val="FFFFFF"/>
                </a:highlight>
                <a:latin typeface="Courier New"/>
                <a:ea typeface="Courier New"/>
                <a:cs typeface="Courier New"/>
                <a:sym typeface="Courier New"/>
              </a:rPr>
              <a:t> </a:t>
            </a:r>
            <a:r>
              <a:rPr lang="es" sz="1050">
                <a:solidFill>
                  <a:srgbClr val="001080"/>
                </a:solidFill>
                <a:highlight>
                  <a:srgbClr val="FFFFFF"/>
                </a:highlight>
                <a:latin typeface="Courier New"/>
                <a:ea typeface="Courier New"/>
                <a:cs typeface="Courier New"/>
                <a:sym typeface="Courier New"/>
              </a:rPr>
              <a:t>un</a:t>
            </a:r>
            <a:r>
              <a:rPr lang="es" sz="1050">
                <a:solidFill>
                  <a:schemeClr val="dk1"/>
                </a:solidFill>
                <a:highlight>
                  <a:srgbClr val="FFFFFF"/>
                </a:highlight>
                <a:latin typeface="Courier New"/>
                <a:ea typeface="Courier New"/>
                <a:cs typeface="Courier New"/>
                <a:sym typeface="Courier New"/>
              </a:rPr>
              <a:t> </a:t>
            </a:r>
            <a:r>
              <a:rPr lang="es" sz="1050">
                <a:solidFill>
                  <a:srgbClr val="001080"/>
                </a:solidFill>
                <a:highlight>
                  <a:srgbClr val="FFFFFF"/>
                </a:highlight>
                <a:latin typeface="Courier New"/>
                <a:ea typeface="Courier New"/>
                <a:cs typeface="Courier New"/>
                <a:sym typeface="Courier New"/>
              </a:rPr>
              <a:t>número</a:t>
            </a:r>
            <a:r>
              <a:rPr lang="es" sz="1050">
                <a:solidFill>
                  <a:schemeClr val="dk1"/>
                </a:solidFill>
                <a:highlight>
                  <a:srgbClr val="FFFFFF"/>
                </a:highlight>
                <a:latin typeface="Courier New"/>
                <a:ea typeface="Courier New"/>
                <a:cs typeface="Courier New"/>
                <a:sym typeface="Courier New"/>
              </a:rPr>
              <a:t> </a:t>
            </a:r>
            <a:r>
              <a:rPr lang="es" sz="1050">
                <a:solidFill>
                  <a:srgbClr val="001080"/>
                </a:solidFill>
                <a:highlight>
                  <a:srgbClr val="FFFFFF"/>
                </a:highlight>
                <a:latin typeface="Courier New"/>
                <a:ea typeface="Courier New"/>
                <a:cs typeface="Courier New"/>
                <a:sym typeface="Courier New"/>
              </a:rPr>
              <a:t>aleatorio</a:t>
            </a:r>
            <a:r>
              <a:rPr lang="es" sz="1050">
                <a:solidFill>
                  <a:schemeClr val="dk1"/>
                </a:solidFill>
                <a:highlight>
                  <a:srgbClr val="FFFFFF"/>
                </a:highlight>
                <a:latin typeface="Courier New"/>
                <a:ea typeface="Courier New"/>
                <a:cs typeface="Courier New"/>
                <a:sym typeface="Courier New"/>
              </a:rPr>
              <a:t> </a:t>
            </a:r>
            <a:r>
              <a:rPr lang="es" sz="1050">
                <a:solidFill>
                  <a:srgbClr val="001080"/>
                </a:solidFill>
                <a:highlight>
                  <a:srgbClr val="FFFFFF"/>
                </a:highlight>
                <a:latin typeface="Courier New"/>
                <a:ea typeface="Courier New"/>
                <a:cs typeface="Courier New"/>
                <a:sym typeface="Courier New"/>
              </a:rPr>
              <a:t>entre</a:t>
            </a:r>
            <a:r>
              <a:rPr lang="es" sz="1050">
                <a:solidFill>
                  <a:schemeClr val="dk1"/>
                </a:solidFill>
                <a:highlight>
                  <a:srgbClr val="FFFFFF"/>
                </a:highlight>
                <a:latin typeface="Courier New"/>
                <a:ea typeface="Courier New"/>
                <a:cs typeface="Courier New"/>
                <a:sym typeface="Courier New"/>
              </a:rPr>
              <a:t> </a:t>
            </a:r>
            <a:r>
              <a:rPr lang="es" sz="1050">
                <a:solidFill>
                  <a:srgbClr val="098658"/>
                </a:solidFill>
                <a:highlight>
                  <a:srgbClr val="FFFFFF"/>
                </a:highlight>
                <a:latin typeface="Courier New"/>
                <a:ea typeface="Courier New"/>
                <a:cs typeface="Courier New"/>
                <a:sym typeface="Courier New"/>
              </a:rPr>
              <a:t>0</a:t>
            </a:r>
            <a:r>
              <a:rPr lang="es" sz="1050">
                <a:solidFill>
                  <a:schemeClr val="dk1"/>
                </a:solidFill>
                <a:highlight>
                  <a:srgbClr val="FFFFFF"/>
                </a:highlight>
                <a:latin typeface="Courier New"/>
                <a:ea typeface="Courier New"/>
                <a:cs typeface="Courier New"/>
                <a:sym typeface="Courier New"/>
              </a:rPr>
              <a:t> </a:t>
            </a:r>
            <a:r>
              <a:rPr lang="es" sz="1050">
                <a:solidFill>
                  <a:srgbClr val="001080"/>
                </a:solidFill>
                <a:highlight>
                  <a:srgbClr val="FFFFFF"/>
                </a:highlight>
                <a:latin typeface="Courier New"/>
                <a:ea typeface="Courier New"/>
                <a:cs typeface="Courier New"/>
                <a:sym typeface="Courier New"/>
              </a:rPr>
              <a:t>y</a:t>
            </a:r>
            <a:r>
              <a:rPr lang="es" sz="1050">
                <a:solidFill>
                  <a:schemeClr val="dk1"/>
                </a:solidFill>
                <a:highlight>
                  <a:srgbClr val="FFFFFF"/>
                </a:highlight>
                <a:latin typeface="Courier New"/>
                <a:ea typeface="Courier New"/>
                <a:cs typeface="Courier New"/>
                <a:sym typeface="Courier New"/>
              </a:rPr>
              <a:t> </a:t>
            </a:r>
            <a:r>
              <a:rPr lang="es" sz="1050">
                <a:solidFill>
                  <a:srgbClr val="098658"/>
                </a:solidFill>
                <a:highlight>
                  <a:srgbClr val="FFFFFF"/>
                </a:highlight>
                <a:latin typeface="Courier New"/>
                <a:ea typeface="Courier New"/>
                <a:cs typeface="Courier New"/>
                <a:sym typeface="Courier New"/>
              </a:rPr>
              <a:t>1.</a:t>
            </a:r>
            <a:endParaRPr sz="1050">
              <a:solidFill>
                <a:srgbClr val="098658"/>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0000FF"/>
                </a:solidFill>
                <a:highlight>
                  <a:srgbClr val="FFFFFF"/>
                </a:highlight>
                <a:latin typeface="Courier New"/>
                <a:ea typeface="Courier New"/>
                <a:cs typeface="Courier New"/>
                <a:sym typeface="Courier New"/>
              </a:rPr>
              <a:t>let</a:t>
            </a:r>
            <a:r>
              <a:rPr lang="es" sz="1050">
                <a:solidFill>
                  <a:schemeClr val="dk1"/>
                </a:solidFill>
                <a:highlight>
                  <a:srgbClr val="FFFFFF"/>
                </a:highlight>
                <a:latin typeface="Courier New"/>
                <a:ea typeface="Courier New"/>
                <a:cs typeface="Courier New"/>
                <a:sym typeface="Courier New"/>
              </a:rPr>
              <a:t> </a:t>
            </a:r>
            <a:r>
              <a:rPr lang="es" sz="1050">
                <a:solidFill>
                  <a:srgbClr val="001080"/>
                </a:solidFill>
                <a:highlight>
                  <a:srgbClr val="FFFFFF"/>
                </a:highlight>
                <a:latin typeface="Courier New"/>
                <a:ea typeface="Courier New"/>
                <a:cs typeface="Courier New"/>
                <a:sym typeface="Courier New"/>
              </a:rPr>
              <a:t>aleatorio</a:t>
            </a:r>
            <a:r>
              <a:rPr lang="es" sz="1050">
                <a:solidFill>
                  <a:schemeClr val="dk1"/>
                </a:solidFill>
                <a:highlight>
                  <a:srgbClr val="FFFFFF"/>
                </a:highlight>
                <a:latin typeface="Courier New"/>
                <a:ea typeface="Courier New"/>
                <a:cs typeface="Courier New"/>
                <a:sym typeface="Courier New"/>
              </a:rPr>
              <a:t> = </a:t>
            </a:r>
            <a:r>
              <a:rPr lang="es" sz="1050">
                <a:solidFill>
                  <a:srgbClr val="001080"/>
                </a:solidFill>
                <a:highlight>
                  <a:srgbClr val="FFFFFF"/>
                </a:highlight>
                <a:latin typeface="Courier New"/>
                <a:ea typeface="Courier New"/>
                <a:cs typeface="Courier New"/>
                <a:sym typeface="Courier New"/>
              </a:rPr>
              <a:t>Math</a:t>
            </a:r>
            <a:r>
              <a:rPr lang="es" sz="1050">
                <a:solidFill>
                  <a:schemeClr val="dk1"/>
                </a:solidFill>
                <a:highlight>
                  <a:srgbClr val="FFFFFF"/>
                </a:highlight>
                <a:latin typeface="Courier New"/>
                <a:ea typeface="Courier New"/>
                <a:cs typeface="Courier New"/>
                <a:sym typeface="Courier New"/>
              </a:rPr>
              <a:t>.</a:t>
            </a:r>
            <a:r>
              <a:rPr lang="es" sz="1050">
                <a:solidFill>
                  <a:srgbClr val="795E26"/>
                </a:solidFill>
                <a:highlight>
                  <a:srgbClr val="FFFFFF"/>
                </a:highlight>
                <a:latin typeface="Courier New"/>
                <a:ea typeface="Courier New"/>
                <a:cs typeface="Courier New"/>
                <a:sym typeface="Courier New"/>
              </a:rPr>
              <a:t>random</a:t>
            </a:r>
            <a:r>
              <a:rPr lang="es"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267F99"/>
                </a:solidFill>
                <a:highlight>
                  <a:srgbClr val="FFFFFF"/>
                </a:highlight>
                <a:latin typeface="Courier New"/>
                <a:ea typeface="Courier New"/>
                <a:cs typeface="Courier New"/>
                <a:sym typeface="Courier New"/>
              </a:rPr>
              <a:t>Date</a:t>
            </a:r>
            <a:r>
              <a:rPr lang="es" sz="1050">
                <a:solidFill>
                  <a:schemeClr val="dk1"/>
                </a:solidFill>
                <a:highlight>
                  <a:srgbClr val="FFFFFF"/>
                </a:highlight>
                <a:latin typeface="Courier New"/>
                <a:ea typeface="Courier New"/>
                <a:cs typeface="Courier New"/>
                <a:sym typeface="Courier New"/>
              </a:rPr>
              <a:t>(): </a:t>
            </a:r>
            <a:r>
              <a:rPr lang="es" sz="1050">
                <a:solidFill>
                  <a:srgbClr val="001080"/>
                </a:solidFill>
                <a:highlight>
                  <a:srgbClr val="FFFFFF"/>
                </a:highlight>
                <a:latin typeface="Courier New"/>
                <a:ea typeface="Courier New"/>
                <a:cs typeface="Courier New"/>
                <a:sym typeface="Courier New"/>
              </a:rPr>
              <a:t>Devuelve</a:t>
            </a:r>
            <a:r>
              <a:rPr lang="es" sz="1050">
                <a:solidFill>
                  <a:schemeClr val="dk1"/>
                </a:solidFill>
                <a:highlight>
                  <a:srgbClr val="FFFFFF"/>
                </a:highlight>
                <a:latin typeface="Courier New"/>
                <a:ea typeface="Courier New"/>
                <a:cs typeface="Courier New"/>
                <a:sym typeface="Courier New"/>
              </a:rPr>
              <a:t> </a:t>
            </a:r>
            <a:r>
              <a:rPr lang="es" sz="1050">
                <a:solidFill>
                  <a:srgbClr val="001080"/>
                </a:solidFill>
                <a:highlight>
                  <a:srgbClr val="FFFFFF"/>
                </a:highlight>
                <a:latin typeface="Courier New"/>
                <a:ea typeface="Courier New"/>
                <a:cs typeface="Courier New"/>
                <a:sym typeface="Courier New"/>
              </a:rPr>
              <a:t>la</a:t>
            </a:r>
            <a:r>
              <a:rPr lang="es" sz="1050">
                <a:solidFill>
                  <a:schemeClr val="dk1"/>
                </a:solidFill>
                <a:highlight>
                  <a:srgbClr val="FFFFFF"/>
                </a:highlight>
                <a:latin typeface="Courier New"/>
                <a:ea typeface="Courier New"/>
                <a:cs typeface="Courier New"/>
                <a:sym typeface="Courier New"/>
              </a:rPr>
              <a:t> </a:t>
            </a:r>
            <a:r>
              <a:rPr lang="es" sz="1050">
                <a:solidFill>
                  <a:srgbClr val="001080"/>
                </a:solidFill>
                <a:highlight>
                  <a:srgbClr val="FFFFFF"/>
                </a:highlight>
                <a:latin typeface="Courier New"/>
                <a:ea typeface="Courier New"/>
                <a:cs typeface="Courier New"/>
                <a:sym typeface="Courier New"/>
              </a:rPr>
              <a:t>fecha</a:t>
            </a:r>
            <a:r>
              <a:rPr lang="es" sz="1050">
                <a:solidFill>
                  <a:schemeClr val="dk1"/>
                </a:solidFill>
                <a:highlight>
                  <a:srgbClr val="FFFFFF"/>
                </a:highlight>
                <a:latin typeface="Courier New"/>
                <a:ea typeface="Courier New"/>
                <a:cs typeface="Courier New"/>
                <a:sym typeface="Courier New"/>
              </a:rPr>
              <a:t> </a:t>
            </a:r>
            <a:r>
              <a:rPr lang="es" sz="1050">
                <a:solidFill>
                  <a:srgbClr val="001080"/>
                </a:solidFill>
                <a:highlight>
                  <a:srgbClr val="FFFFFF"/>
                </a:highlight>
                <a:latin typeface="Courier New"/>
                <a:ea typeface="Courier New"/>
                <a:cs typeface="Courier New"/>
                <a:sym typeface="Courier New"/>
              </a:rPr>
              <a:t>y</a:t>
            </a:r>
            <a:r>
              <a:rPr lang="es" sz="1050">
                <a:solidFill>
                  <a:schemeClr val="dk1"/>
                </a:solidFill>
                <a:highlight>
                  <a:srgbClr val="FFFFFF"/>
                </a:highlight>
                <a:latin typeface="Courier New"/>
                <a:ea typeface="Courier New"/>
                <a:cs typeface="Courier New"/>
                <a:sym typeface="Courier New"/>
              </a:rPr>
              <a:t> </a:t>
            </a:r>
            <a:r>
              <a:rPr lang="es" sz="1050">
                <a:solidFill>
                  <a:srgbClr val="001080"/>
                </a:solidFill>
                <a:highlight>
                  <a:srgbClr val="FFFFFF"/>
                </a:highlight>
                <a:latin typeface="Courier New"/>
                <a:ea typeface="Courier New"/>
                <a:cs typeface="Courier New"/>
                <a:sym typeface="Courier New"/>
              </a:rPr>
              <a:t>hora</a:t>
            </a:r>
            <a:r>
              <a:rPr lang="es" sz="1050">
                <a:solidFill>
                  <a:schemeClr val="dk1"/>
                </a:solidFill>
                <a:highlight>
                  <a:srgbClr val="FFFFFF"/>
                </a:highlight>
                <a:latin typeface="Courier New"/>
                <a:ea typeface="Courier New"/>
                <a:cs typeface="Courier New"/>
                <a:sym typeface="Courier New"/>
              </a:rPr>
              <a:t> </a:t>
            </a:r>
            <a:r>
              <a:rPr lang="es" sz="1050">
                <a:solidFill>
                  <a:srgbClr val="001080"/>
                </a:solidFill>
                <a:highlight>
                  <a:srgbClr val="FFFFFF"/>
                </a:highlight>
                <a:latin typeface="Courier New"/>
                <a:ea typeface="Courier New"/>
                <a:cs typeface="Courier New"/>
                <a:sym typeface="Courier New"/>
              </a:rPr>
              <a:t>actual</a:t>
            </a:r>
            <a:r>
              <a:rPr lang="es"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0000FF"/>
                </a:solidFill>
                <a:highlight>
                  <a:srgbClr val="FFFFFF"/>
                </a:highlight>
                <a:latin typeface="Courier New"/>
                <a:ea typeface="Courier New"/>
                <a:cs typeface="Courier New"/>
                <a:sym typeface="Courier New"/>
              </a:rPr>
              <a:t>let</a:t>
            </a:r>
            <a:r>
              <a:rPr lang="es" sz="1050">
                <a:solidFill>
                  <a:schemeClr val="dk1"/>
                </a:solidFill>
                <a:highlight>
                  <a:srgbClr val="FFFFFF"/>
                </a:highlight>
                <a:latin typeface="Courier New"/>
                <a:ea typeface="Courier New"/>
                <a:cs typeface="Courier New"/>
                <a:sym typeface="Courier New"/>
              </a:rPr>
              <a:t> </a:t>
            </a:r>
            <a:r>
              <a:rPr lang="es" sz="1050">
                <a:solidFill>
                  <a:srgbClr val="001080"/>
                </a:solidFill>
                <a:highlight>
                  <a:srgbClr val="FFFFFF"/>
                </a:highlight>
                <a:latin typeface="Courier New"/>
                <a:ea typeface="Courier New"/>
                <a:cs typeface="Courier New"/>
                <a:sym typeface="Courier New"/>
              </a:rPr>
              <a:t>hoy</a:t>
            </a:r>
            <a:r>
              <a:rPr lang="es" sz="1050">
                <a:solidFill>
                  <a:schemeClr val="dk1"/>
                </a:solidFill>
                <a:highlight>
                  <a:srgbClr val="FFFFFF"/>
                </a:highlight>
                <a:latin typeface="Courier New"/>
                <a:ea typeface="Courier New"/>
                <a:cs typeface="Courier New"/>
                <a:sym typeface="Courier New"/>
              </a:rPr>
              <a:t> = </a:t>
            </a:r>
            <a:r>
              <a:rPr lang="es" sz="1050">
                <a:solidFill>
                  <a:srgbClr val="0000FF"/>
                </a:solidFill>
                <a:highlight>
                  <a:srgbClr val="FFFFFF"/>
                </a:highlight>
                <a:latin typeface="Courier New"/>
                <a:ea typeface="Courier New"/>
                <a:cs typeface="Courier New"/>
                <a:sym typeface="Courier New"/>
              </a:rPr>
              <a:t>new</a:t>
            </a:r>
            <a:r>
              <a:rPr lang="es" sz="1050">
                <a:solidFill>
                  <a:schemeClr val="dk1"/>
                </a:solidFill>
                <a:highlight>
                  <a:srgbClr val="FFFFFF"/>
                </a:highlight>
                <a:latin typeface="Courier New"/>
                <a:ea typeface="Courier New"/>
                <a:cs typeface="Courier New"/>
                <a:sym typeface="Courier New"/>
              </a:rPr>
              <a:t> </a:t>
            </a:r>
            <a:r>
              <a:rPr lang="es" sz="1050">
                <a:solidFill>
                  <a:srgbClr val="267F99"/>
                </a:solidFill>
                <a:highlight>
                  <a:srgbClr val="FFFFFF"/>
                </a:highlight>
                <a:latin typeface="Courier New"/>
                <a:ea typeface="Courier New"/>
                <a:cs typeface="Courier New"/>
                <a:sym typeface="Courier New"/>
              </a:rPr>
              <a:t>Date</a:t>
            </a:r>
            <a:r>
              <a:rPr lang="es"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001080"/>
                </a:solidFill>
                <a:highlight>
                  <a:srgbClr val="FFFFFF"/>
                </a:highlight>
                <a:latin typeface="Courier New"/>
                <a:ea typeface="Courier New"/>
                <a:cs typeface="Courier New"/>
                <a:sym typeface="Courier New"/>
              </a:rPr>
              <a:t>console</a:t>
            </a:r>
            <a:r>
              <a:rPr lang="es" sz="1050">
                <a:solidFill>
                  <a:schemeClr val="dk1"/>
                </a:solidFill>
                <a:highlight>
                  <a:srgbClr val="FFFFFF"/>
                </a:highlight>
                <a:latin typeface="Courier New"/>
                <a:ea typeface="Courier New"/>
                <a:cs typeface="Courier New"/>
                <a:sym typeface="Courier New"/>
              </a:rPr>
              <a:t>.</a:t>
            </a:r>
            <a:r>
              <a:rPr lang="es" sz="1050">
                <a:solidFill>
                  <a:srgbClr val="795E26"/>
                </a:solidFill>
                <a:highlight>
                  <a:srgbClr val="FFFFFF"/>
                </a:highlight>
                <a:latin typeface="Courier New"/>
                <a:ea typeface="Courier New"/>
                <a:cs typeface="Courier New"/>
                <a:sym typeface="Courier New"/>
              </a:rPr>
              <a:t>log</a:t>
            </a:r>
            <a:r>
              <a:rPr lang="es" sz="1050">
                <a:solidFill>
                  <a:schemeClr val="dk1"/>
                </a:solidFill>
                <a:highlight>
                  <a:srgbClr val="FFFFFF"/>
                </a:highlight>
                <a:latin typeface="Courier New"/>
                <a:ea typeface="Courier New"/>
                <a:cs typeface="Courier New"/>
                <a:sym typeface="Courier New"/>
              </a:rPr>
              <a:t>(</a:t>
            </a:r>
            <a:r>
              <a:rPr lang="es" sz="1050">
                <a:solidFill>
                  <a:srgbClr val="001080"/>
                </a:solidFill>
                <a:highlight>
                  <a:srgbClr val="FFFFFF"/>
                </a:highlight>
                <a:latin typeface="Courier New"/>
                <a:ea typeface="Courier New"/>
                <a:cs typeface="Courier New"/>
                <a:sym typeface="Courier New"/>
              </a:rPr>
              <a:t>hoy</a:t>
            </a:r>
            <a:r>
              <a:rPr lang="es"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cxnSp>
        <p:nvCxnSpPr>
          <p:cNvPr id="379" name="Google Shape;379;g306bf11d6d9_0_324"/>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380" name="Google Shape;380;g306bf11d6d9_0_324"/>
          <p:cNvSpPr txBox="1"/>
          <p:nvPr/>
        </p:nvSpPr>
        <p:spPr>
          <a:xfrm>
            <a:off x="626575" y="399450"/>
            <a:ext cx="7319700" cy="721500"/>
          </a:xfrm>
          <a:prstGeom prst="rect">
            <a:avLst/>
          </a:prstGeom>
          <a:noFill/>
          <a:ln>
            <a:noFill/>
          </a:ln>
        </p:spPr>
        <p:txBody>
          <a:bodyPr anchorCtr="0" anchor="b" bIns="91425" lIns="91425" spcFirstLastPara="1" rIns="91425" wrap="square" tIns="91425">
            <a:normAutofit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Funciones nativas</a:t>
            </a:r>
            <a:endParaRPr b="1" sz="4000">
              <a:solidFill>
                <a:schemeClr val="dk1"/>
              </a:solidFill>
              <a:latin typeface="Montserrat"/>
              <a:ea typeface="Montserrat"/>
              <a:cs typeface="Montserrat"/>
              <a:sym typeface="Montserrat"/>
            </a:endParaRPr>
          </a:p>
        </p:txBody>
      </p:sp>
      <p:cxnSp>
        <p:nvCxnSpPr>
          <p:cNvPr id="381" name="Google Shape;381;g306bf11d6d9_0_324"/>
          <p:cNvCxnSpPr/>
          <p:nvPr/>
        </p:nvCxnSpPr>
        <p:spPr>
          <a:xfrm flipH="1">
            <a:off x="4017050" y="1737250"/>
            <a:ext cx="9600" cy="2161200"/>
          </a:xfrm>
          <a:prstGeom prst="straightConnector1">
            <a:avLst/>
          </a:prstGeom>
          <a:noFill/>
          <a:ln cap="flat" cmpd="sng" w="9525">
            <a:solidFill>
              <a:srgbClr val="9900FF"/>
            </a:solidFill>
            <a:prstDash val="solid"/>
            <a:round/>
            <a:headEnd len="sm" w="sm" type="none"/>
            <a:tailEnd len="sm" w="sm"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5" name="Shape 385"/>
        <p:cNvGrpSpPr/>
        <p:nvPr/>
      </p:nvGrpSpPr>
      <p:grpSpPr>
        <a:xfrm>
          <a:off x="0" y="0"/>
          <a:ext cx="0" cy="0"/>
          <a:chOff x="0" y="0"/>
          <a:chExt cx="0" cy="0"/>
        </a:xfrm>
      </p:grpSpPr>
      <p:grpSp>
        <p:nvGrpSpPr>
          <p:cNvPr id="386" name="Google Shape;386;g306bf11d6d9_0_441"/>
          <p:cNvGrpSpPr/>
          <p:nvPr/>
        </p:nvGrpSpPr>
        <p:grpSpPr>
          <a:xfrm>
            <a:off x="8060379" y="344475"/>
            <a:ext cx="670072" cy="721457"/>
            <a:chOff x="0" y="-9525"/>
            <a:chExt cx="354123" cy="394843"/>
          </a:xfrm>
        </p:grpSpPr>
        <p:sp>
          <p:nvSpPr>
            <p:cNvPr id="387" name="Google Shape;387;g306bf11d6d9_0_441"/>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88" name="Google Shape;388;g306bf11d6d9_0_441"/>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89" name="Google Shape;389;g306bf11d6d9_0_441"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390" name="Google Shape;390;g306bf11d6d9_0_441"/>
          <p:cNvSpPr txBox="1"/>
          <p:nvPr/>
        </p:nvSpPr>
        <p:spPr>
          <a:xfrm>
            <a:off x="572875" y="1283600"/>
            <a:ext cx="4156200" cy="2715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950">
                <a:solidFill>
                  <a:srgbClr val="001080"/>
                </a:solidFill>
                <a:highlight>
                  <a:srgbClr val="FFFFFF"/>
                </a:highlight>
                <a:latin typeface="Courier New"/>
                <a:ea typeface="Courier New"/>
                <a:cs typeface="Courier New"/>
                <a:sym typeface="Courier New"/>
              </a:rPr>
              <a:t>console</a:t>
            </a:r>
            <a:r>
              <a:rPr lang="es" sz="950">
                <a:solidFill>
                  <a:schemeClr val="dk1"/>
                </a:solidFill>
                <a:highlight>
                  <a:srgbClr val="FFFFFF"/>
                </a:highlight>
                <a:latin typeface="Courier New"/>
                <a:ea typeface="Courier New"/>
                <a:cs typeface="Courier New"/>
                <a:sym typeface="Courier New"/>
              </a:rPr>
              <a:t>.</a:t>
            </a:r>
            <a:r>
              <a:rPr lang="es" sz="950">
                <a:solidFill>
                  <a:srgbClr val="795E26"/>
                </a:solidFill>
                <a:highlight>
                  <a:srgbClr val="FFFFFF"/>
                </a:highlight>
                <a:latin typeface="Courier New"/>
                <a:ea typeface="Courier New"/>
                <a:cs typeface="Courier New"/>
                <a:sym typeface="Courier New"/>
              </a:rPr>
              <a:t>log</a:t>
            </a:r>
            <a:r>
              <a:rPr lang="es" sz="950">
                <a:solidFill>
                  <a:schemeClr val="dk1"/>
                </a:solidFill>
                <a:highlight>
                  <a:srgbClr val="FFFFFF"/>
                </a:highlight>
                <a:latin typeface="Courier New"/>
                <a:ea typeface="Courier New"/>
                <a:cs typeface="Courier New"/>
                <a:sym typeface="Courier New"/>
              </a:rPr>
              <a:t>(): </a:t>
            </a:r>
            <a:r>
              <a:rPr lang="es" sz="950">
                <a:solidFill>
                  <a:srgbClr val="001080"/>
                </a:solidFill>
                <a:highlight>
                  <a:srgbClr val="FFFFFF"/>
                </a:highlight>
                <a:latin typeface="Courier New"/>
                <a:ea typeface="Courier New"/>
                <a:cs typeface="Courier New"/>
                <a:sym typeface="Courier New"/>
              </a:rPr>
              <a:t>Imprime</a:t>
            </a:r>
            <a:r>
              <a:rPr lang="es" sz="950">
                <a:solidFill>
                  <a:schemeClr val="dk1"/>
                </a:solidFill>
                <a:highlight>
                  <a:srgbClr val="FFFFFF"/>
                </a:highlight>
                <a:latin typeface="Courier New"/>
                <a:ea typeface="Courier New"/>
                <a:cs typeface="Courier New"/>
                <a:sym typeface="Courier New"/>
              </a:rPr>
              <a:t> </a:t>
            </a:r>
            <a:r>
              <a:rPr lang="es" sz="950">
                <a:solidFill>
                  <a:srgbClr val="001080"/>
                </a:solidFill>
                <a:highlight>
                  <a:srgbClr val="FFFFFF"/>
                </a:highlight>
                <a:latin typeface="Courier New"/>
                <a:ea typeface="Courier New"/>
                <a:cs typeface="Courier New"/>
                <a:sym typeface="Courier New"/>
              </a:rPr>
              <a:t>un</a:t>
            </a:r>
            <a:r>
              <a:rPr lang="es" sz="950">
                <a:solidFill>
                  <a:schemeClr val="dk1"/>
                </a:solidFill>
                <a:highlight>
                  <a:srgbClr val="FFFFFF"/>
                </a:highlight>
                <a:latin typeface="Courier New"/>
                <a:ea typeface="Courier New"/>
                <a:cs typeface="Courier New"/>
                <a:sym typeface="Courier New"/>
              </a:rPr>
              <a:t> </a:t>
            </a:r>
            <a:r>
              <a:rPr lang="es" sz="950">
                <a:solidFill>
                  <a:srgbClr val="001080"/>
                </a:solidFill>
                <a:highlight>
                  <a:srgbClr val="FFFFFF"/>
                </a:highlight>
                <a:latin typeface="Courier New"/>
                <a:ea typeface="Courier New"/>
                <a:cs typeface="Courier New"/>
                <a:sym typeface="Courier New"/>
              </a:rPr>
              <a:t>mensaje</a:t>
            </a:r>
            <a:r>
              <a:rPr lang="es" sz="950">
                <a:solidFill>
                  <a:schemeClr val="dk1"/>
                </a:solidFill>
                <a:highlight>
                  <a:srgbClr val="FFFFFF"/>
                </a:highlight>
                <a:latin typeface="Courier New"/>
                <a:ea typeface="Courier New"/>
                <a:cs typeface="Courier New"/>
                <a:sym typeface="Courier New"/>
              </a:rPr>
              <a:t> </a:t>
            </a:r>
            <a:r>
              <a:rPr lang="es" sz="950">
                <a:solidFill>
                  <a:srgbClr val="001080"/>
                </a:solidFill>
                <a:highlight>
                  <a:srgbClr val="FFFFFF"/>
                </a:highlight>
                <a:latin typeface="Courier New"/>
                <a:ea typeface="Courier New"/>
                <a:cs typeface="Courier New"/>
                <a:sym typeface="Courier New"/>
              </a:rPr>
              <a:t>en</a:t>
            </a:r>
            <a:r>
              <a:rPr lang="es" sz="950">
                <a:solidFill>
                  <a:schemeClr val="dk1"/>
                </a:solidFill>
                <a:highlight>
                  <a:srgbClr val="FFFFFF"/>
                </a:highlight>
                <a:latin typeface="Courier New"/>
                <a:ea typeface="Courier New"/>
                <a:cs typeface="Courier New"/>
                <a:sym typeface="Courier New"/>
              </a:rPr>
              <a:t> </a:t>
            </a:r>
            <a:r>
              <a:rPr lang="es" sz="950">
                <a:solidFill>
                  <a:srgbClr val="001080"/>
                </a:solidFill>
                <a:highlight>
                  <a:srgbClr val="FFFFFF"/>
                </a:highlight>
                <a:latin typeface="Courier New"/>
                <a:ea typeface="Courier New"/>
                <a:cs typeface="Courier New"/>
                <a:sym typeface="Courier New"/>
              </a:rPr>
              <a:t>la</a:t>
            </a:r>
            <a:r>
              <a:rPr lang="es" sz="950">
                <a:solidFill>
                  <a:schemeClr val="dk1"/>
                </a:solidFill>
                <a:highlight>
                  <a:srgbClr val="FFFFFF"/>
                </a:highlight>
                <a:latin typeface="Courier New"/>
                <a:ea typeface="Courier New"/>
                <a:cs typeface="Courier New"/>
                <a:sym typeface="Courier New"/>
              </a:rPr>
              <a:t> </a:t>
            </a:r>
            <a:r>
              <a:rPr lang="es" sz="950">
                <a:solidFill>
                  <a:srgbClr val="001080"/>
                </a:solidFill>
                <a:highlight>
                  <a:srgbClr val="FFFFFF"/>
                </a:highlight>
                <a:latin typeface="Courier New"/>
                <a:ea typeface="Courier New"/>
                <a:cs typeface="Courier New"/>
                <a:sym typeface="Courier New"/>
              </a:rPr>
              <a:t>consola</a:t>
            </a:r>
            <a:r>
              <a:rPr lang="es" sz="950">
                <a:solidFill>
                  <a:schemeClr val="dk1"/>
                </a:solidFill>
                <a:highlight>
                  <a:srgbClr val="FFFFFF"/>
                </a:highlight>
                <a:latin typeface="Courier New"/>
                <a:ea typeface="Courier New"/>
                <a:cs typeface="Courier New"/>
                <a:sym typeface="Courier New"/>
              </a:rPr>
              <a:t> </a:t>
            </a:r>
            <a:r>
              <a:rPr lang="es" sz="950">
                <a:solidFill>
                  <a:srgbClr val="001080"/>
                </a:solidFill>
                <a:highlight>
                  <a:srgbClr val="FFFFFF"/>
                </a:highlight>
                <a:latin typeface="Courier New"/>
                <a:ea typeface="Courier New"/>
                <a:cs typeface="Courier New"/>
                <a:sym typeface="Courier New"/>
              </a:rPr>
              <a:t>del</a:t>
            </a:r>
            <a:r>
              <a:rPr lang="es" sz="950">
                <a:solidFill>
                  <a:schemeClr val="dk1"/>
                </a:solidFill>
                <a:highlight>
                  <a:srgbClr val="FFFFFF"/>
                </a:highlight>
                <a:latin typeface="Courier New"/>
                <a:ea typeface="Courier New"/>
                <a:cs typeface="Courier New"/>
                <a:sym typeface="Courier New"/>
              </a:rPr>
              <a:t> </a:t>
            </a:r>
            <a:r>
              <a:rPr lang="es" sz="950">
                <a:solidFill>
                  <a:srgbClr val="001080"/>
                </a:solidFill>
                <a:highlight>
                  <a:srgbClr val="FFFFFF"/>
                </a:highlight>
                <a:latin typeface="Courier New"/>
                <a:ea typeface="Courier New"/>
                <a:cs typeface="Courier New"/>
                <a:sym typeface="Courier New"/>
              </a:rPr>
              <a:t>navegador</a:t>
            </a:r>
            <a:r>
              <a:rPr lang="es" sz="950">
                <a:solidFill>
                  <a:schemeClr val="dk1"/>
                </a:solidFill>
                <a:highlight>
                  <a:srgbClr val="FFFFFF"/>
                </a:highlight>
                <a:latin typeface="Courier New"/>
                <a:ea typeface="Courier New"/>
                <a:cs typeface="Courier New"/>
                <a:sym typeface="Courier New"/>
              </a:rPr>
              <a:t>. </a:t>
            </a:r>
            <a:r>
              <a:rPr lang="es" sz="950">
                <a:solidFill>
                  <a:srgbClr val="001080"/>
                </a:solidFill>
                <a:highlight>
                  <a:srgbClr val="FFFFFF"/>
                </a:highlight>
                <a:latin typeface="Courier New"/>
                <a:ea typeface="Courier New"/>
                <a:cs typeface="Courier New"/>
                <a:sym typeface="Courier New"/>
              </a:rPr>
              <a:t>Ideal</a:t>
            </a:r>
            <a:r>
              <a:rPr lang="es" sz="950">
                <a:solidFill>
                  <a:schemeClr val="dk1"/>
                </a:solidFill>
                <a:highlight>
                  <a:srgbClr val="FFFFFF"/>
                </a:highlight>
                <a:latin typeface="Courier New"/>
                <a:ea typeface="Courier New"/>
                <a:cs typeface="Courier New"/>
                <a:sym typeface="Courier New"/>
              </a:rPr>
              <a:t> </a:t>
            </a:r>
            <a:r>
              <a:rPr lang="es" sz="950">
                <a:solidFill>
                  <a:srgbClr val="001080"/>
                </a:solidFill>
                <a:highlight>
                  <a:srgbClr val="FFFFFF"/>
                </a:highlight>
                <a:latin typeface="Courier New"/>
                <a:ea typeface="Courier New"/>
                <a:cs typeface="Courier New"/>
                <a:sym typeface="Courier New"/>
              </a:rPr>
              <a:t>para</a:t>
            </a:r>
            <a:r>
              <a:rPr lang="es" sz="950">
                <a:solidFill>
                  <a:schemeClr val="dk1"/>
                </a:solidFill>
                <a:highlight>
                  <a:srgbClr val="FFFFFF"/>
                </a:highlight>
                <a:latin typeface="Courier New"/>
                <a:ea typeface="Courier New"/>
                <a:cs typeface="Courier New"/>
                <a:sym typeface="Courier New"/>
              </a:rPr>
              <a:t> </a:t>
            </a:r>
            <a:r>
              <a:rPr lang="es" sz="950">
                <a:solidFill>
                  <a:srgbClr val="001080"/>
                </a:solidFill>
                <a:highlight>
                  <a:srgbClr val="FFFFFF"/>
                </a:highlight>
                <a:latin typeface="Courier New"/>
                <a:ea typeface="Courier New"/>
                <a:cs typeface="Courier New"/>
                <a:sym typeface="Courier New"/>
              </a:rPr>
              <a:t>depuración</a:t>
            </a:r>
            <a:r>
              <a:rPr lang="es"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950">
                <a:solidFill>
                  <a:srgbClr val="001080"/>
                </a:solidFill>
                <a:highlight>
                  <a:srgbClr val="FFFFFF"/>
                </a:highlight>
                <a:latin typeface="Courier New"/>
                <a:ea typeface="Courier New"/>
                <a:cs typeface="Courier New"/>
                <a:sym typeface="Courier New"/>
              </a:rPr>
              <a:t>console</a:t>
            </a:r>
            <a:r>
              <a:rPr lang="es" sz="950">
                <a:solidFill>
                  <a:schemeClr val="dk1"/>
                </a:solidFill>
                <a:highlight>
                  <a:srgbClr val="FFFFFF"/>
                </a:highlight>
                <a:latin typeface="Courier New"/>
                <a:ea typeface="Courier New"/>
                <a:cs typeface="Courier New"/>
                <a:sym typeface="Courier New"/>
              </a:rPr>
              <a:t>.</a:t>
            </a:r>
            <a:r>
              <a:rPr lang="es" sz="950">
                <a:solidFill>
                  <a:srgbClr val="795E26"/>
                </a:solidFill>
                <a:highlight>
                  <a:srgbClr val="FFFFFF"/>
                </a:highlight>
                <a:latin typeface="Courier New"/>
                <a:ea typeface="Courier New"/>
                <a:cs typeface="Courier New"/>
                <a:sym typeface="Courier New"/>
              </a:rPr>
              <a:t>log</a:t>
            </a:r>
            <a:r>
              <a:rPr lang="es" sz="950">
                <a:solidFill>
                  <a:schemeClr val="dk1"/>
                </a:solidFill>
                <a:highlight>
                  <a:srgbClr val="FFFFFF"/>
                </a:highlight>
                <a:latin typeface="Courier New"/>
                <a:ea typeface="Courier New"/>
                <a:cs typeface="Courier New"/>
                <a:sym typeface="Courier New"/>
              </a:rPr>
              <a:t>(</a:t>
            </a:r>
            <a:r>
              <a:rPr lang="es" sz="950">
                <a:solidFill>
                  <a:srgbClr val="A31515"/>
                </a:solidFill>
                <a:highlight>
                  <a:srgbClr val="FFFFFF"/>
                </a:highlight>
                <a:latin typeface="Courier New"/>
                <a:ea typeface="Courier New"/>
                <a:cs typeface="Courier New"/>
                <a:sym typeface="Courier New"/>
              </a:rPr>
              <a:t>"Mensaje de depuración"</a:t>
            </a:r>
            <a:r>
              <a:rPr lang="es"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950">
                <a:solidFill>
                  <a:srgbClr val="795E26"/>
                </a:solidFill>
                <a:highlight>
                  <a:srgbClr val="FFFFFF"/>
                </a:highlight>
                <a:latin typeface="Courier New"/>
                <a:ea typeface="Courier New"/>
                <a:cs typeface="Courier New"/>
                <a:sym typeface="Courier New"/>
              </a:rPr>
              <a:t>toUpperCase</a:t>
            </a:r>
            <a:r>
              <a:rPr lang="es" sz="950">
                <a:solidFill>
                  <a:schemeClr val="dk1"/>
                </a:solidFill>
                <a:highlight>
                  <a:srgbClr val="FFFFFF"/>
                </a:highlight>
                <a:latin typeface="Courier New"/>
                <a:ea typeface="Courier New"/>
                <a:cs typeface="Courier New"/>
                <a:sym typeface="Courier New"/>
              </a:rPr>
              <a:t>() </a:t>
            </a:r>
            <a:r>
              <a:rPr lang="es" sz="950">
                <a:solidFill>
                  <a:srgbClr val="001080"/>
                </a:solidFill>
                <a:highlight>
                  <a:srgbClr val="FFFFFF"/>
                </a:highlight>
                <a:latin typeface="Courier New"/>
                <a:ea typeface="Courier New"/>
                <a:cs typeface="Courier New"/>
                <a:sym typeface="Courier New"/>
              </a:rPr>
              <a:t>y</a:t>
            </a:r>
            <a:r>
              <a:rPr lang="es" sz="950">
                <a:solidFill>
                  <a:schemeClr val="dk1"/>
                </a:solidFill>
                <a:highlight>
                  <a:srgbClr val="FFFFFF"/>
                </a:highlight>
                <a:latin typeface="Courier New"/>
                <a:ea typeface="Courier New"/>
                <a:cs typeface="Courier New"/>
                <a:sym typeface="Courier New"/>
              </a:rPr>
              <a:t> </a:t>
            </a:r>
            <a:r>
              <a:rPr lang="es" sz="950">
                <a:solidFill>
                  <a:srgbClr val="795E26"/>
                </a:solidFill>
                <a:highlight>
                  <a:srgbClr val="FFFFFF"/>
                </a:highlight>
                <a:latin typeface="Courier New"/>
                <a:ea typeface="Courier New"/>
                <a:cs typeface="Courier New"/>
                <a:sym typeface="Courier New"/>
              </a:rPr>
              <a:t>toLowerCase</a:t>
            </a:r>
            <a:r>
              <a:rPr lang="es" sz="950">
                <a:solidFill>
                  <a:schemeClr val="dk1"/>
                </a:solidFill>
                <a:highlight>
                  <a:srgbClr val="FFFFFF"/>
                </a:highlight>
                <a:latin typeface="Courier New"/>
                <a:ea typeface="Courier New"/>
                <a:cs typeface="Courier New"/>
                <a:sym typeface="Courier New"/>
              </a:rPr>
              <a:t>(): </a:t>
            </a:r>
            <a:r>
              <a:rPr lang="es" sz="950">
                <a:solidFill>
                  <a:srgbClr val="001080"/>
                </a:solidFill>
                <a:highlight>
                  <a:srgbClr val="FFFFFF"/>
                </a:highlight>
                <a:latin typeface="Courier New"/>
                <a:ea typeface="Courier New"/>
                <a:cs typeface="Courier New"/>
                <a:sym typeface="Courier New"/>
              </a:rPr>
              <a:t>Convierte</a:t>
            </a:r>
            <a:r>
              <a:rPr lang="es" sz="950">
                <a:solidFill>
                  <a:schemeClr val="dk1"/>
                </a:solidFill>
                <a:highlight>
                  <a:srgbClr val="FFFFFF"/>
                </a:highlight>
                <a:latin typeface="Courier New"/>
                <a:ea typeface="Courier New"/>
                <a:cs typeface="Courier New"/>
                <a:sym typeface="Courier New"/>
              </a:rPr>
              <a:t> </a:t>
            </a:r>
            <a:r>
              <a:rPr lang="es" sz="950">
                <a:solidFill>
                  <a:srgbClr val="001080"/>
                </a:solidFill>
                <a:highlight>
                  <a:srgbClr val="FFFFFF"/>
                </a:highlight>
                <a:latin typeface="Courier New"/>
                <a:ea typeface="Courier New"/>
                <a:cs typeface="Courier New"/>
                <a:sym typeface="Courier New"/>
              </a:rPr>
              <a:t>una</a:t>
            </a:r>
            <a:r>
              <a:rPr lang="es" sz="950">
                <a:solidFill>
                  <a:schemeClr val="dk1"/>
                </a:solidFill>
                <a:highlight>
                  <a:srgbClr val="FFFFFF"/>
                </a:highlight>
                <a:latin typeface="Courier New"/>
                <a:ea typeface="Courier New"/>
                <a:cs typeface="Courier New"/>
                <a:sym typeface="Courier New"/>
              </a:rPr>
              <a:t> </a:t>
            </a:r>
            <a:r>
              <a:rPr lang="es" sz="950">
                <a:solidFill>
                  <a:srgbClr val="001080"/>
                </a:solidFill>
                <a:highlight>
                  <a:srgbClr val="FFFFFF"/>
                </a:highlight>
                <a:latin typeface="Courier New"/>
                <a:ea typeface="Courier New"/>
                <a:cs typeface="Courier New"/>
                <a:sym typeface="Courier New"/>
              </a:rPr>
              <a:t>cadena</a:t>
            </a:r>
            <a:r>
              <a:rPr lang="es" sz="950">
                <a:solidFill>
                  <a:schemeClr val="dk1"/>
                </a:solidFill>
                <a:highlight>
                  <a:srgbClr val="FFFFFF"/>
                </a:highlight>
                <a:latin typeface="Courier New"/>
                <a:ea typeface="Courier New"/>
                <a:cs typeface="Courier New"/>
                <a:sym typeface="Courier New"/>
              </a:rPr>
              <a:t> </a:t>
            </a:r>
            <a:r>
              <a:rPr lang="es" sz="950">
                <a:solidFill>
                  <a:srgbClr val="001080"/>
                </a:solidFill>
                <a:highlight>
                  <a:srgbClr val="FFFFFF"/>
                </a:highlight>
                <a:latin typeface="Courier New"/>
                <a:ea typeface="Courier New"/>
                <a:cs typeface="Courier New"/>
                <a:sym typeface="Courier New"/>
              </a:rPr>
              <a:t>de</a:t>
            </a:r>
            <a:r>
              <a:rPr lang="es" sz="950">
                <a:solidFill>
                  <a:schemeClr val="dk1"/>
                </a:solidFill>
                <a:highlight>
                  <a:srgbClr val="FFFFFF"/>
                </a:highlight>
                <a:latin typeface="Courier New"/>
                <a:ea typeface="Courier New"/>
                <a:cs typeface="Courier New"/>
                <a:sym typeface="Courier New"/>
              </a:rPr>
              <a:t> </a:t>
            </a:r>
            <a:r>
              <a:rPr lang="es" sz="950">
                <a:solidFill>
                  <a:srgbClr val="001080"/>
                </a:solidFill>
                <a:highlight>
                  <a:srgbClr val="FFFFFF"/>
                </a:highlight>
                <a:latin typeface="Courier New"/>
                <a:ea typeface="Courier New"/>
                <a:cs typeface="Courier New"/>
                <a:sym typeface="Courier New"/>
              </a:rPr>
              <a:t>texto</a:t>
            </a:r>
            <a:r>
              <a:rPr lang="es" sz="950">
                <a:solidFill>
                  <a:schemeClr val="dk1"/>
                </a:solidFill>
                <a:highlight>
                  <a:srgbClr val="FFFFFF"/>
                </a:highlight>
                <a:latin typeface="Courier New"/>
                <a:ea typeface="Courier New"/>
                <a:cs typeface="Courier New"/>
                <a:sym typeface="Courier New"/>
              </a:rPr>
              <a:t> </a:t>
            </a:r>
            <a:r>
              <a:rPr lang="es" sz="950">
                <a:solidFill>
                  <a:srgbClr val="001080"/>
                </a:solidFill>
                <a:highlight>
                  <a:srgbClr val="FFFFFF"/>
                </a:highlight>
                <a:latin typeface="Courier New"/>
                <a:ea typeface="Courier New"/>
                <a:cs typeface="Courier New"/>
                <a:sym typeface="Courier New"/>
              </a:rPr>
              <a:t>a</a:t>
            </a:r>
            <a:r>
              <a:rPr lang="es" sz="950">
                <a:solidFill>
                  <a:schemeClr val="dk1"/>
                </a:solidFill>
                <a:highlight>
                  <a:srgbClr val="FFFFFF"/>
                </a:highlight>
                <a:latin typeface="Courier New"/>
                <a:ea typeface="Courier New"/>
                <a:cs typeface="Courier New"/>
                <a:sym typeface="Courier New"/>
              </a:rPr>
              <a:t> </a:t>
            </a:r>
            <a:r>
              <a:rPr lang="es" sz="950">
                <a:solidFill>
                  <a:srgbClr val="001080"/>
                </a:solidFill>
                <a:highlight>
                  <a:srgbClr val="FFFFFF"/>
                </a:highlight>
                <a:latin typeface="Courier New"/>
                <a:ea typeface="Courier New"/>
                <a:cs typeface="Courier New"/>
                <a:sym typeface="Courier New"/>
              </a:rPr>
              <a:t>mayúsculas</a:t>
            </a:r>
            <a:r>
              <a:rPr lang="es" sz="950">
                <a:solidFill>
                  <a:schemeClr val="dk1"/>
                </a:solidFill>
                <a:highlight>
                  <a:srgbClr val="FFFFFF"/>
                </a:highlight>
                <a:latin typeface="Courier New"/>
                <a:ea typeface="Courier New"/>
                <a:cs typeface="Courier New"/>
                <a:sym typeface="Courier New"/>
              </a:rPr>
              <a:t> </a:t>
            </a:r>
            <a:r>
              <a:rPr lang="es" sz="950">
                <a:solidFill>
                  <a:srgbClr val="001080"/>
                </a:solidFill>
                <a:highlight>
                  <a:srgbClr val="FFFFFF"/>
                </a:highlight>
                <a:latin typeface="Courier New"/>
                <a:ea typeface="Courier New"/>
                <a:cs typeface="Courier New"/>
                <a:sym typeface="Courier New"/>
              </a:rPr>
              <a:t>o</a:t>
            </a:r>
            <a:r>
              <a:rPr lang="es" sz="950">
                <a:solidFill>
                  <a:schemeClr val="dk1"/>
                </a:solidFill>
                <a:highlight>
                  <a:srgbClr val="FFFFFF"/>
                </a:highlight>
                <a:latin typeface="Courier New"/>
                <a:ea typeface="Courier New"/>
                <a:cs typeface="Courier New"/>
                <a:sym typeface="Courier New"/>
              </a:rPr>
              <a:t> </a:t>
            </a:r>
            <a:r>
              <a:rPr lang="es" sz="950">
                <a:solidFill>
                  <a:srgbClr val="001080"/>
                </a:solidFill>
                <a:highlight>
                  <a:srgbClr val="FFFFFF"/>
                </a:highlight>
                <a:latin typeface="Courier New"/>
                <a:ea typeface="Courier New"/>
                <a:cs typeface="Courier New"/>
                <a:sym typeface="Courier New"/>
              </a:rPr>
              <a:t>minúsculas</a:t>
            </a:r>
            <a:r>
              <a:rPr lang="es"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950">
                <a:solidFill>
                  <a:srgbClr val="0000FF"/>
                </a:solidFill>
                <a:highlight>
                  <a:srgbClr val="FFFFFF"/>
                </a:highlight>
                <a:latin typeface="Courier New"/>
                <a:ea typeface="Courier New"/>
                <a:cs typeface="Courier New"/>
                <a:sym typeface="Courier New"/>
              </a:rPr>
              <a:t>let</a:t>
            </a:r>
            <a:r>
              <a:rPr lang="es" sz="950">
                <a:solidFill>
                  <a:schemeClr val="dk1"/>
                </a:solidFill>
                <a:highlight>
                  <a:srgbClr val="FFFFFF"/>
                </a:highlight>
                <a:latin typeface="Courier New"/>
                <a:ea typeface="Courier New"/>
                <a:cs typeface="Courier New"/>
                <a:sym typeface="Courier New"/>
              </a:rPr>
              <a:t> </a:t>
            </a:r>
            <a:r>
              <a:rPr lang="es" sz="950">
                <a:solidFill>
                  <a:srgbClr val="001080"/>
                </a:solidFill>
                <a:highlight>
                  <a:srgbClr val="FFFFFF"/>
                </a:highlight>
                <a:latin typeface="Courier New"/>
                <a:ea typeface="Courier New"/>
                <a:cs typeface="Courier New"/>
                <a:sym typeface="Courier New"/>
              </a:rPr>
              <a:t>texto</a:t>
            </a:r>
            <a:r>
              <a:rPr lang="es" sz="950">
                <a:solidFill>
                  <a:schemeClr val="dk1"/>
                </a:solidFill>
                <a:highlight>
                  <a:srgbClr val="FFFFFF"/>
                </a:highlight>
                <a:latin typeface="Courier New"/>
                <a:ea typeface="Courier New"/>
                <a:cs typeface="Courier New"/>
                <a:sym typeface="Courier New"/>
              </a:rPr>
              <a:t> = </a:t>
            </a:r>
            <a:r>
              <a:rPr lang="es" sz="950">
                <a:solidFill>
                  <a:srgbClr val="A31515"/>
                </a:solidFill>
                <a:highlight>
                  <a:srgbClr val="FFFFFF"/>
                </a:highlight>
                <a:latin typeface="Courier New"/>
                <a:ea typeface="Courier New"/>
                <a:cs typeface="Courier New"/>
                <a:sym typeface="Courier New"/>
              </a:rPr>
              <a:t>"Hola"</a:t>
            </a:r>
            <a:r>
              <a:rPr lang="es"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950">
                <a:solidFill>
                  <a:srgbClr val="001080"/>
                </a:solidFill>
                <a:highlight>
                  <a:srgbClr val="FFFFFF"/>
                </a:highlight>
                <a:latin typeface="Courier New"/>
                <a:ea typeface="Courier New"/>
                <a:cs typeface="Courier New"/>
                <a:sym typeface="Courier New"/>
              </a:rPr>
              <a:t>console</a:t>
            </a:r>
            <a:r>
              <a:rPr lang="es" sz="950">
                <a:solidFill>
                  <a:schemeClr val="dk1"/>
                </a:solidFill>
                <a:highlight>
                  <a:srgbClr val="FFFFFF"/>
                </a:highlight>
                <a:latin typeface="Courier New"/>
                <a:ea typeface="Courier New"/>
                <a:cs typeface="Courier New"/>
                <a:sym typeface="Courier New"/>
              </a:rPr>
              <a:t>.</a:t>
            </a:r>
            <a:r>
              <a:rPr lang="es" sz="950">
                <a:solidFill>
                  <a:srgbClr val="795E26"/>
                </a:solidFill>
                <a:highlight>
                  <a:srgbClr val="FFFFFF"/>
                </a:highlight>
                <a:latin typeface="Courier New"/>
                <a:ea typeface="Courier New"/>
                <a:cs typeface="Courier New"/>
                <a:sym typeface="Courier New"/>
              </a:rPr>
              <a:t>log</a:t>
            </a:r>
            <a:r>
              <a:rPr lang="es" sz="950">
                <a:solidFill>
                  <a:schemeClr val="dk1"/>
                </a:solidFill>
                <a:highlight>
                  <a:srgbClr val="FFFFFF"/>
                </a:highlight>
                <a:latin typeface="Courier New"/>
                <a:ea typeface="Courier New"/>
                <a:cs typeface="Courier New"/>
                <a:sym typeface="Courier New"/>
              </a:rPr>
              <a:t>(</a:t>
            </a:r>
            <a:r>
              <a:rPr lang="es" sz="950">
                <a:solidFill>
                  <a:srgbClr val="001080"/>
                </a:solidFill>
                <a:highlight>
                  <a:srgbClr val="FFFFFF"/>
                </a:highlight>
                <a:latin typeface="Courier New"/>
                <a:ea typeface="Courier New"/>
                <a:cs typeface="Courier New"/>
                <a:sym typeface="Courier New"/>
              </a:rPr>
              <a:t>texto</a:t>
            </a:r>
            <a:r>
              <a:rPr lang="es" sz="950">
                <a:solidFill>
                  <a:schemeClr val="dk1"/>
                </a:solidFill>
                <a:highlight>
                  <a:srgbClr val="FFFFFF"/>
                </a:highlight>
                <a:latin typeface="Courier New"/>
                <a:ea typeface="Courier New"/>
                <a:cs typeface="Courier New"/>
                <a:sym typeface="Courier New"/>
              </a:rPr>
              <a:t>.</a:t>
            </a:r>
            <a:r>
              <a:rPr lang="es" sz="950">
                <a:solidFill>
                  <a:srgbClr val="795E26"/>
                </a:solidFill>
                <a:highlight>
                  <a:srgbClr val="FFFFFF"/>
                </a:highlight>
                <a:latin typeface="Courier New"/>
                <a:ea typeface="Courier New"/>
                <a:cs typeface="Courier New"/>
                <a:sym typeface="Courier New"/>
              </a:rPr>
              <a:t>toUpperCase</a:t>
            </a:r>
            <a:r>
              <a:rPr lang="es" sz="950">
                <a:solidFill>
                  <a:schemeClr val="dk1"/>
                </a:solidFill>
                <a:highlight>
                  <a:srgbClr val="FFFFFF"/>
                </a:highlight>
                <a:latin typeface="Courier New"/>
                <a:ea typeface="Courier New"/>
                <a:cs typeface="Courier New"/>
                <a:sym typeface="Courier New"/>
              </a:rPr>
              <a:t>()); </a:t>
            </a:r>
            <a:r>
              <a:rPr lang="es" sz="950">
                <a:solidFill>
                  <a:srgbClr val="008000"/>
                </a:solidFill>
                <a:highlight>
                  <a:srgbClr val="FFFFFF"/>
                </a:highlight>
                <a:latin typeface="Courier New"/>
                <a:ea typeface="Courier New"/>
                <a:cs typeface="Courier New"/>
                <a:sym typeface="Courier New"/>
              </a:rPr>
              <a:t>// Imprime "HOLA"</a:t>
            </a:r>
            <a:endParaRPr sz="9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950">
                <a:solidFill>
                  <a:srgbClr val="001080"/>
                </a:solidFill>
                <a:highlight>
                  <a:srgbClr val="FFFFFF"/>
                </a:highlight>
                <a:latin typeface="Courier New"/>
                <a:ea typeface="Courier New"/>
                <a:cs typeface="Courier New"/>
                <a:sym typeface="Courier New"/>
              </a:rPr>
              <a:t>console</a:t>
            </a:r>
            <a:r>
              <a:rPr lang="es" sz="950">
                <a:solidFill>
                  <a:schemeClr val="dk1"/>
                </a:solidFill>
                <a:highlight>
                  <a:srgbClr val="FFFFFF"/>
                </a:highlight>
                <a:latin typeface="Courier New"/>
                <a:ea typeface="Courier New"/>
                <a:cs typeface="Courier New"/>
                <a:sym typeface="Courier New"/>
              </a:rPr>
              <a:t>.</a:t>
            </a:r>
            <a:r>
              <a:rPr lang="es" sz="950">
                <a:solidFill>
                  <a:srgbClr val="795E26"/>
                </a:solidFill>
                <a:highlight>
                  <a:srgbClr val="FFFFFF"/>
                </a:highlight>
                <a:latin typeface="Courier New"/>
                <a:ea typeface="Courier New"/>
                <a:cs typeface="Courier New"/>
                <a:sym typeface="Courier New"/>
              </a:rPr>
              <a:t>log</a:t>
            </a:r>
            <a:r>
              <a:rPr lang="es" sz="950">
                <a:solidFill>
                  <a:schemeClr val="dk1"/>
                </a:solidFill>
                <a:highlight>
                  <a:srgbClr val="FFFFFF"/>
                </a:highlight>
                <a:latin typeface="Courier New"/>
                <a:ea typeface="Courier New"/>
                <a:cs typeface="Courier New"/>
                <a:sym typeface="Courier New"/>
              </a:rPr>
              <a:t>(</a:t>
            </a:r>
            <a:r>
              <a:rPr lang="es" sz="950">
                <a:solidFill>
                  <a:srgbClr val="001080"/>
                </a:solidFill>
                <a:highlight>
                  <a:srgbClr val="FFFFFF"/>
                </a:highlight>
                <a:latin typeface="Courier New"/>
                <a:ea typeface="Courier New"/>
                <a:cs typeface="Courier New"/>
                <a:sym typeface="Courier New"/>
              </a:rPr>
              <a:t>texto</a:t>
            </a:r>
            <a:r>
              <a:rPr lang="es" sz="950">
                <a:solidFill>
                  <a:schemeClr val="dk1"/>
                </a:solidFill>
                <a:highlight>
                  <a:srgbClr val="FFFFFF"/>
                </a:highlight>
                <a:latin typeface="Courier New"/>
                <a:ea typeface="Courier New"/>
                <a:cs typeface="Courier New"/>
                <a:sym typeface="Courier New"/>
              </a:rPr>
              <a:t>.</a:t>
            </a:r>
            <a:r>
              <a:rPr lang="es" sz="950">
                <a:solidFill>
                  <a:srgbClr val="795E26"/>
                </a:solidFill>
                <a:highlight>
                  <a:srgbClr val="FFFFFF"/>
                </a:highlight>
                <a:latin typeface="Courier New"/>
                <a:ea typeface="Courier New"/>
                <a:cs typeface="Courier New"/>
                <a:sym typeface="Courier New"/>
              </a:rPr>
              <a:t>toLowerCase</a:t>
            </a:r>
            <a:r>
              <a:rPr lang="es" sz="950">
                <a:solidFill>
                  <a:schemeClr val="dk1"/>
                </a:solidFill>
                <a:highlight>
                  <a:srgbClr val="FFFFFF"/>
                </a:highlight>
                <a:latin typeface="Courier New"/>
                <a:ea typeface="Courier New"/>
                <a:cs typeface="Courier New"/>
                <a:sym typeface="Courier New"/>
              </a:rPr>
              <a:t>()); </a:t>
            </a:r>
            <a:r>
              <a:rPr lang="es" sz="950">
                <a:solidFill>
                  <a:srgbClr val="008000"/>
                </a:solidFill>
                <a:highlight>
                  <a:srgbClr val="FFFFFF"/>
                </a:highlight>
                <a:latin typeface="Courier New"/>
                <a:ea typeface="Courier New"/>
                <a:cs typeface="Courier New"/>
                <a:sym typeface="Courier New"/>
              </a:rPr>
              <a:t>// Imprime "hola"</a:t>
            </a:r>
            <a:endParaRPr sz="9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950">
                <a:solidFill>
                  <a:srgbClr val="795E26"/>
                </a:solidFill>
                <a:highlight>
                  <a:srgbClr val="FFFFFF"/>
                </a:highlight>
                <a:latin typeface="Courier New"/>
                <a:ea typeface="Courier New"/>
                <a:cs typeface="Courier New"/>
                <a:sym typeface="Courier New"/>
              </a:rPr>
              <a:t>slice</a:t>
            </a:r>
            <a:r>
              <a:rPr lang="es" sz="950">
                <a:solidFill>
                  <a:schemeClr val="dk1"/>
                </a:solidFill>
                <a:highlight>
                  <a:srgbClr val="FFFFFF"/>
                </a:highlight>
                <a:latin typeface="Courier New"/>
                <a:ea typeface="Courier New"/>
                <a:cs typeface="Courier New"/>
                <a:sym typeface="Courier New"/>
              </a:rPr>
              <a:t>(): </a:t>
            </a:r>
            <a:r>
              <a:rPr lang="es" sz="950">
                <a:solidFill>
                  <a:srgbClr val="001080"/>
                </a:solidFill>
                <a:highlight>
                  <a:srgbClr val="FFFFFF"/>
                </a:highlight>
                <a:latin typeface="Courier New"/>
                <a:ea typeface="Courier New"/>
                <a:cs typeface="Courier New"/>
                <a:sym typeface="Courier New"/>
              </a:rPr>
              <a:t>Extrae</a:t>
            </a:r>
            <a:r>
              <a:rPr lang="es" sz="950">
                <a:solidFill>
                  <a:schemeClr val="dk1"/>
                </a:solidFill>
                <a:highlight>
                  <a:srgbClr val="FFFFFF"/>
                </a:highlight>
                <a:latin typeface="Courier New"/>
                <a:ea typeface="Courier New"/>
                <a:cs typeface="Courier New"/>
                <a:sym typeface="Courier New"/>
              </a:rPr>
              <a:t> </a:t>
            </a:r>
            <a:r>
              <a:rPr lang="es" sz="950">
                <a:solidFill>
                  <a:srgbClr val="001080"/>
                </a:solidFill>
                <a:highlight>
                  <a:srgbClr val="FFFFFF"/>
                </a:highlight>
                <a:latin typeface="Courier New"/>
                <a:ea typeface="Courier New"/>
                <a:cs typeface="Courier New"/>
                <a:sym typeface="Courier New"/>
              </a:rPr>
              <a:t>una</a:t>
            </a:r>
            <a:r>
              <a:rPr lang="es" sz="950">
                <a:solidFill>
                  <a:schemeClr val="dk1"/>
                </a:solidFill>
                <a:highlight>
                  <a:srgbClr val="FFFFFF"/>
                </a:highlight>
                <a:latin typeface="Courier New"/>
                <a:ea typeface="Courier New"/>
                <a:cs typeface="Courier New"/>
                <a:sym typeface="Courier New"/>
              </a:rPr>
              <a:t> </a:t>
            </a:r>
            <a:r>
              <a:rPr lang="es" sz="950">
                <a:solidFill>
                  <a:srgbClr val="001080"/>
                </a:solidFill>
                <a:highlight>
                  <a:srgbClr val="FFFFFF"/>
                </a:highlight>
                <a:latin typeface="Courier New"/>
                <a:ea typeface="Courier New"/>
                <a:cs typeface="Courier New"/>
                <a:sym typeface="Courier New"/>
              </a:rPr>
              <a:t>parte</a:t>
            </a:r>
            <a:r>
              <a:rPr lang="es" sz="950">
                <a:solidFill>
                  <a:schemeClr val="dk1"/>
                </a:solidFill>
                <a:highlight>
                  <a:srgbClr val="FFFFFF"/>
                </a:highlight>
                <a:latin typeface="Courier New"/>
                <a:ea typeface="Courier New"/>
                <a:cs typeface="Courier New"/>
                <a:sym typeface="Courier New"/>
              </a:rPr>
              <a:t> </a:t>
            </a:r>
            <a:r>
              <a:rPr lang="es" sz="950">
                <a:solidFill>
                  <a:srgbClr val="001080"/>
                </a:solidFill>
                <a:highlight>
                  <a:srgbClr val="FFFFFF"/>
                </a:highlight>
                <a:latin typeface="Courier New"/>
                <a:ea typeface="Courier New"/>
                <a:cs typeface="Courier New"/>
                <a:sym typeface="Courier New"/>
              </a:rPr>
              <a:t>de</a:t>
            </a:r>
            <a:r>
              <a:rPr lang="es" sz="950">
                <a:solidFill>
                  <a:schemeClr val="dk1"/>
                </a:solidFill>
                <a:highlight>
                  <a:srgbClr val="FFFFFF"/>
                </a:highlight>
                <a:latin typeface="Courier New"/>
                <a:ea typeface="Courier New"/>
                <a:cs typeface="Courier New"/>
                <a:sym typeface="Courier New"/>
              </a:rPr>
              <a:t> </a:t>
            </a:r>
            <a:r>
              <a:rPr lang="es" sz="950">
                <a:solidFill>
                  <a:srgbClr val="001080"/>
                </a:solidFill>
                <a:highlight>
                  <a:srgbClr val="FFFFFF"/>
                </a:highlight>
                <a:latin typeface="Courier New"/>
                <a:ea typeface="Courier New"/>
                <a:cs typeface="Courier New"/>
                <a:sym typeface="Courier New"/>
              </a:rPr>
              <a:t>un</a:t>
            </a:r>
            <a:r>
              <a:rPr lang="es" sz="950">
                <a:solidFill>
                  <a:schemeClr val="dk1"/>
                </a:solidFill>
                <a:highlight>
                  <a:srgbClr val="FFFFFF"/>
                </a:highlight>
                <a:latin typeface="Courier New"/>
                <a:ea typeface="Courier New"/>
                <a:cs typeface="Courier New"/>
                <a:sym typeface="Courier New"/>
              </a:rPr>
              <a:t> </a:t>
            </a:r>
            <a:r>
              <a:rPr lang="es" sz="950">
                <a:solidFill>
                  <a:srgbClr val="001080"/>
                </a:solidFill>
                <a:highlight>
                  <a:srgbClr val="FFFFFF"/>
                </a:highlight>
                <a:latin typeface="Courier New"/>
                <a:ea typeface="Courier New"/>
                <a:cs typeface="Courier New"/>
                <a:sym typeface="Courier New"/>
              </a:rPr>
              <a:t>string</a:t>
            </a:r>
            <a:r>
              <a:rPr lang="es" sz="950">
                <a:solidFill>
                  <a:schemeClr val="dk1"/>
                </a:solidFill>
                <a:highlight>
                  <a:srgbClr val="FFFFFF"/>
                </a:highlight>
                <a:latin typeface="Courier New"/>
                <a:ea typeface="Courier New"/>
                <a:cs typeface="Courier New"/>
                <a:sym typeface="Courier New"/>
              </a:rPr>
              <a:t> </a:t>
            </a:r>
            <a:r>
              <a:rPr lang="es" sz="950">
                <a:solidFill>
                  <a:srgbClr val="001080"/>
                </a:solidFill>
                <a:highlight>
                  <a:srgbClr val="FFFFFF"/>
                </a:highlight>
                <a:latin typeface="Courier New"/>
                <a:ea typeface="Courier New"/>
                <a:cs typeface="Courier New"/>
                <a:sym typeface="Courier New"/>
              </a:rPr>
              <a:t>o</a:t>
            </a:r>
            <a:r>
              <a:rPr lang="es" sz="950">
                <a:solidFill>
                  <a:schemeClr val="dk1"/>
                </a:solidFill>
                <a:highlight>
                  <a:srgbClr val="FFFFFF"/>
                </a:highlight>
                <a:latin typeface="Courier New"/>
                <a:ea typeface="Courier New"/>
                <a:cs typeface="Courier New"/>
                <a:sym typeface="Courier New"/>
              </a:rPr>
              <a:t> </a:t>
            </a:r>
            <a:r>
              <a:rPr lang="es" sz="950">
                <a:solidFill>
                  <a:srgbClr val="001080"/>
                </a:solidFill>
                <a:highlight>
                  <a:srgbClr val="FFFFFF"/>
                </a:highlight>
                <a:latin typeface="Courier New"/>
                <a:ea typeface="Courier New"/>
                <a:cs typeface="Courier New"/>
                <a:sym typeface="Courier New"/>
              </a:rPr>
              <a:t>array</a:t>
            </a:r>
            <a:r>
              <a:rPr lang="es"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950">
                <a:solidFill>
                  <a:srgbClr val="0000FF"/>
                </a:solidFill>
                <a:highlight>
                  <a:srgbClr val="FFFFFF"/>
                </a:highlight>
                <a:latin typeface="Courier New"/>
                <a:ea typeface="Courier New"/>
                <a:cs typeface="Courier New"/>
                <a:sym typeface="Courier New"/>
              </a:rPr>
              <a:t>let</a:t>
            </a:r>
            <a:r>
              <a:rPr lang="es" sz="950">
                <a:solidFill>
                  <a:schemeClr val="dk1"/>
                </a:solidFill>
                <a:highlight>
                  <a:srgbClr val="FFFFFF"/>
                </a:highlight>
                <a:latin typeface="Courier New"/>
                <a:ea typeface="Courier New"/>
                <a:cs typeface="Courier New"/>
                <a:sym typeface="Courier New"/>
              </a:rPr>
              <a:t> </a:t>
            </a:r>
            <a:r>
              <a:rPr lang="es" sz="950">
                <a:solidFill>
                  <a:srgbClr val="001080"/>
                </a:solidFill>
                <a:highlight>
                  <a:srgbClr val="FFFFFF"/>
                </a:highlight>
                <a:latin typeface="Courier New"/>
                <a:ea typeface="Courier New"/>
                <a:cs typeface="Courier New"/>
                <a:sym typeface="Courier New"/>
              </a:rPr>
              <a:t>palabra</a:t>
            </a:r>
            <a:r>
              <a:rPr lang="es" sz="950">
                <a:solidFill>
                  <a:schemeClr val="dk1"/>
                </a:solidFill>
                <a:highlight>
                  <a:srgbClr val="FFFFFF"/>
                </a:highlight>
                <a:latin typeface="Courier New"/>
                <a:ea typeface="Courier New"/>
                <a:cs typeface="Courier New"/>
                <a:sym typeface="Courier New"/>
              </a:rPr>
              <a:t> = </a:t>
            </a:r>
            <a:r>
              <a:rPr lang="es" sz="950">
                <a:solidFill>
                  <a:srgbClr val="A31515"/>
                </a:solidFill>
                <a:highlight>
                  <a:srgbClr val="FFFFFF"/>
                </a:highlight>
                <a:latin typeface="Courier New"/>
                <a:ea typeface="Courier New"/>
                <a:cs typeface="Courier New"/>
                <a:sym typeface="Courier New"/>
              </a:rPr>
              <a:t>"JavaScript"</a:t>
            </a:r>
            <a:r>
              <a:rPr lang="es"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950">
                <a:solidFill>
                  <a:srgbClr val="001080"/>
                </a:solidFill>
                <a:highlight>
                  <a:srgbClr val="FFFFFF"/>
                </a:highlight>
                <a:latin typeface="Courier New"/>
                <a:ea typeface="Courier New"/>
                <a:cs typeface="Courier New"/>
                <a:sym typeface="Courier New"/>
              </a:rPr>
              <a:t>console</a:t>
            </a:r>
            <a:r>
              <a:rPr lang="es" sz="950">
                <a:solidFill>
                  <a:schemeClr val="dk1"/>
                </a:solidFill>
                <a:highlight>
                  <a:srgbClr val="FFFFFF"/>
                </a:highlight>
                <a:latin typeface="Courier New"/>
                <a:ea typeface="Courier New"/>
                <a:cs typeface="Courier New"/>
                <a:sym typeface="Courier New"/>
              </a:rPr>
              <a:t>.</a:t>
            </a:r>
            <a:r>
              <a:rPr lang="es" sz="950">
                <a:solidFill>
                  <a:srgbClr val="795E26"/>
                </a:solidFill>
                <a:highlight>
                  <a:srgbClr val="FFFFFF"/>
                </a:highlight>
                <a:latin typeface="Courier New"/>
                <a:ea typeface="Courier New"/>
                <a:cs typeface="Courier New"/>
                <a:sym typeface="Courier New"/>
              </a:rPr>
              <a:t>log</a:t>
            </a:r>
            <a:r>
              <a:rPr lang="es" sz="950">
                <a:solidFill>
                  <a:schemeClr val="dk1"/>
                </a:solidFill>
                <a:highlight>
                  <a:srgbClr val="FFFFFF"/>
                </a:highlight>
                <a:latin typeface="Courier New"/>
                <a:ea typeface="Courier New"/>
                <a:cs typeface="Courier New"/>
                <a:sym typeface="Courier New"/>
              </a:rPr>
              <a:t>(</a:t>
            </a:r>
            <a:r>
              <a:rPr lang="es" sz="950">
                <a:solidFill>
                  <a:srgbClr val="001080"/>
                </a:solidFill>
                <a:highlight>
                  <a:srgbClr val="FFFFFF"/>
                </a:highlight>
                <a:latin typeface="Courier New"/>
                <a:ea typeface="Courier New"/>
                <a:cs typeface="Courier New"/>
                <a:sym typeface="Courier New"/>
              </a:rPr>
              <a:t>palabra</a:t>
            </a:r>
            <a:r>
              <a:rPr lang="es" sz="950">
                <a:solidFill>
                  <a:schemeClr val="dk1"/>
                </a:solidFill>
                <a:highlight>
                  <a:srgbClr val="FFFFFF"/>
                </a:highlight>
                <a:latin typeface="Courier New"/>
                <a:ea typeface="Courier New"/>
                <a:cs typeface="Courier New"/>
                <a:sym typeface="Courier New"/>
              </a:rPr>
              <a:t>.</a:t>
            </a:r>
            <a:r>
              <a:rPr lang="es" sz="950">
                <a:solidFill>
                  <a:srgbClr val="795E26"/>
                </a:solidFill>
                <a:highlight>
                  <a:srgbClr val="FFFFFF"/>
                </a:highlight>
                <a:latin typeface="Courier New"/>
                <a:ea typeface="Courier New"/>
                <a:cs typeface="Courier New"/>
                <a:sym typeface="Courier New"/>
              </a:rPr>
              <a:t>slice</a:t>
            </a:r>
            <a:r>
              <a:rPr lang="es" sz="950">
                <a:solidFill>
                  <a:schemeClr val="dk1"/>
                </a:solidFill>
                <a:highlight>
                  <a:srgbClr val="FFFFFF"/>
                </a:highlight>
                <a:latin typeface="Courier New"/>
                <a:ea typeface="Courier New"/>
                <a:cs typeface="Courier New"/>
                <a:sym typeface="Courier New"/>
              </a:rPr>
              <a:t>(</a:t>
            </a:r>
            <a:r>
              <a:rPr lang="es" sz="950">
                <a:solidFill>
                  <a:srgbClr val="098658"/>
                </a:solidFill>
                <a:highlight>
                  <a:srgbClr val="FFFFFF"/>
                </a:highlight>
                <a:latin typeface="Courier New"/>
                <a:ea typeface="Courier New"/>
                <a:cs typeface="Courier New"/>
                <a:sym typeface="Courier New"/>
              </a:rPr>
              <a:t>0</a:t>
            </a:r>
            <a:r>
              <a:rPr lang="es" sz="950">
                <a:solidFill>
                  <a:schemeClr val="dk1"/>
                </a:solidFill>
                <a:highlight>
                  <a:srgbClr val="FFFFFF"/>
                </a:highlight>
                <a:latin typeface="Courier New"/>
                <a:ea typeface="Courier New"/>
                <a:cs typeface="Courier New"/>
                <a:sym typeface="Courier New"/>
              </a:rPr>
              <a:t>, </a:t>
            </a:r>
            <a:r>
              <a:rPr lang="es" sz="950">
                <a:solidFill>
                  <a:srgbClr val="098658"/>
                </a:solidFill>
                <a:highlight>
                  <a:srgbClr val="FFFFFF"/>
                </a:highlight>
                <a:latin typeface="Courier New"/>
                <a:ea typeface="Courier New"/>
                <a:cs typeface="Courier New"/>
                <a:sym typeface="Courier New"/>
              </a:rPr>
              <a:t>4</a:t>
            </a:r>
            <a:r>
              <a:rPr lang="es" sz="950">
                <a:solidFill>
                  <a:schemeClr val="dk1"/>
                </a:solidFill>
                <a:highlight>
                  <a:srgbClr val="FFFFFF"/>
                </a:highlight>
                <a:latin typeface="Courier New"/>
                <a:ea typeface="Courier New"/>
                <a:cs typeface="Courier New"/>
                <a:sym typeface="Courier New"/>
              </a:rPr>
              <a:t>)); </a:t>
            </a:r>
            <a:r>
              <a:rPr lang="es" sz="950">
                <a:solidFill>
                  <a:srgbClr val="008000"/>
                </a:solidFill>
                <a:highlight>
                  <a:srgbClr val="FFFFFF"/>
                </a:highlight>
                <a:latin typeface="Courier New"/>
                <a:ea typeface="Courier New"/>
                <a:cs typeface="Courier New"/>
                <a:sym typeface="Courier New"/>
              </a:rPr>
              <a:t>// Imprime "Java"</a:t>
            </a:r>
            <a:endParaRPr sz="95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700">
              <a:solidFill>
                <a:schemeClr val="dk2"/>
              </a:solidFill>
            </a:endParaRPr>
          </a:p>
        </p:txBody>
      </p:sp>
      <p:sp>
        <p:nvSpPr>
          <p:cNvPr id="391" name="Google Shape;391;g306bf11d6d9_0_441"/>
          <p:cNvSpPr txBox="1"/>
          <p:nvPr/>
        </p:nvSpPr>
        <p:spPr>
          <a:xfrm>
            <a:off x="5390575" y="1806800"/>
            <a:ext cx="2555700" cy="101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s" sz="1300">
                <a:solidFill>
                  <a:schemeClr val="dk1"/>
                </a:solidFill>
                <a:latin typeface="Archivo Narrow"/>
                <a:ea typeface="Archivo Narrow"/>
                <a:cs typeface="Archivo Narrow"/>
                <a:sym typeface="Archivo Narrow"/>
              </a:rPr>
              <a:t>¿Por qué usar Funciones Nativas?</a:t>
            </a:r>
            <a:endParaRPr b="1" sz="1300">
              <a:solidFill>
                <a:schemeClr val="dk1"/>
              </a:solidFill>
              <a:latin typeface="Archivo Narrow"/>
              <a:ea typeface="Archivo Narrow"/>
              <a:cs typeface="Archivo Narrow"/>
              <a:sym typeface="Archivo Narrow"/>
            </a:endParaRPr>
          </a:p>
          <a:p>
            <a:pPr indent="-292100" lvl="0" marL="457200" rtl="0" algn="l">
              <a:lnSpc>
                <a:spcPct val="115000"/>
              </a:lnSpc>
              <a:spcBef>
                <a:spcPts val="1200"/>
              </a:spcBef>
              <a:spcAft>
                <a:spcPts val="0"/>
              </a:spcAft>
              <a:buClr>
                <a:schemeClr val="dk1"/>
              </a:buClr>
              <a:buSzPts val="1000"/>
              <a:buChar char="●"/>
            </a:pPr>
            <a:r>
              <a:rPr lang="es" sz="1300">
                <a:solidFill>
                  <a:schemeClr val="dk1"/>
                </a:solidFill>
                <a:latin typeface="Archivo Narrow"/>
                <a:ea typeface="Archivo Narrow"/>
                <a:cs typeface="Archivo Narrow"/>
                <a:sym typeface="Archivo Narrow"/>
              </a:rPr>
              <a:t>Ahorrás tiempo y código.</a:t>
            </a:r>
            <a:endParaRPr sz="1300">
              <a:solidFill>
                <a:schemeClr val="dk1"/>
              </a:solidFill>
              <a:latin typeface="Archivo Narrow"/>
              <a:ea typeface="Archivo Narrow"/>
              <a:cs typeface="Archivo Narrow"/>
              <a:sym typeface="Archivo Narrow"/>
            </a:endParaRPr>
          </a:p>
          <a:p>
            <a:pPr indent="-292100" lvl="0" marL="457200" rtl="0" algn="l">
              <a:lnSpc>
                <a:spcPct val="115000"/>
              </a:lnSpc>
              <a:spcBef>
                <a:spcPts val="0"/>
              </a:spcBef>
              <a:spcAft>
                <a:spcPts val="0"/>
              </a:spcAft>
              <a:buClr>
                <a:schemeClr val="dk1"/>
              </a:buClr>
              <a:buSzPts val="1000"/>
              <a:buChar char="●"/>
            </a:pPr>
            <a:r>
              <a:rPr lang="es" sz="1300">
                <a:solidFill>
                  <a:schemeClr val="dk1"/>
                </a:solidFill>
                <a:latin typeface="Archivo Narrow"/>
                <a:ea typeface="Archivo Narrow"/>
                <a:cs typeface="Archivo Narrow"/>
                <a:sym typeface="Archivo Narrow"/>
              </a:rPr>
              <a:t>Son más eficientes porque están optimizadas.</a:t>
            </a:r>
            <a:endParaRPr sz="1300">
              <a:solidFill>
                <a:schemeClr val="dk1"/>
              </a:solidFill>
              <a:latin typeface="Archivo Narrow"/>
              <a:ea typeface="Archivo Narrow"/>
              <a:cs typeface="Archivo Narrow"/>
              <a:sym typeface="Archivo Narrow"/>
            </a:endParaRPr>
          </a:p>
          <a:p>
            <a:pPr indent="-292100" lvl="0" marL="457200" rtl="0" algn="l">
              <a:lnSpc>
                <a:spcPct val="115000"/>
              </a:lnSpc>
              <a:spcBef>
                <a:spcPts val="0"/>
              </a:spcBef>
              <a:spcAft>
                <a:spcPts val="0"/>
              </a:spcAft>
              <a:buClr>
                <a:schemeClr val="dk1"/>
              </a:buClr>
              <a:buSzPts val="1000"/>
              <a:buChar char="●"/>
            </a:pPr>
            <a:r>
              <a:rPr lang="es" sz="1300">
                <a:solidFill>
                  <a:schemeClr val="dk1"/>
                </a:solidFill>
                <a:latin typeface="Archivo Narrow"/>
                <a:ea typeface="Archivo Narrow"/>
                <a:cs typeface="Archivo Narrow"/>
                <a:sym typeface="Archivo Narrow"/>
              </a:rPr>
              <a:t>Facilitan la legibilidad y mantenimiento del código.</a:t>
            </a:r>
            <a:endParaRPr sz="1300">
              <a:solidFill>
                <a:schemeClr val="dk1"/>
              </a:solidFill>
              <a:latin typeface="Archivo Narrow"/>
              <a:ea typeface="Archivo Narrow"/>
              <a:cs typeface="Archivo Narrow"/>
              <a:sym typeface="Archivo Narrow"/>
            </a:endParaRPr>
          </a:p>
          <a:p>
            <a:pPr indent="0" lvl="0" marL="0" rtl="0" algn="l">
              <a:spcBef>
                <a:spcPts val="1200"/>
              </a:spcBef>
              <a:spcAft>
                <a:spcPts val="0"/>
              </a:spcAft>
              <a:buNone/>
            </a:pPr>
            <a:r>
              <a:t/>
            </a:r>
            <a:endParaRPr sz="1200">
              <a:solidFill>
                <a:schemeClr val="dk1"/>
              </a:solidFill>
              <a:latin typeface="Archivo Narrow"/>
              <a:ea typeface="Archivo Narrow"/>
              <a:cs typeface="Archivo Narrow"/>
              <a:sym typeface="Archivo Narrow"/>
            </a:endParaRPr>
          </a:p>
        </p:txBody>
      </p:sp>
      <p:cxnSp>
        <p:nvCxnSpPr>
          <p:cNvPr id="392" name="Google Shape;392;g306bf11d6d9_0_441"/>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393" name="Google Shape;393;g306bf11d6d9_0_441"/>
          <p:cNvSpPr txBox="1"/>
          <p:nvPr/>
        </p:nvSpPr>
        <p:spPr>
          <a:xfrm>
            <a:off x="626575" y="399450"/>
            <a:ext cx="7319700" cy="721500"/>
          </a:xfrm>
          <a:prstGeom prst="rect">
            <a:avLst/>
          </a:prstGeom>
          <a:noFill/>
          <a:ln>
            <a:noFill/>
          </a:ln>
        </p:spPr>
        <p:txBody>
          <a:bodyPr anchorCtr="0" anchor="b" bIns="91425" lIns="91425" spcFirstLastPara="1" rIns="91425" wrap="square" tIns="91425">
            <a:normAutofit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Más</a:t>
            </a:r>
            <a:r>
              <a:rPr lang="es" sz="3500">
                <a:solidFill>
                  <a:schemeClr val="dk1"/>
                </a:solidFill>
                <a:latin typeface="Archivo Black"/>
                <a:ea typeface="Archivo Black"/>
                <a:cs typeface="Archivo Black"/>
                <a:sym typeface="Archivo Black"/>
              </a:rPr>
              <a:t> f</a:t>
            </a:r>
            <a:r>
              <a:rPr lang="es" sz="3500">
                <a:solidFill>
                  <a:schemeClr val="dk1"/>
                </a:solidFill>
                <a:latin typeface="Archivo Black"/>
                <a:ea typeface="Archivo Black"/>
                <a:cs typeface="Archivo Black"/>
                <a:sym typeface="Archivo Black"/>
              </a:rPr>
              <a:t>unciones nativas</a:t>
            </a:r>
            <a:endParaRPr b="1" sz="4000">
              <a:solidFill>
                <a:schemeClr val="dk1"/>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7" name="Shape 397"/>
        <p:cNvGrpSpPr/>
        <p:nvPr/>
      </p:nvGrpSpPr>
      <p:grpSpPr>
        <a:xfrm>
          <a:off x="0" y="0"/>
          <a:ext cx="0" cy="0"/>
          <a:chOff x="0" y="0"/>
          <a:chExt cx="0" cy="0"/>
        </a:xfrm>
      </p:grpSpPr>
      <p:sp>
        <p:nvSpPr>
          <p:cNvPr id="398" name="Google Shape;398;g2f22587397b_2_7"/>
          <p:cNvSpPr/>
          <p:nvPr/>
        </p:nvSpPr>
        <p:spPr>
          <a:xfrm>
            <a:off x="1241025" y="1894775"/>
            <a:ext cx="6730200" cy="9258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g2f22587397b_2_7"/>
          <p:cNvSpPr txBox="1"/>
          <p:nvPr/>
        </p:nvSpPr>
        <p:spPr>
          <a:xfrm>
            <a:off x="1241025" y="1894775"/>
            <a:ext cx="6730200" cy="97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i="0" lang="es" sz="4500" u="none" cap="none" strike="noStrike">
                <a:solidFill>
                  <a:srgbClr val="434343"/>
                </a:solidFill>
                <a:latin typeface="Archivo"/>
                <a:ea typeface="Archivo"/>
                <a:cs typeface="Archivo"/>
                <a:sym typeface="Archivo"/>
              </a:rPr>
              <a:t>¡Vamos a la práctica! 🚀</a:t>
            </a:r>
            <a:endParaRPr b="1" i="0" sz="4500" u="none" cap="none" strike="noStrike">
              <a:solidFill>
                <a:srgbClr val="434343"/>
              </a:solidFill>
              <a:latin typeface="Archivo"/>
              <a:ea typeface="Archivo"/>
              <a:cs typeface="Archivo"/>
              <a:sym typeface="Archiv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3" name="Shape 403"/>
        <p:cNvGrpSpPr/>
        <p:nvPr/>
      </p:nvGrpSpPr>
      <p:grpSpPr>
        <a:xfrm>
          <a:off x="0" y="0"/>
          <a:ext cx="0" cy="0"/>
          <a:chOff x="0" y="0"/>
          <a:chExt cx="0" cy="0"/>
        </a:xfrm>
      </p:grpSpPr>
      <p:sp>
        <p:nvSpPr>
          <p:cNvPr id="404" name="Google Shape;404;g30808291fef_0_0"/>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4">
              <a:alphaModFix/>
            </a:blip>
            <a:stretch>
              <a:fillRect b="0" l="0" r="0" t="0"/>
            </a:stretch>
          </a:blipFill>
          <a:ln>
            <a:noFill/>
          </a:ln>
        </p:spPr>
      </p:sp>
      <p:cxnSp>
        <p:nvCxnSpPr>
          <p:cNvPr id="405" name="Google Shape;405;g30808291fef_0_0"/>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406" name="Google Shape;406;g30808291fef_0_0"/>
          <p:cNvGrpSpPr/>
          <p:nvPr/>
        </p:nvGrpSpPr>
        <p:grpSpPr>
          <a:xfrm>
            <a:off x="555362" y="631437"/>
            <a:ext cx="700421" cy="692039"/>
            <a:chOff x="0" y="0"/>
            <a:chExt cx="1867789" cy="1845437"/>
          </a:xfrm>
        </p:grpSpPr>
        <p:sp>
          <p:nvSpPr>
            <p:cNvPr id="407" name="Google Shape;407;g30808291fef_0_0"/>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408" name="Google Shape;408;g30808291fef_0_0"/>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9" name="Google Shape;409;g30808291fef_0_0"/>
          <p:cNvSpPr/>
          <p:nvPr/>
        </p:nvSpPr>
        <p:spPr>
          <a:xfrm>
            <a:off x="633775" y="713875"/>
            <a:ext cx="527150" cy="527150"/>
          </a:xfrm>
          <a:custGeom>
            <a:rect b="b" l="l" r="r" t="t"/>
            <a:pathLst>
              <a:path extrusionOk="0" h="1054300" w="1054300">
                <a:moveTo>
                  <a:pt x="0" y="0"/>
                </a:moveTo>
                <a:lnTo>
                  <a:pt x="1054300" y="0"/>
                </a:lnTo>
                <a:lnTo>
                  <a:pt x="1054300" y="1054300"/>
                </a:lnTo>
                <a:lnTo>
                  <a:pt x="0" y="1054300"/>
                </a:lnTo>
                <a:lnTo>
                  <a:pt x="0" y="0"/>
                </a:lnTo>
                <a:close/>
              </a:path>
            </a:pathLst>
          </a:custGeom>
          <a:blipFill rotWithShape="1">
            <a:blip r:embed="rId5">
              <a:alphaModFix/>
            </a:blip>
            <a:stretch>
              <a:fillRect b="0" l="0" r="0" t="0"/>
            </a:stretch>
          </a:blipFill>
          <a:ln>
            <a:noFill/>
          </a:ln>
        </p:spPr>
      </p:sp>
      <p:sp>
        <p:nvSpPr>
          <p:cNvPr id="410" name="Google Shape;410;g30808291fef_0_0"/>
          <p:cNvSpPr txBox="1"/>
          <p:nvPr/>
        </p:nvSpPr>
        <p:spPr>
          <a:xfrm>
            <a:off x="1342699" y="504825"/>
            <a:ext cx="57588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500"/>
              <a:buFont typeface="Arial"/>
              <a:buNone/>
            </a:pPr>
            <a:r>
              <a:rPr b="1" i="0" lang="es" sz="3500" u="none" cap="none" strike="noStrike">
                <a:solidFill>
                  <a:srgbClr val="000000"/>
                </a:solidFill>
                <a:latin typeface="Archivo Narrow"/>
                <a:ea typeface="Archivo Narrow"/>
                <a:cs typeface="Archivo Narrow"/>
                <a:sym typeface="Archivo Narrow"/>
              </a:rPr>
              <a:t>Ejercicios Prácticos</a:t>
            </a:r>
            <a:endParaRPr b="1" i="0" sz="700" u="none" cap="none" strike="noStrike">
              <a:solidFill>
                <a:srgbClr val="000000"/>
              </a:solidFill>
              <a:latin typeface="Archivo Narrow"/>
              <a:ea typeface="Archivo Narrow"/>
              <a:cs typeface="Archivo Narrow"/>
              <a:sym typeface="Archivo Narrow"/>
            </a:endParaRPr>
          </a:p>
        </p:txBody>
      </p:sp>
      <p:grpSp>
        <p:nvGrpSpPr>
          <p:cNvPr id="411" name="Google Shape;411;g30808291fef_0_0"/>
          <p:cNvGrpSpPr/>
          <p:nvPr/>
        </p:nvGrpSpPr>
        <p:grpSpPr>
          <a:xfrm>
            <a:off x="1342695" y="1017800"/>
            <a:ext cx="4971433" cy="382795"/>
            <a:chOff x="0" y="-9525"/>
            <a:chExt cx="1657918" cy="201641"/>
          </a:xfrm>
        </p:grpSpPr>
        <p:sp>
          <p:nvSpPr>
            <p:cNvPr id="412" name="Google Shape;412;g30808291fef_0_0"/>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FFAB40">
                <a:alpha val="50199"/>
              </a:srgbClr>
            </a:solidFill>
            <a:ln>
              <a:noFill/>
            </a:ln>
          </p:spPr>
        </p:sp>
        <p:sp>
          <p:nvSpPr>
            <p:cNvPr id="413" name="Google Shape;413;g30808291fef_0_0"/>
            <p:cNvSpPr txBox="1"/>
            <p:nvPr/>
          </p:nvSpPr>
          <p:spPr>
            <a:xfrm>
              <a:off x="0" y="-9525"/>
              <a:ext cx="16578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rgbClr val="000000"/>
                </a:solidFill>
                <a:latin typeface="Calibri"/>
                <a:ea typeface="Calibri"/>
                <a:cs typeface="Calibri"/>
                <a:sym typeface="Calibri"/>
              </a:endParaRPr>
            </a:p>
          </p:txBody>
        </p:sp>
      </p:grpSp>
      <p:sp>
        <p:nvSpPr>
          <p:cNvPr id="414" name="Google Shape;414;g30808291fef_0_0"/>
          <p:cNvSpPr/>
          <p:nvPr/>
        </p:nvSpPr>
        <p:spPr>
          <a:xfrm>
            <a:off x="1342709" y="1057200"/>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6">
              <a:alphaModFix/>
            </a:blip>
            <a:stretch>
              <a:fillRect b="0" l="0" r="0" t="0"/>
            </a:stretch>
          </a:blipFill>
          <a:ln>
            <a:noFill/>
          </a:ln>
        </p:spPr>
      </p:sp>
      <p:grpSp>
        <p:nvGrpSpPr>
          <p:cNvPr id="415" name="Google Shape;415;g30808291fef_0_0"/>
          <p:cNvGrpSpPr/>
          <p:nvPr/>
        </p:nvGrpSpPr>
        <p:grpSpPr>
          <a:xfrm>
            <a:off x="555375" y="1505850"/>
            <a:ext cx="7986214" cy="323097"/>
            <a:chOff x="0" y="-9525"/>
            <a:chExt cx="1916400" cy="156600"/>
          </a:xfrm>
        </p:grpSpPr>
        <p:sp>
          <p:nvSpPr>
            <p:cNvPr id="416" name="Google Shape;416;g30808291fef_0_0"/>
            <p:cNvSpPr/>
            <p:nvPr/>
          </p:nvSpPr>
          <p:spPr>
            <a:xfrm>
              <a:off x="0" y="0"/>
              <a:ext cx="1916354" cy="146960"/>
            </a:xfrm>
            <a:custGeom>
              <a:rect b="b" l="l" r="r" t="t"/>
              <a:pathLst>
                <a:path extrusionOk="0" h="146960" w="1916354">
                  <a:moveTo>
                    <a:pt x="0" y="0"/>
                  </a:moveTo>
                  <a:lnTo>
                    <a:pt x="1916354" y="0"/>
                  </a:lnTo>
                  <a:lnTo>
                    <a:pt x="1916354" y="146960"/>
                  </a:lnTo>
                  <a:lnTo>
                    <a:pt x="0" y="146960"/>
                  </a:lnTo>
                  <a:close/>
                </a:path>
              </a:pathLst>
            </a:custGeom>
            <a:solidFill>
              <a:srgbClr val="FFAB40">
                <a:alpha val="48630"/>
              </a:srgbClr>
            </a:solidFill>
            <a:ln>
              <a:noFill/>
            </a:ln>
          </p:spPr>
        </p:sp>
        <p:sp>
          <p:nvSpPr>
            <p:cNvPr id="417" name="Google Shape;417;g30808291fef_0_0"/>
            <p:cNvSpPr txBox="1"/>
            <p:nvPr/>
          </p:nvSpPr>
          <p:spPr>
            <a:xfrm>
              <a:off x="0" y="-9525"/>
              <a:ext cx="1916400" cy="156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rgbClr val="000000"/>
                </a:solidFill>
                <a:latin typeface="Calibri"/>
                <a:ea typeface="Calibri"/>
                <a:cs typeface="Calibri"/>
                <a:sym typeface="Calibri"/>
              </a:endParaRPr>
            </a:p>
          </p:txBody>
        </p:sp>
      </p:grpSp>
      <p:sp>
        <p:nvSpPr>
          <p:cNvPr id="418" name="Google Shape;418;g30808291fef_0_0"/>
          <p:cNvSpPr txBox="1"/>
          <p:nvPr/>
        </p:nvSpPr>
        <p:spPr>
          <a:xfrm>
            <a:off x="587700" y="1908925"/>
            <a:ext cx="7953900" cy="24420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rgbClr val="000000"/>
              </a:buClr>
              <a:buSzPts val="1400"/>
              <a:buFont typeface="Arial"/>
              <a:buNone/>
            </a:pPr>
            <a:r>
              <a:rPr lang="es" sz="1100">
                <a:latin typeface="Archivo Narrow"/>
                <a:ea typeface="Archivo Narrow"/>
                <a:cs typeface="Archivo Narrow"/>
                <a:sym typeface="Archivo Narrow"/>
              </a:rPr>
              <a:t>Crear una función que reciba como parámetros el nombre y la edad de una persona. La función debe realizar lo siguiente:</a:t>
            </a:r>
            <a:endParaRPr sz="1100">
              <a:latin typeface="Archivo Narrow"/>
              <a:ea typeface="Archivo Narrow"/>
              <a:cs typeface="Archivo Narrow"/>
              <a:sym typeface="Archivo Narrow"/>
            </a:endParaRPr>
          </a:p>
          <a:p>
            <a:pPr indent="-304800" lvl="0" marL="457200" rtl="0" algn="l">
              <a:lnSpc>
                <a:spcPct val="115000"/>
              </a:lnSpc>
              <a:spcBef>
                <a:spcPts val="1200"/>
              </a:spcBef>
              <a:spcAft>
                <a:spcPts val="0"/>
              </a:spcAft>
              <a:buClr>
                <a:schemeClr val="dk1"/>
              </a:buClr>
              <a:buSzPts val="1200"/>
              <a:buAutoNum type="arabicPeriod"/>
            </a:pPr>
            <a:r>
              <a:rPr lang="es" sz="1100">
                <a:latin typeface="Archivo Narrow"/>
                <a:ea typeface="Archivo Narrow"/>
                <a:cs typeface="Archivo Narrow"/>
                <a:sym typeface="Archivo Narrow"/>
              </a:rPr>
              <a:t>Verificar si la persona es mayor de edad (18 años o más).</a:t>
            </a:r>
            <a:endParaRPr sz="1100">
              <a:latin typeface="Archivo Narrow"/>
              <a:ea typeface="Archivo Narrow"/>
              <a:cs typeface="Archivo Narrow"/>
              <a:sym typeface="Archivo Narrow"/>
            </a:endParaRPr>
          </a:p>
          <a:p>
            <a:pPr indent="-304800" lvl="0" marL="457200" rtl="0" algn="l">
              <a:lnSpc>
                <a:spcPct val="115000"/>
              </a:lnSpc>
              <a:spcBef>
                <a:spcPts val="0"/>
              </a:spcBef>
              <a:spcAft>
                <a:spcPts val="0"/>
              </a:spcAft>
              <a:buClr>
                <a:schemeClr val="dk1"/>
              </a:buClr>
              <a:buSzPts val="1200"/>
              <a:buAutoNum type="arabicPeriod"/>
            </a:pPr>
            <a:r>
              <a:rPr lang="es" sz="1100">
                <a:latin typeface="Archivo Narrow"/>
                <a:ea typeface="Archivo Narrow"/>
                <a:cs typeface="Archivo Narrow"/>
                <a:sym typeface="Archivo Narrow"/>
              </a:rPr>
              <a:t>Mostrar un mensaje en la consola que diga si la persona es mayor o menor de edad.</a:t>
            </a:r>
            <a:endParaRPr sz="1100">
              <a:latin typeface="Archivo Narrow"/>
              <a:ea typeface="Archivo Narrow"/>
              <a:cs typeface="Archivo Narrow"/>
              <a:sym typeface="Archivo Narrow"/>
            </a:endParaRPr>
          </a:p>
          <a:p>
            <a:pPr indent="-304800" lvl="0" marL="457200" rtl="0" algn="l">
              <a:lnSpc>
                <a:spcPct val="115000"/>
              </a:lnSpc>
              <a:spcBef>
                <a:spcPts val="0"/>
              </a:spcBef>
              <a:spcAft>
                <a:spcPts val="0"/>
              </a:spcAft>
              <a:buClr>
                <a:schemeClr val="dk1"/>
              </a:buClr>
              <a:buSzPts val="1200"/>
              <a:buAutoNum type="arabicPeriod"/>
            </a:pPr>
            <a:r>
              <a:rPr lang="es" sz="1100">
                <a:latin typeface="Archivo Narrow"/>
                <a:ea typeface="Archivo Narrow"/>
                <a:cs typeface="Archivo Narrow"/>
                <a:sym typeface="Archivo Narrow"/>
              </a:rPr>
              <a:t>Si es menor de edad, mostrar también cuántos años le faltan para cumplir 18.</a:t>
            </a:r>
            <a:endParaRPr sz="1100">
              <a:latin typeface="Archivo Narrow"/>
              <a:ea typeface="Archivo Narrow"/>
              <a:cs typeface="Archivo Narrow"/>
              <a:sym typeface="Archivo Narrow"/>
            </a:endParaRPr>
          </a:p>
          <a:p>
            <a:pPr indent="0" lvl="0" marL="0" rtl="0" algn="l">
              <a:lnSpc>
                <a:spcPct val="115000"/>
              </a:lnSpc>
              <a:spcBef>
                <a:spcPts val="1200"/>
              </a:spcBef>
              <a:spcAft>
                <a:spcPts val="0"/>
              </a:spcAft>
              <a:buClr>
                <a:schemeClr val="dk1"/>
              </a:buClr>
              <a:buSzPts val="1100"/>
              <a:buFont typeface="Arial"/>
              <a:buNone/>
            </a:pPr>
            <a:r>
              <a:rPr b="1" lang="es" sz="1100">
                <a:latin typeface="Archivo Narrow"/>
                <a:ea typeface="Archivo Narrow"/>
                <a:cs typeface="Archivo Narrow"/>
                <a:sym typeface="Archivo Narrow"/>
              </a:rPr>
              <a:t>Tips:</a:t>
            </a:r>
            <a:endParaRPr b="1" sz="1100">
              <a:latin typeface="Archivo Narrow"/>
              <a:ea typeface="Archivo Narrow"/>
              <a:cs typeface="Archivo Narrow"/>
              <a:sym typeface="Archivo Narrow"/>
            </a:endParaRPr>
          </a:p>
          <a:p>
            <a:pPr indent="-304800" lvl="0" marL="457200" rtl="0" algn="l">
              <a:lnSpc>
                <a:spcPct val="115000"/>
              </a:lnSpc>
              <a:spcBef>
                <a:spcPts val="1200"/>
              </a:spcBef>
              <a:spcAft>
                <a:spcPts val="0"/>
              </a:spcAft>
              <a:buClr>
                <a:schemeClr val="dk1"/>
              </a:buClr>
              <a:buSzPts val="1200"/>
              <a:buChar char="●"/>
            </a:pPr>
            <a:r>
              <a:rPr b="1" lang="es" sz="1100">
                <a:latin typeface="Archivo Narrow"/>
                <a:ea typeface="Archivo Narrow"/>
                <a:cs typeface="Archivo Narrow"/>
                <a:sym typeface="Archivo Narrow"/>
              </a:rPr>
              <a:t>Uso de parámetros: </a:t>
            </a:r>
            <a:r>
              <a:rPr lang="es" sz="1100">
                <a:latin typeface="Archivo Narrow"/>
                <a:ea typeface="Archivo Narrow"/>
                <a:cs typeface="Archivo Narrow"/>
                <a:sym typeface="Archivo Narrow"/>
              </a:rPr>
              <a:t>Pasar el nombre y la edad como argumentos a la función.</a:t>
            </a:r>
            <a:endParaRPr sz="1100">
              <a:latin typeface="Archivo Narrow"/>
              <a:ea typeface="Archivo Narrow"/>
              <a:cs typeface="Archivo Narrow"/>
              <a:sym typeface="Archivo Narrow"/>
            </a:endParaRPr>
          </a:p>
          <a:p>
            <a:pPr indent="-304800" lvl="0" marL="457200" rtl="0" algn="l">
              <a:lnSpc>
                <a:spcPct val="115000"/>
              </a:lnSpc>
              <a:spcBef>
                <a:spcPts val="0"/>
              </a:spcBef>
              <a:spcAft>
                <a:spcPts val="0"/>
              </a:spcAft>
              <a:buClr>
                <a:schemeClr val="dk1"/>
              </a:buClr>
              <a:buSzPts val="1200"/>
              <a:buChar char="●"/>
            </a:pPr>
            <a:r>
              <a:rPr b="1" lang="es" sz="1100">
                <a:latin typeface="Archivo Narrow"/>
                <a:ea typeface="Archivo Narrow"/>
                <a:cs typeface="Archivo Narrow"/>
                <a:sym typeface="Archivo Narrow"/>
              </a:rPr>
              <a:t>Condicionales: </a:t>
            </a:r>
            <a:r>
              <a:rPr lang="es" sz="1100">
                <a:latin typeface="Archivo Narrow"/>
                <a:ea typeface="Archivo Narrow"/>
                <a:cs typeface="Archivo Narrow"/>
                <a:sym typeface="Archivo Narrow"/>
              </a:rPr>
              <a:t>Usar un if...else para determinar si es mayor o menor de edad.</a:t>
            </a:r>
            <a:endParaRPr sz="1100">
              <a:latin typeface="Archivo Narrow"/>
              <a:ea typeface="Archivo Narrow"/>
              <a:cs typeface="Archivo Narrow"/>
              <a:sym typeface="Archivo Narrow"/>
            </a:endParaRPr>
          </a:p>
          <a:p>
            <a:pPr indent="-304800" lvl="0" marL="457200" rtl="0" algn="l">
              <a:lnSpc>
                <a:spcPct val="115000"/>
              </a:lnSpc>
              <a:spcBef>
                <a:spcPts val="0"/>
              </a:spcBef>
              <a:spcAft>
                <a:spcPts val="0"/>
              </a:spcAft>
              <a:buClr>
                <a:schemeClr val="dk1"/>
              </a:buClr>
              <a:buSzPts val="1200"/>
              <a:buChar char="●"/>
            </a:pPr>
            <a:r>
              <a:rPr b="1" lang="es" sz="1100">
                <a:latin typeface="Archivo Narrow"/>
                <a:ea typeface="Archivo Narrow"/>
                <a:cs typeface="Archivo Narrow"/>
                <a:sym typeface="Archivo Narrow"/>
              </a:rPr>
              <a:t>Consola del navegador: </a:t>
            </a:r>
            <a:r>
              <a:rPr lang="es" sz="1100">
                <a:latin typeface="Archivo Narrow"/>
                <a:ea typeface="Archivo Narrow"/>
                <a:cs typeface="Archivo Narrow"/>
                <a:sym typeface="Archivo Narrow"/>
              </a:rPr>
              <a:t>Utilizá console.log() para mostrar los resultados en la consola.</a:t>
            </a:r>
            <a:endParaRPr sz="1100">
              <a:latin typeface="Archivo Narrow"/>
              <a:ea typeface="Archivo Narrow"/>
              <a:cs typeface="Archivo Narrow"/>
              <a:sym typeface="Archivo Narrow"/>
            </a:endParaRPr>
          </a:p>
          <a:p>
            <a:pPr indent="0" lvl="0" marL="0" marR="0" rtl="0" algn="l">
              <a:lnSpc>
                <a:spcPct val="120008"/>
              </a:lnSpc>
              <a:spcBef>
                <a:spcPts val="1200"/>
              </a:spcBef>
              <a:spcAft>
                <a:spcPts val="0"/>
              </a:spcAft>
              <a:buClr>
                <a:srgbClr val="000000"/>
              </a:buClr>
              <a:buSzPts val="1400"/>
              <a:buFont typeface="Arial"/>
              <a:buNone/>
            </a:pPr>
            <a:r>
              <a:rPr b="1" lang="es" sz="1000">
                <a:latin typeface="Archivo Narrow"/>
                <a:ea typeface="Archivo Narrow"/>
                <a:cs typeface="Archivo Narrow"/>
                <a:sym typeface="Archivo Narrow"/>
              </a:rPr>
              <a:t> </a:t>
            </a:r>
            <a:endParaRPr b="0" i="0" sz="1000" u="none" cap="none" strike="noStrike">
              <a:solidFill>
                <a:srgbClr val="000000"/>
              </a:solidFill>
              <a:latin typeface="Archivo Narrow"/>
              <a:ea typeface="Archivo Narrow"/>
              <a:cs typeface="Archivo Narrow"/>
              <a:sym typeface="Archivo Narrow"/>
            </a:endParaRPr>
          </a:p>
        </p:txBody>
      </p:sp>
      <p:sp>
        <p:nvSpPr>
          <p:cNvPr id="419" name="Google Shape;419;g30808291fef_0_0"/>
          <p:cNvSpPr txBox="1"/>
          <p:nvPr/>
        </p:nvSpPr>
        <p:spPr>
          <a:xfrm>
            <a:off x="555475" y="1539000"/>
            <a:ext cx="7541400" cy="246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600"/>
              <a:buFont typeface="Arial"/>
              <a:buNone/>
            </a:pPr>
            <a:r>
              <a:rPr lang="es" sz="1600">
                <a:latin typeface="Archivo Black"/>
                <a:ea typeface="Archivo Black"/>
                <a:cs typeface="Archivo Black"/>
                <a:sym typeface="Archivo Black"/>
              </a:rPr>
              <a:t>Función para Validar la Edad de una Persona</a:t>
            </a:r>
            <a:endParaRPr sz="1600">
              <a:latin typeface="Archivo Black"/>
              <a:ea typeface="Archivo Black"/>
              <a:cs typeface="Archivo Black"/>
              <a:sym typeface="Archivo Black"/>
            </a:endParaRPr>
          </a:p>
        </p:txBody>
      </p:sp>
      <p:sp>
        <p:nvSpPr>
          <p:cNvPr id="420" name="Google Shape;420;g30808291fef_0_0"/>
          <p:cNvSpPr txBox="1"/>
          <p:nvPr/>
        </p:nvSpPr>
        <p:spPr>
          <a:xfrm>
            <a:off x="1642900" y="1045725"/>
            <a:ext cx="46713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1" i="0" lang="es" sz="2100" u="none" cap="none" strike="noStrike">
                <a:solidFill>
                  <a:srgbClr val="000000"/>
                </a:solidFill>
                <a:latin typeface="Archivo Narrow"/>
                <a:ea typeface="Archivo Narrow"/>
                <a:cs typeface="Archivo Narrow"/>
                <a:sym typeface="Archivo Narrow"/>
              </a:rPr>
              <a:t>Optativos | No entregables</a:t>
            </a:r>
            <a:endParaRPr b="0" i="0" sz="7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g2243c7d123e_1_3"/>
          <p:cNvSpPr txBox="1"/>
          <p:nvPr/>
        </p:nvSpPr>
        <p:spPr>
          <a:xfrm>
            <a:off x="991325" y="981325"/>
            <a:ext cx="1795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rgbClr val="FFFFFF"/>
                </a:solidFill>
                <a:latin typeface="Archivo Thin"/>
                <a:ea typeface="Archivo Thin"/>
                <a:cs typeface="Archivo Thin"/>
                <a:sym typeface="Archivo Thin"/>
              </a:rPr>
              <a:t>Clase  </a:t>
            </a:r>
            <a:r>
              <a:rPr b="0" i="0" lang="es" sz="3000" u="none" cap="none" strike="noStrike">
                <a:solidFill>
                  <a:schemeClr val="lt1"/>
                </a:solidFill>
                <a:latin typeface="Archivo Black"/>
                <a:ea typeface="Archivo Black"/>
                <a:cs typeface="Archivo Black"/>
                <a:sym typeface="Archivo Black"/>
              </a:rPr>
              <a:t>10.</a:t>
            </a:r>
            <a:r>
              <a:rPr b="0" i="0" lang="es" sz="2500" u="none" cap="none" strike="noStrike">
                <a:solidFill>
                  <a:srgbClr val="FFFFFF"/>
                </a:solidFill>
                <a:latin typeface="Archivo Thin"/>
                <a:ea typeface="Archivo Thin"/>
                <a:cs typeface="Archivo Thin"/>
                <a:sym typeface="Archivo Thin"/>
              </a:rPr>
              <a:t> </a:t>
            </a:r>
            <a:endParaRPr b="0" i="0" sz="2500" u="none" cap="none" strike="noStrike">
              <a:solidFill>
                <a:srgbClr val="FFFFFF"/>
              </a:solidFill>
              <a:latin typeface="Archivo Thin"/>
              <a:ea typeface="Archivo Thin"/>
              <a:cs typeface="Archivo Thin"/>
              <a:sym typeface="Archivo Thin"/>
            </a:endParaRPr>
          </a:p>
        </p:txBody>
      </p:sp>
      <p:sp>
        <p:nvSpPr>
          <p:cNvPr id="70" name="Google Shape;70;g2243c7d123e_1_3"/>
          <p:cNvSpPr txBox="1"/>
          <p:nvPr/>
        </p:nvSpPr>
        <p:spPr>
          <a:xfrm>
            <a:off x="579025" y="1938825"/>
            <a:ext cx="2540700" cy="2084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000"/>
              <a:buFont typeface="Arial"/>
              <a:buNone/>
            </a:pPr>
            <a:r>
              <a:t/>
            </a:r>
            <a:endParaRPr b="0" i="0" sz="1000" u="none" cap="none" strike="noStrike">
              <a:solidFill>
                <a:schemeClr val="lt1"/>
              </a:solidFill>
              <a:latin typeface="Archivo Thin"/>
              <a:ea typeface="Archivo Thin"/>
              <a:cs typeface="Archivo Thin"/>
              <a:sym typeface="Archivo Thin"/>
            </a:endParaRPr>
          </a:p>
          <a:p>
            <a:pPr indent="-298450" lvl="0" marL="457200" marR="0" rtl="0" algn="l">
              <a:lnSpc>
                <a:spcPct val="115000"/>
              </a:lnSpc>
              <a:spcBef>
                <a:spcPts val="1200"/>
              </a:spcBef>
              <a:spcAft>
                <a:spcPts val="0"/>
              </a:spcAft>
              <a:buClr>
                <a:schemeClr val="lt1"/>
              </a:buClr>
              <a:buSzPts val="1100"/>
              <a:buFont typeface="Arial"/>
              <a:buAutoNum type="arabicPeriod"/>
            </a:pPr>
            <a:r>
              <a:rPr b="0" i="0" lang="es" sz="1000" u="none" cap="none" strike="noStrike">
                <a:solidFill>
                  <a:schemeClr val="lt1"/>
                </a:solidFill>
                <a:latin typeface="Archivo Thin"/>
                <a:ea typeface="Archivo Thin"/>
                <a:cs typeface="Archivo Thin"/>
                <a:sym typeface="Archivo Thin"/>
              </a:rPr>
              <a:t>Diagrama de flujo</a:t>
            </a:r>
            <a:endParaRPr b="0" i="0" sz="1000" u="none" cap="none" strike="noStrike">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b="0" i="0" lang="es" sz="1000" u="none" cap="none" strike="noStrike">
                <a:solidFill>
                  <a:schemeClr val="lt1"/>
                </a:solidFill>
                <a:latin typeface="Archivo Thin"/>
                <a:ea typeface="Archivo Thin"/>
                <a:cs typeface="Archivo Thin"/>
                <a:sym typeface="Archivo Thin"/>
              </a:rPr>
              <a:t>Condicional: ¿Qué es?</a:t>
            </a:r>
            <a:endParaRPr b="0" i="0" sz="1000" u="none" cap="none" strike="noStrike">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b="0" i="0" lang="es" sz="1000" u="none" cap="none" strike="noStrike">
                <a:solidFill>
                  <a:schemeClr val="lt1"/>
                </a:solidFill>
                <a:latin typeface="Archivo Thin"/>
                <a:ea typeface="Archivo Thin"/>
                <a:cs typeface="Archivo Thin"/>
                <a:sym typeface="Archivo Thin"/>
              </a:rPr>
              <a:t>Operadores lógicos y de comparación: ¿Qué son y cuál es su uso en los condicionales?</a:t>
            </a:r>
            <a:endParaRPr b="0" i="0" sz="1000" u="none" cap="none" strike="noStrike">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b="0" i="0" lang="es" sz="1000" u="none" cap="none" strike="noStrike">
                <a:solidFill>
                  <a:schemeClr val="lt1"/>
                </a:solidFill>
                <a:latin typeface="Archivo Thin"/>
                <a:ea typeface="Archivo Thin"/>
                <a:cs typeface="Archivo Thin"/>
                <a:sym typeface="Archivo Thin"/>
              </a:rPr>
              <a:t>Bucles: ¿Qué son? Tipos y diferencias entre sí</a:t>
            </a:r>
            <a:endParaRPr b="0" i="0" sz="1000" u="none" cap="none" strike="noStrike">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b="0" i="0" lang="es" sz="1000" u="none" cap="none" strike="noStrike">
                <a:solidFill>
                  <a:schemeClr val="lt1"/>
                </a:solidFill>
                <a:latin typeface="Archivo Thin"/>
                <a:ea typeface="Archivo Thin"/>
                <a:cs typeface="Archivo Thin"/>
                <a:sym typeface="Archivo Thin"/>
              </a:rPr>
              <a:t>Cómo combinar operadores lógicos y ciclos</a:t>
            </a:r>
            <a:endParaRPr b="0" i="0" sz="1000" u="none" cap="none" strike="noStrike">
              <a:solidFill>
                <a:schemeClr val="lt1"/>
              </a:solidFill>
              <a:latin typeface="Archivo Thin"/>
              <a:ea typeface="Archivo Thin"/>
              <a:cs typeface="Archivo Thin"/>
              <a:sym typeface="Archivo Thin"/>
            </a:endParaRPr>
          </a:p>
          <a:p>
            <a:pPr indent="0" lvl="0" marL="0" marR="0" rtl="0" algn="l">
              <a:lnSpc>
                <a:spcPct val="115000"/>
              </a:lnSpc>
              <a:spcBef>
                <a:spcPts val="1200"/>
              </a:spcBef>
              <a:spcAft>
                <a:spcPts val="0"/>
              </a:spcAft>
              <a:buClr>
                <a:srgbClr val="000000"/>
              </a:buClr>
              <a:buSzPts val="1000"/>
              <a:buFont typeface="Arial"/>
              <a:buNone/>
            </a:pPr>
            <a:r>
              <a:t/>
            </a:r>
            <a:endParaRPr b="0" i="0" sz="1000" u="none" cap="none" strike="noStrike">
              <a:solidFill>
                <a:schemeClr val="lt1"/>
              </a:solidFill>
              <a:latin typeface="Archivo Thin"/>
              <a:ea typeface="Archivo Thin"/>
              <a:cs typeface="Archivo Thin"/>
              <a:sym typeface="Archivo Thin"/>
            </a:endParaRPr>
          </a:p>
        </p:txBody>
      </p:sp>
      <p:sp>
        <p:nvSpPr>
          <p:cNvPr id="71" name="Google Shape;71;g2243c7d123e_1_3"/>
          <p:cNvSpPr txBox="1"/>
          <p:nvPr/>
        </p:nvSpPr>
        <p:spPr>
          <a:xfrm>
            <a:off x="1035225" y="1602775"/>
            <a:ext cx="1795800" cy="47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s" sz="1200" u="none" cap="none" strike="noStrike">
                <a:solidFill>
                  <a:srgbClr val="FFFFFF"/>
                </a:solidFill>
                <a:latin typeface="Archivo Thin"/>
                <a:ea typeface="Archivo Thin"/>
                <a:cs typeface="Archivo Thin"/>
                <a:sym typeface="Archivo Thin"/>
              </a:rPr>
              <a:t>JS 2 - Condicionales y ciclos</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000" u="none" cap="none" strike="noStrike">
              <a:solidFill>
                <a:schemeClr val="lt1"/>
              </a:solidFill>
              <a:latin typeface="Archivo Thin"/>
              <a:ea typeface="Archivo Thin"/>
              <a:cs typeface="Archivo Thin"/>
              <a:sym typeface="Archivo Thin"/>
            </a:endParaRPr>
          </a:p>
        </p:txBody>
      </p:sp>
      <p:sp>
        <p:nvSpPr>
          <p:cNvPr id="72" name="Google Shape;72;g2243c7d123e_1_3"/>
          <p:cNvSpPr txBox="1"/>
          <p:nvPr/>
        </p:nvSpPr>
        <p:spPr>
          <a:xfrm>
            <a:off x="3582125" y="981325"/>
            <a:ext cx="1795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rgbClr val="FFFFFF"/>
                </a:solidFill>
                <a:latin typeface="Archivo Thin"/>
                <a:ea typeface="Archivo Thin"/>
                <a:cs typeface="Archivo Thin"/>
                <a:sym typeface="Archivo Thin"/>
              </a:rPr>
              <a:t>Clase  </a:t>
            </a:r>
            <a:r>
              <a:rPr b="0" i="0" lang="es" sz="3000" u="none" cap="none" strike="noStrike">
                <a:solidFill>
                  <a:schemeClr val="lt1"/>
                </a:solidFill>
                <a:latin typeface="Archivo Black"/>
                <a:ea typeface="Archivo Black"/>
                <a:cs typeface="Archivo Black"/>
                <a:sym typeface="Archivo Black"/>
              </a:rPr>
              <a:t>11.</a:t>
            </a:r>
            <a:r>
              <a:rPr b="0" i="0" lang="es" sz="2500" u="none" cap="none" strike="noStrike">
                <a:solidFill>
                  <a:srgbClr val="FFFFFF"/>
                </a:solidFill>
                <a:latin typeface="Archivo Thin"/>
                <a:ea typeface="Archivo Thin"/>
                <a:cs typeface="Archivo Thin"/>
                <a:sym typeface="Archivo Thin"/>
              </a:rPr>
              <a:t> </a:t>
            </a:r>
            <a:endParaRPr b="0" i="0" sz="2500" u="none" cap="none" strike="noStrike">
              <a:solidFill>
                <a:srgbClr val="FFFFFF"/>
              </a:solidFill>
              <a:latin typeface="Archivo Thin"/>
              <a:ea typeface="Archivo Thin"/>
              <a:cs typeface="Archivo Thin"/>
              <a:sym typeface="Archivo Thin"/>
            </a:endParaRPr>
          </a:p>
        </p:txBody>
      </p:sp>
      <p:sp>
        <p:nvSpPr>
          <p:cNvPr id="73" name="Google Shape;73;g2243c7d123e_1_3"/>
          <p:cNvSpPr txBox="1"/>
          <p:nvPr/>
        </p:nvSpPr>
        <p:spPr>
          <a:xfrm>
            <a:off x="3169825" y="1938825"/>
            <a:ext cx="2304000" cy="2084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000"/>
              <a:buFont typeface="Arial"/>
              <a:buNone/>
            </a:pPr>
            <a:r>
              <a:t/>
            </a:r>
            <a:endParaRPr b="0" i="0" sz="1000" u="none" cap="none" strike="noStrike">
              <a:solidFill>
                <a:schemeClr val="lt1"/>
              </a:solidFill>
              <a:latin typeface="Archivo Thin"/>
              <a:ea typeface="Archivo Thin"/>
              <a:cs typeface="Archivo Thin"/>
              <a:sym typeface="Archivo Thin"/>
            </a:endParaRPr>
          </a:p>
          <a:p>
            <a:pPr indent="-298450" lvl="0" marL="457200" marR="0" rtl="0" algn="l">
              <a:lnSpc>
                <a:spcPct val="115000"/>
              </a:lnSpc>
              <a:spcBef>
                <a:spcPts val="1200"/>
              </a:spcBef>
              <a:spcAft>
                <a:spcPts val="0"/>
              </a:spcAft>
              <a:buClr>
                <a:schemeClr val="lt1"/>
              </a:buClr>
              <a:buSzPts val="1100"/>
              <a:buFont typeface="Arial"/>
              <a:buAutoNum type="arabicPeriod"/>
            </a:pPr>
            <a:r>
              <a:rPr b="0" i="0" lang="es" sz="1000" u="none" cap="none" strike="noStrike">
                <a:solidFill>
                  <a:schemeClr val="lt1"/>
                </a:solidFill>
                <a:latin typeface="Archivo Thin"/>
                <a:ea typeface="Archivo Thin"/>
                <a:cs typeface="Archivo Thin"/>
                <a:sym typeface="Archivo Thin"/>
              </a:rPr>
              <a:t>Funciones: ¿Que son? Parámetros de entrada y de salida</a:t>
            </a:r>
            <a:endParaRPr b="0" i="0" sz="1000" u="none" cap="none" strike="noStrike">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b="0" i="0" lang="es" sz="1000" u="none" cap="none" strike="noStrike">
                <a:solidFill>
                  <a:schemeClr val="lt1"/>
                </a:solidFill>
                <a:latin typeface="Archivo Thin"/>
                <a:ea typeface="Archivo Thin"/>
                <a:cs typeface="Archivo Thin"/>
                <a:sym typeface="Archivo Thin"/>
              </a:rPr>
              <a:t>Scope global y local</a:t>
            </a:r>
            <a:endParaRPr b="0" i="0" sz="1000" u="none" cap="none" strike="noStrike">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b="0" i="0" lang="es" sz="1000" u="none" cap="none" strike="noStrike">
                <a:solidFill>
                  <a:schemeClr val="lt1"/>
                </a:solidFill>
                <a:latin typeface="Archivo Thin"/>
                <a:ea typeface="Archivo Thin"/>
                <a:cs typeface="Archivo Thin"/>
                <a:sym typeface="Archivo Thin"/>
              </a:rPr>
              <a:t>Programación modular vs. Funciones</a:t>
            </a:r>
            <a:endParaRPr b="0" i="0" sz="1000" u="none" cap="none" strike="noStrike">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b="0" i="0" lang="es" sz="1000" u="none" cap="none" strike="noStrike">
                <a:solidFill>
                  <a:schemeClr val="lt1"/>
                </a:solidFill>
                <a:latin typeface="Archivo Thin"/>
                <a:ea typeface="Archivo Thin"/>
                <a:cs typeface="Archivo Thin"/>
                <a:sym typeface="Archivo Thin"/>
              </a:rPr>
              <a:t>Parámetros.</a:t>
            </a:r>
            <a:endParaRPr b="0" i="0" sz="1000" u="none" cap="none" strike="noStrike">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b="0" i="0" lang="es" sz="1000" u="none" cap="none" strike="noStrike">
                <a:solidFill>
                  <a:schemeClr val="lt1"/>
                </a:solidFill>
                <a:latin typeface="Archivo Thin"/>
                <a:ea typeface="Archivo Thin"/>
                <a:cs typeface="Archivo Thin"/>
                <a:sym typeface="Archivo Thin"/>
              </a:rPr>
              <a:t>Funciones nativas.</a:t>
            </a:r>
            <a:endParaRPr b="0" i="0" sz="1000" u="none" cap="none" strike="noStrike">
              <a:solidFill>
                <a:schemeClr val="lt1"/>
              </a:solidFill>
              <a:latin typeface="Archivo Thin"/>
              <a:ea typeface="Archivo Thin"/>
              <a:cs typeface="Archivo Thin"/>
              <a:sym typeface="Archivo Thin"/>
            </a:endParaRPr>
          </a:p>
          <a:p>
            <a:pPr indent="-292100" lvl="0" marL="457200" marR="0" rtl="0" algn="l">
              <a:lnSpc>
                <a:spcPct val="115000"/>
              </a:lnSpc>
              <a:spcBef>
                <a:spcPts val="1200"/>
              </a:spcBef>
              <a:spcAft>
                <a:spcPts val="0"/>
              </a:spcAft>
              <a:buClr>
                <a:schemeClr val="lt1"/>
              </a:buClr>
              <a:buSzPts val="1000"/>
              <a:buFont typeface="Archivo Thin"/>
              <a:buAutoNum type="arabicPeriod"/>
            </a:pPr>
            <a:r>
              <a:t/>
            </a:r>
            <a:endParaRPr b="0" i="0" sz="1000" u="none" cap="none" strike="noStrike">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b="0" i="0" lang="es" sz="1000" u="none" cap="none" strike="noStrike">
                <a:solidFill>
                  <a:schemeClr val="lt1"/>
                </a:solidFill>
                <a:latin typeface="Archivo Thin"/>
                <a:ea typeface="Archivo Thin"/>
                <a:cs typeface="Archivo Thin"/>
                <a:sym typeface="Archivo Thin"/>
              </a:rPr>
              <a:t>Condicional: ¿Qué es?</a:t>
            </a:r>
            <a:endParaRPr b="0" i="0" sz="1000" u="none" cap="none" strike="noStrike">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b="0" i="0" lang="es" sz="1000" u="none" cap="none" strike="noStrike">
                <a:solidFill>
                  <a:schemeClr val="lt1"/>
                </a:solidFill>
                <a:latin typeface="Archivo Thin"/>
                <a:ea typeface="Archivo Thin"/>
                <a:cs typeface="Archivo Thin"/>
                <a:sym typeface="Archivo Thin"/>
              </a:rPr>
              <a:t>Operadores lógicos y de comparación: ¿Qué son y cuál es su uso en los condicionales?</a:t>
            </a:r>
            <a:endParaRPr b="0" i="0" sz="1000" u="none" cap="none" strike="noStrike">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b="0" i="0" lang="es" sz="1000" u="none" cap="none" strike="noStrike">
                <a:solidFill>
                  <a:schemeClr val="lt1"/>
                </a:solidFill>
                <a:latin typeface="Archivo Thin"/>
                <a:ea typeface="Archivo Thin"/>
                <a:cs typeface="Archivo Thin"/>
                <a:sym typeface="Archivo Thin"/>
              </a:rPr>
              <a:t>Bucles: ¿Qué son? Tipos y diferencias entre sí</a:t>
            </a:r>
            <a:endParaRPr b="0" i="0" sz="1000" u="none" cap="none" strike="noStrike">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b="0" i="0" lang="es" sz="1000" u="none" cap="none" strike="noStrike">
                <a:solidFill>
                  <a:schemeClr val="lt1"/>
                </a:solidFill>
                <a:latin typeface="Archivo Thin"/>
                <a:ea typeface="Archivo Thin"/>
                <a:cs typeface="Archivo Thin"/>
                <a:sym typeface="Archivo Thin"/>
              </a:rPr>
              <a:t>Cómo combinar operadores lógicos y ciclos</a:t>
            </a:r>
            <a:endParaRPr b="0" i="0" sz="1000" u="none" cap="none" strike="noStrike">
              <a:solidFill>
                <a:schemeClr val="lt1"/>
              </a:solidFill>
              <a:latin typeface="Archivo Thin"/>
              <a:ea typeface="Archivo Thin"/>
              <a:cs typeface="Archivo Thin"/>
              <a:sym typeface="Archivo Thin"/>
            </a:endParaRPr>
          </a:p>
          <a:p>
            <a:pPr indent="0" lvl="0" marL="0" marR="0" rtl="0" algn="l">
              <a:lnSpc>
                <a:spcPct val="115000"/>
              </a:lnSpc>
              <a:spcBef>
                <a:spcPts val="1200"/>
              </a:spcBef>
              <a:spcAft>
                <a:spcPts val="0"/>
              </a:spcAft>
              <a:buClr>
                <a:srgbClr val="000000"/>
              </a:buClr>
              <a:buSzPts val="1000"/>
              <a:buFont typeface="Arial"/>
              <a:buNone/>
            </a:pPr>
            <a:r>
              <a:t/>
            </a:r>
            <a:endParaRPr b="0" i="0" sz="1000" u="none" cap="none" strike="noStrike">
              <a:solidFill>
                <a:schemeClr val="lt1"/>
              </a:solidFill>
              <a:latin typeface="Archivo Thin"/>
              <a:ea typeface="Archivo Thin"/>
              <a:cs typeface="Archivo Thin"/>
              <a:sym typeface="Archivo Thin"/>
            </a:endParaRPr>
          </a:p>
        </p:txBody>
      </p:sp>
      <p:sp>
        <p:nvSpPr>
          <p:cNvPr id="74" name="Google Shape;74;g2243c7d123e_1_3"/>
          <p:cNvSpPr txBox="1"/>
          <p:nvPr/>
        </p:nvSpPr>
        <p:spPr>
          <a:xfrm>
            <a:off x="3626025" y="1602775"/>
            <a:ext cx="1795800" cy="47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s" sz="1200" u="none" cap="none" strike="noStrike">
                <a:solidFill>
                  <a:srgbClr val="FFFFFF"/>
                </a:solidFill>
                <a:latin typeface="Archivo Thin"/>
                <a:ea typeface="Archivo Thin"/>
                <a:cs typeface="Archivo Thin"/>
                <a:sym typeface="Archivo Thin"/>
              </a:rPr>
              <a:t>JS 3 - Programación modular con funciones</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000" u="none" cap="none" strike="noStrike">
              <a:solidFill>
                <a:schemeClr val="lt1"/>
              </a:solidFill>
              <a:latin typeface="Archivo Thin"/>
              <a:ea typeface="Archivo Thin"/>
              <a:cs typeface="Archivo Thin"/>
              <a:sym typeface="Archivo Thin"/>
            </a:endParaRPr>
          </a:p>
        </p:txBody>
      </p:sp>
      <p:sp>
        <p:nvSpPr>
          <p:cNvPr id="75" name="Google Shape;75;g2243c7d123e_1_3"/>
          <p:cNvSpPr txBox="1"/>
          <p:nvPr/>
        </p:nvSpPr>
        <p:spPr>
          <a:xfrm>
            <a:off x="6172925" y="981325"/>
            <a:ext cx="1795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rgbClr val="FFFFFF"/>
                </a:solidFill>
                <a:latin typeface="Archivo Thin"/>
                <a:ea typeface="Archivo Thin"/>
                <a:cs typeface="Archivo Thin"/>
                <a:sym typeface="Archivo Thin"/>
              </a:rPr>
              <a:t>Clase  </a:t>
            </a:r>
            <a:r>
              <a:rPr b="0" i="0" lang="es" sz="3000" u="none" cap="none" strike="noStrike">
                <a:solidFill>
                  <a:schemeClr val="lt1"/>
                </a:solidFill>
                <a:latin typeface="Archivo Black"/>
                <a:ea typeface="Archivo Black"/>
                <a:cs typeface="Archivo Black"/>
                <a:sym typeface="Archivo Black"/>
              </a:rPr>
              <a:t>1</a:t>
            </a:r>
            <a:r>
              <a:rPr lang="es" sz="3000">
                <a:solidFill>
                  <a:schemeClr val="lt1"/>
                </a:solidFill>
                <a:latin typeface="Archivo Black"/>
                <a:ea typeface="Archivo Black"/>
                <a:cs typeface="Archivo Black"/>
                <a:sym typeface="Archivo Black"/>
              </a:rPr>
              <a:t>2</a:t>
            </a:r>
            <a:r>
              <a:rPr b="0" i="0" lang="es" sz="3000" u="none" cap="none" strike="noStrike">
                <a:solidFill>
                  <a:schemeClr val="lt1"/>
                </a:solidFill>
                <a:latin typeface="Archivo Black"/>
                <a:ea typeface="Archivo Black"/>
                <a:cs typeface="Archivo Black"/>
                <a:sym typeface="Archivo Black"/>
              </a:rPr>
              <a:t>.</a:t>
            </a:r>
            <a:r>
              <a:rPr b="0" i="0" lang="es" sz="2500" u="none" cap="none" strike="noStrike">
                <a:solidFill>
                  <a:srgbClr val="FFFFFF"/>
                </a:solidFill>
                <a:latin typeface="Archivo Thin"/>
                <a:ea typeface="Archivo Thin"/>
                <a:cs typeface="Archivo Thin"/>
                <a:sym typeface="Archivo Thin"/>
              </a:rPr>
              <a:t> </a:t>
            </a:r>
            <a:endParaRPr b="0" i="0" sz="2500" u="none" cap="none" strike="noStrike">
              <a:solidFill>
                <a:srgbClr val="FFFFFF"/>
              </a:solidFill>
              <a:latin typeface="Archivo Thin"/>
              <a:ea typeface="Archivo Thin"/>
              <a:cs typeface="Archivo Thin"/>
              <a:sym typeface="Archivo Thin"/>
            </a:endParaRPr>
          </a:p>
        </p:txBody>
      </p:sp>
      <p:sp>
        <p:nvSpPr>
          <p:cNvPr id="76" name="Google Shape;76;g2243c7d123e_1_3"/>
          <p:cNvSpPr txBox="1"/>
          <p:nvPr/>
        </p:nvSpPr>
        <p:spPr>
          <a:xfrm>
            <a:off x="5760625" y="1938825"/>
            <a:ext cx="2304000" cy="2084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000"/>
              <a:buFont typeface="Arial"/>
              <a:buNone/>
            </a:pPr>
            <a:r>
              <a:t/>
            </a:r>
            <a:endParaRPr b="0" i="0" sz="1000" u="none" cap="none" strike="noStrike">
              <a:solidFill>
                <a:schemeClr val="lt1"/>
              </a:solidFill>
              <a:latin typeface="Archivo Thin"/>
              <a:ea typeface="Archivo Thin"/>
              <a:cs typeface="Archivo Thin"/>
              <a:sym typeface="Archivo Thin"/>
            </a:endParaRPr>
          </a:p>
          <a:p>
            <a:pPr indent="-292100" lvl="0" marL="457200" marR="0" rtl="0" algn="l">
              <a:lnSpc>
                <a:spcPct val="115000"/>
              </a:lnSpc>
              <a:spcBef>
                <a:spcPts val="1200"/>
              </a:spcBef>
              <a:spcAft>
                <a:spcPts val="0"/>
              </a:spcAft>
              <a:buClr>
                <a:schemeClr val="lt1"/>
              </a:buClr>
              <a:buSzPts val="1000"/>
              <a:buFont typeface="Arial"/>
              <a:buAutoNum type="arabicPeriod"/>
            </a:pPr>
            <a:r>
              <a:rPr lang="es" sz="900">
                <a:solidFill>
                  <a:schemeClr val="lt1"/>
                </a:solidFill>
                <a:latin typeface="Archivo Thin"/>
                <a:ea typeface="Archivo Thin"/>
                <a:cs typeface="Archivo Thin"/>
                <a:sym typeface="Archivo Thin"/>
              </a:rPr>
              <a:t> Manipulación del DOM</a:t>
            </a:r>
            <a:endParaRPr sz="900">
              <a:solidFill>
                <a:schemeClr val="lt1"/>
              </a:solidFill>
              <a:latin typeface="Archivo Thin"/>
              <a:ea typeface="Archivo Thin"/>
              <a:cs typeface="Archivo Thin"/>
              <a:sym typeface="Archivo Thin"/>
            </a:endParaRPr>
          </a:p>
          <a:p>
            <a:pPr indent="-292100" lvl="0" marL="457200" rtl="0" algn="l">
              <a:lnSpc>
                <a:spcPct val="115000"/>
              </a:lnSpc>
              <a:spcBef>
                <a:spcPts val="0"/>
              </a:spcBef>
              <a:spcAft>
                <a:spcPts val="0"/>
              </a:spcAft>
              <a:buClr>
                <a:schemeClr val="lt1"/>
              </a:buClr>
              <a:buSzPts val="1000"/>
              <a:buAutoNum type="arabicPeriod"/>
            </a:pPr>
            <a:r>
              <a:rPr lang="es" sz="900">
                <a:solidFill>
                  <a:schemeClr val="lt1"/>
                </a:solidFill>
                <a:latin typeface="Archivo Thin"/>
                <a:ea typeface="Archivo Thin"/>
                <a:cs typeface="Archivo Thin"/>
                <a:sym typeface="Archivo Thin"/>
              </a:rPr>
              <a:t>Definición, alcance y su importancia para operar sobre elementos HTML</a:t>
            </a:r>
            <a:endParaRPr sz="900">
              <a:solidFill>
                <a:schemeClr val="lt1"/>
              </a:solidFill>
              <a:latin typeface="Archivo Thin"/>
              <a:ea typeface="Archivo Thin"/>
              <a:cs typeface="Archivo Thin"/>
              <a:sym typeface="Archivo Thin"/>
            </a:endParaRPr>
          </a:p>
          <a:p>
            <a:pPr indent="-292100" lvl="0" marL="457200" rtl="0" algn="l">
              <a:lnSpc>
                <a:spcPct val="115000"/>
              </a:lnSpc>
              <a:spcBef>
                <a:spcPts val="0"/>
              </a:spcBef>
              <a:spcAft>
                <a:spcPts val="0"/>
              </a:spcAft>
              <a:buClr>
                <a:schemeClr val="lt1"/>
              </a:buClr>
              <a:buSzPts val="1000"/>
              <a:buAutoNum type="arabicPeriod"/>
            </a:pPr>
            <a:r>
              <a:rPr lang="es" sz="900">
                <a:solidFill>
                  <a:schemeClr val="lt1"/>
                </a:solidFill>
                <a:latin typeface="Archivo Thin"/>
                <a:ea typeface="Archivo Thin"/>
                <a:cs typeface="Archivo Thin"/>
                <a:sym typeface="Archivo Thin"/>
              </a:rPr>
              <a:t>Eventos en JS</a:t>
            </a:r>
            <a:endParaRPr sz="900">
              <a:solidFill>
                <a:schemeClr val="lt1"/>
              </a:solidFill>
              <a:latin typeface="Archivo Thin"/>
              <a:ea typeface="Archivo Thin"/>
              <a:cs typeface="Archivo Thin"/>
              <a:sym typeface="Archivo Thin"/>
            </a:endParaRPr>
          </a:p>
          <a:p>
            <a:pPr indent="-292100" lvl="0" marL="457200" rtl="0" algn="l">
              <a:lnSpc>
                <a:spcPct val="115000"/>
              </a:lnSpc>
              <a:spcBef>
                <a:spcPts val="0"/>
              </a:spcBef>
              <a:spcAft>
                <a:spcPts val="0"/>
              </a:spcAft>
              <a:buClr>
                <a:schemeClr val="lt1"/>
              </a:buClr>
              <a:buSzPts val="1000"/>
              <a:buAutoNum type="arabicPeriod"/>
            </a:pPr>
            <a:r>
              <a:rPr lang="es" sz="900">
                <a:solidFill>
                  <a:schemeClr val="lt1"/>
                </a:solidFill>
                <a:latin typeface="Archivo Thin"/>
                <a:ea typeface="Archivo Thin"/>
                <a:cs typeface="Archivo Thin"/>
                <a:sym typeface="Archivo Thin"/>
              </a:rPr>
              <a:t>Eventos: ¿</a:t>
            </a:r>
            <a:r>
              <a:rPr lang="es" sz="900">
                <a:solidFill>
                  <a:schemeClr val="lt1"/>
                </a:solidFill>
                <a:latin typeface="Archivo Thin"/>
                <a:ea typeface="Archivo Thin"/>
                <a:cs typeface="Archivo Thin"/>
                <a:sym typeface="Archivo Thin"/>
              </a:rPr>
              <a:t>Que</a:t>
            </a:r>
            <a:r>
              <a:rPr lang="es" sz="900">
                <a:solidFill>
                  <a:schemeClr val="lt1"/>
                </a:solidFill>
                <a:latin typeface="Archivo Thin"/>
                <a:ea typeface="Archivo Thin"/>
                <a:cs typeface="Archivo Thin"/>
                <a:sym typeface="Archivo Thin"/>
              </a:rPr>
              <a:t> son, para qué sirven y cuáles son los más comunes?</a:t>
            </a:r>
            <a:endParaRPr sz="900">
              <a:solidFill>
                <a:schemeClr val="lt1"/>
              </a:solidFill>
              <a:latin typeface="Archivo Thin"/>
              <a:ea typeface="Archivo Thin"/>
              <a:cs typeface="Archivo Thin"/>
              <a:sym typeface="Archivo Thin"/>
            </a:endParaRPr>
          </a:p>
          <a:p>
            <a:pPr indent="-292100" lvl="0" marL="457200" rtl="0" algn="l">
              <a:lnSpc>
                <a:spcPct val="115000"/>
              </a:lnSpc>
              <a:spcBef>
                <a:spcPts val="0"/>
              </a:spcBef>
              <a:spcAft>
                <a:spcPts val="0"/>
              </a:spcAft>
              <a:buClr>
                <a:schemeClr val="lt1"/>
              </a:buClr>
              <a:buSzPts val="1000"/>
              <a:buAutoNum type="arabicPeriod"/>
            </a:pPr>
            <a:r>
              <a:rPr lang="es" sz="900">
                <a:solidFill>
                  <a:schemeClr val="lt1"/>
                </a:solidFill>
                <a:latin typeface="Archivo Thin"/>
                <a:ea typeface="Archivo Thin"/>
                <a:cs typeface="Archivo Thin"/>
                <a:sym typeface="Archivo Thin"/>
              </a:rPr>
              <a:t>Escuchar un evento sobre el DOM</a:t>
            </a:r>
            <a:endParaRPr sz="900">
              <a:solidFill>
                <a:schemeClr val="lt1"/>
              </a:solidFill>
              <a:latin typeface="Archivo Thin"/>
              <a:ea typeface="Archivo Thin"/>
              <a:cs typeface="Archivo Thin"/>
              <a:sym typeface="Archivo Thin"/>
            </a:endParaRPr>
          </a:p>
        </p:txBody>
      </p:sp>
      <p:sp>
        <p:nvSpPr>
          <p:cNvPr id="77" name="Google Shape;77;g2243c7d123e_1_3"/>
          <p:cNvSpPr txBox="1"/>
          <p:nvPr/>
        </p:nvSpPr>
        <p:spPr>
          <a:xfrm>
            <a:off x="6216825" y="1602775"/>
            <a:ext cx="1795800" cy="47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s" sz="1200" u="none" cap="none" strike="noStrike">
                <a:solidFill>
                  <a:srgbClr val="FFFFFF"/>
                </a:solidFill>
                <a:latin typeface="Archivo Thin"/>
                <a:ea typeface="Archivo Thin"/>
                <a:cs typeface="Archivo Thin"/>
                <a:sym typeface="Archivo Thin"/>
              </a:rPr>
              <a:t>JS 3 - </a:t>
            </a:r>
            <a:r>
              <a:rPr lang="es" sz="1200">
                <a:solidFill>
                  <a:srgbClr val="FFFFFF"/>
                </a:solidFill>
                <a:latin typeface="Archivo Thin"/>
                <a:ea typeface="Archivo Thin"/>
                <a:cs typeface="Archivo Thin"/>
                <a:sym typeface="Archivo Thin"/>
              </a:rPr>
              <a:t>DOM y eventos</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000" u="none" cap="none" strike="noStrike">
              <a:solidFill>
                <a:schemeClr val="lt1"/>
              </a:solidFill>
              <a:latin typeface="Archivo Thin"/>
              <a:ea typeface="Archivo Thin"/>
              <a:cs typeface="Archivo Thin"/>
              <a:sym typeface="Archivo Thi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4" name="Shape 424"/>
        <p:cNvGrpSpPr/>
        <p:nvPr/>
      </p:nvGrpSpPr>
      <p:grpSpPr>
        <a:xfrm>
          <a:off x="0" y="0"/>
          <a:ext cx="0" cy="0"/>
          <a:chOff x="0" y="0"/>
          <a:chExt cx="0" cy="0"/>
        </a:xfrm>
      </p:grpSpPr>
      <p:sp>
        <p:nvSpPr>
          <p:cNvPr id="425" name="Google Shape;425;g30808291fef_0_20"/>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4">
              <a:alphaModFix/>
            </a:blip>
            <a:stretch>
              <a:fillRect b="0" l="0" r="0" t="0"/>
            </a:stretch>
          </a:blipFill>
          <a:ln>
            <a:noFill/>
          </a:ln>
        </p:spPr>
      </p:sp>
      <p:cxnSp>
        <p:nvCxnSpPr>
          <p:cNvPr id="426" name="Google Shape;426;g30808291fef_0_20"/>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427" name="Google Shape;427;g30808291fef_0_20"/>
          <p:cNvGrpSpPr/>
          <p:nvPr/>
        </p:nvGrpSpPr>
        <p:grpSpPr>
          <a:xfrm>
            <a:off x="555362" y="631437"/>
            <a:ext cx="700421" cy="692039"/>
            <a:chOff x="0" y="0"/>
            <a:chExt cx="1867789" cy="1845437"/>
          </a:xfrm>
        </p:grpSpPr>
        <p:sp>
          <p:nvSpPr>
            <p:cNvPr id="428" name="Google Shape;428;g30808291fef_0_20"/>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429" name="Google Shape;429;g30808291fef_0_20"/>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0" name="Google Shape;430;g30808291fef_0_20"/>
          <p:cNvSpPr/>
          <p:nvPr/>
        </p:nvSpPr>
        <p:spPr>
          <a:xfrm>
            <a:off x="633775" y="713875"/>
            <a:ext cx="527150" cy="527150"/>
          </a:xfrm>
          <a:custGeom>
            <a:rect b="b" l="l" r="r" t="t"/>
            <a:pathLst>
              <a:path extrusionOk="0" h="1054300" w="1054300">
                <a:moveTo>
                  <a:pt x="0" y="0"/>
                </a:moveTo>
                <a:lnTo>
                  <a:pt x="1054300" y="0"/>
                </a:lnTo>
                <a:lnTo>
                  <a:pt x="1054300" y="1054300"/>
                </a:lnTo>
                <a:lnTo>
                  <a:pt x="0" y="1054300"/>
                </a:lnTo>
                <a:lnTo>
                  <a:pt x="0" y="0"/>
                </a:lnTo>
                <a:close/>
              </a:path>
            </a:pathLst>
          </a:custGeom>
          <a:blipFill rotWithShape="1">
            <a:blip r:embed="rId5">
              <a:alphaModFix/>
            </a:blip>
            <a:stretch>
              <a:fillRect b="0" l="0" r="0" t="0"/>
            </a:stretch>
          </a:blipFill>
          <a:ln>
            <a:noFill/>
          </a:ln>
        </p:spPr>
      </p:sp>
      <p:sp>
        <p:nvSpPr>
          <p:cNvPr id="431" name="Google Shape;431;g30808291fef_0_20"/>
          <p:cNvSpPr txBox="1"/>
          <p:nvPr/>
        </p:nvSpPr>
        <p:spPr>
          <a:xfrm>
            <a:off x="1342709" y="504825"/>
            <a:ext cx="50649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500"/>
              <a:buFont typeface="Arial"/>
              <a:buNone/>
            </a:pPr>
            <a:r>
              <a:rPr b="1" i="0" lang="es" sz="3500" u="none" cap="none" strike="noStrike">
                <a:solidFill>
                  <a:srgbClr val="000000"/>
                </a:solidFill>
                <a:latin typeface="Archivo Narrow"/>
                <a:ea typeface="Archivo Narrow"/>
                <a:cs typeface="Archivo Narrow"/>
                <a:sym typeface="Archivo Narrow"/>
              </a:rPr>
              <a:t>Ejercicios Prácticos</a:t>
            </a:r>
            <a:endParaRPr b="1" i="0" sz="700" u="none" cap="none" strike="noStrike">
              <a:solidFill>
                <a:srgbClr val="000000"/>
              </a:solidFill>
              <a:latin typeface="Archivo Narrow"/>
              <a:ea typeface="Archivo Narrow"/>
              <a:cs typeface="Archivo Narrow"/>
              <a:sym typeface="Archivo Narrow"/>
            </a:endParaRPr>
          </a:p>
        </p:txBody>
      </p:sp>
      <p:grpSp>
        <p:nvGrpSpPr>
          <p:cNvPr id="432" name="Google Shape;432;g30808291fef_0_20"/>
          <p:cNvGrpSpPr/>
          <p:nvPr/>
        </p:nvGrpSpPr>
        <p:grpSpPr>
          <a:xfrm>
            <a:off x="1342695" y="1017800"/>
            <a:ext cx="4971433" cy="382795"/>
            <a:chOff x="0" y="-9525"/>
            <a:chExt cx="1657918" cy="201641"/>
          </a:xfrm>
        </p:grpSpPr>
        <p:sp>
          <p:nvSpPr>
            <p:cNvPr id="433" name="Google Shape;433;g30808291fef_0_20"/>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FFAB40">
                <a:alpha val="50199"/>
              </a:srgbClr>
            </a:solidFill>
            <a:ln>
              <a:noFill/>
            </a:ln>
          </p:spPr>
        </p:sp>
        <p:sp>
          <p:nvSpPr>
            <p:cNvPr id="434" name="Google Shape;434;g30808291fef_0_20"/>
            <p:cNvSpPr txBox="1"/>
            <p:nvPr/>
          </p:nvSpPr>
          <p:spPr>
            <a:xfrm>
              <a:off x="0" y="-9525"/>
              <a:ext cx="16578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rgbClr val="000000"/>
                </a:solidFill>
                <a:latin typeface="Calibri"/>
                <a:ea typeface="Calibri"/>
                <a:cs typeface="Calibri"/>
                <a:sym typeface="Calibri"/>
              </a:endParaRPr>
            </a:p>
          </p:txBody>
        </p:sp>
      </p:grpSp>
      <p:sp>
        <p:nvSpPr>
          <p:cNvPr id="435" name="Google Shape;435;g30808291fef_0_20"/>
          <p:cNvSpPr/>
          <p:nvPr/>
        </p:nvSpPr>
        <p:spPr>
          <a:xfrm>
            <a:off x="1342709" y="1057200"/>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6">
              <a:alphaModFix/>
            </a:blip>
            <a:stretch>
              <a:fillRect b="0" l="0" r="0" t="0"/>
            </a:stretch>
          </a:blipFill>
          <a:ln>
            <a:noFill/>
          </a:ln>
        </p:spPr>
      </p:sp>
      <p:grpSp>
        <p:nvGrpSpPr>
          <p:cNvPr id="436" name="Google Shape;436;g30808291fef_0_20"/>
          <p:cNvGrpSpPr/>
          <p:nvPr/>
        </p:nvGrpSpPr>
        <p:grpSpPr>
          <a:xfrm>
            <a:off x="555375" y="1505850"/>
            <a:ext cx="7986214" cy="323097"/>
            <a:chOff x="0" y="-9525"/>
            <a:chExt cx="1916400" cy="156600"/>
          </a:xfrm>
        </p:grpSpPr>
        <p:sp>
          <p:nvSpPr>
            <p:cNvPr id="437" name="Google Shape;437;g30808291fef_0_20"/>
            <p:cNvSpPr/>
            <p:nvPr/>
          </p:nvSpPr>
          <p:spPr>
            <a:xfrm>
              <a:off x="0" y="0"/>
              <a:ext cx="1916354" cy="146960"/>
            </a:xfrm>
            <a:custGeom>
              <a:rect b="b" l="l" r="r" t="t"/>
              <a:pathLst>
                <a:path extrusionOk="0" h="146960" w="1916354">
                  <a:moveTo>
                    <a:pt x="0" y="0"/>
                  </a:moveTo>
                  <a:lnTo>
                    <a:pt x="1916354" y="0"/>
                  </a:lnTo>
                  <a:lnTo>
                    <a:pt x="1916354" y="146960"/>
                  </a:lnTo>
                  <a:lnTo>
                    <a:pt x="0" y="146960"/>
                  </a:lnTo>
                  <a:close/>
                </a:path>
              </a:pathLst>
            </a:custGeom>
            <a:solidFill>
              <a:srgbClr val="FFAB40">
                <a:alpha val="48630"/>
              </a:srgbClr>
            </a:solidFill>
            <a:ln>
              <a:noFill/>
            </a:ln>
          </p:spPr>
        </p:sp>
        <p:sp>
          <p:nvSpPr>
            <p:cNvPr id="438" name="Google Shape;438;g30808291fef_0_20"/>
            <p:cNvSpPr txBox="1"/>
            <p:nvPr/>
          </p:nvSpPr>
          <p:spPr>
            <a:xfrm>
              <a:off x="0" y="-9525"/>
              <a:ext cx="1916400" cy="156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rgbClr val="000000"/>
                </a:solidFill>
                <a:latin typeface="Calibri"/>
                <a:ea typeface="Calibri"/>
                <a:cs typeface="Calibri"/>
                <a:sym typeface="Calibri"/>
              </a:endParaRPr>
            </a:p>
          </p:txBody>
        </p:sp>
      </p:grpSp>
      <p:sp>
        <p:nvSpPr>
          <p:cNvPr id="439" name="Google Shape;439;g30808291fef_0_20"/>
          <p:cNvSpPr txBox="1"/>
          <p:nvPr/>
        </p:nvSpPr>
        <p:spPr>
          <a:xfrm>
            <a:off x="587700" y="1908925"/>
            <a:ext cx="7953900" cy="22104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400"/>
              <a:buFont typeface="Arial"/>
              <a:buNone/>
            </a:pPr>
            <a:r>
              <a:rPr lang="es" sz="1100">
                <a:solidFill>
                  <a:schemeClr val="dk1"/>
                </a:solidFill>
                <a:latin typeface="Archivo Narrow"/>
                <a:ea typeface="Archivo Narrow"/>
                <a:cs typeface="Archivo Narrow"/>
                <a:sym typeface="Archivo Narrow"/>
              </a:rPr>
              <a:t>Crear una función que reciba el precio de un producto y el porcentaje de IVA (Impuesto al Valor Agregado). La función debe:</a:t>
            </a:r>
            <a:endParaRPr sz="1100">
              <a:solidFill>
                <a:schemeClr val="dk1"/>
              </a:solidFill>
              <a:latin typeface="Archivo Narrow"/>
              <a:ea typeface="Archivo Narrow"/>
              <a:cs typeface="Archivo Narrow"/>
              <a:sym typeface="Archivo Narrow"/>
            </a:endParaRPr>
          </a:p>
          <a:p>
            <a:pPr indent="-311150" lvl="0" marL="457200" rtl="0" algn="l">
              <a:lnSpc>
                <a:spcPct val="115000"/>
              </a:lnSpc>
              <a:spcBef>
                <a:spcPts val="1200"/>
              </a:spcBef>
              <a:spcAft>
                <a:spcPts val="0"/>
              </a:spcAft>
              <a:buClr>
                <a:schemeClr val="dk1"/>
              </a:buClr>
              <a:buSzPts val="1300"/>
              <a:buAutoNum type="arabicPeriod"/>
            </a:pPr>
            <a:r>
              <a:rPr lang="es" sz="1100">
                <a:solidFill>
                  <a:schemeClr val="dk1"/>
                </a:solidFill>
                <a:latin typeface="Archivo Narrow"/>
                <a:ea typeface="Archivo Narrow"/>
                <a:cs typeface="Archivo Narrow"/>
                <a:sym typeface="Archivo Narrow"/>
              </a:rPr>
              <a:t>Calcular el precio total del producto, sumando el IVA.</a:t>
            </a:r>
            <a:endParaRPr sz="1100">
              <a:solidFill>
                <a:schemeClr val="dk1"/>
              </a:solidFill>
              <a:latin typeface="Archivo Narrow"/>
              <a:ea typeface="Archivo Narrow"/>
              <a:cs typeface="Archivo Narrow"/>
              <a:sym typeface="Archivo Narrow"/>
            </a:endParaRPr>
          </a:p>
          <a:p>
            <a:pPr indent="-311150" lvl="0" marL="457200" rtl="0" algn="l">
              <a:lnSpc>
                <a:spcPct val="115000"/>
              </a:lnSpc>
              <a:spcBef>
                <a:spcPts val="0"/>
              </a:spcBef>
              <a:spcAft>
                <a:spcPts val="0"/>
              </a:spcAft>
              <a:buClr>
                <a:schemeClr val="dk1"/>
              </a:buClr>
              <a:buSzPts val="1300"/>
              <a:buAutoNum type="arabicPeriod"/>
            </a:pPr>
            <a:r>
              <a:rPr lang="es" sz="1100">
                <a:solidFill>
                  <a:schemeClr val="dk1"/>
                </a:solidFill>
                <a:latin typeface="Archivo Narrow"/>
                <a:ea typeface="Archivo Narrow"/>
                <a:cs typeface="Archivo Narrow"/>
                <a:sym typeface="Archivo Narrow"/>
              </a:rPr>
              <a:t>Mostrar el precio total en la consola.</a:t>
            </a:r>
            <a:endParaRPr sz="1100">
              <a:solidFill>
                <a:schemeClr val="dk1"/>
              </a:solidFill>
              <a:latin typeface="Archivo Narrow"/>
              <a:ea typeface="Archivo Narrow"/>
              <a:cs typeface="Archivo Narrow"/>
              <a:sym typeface="Archivo Narrow"/>
            </a:endParaRPr>
          </a:p>
          <a:p>
            <a:pPr indent="-311150" lvl="0" marL="457200" rtl="0" algn="l">
              <a:lnSpc>
                <a:spcPct val="115000"/>
              </a:lnSpc>
              <a:spcBef>
                <a:spcPts val="0"/>
              </a:spcBef>
              <a:spcAft>
                <a:spcPts val="0"/>
              </a:spcAft>
              <a:buClr>
                <a:schemeClr val="dk1"/>
              </a:buClr>
              <a:buSzPts val="1300"/>
              <a:buAutoNum type="arabicPeriod"/>
            </a:pPr>
            <a:r>
              <a:rPr lang="es" sz="1100">
                <a:solidFill>
                  <a:schemeClr val="dk1"/>
                </a:solidFill>
                <a:latin typeface="Archivo Narrow"/>
                <a:ea typeface="Archivo Narrow"/>
                <a:cs typeface="Archivo Narrow"/>
                <a:sym typeface="Archivo Narrow"/>
              </a:rPr>
              <a:t>Hacer que el IVA sea un parámetro opcional, con un valor predeterminado del 21% (típico en Argentina).</a:t>
            </a:r>
            <a:endParaRPr sz="1100">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Clr>
                <a:schemeClr val="dk1"/>
              </a:buClr>
              <a:buSzPts val="1100"/>
              <a:buFont typeface="Arial"/>
              <a:buNone/>
            </a:pPr>
            <a:r>
              <a:rPr b="1" lang="es" sz="1100">
                <a:solidFill>
                  <a:schemeClr val="dk1"/>
                </a:solidFill>
                <a:latin typeface="Archivo Narrow"/>
                <a:ea typeface="Archivo Narrow"/>
                <a:cs typeface="Archivo Narrow"/>
                <a:sym typeface="Archivo Narrow"/>
              </a:rPr>
              <a:t>Tips:</a:t>
            </a:r>
            <a:endParaRPr b="1" sz="1100">
              <a:solidFill>
                <a:schemeClr val="dk1"/>
              </a:solidFill>
              <a:latin typeface="Archivo Narrow"/>
              <a:ea typeface="Archivo Narrow"/>
              <a:cs typeface="Archivo Narrow"/>
              <a:sym typeface="Archivo Narrow"/>
            </a:endParaRPr>
          </a:p>
          <a:p>
            <a:pPr indent="-311150" lvl="0" marL="457200" rtl="0" algn="l">
              <a:lnSpc>
                <a:spcPct val="115000"/>
              </a:lnSpc>
              <a:spcBef>
                <a:spcPts val="1200"/>
              </a:spcBef>
              <a:spcAft>
                <a:spcPts val="0"/>
              </a:spcAft>
              <a:buClr>
                <a:schemeClr val="dk1"/>
              </a:buClr>
              <a:buSzPts val="1300"/>
              <a:buChar char="●"/>
            </a:pPr>
            <a:r>
              <a:rPr b="1" lang="es" sz="1100">
                <a:solidFill>
                  <a:schemeClr val="dk1"/>
                </a:solidFill>
                <a:latin typeface="Archivo Narrow"/>
                <a:ea typeface="Archivo Narrow"/>
                <a:cs typeface="Archivo Narrow"/>
                <a:sym typeface="Archivo Narrow"/>
              </a:rPr>
              <a:t>Parámetros opcionales: </a:t>
            </a:r>
            <a:r>
              <a:rPr lang="es" sz="1100">
                <a:solidFill>
                  <a:schemeClr val="dk1"/>
                </a:solidFill>
                <a:latin typeface="Archivo Narrow"/>
                <a:ea typeface="Archivo Narrow"/>
                <a:cs typeface="Archivo Narrow"/>
                <a:sym typeface="Archivo Narrow"/>
              </a:rPr>
              <a:t>Definir un valor por defecto para el IVA si no se proporciona uno.</a:t>
            </a:r>
            <a:endParaRPr sz="1100">
              <a:solidFill>
                <a:schemeClr val="dk1"/>
              </a:solidFill>
              <a:latin typeface="Archivo Narrow"/>
              <a:ea typeface="Archivo Narrow"/>
              <a:cs typeface="Archivo Narrow"/>
              <a:sym typeface="Archivo Narrow"/>
            </a:endParaRPr>
          </a:p>
          <a:p>
            <a:pPr indent="-311150" lvl="0" marL="457200" rtl="0" algn="l">
              <a:lnSpc>
                <a:spcPct val="115000"/>
              </a:lnSpc>
              <a:spcBef>
                <a:spcPts val="0"/>
              </a:spcBef>
              <a:spcAft>
                <a:spcPts val="0"/>
              </a:spcAft>
              <a:buClr>
                <a:schemeClr val="dk1"/>
              </a:buClr>
              <a:buSzPts val="1300"/>
              <a:buChar char="●"/>
            </a:pPr>
            <a:r>
              <a:rPr b="1" lang="es" sz="1100">
                <a:solidFill>
                  <a:schemeClr val="dk1"/>
                </a:solidFill>
                <a:latin typeface="Archivo Narrow"/>
                <a:ea typeface="Archivo Narrow"/>
                <a:cs typeface="Archivo Narrow"/>
                <a:sym typeface="Archivo Narrow"/>
              </a:rPr>
              <a:t>Operaciones matemáticas: </a:t>
            </a:r>
            <a:r>
              <a:rPr lang="es" sz="1100">
                <a:solidFill>
                  <a:schemeClr val="dk1"/>
                </a:solidFill>
                <a:latin typeface="Archivo Narrow"/>
                <a:ea typeface="Archivo Narrow"/>
                <a:cs typeface="Archivo Narrow"/>
                <a:sym typeface="Archivo Narrow"/>
              </a:rPr>
              <a:t>Calcular el IVA y sumarlo al precio del producto.</a:t>
            </a:r>
            <a:endParaRPr sz="1100">
              <a:solidFill>
                <a:schemeClr val="dk1"/>
              </a:solidFill>
              <a:latin typeface="Archivo Narrow"/>
              <a:ea typeface="Archivo Narrow"/>
              <a:cs typeface="Archivo Narrow"/>
              <a:sym typeface="Archivo Narrow"/>
            </a:endParaRPr>
          </a:p>
          <a:p>
            <a:pPr indent="-311150" lvl="0" marL="457200" rtl="0" algn="l">
              <a:lnSpc>
                <a:spcPct val="115000"/>
              </a:lnSpc>
              <a:spcBef>
                <a:spcPts val="0"/>
              </a:spcBef>
              <a:spcAft>
                <a:spcPts val="0"/>
              </a:spcAft>
              <a:buClr>
                <a:schemeClr val="dk1"/>
              </a:buClr>
              <a:buSzPts val="1300"/>
              <a:buChar char="●"/>
            </a:pPr>
            <a:r>
              <a:rPr b="1" lang="es" sz="1100">
                <a:solidFill>
                  <a:schemeClr val="dk1"/>
                </a:solidFill>
                <a:latin typeface="Archivo Narrow"/>
                <a:ea typeface="Archivo Narrow"/>
                <a:cs typeface="Archivo Narrow"/>
                <a:sym typeface="Archivo Narrow"/>
              </a:rPr>
              <a:t>Consola del navegador: </a:t>
            </a:r>
            <a:r>
              <a:rPr lang="es" sz="1100">
                <a:solidFill>
                  <a:schemeClr val="dk1"/>
                </a:solidFill>
                <a:latin typeface="Archivo Narrow"/>
                <a:ea typeface="Archivo Narrow"/>
                <a:cs typeface="Archivo Narrow"/>
                <a:sym typeface="Archivo Narrow"/>
              </a:rPr>
              <a:t>Mostrar el precio final con console.log().</a:t>
            </a:r>
            <a:endParaRPr sz="1100">
              <a:solidFill>
                <a:schemeClr val="dk1"/>
              </a:solidFill>
              <a:latin typeface="Archivo Narrow"/>
              <a:ea typeface="Archivo Narrow"/>
              <a:cs typeface="Archivo Narrow"/>
              <a:sym typeface="Archivo Narrow"/>
            </a:endParaRPr>
          </a:p>
        </p:txBody>
      </p:sp>
      <p:sp>
        <p:nvSpPr>
          <p:cNvPr id="440" name="Google Shape;440;g30808291fef_0_20"/>
          <p:cNvSpPr txBox="1"/>
          <p:nvPr/>
        </p:nvSpPr>
        <p:spPr>
          <a:xfrm>
            <a:off x="555475" y="1539000"/>
            <a:ext cx="7986300" cy="2463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chemeClr val="dk1"/>
              </a:buClr>
              <a:buSzPts val="1600"/>
              <a:buFont typeface="Arial"/>
              <a:buNone/>
            </a:pPr>
            <a:r>
              <a:rPr lang="es" sz="1600">
                <a:solidFill>
                  <a:schemeClr val="dk1"/>
                </a:solidFill>
                <a:latin typeface="Archivo Black"/>
                <a:ea typeface="Archivo Black"/>
                <a:cs typeface="Archivo Black"/>
                <a:sym typeface="Archivo Black"/>
              </a:rPr>
              <a:t>Función para Calcular el Precio Total de un Producto con IVA</a:t>
            </a:r>
            <a:endParaRPr sz="1600">
              <a:solidFill>
                <a:schemeClr val="dk1"/>
              </a:solidFill>
              <a:latin typeface="Archivo Black"/>
              <a:ea typeface="Archivo Black"/>
              <a:cs typeface="Archivo Black"/>
              <a:sym typeface="Archivo Black"/>
            </a:endParaRPr>
          </a:p>
        </p:txBody>
      </p:sp>
      <p:sp>
        <p:nvSpPr>
          <p:cNvPr id="441" name="Google Shape;441;g30808291fef_0_20"/>
          <p:cNvSpPr txBox="1"/>
          <p:nvPr/>
        </p:nvSpPr>
        <p:spPr>
          <a:xfrm>
            <a:off x="1642901" y="1045725"/>
            <a:ext cx="46713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1" i="0" lang="es" sz="2100" u="none" cap="none" strike="noStrike">
                <a:solidFill>
                  <a:srgbClr val="000000"/>
                </a:solidFill>
                <a:latin typeface="Archivo Narrow"/>
                <a:ea typeface="Archivo Narrow"/>
                <a:cs typeface="Archivo Narrow"/>
                <a:sym typeface="Archivo Narrow"/>
              </a:rPr>
              <a:t>Optativos | No entregables</a:t>
            </a:r>
            <a:endParaRPr b="0" i="0" sz="7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3471039b6e4688e4_60"/>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87" name="Google Shape;87;g3471039b6e4688e4_60"/>
          <p:cNvGrpSpPr/>
          <p:nvPr/>
        </p:nvGrpSpPr>
        <p:grpSpPr>
          <a:xfrm>
            <a:off x="3269287" y="1904098"/>
            <a:ext cx="995192" cy="1109627"/>
            <a:chOff x="0" y="-9525"/>
            <a:chExt cx="354123" cy="394843"/>
          </a:xfrm>
        </p:grpSpPr>
        <p:sp>
          <p:nvSpPr>
            <p:cNvPr id="88" name="Google Shape;88;g3471039b6e4688e4_6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89" name="Google Shape;89;g3471039b6e4688e4_6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90" name="Google Shape;90;g3471039b6e4688e4_60"/>
          <p:cNvSpPr txBox="1"/>
          <p:nvPr/>
        </p:nvSpPr>
        <p:spPr>
          <a:xfrm>
            <a:off x="4368378" y="2243350"/>
            <a:ext cx="4470900" cy="4311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Clr>
                <a:srgbClr val="000000"/>
              </a:buClr>
              <a:buSzPts val="5200"/>
              <a:buFont typeface="Arial"/>
              <a:buNone/>
            </a:pPr>
            <a:r>
              <a:rPr b="0" i="0" lang="es" sz="2800" u="none" cap="none" strike="noStrike">
                <a:solidFill>
                  <a:schemeClr val="dk1"/>
                </a:solidFill>
                <a:latin typeface="Archivo Black"/>
                <a:ea typeface="Archivo Black"/>
                <a:cs typeface="Archivo Black"/>
                <a:sym typeface="Archivo Black"/>
              </a:rPr>
              <a:t>JavaScript</a:t>
            </a:r>
            <a:endParaRPr b="0" i="0" sz="700" u="none" cap="none" strike="noStrike">
              <a:solidFill>
                <a:srgbClr val="000000"/>
              </a:solidFill>
              <a:latin typeface="Arial"/>
              <a:ea typeface="Arial"/>
              <a:cs typeface="Arial"/>
              <a:sym typeface="Arial"/>
            </a:endParaRPr>
          </a:p>
        </p:txBody>
      </p:sp>
      <p:pic>
        <p:nvPicPr>
          <p:cNvPr id="91" name="Google Shape;91;g3471039b6e4688e4_60" title="Archivo:JavaScript-logo.png - Wikipedia, la enciclopedia libre"/>
          <p:cNvPicPr preferRelativeResize="0"/>
          <p:nvPr/>
        </p:nvPicPr>
        <p:blipFill rotWithShape="1">
          <a:blip r:embed="rId4">
            <a:alphaModFix/>
          </a:blip>
          <a:srcRect b="0" l="0" r="0" t="0"/>
          <a:stretch/>
        </p:blipFill>
        <p:spPr>
          <a:xfrm>
            <a:off x="3361175" y="2053213"/>
            <a:ext cx="811400" cy="811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5" name="Shape 95"/>
        <p:cNvGrpSpPr/>
        <p:nvPr/>
      </p:nvGrpSpPr>
      <p:grpSpPr>
        <a:xfrm>
          <a:off x="0" y="0"/>
          <a:ext cx="0" cy="0"/>
          <a:chOff x="0" y="0"/>
          <a:chExt cx="0" cy="0"/>
        </a:xfrm>
      </p:grpSpPr>
      <p:cxnSp>
        <p:nvCxnSpPr>
          <p:cNvPr id="96" name="Google Shape;96;g306bdfb0d37_0_358"/>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97" name="Google Shape;97;g306bdfb0d37_0_358"/>
          <p:cNvGrpSpPr/>
          <p:nvPr/>
        </p:nvGrpSpPr>
        <p:grpSpPr>
          <a:xfrm>
            <a:off x="8060379" y="344475"/>
            <a:ext cx="670072" cy="721457"/>
            <a:chOff x="0" y="-9525"/>
            <a:chExt cx="354123" cy="394843"/>
          </a:xfrm>
        </p:grpSpPr>
        <p:sp>
          <p:nvSpPr>
            <p:cNvPr id="98" name="Google Shape;98;g306bdfb0d37_0_358"/>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99" name="Google Shape;99;g306bdfb0d37_0_358"/>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00" name="Google Shape;100;g306bdfb0d37_0_358"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101" name="Google Shape;101;g306bdfb0d37_0_358"/>
          <p:cNvSpPr txBox="1"/>
          <p:nvPr/>
        </p:nvSpPr>
        <p:spPr>
          <a:xfrm>
            <a:off x="626575" y="399450"/>
            <a:ext cx="3628800" cy="721500"/>
          </a:xfrm>
          <a:prstGeom prst="rect">
            <a:avLst/>
          </a:prstGeom>
          <a:noFill/>
          <a:ln>
            <a:noFill/>
          </a:ln>
        </p:spPr>
        <p:txBody>
          <a:bodyPr anchorCtr="0" anchor="b" bIns="91425" lIns="91425" spcFirstLastPara="1" rIns="91425" wrap="square" tIns="91425">
            <a:normAutofit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Funciones</a:t>
            </a:r>
            <a:r>
              <a:rPr b="1" lang="es" sz="4000">
                <a:solidFill>
                  <a:schemeClr val="dk1"/>
                </a:solidFill>
                <a:latin typeface="Montserrat"/>
                <a:ea typeface="Montserrat"/>
                <a:cs typeface="Montserrat"/>
                <a:sym typeface="Montserrat"/>
              </a:rPr>
              <a:t>   </a:t>
            </a:r>
            <a:endParaRPr b="1" sz="4000">
              <a:solidFill>
                <a:schemeClr val="dk1"/>
              </a:solidFill>
              <a:latin typeface="Montserrat"/>
              <a:ea typeface="Montserrat"/>
              <a:cs typeface="Montserrat"/>
              <a:sym typeface="Montserrat"/>
            </a:endParaRPr>
          </a:p>
        </p:txBody>
      </p:sp>
      <p:sp>
        <p:nvSpPr>
          <p:cNvPr id="102" name="Google Shape;102;g306bdfb0d37_0_358"/>
          <p:cNvSpPr txBox="1"/>
          <p:nvPr/>
        </p:nvSpPr>
        <p:spPr>
          <a:xfrm>
            <a:off x="727375" y="1614925"/>
            <a:ext cx="7647300" cy="2649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s" sz="1300">
                <a:solidFill>
                  <a:schemeClr val="dk1"/>
                </a:solidFill>
                <a:latin typeface="Archivo Narrow"/>
                <a:ea typeface="Archivo Narrow"/>
                <a:cs typeface="Archivo Narrow"/>
                <a:sym typeface="Archivo Narrow"/>
              </a:rPr>
              <a:t>Las </a:t>
            </a:r>
            <a:r>
              <a:rPr b="1" lang="es" sz="1300">
                <a:solidFill>
                  <a:schemeClr val="dk1"/>
                </a:solidFill>
                <a:latin typeface="Archivo Narrow"/>
                <a:ea typeface="Archivo Narrow"/>
                <a:cs typeface="Archivo Narrow"/>
                <a:sym typeface="Archivo Narrow"/>
              </a:rPr>
              <a:t>funciones </a:t>
            </a:r>
            <a:r>
              <a:rPr lang="es" sz="1300">
                <a:solidFill>
                  <a:schemeClr val="dk1"/>
                </a:solidFill>
                <a:latin typeface="Archivo Narrow"/>
                <a:ea typeface="Archivo Narrow"/>
                <a:cs typeface="Archivo Narrow"/>
                <a:sym typeface="Archivo Narrow"/>
              </a:rPr>
              <a:t>son estructuras esenciales dentro del código. </a:t>
            </a:r>
            <a:endParaRPr sz="1300">
              <a:solidFill>
                <a:schemeClr val="dk1"/>
              </a:solidFill>
              <a:latin typeface="Archivo Narrow"/>
              <a:ea typeface="Archivo Narrow"/>
              <a:cs typeface="Archivo Narrow"/>
              <a:sym typeface="Archivo Narrow"/>
            </a:endParaRPr>
          </a:p>
          <a:p>
            <a:pPr indent="0" lvl="0" marL="0" rtl="0" algn="l">
              <a:lnSpc>
                <a:spcPct val="90000"/>
              </a:lnSpc>
              <a:spcBef>
                <a:spcPts val="0"/>
              </a:spcBef>
              <a:spcAft>
                <a:spcPts val="0"/>
              </a:spcAft>
              <a:buNone/>
            </a:pPr>
            <a:r>
              <a:rPr lang="es" sz="1300">
                <a:solidFill>
                  <a:schemeClr val="dk1"/>
                </a:solidFill>
                <a:latin typeface="Archivo Narrow"/>
                <a:ea typeface="Archivo Narrow"/>
                <a:cs typeface="Archivo Narrow"/>
                <a:sym typeface="Archivo Narrow"/>
              </a:rPr>
              <a:t>Una función es un grupo de instrucciones que constituyen una unidad lógica del programa y resuelven un problema muy concreto. </a:t>
            </a:r>
            <a:endParaRPr sz="1300">
              <a:solidFill>
                <a:schemeClr val="dk1"/>
              </a:solidFill>
              <a:latin typeface="Archivo Narrow"/>
              <a:ea typeface="Archivo Narrow"/>
              <a:cs typeface="Archivo Narrow"/>
              <a:sym typeface="Archivo Narrow"/>
            </a:endParaRPr>
          </a:p>
          <a:p>
            <a:pPr indent="0" lvl="0" marL="0" rtl="0" algn="l">
              <a:lnSpc>
                <a:spcPct val="90000"/>
              </a:lnSpc>
              <a:spcBef>
                <a:spcPts val="0"/>
              </a:spcBef>
              <a:spcAft>
                <a:spcPts val="0"/>
              </a:spcAft>
              <a:buNone/>
            </a:pPr>
            <a:r>
              <a:rPr lang="es" sz="1300">
                <a:solidFill>
                  <a:schemeClr val="dk1"/>
                </a:solidFill>
                <a:latin typeface="Archivo Narrow"/>
                <a:ea typeface="Archivo Narrow"/>
                <a:cs typeface="Archivo Narrow"/>
                <a:sym typeface="Archivo Narrow"/>
              </a:rPr>
              <a:t>Presentan varias </a:t>
            </a:r>
            <a:r>
              <a:rPr i="1" lang="es" sz="1300">
                <a:solidFill>
                  <a:schemeClr val="dk1"/>
                </a:solidFill>
                <a:latin typeface="Archivo Narrow"/>
                <a:ea typeface="Archivo Narrow"/>
                <a:cs typeface="Archivo Narrow"/>
                <a:sym typeface="Archivo Narrow"/>
              </a:rPr>
              <a:t>ventajas</a:t>
            </a:r>
            <a:r>
              <a:rPr lang="es" sz="1300">
                <a:solidFill>
                  <a:schemeClr val="dk1"/>
                </a:solidFill>
                <a:latin typeface="Archivo Narrow"/>
                <a:ea typeface="Archivo Narrow"/>
                <a:cs typeface="Archivo Narrow"/>
                <a:sym typeface="Archivo Narrow"/>
              </a:rPr>
              <a:t>, entre ellas las de permitir dividir un problema complejo en partes menores y más simples, reutilizar código en el mismo o en otro programa, simplificar</a:t>
            </a:r>
            <a:endParaRPr sz="1300">
              <a:solidFill>
                <a:schemeClr val="dk1"/>
              </a:solidFill>
              <a:latin typeface="Archivo Narrow"/>
              <a:ea typeface="Archivo Narrow"/>
              <a:cs typeface="Archivo Narrow"/>
              <a:sym typeface="Archivo Narrow"/>
            </a:endParaRPr>
          </a:p>
          <a:p>
            <a:pPr indent="0" lvl="0" marL="0" rtl="0" algn="l">
              <a:lnSpc>
                <a:spcPct val="90000"/>
              </a:lnSpc>
              <a:spcBef>
                <a:spcPts val="0"/>
              </a:spcBef>
              <a:spcAft>
                <a:spcPts val="0"/>
              </a:spcAft>
              <a:buNone/>
            </a:pPr>
            <a:r>
              <a:rPr lang="es" sz="1300">
                <a:solidFill>
                  <a:schemeClr val="dk1"/>
                </a:solidFill>
                <a:latin typeface="Archivo Narrow"/>
                <a:ea typeface="Archivo Narrow"/>
                <a:cs typeface="Archivo Narrow"/>
                <a:sym typeface="Archivo Narrow"/>
              </a:rPr>
              <a:t>la depuración, etcétera.</a:t>
            </a:r>
            <a:endParaRPr sz="1300">
              <a:solidFill>
                <a:schemeClr val="dk1"/>
              </a:solidFill>
              <a:latin typeface="Archivo Narrow"/>
              <a:ea typeface="Archivo Narrow"/>
              <a:cs typeface="Archivo Narrow"/>
              <a:sym typeface="Archivo Narrow"/>
            </a:endParaRPr>
          </a:p>
          <a:p>
            <a:pPr indent="0" lvl="0" marL="0" rtl="0" algn="l">
              <a:lnSpc>
                <a:spcPct val="90000"/>
              </a:lnSpc>
              <a:spcBef>
                <a:spcPts val="0"/>
              </a:spcBef>
              <a:spcAft>
                <a:spcPts val="0"/>
              </a:spcAft>
              <a:buNone/>
            </a:pPr>
            <a:r>
              <a:rPr lang="es" sz="1300">
                <a:solidFill>
                  <a:schemeClr val="dk1"/>
                </a:solidFill>
                <a:latin typeface="Archivo Narrow"/>
                <a:ea typeface="Archivo Narrow"/>
                <a:cs typeface="Archivo Narrow"/>
                <a:sym typeface="Archivo Narrow"/>
              </a:rPr>
              <a:t>JavaScript proporciona al usuario una serie de funciones implementadas y</a:t>
            </a:r>
            <a:endParaRPr sz="1300">
              <a:solidFill>
                <a:schemeClr val="dk1"/>
              </a:solidFill>
              <a:latin typeface="Archivo Narrow"/>
              <a:ea typeface="Archivo Narrow"/>
              <a:cs typeface="Archivo Narrow"/>
              <a:sym typeface="Archivo Narrow"/>
            </a:endParaRPr>
          </a:p>
          <a:p>
            <a:pPr indent="0" lvl="0" marL="0" rtl="0" algn="l">
              <a:lnSpc>
                <a:spcPct val="90000"/>
              </a:lnSpc>
              <a:spcBef>
                <a:spcPts val="0"/>
              </a:spcBef>
              <a:spcAft>
                <a:spcPts val="0"/>
              </a:spcAft>
              <a:buNone/>
            </a:pPr>
            <a:r>
              <a:rPr lang="es" sz="1300">
                <a:solidFill>
                  <a:schemeClr val="dk1"/>
                </a:solidFill>
                <a:latin typeface="Archivo Narrow"/>
                <a:ea typeface="Archivo Narrow"/>
                <a:cs typeface="Archivo Narrow"/>
                <a:sym typeface="Archivo Narrow"/>
              </a:rPr>
              <a:t>listas para utilizar. Sin embargo, no es difícil encontrar situaciones en las que necesitamos realizar alguna tarea para la cual no existe una función disponible, y debemos utilizar los mecanismos que nos proporciona JS para construir nuestras propias funciones.</a:t>
            </a:r>
            <a:endParaRPr sz="1200">
              <a:solidFill>
                <a:srgbClr val="595959"/>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6" name="Shape 106"/>
        <p:cNvGrpSpPr/>
        <p:nvPr/>
      </p:nvGrpSpPr>
      <p:grpSpPr>
        <a:xfrm>
          <a:off x="0" y="0"/>
          <a:ext cx="0" cy="0"/>
          <a:chOff x="0" y="0"/>
          <a:chExt cx="0" cy="0"/>
        </a:xfrm>
      </p:grpSpPr>
      <p:grpSp>
        <p:nvGrpSpPr>
          <p:cNvPr id="107" name="Google Shape;107;g306bf11d6d9_0_3"/>
          <p:cNvGrpSpPr/>
          <p:nvPr/>
        </p:nvGrpSpPr>
        <p:grpSpPr>
          <a:xfrm>
            <a:off x="8060379" y="344475"/>
            <a:ext cx="670072" cy="721457"/>
            <a:chOff x="0" y="-9525"/>
            <a:chExt cx="354123" cy="394843"/>
          </a:xfrm>
        </p:grpSpPr>
        <p:sp>
          <p:nvSpPr>
            <p:cNvPr id="108" name="Google Shape;108;g306bf11d6d9_0_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09" name="Google Shape;109;g306bf11d6d9_0_3"/>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10" name="Google Shape;110;g306bf11d6d9_0_3"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111" name="Google Shape;111;g306bf11d6d9_0_3"/>
          <p:cNvSpPr txBox="1"/>
          <p:nvPr/>
        </p:nvSpPr>
        <p:spPr>
          <a:xfrm>
            <a:off x="1288350" y="1261000"/>
            <a:ext cx="6437400" cy="1601700"/>
          </a:xfrm>
          <a:prstGeom prst="rect">
            <a:avLst/>
          </a:prstGeom>
          <a:noFill/>
          <a:ln>
            <a:noFill/>
          </a:ln>
        </p:spPr>
        <p:txBody>
          <a:bodyPr anchorCtr="0" anchor="t" bIns="91425" lIns="91425" spcFirstLastPara="1" rIns="91425" wrap="square" tIns="91425">
            <a:normAutofit/>
          </a:bodyPr>
          <a:lstStyle/>
          <a:p>
            <a:pPr indent="0" lvl="0" marL="0" marR="0" rtl="0" algn="l">
              <a:lnSpc>
                <a:spcPct val="90000"/>
              </a:lnSpc>
              <a:spcBef>
                <a:spcPts val="0"/>
              </a:spcBef>
              <a:spcAft>
                <a:spcPts val="0"/>
              </a:spcAft>
              <a:buNone/>
            </a:pPr>
            <a:r>
              <a:rPr lang="es" sz="1300">
                <a:solidFill>
                  <a:schemeClr val="dk1"/>
                </a:solidFill>
                <a:latin typeface="Archivo Narrow"/>
                <a:ea typeface="Archivo Narrow"/>
                <a:cs typeface="Archivo Narrow"/>
                <a:sym typeface="Archivo Narrow"/>
              </a:rPr>
              <a:t>La metodología de división por módulos se conoce habitualmente como “divide y vencerás” y en programación se llama Desarrollo Top Down.</a:t>
            </a:r>
            <a:endParaRPr sz="1300">
              <a:solidFill>
                <a:schemeClr val="dk1"/>
              </a:solidFill>
              <a:latin typeface="Archivo Narrow"/>
              <a:ea typeface="Archivo Narrow"/>
              <a:cs typeface="Archivo Narrow"/>
              <a:sym typeface="Archivo Narrow"/>
            </a:endParaRPr>
          </a:p>
          <a:p>
            <a:pPr indent="0" lvl="0" marL="0" marR="0" rtl="0" algn="l">
              <a:lnSpc>
                <a:spcPct val="90000"/>
              </a:lnSpc>
              <a:spcBef>
                <a:spcPts val="0"/>
              </a:spcBef>
              <a:spcAft>
                <a:spcPts val="0"/>
              </a:spcAft>
              <a:buNone/>
            </a:pPr>
            <a:r>
              <a:rPr lang="es" sz="1300">
                <a:solidFill>
                  <a:schemeClr val="dk1"/>
                </a:solidFill>
                <a:latin typeface="Archivo Narrow"/>
                <a:ea typeface="Archivo Narrow"/>
                <a:cs typeface="Archivo Narrow"/>
                <a:sym typeface="Archivo Narrow"/>
              </a:rPr>
              <a:t>¿Cuál será la estrategia para resolver problemas? Pensar en el problema general e ir descomponiéndolo en sub-problemas (sub-algoritmos). A su vez, estos subproblemas se podrán seguir dividiendo hasta llegar a un subproblema lo bastante simple como para poder resolverse de forma sencilla.</a:t>
            </a:r>
            <a:endParaRPr sz="1700">
              <a:solidFill>
                <a:srgbClr val="595959"/>
              </a:solidFill>
              <a:latin typeface="Montserrat"/>
              <a:ea typeface="Montserrat"/>
              <a:cs typeface="Montserrat"/>
              <a:sym typeface="Montserrat"/>
            </a:endParaRPr>
          </a:p>
        </p:txBody>
      </p:sp>
      <p:cxnSp>
        <p:nvCxnSpPr>
          <p:cNvPr id="112" name="Google Shape;112;g306bf11d6d9_0_3"/>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113" name="Google Shape;113;g306bf11d6d9_0_3"/>
          <p:cNvSpPr txBox="1"/>
          <p:nvPr/>
        </p:nvSpPr>
        <p:spPr>
          <a:xfrm>
            <a:off x="626575" y="399450"/>
            <a:ext cx="6271800" cy="721500"/>
          </a:xfrm>
          <a:prstGeom prst="rect">
            <a:avLst/>
          </a:prstGeom>
          <a:noFill/>
          <a:ln>
            <a:noFill/>
          </a:ln>
        </p:spPr>
        <p:txBody>
          <a:bodyPr anchorCtr="0" anchor="b" bIns="91425" lIns="91425" spcFirstLastPara="1" rIns="91425" wrap="square" tIns="91425">
            <a:normAutofit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Programación</a:t>
            </a:r>
            <a:r>
              <a:rPr lang="es" sz="3500">
                <a:solidFill>
                  <a:schemeClr val="dk1"/>
                </a:solidFill>
                <a:latin typeface="Archivo Black"/>
                <a:ea typeface="Archivo Black"/>
                <a:cs typeface="Archivo Black"/>
                <a:sym typeface="Archivo Black"/>
              </a:rPr>
              <a:t> Modular</a:t>
            </a:r>
            <a:r>
              <a:rPr b="1" lang="es" sz="4000">
                <a:solidFill>
                  <a:schemeClr val="dk1"/>
                </a:solidFill>
                <a:latin typeface="Montserrat"/>
                <a:ea typeface="Montserrat"/>
                <a:cs typeface="Montserrat"/>
                <a:sym typeface="Montserrat"/>
              </a:rPr>
              <a:t>   </a:t>
            </a:r>
            <a:endParaRPr b="1" sz="4000">
              <a:solidFill>
                <a:schemeClr val="dk1"/>
              </a:solidFill>
              <a:latin typeface="Montserrat"/>
              <a:ea typeface="Montserrat"/>
              <a:cs typeface="Montserrat"/>
              <a:sym typeface="Montserrat"/>
            </a:endParaRPr>
          </a:p>
        </p:txBody>
      </p:sp>
      <p:pic>
        <p:nvPicPr>
          <p:cNvPr id="114" name="Google Shape;114;g306bf11d6d9_0_3"/>
          <p:cNvPicPr preferRelativeResize="0"/>
          <p:nvPr/>
        </p:nvPicPr>
        <p:blipFill>
          <a:blip r:embed="rId5">
            <a:alphaModFix/>
          </a:blip>
          <a:stretch>
            <a:fillRect/>
          </a:stretch>
        </p:blipFill>
        <p:spPr>
          <a:xfrm>
            <a:off x="2724875" y="2647950"/>
            <a:ext cx="3284922" cy="1639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8" name="Shape 118"/>
        <p:cNvGrpSpPr/>
        <p:nvPr/>
      </p:nvGrpSpPr>
      <p:grpSpPr>
        <a:xfrm>
          <a:off x="0" y="0"/>
          <a:ext cx="0" cy="0"/>
          <a:chOff x="0" y="0"/>
          <a:chExt cx="0" cy="0"/>
        </a:xfrm>
      </p:grpSpPr>
      <p:grpSp>
        <p:nvGrpSpPr>
          <p:cNvPr id="119" name="Google Shape;119;g306bf11d6d9_0_12"/>
          <p:cNvGrpSpPr/>
          <p:nvPr/>
        </p:nvGrpSpPr>
        <p:grpSpPr>
          <a:xfrm>
            <a:off x="8060379" y="344475"/>
            <a:ext cx="670072" cy="721457"/>
            <a:chOff x="0" y="-9525"/>
            <a:chExt cx="354123" cy="394843"/>
          </a:xfrm>
        </p:grpSpPr>
        <p:sp>
          <p:nvSpPr>
            <p:cNvPr id="120" name="Google Shape;120;g306bf11d6d9_0_12"/>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21" name="Google Shape;121;g306bf11d6d9_0_12"/>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22" name="Google Shape;122;g306bf11d6d9_0_12"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123" name="Google Shape;123;g306bf11d6d9_0_12"/>
          <p:cNvSpPr txBox="1"/>
          <p:nvPr/>
        </p:nvSpPr>
        <p:spPr>
          <a:xfrm>
            <a:off x="727375" y="1457275"/>
            <a:ext cx="7332900" cy="3318000"/>
          </a:xfrm>
          <a:prstGeom prst="rect">
            <a:avLst/>
          </a:prstGeom>
          <a:noFill/>
          <a:ln>
            <a:noFill/>
          </a:ln>
        </p:spPr>
        <p:txBody>
          <a:bodyPr anchorCtr="0" anchor="t" bIns="91425" lIns="91425" spcFirstLastPara="1" rIns="91425" wrap="square" tIns="91425">
            <a:normAutofit/>
          </a:bodyPr>
          <a:lstStyle/>
          <a:p>
            <a:pPr indent="0" lvl="0" marL="0" marR="0" rtl="0" algn="l">
              <a:lnSpc>
                <a:spcPct val="90000"/>
              </a:lnSpc>
              <a:spcBef>
                <a:spcPts val="0"/>
              </a:spcBef>
              <a:spcAft>
                <a:spcPts val="0"/>
              </a:spcAft>
              <a:buNone/>
            </a:pPr>
            <a:r>
              <a:rPr lang="es" sz="1300">
                <a:solidFill>
                  <a:schemeClr val="dk1"/>
                </a:solidFill>
                <a:latin typeface="Archivo Narrow"/>
                <a:ea typeface="Archivo Narrow"/>
                <a:cs typeface="Archivo Narrow"/>
                <a:sym typeface="Archivo Narrow"/>
              </a:rPr>
              <a:t>Podemos definir la abstracción como el aislamiento de un elemento de su contexto o del resto de los elementos que lo acompañan. En programación la abstracción está relacionada con “qué hace”.</a:t>
            </a:r>
            <a:endParaRPr sz="1300">
              <a:solidFill>
                <a:schemeClr val="dk1"/>
              </a:solidFill>
              <a:latin typeface="Archivo Narrow"/>
              <a:ea typeface="Archivo Narrow"/>
              <a:cs typeface="Archivo Narrow"/>
              <a:sym typeface="Archivo Narrow"/>
            </a:endParaRPr>
          </a:p>
          <a:p>
            <a:pPr indent="0" lvl="0" marL="0" marR="0" rtl="0" algn="l">
              <a:lnSpc>
                <a:spcPct val="90000"/>
              </a:lnSpc>
              <a:spcBef>
                <a:spcPts val="0"/>
              </a:spcBef>
              <a:spcAft>
                <a:spcPts val="0"/>
              </a:spcAft>
              <a:buNone/>
            </a:pPr>
            <a:r>
              <a:rPr lang="es" sz="1300">
                <a:solidFill>
                  <a:schemeClr val="dk1"/>
                </a:solidFill>
                <a:latin typeface="Archivo Narrow"/>
                <a:ea typeface="Archivo Narrow"/>
                <a:cs typeface="Archivo Narrow"/>
                <a:sym typeface="Archivo Narrow"/>
              </a:rPr>
              <a:t>Concretamente, </a:t>
            </a:r>
            <a:r>
              <a:rPr b="1" lang="es" sz="1300">
                <a:solidFill>
                  <a:schemeClr val="dk1"/>
                </a:solidFill>
                <a:latin typeface="Archivo Narrow"/>
                <a:ea typeface="Archivo Narrow"/>
                <a:cs typeface="Archivo Narrow"/>
                <a:sym typeface="Archivo Narrow"/>
              </a:rPr>
              <a:t>la abstracción se produce cuando creamos módulos</a:t>
            </a:r>
            <a:r>
              <a:rPr lang="es" sz="1300">
                <a:solidFill>
                  <a:schemeClr val="dk1"/>
                </a:solidFill>
                <a:latin typeface="Archivo Narrow"/>
                <a:ea typeface="Archivo Narrow"/>
                <a:cs typeface="Archivo Narrow"/>
                <a:sym typeface="Archivo Narrow"/>
              </a:rPr>
              <a:t>.</a:t>
            </a:r>
            <a:endParaRPr sz="1300">
              <a:solidFill>
                <a:schemeClr val="dk1"/>
              </a:solidFill>
              <a:latin typeface="Archivo Narrow"/>
              <a:ea typeface="Archivo Narrow"/>
              <a:cs typeface="Archivo Narrow"/>
              <a:sym typeface="Archivo Narrow"/>
            </a:endParaRPr>
          </a:p>
          <a:p>
            <a:pPr indent="0" lvl="0" marL="0" marR="0" rtl="0" algn="l">
              <a:lnSpc>
                <a:spcPct val="90000"/>
              </a:lnSpc>
              <a:spcBef>
                <a:spcPts val="0"/>
              </a:spcBef>
              <a:spcAft>
                <a:spcPts val="0"/>
              </a:spcAft>
              <a:buNone/>
            </a:pPr>
            <a:r>
              <a:rPr lang="es" sz="1300">
                <a:solidFill>
                  <a:schemeClr val="dk1"/>
                </a:solidFill>
                <a:latin typeface="Archivo Narrow"/>
                <a:ea typeface="Archivo Narrow"/>
                <a:cs typeface="Archivo Narrow"/>
                <a:sym typeface="Archivo Narrow"/>
              </a:rPr>
              <a:t>Lo importante, para entender el concepto de abstracción, es comprender que cada módulo es independiente de los demás módulos (bajo acoplamiento) y que es ideal que realice una sola tarea (alta cohesión).</a:t>
            </a:r>
            <a:endParaRPr sz="1300">
              <a:solidFill>
                <a:schemeClr val="dk1"/>
              </a:solidFill>
              <a:latin typeface="Archivo Narrow"/>
              <a:ea typeface="Archivo Narrow"/>
              <a:cs typeface="Archivo Narrow"/>
              <a:sym typeface="Archivo Narrow"/>
            </a:endParaRPr>
          </a:p>
          <a:p>
            <a:pPr indent="0" lvl="0" marL="0" marR="0" rtl="0" algn="l">
              <a:lnSpc>
                <a:spcPct val="90000"/>
              </a:lnSpc>
              <a:spcBef>
                <a:spcPts val="0"/>
              </a:spcBef>
              <a:spcAft>
                <a:spcPts val="0"/>
              </a:spcAft>
              <a:buNone/>
            </a:pPr>
            <a:r>
              <a:rPr lang="es" sz="1300">
                <a:solidFill>
                  <a:schemeClr val="dk1"/>
                </a:solidFill>
                <a:latin typeface="Archivo Narrow"/>
                <a:ea typeface="Archivo Narrow"/>
                <a:cs typeface="Archivo Narrow"/>
                <a:sym typeface="Archivo Narrow"/>
              </a:rPr>
              <a:t>Los módulos son independientes entre sí, aunque algunos pueden necesitar colaborar con otros, o trabajar de forma conjunta.</a:t>
            </a:r>
            <a:endParaRPr sz="1700">
              <a:solidFill>
                <a:srgbClr val="595959"/>
              </a:solidFill>
              <a:latin typeface="Montserrat"/>
              <a:ea typeface="Montserrat"/>
              <a:cs typeface="Montserrat"/>
              <a:sym typeface="Montserrat"/>
            </a:endParaRPr>
          </a:p>
        </p:txBody>
      </p:sp>
      <p:cxnSp>
        <p:nvCxnSpPr>
          <p:cNvPr id="124" name="Google Shape;124;g306bf11d6d9_0_12"/>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125" name="Google Shape;125;g306bf11d6d9_0_12"/>
          <p:cNvSpPr txBox="1"/>
          <p:nvPr/>
        </p:nvSpPr>
        <p:spPr>
          <a:xfrm>
            <a:off x="626575" y="399450"/>
            <a:ext cx="6271800" cy="721500"/>
          </a:xfrm>
          <a:prstGeom prst="rect">
            <a:avLst/>
          </a:prstGeom>
          <a:noFill/>
          <a:ln>
            <a:noFill/>
          </a:ln>
        </p:spPr>
        <p:txBody>
          <a:bodyPr anchorCtr="0" anchor="b" bIns="91425" lIns="91425" spcFirstLastPara="1" rIns="91425" wrap="square" tIns="91425">
            <a:normAutofit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Abstracción</a:t>
            </a:r>
            <a:endParaRPr b="1" sz="4000">
              <a:solidFill>
                <a:schemeClr val="dk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9" name="Shape 129"/>
        <p:cNvGrpSpPr/>
        <p:nvPr/>
      </p:nvGrpSpPr>
      <p:grpSpPr>
        <a:xfrm>
          <a:off x="0" y="0"/>
          <a:ext cx="0" cy="0"/>
          <a:chOff x="0" y="0"/>
          <a:chExt cx="0" cy="0"/>
        </a:xfrm>
      </p:grpSpPr>
      <p:grpSp>
        <p:nvGrpSpPr>
          <p:cNvPr id="130" name="Google Shape;130;g306bf11d6d9_0_204"/>
          <p:cNvGrpSpPr/>
          <p:nvPr/>
        </p:nvGrpSpPr>
        <p:grpSpPr>
          <a:xfrm>
            <a:off x="8060379" y="344475"/>
            <a:ext cx="670072" cy="721457"/>
            <a:chOff x="0" y="-9525"/>
            <a:chExt cx="354123" cy="394843"/>
          </a:xfrm>
        </p:grpSpPr>
        <p:sp>
          <p:nvSpPr>
            <p:cNvPr id="131" name="Google Shape;131;g306bf11d6d9_0_204"/>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32" name="Google Shape;132;g306bf11d6d9_0_204"/>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33" name="Google Shape;133;g306bf11d6d9_0_204"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134" name="Google Shape;134;g306bf11d6d9_0_204"/>
          <p:cNvSpPr txBox="1"/>
          <p:nvPr/>
        </p:nvSpPr>
        <p:spPr>
          <a:xfrm>
            <a:off x="727375" y="1381075"/>
            <a:ext cx="7544400" cy="3318000"/>
          </a:xfrm>
          <a:prstGeom prst="rect">
            <a:avLst/>
          </a:prstGeom>
          <a:noFill/>
          <a:ln>
            <a:noFill/>
          </a:ln>
        </p:spPr>
        <p:txBody>
          <a:bodyPr anchorCtr="0" anchor="t" bIns="91425" lIns="91425" spcFirstLastPara="1" rIns="91425" wrap="square" tIns="91425">
            <a:normAutofit/>
          </a:bodyPr>
          <a:lstStyle/>
          <a:p>
            <a:pPr indent="0" lvl="0" marL="0" marR="0" rtl="0" algn="l">
              <a:lnSpc>
                <a:spcPct val="90000"/>
              </a:lnSpc>
              <a:spcBef>
                <a:spcPts val="0"/>
              </a:spcBef>
              <a:spcAft>
                <a:spcPts val="0"/>
              </a:spcAft>
              <a:buNone/>
            </a:pPr>
            <a:r>
              <a:rPr lang="es" sz="1300">
                <a:solidFill>
                  <a:schemeClr val="dk1"/>
                </a:solidFill>
                <a:latin typeface="Archivo Narrow"/>
                <a:ea typeface="Archivo Narrow"/>
                <a:cs typeface="Archivo Narrow"/>
                <a:sym typeface="Archivo Narrow"/>
              </a:rPr>
              <a:t>Las </a:t>
            </a:r>
            <a:r>
              <a:rPr b="1" lang="es" sz="1300">
                <a:solidFill>
                  <a:schemeClr val="dk1"/>
                </a:solidFill>
                <a:latin typeface="Archivo Narrow"/>
                <a:ea typeface="Archivo Narrow"/>
                <a:cs typeface="Archivo Narrow"/>
                <a:sym typeface="Archivo Narrow"/>
              </a:rPr>
              <a:t>funciones </a:t>
            </a:r>
            <a:r>
              <a:rPr lang="es" sz="1300">
                <a:solidFill>
                  <a:schemeClr val="dk1"/>
                </a:solidFill>
                <a:latin typeface="Archivo Narrow"/>
                <a:ea typeface="Archivo Narrow"/>
                <a:cs typeface="Archivo Narrow"/>
                <a:sym typeface="Archivo Narrow"/>
              </a:rPr>
              <a:t>nos permiten agrupar líneas de código en tareas con un nombre (subprograma), para que posteriormente podamos referenciar ese nombre para realizar dicha tarea. Algunas razones para declarar funciones:</a:t>
            </a:r>
            <a:endParaRPr sz="1300">
              <a:solidFill>
                <a:schemeClr val="dk1"/>
              </a:solidFill>
              <a:latin typeface="Archivo Narrow"/>
              <a:ea typeface="Archivo Narrow"/>
              <a:cs typeface="Archivo Narrow"/>
              <a:sym typeface="Archivo Narrow"/>
            </a:endParaRPr>
          </a:p>
          <a:p>
            <a:pPr indent="-311150" lvl="0" marL="457200" marR="0" rtl="0" algn="l">
              <a:lnSpc>
                <a:spcPct val="90000"/>
              </a:lnSpc>
              <a:spcBef>
                <a:spcPts val="0"/>
              </a:spcBef>
              <a:spcAft>
                <a:spcPts val="0"/>
              </a:spcAft>
              <a:buClr>
                <a:schemeClr val="dk1"/>
              </a:buClr>
              <a:buSzPts val="1300"/>
              <a:buFont typeface="Archivo Narrow"/>
              <a:buChar char="●"/>
            </a:pPr>
            <a:r>
              <a:rPr b="1" lang="es" sz="1300">
                <a:solidFill>
                  <a:schemeClr val="dk1"/>
                </a:solidFill>
                <a:latin typeface="Archivo Narrow"/>
                <a:ea typeface="Archivo Narrow"/>
                <a:cs typeface="Archivo Narrow"/>
                <a:sym typeface="Archivo Narrow"/>
              </a:rPr>
              <a:t>Simplificación</a:t>
            </a:r>
            <a:r>
              <a:rPr lang="es" sz="1300">
                <a:solidFill>
                  <a:schemeClr val="dk1"/>
                </a:solidFill>
                <a:latin typeface="Archivo Narrow"/>
                <a:ea typeface="Archivo Narrow"/>
                <a:cs typeface="Archivo Narrow"/>
                <a:sym typeface="Archivo Narrow"/>
              </a:rPr>
              <a:t>: Cuando un conjunto de instrucciones se va a usar muchas veces, se crea una función con esas instrucciones y se llama la cantidad de veces que sea necesario, reduciendo un programa complejo en unidades más simples.</a:t>
            </a:r>
            <a:endParaRPr sz="1300">
              <a:solidFill>
                <a:schemeClr val="dk1"/>
              </a:solidFill>
              <a:latin typeface="Archivo Narrow"/>
              <a:ea typeface="Archivo Narrow"/>
              <a:cs typeface="Archivo Narrow"/>
              <a:sym typeface="Archivo Narrow"/>
            </a:endParaRPr>
          </a:p>
          <a:p>
            <a:pPr indent="-311150" lvl="0" marL="457200" marR="0" rtl="0" algn="l">
              <a:lnSpc>
                <a:spcPct val="90000"/>
              </a:lnSpc>
              <a:spcBef>
                <a:spcPts val="0"/>
              </a:spcBef>
              <a:spcAft>
                <a:spcPts val="0"/>
              </a:spcAft>
              <a:buClr>
                <a:schemeClr val="dk1"/>
              </a:buClr>
              <a:buSzPts val="1300"/>
              <a:buFont typeface="Archivo Narrow"/>
              <a:buChar char="●"/>
            </a:pPr>
            <a:r>
              <a:rPr b="1" lang="es" sz="1300">
                <a:solidFill>
                  <a:schemeClr val="dk1"/>
                </a:solidFill>
                <a:latin typeface="Archivo Narrow"/>
                <a:ea typeface="Archivo Narrow"/>
                <a:cs typeface="Archivo Narrow"/>
                <a:sym typeface="Archivo Narrow"/>
              </a:rPr>
              <a:t>División</a:t>
            </a:r>
            <a:r>
              <a:rPr lang="es" sz="1300">
                <a:solidFill>
                  <a:schemeClr val="dk1"/>
                </a:solidFill>
                <a:latin typeface="Archivo Narrow"/>
                <a:ea typeface="Archivo Narrow"/>
                <a:cs typeface="Archivo Narrow"/>
                <a:sym typeface="Archivo Narrow"/>
              </a:rPr>
              <a:t>: Una función me permite modularizar, es decir, armar módulos. De esta manera un equipo puede dividir el trabajo en partes. Cada integrante realiza una función, para luego integrarlas en un programa principal más grande. </a:t>
            </a:r>
            <a:endParaRPr sz="1300">
              <a:solidFill>
                <a:schemeClr val="dk1"/>
              </a:solidFill>
              <a:latin typeface="Archivo Narrow"/>
              <a:ea typeface="Archivo Narrow"/>
              <a:cs typeface="Archivo Narrow"/>
              <a:sym typeface="Archivo Narrow"/>
            </a:endParaRPr>
          </a:p>
          <a:p>
            <a:pPr indent="-311150" lvl="0" marL="457200" marR="0" rtl="0" algn="l">
              <a:lnSpc>
                <a:spcPct val="90000"/>
              </a:lnSpc>
              <a:spcBef>
                <a:spcPts val="0"/>
              </a:spcBef>
              <a:spcAft>
                <a:spcPts val="0"/>
              </a:spcAft>
              <a:buClr>
                <a:schemeClr val="dk1"/>
              </a:buClr>
              <a:buSzPts val="1300"/>
              <a:buFont typeface="Archivo Narrow"/>
              <a:buChar char="●"/>
            </a:pPr>
            <a:r>
              <a:rPr b="1" lang="es" sz="1300">
                <a:solidFill>
                  <a:schemeClr val="dk1"/>
                </a:solidFill>
                <a:latin typeface="Archivo Narrow"/>
                <a:ea typeface="Archivo Narrow"/>
                <a:cs typeface="Archivo Narrow"/>
                <a:sym typeface="Archivo Narrow"/>
              </a:rPr>
              <a:t>Claridad</a:t>
            </a:r>
            <a:r>
              <a:rPr lang="es" sz="1300">
                <a:solidFill>
                  <a:schemeClr val="dk1"/>
                </a:solidFill>
                <a:latin typeface="Archivo Narrow"/>
                <a:ea typeface="Archivo Narrow"/>
                <a:cs typeface="Archivo Narrow"/>
                <a:sym typeface="Archivo Narrow"/>
              </a:rPr>
              <a:t>: Usando funciones un programa gana claridad, aunque esa función solo se llame una vez. </a:t>
            </a:r>
            <a:endParaRPr sz="1300">
              <a:solidFill>
                <a:schemeClr val="dk1"/>
              </a:solidFill>
              <a:latin typeface="Archivo Narrow"/>
              <a:ea typeface="Archivo Narrow"/>
              <a:cs typeface="Archivo Narrow"/>
              <a:sym typeface="Archivo Narrow"/>
            </a:endParaRPr>
          </a:p>
          <a:p>
            <a:pPr indent="-311150" lvl="0" marL="457200" marR="0" rtl="0" algn="l">
              <a:lnSpc>
                <a:spcPct val="90000"/>
              </a:lnSpc>
              <a:spcBef>
                <a:spcPts val="0"/>
              </a:spcBef>
              <a:spcAft>
                <a:spcPts val="0"/>
              </a:spcAft>
              <a:buClr>
                <a:schemeClr val="dk1"/>
              </a:buClr>
              <a:buSzPts val="1300"/>
              <a:buFont typeface="Archivo Narrow"/>
              <a:buChar char="●"/>
            </a:pPr>
            <a:r>
              <a:rPr b="1" lang="es" sz="1300">
                <a:solidFill>
                  <a:schemeClr val="dk1"/>
                </a:solidFill>
                <a:latin typeface="Archivo Narrow"/>
                <a:ea typeface="Archivo Narrow"/>
                <a:cs typeface="Archivo Narrow"/>
                <a:sym typeface="Archivo Narrow"/>
              </a:rPr>
              <a:t>Reusabilidad</a:t>
            </a:r>
            <a:r>
              <a:rPr lang="es" sz="1300">
                <a:solidFill>
                  <a:schemeClr val="dk1"/>
                </a:solidFill>
                <a:latin typeface="Archivo Narrow"/>
                <a:ea typeface="Archivo Narrow"/>
                <a:cs typeface="Archivo Narrow"/>
                <a:sym typeface="Archivo Narrow"/>
              </a:rPr>
              <a:t>: Una función es reutilizable, sólo es necesario cambiar los valores de entrada.</a:t>
            </a:r>
            <a:endParaRPr sz="1341">
              <a:solidFill>
                <a:srgbClr val="595959"/>
              </a:solidFill>
              <a:latin typeface="Montserrat"/>
              <a:ea typeface="Montserrat"/>
              <a:cs typeface="Montserrat"/>
              <a:sym typeface="Montserrat"/>
            </a:endParaRPr>
          </a:p>
        </p:txBody>
      </p:sp>
      <p:cxnSp>
        <p:nvCxnSpPr>
          <p:cNvPr id="135" name="Google Shape;135;g306bf11d6d9_0_204"/>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136" name="Google Shape;136;g306bf11d6d9_0_204"/>
          <p:cNvSpPr txBox="1"/>
          <p:nvPr/>
        </p:nvSpPr>
        <p:spPr>
          <a:xfrm>
            <a:off x="626575" y="399450"/>
            <a:ext cx="3628800" cy="721500"/>
          </a:xfrm>
          <a:prstGeom prst="rect">
            <a:avLst/>
          </a:prstGeom>
          <a:noFill/>
          <a:ln>
            <a:noFill/>
          </a:ln>
        </p:spPr>
        <p:txBody>
          <a:bodyPr anchorCtr="0" anchor="b" bIns="91425" lIns="91425" spcFirstLastPara="1" rIns="91425" wrap="square" tIns="91425">
            <a:normAutofit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Funciones</a:t>
            </a:r>
            <a:r>
              <a:rPr b="1" lang="es" sz="4000">
                <a:solidFill>
                  <a:schemeClr val="dk1"/>
                </a:solidFill>
                <a:latin typeface="Montserrat"/>
                <a:ea typeface="Montserrat"/>
                <a:cs typeface="Montserrat"/>
                <a:sym typeface="Montserrat"/>
              </a:rPr>
              <a:t>   </a:t>
            </a:r>
            <a:endParaRPr b="1" sz="4000">
              <a:solidFill>
                <a:schemeClr val="dk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0" name="Shape 140"/>
        <p:cNvGrpSpPr/>
        <p:nvPr/>
      </p:nvGrpSpPr>
      <p:grpSpPr>
        <a:xfrm>
          <a:off x="0" y="0"/>
          <a:ext cx="0" cy="0"/>
          <a:chOff x="0" y="0"/>
          <a:chExt cx="0" cy="0"/>
        </a:xfrm>
      </p:grpSpPr>
      <p:grpSp>
        <p:nvGrpSpPr>
          <p:cNvPr id="141" name="Google Shape;141;g306bf11d6d9_0_212"/>
          <p:cNvGrpSpPr/>
          <p:nvPr/>
        </p:nvGrpSpPr>
        <p:grpSpPr>
          <a:xfrm>
            <a:off x="8060379" y="344475"/>
            <a:ext cx="670072" cy="721457"/>
            <a:chOff x="0" y="-9525"/>
            <a:chExt cx="354123" cy="394843"/>
          </a:xfrm>
        </p:grpSpPr>
        <p:sp>
          <p:nvSpPr>
            <p:cNvPr id="142" name="Google Shape;142;g306bf11d6d9_0_212"/>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43" name="Google Shape;143;g306bf11d6d9_0_212"/>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44" name="Google Shape;144;g306bf11d6d9_0_212"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145" name="Google Shape;145;g306bf11d6d9_0_212"/>
          <p:cNvSpPr txBox="1"/>
          <p:nvPr/>
        </p:nvSpPr>
        <p:spPr>
          <a:xfrm>
            <a:off x="432025" y="10762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sz="1300">
                <a:solidFill>
                  <a:schemeClr val="dk1"/>
                </a:solidFill>
                <a:latin typeface="Archivo Narrow"/>
                <a:ea typeface="Archivo Narrow"/>
                <a:cs typeface="Archivo Narrow"/>
                <a:sym typeface="Archivo Narrow"/>
              </a:rPr>
              <a:t>Para usar funciones es necesario hacer dos cosas:</a:t>
            </a:r>
            <a:endParaRPr sz="1300">
              <a:solidFill>
                <a:schemeClr val="dk1"/>
              </a:solidFill>
              <a:latin typeface="Archivo Narrow"/>
              <a:ea typeface="Archivo Narrow"/>
              <a:cs typeface="Archivo Narrow"/>
              <a:sym typeface="Archivo Narrow"/>
            </a:endParaRPr>
          </a:p>
          <a:p>
            <a:pPr indent="-311150" lvl="0" marL="457200" rtl="0" algn="l">
              <a:lnSpc>
                <a:spcPct val="115000"/>
              </a:lnSpc>
              <a:spcBef>
                <a:spcPts val="1200"/>
              </a:spcBef>
              <a:spcAft>
                <a:spcPts val="0"/>
              </a:spcAft>
              <a:buClr>
                <a:srgbClr val="595959"/>
              </a:buClr>
              <a:buSzPts val="1300"/>
              <a:buFont typeface="Montserrat"/>
              <a:buChar char="●"/>
            </a:pPr>
            <a:r>
              <a:rPr b="1" lang="es" sz="1300">
                <a:solidFill>
                  <a:schemeClr val="dk1"/>
                </a:solidFill>
                <a:latin typeface="Archivo Narrow"/>
                <a:ea typeface="Archivo Narrow"/>
                <a:cs typeface="Archivo Narrow"/>
                <a:sym typeface="Archivo Narrow"/>
              </a:rPr>
              <a:t>Declarar la función:</a:t>
            </a:r>
            <a:r>
              <a:rPr lang="es" sz="1300">
                <a:solidFill>
                  <a:schemeClr val="dk1"/>
                </a:solidFill>
                <a:latin typeface="Archivo Narrow"/>
                <a:ea typeface="Archivo Narrow"/>
                <a:cs typeface="Archivo Narrow"/>
                <a:sym typeface="Archivo Narrow"/>
              </a:rPr>
              <a:t> crear la función es darle un nombre, definir los datos de entrada (opcional) e indicar las tareas (instrucciones) que realizará y qué valor retornará (opcional).</a:t>
            </a:r>
            <a:endParaRPr sz="1300">
              <a:solidFill>
                <a:schemeClr val="dk1"/>
              </a:solidFill>
              <a:latin typeface="Archivo Narrow"/>
              <a:ea typeface="Archivo Narrow"/>
              <a:cs typeface="Archivo Narrow"/>
              <a:sym typeface="Archivo Narrow"/>
            </a:endParaRPr>
          </a:p>
          <a:p>
            <a:pPr indent="-311150" lvl="0" marL="457200" rtl="0" algn="l">
              <a:lnSpc>
                <a:spcPct val="115000"/>
              </a:lnSpc>
              <a:spcBef>
                <a:spcPts val="0"/>
              </a:spcBef>
              <a:spcAft>
                <a:spcPts val="0"/>
              </a:spcAft>
              <a:buClr>
                <a:srgbClr val="595959"/>
              </a:buClr>
              <a:buSzPts val="1300"/>
              <a:buFont typeface="Montserrat"/>
              <a:buChar char="●"/>
            </a:pPr>
            <a:r>
              <a:rPr b="1" lang="es" sz="1300">
                <a:solidFill>
                  <a:schemeClr val="dk1"/>
                </a:solidFill>
                <a:latin typeface="Archivo Narrow"/>
                <a:ea typeface="Archivo Narrow"/>
                <a:cs typeface="Archivo Narrow"/>
                <a:sym typeface="Archivo Narrow"/>
              </a:rPr>
              <a:t>Ejecutar la función: </a:t>
            </a:r>
            <a:r>
              <a:rPr lang="es" sz="1300">
                <a:solidFill>
                  <a:schemeClr val="dk1"/>
                </a:solidFill>
                <a:latin typeface="Archivo Narrow"/>
                <a:ea typeface="Archivo Narrow"/>
                <a:cs typeface="Archivo Narrow"/>
                <a:sym typeface="Archivo Narrow"/>
              </a:rPr>
              <a:t>«Llamar» (invocar) a la función para que realice las tareas del código que aloja. Se puede invocar una misma función la cantidad de veces que se necesita desde el programa principal.</a:t>
            </a:r>
            <a:endParaRPr sz="1300">
              <a:solidFill>
                <a:srgbClr val="595959"/>
              </a:solidFill>
              <a:latin typeface="Montserrat"/>
              <a:ea typeface="Montserrat"/>
              <a:cs typeface="Montserrat"/>
              <a:sym typeface="Montserrat"/>
            </a:endParaRPr>
          </a:p>
        </p:txBody>
      </p:sp>
      <p:sp>
        <p:nvSpPr>
          <p:cNvPr id="146" name="Google Shape;146;g306bf11d6d9_0_212"/>
          <p:cNvSpPr/>
          <p:nvPr/>
        </p:nvSpPr>
        <p:spPr>
          <a:xfrm>
            <a:off x="484950" y="2897625"/>
            <a:ext cx="4087200" cy="11919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Declaración de la función "saludar"</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function</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FE66D"/>
                </a:solidFill>
                <a:latin typeface="Consolas"/>
                <a:ea typeface="Consolas"/>
                <a:cs typeface="Consolas"/>
                <a:sym typeface="Consolas"/>
              </a:rPr>
              <a:t>saludar</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 Contenido de la función</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"Hola, soy una función"</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147" name="Google Shape;147;g306bf11d6d9_0_212"/>
          <p:cNvSpPr/>
          <p:nvPr/>
        </p:nvSpPr>
        <p:spPr>
          <a:xfrm>
            <a:off x="5202591" y="2897619"/>
            <a:ext cx="3427500" cy="5232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Ejecución de la función</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FE66D"/>
                </a:solidFill>
                <a:latin typeface="Consolas"/>
                <a:ea typeface="Consolas"/>
                <a:cs typeface="Consolas"/>
                <a:sym typeface="Consolas"/>
              </a:rPr>
              <a:t>saludar</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148" name="Google Shape;148;g306bf11d6d9_0_212"/>
          <p:cNvSpPr txBox="1"/>
          <p:nvPr/>
        </p:nvSpPr>
        <p:spPr>
          <a:xfrm>
            <a:off x="4572000" y="3535375"/>
            <a:ext cx="16338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600"/>
              </a:spcAft>
              <a:buClr>
                <a:srgbClr val="000000"/>
              </a:buClr>
              <a:buSzPts val="1200"/>
              <a:buFont typeface="Arial"/>
              <a:buNone/>
            </a:pPr>
            <a:r>
              <a:rPr b="1" i="0" lang="es" sz="1200" u="none" cap="none" strike="noStrike">
                <a:solidFill>
                  <a:srgbClr val="595959"/>
                </a:solidFill>
                <a:latin typeface="Montserrat"/>
                <a:ea typeface="Montserrat"/>
                <a:cs typeface="Montserrat"/>
                <a:sym typeface="Montserrat"/>
              </a:rPr>
              <a:t>Primer paso: </a:t>
            </a:r>
            <a:r>
              <a:rPr b="0" i="0" lang="es" sz="1200" u="none" cap="none" strike="noStrike">
                <a:solidFill>
                  <a:srgbClr val="595959"/>
                </a:solidFill>
                <a:latin typeface="Montserrat"/>
                <a:ea typeface="Montserrat"/>
                <a:cs typeface="Montserrat"/>
                <a:sym typeface="Montserrat"/>
              </a:rPr>
              <a:t>Declarar la función</a:t>
            </a:r>
            <a:endParaRPr b="0" i="0" sz="1400" u="none" cap="none" strike="noStrike">
              <a:solidFill>
                <a:srgbClr val="595959"/>
              </a:solidFill>
              <a:latin typeface="Arial"/>
              <a:ea typeface="Arial"/>
              <a:cs typeface="Arial"/>
              <a:sym typeface="Arial"/>
            </a:endParaRPr>
          </a:p>
        </p:txBody>
      </p:sp>
      <p:sp>
        <p:nvSpPr>
          <p:cNvPr id="149" name="Google Shape;149;g306bf11d6d9_0_212"/>
          <p:cNvSpPr txBox="1"/>
          <p:nvPr/>
        </p:nvSpPr>
        <p:spPr>
          <a:xfrm>
            <a:off x="6930300" y="3386600"/>
            <a:ext cx="15858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600"/>
              </a:spcAft>
              <a:buClr>
                <a:srgbClr val="000000"/>
              </a:buClr>
              <a:buSzPts val="1200"/>
              <a:buFont typeface="Arial"/>
              <a:buNone/>
            </a:pPr>
            <a:r>
              <a:rPr b="1" i="0" lang="es" sz="1200" u="none" cap="none" strike="noStrike">
                <a:solidFill>
                  <a:srgbClr val="595959"/>
                </a:solidFill>
                <a:latin typeface="Montserrat"/>
                <a:ea typeface="Montserrat"/>
                <a:cs typeface="Montserrat"/>
                <a:sym typeface="Montserrat"/>
              </a:rPr>
              <a:t>Segundo paso: </a:t>
            </a:r>
            <a:r>
              <a:rPr b="0" i="0" lang="es" sz="1200" u="none" cap="none" strike="noStrike">
                <a:solidFill>
                  <a:srgbClr val="595959"/>
                </a:solidFill>
                <a:latin typeface="Montserrat"/>
                <a:ea typeface="Montserrat"/>
                <a:cs typeface="Montserrat"/>
                <a:sym typeface="Montserrat"/>
              </a:rPr>
              <a:t>Ejecutarla</a:t>
            </a:r>
            <a:endParaRPr b="0" i="0" sz="1400" u="none" cap="none" strike="noStrike">
              <a:solidFill>
                <a:srgbClr val="595959"/>
              </a:solidFill>
              <a:latin typeface="Arial"/>
              <a:ea typeface="Arial"/>
              <a:cs typeface="Arial"/>
              <a:sym typeface="Arial"/>
            </a:endParaRPr>
          </a:p>
        </p:txBody>
      </p:sp>
      <p:cxnSp>
        <p:nvCxnSpPr>
          <p:cNvPr id="150" name="Google Shape;150;g306bf11d6d9_0_212"/>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151" name="Google Shape;151;g306bf11d6d9_0_212"/>
          <p:cNvSpPr txBox="1"/>
          <p:nvPr/>
        </p:nvSpPr>
        <p:spPr>
          <a:xfrm>
            <a:off x="626575" y="399450"/>
            <a:ext cx="3628800" cy="721500"/>
          </a:xfrm>
          <a:prstGeom prst="rect">
            <a:avLst/>
          </a:prstGeom>
          <a:noFill/>
          <a:ln>
            <a:noFill/>
          </a:ln>
        </p:spPr>
        <p:txBody>
          <a:bodyPr anchorCtr="0" anchor="b" bIns="91425" lIns="91425" spcFirstLastPara="1" rIns="91425" wrap="square" tIns="91425">
            <a:normAutofit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Funciones</a:t>
            </a:r>
            <a:r>
              <a:rPr b="1" lang="es" sz="4000">
                <a:solidFill>
                  <a:schemeClr val="dk1"/>
                </a:solidFill>
                <a:latin typeface="Montserrat"/>
                <a:ea typeface="Montserrat"/>
                <a:cs typeface="Montserrat"/>
                <a:sym typeface="Montserrat"/>
              </a:rPr>
              <a:t>   </a:t>
            </a:r>
            <a:endParaRPr b="1" sz="4000">
              <a:solidFill>
                <a:schemeClr val="dk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