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Lst>
  <p:sldSz cy="5143500" cx="9144000"/>
  <p:notesSz cx="6858000" cy="9144000"/>
  <p:embeddedFontLst>
    <p:embeddedFont>
      <p:font typeface="Archivo Narrow"/>
      <p:regular r:id="rId49"/>
      <p:bold r:id="rId50"/>
      <p:italic r:id="rId51"/>
      <p:boldItalic r:id="rId52"/>
    </p:embeddedFont>
    <p:embeddedFont>
      <p:font typeface="Montserrat"/>
      <p:regular r:id="rId53"/>
      <p:bold r:id="rId54"/>
      <p:italic r:id="rId55"/>
      <p:boldItalic r:id="rId56"/>
    </p:embeddedFont>
    <p:embeddedFont>
      <p:font typeface="Archivo Medium"/>
      <p:regular r:id="rId57"/>
      <p:bold r:id="rId58"/>
      <p:italic r:id="rId59"/>
      <p:boldItalic r:id="rId60"/>
    </p:embeddedFont>
    <p:embeddedFont>
      <p:font typeface="Archivo Thin"/>
      <p:regular r:id="rId61"/>
      <p:bold r:id="rId62"/>
      <p:italic r:id="rId63"/>
      <p:boldItalic r:id="rId64"/>
    </p:embeddedFont>
    <p:embeddedFont>
      <p:font typeface="Archivo"/>
      <p:regular r:id="rId65"/>
      <p:bold r:id="rId66"/>
      <p:italic r:id="rId67"/>
      <p:boldItalic r:id="rId68"/>
    </p:embeddedFont>
    <p:embeddedFont>
      <p:font typeface="Archivo Black"/>
      <p:regular r:id="rId6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70" roundtripDataSignature="AMtx7mh51HpntmAEjp3tT2e6F9cdVjjQm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C958A1A-28ED-4C46-A703-14A3B616DD4A}">
  <a:tblStyle styleId="{FC958A1A-28ED-4C46-A703-14A3B616DD4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F30EA038-8F17-4182-9253-4C5109F24BA9}" styleName="Table_1">
    <a:wholeTbl>
      <a:tcTxStyle b="off" i="off">
        <a:font>
          <a:latin typeface="Arial"/>
          <a:ea typeface="Arial"/>
          <a:cs typeface="Arial"/>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EFEAFE"/>
          </a:solidFill>
        </a:fill>
      </a:tcStyle>
    </a:wholeTbl>
    <a:band1H>
      <a:tcTxStyle b="off" i="off"/>
      <a:tcStyle>
        <a:fill>
          <a:solidFill>
            <a:srgbClr val="DED2FD"/>
          </a:solidFill>
        </a:fill>
      </a:tcStyle>
    </a:band1H>
    <a:band2H>
      <a:tcTxStyle b="off" i="off"/>
    </a:band2H>
    <a:band1V>
      <a:tcTxStyle b="off" i="off"/>
      <a:tcStyle>
        <a:fill>
          <a:solidFill>
            <a:srgbClr val="DED2FD"/>
          </a:solidFill>
        </a:fill>
      </a:tcStyle>
    </a:band1V>
    <a:band2V>
      <a:tcTxStyle b="off" i="off"/>
    </a:band2V>
    <a:lastCol>
      <a:tcTxStyle b="on" i="off">
        <a:font>
          <a:latin typeface="Arial"/>
          <a:ea typeface="Arial"/>
          <a:cs typeface="Arial"/>
        </a:font>
        <a:srgbClr val="FFFFFF"/>
      </a:tcTxStyle>
      <a:tcStyle>
        <a:fill>
          <a:solidFill>
            <a:srgbClr val="9D66F9"/>
          </a:solidFill>
        </a:fill>
      </a:tcStyle>
    </a:lastCol>
    <a:firstCol>
      <a:tcTxStyle b="on" i="off">
        <a:font>
          <a:latin typeface="Arial"/>
          <a:ea typeface="Arial"/>
          <a:cs typeface="Arial"/>
        </a:font>
        <a:srgbClr val="FFFFFF"/>
      </a:tcTxStyle>
      <a:tcStyle>
        <a:fill>
          <a:solidFill>
            <a:srgbClr val="9D66F9"/>
          </a:solidFill>
        </a:fill>
      </a:tcStyle>
    </a:firstCol>
    <a:lastRow>
      <a:tcTxStyle b="on" i="off">
        <a:font>
          <a:latin typeface="Arial"/>
          <a:ea typeface="Arial"/>
          <a:cs typeface="Arial"/>
        </a:font>
        <a:srgbClr val="FFFFFF"/>
      </a:tcTxStyle>
      <a:tcStyle>
        <a:tcBdr>
          <a:top>
            <a:ln cap="flat" cmpd="sng" w="38100">
              <a:solidFill>
                <a:srgbClr val="FFFFFF"/>
              </a:solidFill>
              <a:prstDash val="solid"/>
              <a:round/>
              <a:headEnd len="sm" w="sm" type="none"/>
              <a:tailEnd len="sm" w="sm" type="none"/>
            </a:ln>
          </a:top>
        </a:tcBdr>
        <a:fill>
          <a:solidFill>
            <a:srgbClr val="9D66F9"/>
          </a:solidFill>
        </a:fill>
      </a:tcStyle>
    </a:lastRow>
    <a:seCell>
      <a:tcTxStyle b="off" i="off"/>
    </a:seCell>
    <a:swCell>
      <a:tcTxStyle b="off" i="off"/>
    </a:swCell>
    <a:firstRow>
      <a:tcTxStyle b="on" i="off">
        <a:font>
          <a:latin typeface="Arial"/>
          <a:ea typeface="Arial"/>
          <a:cs typeface="Arial"/>
        </a:font>
        <a:srgbClr val="FFFFFF"/>
      </a:tcTxStyle>
      <a:tcStyle>
        <a:tcBdr>
          <a:bottom>
            <a:ln cap="flat" cmpd="sng" w="38100">
              <a:solidFill>
                <a:srgbClr val="FFFFFF"/>
              </a:solidFill>
              <a:prstDash val="solid"/>
              <a:round/>
              <a:headEnd len="sm" w="sm" type="none"/>
              <a:tailEnd len="sm" w="sm" type="none"/>
            </a:ln>
          </a:bottom>
        </a:tcBdr>
        <a:fill>
          <a:solidFill>
            <a:srgbClr val="9D66F9"/>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font" Target="fonts/ArchivoNarrow-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0" Type="http://customschemas.google.com/relationships/presentationmetadata" Target="meta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ArchivoThin-bold.fntdata"/><Relationship Id="rId61" Type="http://schemas.openxmlformats.org/officeDocument/2006/relationships/font" Target="fonts/ArchivoThin-regular.fntdata"/><Relationship Id="rId20" Type="http://schemas.openxmlformats.org/officeDocument/2006/relationships/slide" Target="slides/slide14.xml"/><Relationship Id="rId64" Type="http://schemas.openxmlformats.org/officeDocument/2006/relationships/font" Target="fonts/ArchivoThin-boldItalic.fntdata"/><Relationship Id="rId63" Type="http://schemas.openxmlformats.org/officeDocument/2006/relationships/font" Target="fonts/ArchivoThin-italic.fntdata"/><Relationship Id="rId22" Type="http://schemas.openxmlformats.org/officeDocument/2006/relationships/slide" Target="slides/slide16.xml"/><Relationship Id="rId66" Type="http://schemas.openxmlformats.org/officeDocument/2006/relationships/font" Target="fonts/Archivo-bold.fntdata"/><Relationship Id="rId21" Type="http://schemas.openxmlformats.org/officeDocument/2006/relationships/slide" Target="slides/slide15.xml"/><Relationship Id="rId65" Type="http://schemas.openxmlformats.org/officeDocument/2006/relationships/font" Target="fonts/Archivo-regular.fntdata"/><Relationship Id="rId24" Type="http://schemas.openxmlformats.org/officeDocument/2006/relationships/slide" Target="slides/slide18.xml"/><Relationship Id="rId68" Type="http://schemas.openxmlformats.org/officeDocument/2006/relationships/font" Target="fonts/Archivo-boldItalic.fntdata"/><Relationship Id="rId23" Type="http://schemas.openxmlformats.org/officeDocument/2006/relationships/slide" Target="slides/slide17.xml"/><Relationship Id="rId67" Type="http://schemas.openxmlformats.org/officeDocument/2006/relationships/font" Target="fonts/Archivo-italic.fntdata"/><Relationship Id="rId60" Type="http://schemas.openxmlformats.org/officeDocument/2006/relationships/font" Target="fonts/ArchivoMedium-boldItalic.fntdata"/><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ArchivoBlack-regular.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ArchivoNarrow-italic.fntdata"/><Relationship Id="rId50" Type="http://schemas.openxmlformats.org/officeDocument/2006/relationships/font" Target="fonts/ArchivoNarrow-bold.fntdata"/><Relationship Id="rId53" Type="http://schemas.openxmlformats.org/officeDocument/2006/relationships/font" Target="fonts/Montserrat-regular.fntdata"/><Relationship Id="rId52" Type="http://schemas.openxmlformats.org/officeDocument/2006/relationships/font" Target="fonts/ArchivoNarrow-boldItalic.fntdata"/><Relationship Id="rId11" Type="http://schemas.openxmlformats.org/officeDocument/2006/relationships/slide" Target="slides/slide5.xml"/><Relationship Id="rId55" Type="http://schemas.openxmlformats.org/officeDocument/2006/relationships/font" Target="fonts/Montserrat-italic.fntdata"/><Relationship Id="rId10" Type="http://schemas.openxmlformats.org/officeDocument/2006/relationships/slide" Target="slides/slide4.xml"/><Relationship Id="rId54" Type="http://schemas.openxmlformats.org/officeDocument/2006/relationships/font" Target="fonts/Montserrat-bold.fntdata"/><Relationship Id="rId13" Type="http://schemas.openxmlformats.org/officeDocument/2006/relationships/slide" Target="slides/slide7.xml"/><Relationship Id="rId57" Type="http://schemas.openxmlformats.org/officeDocument/2006/relationships/font" Target="fonts/ArchivoMedium-regular.fntdata"/><Relationship Id="rId12" Type="http://schemas.openxmlformats.org/officeDocument/2006/relationships/slide" Target="slides/slide6.xml"/><Relationship Id="rId56" Type="http://schemas.openxmlformats.org/officeDocument/2006/relationships/font" Target="fonts/Montserrat-boldItalic.fntdata"/><Relationship Id="rId15" Type="http://schemas.openxmlformats.org/officeDocument/2006/relationships/slide" Target="slides/slide9.xml"/><Relationship Id="rId59" Type="http://schemas.openxmlformats.org/officeDocument/2006/relationships/font" Target="fonts/ArchivoMedium-italic.fntdata"/><Relationship Id="rId14" Type="http://schemas.openxmlformats.org/officeDocument/2006/relationships/slide" Target="slides/slide8.xml"/><Relationship Id="rId58" Type="http://schemas.openxmlformats.org/officeDocument/2006/relationships/font" Target="fonts/ArchivoMedium-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2426a57638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g22426a57638_0_1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2426a57638_0_17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68" name="Google Shape;168;g22426a57638_0_17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169" name="Google Shape;169;g22426a57638_0_176: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g22426a57638_0_176: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Hoja genérica</a:t>
            </a:r>
            <a:endParaRPr/>
          </a:p>
        </p:txBody>
      </p:sp>
      <p:sp>
        <p:nvSpPr>
          <p:cNvPr id="171" name="Google Shape;171;g22426a57638_0_176: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72" name="Google Shape;172;g22426a57638_0_176: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2426a57638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g22426a57638_0_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2426a57638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g22426a57638_0_1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2426a57638_0_277: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07" name="Google Shape;207;g22426a57638_0_277: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208" name="Google Shape;208;g22426a57638_0_277: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g22426a57638_0_277: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Hoja genérica</a:t>
            </a:r>
            <a:endParaRPr/>
          </a:p>
        </p:txBody>
      </p:sp>
      <p:sp>
        <p:nvSpPr>
          <p:cNvPr id="210" name="Google Shape;210;g22426a57638_0_277: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11" name="Google Shape;211;g22426a57638_0_277: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2426a57638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g22426a57638_0_2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2426a57638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22426a57638_0_2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2426a57638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g22426a57638_0_2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2426a57638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g22426a57638_0_2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2426a57638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g22426a57638_0_3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f22587397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g2f22587397b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2426a57638_0_359: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85" name="Google Shape;285;g22426a57638_0_359: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286" name="Google Shape;286;g22426a57638_0_359: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7" name="Google Shape;287;g22426a57638_0_359: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Hoja genérica</a:t>
            </a:r>
            <a:endParaRPr/>
          </a:p>
        </p:txBody>
      </p:sp>
      <p:sp>
        <p:nvSpPr>
          <p:cNvPr id="288" name="Google Shape;288;g22426a57638_0_359: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89" name="Google Shape;289;g22426a57638_0_359: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2426a57638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g22426a57638_0_3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2426a57638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g22426a57638_0_3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2426a57638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g22426a57638_0_3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2426a57638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g22426a57638_0_3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2426a57638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0" name="Google Shape;350;g22426a57638_0_4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2426a57638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g22426a57638_0_4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2426a57638_0_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3" name="Google Shape;373;g22426a57638_0_6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2426a57638_0_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 name="Google Shape;385;g22426a57638_0_6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2426a57638_0_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7" name="Google Shape;397;g22426a57638_0_6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2426a576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g22426a5763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2426a57638_0_6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9" name="Google Shape;409;g22426a57638_0_6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22426a57638_0_6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3" name="Google Shape;423;g22426a57638_0_6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22426a57638_0_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6" name="Google Shape;436;g22426a57638_0_7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22426a57638_0_7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9" name="Google Shape;449;g22426a57638_0_7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22426a57638_0_7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1" name="Google Shape;461;g22426a57638_0_7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22426a57638_0_8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3" name="Google Shape;473;g22426a57638_0_8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22426a57638_0_8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5" name="Google Shape;485;g22426a57638_0_8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22426a57638_0_8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7" name="Google Shape;497;g22426a57638_0_8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22426a57638_0_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9" name="Google Shape;509;g22426a57638_0_8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2f22587397b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2" name="Google Shape;522;g2f22587397b_2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2426a57638_0_63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80" name="Google Shape;80;g22426a57638_0_63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81" name="Google Shape;81;g22426a57638_0_635: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 name="Google Shape;82;g22426a57638_0_635: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Hoja genérica</a:t>
            </a:r>
            <a:endParaRPr/>
          </a:p>
        </p:txBody>
      </p:sp>
      <p:sp>
        <p:nvSpPr>
          <p:cNvPr id="83" name="Google Shape;83;g22426a57638_0_635: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84" name="Google Shape;84;g22426a57638_0_635: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3471039b6e4688e4_12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528" name="Google Shape;528;g3471039b6e4688e4_12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529" name="Google Shape;529;g3471039b6e4688e4_123: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0" name="Google Shape;530;g3471039b6e4688e4_123: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Este formato es para presentar los ejercicios de TODAS LAS CLASES</a:t>
            </a:r>
            <a:endParaRPr/>
          </a:p>
        </p:txBody>
      </p:sp>
      <p:sp>
        <p:nvSpPr>
          <p:cNvPr id="531" name="Google Shape;531;g3471039b6e4688e4_123: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532" name="Google Shape;532;g3471039b6e4688e4_123: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2d3a9bbec3e_0_1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553" name="Google Shape;553;g2d3a9bbec3e_0_1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554" name="Google Shape;554;g2d3a9bbec3e_0_13: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5" name="Google Shape;555;g2d3a9bbec3e_0_13: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Este formato es para presentar los ejercicios de TODAS LAS CLASES</a:t>
            </a:r>
            <a:endParaRPr/>
          </a:p>
        </p:txBody>
      </p:sp>
      <p:sp>
        <p:nvSpPr>
          <p:cNvPr id="556" name="Google Shape;556;g2d3a9bbec3e_0_13: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557" name="Google Shape;557;g2d3a9bbec3e_0_13: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3111ba0c9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8" name="Google Shape;578;g3111ba0c93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Deberá estar ubicada cuando sea necesario realizar un cuestionario en campus</a:t>
            </a:r>
            <a:br>
              <a:rPr lang="es"/>
            </a:br>
            <a:r>
              <a:rPr lang="es"/>
              <a:t>Clases 2, 4, 6, 8, 10 ,12,14</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2426a57638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g22426a57638_0_5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2426a57638_0_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22426a57638_0_5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471039b6e4688e4_6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17" name="Google Shape;117;g3471039b6e4688e4_6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118" name="Google Shape;118;g3471039b6e4688e4_60: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g3471039b6e4688e4_60: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Hoja genérica</a:t>
            </a:r>
            <a:endParaRPr/>
          </a:p>
        </p:txBody>
      </p:sp>
      <p:sp>
        <p:nvSpPr>
          <p:cNvPr id="120" name="Google Shape;120;g3471039b6e4688e4_60: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21" name="Google Shape;121;g3471039b6e4688e4_60: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f3ade9467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2f3ade94671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2426a5763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g22426a57638_0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5" name="Google Shape;45;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1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9" name="Google Shape;49;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 name="Google Shape;2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1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1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1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1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1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1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2" name="Google Shape;42;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image" Target="../media/image6.png"/><Relationship Id="rId5" Type="http://schemas.openxmlformats.org/officeDocument/2006/relationships/image" Target="../media/image13.png"/><Relationship Id="rId6"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jp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jpg"/><Relationship Id="rId4" Type="http://schemas.openxmlformats.org/officeDocument/2006/relationships/image" Target="../media/image6.png"/><Relationship Id="rId5"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jpg"/><Relationship Id="rId4" Type="http://schemas.openxmlformats.org/officeDocument/2006/relationships/image" Target="../media/image6.png"/><Relationship Id="rId5"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jp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jpg"/><Relationship Id="rId4" Type="http://schemas.openxmlformats.org/officeDocument/2006/relationships/image" Target="../media/image6.png"/><Relationship Id="rId5"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jpg"/><Relationship Id="rId4" Type="http://schemas.openxmlformats.org/officeDocument/2006/relationships/image" Target="../media/image6.png"/><Relationship Id="rId5"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jpg"/><Relationship Id="rId4" Type="http://schemas.openxmlformats.org/officeDocument/2006/relationships/image" Target="../media/image6.png"/><Relationship Id="rId5"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jpg"/><Relationship Id="rId4" Type="http://schemas.openxmlformats.org/officeDocument/2006/relationships/image" Target="../media/image6.png"/><Relationship Id="rId5" Type="http://schemas.openxmlformats.org/officeDocument/2006/relationships/hyperlink" Target="https://www.w3schools.com/css/css_padding.asp" TargetMode="External"/><Relationship Id="rId6"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jpg"/><Relationship Id="rId4" Type="http://schemas.openxmlformats.org/officeDocument/2006/relationships/image" Target="../media/image6.png"/><Relationship Id="rId5"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jp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jpg"/><Relationship Id="rId4" Type="http://schemas.openxmlformats.org/officeDocument/2006/relationships/image" Target="../media/image6.png"/><Relationship Id="rId5"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jpg"/><Relationship Id="rId4" Type="http://schemas.openxmlformats.org/officeDocument/2006/relationships/image" Target="../media/image6.png"/><Relationship Id="rId5" Type="http://schemas.openxmlformats.org/officeDocument/2006/relationships/image" Target="../media/image34.png"/><Relationship Id="rId6" Type="http://schemas.openxmlformats.org/officeDocument/2006/relationships/hyperlink" Target="https://www.w3schools.com/css/css_border.asp"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jpg"/><Relationship Id="rId4" Type="http://schemas.openxmlformats.org/officeDocument/2006/relationships/image" Target="../media/image6.png"/><Relationship Id="rId5"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jpg"/><Relationship Id="rId4" Type="http://schemas.openxmlformats.org/officeDocument/2006/relationships/image" Target="../media/image6.png"/><Relationship Id="rId5" Type="http://schemas.openxmlformats.org/officeDocument/2006/relationships/image" Target="../media/image20.png"/><Relationship Id="rId6"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jpg"/><Relationship Id="rId4" Type="http://schemas.openxmlformats.org/officeDocument/2006/relationships/image" Target="../media/image6.png"/><Relationship Id="rId5" Type="http://schemas.openxmlformats.org/officeDocument/2006/relationships/hyperlink" Target="https://www.w3schools.com/cssref/css_initial.asp" TargetMode="External"/><Relationship Id="rId6" Type="http://schemas.openxmlformats.org/officeDocument/2006/relationships/hyperlink" Target="https://www.w3schools.com/cssref/css_inherit.asp"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jpg"/><Relationship Id="rId4" Type="http://schemas.openxmlformats.org/officeDocument/2006/relationships/image" Target="../media/image6.png"/><Relationship Id="rId5" Type="http://schemas.openxmlformats.org/officeDocument/2006/relationships/hyperlink" Target="https://www.w3schools.com/css/css3_box-sizing.asp" TargetMode="External"/><Relationship Id="rId6"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jpg"/><Relationship Id="rId4" Type="http://schemas.openxmlformats.org/officeDocument/2006/relationships/image" Target="../media/image6.png"/><Relationship Id="rId5" Type="http://schemas.openxmlformats.org/officeDocument/2006/relationships/hyperlink" Target="https://lenguajecss.com/css/maquetacion-y-colocacion/flexbox/" TargetMode="External"/><Relationship Id="rId6"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jpg"/><Relationship Id="rId4" Type="http://schemas.openxmlformats.org/officeDocument/2006/relationships/image" Target="../media/image6.png"/><Relationship Id="rId5"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jp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jpg"/><Relationship Id="rId4" Type="http://schemas.openxmlformats.org/officeDocument/2006/relationships/image" Target="../media/image6.png"/><Relationship Id="rId5" Type="http://schemas.openxmlformats.org/officeDocument/2006/relationships/image" Target="../media/image28.png"/><Relationship Id="rId6" Type="http://schemas.openxmlformats.org/officeDocument/2006/relationships/image" Target="../media/image24.png"/><Relationship Id="rId7"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jpg"/><Relationship Id="rId4" Type="http://schemas.openxmlformats.org/officeDocument/2006/relationships/image" Target="../media/image6.png"/><Relationship Id="rId5" Type="http://schemas.openxmlformats.org/officeDocument/2006/relationships/image" Target="../media/image32.png"/><Relationship Id="rId6"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jpg"/><Relationship Id="rId4" Type="http://schemas.openxmlformats.org/officeDocument/2006/relationships/image" Target="../media/image6.png"/><Relationship Id="rId5" Type="http://schemas.openxmlformats.org/officeDocument/2006/relationships/image" Target="../media/image31.png"/><Relationship Id="rId6"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jpg"/><Relationship Id="rId4" Type="http://schemas.openxmlformats.org/officeDocument/2006/relationships/image" Target="../media/image6.png"/><Relationship Id="rId5" Type="http://schemas.openxmlformats.org/officeDocument/2006/relationships/image" Target="../media/image3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jpg"/><Relationship Id="rId4" Type="http://schemas.openxmlformats.org/officeDocument/2006/relationships/image" Target="../media/image6.png"/><Relationship Id="rId5" Type="http://schemas.openxmlformats.org/officeDocument/2006/relationships/image" Target="../media/image3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jpg"/><Relationship Id="rId4" Type="http://schemas.openxmlformats.org/officeDocument/2006/relationships/image" Target="../media/image6.png"/><Relationship Id="rId5" Type="http://schemas.openxmlformats.org/officeDocument/2006/relationships/image" Target="../media/image3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jpg"/><Relationship Id="rId4" Type="http://schemas.openxmlformats.org/officeDocument/2006/relationships/image" Target="../media/image6.png"/><Relationship Id="rId5" Type="http://schemas.openxmlformats.org/officeDocument/2006/relationships/image" Target="../media/image3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jpg"/><Relationship Id="rId4" Type="http://schemas.openxmlformats.org/officeDocument/2006/relationships/image" Target="../media/image6.png"/><Relationship Id="rId5" Type="http://schemas.openxmlformats.org/officeDocument/2006/relationships/image" Target="../media/image3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jpg"/><Relationship Id="rId4" Type="http://schemas.openxmlformats.org/officeDocument/2006/relationships/image" Target="../media/image6.png"/><Relationship Id="rId5" Type="http://schemas.openxmlformats.org/officeDocument/2006/relationships/image" Target="../media/image39.png"/><Relationship Id="rId6" Type="http://schemas.openxmlformats.org/officeDocument/2006/relationships/image" Target="../media/image4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jp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5.jpg"/><Relationship Id="rId4" Type="http://schemas.openxmlformats.org/officeDocument/2006/relationships/image" Target="../media/image43.png"/><Relationship Id="rId5" Type="http://schemas.openxmlformats.org/officeDocument/2006/relationships/image" Target="../media/image3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5.jpg"/><Relationship Id="rId4" Type="http://schemas.openxmlformats.org/officeDocument/2006/relationships/image" Target="../media/image43.png"/><Relationship Id="rId5" Type="http://schemas.openxmlformats.org/officeDocument/2006/relationships/image" Target="../media/image3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jpg"/><Relationship Id="rId4" Type="http://schemas.openxmlformats.org/officeDocument/2006/relationships/image" Target="../media/image4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6.png"/><Relationship Id="rId5" Type="http://schemas.openxmlformats.org/officeDocument/2006/relationships/hyperlink" Target="https://www.w3schools.com/css/tryit.asp?filename=trycss_grouping" TargetMode="External"/><Relationship Id="rId6" Type="http://schemas.openxmlformats.org/officeDocument/2006/relationships/hyperlink" Target="https://www.w3schools.com/css/tryit.asp?filename=trycss_sel_element_element" TargetMode="External"/><Relationship Id="rId7" Type="http://schemas.openxmlformats.org/officeDocument/2006/relationships/hyperlink" Target="https://www.w3schools.com/css/tryit.asp?filename=trycss_sel_element_g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6.png"/><Relationship Id="rId5" Type="http://schemas.openxmlformats.org/officeDocument/2006/relationships/hyperlink" Target="https://www.w3schools.com/css/tryit.asp?filename=trycss_sel_element_pluss" TargetMode="External"/><Relationship Id="rId6" Type="http://schemas.openxmlformats.org/officeDocument/2006/relationships/hyperlink" Target="https://www.w3schools.com/css/tryit.asp?filename=trycss_sel_element_tild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jp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6.png"/><Relationship Id="rId5"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jpg"/><Relationship Id="rId4" Type="http://schemas.openxmlformats.org/officeDocument/2006/relationships/image" Target="../media/image6.png"/><Relationship Id="rId5"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
          <p:cNvSpPr txBox="1"/>
          <p:nvPr/>
        </p:nvSpPr>
        <p:spPr>
          <a:xfrm>
            <a:off x="1663350" y="1778500"/>
            <a:ext cx="5817300" cy="1158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0"/>
              <a:buFont typeface="Arial"/>
              <a:buNone/>
            </a:pPr>
            <a:r>
              <a:rPr b="1" lang="es" sz="7000">
                <a:solidFill>
                  <a:schemeClr val="lt1"/>
                </a:solidFill>
                <a:latin typeface="Archivo"/>
                <a:ea typeface="Archivo"/>
                <a:cs typeface="Archivo"/>
                <a:sym typeface="Archivo"/>
              </a:rPr>
              <a:t>Front-End Js</a:t>
            </a:r>
            <a:endParaRPr b="1" i="0" sz="7000" u="none" cap="none" strike="noStrike">
              <a:solidFill>
                <a:schemeClr val="lt1"/>
              </a:solidFill>
              <a:latin typeface="Archivo"/>
              <a:ea typeface="Archivo"/>
              <a:cs typeface="Archivo"/>
              <a:sym typeface="Archivo"/>
            </a:endParaRPr>
          </a:p>
        </p:txBody>
      </p:sp>
      <p:sp>
        <p:nvSpPr>
          <p:cNvPr id="55" name="Google Shape;55;p1"/>
          <p:cNvSpPr txBox="1"/>
          <p:nvPr/>
        </p:nvSpPr>
        <p:spPr>
          <a:xfrm>
            <a:off x="2359900" y="3139825"/>
            <a:ext cx="4529400" cy="409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s" sz="1300" u="none" cap="none" strike="noStrike">
                <a:solidFill>
                  <a:schemeClr val="lt1"/>
                </a:solidFill>
                <a:latin typeface="Archivo"/>
                <a:ea typeface="Archivo"/>
                <a:cs typeface="Archivo"/>
                <a:sym typeface="Archivo"/>
              </a:rPr>
              <a:t>Clase 0</a:t>
            </a:r>
            <a:r>
              <a:rPr b="1" lang="es" sz="1300">
                <a:solidFill>
                  <a:schemeClr val="lt1"/>
                </a:solidFill>
                <a:latin typeface="Archivo"/>
                <a:ea typeface="Archivo"/>
                <a:cs typeface="Archivo"/>
                <a:sym typeface="Archivo"/>
              </a:rPr>
              <a:t>6</a:t>
            </a:r>
            <a:r>
              <a:rPr b="1" i="0" lang="es" sz="1300" u="none" cap="none" strike="noStrike">
                <a:solidFill>
                  <a:schemeClr val="lt1"/>
                </a:solidFill>
                <a:latin typeface="Archivo"/>
                <a:ea typeface="Archivo"/>
                <a:cs typeface="Archivo"/>
                <a:sym typeface="Archivo"/>
              </a:rPr>
              <a:t> - “</a:t>
            </a:r>
            <a:r>
              <a:rPr b="1" lang="es" sz="1300">
                <a:solidFill>
                  <a:schemeClr val="lt1"/>
                </a:solidFill>
                <a:latin typeface="Archivo"/>
                <a:ea typeface="Archivo"/>
                <a:cs typeface="Archivo"/>
                <a:sym typeface="Archivo"/>
              </a:rPr>
              <a:t>Modelo de Caja y Flexbox</a:t>
            </a:r>
            <a:r>
              <a:rPr b="1" lang="es" sz="1300">
                <a:solidFill>
                  <a:schemeClr val="lt1"/>
                </a:solidFill>
                <a:latin typeface="Archivo"/>
                <a:ea typeface="Archivo"/>
                <a:cs typeface="Archivo"/>
                <a:sym typeface="Archivo"/>
              </a:rPr>
              <a:t>”</a:t>
            </a:r>
            <a:endParaRPr b="1" sz="1300">
              <a:solidFill>
                <a:schemeClr val="lt1"/>
              </a:solidFill>
              <a:latin typeface="Archivo"/>
              <a:ea typeface="Archivo"/>
              <a:cs typeface="Archivo"/>
              <a:sym typeface="Archivo"/>
            </a:endParaRPr>
          </a:p>
        </p:txBody>
      </p:sp>
      <p:sp>
        <p:nvSpPr>
          <p:cNvPr id="56" name="Google Shape;56;p1"/>
          <p:cNvSpPr txBox="1"/>
          <p:nvPr/>
        </p:nvSpPr>
        <p:spPr>
          <a:xfrm>
            <a:off x="10454750" y="1472825"/>
            <a:ext cx="4913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6" name="Shape 156"/>
        <p:cNvGrpSpPr/>
        <p:nvPr/>
      </p:nvGrpSpPr>
      <p:grpSpPr>
        <a:xfrm>
          <a:off x="0" y="0"/>
          <a:ext cx="0" cy="0"/>
          <a:chOff x="0" y="0"/>
          <a:chExt cx="0" cy="0"/>
        </a:xfrm>
      </p:grpSpPr>
      <p:grpSp>
        <p:nvGrpSpPr>
          <p:cNvPr id="157" name="Google Shape;157;g22426a57638_0_115"/>
          <p:cNvGrpSpPr/>
          <p:nvPr/>
        </p:nvGrpSpPr>
        <p:grpSpPr>
          <a:xfrm>
            <a:off x="7787125" y="447675"/>
            <a:ext cx="657040" cy="759481"/>
            <a:chOff x="0" y="-9525"/>
            <a:chExt cx="354123" cy="394843"/>
          </a:xfrm>
        </p:grpSpPr>
        <p:sp>
          <p:nvSpPr>
            <p:cNvPr id="158" name="Google Shape;158;g22426a57638_0_115"/>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59" name="Google Shape;159;g22426a57638_0_115"/>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60" name="Google Shape;160;g22426a57638_0_115"/>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sp>
        <p:nvSpPr>
          <p:cNvPr id="161" name="Google Shape;161;g22426a57638_0_115"/>
          <p:cNvSpPr txBox="1"/>
          <p:nvPr/>
        </p:nvSpPr>
        <p:spPr>
          <a:xfrm>
            <a:off x="432000" y="1098675"/>
            <a:ext cx="8280000" cy="33180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La representación básica del Modelo de caja es la siguiente, donde podemos observar varios conceptos importantes a diferenciar:</a:t>
            </a:r>
            <a:endParaRPr>
              <a:solidFill>
                <a:schemeClr val="dk1"/>
              </a:solidFill>
              <a:latin typeface="Archivo Narrow"/>
              <a:ea typeface="Archivo Narrow"/>
              <a:cs typeface="Archivo Narrow"/>
              <a:sym typeface="Archivo Narrow"/>
            </a:endParaRPr>
          </a:p>
          <a:p>
            <a:pPr indent="-314325" lvl="0" marL="457200" rtl="0" algn="l">
              <a:lnSpc>
                <a:spcPct val="115000"/>
              </a:lnSpc>
              <a:spcBef>
                <a:spcPts val="600"/>
              </a:spcBef>
              <a:spcAft>
                <a:spcPts val="0"/>
              </a:spcAft>
              <a:buClr>
                <a:srgbClr val="595959"/>
              </a:buClr>
              <a:buSzPts val="1350"/>
              <a:buFont typeface="Montserrat"/>
              <a:buChar char="●"/>
            </a:pPr>
            <a:r>
              <a:rPr lang="es">
                <a:solidFill>
                  <a:schemeClr val="dk1"/>
                </a:solidFill>
                <a:latin typeface="Archivo Narrow"/>
                <a:ea typeface="Archivo Narrow"/>
                <a:cs typeface="Archivo Narrow"/>
                <a:sym typeface="Archivo Narrow"/>
              </a:rPr>
              <a:t>El borde (border). En negro, es el límite que separa el interior del exterior del elemento.</a:t>
            </a:r>
            <a:endParaRPr>
              <a:solidFill>
                <a:schemeClr val="dk1"/>
              </a:solidFill>
              <a:latin typeface="Archivo Narrow"/>
              <a:ea typeface="Archivo Narrow"/>
              <a:cs typeface="Archivo Narrow"/>
              <a:sym typeface="Archivo Narrow"/>
            </a:endParaRPr>
          </a:p>
          <a:p>
            <a:pPr indent="-314325" lvl="0" marL="457200" rtl="0" algn="l">
              <a:lnSpc>
                <a:spcPct val="115000"/>
              </a:lnSpc>
              <a:spcBef>
                <a:spcPts val="0"/>
              </a:spcBef>
              <a:spcAft>
                <a:spcPts val="0"/>
              </a:spcAft>
              <a:buClr>
                <a:srgbClr val="595959"/>
              </a:buClr>
              <a:buSzPts val="1350"/>
              <a:buFont typeface="Montserrat"/>
              <a:buChar char="●"/>
            </a:pPr>
            <a:r>
              <a:rPr lang="es">
                <a:solidFill>
                  <a:schemeClr val="dk1"/>
                </a:solidFill>
                <a:latin typeface="Archivo Narrow"/>
                <a:ea typeface="Archivo Narrow"/>
                <a:cs typeface="Archivo Narrow"/>
                <a:sym typeface="Archivo Narrow"/>
              </a:rPr>
              <a:t>El margen (margin). En naranja, es la parte exterior del elemento, por fuera del borde.</a:t>
            </a:r>
            <a:endParaRPr>
              <a:solidFill>
                <a:schemeClr val="dk1"/>
              </a:solidFill>
              <a:latin typeface="Archivo Narrow"/>
              <a:ea typeface="Archivo Narrow"/>
              <a:cs typeface="Archivo Narrow"/>
              <a:sym typeface="Archivo Narrow"/>
            </a:endParaRPr>
          </a:p>
          <a:p>
            <a:pPr indent="-314325" lvl="0" marL="457200" rtl="0" algn="l">
              <a:lnSpc>
                <a:spcPct val="115000"/>
              </a:lnSpc>
              <a:spcBef>
                <a:spcPts val="0"/>
              </a:spcBef>
              <a:spcAft>
                <a:spcPts val="0"/>
              </a:spcAft>
              <a:buClr>
                <a:srgbClr val="595959"/>
              </a:buClr>
              <a:buSzPts val="1350"/>
              <a:buFont typeface="Montserrat"/>
              <a:buChar char="●"/>
            </a:pPr>
            <a:r>
              <a:rPr lang="es">
                <a:solidFill>
                  <a:schemeClr val="dk1"/>
                </a:solidFill>
                <a:latin typeface="Archivo Narrow"/>
                <a:ea typeface="Archivo Narrow"/>
                <a:cs typeface="Archivo Narrow"/>
                <a:sym typeface="Archivo Narrow"/>
              </a:rPr>
              <a:t>El relleno (padding). En verde, es la parte interior del elemento, entre el contenido y el borde.</a:t>
            </a:r>
            <a:endParaRPr>
              <a:solidFill>
                <a:schemeClr val="dk1"/>
              </a:solidFill>
              <a:latin typeface="Archivo Narrow"/>
              <a:ea typeface="Archivo Narrow"/>
              <a:cs typeface="Archivo Narrow"/>
              <a:sym typeface="Archivo Narrow"/>
            </a:endParaRPr>
          </a:p>
          <a:p>
            <a:pPr indent="-314325" lvl="0" marL="457200" rtl="0" algn="l">
              <a:lnSpc>
                <a:spcPct val="115000"/>
              </a:lnSpc>
              <a:spcBef>
                <a:spcPts val="0"/>
              </a:spcBef>
              <a:spcAft>
                <a:spcPts val="0"/>
              </a:spcAft>
              <a:buClr>
                <a:srgbClr val="595959"/>
              </a:buClr>
              <a:buSzPts val="1350"/>
              <a:buFont typeface="Montserrat"/>
              <a:buChar char="●"/>
            </a:pPr>
            <a:r>
              <a:rPr lang="es">
                <a:solidFill>
                  <a:schemeClr val="dk1"/>
                </a:solidFill>
                <a:latin typeface="Archivo Narrow"/>
                <a:ea typeface="Archivo Narrow"/>
                <a:cs typeface="Archivo Narrow"/>
                <a:sym typeface="Archivo Narrow"/>
              </a:rPr>
              <a:t>El contenido (content). En azul, es la parte interior del elemento, excluyendo el relleno.</a:t>
            </a:r>
            <a:endParaRPr>
              <a:solidFill>
                <a:schemeClr val="dk1"/>
              </a:solidFill>
              <a:latin typeface="Archivo Narrow"/>
              <a:ea typeface="Archivo Narrow"/>
              <a:cs typeface="Archivo Narrow"/>
              <a:sym typeface="Archivo Narrow"/>
            </a:endParaRPr>
          </a:p>
        </p:txBody>
      </p:sp>
      <p:pic>
        <p:nvPicPr>
          <p:cNvPr id="162" name="Google Shape;162;g22426a57638_0_115"/>
          <p:cNvPicPr preferRelativeResize="0"/>
          <p:nvPr/>
        </p:nvPicPr>
        <p:blipFill>
          <a:blip r:embed="rId5">
            <a:alphaModFix/>
          </a:blip>
          <a:stretch>
            <a:fillRect/>
          </a:stretch>
        </p:blipFill>
        <p:spPr>
          <a:xfrm>
            <a:off x="1609650" y="2884675"/>
            <a:ext cx="1465487" cy="1382851"/>
          </a:xfrm>
          <a:prstGeom prst="rect">
            <a:avLst/>
          </a:prstGeom>
          <a:noFill/>
          <a:ln>
            <a:noFill/>
          </a:ln>
        </p:spPr>
      </p:pic>
      <p:pic>
        <p:nvPicPr>
          <p:cNvPr id="163" name="Google Shape;163;g22426a57638_0_115"/>
          <p:cNvPicPr preferRelativeResize="0"/>
          <p:nvPr/>
        </p:nvPicPr>
        <p:blipFill>
          <a:blip r:embed="rId6">
            <a:alphaModFix/>
          </a:blip>
          <a:stretch>
            <a:fillRect/>
          </a:stretch>
        </p:blipFill>
        <p:spPr>
          <a:xfrm>
            <a:off x="3212175" y="2884670"/>
            <a:ext cx="4404601" cy="1382855"/>
          </a:xfrm>
          <a:prstGeom prst="rect">
            <a:avLst/>
          </a:prstGeom>
          <a:noFill/>
          <a:ln>
            <a:noFill/>
          </a:ln>
        </p:spPr>
      </p:pic>
      <p:sp>
        <p:nvSpPr>
          <p:cNvPr id="164" name="Google Shape;164;g22426a57638_0_115"/>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Modelado de caja</a:t>
            </a:r>
            <a:endParaRPr b="1" i="0" sz="4000" u="none" cap="none" strike="noStrike">
              <a:solidFill>
                <a:srgbClr val="0000FF"/>
              </a:solidFill>
              <a:latin typeface="Montserrat"/>
              <a:ea typeface="Montserrat"/>
              <a:cs typeface="Montserrat"/>
              <a:sym typeface="Montserrat"/>
            </a:endParaRPr>
          </a:p>
        </p:txBody>
      </p:sp>
      <p:cxnSp>
        <p:nvCxnSpPr>
          <p:cNvPr id="165" name="Google Shape;165;g22426a57638_0_115"/>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22426a57638_0_176"/>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grpSp>
        <p:nvGrpSpPr>
          <p:cNvPr id="175" name="Google Shape;175;g22426a57638_0_176"/>
          <p:cNvGrpSpPr/>
          <p:nvPr/>
        </p:nvGrpSpPr>
        <p:grpSpPr>
          <a:xfrm>
            <a:off x="2202487" y="1904098"/>
            <a:ext cx="995192" cy="1109627"/>
            <a:chOff x="0" y="-9525"/>
            <a:chExt cx="354123" cy="394843"/>
          </a:xfrm>
        </p:grpSpPr>
        <p:sp>
          <p:nvSpPr>
            <p:cNvPr id="176" name="Google Shape;176;g22426a57638_0_176"/>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77" name="Google Shape;177;g22426a57638_0_176"/>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178" name="Google Shape;178;g22426a57638_0_176"/>
          <p:cNvSpPr txBox="1"/>
          <p:nvPr/>
        </p:nvSpPr>
        <p:spPr>
          <a:xfrm>
            <a:off x="3422250" y="1984775"/>
            <a:ext cx="5249700" cy="948300"/>
          </a:xfrm>
          <a:prstGeom prst="rect">
            <a:avLst/>
          </a:prstGeom>
          <a:noFill/>
          <a:ln>
            <a:noFill/>
          </a:ln>
        </p:spPr>
        <p:txBody>
          <a:bodyPr anchorCtr="0" anchor="t" bIns="0" lIns="0" spcFirstLastPara="1" rIns="0" wrap="square" tIns="0">
            <a:spAutoFit/>
          </a:bodyPr>
          <a:lstStyle/>
          <a:p>
            <a:pPr indent="0" lvl="0" marL="0" marR="0" rtl="0" algn="l">
              <a:lnSpc>
                <a:spcPct val="119996"/>
              </a:lnSpc>
              <a:spcBef>
                <a:spcPts val="0"/>
              </a:spcBef>
              <a:spcAft>
                <a:spcPts val="0"/>
              </a:spcAft>
              <a:buClr>
                <a:srgbClr val="000000"/>
              </a:buClr>
              <a:buSzPts val="5200"/>
              <a:buFont typeface="Arial"/>
              <a:buNone/>
            </a:pPr>
            <a:r>
              <a:rPr lang="es" sz="2800">
                <a:solidFill>
                  <a:schemeClr val="dk1"/>
                </a:solidFill>
                <a:latin typeface="Archivo Black"/>
                <a:ea typeface="Archivo Black"/>
                <a:cs typeface="Archivo Black"/>
                <a:sym typeface="Archivo Black"/>
              </a:rPr>
              <a:t>Dimensiones y desbordamiento</a:t>
            </a:r>
            <a:endParaRPr b="0" i="0" sz="700" u="none" cap="none" strike="noStrike">
              <a:solidFill>
                <a:srgbClr val="000000"/>
              </a:solidFill>
              <a:latin typeface="Arial"/>
              <a:ea typeface="Arial"/>
              <a:cs typeface="Arial"/>
              <a:sym typeface="Arial"/>
            </a:endParaRPr>
          </a:p>
        </p:txBody>
      </p:sp>
      <p:pic>
        <p:nvPicPr>
          <p:cNvPr id="179" name="Google Shape;179;g22426a57638_0_176"/>
          <p:cNvPicPr preferRelativeResize="0"/>
          <p:nvPr/>
        </p:nvPicPr>
        <p:blipFill rotWithShape="1">
          <a:blip r:embed="rId4">
            <a:alphaModFix/>
          </a:blip>
          <a:srcRect b="0" l="0" r="0" t="0"/>
          <a:stretch/>
        </p:blipFill>
        <p:spPr>
          <a:xfrm>
            <a:off x="2315776" y="2062612"/>
            <a:ext cx="768596" cy="792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3" name="Shape 183"/>
        <p:cNvGrpSpPr/>
        <p:nvPr/>
      </p:nvGrpSpPr>
      <p:grpSpPr>
        <a:xfrm>
          <a:off x="0" y="0"/>
          <a:ext cx="0" cy="0"/>
          <a:chOff x="0" y="0"/>
          <a:chExt cx="0" cy="0"/>
        </a:xfrm>
      </p:grpSpPr>
      <p:grpSp>
        <p:nvGrpSpPr>
          <p:cNvPr id="184" name="Google Shape;184;g22426a57638_0_133"/>
          <p:cNvGrpSpPr/>
          <p:nvPr/>
        </p:nvGrpSpPr>
        <p:grpSpPr>
          <a:xfrm>
            <a:off x="7787125" y="447675"/>
            <a:ext cx="657040" cy="759481"/>
            <a:chOff x="0" y="-9525"/>
            <a:chExt cx="354123" cy="394843"/>
          </a:xfrm>
        </p:grpSpPr>
        <p:sp>
          <p:nvSpPr>
            <p:cNvPr id="185" name="Google Shape;185;g22426a57638_0_133"/>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86" name="Google Shape;186;g22426a57638_0_133"/>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87" name="Google Shape;187;g22426a57638_0_133"/>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sp>
        <p:nvSpPr>
          <p:cNvPr id="188" name="Google Shape;188;g22426a57638_0_133"/>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Dimensiones (alto y ancho)</a:t>
            </a:r>
            <a:endParaRPr b="1" i="0" sz="4000" u="none" cap="none" strike="noStrike">
              <a:solidFill>
                <a:srgbClr val="0000FF"/>
              </a:solidFill>
              <a:latin typeface="Montserrat"/>
              <a:ea typeface="Montserrat"/>
              <a:cs typeface="Montserrat"/>
              <a:sym typeface="Montserrat"/>
            </a:endParaRPr>
          </a:p>
        </p:txBody>
      </p:sp>
      <p:cxnSp>
        <p:nvCxnSpPr>
          <p:cNvPr id="189" name="Google Shape;189;g22426a57638_0_133"/>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sp>
        <p:nvSpPr>
          <p:cNvPr id="190" name="Google Shape;190;g22426a57638_0_133"/>
          <p:cNvSpPr txBox="1"/>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600"/>
              </a:spcAft>
              <a:buNone/>
            </a:pPr>
            <a:r>
              <a:rPr lang="es">
                <a:solidFill>
                  <a:schemeClr val="dk1"/>
                </a:solidFill>
                <a:latin typeface="Archivo Narrow"/>
                <a:ea typeface="Archivo Narrow"/>
                <a:cs typeface="Archivo Narrow"/>
                <a:sym typeface="Archivo Narrow"/>
              </a:rPr>
              <a:t>Proporcionamos tamaños específicos a los diferentes elementos de un documento HTML asignando valores a las propiedades width (ancho) y height (alto).</a:t>
            </a:r>
            <a:endParaRPr>
              <a:solidFill>
                <a:schemeClr val="dk1"/>
              </a:solidFill>
              <a:latin typeface="Archivo Narrow"/>
              <a:ea typeface="Archivo Narrow"/>
              <a:cs typeface="Archivo Narrow"/>
              <a:sym typeface="Archivo Narrow"/>
            </a:endParaRPr>
          </a:p>
        </p:txBody>
      </p:sp>
      <p:pic>
        <p:nvPicPr>
          <p:cNvPr id="191" name="Google Shape;191;g22426a57638_0_133"/>
          <p:cNvPicPr preferRelativeResize="0"/>
          <p:nvPr/>
        </p:nvPicPr>
        <p:blipFill>
          <a:blip r:embed="rId5">
            <a:alphaModFix/>
          </a:blip>
          <a:stretch>
            <a:fillRect/>
          </a:stretch>
        </p:blipFill>
        <p:spPr>
          <a:xfrm>
            <a:off x="1534938" y="2037300"/>
            <a:ext cx="6056725" cy="982950"/>
          </a:xfrm>
          <a:prstGeom prst="rect">
            <a:avLst/>
          </a:prstGeom>
          <a:noFill/>
          <a:ln>
            <a:noFill/>
          </a:ln>
        </p:spPr>
      </p:pic>
      <p:sp>
        <p:nvSpPr>
          <p:cNvPr id="192" name="Google Shape;192;g22426a57638_0_133"/>
          <p:cNvSpPr txBox="1"/>
          <p:nvPr/>
        </p:nvSpPr>
        <p:spPr>
          <a:xfrm>
            <a:off x="432025" y="3020250"/>
            <a:ext cx="8382900" cy="15381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600"/>
              </a:spcAft>
              <a:buNone/>
            </a:pPr>
            <a:r>
              <a:rPr lang="es">
                <a:solidFill>
                  <a:schemeClr val="dk1"/>
                </a:solidFill>
                <a:latin typeface="Archivo Narrow"/>
                <a:ea typeface="Archivo Narrow"/>
                <a:cs typeface="Archivo Narrow"/>
                <a:sym typeface="Archivo Narrow"/>
              </a:rPr>
              <a:t>En el caso de utilizar el valor auto en las propiedades anteriores (valor por defecto), el navegador se encarga de calcular el ancho o alto necesario, dependiendo del contenido del elemento. El tamaño automático dado a un elemento depende del tipo de elemento que se trate (en bloque o en línea).</a:t>
            </a:r>
            <a:endParaRPr sz="1550">
              <a:solidFill>
                <a:srgbClr val="595959"/>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6" name="Shape 196"/>
        <p:cNvGrpSpPr/>
        <p:nvPr/>
      </p:nvGrpSpPr>
      <p:grpSpPr>
        <a:xfrm>
          <a:off x="0" y="0"/>
          <a:ext cx="0" cy="0"/>
          <a:chOff x="0" y="0"/>
          <a:chExt cx="0" cy="0"/>
        </a:xfrm>
      </p:grpSpPr>
      <p:grpSp>
        <p:nvGrpSpPr>
          <p:cNvPr id="197" name="Google Shape;197;g22426a57638_0_142"/>
          <p:cNvGrpSpPr/>
          <p:nvPr/>
        </p:nvGrpSpPr>
        <p:grpSpPr>
          <a:xfrm>
            <a:off x="7787125" y="447675"/>
            <a:ext cx="657040" cy="759481"/>
            <a:chOff x="0" y="-9525"/>
            <a:chExt cx="354123" cy="394843"/>
          </a:xfrm>
        </p:grpSpPr>
        <p:sp>
          <p:nvSpPr>
            <p:cNvPr id="198" name="Google Shape;198;g22426a57638_0_142"/>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99" name="Google Shape;199;g22426a57638_0_142"/>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200" name="Google Shape;200;g22426a57638_0_142"/>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sp>
        <p:nvSpPr>
          <p:cNvPr id="201" name="Google Shape;201;g22426a57638_0_142"/>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Dimensiones</a:t>
            </a:r>
            <a:endParaRPr b="1" i="0" sz="4000" u="none" cap="none" strike="noStrike">
              <a:solidFill>
                <a:srgbClr val="0000FF"/>
              </a:solidFill>
              <a:latin typeface="Montserrat"/>
              <a:ea typeface="Montserrat"/>
              <a:cs typeface="Montserrat"/>
              <a:sym typeface="Montserrat"/>
            </a:endParaRPr>
          </a:p>
        </p:txBody>
      </p:sp>
      <p:cxnSp>
        <p:nvCxnSpPr>
          <p:cNvPr id="202" name="Google Shape;202;g22426a57638_0_142"/>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sp>
        <p:nvSpPr>
          <p:cNvPr id="203" name="Google Shape;203;g22426a57638_0_142"/>
          <p:cNvSpPr txBox="1"/>
          <p:nvPr/>
        </p:nvSpPr>
        <p:spPr>
          <a:xfrm>
            <a:off x="550375" y="1723975"/>
            <a:ext cx="3999900" cy="21117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Si  en lugar de utilizar la opción auto, o simplemente no indicamos valores para ancho y alto, el tamaño de la caja suele acomodarse al contenido sin problemas. Pero cuando asignamos valores a estos atributos, forzamos al elemento a tener un aspecto concreto, obteniendo resultados inesperados si su contenido es más grande que el tamaño que hemos definido.</a:t>
            </a:r>
            <a:endParaRPr sz="1550">
              <a:solidFill>
                <a:srgbClr val="595959"/>
              </a:solidFill>
              <a:latin typeface="Montserrat"/>
              <a:ea typeface="Montserrat"/>
              <a:cs typeface="Montserrat"/>
              <a:sym typeface="Montserrat"/>
            </a:endParaRPr>
          </a:p>
          <a:p>
            <a:pPr indent="0" lvl="0" marL="114300" rtl="0" algn="l">
              <a:lnSpc>
                <a:spcPct val="115000"/>
              </a:lnSpc>
              <a:spcBef>
                <a:spcPts val="600"/>
              </a:spcBef>
              <a:spcAft>
                <a:spcPts val="0"/>
              </a:spcAft>
              <a:buNone/>
            </a:pPr>
            <a:r>
              <a:t/>
            </a:r>
            <a:endParaRPr sz="1550">
              <a:solidFill>
                <a:srgbClr val="595959"/>
              </a:solidFill>
              <a:latin typeface="Montserrat"/>
              <a:ea typeface="Montserrat"/>
              <a:cs typeface="Montserrat"/>
              <a:sym typeface="Montserrat"/>
            </a:endParaRPr>
          </a:p>
          <a:p>
            <a:pPr indent="0" lvl="0" marL="0" rtl="0" algn="l">
              <a:lnSpc>
                <a:spcPct val="115000"/>
              </a:lnSpc>
              <a:spcBef>
                <a:spcPts val="600"/>
              </a:spcBef>
              <a:spcAft>
                <a:spcPts val="1200"/>
              </a:spcAft>
              <a:buNone/>
            </a:pPr>
            <a:r>
              <a:t/>
            </a:r>
            <a:endParaRPr sz="1550">
              <a:solidFill>
                <a:srgbClr val="595959"/>
              </a:solidFill>
              <a:latin typeface="Montserrat"/>
              <a:ea typeface="Montserrat"/>
              <a:cs typeface="Montserrat"/>
              <a:sym typeface="Montserrat"/>
            </a:endParaRPr>
          </a:p>
        </p:txBody>
      </p:sp>
      <p:pic>
        <p:nvPicPr>
          <p:cNvPr id="204" name="Google Shape;204;g22426a57638_0_142"/>
          <p:cNvPicPr preferRelativeResize="0"/>
          <p:nvPr/>
        </p:nvPicPr>
        <p:blipFill>
          <a:blip r:embed="rId5">
            <a:alphaModFix/>
          </a:blip>
          <a:stretch>
            <a:fillRect/>
          </a:stretch>
        </p:blipFill>
        <p:spPr>
          <a:xfrm>
            <a:off x="4776725" y="1617350"/>
            <a:ext cx="3508900" cy="2440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22426a57638_0_277"/>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grpSp>
        <p:nvGrpSpPr>
          <p:cNvPr id="214" name="Google Shape;214;g22426a57638_0_277"/>
          <p:cNvGrpSpPr/>
          <p:nvPr/>
        </p:nvGrpSpPr>
        <p:grpSpPr>
          <a:xfrm>
            <a:off x="1282637" y="1893373"/>
            <a:ext cx="995192" cy="1109627"/>
            <a:chOff x="0" y="-9525"/>
            <a:chExt cx="354123" cy="394843"/>
          </a:xfrm>
        </p:grpSpPr>
        <p:sp>
          <p:nvSpPr>
            <p:cNvPr id="215" name="Google Shape;215;g22426a57638_0_277"/>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16" name="Google Shape;216;g22426a57638_0_277"/>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217" name="Google Shape;217;g22426a57638_0_277"/>
          <p:cNvSpPr txBox="1"/>
          <p:nvPr/>
        </p:nvSpPr>
        <p:spPr>
          <a:xfrm>
            <a:off x="2428600" y="2155675"/>
            <a:ext cx="6763800" cy="585000"/>
          </a:xfrm>
          <a:prstGeom prst="rect">
            <a:avLst/>
          </a:prstGeom>
          <a:noFill/>
          <a:ln>
            <a:noFill/>
          </a:ln>
        </p:spPr>
        <p:txBody>
          <a:bodyPr anchorCtr="0" anchor="t" bIns="0" lIns="0" spcFirstLastPara="1" rIns="0" wrap="square" tIns="0">
            <a:spAutoFit/>
          </a:bodyPr>
          <a:lstStyle/>
          <a:p>
            <a:pPr indent="0" lvl="0" marL="0" marR="0" rtl="0" algn="l">
              <a:lnSpc>
                <a:spcPct val="119996"/>
              </a:lnSpc>
              <a:spcBef>
                <a:spcPts val="0"/>
              </a:spcBef>
              <a:spcAft>
                <a:spcPts val="0"/>
              </a:spcAft>
              <a:buClr>
                <a:srgbClr val="000000"/>
              </a:buClr>
              <a:buSzPts val="5200"/>
              <a:buFont typeface="Arial"/>
              <a:buNone/>
            </a:pPr>
            <a:r>
              <a:rPr lang="es" sz="3800">
                <a:solidFill>
                  <a:schemeClr val="dk1"/>
                </a:solidFill>
                <a:latin typeface="Archivo Black"/>
                <a:ea typeface="Archivo Black"/>
                <a:cs typeface="Archivo Black"/>
                <a:sym typeface="Archivo Black"/>
              </a:rPr>
              <a:t>Márgenes</a:t>
            </a:r>
            <a:r>
              <a:rPr lang="es" sz="3800">
                <a:solidFill>
                  <a:schemeClr val="dk1"/>
                </a:solidFill>
                <a:latin typeface="Archivo Black"/>
                <a:ea typeface="Archivo Black"/>
                <a:cs typeface="Archivo Black"/>
                <a:sym typeface="Archivo Black"/>
              </a:rPr>
              <a:t> y Relleno</a:t>
            </a:r>
            <a:endParaRPr sz="3800">
              <a:solidFill>
                <a:schemeClr val="dk1"/>
              </a:solidFill>
              <a:latin typeface="Archivo Black"/>
              <a:ea typeface="Archivo Black"/>
              <a:cs typeface="Archivo Black"/>
              <a:sym typeface="Archivo Black"/>
            </a:endParaRPr>
          </a:p>
        </p:txBody>
      </p:sp>
      <p:pic>
        <p:nvPicPr>
          <p:cNvPr id="218" name="Google Shape;218;g22426a57638_0_277"/>
          <p:cNvPicPr preferRelativeResize="0"/>
          <p:nvPr/>
        </p:nvPicPr>
        <p:blipFill rotWithShape="1">
          <a:blip r:embed="rId4">
            <a:alphaModFix/>
          </a:blip>
          <a:srcRect b="0" l="0" r="0" t="0"/>
          <a:stretch/>
        </p:blipFill>
        <p:spPr>
          <a:xfrm>
            <a:off x="1395926" y="2051887"/>
            <a:ext cx="768596" cy="792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2" name="Shape 222"/>
        <p:cNvGrpSpPr/>
        <p:nvPr/>
      </p:nvGrpSpPr>
      <p:grpSpPr>
        <a:xfrm>
          <a:off x="0" y="0"/>
          <a:ext cx="0" cy="0"/>
          <a:chOff x="0" y="0"/>
          <a:chExt cx="0" cy="0"/>
        </a:xfrm>
      </p:grpSpPr>
      <p:grpSp>
        <p:nvGrpSpPr>
          <p:cNvPr id="223" name="Google Shape;223;g22426a57638_0_225"/>
          <p:cNvGrpSpPr/>
          <p:nvPr/>
        </p:nvGrpSpPr>
        <p:grpSpPr>
          <a:xfrm>
            <a:off x="7787125" y="447675"/>
            <a:ext cx="657040" cy="759481"/>
            <a:chOff x="0" y="-9525"/>
            <a:chExt cx="354123" cy="394843"/>
          </a:xfrm>
        </p:grpSpPr>
        <p:sp>
          <p:nvSpPr>
            <p:cNvPr id="224" name="Google Shape;224;g22426a57638_0_225"/>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25" name="Google Shape;225;g22426a57638_0_225"/>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226" name="Google Shape;226;g22426a57638_0_225"/>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sp>
        <p:nvSpPr>
          <p:cNvPr id="227" name="Google Shape;227;g22426a57638_0_225"/>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Márgenes</a:t>
            </a:r>
            <a:r>
              <a:rPr lang="es" sz="3500">
                <a:solidFill>
                  <a:schemeClr val="dk1"/>
                </a:solidFill>
                <a:latin typeface="Archivo Black"/>
                <a:ea typeface="Archivo Black"/>
                <a:cs typeface="Archivo Black"/>
                <a:sym typeface="Archivo Black"/>
              </a:rPr>
              <a:t> (margin)</a:t>
            </a:r>
            <a:endParaRPr b="1" i="0" sz="4000" u="none" cap="none" strike="noStrike">
              <a:solidFill>
                <a:srgbClr val="0000FF"/>
              </a:solidFill>
              <a:latin typeface="Montserrat"/>
              <a:ea typeface="Montserrat"/>
              <a:cs typeface="Montserrat"/>
              <a:sym typeface="Montserrat"/>
            </a:endParaRPr>
          </a:p>
        </p:txBody>
      </p:sp>
      <p:cxnSp>
        <p:nvCxnSpPr>
          <p:cNvPr id="228" name="Google Shape;228;g22426a57638_0_225"/>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sp>
        <p:nvSpPr>
          <p:cNvPr id="229" name="Google Shape;229;g22426a57638_0_225"/>
          <p:cNvSpPr txBox="1"/>
          <p:nvPr/>
        </p:nvSpPr>
        <p:spPr>
          <a:xfrm>
            <a:off x="430525" y="1296900"/>
            <a:ext cx="4202700" cy="34164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Se utilizan para crear espacio alrededor de los elementos, fuera de los bordes definidos. Margin especifica el espacio que existe entre el borde de un elemento y el borde de otros elementos adyacentes. Las opciones son:</a:t>
            </a:r>
            <a:endParaRPr>
              <a:solidFill>
                <a:schemeClr val="dk1"/>
              </a:solidFill>
              <a:latin typeface="Archivo Narrow"/>
              <a:ea typeface="Archivo Narrow"/>
              <a:cs typeface="Archivo Narrow"/>
              <a:sym typeface="Archivo Narrow"/>
            </a:endParaRPr>
          </a:p>
          <a:p>
            <a:pPr indent="-327025" lvl="0" marL="457200" rtl="0" algn="l">
              <a:lnSpc>
                <a:spcPct val="115000"/>
              </a:lnSpc>
              <a:spcBef>
                <a:spcPts val="600"/>
              </a:spcBef>
              <a:spcAft>
                <a:spcPts val="0"/>
              </a:spcAft>
              <a:buClr>
                <a:srgbClr val="595959"/>
              </a:buClr>
              <a:buSzPts val="1550"/>
              <a:buFont typeface="Montserrat"/>
              <a:buChar char="●"/>
            </a:pPr>
            <a:r>
              <a:rPr lang="es">
                <a:solidFill>
                  <a:schemeClr val="dk1"/>
                </a:solidFill>
                <a:latin typeface="Archivo Narrow"/>
                <a:ea typeface="Archivo Narrow"/>
                <a:cs typeface="Archivo Narrow"/>
                <a:sym typeface="Archivo Narrow"/>
              </a:rPr>
              <a:t>margin (aplica a todos los lados)</a:t>
            </a:r>
            <a:endParaRPr>
              <a:solidFill>
                <a:schemeClr val="dk1"/>
              </a:solidFill>
              <a:latin typeface="Archivo Narrow"/>
              <a:ea typeface="Archivo Narrow"/>
              <a:cs typeface="Archivo Narrow"/>
              <a:sym typeface="Archivo Narrow"/>
            </a:endParaRPr>
          </a:p>
          <a:p>
            <a:pPr indent="-327025" lvl="0" marL="457200" rtl="0" algn="l">
              <a:lnSpc>
                <a:spcPct val="115000"/>
              </a:lnSpc>
              <a:spcBef>
                <a:spcPts val="0"/>
              </a:spcBef>
              <a:spcAft>
                <a:spcPts val="0"/>
              </a:spcAft>
              <a:buClr>
                <a:srgbClr val="595959"/>
              </a:buClr>
              <a:buSzPts val="1550"/>
              <a:buFont typeface="Montserrat"/>
              <a:buChar char="●"/>
            </a:pPr>
            <a:r>
              <a:rPr lang="es">
                <a:solidFill>
                  <a:schemeClr val="dk1"/>
                </a:solidFill>
                <a:latin typeface="Archivo Narrow"/>
                <a:ea typeface="Archivo Narrow"/>
                <a:cs typeface="Archivo Narrow"/>
                <a:sym typeface="Archivo Narrow"/>
              </a:rPr>
              <a:t>margin-top</a:t>
            </a:r>
            <a:endParaRPr>
              <a:solidFill>
                <a:schemeClr val="dk1"/>
              </a:solidFill>
              <a:latin typeface="Archivo Narrow"/>
              <a:ea typeface="Archivo Narrow"/>
              <a:cs typeface="Archivo Narrow"/>
              <a:sym typeface="Archivo Narrow"/>
            </a:endParaRPr>
          </a:p>
          <a:p>
            <a:pPr indent="-327025" lvl="0" marL="457200" rtl="0" algn="l">
              <a:lnSpc>
                <a:spcPct val="115000"/>
              </a:lnSpc>
              <a:spcBef>
                <a:spcPts val="0"/>
              </a:spcBef>
              <a:spcAft>
                <a:spcPts val="0"/>
              </a:spcAft>
              <a:buClr>
                <a:srgbClr val="595959"/>
              </a:buClr>
              <a:buSzPts val="1550"/>
              <a:buFont typeface="Montserrat"/>
              <a:buChar char="●"/>
            </a:pPr>
            <a:r>
              <a:rPr lang="es">
                <a:solidFill>
                  <a:schemeClr val="dk1"/>
                </a:solidFill>
                <a:latin typeface="Archivo Narrow"/>
                <a:ea typeface="Archivo Narrow"/>
                <a:cs typeface="Archivo Narrow"/>
                <a:sym typeface="Archivo Narrow"/>
              </a:rPr>
              <a:t>margin-right</a:t>
            </a:r>
            <a:endParaRPr>
              <a:solidFill>
                <a:schemeClr val="dk1"/>
              </a:solidFill>
              <a:latin typeface="Archivo Narrow"/>
              <a:ea typeface="Archivo Narrow"/>
              <a:cs typeface="Archivo Narrow"/>
              <a:sym typeface="Archivo Narrow"/>
            </a:endParaRPr>
          </a:p>
          <a:p>
            <a:pPr indent="-327025" lvl="0" marL="457200" rtl="0" algn="l">
              <a:lnSpc>
                <a:spcPct val="115000"/>
              </a:lnSpc>
              <a:spcBef>
                <a:spcPts val="0"/>
              </a:spcBef>
              <a:spcAft>
                <a:spcPts val="0"/>
              </a:spcAft>
              <a:buClr>
                <a:srgbClr val="595959"/>
              </a:buClr>
              <a:buSzPts val="1550"/>
              <a:buFont typeface="Montserrat"/>
              <a:buChar char="●"/>
            </a:pPr>
            <a:r>
              <a:rPr lang="es">
                <a:solidFill>
                  <a:schemeClr val="dk1"/>
                </a:solidFill>
                <a:latin typeface="Archivo Narrow"/>
                <a:ea typeface="Archivo Narrow"/>
                <a:cs typeface="Archivo Narrow"/>
                <a:sym typeface="Archivo Narrow"/>
              </a:rPr>
              <a:t>margin-bottom</a:t>
            </a:r>
            <a:endParaRPr>
              <a:solidFill>
                <a:schemeClr val="dk1"/>
              </a:solidFill>
              <a:latin typeface="Archivo Narrow"/>
              <a:ea typeface="Archivo Narrow"/>
              <a:cs typeface="Archivo Narrow"/>
              <a:sym typeface="Archivo Narrow"/>
            </a:endParaRPr>
          </a:p>
          <a:p>
            <a:pPr indent="-327025" lvl="0" marL="457200" rtl="0" algn="l">
              <a:lnSpc>
                <a:spcPct val="115000"/>
              </a:lnSpc>
              <a:spcBef>
                <a:spcPts val="0"/>
              </a:spcBef>
              <a:spcAft>
                <a:spcPts val="0"/>
              </a:spcAft>
              <a:buClr>
                <a:srgbClr val="595959"/>
              </a:buClr>
              <a:buSzPts val="1550"/>
              <a:buFont typeface="Montserrat"/>
              <a:buChar char="●"/>
            </a:pPr>
            <a:r>
              <a:rPr lang="es">
                <a:solidFill>
                  <a:schemeClr val="dk1"/>
                </a:solidFill>
                <a:latin typeface="Archivo Narrow"/>
                <a:ea typeface="Archivo Narrow"/>
                <a:cs typeface="Archivo Narrow"/>
                <a:sym typeface="Archivo Narrow"/>
              </a:rPr>
              <a:t>margin-left</a:t>
            </a:r>
            <a:endParaRPr sz="1550">
              <a:solidFill>
                <a:srgbClr val="595959"/>
              </a:solidFill>
              <a:latin typeface="Montserrat"/>
              <a:ea typeface="Montserrat"/>
              <a:cs typeface="Montserrat"/>
              <a:sym typeface="Montserrat"/>
            </a:endParaRPr>
          </a:p>
        </p:txBody>
      </p:sp>
      <p:pic>
        <p:nvPicPr>
          <p:cNvPr id="230" name="Google Shape;230;g22426a57638_0_225"/>
          <p:cNvPicPr preferRelativeResize="0"/>
          <p:nvPr/>
        </p:nvPicPr>
        <p:blipFill>
          <a:blip r:embed="rId5">
            <a:alphaModFix/>
          </a:blip>
          <a:stretch>
            <a:fillRect/>
          </a:stretch>
        </p:blipFill>
        <p:spPr>
          <a:xfrm>
            <a:off x="4728100" y="1436225"/>
            <a:ext cx="4028000" cy="24234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4" name="Shape 234"/>
        <p:cNvGrpSpPr/>
        <p:nvPr/>
      </p:nvGrpSpPr>
      <p:grpSpPr>
        <a:xfrm>
          <a:off x="0" y="0"/>
          <a:ext cx="0" cy="0"/>
          <a:chOff x="0" y="0"/>
          <a:chExt cx="0" cy="0"/>
        </a:xfrm>
      </p:grpSpPr>
      <p:grpSp>
        <p:nvGrpSpPr>
          <p:cNvPr id="235" name="Google Shape;235;g22426a57638_0_241"/>
          <p:cNvGrpSpPr/>
          <p:nvPr/>
        </p:nvGrpSpPr>
        <p:grpSpPr>
          <a:xfrm>
            <a:off x="7787125" y="447675"/>
            <a:ext cx="657040" cy="759481"/>
            <a:chOff x="0" y="-9525"/>
            <a:chExt cx="354123" cy="394843"/>
          </a:xfrm>
        </p:grpSpPr>
        <p:sp>
          <p:nvSpPr>
            <p:cNvPr id="236" name="Google Shape;236;g22426a57638_0_241"/>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37" name="Google Shape;237;g22426a57638_0_241"/>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238" name="Google Shape;238;g22426a57638_0_241"/>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cxnSp>
        <p:nvCxnSpPr>
          <p:cNvPr id="239" name="Google Shape;239;g22426a57638_0_241"/>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sp>
        <p:nvSpPr>
          <p:cNvPr id="240" name="Google Shape;240;g22426a57638_0_241"/>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Márgenes</a:t>
            </a:r>
            <a:r>
              <a:rPr lang="es" sz="3500">
                <a:solidFill>
                  <a:schemeClr val="dk1"/>
                </a:solidFill>
                <a:latin typeface="Archivo Black"/>
                <a:ea typeface="Archivo Black"/>
                <a:cs typeface="Archivo Black"/>
                <a:sym typeface="Archivo Black"/>
              </a:rPr>
              <a:t> (margin)</a:t>
            </a:r>
            <a:endParaRPr b="1" i="0" sz="4000" u="none" cap="none" strike="noStrike">
              <a:solidFill>
                <a:srgbClr val="0000FF"/>
              </a:solidFill>
              <a:latin typeface="Montserrat"/>
              <a:ea typeface="Montserrat"/>
              <a:cs typeface="Montserrat"/>
              <a:sym typeface="Montserrat"/>
            </a:endParaRPr>
          </a:p>
        </p:txBody>
      </p:sp>
      <p:sp>
        <p:nvSpPr>
          <p:cNvPr id="241" name="Google Shape;241;g22426a57638_0_241"/>
          <p:cNvSpPr txBox="1"/>
          <p:nvPr/>
        </p:nvSpPr>
        <p:spPr>
          <a:xfrm>
            <a:off x="432000" y="1304875"/>
            <a:ext cx="8280000" cy="331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600"/>
              </a:spcAft>
              <a:buNone/>
            </a:pPr>
            <a:r>
              <a:rPr lang="es">
                <a:solidFill>
                  <a:schemeClr val="dk1"/>
                </a:solidFill>
                <a:latin typeface="Archivo Narrow"/>
                <a:ea typeface="Archivo Narrow"/>
                <a:cs typeface="Archivo Narrow"/>
                <a:sym typeface="Archivo Narrow"/>
              </a:rPr>
              <a:t>Se puede aplicar en conjunto o de forma concreta a cada una de las zonas del elemento. Estas son las propiedades específicas de cada zona:</a:t>
            </a:r>
            <a:endParaRPr>
              <a:solidFill>
                <a:schemeClr val="dk1"/>
              </a:solidFill>
              <a:latin typeface="Archivo Narrow"/>
              <a:ea typeface="Archivo Narrow"/>
              <a:cs typeface="Archivo Narrow"/>
              <a:sym typeface="Archivo Narrow"/>
            </a:endParaRPr>
          </a:p>
        </p:txBody>
      </p:sp>
      <p:pic>
        <p:nvPicPr>
          <p:cNvPr id="242" name="Google Shape;242;g22426a57638_0_241"/>
          <p:cNvPicPr preferRelativeResize="0"/>
          <p:nvPr/>
        </p:nvPicPr>
        <p:blipFill>
          <a:blip r:embed="rId5">
            <a:alphaModFix/>
          </a:blip>
          <a:stretch>
            <a:fillRect/>
          </a:stretch>
        </p:blipFill>
        <p:spPr>
          <a:xfrm>
            <a:off x="1768025" y="1995225"/>
            <a:ext cx="5590550" cy="1509700"/>
          </a:xfrm>
          <a:prstGeom prst="rect">
            <a:avLst/>
          </a:prstGeom>
          <a:noFill/>
          <a:ln>
            <a:noFill/>
          </a:ln>
        </p:spPr>
      </p:pic>
      <p:sp>
        <p:nvSpPr>
          <p:cNvPr id="243" name="Google Shape;243;g22426a57638_0_241"/>
          <p:cNvSpPr txBox="1"/>
          <p:nvPr/>
        </p:nvSpPr>
        <p:spPr>
          <a:xfrm>
            <a:off x="550375" y="3581125"/>
            <a:ext cx="8041200" cy="93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600"/>
              </a:spcAft>
              <a:buNone/>
            </a:pPr>
            <a:r>
              <a:rPr lang="es">
                <a:solidFill>
                  <a:schemeClr val="dk1"/>
                </a:solidFill>
                <a:latin typeface="Archivo Narrow"/>
                <a:ea typeface="Archivo Narrow"/>
                <a:cs typeface="Archivo Narrow"/>
                <a:sym typeface="Archivo Narrow"/>
              </a:rPr>
              <a:t>Podemos aplicar diferentes márgenes a cada zona de un elemento utilizando cada una de estas propiedades, o dejando al navegador que lo haga de forma automática indicando el valor auto.</a:t>
            </a:r>
            <a:endParaRPr sz="1550">
              <a:solidFill>
                <a:srgbClr val="000000"/>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7" name="Shape 247"/>
        <p:cNvGrpSpPr/>
        <p:nvPr/>
      </p:nvGrpSpPr>
      <p:grpSpPr>
        <a:xfrm>
          <a:off x="0" y="0"/>
          <a:ext cx="0" cy="0"/>
          <a:chOff x="0" y="0"/>
          <a:chExt cx="0" cy="0"/>
        </a:xfrm>
      </p:grpSpPr>
      <p:grpSp>
        <p:nvGrpSpPr>
          <p:cNvPr id="248" name="Google Shape;248;g22426a57638_0_259"/>
          <p:cNvGrpSpPr/>
          <p:nvPr/>
        </p:nvGrpSpPr>
        <p:grpSpPr>
          <a:xfrm>
            <a:off x="7787125" y="447675"/>
            <a:ext cx="657040" cy="759481"/>
            <a:chOff x="0" y="-9525"/>
            <a:chExt cx="354123" cy="394843"/>
          </a:xfrm>
        </p:grpSpPr>
        <p:sp>
          <p:nvSpPr>
            <p:cNvPr id="249" name="Google Shape;249;g22426a57638_0_259"/>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50" name="Google Shape;250;g22426a57638_0_259"/>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251" name="Google Shape;251;g22426a57638_0_259"/>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cxnSp>
        <p:nvCxnSpPr>
          <p:cNvPr id="252" name="Google Shape;252;g22426a57638_0_259"/>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sp>
        <p:nvSpPr>
          <p:cNvPr id="253" name="Google Shape;253;g22426a57638_0_259"/>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Relleno</a:t>
            </a:r>
            <a:r>
              <a:rPr lang="es" sz="3500">
                <a:solidFill>
                  <a:schemeClr val="dk1"/>
                </a:solidFill>
                <a:latin typeface="Archivo Black"/>
                <a:ea typeface="Archivo Black"/>
                <a:cs typeface="Archivo Black"/>
                <a:sym typeface="Archivo Black"/>
              </a:rPr>
              <a:t> (padding)</a:t>
            </a:r>
            <a:endParaRPr b="1" i="0" sz="4000" u="none" cap="none" strike="noStrike">
              <a:solidFill>
                <a:srgbClr val="0000FF"/>
              </a:solidFill>
              <a:latin typeface="Montserrat"/>
              <a:ea typeface="Montserrat"/>
              <a:cs typeface="Montserrat"/>
              <a:sym typeface="Montserrat"/>
            </a:endParaRPr>
          </a:p>
        </p:txBody>
      </p:sp>
      <p:sp>
        <p:nvSpPr>
          <p:cNvPr id="254" name="Google Shape;254;g22426a57638_0_259"/>
          <p:cNvSpPr txBox="1"/>
          <p:nvPr/>
        </p:nvSpPr>
        <p:spPr>
          <a:xfrm>
            <a:off x="5403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extLst>
                  <a:ext uri="http://customooxmlschemas.google.com/">
                    <go:slidesCustomData xmlns:go="http://customooxmlschemas.google.com/" textRoundtripDataId="0"/>
                  </a:ext>
                </a:extLst>
              </a:rPr>
              <a:t>Los rellenos (padding) son los espacios que hay entre los bordes del elemento en cuestión y el contenido (por la parte interior)</a:t>
            </a:r>
            <a:r>
              <a:rPr lang="es">
                <a:solidFill>
                  <a:schemeClr val="dk1"/>
                </a:solidFill>
                <a:latin typeface="Archivo Narrow"/>
                <a:ea typeface="Archivo Narrow"/>
                <a:cs typeface="Archivo Narrow"/>
                <a:sym typeface="Archivo Narrow"/>
              </a:rPr>
              <a:t>.</a:t>
            </a:r>
            <a:endParaRPr>
              <a:solidFill>
                <a:schemeClr val="dk1"/>
              </a:solidFill>
              <a:latin typeface="Archivo Narrow"/>
              <a:ea typeface="Archivo Narrow"/>
              <a:cs typeface="Archivo Narrow"/>
              <a:sym typeface="Archivo Narrow"/>
            </a:endParaRPr>
          </a:p>
          <a:p>
            <a:pPr indent="0" lvl="0" marL="0" rtl="0" algn="l">
              <a:lnSpc>
                <a:spcPct val="115000"/>
              </a:lnSpc>
              <a:spcBef>
                <a:spcPts val="600"/>
              </a:spcBef>
              <a:spcAft>
                <a:spcPts val="0"/>
              </a:spcAft>
              <a:buNone/>
            </a:pPr>
            <a:r>
              <a:rPr lang="es">
                <a:solidFill>
                  <a:schemeClr val="dk1"/>
                </a:solidFill>
                <a:latin typeface="Archivo Narrow"/>
                <a:ea typeface="Archivo Narrow"/>
                <a:cs typeface="Archivo Narrow"/>
                <a:sym typeface="Archivo Narrow"/>
              </a:rPr>
              <a:t>Las opciones son:</a:t>
            </a:r>
            <a:endParaRPr>
              <a:solidFill>
                <a:schemeClr val="dk1"/>
              </a:solidFill>
              <a:latin typeface="Archivo Narrow"/>
              <a:ea typeface="Archivo Narrow"/>
              <a:cs typeface="Archivo Narrow"/>
              <a:sym typeface="Archivo Narrow"/>
            </a:endParaRPr>
          </a:p>
          <a:p>
            <a:pPr indent="-327025" lvl="0" marL="457200" rtl="0" algn="l">
              <a:lnSpc>
                <a:spcPct val="115000"/>
              </a:lnSpc>
              <a:spcBef>
                <a:spcPts val="600"/>
              </a:spcBef>
              <a:spcAft>
                <a:spcPts val="0"/>
              </a:spcAft>
              <a:buClr>
                <a:srgbClr val="595959"/>
              </a:buClr>
              <a:buSzPts val="1550"/>
              <a:buFont typeface="Montserrat"/>
              <a:buChar char="●"/>
            </a:pPr>
            <a:r>
              <a:rPr lang="es">
                <a:solidFill>
                  <a:schemeClr val="dk1"/>
                </a:solidFill>
                <a:latin typeface="Archivo Narrow"/>
                <a:ea typeface="Archivo Narrow"/>
                <a:cs typeface="Archivo Narrow"/>
                <a:sym typeface="Archivo Narrow"/>
              </a:rPr>
              <a:t>padding (aplica a todos los lados)</a:t>
            </a:r>
            <a:endParaRPr>
              <a:solidFill>
                <a:schemeClr val="dk1"/>
              </a:solidFill>
              <a:latin typeface="Archivo Narrow"/>
              <a:ea typeface="Archivo Narrow"/>
              <a:cs typeface="Archivo Narrow"/>
              <a:sym typeface="Archivo Narrow"/>
            </a:endParaRPr>
          </a:p>
          <a:p>
            <a:pPr indent="-327025" lvl="0" marL="457200" rtl="0" algn="l">
              <a:lnSpc>
                <a:spcPct val="115000"/>
              </a:lnSpc>
              <a:spcBef>
                <a:spcPts val="0"/>
              </a:spcBef>
              <a:spcAft>
                <a:spcPts val="0"/>
              </a:spcAft>
              <a:buClr>
                <a:srgbClr val="595959"/>
              </a:buClr>
              <a:buSzPts val="1550"/>
              <a:buFont typeface="Montserrat"/>
              <a:buChar char="●"/>
            </a:pPr>
            <a:r>
              <a:rPr lang="es">
                <a:solidFill>
                  <a:schemeClr val="dk1"/>
                </a:solidFill>
                <a:latin typeface="Archivo Narrow"/>
                <a:ea typeface="Archivo Narrow"/>
                <a:cs typeface="Archivo Narrow"/>
                <a:sym typeface="Archivo Narrow"/>
              </a:rPr>
              <a:t>padding-top</a:t>
            </a:r>
            <a:endParaRPr>
              <a:solidFill>
                <a:schemeClr val="dk1"/>
              </a:solidFill>
              <a:latin typeface="Archivo Narrow"/>
              <a:ea typeface="Archivo Narrow"/>
              <a:cs typeface="Archivo Narrow"/>
              <a:sym typeface="Archivo Narrow"/>
            </a:endParaRPr>
          </a:p>
          <a:p>
            <a:pPr indent="-327025" lvl="0" marL="457200" rtl="0" algn="l">
              <a:lnSpc>
                <a:spcPct val="115000"/>
              </a:lnSpc>
              <a:spcBef>
                <a:spcPts val="0"/>
              </a:spcBef>
              <a:spcAft>
                <a:spcPts val="0"/>
              </a:spcAft>
              <a:buClr>
                <a:srgbClr val="595959"/>
              </a:buClr>
              <a:buSzPts val="1550"/>
              <a:buFont typeface="Montserrat"/>
              <a:buChar char="●"/>
            </a:pPr>
            <a:r>
              <a:rPr lang="es">
                <a:solidFill>
                  <a:schemeClr val="dk1"/>
                </a:solidFill>
                <a:latin typeface="Archivo Narrow"/>
                <a:ea typeface="Archivo Narrow"/>
                <a:cs typeface="Archivo Narrow"/>
                <a:sym typeface="Archivo Narrow"/>
              </a:rPr>
              <a:t>padding-right</a:t>
            </a:r>
            <a:endParaRPr>
              <a:solidFill>
                <a:schemeClr val="dk1"/>
              </a:solidFill>
              <a:latin typeface="Archivo Narrow"/>
              <a:ea typeface="Archivo Narrow"/>
              <a:cs typeface="Archivo Narrow"/>
              <a:sym typeface="Archivo Narrow"/>
            </a:endParaRPr>
          </a:p>
          <a:p>
            <a:pPr indent="-327025" lvl="0" marL="457200" rtl="0" algn="l">
              <a:lnSpc>
                <a:spcPct val="115000"/>
              </a:lnSpc>
              <a:spcBef>
                <a:spcPts val="0"/>
              </a:spcBef>
              <a:spcAft>
                <a:spcPts val="0"/>
              </a:spcAft>
              <a:buClr>
                <a:srgbClr val="595959"/>
              </a:buClr>
              <a:buSzPts val="1550"/>
              <a:buFont typeface="Montserrat"/>
              <a:buChar char="●"/>
            </a:pPr>
            <a:r>
              <a:rPr lang="es">
                <a:solidFill>
                  <a:schemeClr val="dk1"/>
                </a:solidFill>
                <a:latin typeface="Archivo Narrow"/>
                <a:ea typeface="Archivo Narrow"/>
                <a:cs typeface="Archivo Narrow"/>
                <a:sym typeface="Archivo Narrow"/>
              </a:rPr>
              <a:t>padding-bottom</a:t>
            </a:r>
            <a:endParaRPr>
              <a:solidFill>
                <a:schemeClr val="dk1"/>
              </a:solidFill>
              <a:latin typeface="Archivo Narrow"/>
              <a:ea typeface="Archivo Narrow"/>
              <a:cs typeface="Archivo Narrow"/>
              <a:sym typeface="Archivo Narrow"/>
            </a:endParaRPr>
          </a:p>
          <a:p>
            <a:pPr indent="-327025" lvl="0" marL="457200" rtl="0" algn="l">
              <a:lnSpc>
                <a:spcPct val="115000"/>
              </a:lnSpc>
              <a:spcBef>
                <a:spcPts val="0"/>
              </a:spcBef>
              <a:spcAft>
                <a:spcPts val="0"/>
              </a:spcAft>
              <a:buClr>
                <a:srgbClr val="595959"/>
              </a:buClr>
              <a:buSzPts val="1550"/>
              <a:buFont typeface="Montserrat"/>
              <a:buChar char="●"/>
            </a:pPr>
            <a:r>
              <a:rPr lang="es">
                <a:solidFill>
                  <a:schemeClr val="dk1"/>
                </a:solidFill>
                <a:latin typeface="Archivo Narrow"/>
                <a:ea typeface="Archivo Narrow"/>
                <a:cs typeface="Archivo Narrow"/>
                <a:sym typeface="Archivo Narrow"/>
              </a:rPr>
              <a:t>padding-left</a:t>
            </a:r>
            <a:endParaRPr>
              <a:solidFill>
                <a:schemeClr val="dk1"/>
              </a:solidFill>
              <a:latin typeface="Archivo Narrow"/>
              <a:ea typeface="Archivo Narrow"/>
              <a:cs typeface="Archivo Narrow"/>
              <a:sym typeface="Archivo Narrow"/>
            </a:endParaRPr>
          </a:p>
          <a:p>
            <a:pPr indent="0" lvl="0" marL="0" rtl="0" algn="l">
              <a:lnSpc>
                <a:spcPct val="115000"/>
              </a:lnSpc>
              <a:spcBef>
                <a:spcPts val="600"/>
              </a:spcBef>
              <a:spcAft>
                <a:spcPts val="600"/>
              </a:spcAft>
              <a:buNone/>
            </a:pPr>
            <a:r>
              <a:t/>
            </a:r>
            <a:endParaRPr sz="1550">
              <a:solidFill>
                <a:srgbClr val="000000"/>
              </a:solidFill>
              <a:latin typeface="Montserrat"/>
              <a:ea typeface="Montserrat"/>
              <a:cs typeface="Montserrat"/>
              <a:sym typeface="Montserrat"/>
            </a:endParaRPr>
          </a:p>
        </p:txBody>
      </p:sp>
      <p:pic>
        <p:nvPicPr>
          <p:cNvPr id="255" name="Google Shape;255;g22426a57638_0_259"/>
          <p:cNvPicPr preferRelativeResize="0"/>
          <p:nvPr/>
        </p:nvPicPr>
        <p:blipFill>
          <a:blip r:embed="rId5">
            <a:alphaModFix/>
          </a:blip>
          <a:stretch>
            <a:fillRect/>
          </a:stretch>
        </p:blipFill>
        <p:spPr>
          <a:xfrm>
            <a:off x="4651900" y="1360025"/>
            <a:ext cx="4028000" cy="2423449"/>
          </a:xfrm>
          <a:prstGeom prst="rect">
            <a:avLst/>
          </a:prstGeom>
          <a:noFill/>
          <a:ln>
            <a:noFill/>
          </a:ln>
        </p:spPr>
      </p:pic>
      <p:sp>
        <p:nvSpPr>
          <p:cNvPr id="256" name="Google Shape;256;g22426a57638_0_259"/>
          <p:cNvSpPr txBox="1"/>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t/>
            </a:r>
            <a:endParaRPr>
              <a:solidFill>
                <a:srgbClr val="595959"/>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0" name="Shape 260"/>
        <p:cNvGrpSpPr/>
        <p:nvPr/>
      </p:nvGrpSpPr>
      <p:grpSpPr>
        <a:xfrm>
          <a:off x="0" y="0"/>
          <a:ext cx="0" cy="0"/>
          <a:chOff x="0" y="0"/>
          <a:chExt cx="0" cy="0"/>
        </a:xfrm>
      </p:grpSpPr>
      <p:grpSp>
        <p:nvGrpSpPr>
          <p:cNvPr id="261" name="Google Shape;261;g22426a57638_0_268"/>
          <p:cNvGrpSpPr/>
          <p:nvPr/>
        </p:nvGrpSpPr>
        <p:grpSpPr>
          <a:xfrm>
            <a:off x="7787125" y="447675"/>
            <a:ext cx="657040" cy="759481"/>
            <a:chOff x="0" y="-9525"/>
            <a:chExt cx="354123" cy="394843"/>
          </a:xfrm>
        </p:grpSpPr>
        <p:sp>
          <p:nvSpPr>
            <p:cNvPr id="262" name="Google Shape;262;g22426a57638_0_268"/>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63" name="Google Shape;263;g22426a57638_0_268"/>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264" name="Google Shape;264;g22426a57638_0_268"/>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cxnSp>
        <p:nvCxnSpPr>
          <p:cNvPr id="265" name="Google Shape;265;g22426a57638_0_268"/>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sp>
        <p:nvSpPr>
          <p:cNvPr id="266" name="Google Shape;266;g22426a57638_0_268"/>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Relleno (padding)</a:t>
            </a:r>
            <a:endParaRPr b="1" i="0" sz="4000" u="none" cap="none" strike="noStrike">
              <a:solidFill>
                <a:srgbClr val="0000FF"/>
              </a:solidFill>
              <a:latin typeface="Montserrat"/>
              <a:ea typeface="Montserrat"/>
              <a:cs typeface="Montserrat"/>
              <a:sym typeface="Montserrat"/>
            </a:endParaRPr>
          </a:p>
        </p:txBody>
      </p:sp>
      <p:sp>
        <p:nvSpPr>
          <p:cNvPr id="267" name="Google Shape;267;g22426a57638_0_268"/>
          <p:cNvSpPr txBox="1"/>
          <p:nvPr/>
        </p:nvSpPr>
        <p:spPr>
          <a:xfrm>
            <a:off x="432025" y="1207150"/>
            <a:ext cx="8280000" cy="331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600"/>
              </a:spcAft>
              <a:buNone/>
            </a:pPr>
            <a:r>
              <a:rPr lang="es">
                <a:solidFill>
                  <a:schemeClr val="dk1"/>
                </a:solidFill>
                <a:latin typeface="Archivo Narrow"/>
                <a:ea typeface="Archivo Narrow"/>
                <a:cs typeface="Archivo Narrow"/>
                <a:sym typeface="Archivo Narrow"/>
              </a:rPr>
              <a:t>Al igual que con los márgenes, los rellenos tienen varias propiedades para indicar cada zona:</a:t>
            </a:r>
            <a:endParaRPr>
              <a:solidFill>
                <a:schemeClr val="dk1"/>
              </a:solidFill>
              <a:latin typeface="Archivo Narrow"/>
              <a:ea typeface="Archivo Narrow"/>
              <a:cs typeface="Archivo Narrow"/>
              <a:sym typeface="Archivo Narrow"/>
            </a:endParaRPr>
          </a:p>
        </p:txBody>
      </p:sp>
      <p:sp>
        <p:nvSpPr>
          <p:cNvPr id="268" name="Google Shape;268;g22426a57638_0_268"/>
          <p:cNvSpPr txBox="1"/>
          <p:nvPr/>
        </p:nvSpPr>
        <p:spPr>
          <a:xfrm>
            <a:off x="432025" y="3352525"/>
            <a:ext cx="8280000" cy="93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Como se puede ver en la tabla, por defecto no hay relleno (el relleno está en cero), aunque puede modificarse tanto con las propiedades anteriores como la propiedad de atajo: Modelo de caja (en la siguiente página) </a:t>
            </a:r>
            <a:r>
              <a:rPr lang="es">
                <a:solidFill>
                  <a:schemeClr val="dk1"/>
                </a:solidFill>
                <a:uFill>
                  <a:noFill/>
                </a:uFill>
                <a:latin typeface="Archivo Narrow"/>
                <a:ea typeface="Archivo Narrow"/>
                <a:cs typeface="Archivo Narrow"/>
                <a:sym typeface="Archivo Narrow"/>
                <a:hlinkClick r:id="rId5">
                  <a:extLst>
                    <a:ext uri="{A12FA001-AC4F-418D-AE19-62706E023703}">
                      <ahyp:hlinkClr val="tx"/>
                    </a:ext>
                  </a:extLst>
                </a:hlinkClick>
              </a:rPr>
              <a:t>+info</a:t>
            </a:r>
            <a:endParaRPr>
              <a:solidFill>
                <a:schemeClr val="dk1"/>
              </a:solidFill>
              <a:latin typeface="Archivo Narrow"/>
              <a:ea typeface="Archivo Narrow"/>
              <a:cs typeface="Archivo Narrow"/>
              <a:sym typeface="Archivo Narrow"/>
            </a:endParaRPr>
          </a:p>
          <a:p>
            <a:pPr indent="0" lvl="0" marL="0" rtl="0" algn="l">
              <a:lnSpc>
                <a:spcPct val="115000"/>
              </a:lnSpc>
              <a:spcBef>
                <a:spcPts val="600"/>
              </a:spcBef>
              <a:spcAft>
                <a:spcPts val="600"/>
              </a:spcAft>
              <a:buNone/>
            </a:pPr>
            <a:r>
              <a:t/>
            </a:r>
            <a:endParaRPr>
              <a:solidFill>
                <a:schemeClr val="dk1"/>
              </a:solidFill>
              <a:latin typeface="Archivo Narrow"/>
              <a:ea typeface="Archivo Narrow"/>
              <a:cs typeface="Archivo Narrow"/>
              <a:sym typeface="Archivo Narrow"/>
            </a:endParaRPr>
          </a:p>
        </p:txBody>
      </p:sp>
      <p:pic>
        <p:nvPicPr>
          <p:cNvPr id="269" name="Google Shape;269;g22426a57638_0_268"/>
          <p:cNvPicPr preferRelativeResize="0"/>
          <p:nvPr/>
        </p:nvPicPr>
        <p:blipFill>
          <a:blip r:embed="rId6">
            <a:alphaModFix/>
          </a:blip>
          <a:stretch>
            <a:fillRect/>
          </a:stretch>
        </p:blipFill>
        <p:spPr>
          <a:xfrm>
            <a:off x="1659399" y="1676150"/>
            <a:ext cx="5825201" cy="1676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3" name="Shape 273"/>
        <p:cNvGrpSpPr/>
        <p:nvPr/>
      </p:nvGrpSpPr>
      <p:grpSpPr>
        <a:xfrm>
          <a:off x="0" y="0"/>
          <a:ext cx="0" cy="0"/>
          <a:chOff x="0" y="0"/>
          <a:chExt cx="0" cy="0"/>
        </a:xfrm>
      </p:grpSpPr>
      <p:grpSp>
        <p:nvGrpSpPr>
          <p:cNvPr id="274" name="Google Shape;274;g22426a57638_0_307"/>
          <p:cNvGrpSpPr/>
          <p:nvPr/>
        </p:nvGrpSpPr>
        <p:grpSpPr>
          <a:xfrm>
            <a:off x="7787125" y="447675"/>
            <a:ext cx="657040" cy="759481"/>
            <a:chOff x="0" y="-9525"/>
            <a:chExt cx="354123" cy="394843"/>
          </a:xfrm>
        </p:grpSpPr>
        <p:sp>
          <p:nvSpPr>
            <p:cNvPr id="275" name="Google Shape;275;g22426a57638_0_307"/>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76" name="Google Shape;276;g22426a57638_0_307"/>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277" name="Google Shape;277;g22426a57638_0_307"/>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sp>
        <p:nvSpPr>
          <p:cNvPr id="278" name="Google Shape;278;g22426a57638_0_307"/>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Modelo de caja - Atajos</a:t>
            </a:r>
            <a:endParaRPr b="1" i="0" sz="4000" u="none" cap="none" strike="noStrike">
              <a:solidFill>
                <a:srgbClr val="0000FF"/>
              </a:solidFill>
              <a:latin typeface="Montserrat"/>
              <a:ea typeface="Montserrat"/>
              <a:cs typeface="Montserrat"/>
              <a:sym typeface="Montserrat"/>
            </a:endParaRPr>
          </a:p>
        </p:txBody>
      </p:sp>
      <p:cxnSp>
        <p:nvCxnSpPr>
          <p:cNvPr id="279" name="Google Shape;279;g22426a57638_0_307"/>
          <p:cNvCxnSpPr/>
          <p:nvPr/>
        </p:nvCxnSpPr>
        <p:spPr>
          <a:xfrm>
            <a:off x="614250" y="1098675"/>
            <a:ext cx="5868000" cy="0"/>
          </a:xfrm>
          <a:prstGeom prst="straightConnector1">
            <a:avLst/>
          </a:prstGeom>
          <a:noFill/>
          <a:ln cap="rnd" cmpd="sng" w="9525">
            <a:solidFill>
              <a:srgbClr val="9900FF"/>
            </a:solidFill>
            <a:prstDash val="solid"/>
            <a:round/>
            <a:headEnd len="sm" w="sm" type="none"/>
            <a:tailEnd len="sm" w="sm" type="none"/>
          </a:ln>
        </p:spPr>
      </p:cxnSp>
      <p:sp>
        <p:nvSpPr>
          <p:cNvPr id="280" name="Google Shape;280;g22426a57638_0_307"/>
          <p:cNvSpPr txBox="1"/>
          <p:nvPr/>
        </p:nvSpPr>
        <p:spPr>
          <a:xfrm>
            <a:off x="432025" y="1076275"/>
            <a:ext cx="8280000" cy="33180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600"/>
              </a:spcAft>
              <a:buNone/>
            </a:pPr>
            <a:r>
              <a:rPr lang="es">
                <a:solidFill>
                  <a:schemeClr val="dk1"/>
                </a:solidFill>
                <a:latin typeface="Archivo Narrow"/>
                <a:ea typeface="Archivo Narrow"/>
                <a:cs typeface="Archivo Narrow"/>
                <a:sym typeface="Archivo Narrow"/>
              </a:rPr>
              <a:t>CSS proporciona atajos para los márgenes y los rellenos:</a:t>
            </a:r>
            <a:endParaRPr>
              <a:solidFill>
                <a:schemeClr val="dk1"/>
              </a:solidFill>
              <a:latin typeface="Archivo Narrow"/>
              <a:ea typeface="Archivo Narrow"/>
              <a:cs typeface="Archivo Narrow"/>
              <a:sym typeface="Archivo Narrow"/>
            </a:endParaRPr>
          </a:p>
        </p:txBody>
      </p:sp>
      <p:pic>
        <p:nvPicPr>
          <p:cNvPr id="281" name="Google Shape;281;g22426a57638_0_307"/>
          <p:cNvPicPr preferRelativeResize="0"/>
          <p:nvPr/>
        </p:nvPicPr>
        <p:blipFill>
          <a:blip r:embed="rId5">
            <a:alphaModFix/>
          </a:blip>
          <a:stretch>
            <a:fillRect/>
          </a:stretch>
        </p:blipFill>
        <p:spPr>
          <a:xfrm>
            <a:off x="2178588" y="1483250"/>
            <a:ext cx="4786824" cy="1332825"/>
          </a:xfrm>
          <a:prstGeom prst="rect">
            <a:avLst/>
          </a:prstGeom>
          <a:noFill/>
          <a:ln>
            <a:noFill/>
          </a:ln>
        </p:spPr>
      </p:pic>
      <p:graphicFrame>
        <p:nvGraphicFramePr>
          <p:cNvPr id="282" name="Google Shape;282;g22426a57638_0_307"/>
          <p:cNvGraphicFramePr/>
          <p:nvPr/>
        </p:nvGraphicFramePr>
        <p:xfrm>
          <a:off x="1808563" y="2816065"/>
          <a:ext cx="3000000" cy="3000000"/>
        </p:xfrm>
        <a:graphic>
          <a:graphicData uri="http://schemas.openxmlformats.org/drawingml/2006/table">
            <a:tbl>
              <a:tblPr bandRow="1" firstRow="1">
                <a:noFill/>
                <a:tableStyleId>{F30EA038-8F17-4182-9253-4C5109F24BA9}</a:tableStyleId>
              </a:tblPr>
              <a:tblGrid>
                <a:gridCol w="1105375"/>
                <a:gridCol w="1105375"/>
                <a:gridCol w="1105375"/>
                <a:gridCol w="1105375"/>
                <a:gridCol w="1105375"/>
              </a:tblGrid>
              <a:tr h="254125">
                <a:tc rowSpan="4">
                  <a:txBody>
                    <a:bodyPr/>
                    <a:lstStyle/>
                    <a:p>
                      <a:pPr indent="0" lvl="0" marL="266700" marR="0" rtl="0" algn="l">
                        <a:lnSpc>
                          <a:spcPct val="100000"/>
                        </a:lnSpc>
                        <a:spcBef>
                          <a:spcPts val="0"/>
                        </a:spcBef>
                        <a:spcAft>
                          <a:spcPts val="0"/>
                        </a:spcAft>
                        <a:buClr>
                          <a:srgbClr val="000000"/>
                        </a:buClr>
                        <a:buSzPts val="1200"/>
                        <a:buFont typeface="Arial"/>
                        <a:buNone/>
                      </a:pPr>
                      <a:r>
                        <a:rPr b="0" lang="es" sz="1000" u="none" cap="none" strike="noStrike">
                          <a:solidFill>
                            <a:srgbClr val="000000"/>
                          </a:solidFill>
                          <a:latin typeface="Montserrat"/>
                          <a:ea typeface="Montserrat"/>
                          <a:cs typeface="Montserrat"/>
                          <a:sym typeface="Montserrat"/>
                        </a:rPr>
                        <a:t>margin o padding:</a:t>
                      </a:r>
                      <a:endParaRPr b="0" sz="1000" u="none" cap="none" strike="noStrike">
                        <a:solidFill>
                          <a:srgbClr val="000000"/>
                        </a:solidFill>
                        <a:latin typeface="Montserrat"/>
                        <a:ea typeface="Montserrat"/>
                        <a:cs typeface="Montserrat"/>
                        <a:sym typeface="Montserrat"/>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gridSpan="4">
                  <a:txBody>
                    <a:bodyPr/>
                    <a:lstStyle/>
                    <a:p>
                      <a:pPr indent="0" lvl="0" marL="0" marR="0" rtl="0" algn="l">
                        <a:lnSpc>
                          <a:spcPct val="100000"/>
                        </a:lnSpc>
                        <a:spcBef>
                          <a:spcPts val="0"/>
                        </a:spcBef>
                        <a:spcAft>
                          <a:spcPts val="0"/>
                        </a:spcAft>
                        <a:buClr>
                          <a:srgbClr val="000000"/>
                        </a:buClr>
                        <a:buSzPts val="1200"/>
                        <a:buFont typeface="Arial"/>
                        <a:buNone/>
                      </a:pPr>
                      <a:r>
                        <a:rPr b="0" lang="es" sz="1000" u="none" cap="none" strike="noStrike">
                          <a:solidFill>
                            <a:srgbClr val="000000"/>
                          </a:solidFill>
                          <a:latin typeface="Montserrat"/>
                          <a:ea typeface="Montserrat"/>
                          <a:cs typeface="Montserrat"/>
                          <a:sym typeface="Montserrat"/>
                          <a:extLst>
                            <a:ext uri="http://customooxmlschemas.google.com/">
                              <go:slidesCustomData xmlns:go="http://customooxmlschemas.google.com/" textRoundtripDataId="1"/>
                            </a:ext>
                          </a:extLst>
                        </a:rPr>
                        <a:t>10px; </a:t>
                      </a:r>
                      <a:r>
                        <a:rPr i="0" lang="es" sz="1000" u="none" cap="none" strike="noStrike">
                          <a:solidFill>
                            <a:srgbClr val="05ADD5"/>
                          </a:solidFill>
                          <a:latin typeface="Montserrat"/>
                          <a:ea typeface="Montserrat"/>
                          <a:cs typeface="Montserrat"/>
                          <a:sym typeface="Montserrat"/>
                          <a:extLst>
                            <a:ext uri="http://customooxmlschemas.google.com/">
                              <go:slidesCustomData xmlns:go="http://customooxmlschemas.google.com/" textRoundtripDataId="2"/>
                            </a:ext>
                          </a:extLst>
                        </a:rPr>
                        <a:t>top/</a:t>
                      </a:r>
                      <a:r>
                        <a:rPr i="0" lang="es" sz="1000" u="none" cap="none" strike="noStrike">
                          <a:solidFill>
                            <a:srgbClr val="CC0099"/>
                          </a:solidFill>
                          <a:latin typeface="Montserrat"/>
                          <a:ea typeface="Montserrat"/>
                          <a:cs typeface="Montserrat"/>
                          <a:sym typeface="Montserrat"/>
                          <a:extLst>
                            <a:ext uri="http://customooxmlschemas.google.com/">
                              <go:slidesCustomData xmlns:go="http://customooxmlschemas.google.com/" textRoundtripDataId="3"/>
                            </a:ext>
                          </a:extLst>
                        </a:rPr>
                        <a:t>right</a:t>
                      </a:r>
                      <a:r>
                        <a:rPr i="0" lang="es" sz="1000" u="none" cap="none" strike="noStrike">
                          <a:solidFill>
                            <a:srgbClr val="000000"/>
                          </a:solidFill>
                          <a:latin typeface="Montserrat"/>
                          <a:ea typeface="Montserrat"/>
                          <a:cs typeface="Montserrat"/>
                          <a:sym typeface="Montserrat"/>
                          <a:extLst>
                            <a:ext uri="http://customooxmlschemas.google.com/">
                              <go:slidesCustomData xmlns:go="http://customooxmlschemas.google.com/" textRoundtripDataId="4"/>
                            </a:ext>
                          </a:extLst>
                        </a:rPr>
                        <a:t>/</a:t>
                      </a:r>
                      <a:r>
                        <a:rPr i="0" lang="es" sz="1000" u="none" cap="none" strike="noStrike">
                          <a:solidFill>
                            <a:srgbClr val="002060"/>
                          </a:solidFill>
                          <a:latin typeface="Montserrat"/>
                          <a:ea typeface="Montserrat"/>
                          <a:cs typeface="Montserrat"/>
                          <a:sym typeface="Montserrat"/>
                          <a:extLst>
                            <a:ext uri="http://customooxmlschemas.google.com/">
                              <go:slidesCustomData xmlns:go="http://customooxmlschemas.google.com/" textRoundtripDataId="5"/>
                            </a:ext>
                          </a:extLst>
                        </a:rPr>
                        <a:t>bottom</a:t>
                      </a:r>
                      <a:r>
                        <a:rPr i="0" lang="es" sz="1000" u="none" cap="none" strike="noStrike">
                          <a:solidFill>
                            <a:srgbClr val="000000"/>
                          </a:solidFill>
                          <a:latin typeface="Montserrat"/>
                          <a:ea typeface="Montserrat"/>
                          <a:cs typeface="Montserrat"/>
                          <a:sym typeface="Montserrat"/>
                          <a:extLst>
                            <a:ext uri="http://customooxmlschemas.google.com/">
                              <go:slidesCustomData xmlns:go="http://customooxmlschemas.google.com/" textRoundtripDataId="6"/>
                            </a:ext>
                          </a:extLst>
                        </a:rPr>
                        <a:t>/</a:t>
                      </a:r>
                      <a:r>
                        <a:rPr i="0" lang="es" sz="1000" u="none" cap="none" strike="noStrike">
                          <a:solidFill>
                            <a:srgbClr val="31078C"/>
                          </a:solidFill>
                          <a:latin typeface="Montserrat"/>
                          <a:ea typeface="Montserrat"/>
                          <a:cs typeface="Montserrat"/>
                          <a:sym typeface="Montserrat"/>
                          <a:extLst>
                            <a:ext uri="http://customooxmlschemas.google.com/">
                              <go:slidesCustomData xmlns:go="http://customooxmlschemas.google.com/" textRoundtripDataId="7"/>
                            </a:ext>
                          </a:extLst>
                        </a:rPr>
                        <a:t>left</a:t>
                      </a:r>
                      <a:endParaRPr sz="1000" u="none" cap="none" strike="noStrike">
                        <a:latin typeface="Montserrat"/>
                        <a:ea typeface="Montserrat"/>
                        <a:cs typeface="Montserrat"/>
                        <a:sym typeface="Montserrat"/>
                      </a:endParaRPr>
                    </a:p>
                  </a:txBody>
                  <a:tcPr marT="45725" marB="45725" marR="91450" marL="91450">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hMerge="1"/>
                <a:tc hMerge="1"/>
                <a:tc hMerge="1"/>
              </a:tr>
              <a:tr h="412950">
                <a:tc vMerge="1"/>
                <a:tc>
                  <a:txBody>
                    <a:bodyPr/>
                    <a:lstStyle/>
                    <a:p>
                      <a:pPr indent="0" lvl="0" marL="0" marR="0" rtl="0" algn="l">
                        <a:lnSpc>
                          <a:spcPct val="100000"/>
                        </a:lnSpc>
                        <a:spcBef>
                          <a:spcPts val="0"/>
                        </a:spcBef>
                        <a:spcAft>
                          <a:spcPts val="0"/>
                        </a:spcAft>
                        <a:buClr>
                          <a:srgbClr val="000000"/>
                        </a:buClr>
                        <a:buSzPts val="1200"/>
                        <a:buFont typeface="Arial"/>
                        <a:buNone/>
                      </a:pPr>
                      <a:r>
                        <a:rPr b="1" i="0" lang="es" sz="1000" u="none" cap="none" strike="noStrike">
                          <a:solidFill>
                            <a:srgbClr val="05ADD5"/>
                          </a:solidFill>
                          <a:latin typeface="Montserrat"/>
                          <a:ea typeface="Montserrat"/>
                          <a:cs typeface="Montserrat"/>
                          <a:sym typeface="Montserrat"/>
                        </a:rPr>
                        <a:t>top</a:t>
                      </a:r>
                      <a:r>
                        <a:rPr b="1" i="0" lang="es" sz="1000" u="none" cap="none" strike="noStrike">
                          <a:solidFill>
                            <a:srgbClr val="000000"/>
                          </a:solidFill>
                          <a:latin typeface="Montserrat"/>
                          <a:ea typeface="Montserrat"/>
                          <a:cs typeface="Montserrat"/>
                          <a:sym typeface="Montserrat"/>
                        </a:rPr>
                        <a:t>/</a:t>
                      </a:r>
                      <a:r>
                        <a:rPr b="1" i="0" lang="es" sz="1000" u="none" cap="none" strike="noStrike">
                          <a:solidFill>
                            <a:srgbClr val="002060"/>
                          </a:solidFill>
                          <a:latin typeface="Montserrat"/>
                          <a:ea typeface="Montserrat"/>
                          <a:cs typeface="Montserrat"/>
                          <a:sym typeface="Montserrat"/>
                        </a:rPr>
                        <a:t>bottom</a:t>
                      </a:r>
                      <a:endParaRPr b="1" i="0" sz="1000" u="none" cap="none" strike="noStrike">
                        <a:solidFill>
                          <a:srgbClr val="00206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rPr lang="es" sz="1000" u="none" cap="none" strike="noStrike">
                          <a:latin typeface="Montserrat"/>
                          <a:ea typeface="Montserrat"/>
                          <a:cs typeface="Montserrat"/>
                          <a:sym typeface="Montserrat"/>
                        </a:rPr>
                        <a:t>10px</a:t>
                      </a:r>
                      <a:endParaRPr sz="1000" u="none" cap="none" strike="noStrike">
                        <a:latin typeface="Montserrat"/>
                        <a:ea typeface="Montserrat"/>
                        <a:cs typeface="Montserrat"/>
                        <a:sym typeface="Montserrat"/>
                      </a:endParaRPr>
                    </a:p>
                  </a:txBody>
                  <a:tcPr marT="45725" marB="45725" marR="91450" marL="91450">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i="0" lang="es" sz="1000" u="none" cap="none" strike="noStrike">
                          <a:solidFill>
                            <a:srgbClr val="CC0099"/>
                          </a:solidFill>
                          <a:latin typeface="Montserrat"/>
                          <a:ea typeface="Montserrat"/>
                          <a:cs typeface="Montserrat"/>
                          <a:sym typeface="Montserrat"/>
                        </a:rPr>
                        <a:t>right</a:t>
                      </a:r>
                      <a:r>
                        <a:rPr b="1" i="0" lang="es" sz="1000" u="none" cap="none" strike="noStrike">
                          <a:solidFill>
                            <a:srgbClr val="000000"/>
                          </a:solidFill>
                          <a:latin typeface="Montserrat"/>
                          <a:ea typeface="Montserrat"/>
                          <a:cs typeface="Montserrat"/>
                          <a:sym typeface="Montserrat"/>
                        </a:rPr>
                        <a:t>/</a:t>
                      </a:r>
                      <a:r>
                        <a:rPr b="1" i="0" lang="es" sz="1000" u="none" cap="none" strike="noStrike">
                          <a:solidFill>
                            <a:srgbClr val="31078C"/>
                          </a:solidFill>
                          <a:latin typeface="Montserrat"/>
                          <a:ea typeface="Montserrat"/>
                          <a:cs typeface="Montserrat"/>
                          <a:sym typeface="Montserrat"/>
                        </a:rPr>
                        <a:t>left</a:t>
                      </a:r>
                      <a:endParaRPr b="1" i="0" sz="1000" u="none" cap="none" strike="noStrike">
                        <a:solidFill>
                          <a:srgbClr val="31078C"/>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rPr lang="es" sz="1000" u="none" cap="none" strike="noStrike">
                          <a:latin typeface="Montserrat"/>
                          <a:ea typeface="Montserrat"/>
                          <a:cs typeface="Montserrat"/>
                          <a:sym typeface="Montserrat"/>
                        </a:rPr>
                        <a:t>20px;</a:t>
                      </a:r>
                      <a:endParaRPr sz="1000" u="none" cap="none" strike="noStrike">
                        <a:latin typeface="Montserrat"/>
                        <a:ea typeface="Montserrat"/>
                        <a:cs typeface="Montserrat"/>
                        <a:sym typeface="Montserrat"/>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000" u="none" cap="none" strike="noStrike">
                        <a:latin typeface="Montserrat"/>
                        <a:ea typeface="Montserrat"/>
                        <a:cs typeface="Montserrat"/>
                        <a:sym typeface="Montserrat"/>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000" u="none" cap="none" strike="noStrike">
                        <a:solidFill>
                          <a:srgbClr val="000000"/>
                        </a:solidFill>
                        <a:latin typeface="Montserrat"/>
                        <a:ea typeface="Montserrat"/>
                        <a:cs typeface="Montserrat"/>
                        <a:sym typeface="Montserrat"/>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412950">
                <a:tc vMerge="1"/>
                <a:tc>
                  <a:txBody>
                    <a:bodyPr/>
                    <a:lstStyle/>
                    <a:p>
                      <a:pPr indent="0" lvl="0" marL="0" marR="0" rtl="0" algn="l">
                        <a:lnSpc>
                          <a:spcPct val="100000"/>
                        </a:lnSpc>
                        <a:spcBef>
                          <a:spcPts val="0"/>
                        </a:spcBef>
                        <a:spcAft>
                          <a:spcPts val="0"/>
                        </a:spcAft>
                        <a:buClr>
                          <a:srgbClr val="000000"/>
                        </a:buClr>
                        <a:buSzPts val="1200"/>
                        <a:buFont typeface="Arial"/>
                        <a:buNone/>
                      </a:pPr>
                      <a:r>
                        <a:rPr b="1" i="0" lang="es" sz="1000" u="none" cap="none" strike="noStrike">
                          <a:solidFill>
                            <a:srgbClr val="05ADD5"/>
                          </a:solidFill>
                          <a:latin typeface="Montserrat"/>
                          <a:ea typeface="Montserrat"/>
                          <a:cs typeface="Montserrat"/>
                          <a:sym typeface="Montserrat"/>
                        </a:rPr>
                        <a:t>top</a:t>
                      </a:r>
                      <a:endParaRPr sz="1000" u="none" cap="none" strike="noStrike">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rPr lang="es" sz="1000" u="none" cap="none" strike="noStrike">
                          <a:latin typeface="Montserrat"/>
                          <a:ea typeface="Montserrat"/>
                          <a:cs typeface="Montserrat"/>
                          <a:sym typeface="Montserrat"/>
                        </a:rPr>
                        <a:t>10px</a:t>
                      </a:r>
                      <a:endParaRPr sz="1000" u="none" cap="none" strike="noStrike">
                        <a:latin typeface="Montserrat"/>
                        <a:ea typeface="Montserrat"/>
                        <a:cs typeface="Montserrat"/>
                        <a:sym typeface="Montserrat"/>
                      </a:endParaRPr>
                    </a:p>
                  </a:txBody>
                  <a:tcPr marT="45725" marB="45725" marR="91450" marL="91450">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i="0" lang="es" sz="1000" u="none" cap="none" strike="noStrike">
                          <a:solidFill>
                            <a:srgbClr val="CC0099"/>
                          </a:solidFill>
                          <a:latin typeface="Montserrat"/>
                          <a:ea typeface="Montserrat"/>
                          <a:cs typeface="Montserrat"/>
                          <a:sym typeface="Montserrat"/>
                        </a:rPr>
                        <a:t>right</a:t>
                      </a:r>
                      <a:r>
                        <a:rPr b="1" i="0" lang="es" sz="1000" u="none" cap="none" strike="noStrike">
                          <a:solidFill>
                            <a:srgbClr val="000000"/>
                          </a:solidFill>
                          <a:latin typeface="Montserrat"/>
                          <a:ea typeface="Montserrat"/>
                          <a:cs typeface="Montserrat"/>
                          <a:sym typeface="Montserrat"/>
                        </a:rPr>
                        <a:t>/</a:t>
                      </a:r>
                      <a:r>
                        <a:rPr b="1" i="0" lang="es" sz="1000" u="none" cap="none" strike="noStrike">
                          <a:solidFill>
                            <a:srgbClr val="31078C"/>
                          </a:solidFill>
                          <a:latin typeface="Montserrat"/>
                          <a:ea typeface="Montserrat"/>
                          <a:cs typeface="Montserrat"/>
                          <a:sym typeface="Montserrat"/>
                        </a:rPr>
                        <a:t>left</a:t>
                      </a:r>
                      <a:endParaRPr b="1" i="0" sz="1000" u="none" cap="none" strike="noStrike">
                        <a:solidFill>
                          <a:srgbClr val="00206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rPr lang="es" sz="1000" u="none" cap="none" strike="noStrike">
                          <a:latin typeface="Montserrat"/>
                          <a:ea typeface="Montserrat"/>
                          <a:cs typeface="Montserrat"/>
                          <a:sym typeface="Montserrat"/>
                        </a:rPr>
                        <a:t>20px</a:t>
                      </a:r>
                      <a:endParaRPr sz="1000" u="none" cap="none" strike="noStrike">
                        <a:latin typeface="Montserrat"/>
                        <a:ea typeface="Montserrat"/>
                        <a:cs typeface="Montserrat"/>
                        <a:sym typeface="Montserrat"/>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i="0" lang="es" sz="1000" u="none" cap="none" strike="noStrike">
                          <a:solidFill>
                            <a:srgbClr val="002060"/>
                          </a:solidFill>
                          <a:latin typeface="Montserrat"/>
                          <a:ea typeface="Montserrat"/>
                          <a:cs typeface="Montserrat"/>
                          <a:sym typeface="Montserrat"/>
                        </a:rPr>
                        <a:t>bottom</a:t>
                      </a:r>
                      <a:endParaRPr b="1" i="0" sz="1000" u="none" cap="none" strike="noStrike">
                        <a:solidFill>
                          <a:srgbClr val="31078C"/>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rPr lang="es" sz="1000" u="none" cap="none" strike="noStrike">
                          <a:latin typeface="Montserrat"/>
                          <a:ea typeface="Montserrat"/>
                          <a:cs typeface="Montserrat"/>
                          <a:sym typeface="Montserrat"/>
                        </a:rPr>
                        <a:t>10px;</a:t>
                      </a:r>
                      <a:endParaRPr sz="1000" u="none" cap="none" strike="noStrike">
                        <a:latin typeface="Montserrat"/>
                        <a:ea typeface="Montserrat"/>
                        <a:cs typeface="Montserrat"/>
                        <a:sym typeface="Montserrat"/>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000" u="none" cap="none" strike="noStrike">
                        <a:solidFill>
                          <a:srgbClr val="000000"/>
                        </a:solidFill>
                        <a:latin typeface="Montserrat"/>
                        <a:ea typeface="Montserrat"/>
                        <a:cs typeface="Montserrat"/>
                        <a:sym typeface="Montserrat"/>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412950">
                <a:tc vMerge="1"/>
                <a:tc>
                  <a:txBody>
                    <a:bodyPr/>
                    <a:lstStyle/>
                    <a:p>
                      <a:pPr indent="0" lvl="0" marL="0" marR="0" rtl="0" algn="l">
                        <a:lnSpc>
                          <a:spcPct val="100000"/>
                        </a:lnSpc>
                        <a:spcBef>
                          <a:spcPts val="0"/>
                        </a:spcBef>
                        <a:spcAft>
                          <a:spcPts val="0"/>
                        </a:spcAft>
                        <a:buClr>
                          <a:srgbClr val="000000"/>
                        </a:buClr>
                        <a:buSzPts val="1200"/>
                        <a:buFont typeface="Arial"/>
                        <a:buNone/>
                      </a:pPr>
                      <a:r>
                        <a:rPr b="1" i="0" lang="es" sz="1000" u="none" cap="none" strike="noStrike">
                          <a:solidFill>
                            <a:srgbClr val="05ADD5"/>
                          </a:solidFill>
                          <a:latin typeface="Montserrat"/>
                          <a:ea typeface="Montserrat"/>
                          <a:cs typeface="Montserrat"/>
                          <a:sym typeface="Montserrat"/>
                        </a:rPr>
                        <a:t>top</a:t>
                      </a:r>
                      <a:endParaRPr sz="1000" u="none" cap="none" strike="noStrike">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rPr lang="es" sz="1000" u="none" cap="none" strike="noStrike">
                          <a:solidFill>
                            <a:srgbClr val="000000"/>
                          </a:solidFill>
                          <a:latin typeface="Montserrat"/>
                          <a:ea typeface="Montserrat"/>
                          <a:cs typeface="Montserrat"/>
                          <a:sym typeface="Montserrat"/>
                        </a:rPr>
                        <a:t>10px</a:t>
                      </a:r>
                      <a:endParaRPr sz="1000" u="none" cap="none" strike="noStrike">
                        <a:solidFill>
                          <a:srgbClr val="000000"/>
                        </a:solidFill>
                        <a:latin typeface="Montserrat"/>
                        <a:ea typeface="Montserrat"/>
                        <a:cs typeface="Montserrat"/>
                        <a:sym typeface="Montserrat"/>
                      </a:endParaRPr>
                    </a:p>
                  </a:txBody>
                  <a:tcPr marT="45725" marB="45725" marR="91450" marL="91450">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i="0" lang="es" sz="1000" u="none" cap="none" strike="noStrike">
                          <a:solidFill>
                            <a:srgbClr val="CC0099"/>
                          </a:solidFill>
                          <a:latin typeface="Montserrat"/>
                          <a:ea typeface="Montserrat"/>
                          <a:cs typeface="Montserrat"/>
                          <a:sym typeface="Montserrat"/>
                        </a:rPr>
                        <a:t>right</a:t>
                      </a:r>
                      <a:endParaRPr b="1" i="0" sz="1000" u="none" cap="none" strike="noStrike">
                        <a:solidFill>
                          <a:srgbClr val="CC0099"/>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rPr lang="es" sz="1000" u="none" cap="none" strike="noStrike">
                          <a:solidFill>
                            <a:srgbClr val="000000"/>
                          </a:solidFill>
                          <a:latin typeface="Montserrat"/>
                          <a:ea typeface="Montserrat"/>
                          <a:cs typeface="Montserrat"/>
                          <a:sym typeface="Montserrat"/>
                        </a:rPr>
                        <a:t>20px</a:t>
                      </a:r>
                      <a:endParaRPr sz="1000" u="none" cap="none" strike="noStrike">
                        <a:solidFill>
                          <a:srgbClr val="000000"/>
                        </a:solidFill>
                        <a:latin typeface="Montserrat"/>
                        <a:ea typeface="Montserrat"/>
                        <a:cs typeface="Montserrat"/>
                        <a:sym typeface="Montserrat"/>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i="0" lang="es" sz="1000" u="none" cap="none" strike="noStrike">
                          <a:solidFill>
                            <a:srgbClr val="002060"/>
                          </a:solidFill>
                          <a:latin typeface="Montserrat"/>
                          <a:ea typeface="Montserrat"/>
                          <a:cs typeface="Montserrat"/>
                          <a:sym typeface="Montserrat"/>
                        </a:rPr>
                        <a:t>bottom</a:t>
                      </a:r>
                      <a:endParaRPr b="1" i="0" sz="1000" u="none" cap="none" strike="noStrike">
                        <a:solidFill>
                          <a:srgbClr val="00206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rPr lang="es" sz="1000" u="none" cap="none" strike="noStrike">
                          <a:solidFill>
                            <a:srgbClr val="000000"/>
                          </a:solidFill>
                          <a:latin typeface="Montserrat"/>
                          <a:ea typeface="Montserrat"/>
                          <a:cs typeface="Montserrat"/>
                          <a:sym typeface="Montserrat"/>
                        </a:rPr>
                        <a:t>10px</a:t>
                      </a:r>
                      <a:endParaRPr sz="1000" u="none" cap="none" strike="noStrike">
                        <a:solidFill>
                          <a:srgbClr val="000000"/>
                        </a:solidFill>
                        <a:latin typeface="Montserrat"/>
                        <a:ea typeface="Montserrat"/>
                        <a:cs typeface="Montserrat"/>
                        <a:sym typeface="Montserrat"/>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i="0" lang="es" sz="1000" u="none" cap="none" strike="noStrike">
                          <a:solidFill>
                            <a:srgbClr val="31078C"/>
                          </a:solidFill>
                          <a:latin typeface="Montserrat"/>
                          <a:ea typeface="Montserrat"/>
                          <a:cs typeface="Montserrat"/>
                          <a:sym typeface="Montserrat"/>
                        </a:rPr>
                        <a:t>left</a:t>
                      </a:r>
                      <a:endParaRPr b="1" i="0" sz="1000" u="none" cap="none" strike="noStrike">
                        <a:solidFill>
                          <a:srgbClr val="31078C"/>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rPr lang="es" sz="1000" u="none" cap="none" strike="noStrike">
                          <a:solidFill>
                            <a:srgbClr val="000000"/>
                          </a:solidFill>
                          <a:latin typeface="Montserrat"/>
                          <a:ea typeface="Montserrat"/>
                          <a:cs typeface="Montserrat"/>
                          <a:sym typeface="Montserrat"/>
                        </a:rPr>
                        <a:t>20px;</a:t>
                      </a:r>
                      <a:endParaRPr sz="1000" u="none" cap="none" strike="noStrike">
                        <a:solidFill>
                          <a:srgbClr val="000000"/>
                        </a:solidFill>
                        <a:latin typeface="Montserrat"/>
                        <a:ea typeface="Montserrat"/>
                        <a:cs typeface="Montserrat"/>
                        <a:sym typeface="Montserrat"/>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 name="Shape 60"/>
        <p:cNvGrpSpPr/>
        <p:nvPr/>
      </p:nvGrpSpPr>
      <p:grpSpPr>
        <a:xfrm>
          <a:off x="0" y="0"/>
          <a:ext cx="0" cy="0"/>
          <a:chOff x="0" y="0"/>
          <a:chExt cx="0" cy="0"/>
        </a:xfrm>
      </p:grpSpPr>
      <p:sp>
        <p:nvSpPr>
          <p:cNvPr id="61" name="Google Shape;61;g2f22587397b_2_0"/>
          <p:cNvSpPr txBox="1"/>
          <p:nvPr/>
        </p:nvSpPr>
        <p:spPr>
          <a:xfrm>
            <a:off x="632700" y="1864600"/>
            <a:ext cx="7878600" cy="837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0"/>
              <a:buFont typeface="Arial"/>
              <a:buNone/>
            </a:pPr>
            <a:r>
              <a:rPr b="1" i="0" lang="es" sz="4200" u="none" cap="none" strike="noStrike">
                <a:solidFill>
                  <a:srgbClr val="434343"/>
                </a:solidFill>
                <a:latin typeface="Archivo"/>
                <a:ea typeface="Archivo"/>
                <a:cs typeface="Archivo"/>
                <a:sym typeface="Archivo"/>
              </a:rPr>
              <a:t>¡Les damos la bienvenida! </a:t>
            </a:r>
            <a:endParaRPr b="1" i="0" sz="4200" u="none" cap="none" strike="noStrike">
              <a:solidFill>
                <a:srgbClr val="434343"/>
              </a:solidFill>
              <a:latin typeface="Archivo"/>
              <a:ea typeface="Archivo"/>
              <a:cs typeface="Archivo"/>
              <a:sym typeface="Archivo"/>
            </a:endParaRPr>
          </a:p>
        </p:txBody>
      </p:sp>
      <p:sp>
        <p:nvSpPr>
          <p:cNvPr id="62" name="Google Shape;62;g2f22587397b_2_0"/>
          <p:cNvSpPr/>
          <p:nvPr/>
        </p:nvSpPr>
        <p:spPr>
          <a:xfrm>
            <a:off x="2234850" y="2701950"/>
            <a:ext cx="4674300" cy="5211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g2f22587397b_2_0"/>
          <p:cNvSpPr txBox="1"/>
          <p:nvPr/>
        </p:nvSpPr>
        <p:spPr>
          <a:xfrm>
            <a:off x="2582550" y="2701900"/>
            <a:ext cx="4274700" cy="409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s" sz="2000" u="none" cap="none" strike="noStrike">
                <a:solidFill>
                  <a:srgbClr val="434343"/>
                </a:solidFill>
                <a:latin typeface="Archivo Medium"/>
                <a:ea typeface="Archivo Medium"/>
                <a:cs typeface="Archivo Medium"/>
                <a:sym typeface="Archivo Medium"/>
              </a:rPr>
              <a:t>Vamos a comenzar a grabar la clase</a:t>
            </a:r>
            <a:endParaRPr b="0" i="0" sz="2000" u="none" cap="none" strike="noStrike">
              <a:solidFill>
                <a:srgbClr val="434343"/>
              </a:solidFill>
              <a:latin typeface="Archivo Medium"/>
              <a:ea typeface="Archivo Medium"/>
              <a:cs typeface="Archivo Medium"/>
              <a:sym typeface="Archivo Medium"/>
            </a:endParaRPr>
          </a:p>
        </p:txBody>
      </p:sp>
      <p:pic>
        <p:nvPicPr>
          <p:cNvPr id="64" name="Google Shape;64;g2f22587397b_2_0"/>
          <p:cNvPicPr preferRelativeResize="0"/>
          <p:nvPr/>
        </p:nvPicPr>
        <p:blipFill rotWithShape="1">
          <a:blip r:embed="rId4">
            <a:alphaModFix/>
          </a:blip>
          <a:srcRect b="0" l="0" r="0" t="0"/>
          <a:stretch/>
        </p:blipFill>
        <p:spPr>
          <a:xfrm>
            <a:off x="2327375" y="2813588"/>
            <a:ext cx="297825" cy="2978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g22426a57638_0_359"/>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grpSp>
        <p:nvGrpSpPr>
          <p:cNvPr id="292" name="Google Shape;292;g22426a57638_0_359"/>
          <p:cNvGrpSpPr/>
          <p:nvPr/>
        </p:nvGrpSpPr>
        <p:grpSpPr>
          <a:xfrm>
            <a:off x="2738387" y="1899748"/>
            <a:ext cx="995192" cy="1109627"/>
            <a:chOff x="0" y="-9525"/>
            <a:chExt cx="354123" cy="394843"/>
          </a:xfrm>
        </p:grpSpPr>
        <p:sp>
          <p:nvSpPr>
            <p:cNvPr id="293" name="Google Shape;293;g22426a57638_0_359"/>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94" name="Google Shape;294;g22426a57638_0_359"/>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295" name="Google Shape;295;g22426a57638_0_359"/>
          <p:cNvSpPr txBox="1"/>
          <p:nvPr/>
        </p:nvSpPr>
        <p:spPr>
          <a:xfrm>
            <a:off x="3802100" y="2162050"/>
            <a:ext cx="4731300" cy="585000"/>
          </a:xfrm>
          <a:prstGeom prst="rect">
            <a:avLst/>
          </a:prstGeom>
          <a:noFill/>
          <a:ln>
            <a:noFill/>
          </a:ln>
        </p:spPr>
        <p:txBody>
          <a:bodyPr anchorCtr="0" anchor="t" bIns="0" lIns="0" spcFirstLastPara="1" rIns="0" wrap="square" tIns="0">
            <a:spAutoFit/>
          </a:bodyPr>
          <a:lstStyle/>
          <a:p>
            <a:pPr indent="0" lvl="0" marL="0" marR="0" rtl="0" algn="l">
              <a:lnSpc>
                <a:spcPct val="119996"/>
              </a:lnSpc>
              <a:spcBef>
                <a:spcPts val="0"/>
              </a:spcBef>
              <a:spcAft>
                <a:spcPts val="0"/>
              </a:spcAft>
              <a:buClr>
                <a:srgbClr val="000000"/>
              </a:buClr>
              <a:buSzPts val="5200"/>
              <a:buFont typeface="Arial"/>
              <a:buNone/>
            </a:pPr>
            <a:r>
              <a:rPr lang="es" sz="3800">
                <a:solidFill>
                  <a:schemeClr val="dk1"/>
                </a:solidFill>
                <a:latin typeface="Archivo Black"/>
                <a:ea typeface="Archivo Black"/>
                <a:cs typeface="Archivo Black"/>
                <a:sym typeface="Archivo Black"/>
              </a:rPr>
              <a:t>Bordes</a:t>
            </a:r>
            <a:endParaRPr sz="3800">
              <a:solidFill>
                <a:schemeClr val="dk1"/>
              </a:solidFill>
              <a:latin typeface="Archivo Black"/>
              <a:ea typeface="Archivo Black"/>
              <a:cs typeface="Archivo Black"/>
              <a:sym typeface="Archivo Black"/>
            </a:endParaRPr>
          </a:p>
        </p:txBody>
      </p:sp>
      <p:pic>
        <p:nvPicPr>
          <p:cNvPr id="296" name="Google Shape;296;g22426a57638_0_359"/>
          <p:cNvPicPr preferRelativeResize="0"/>
          <p:nvPr/>
        </p:nvPicPr>
        <p:blipFill rotWithShape="1">
          <a:blip r:embed="rId4">
            <a:alphaModFix/>
          </a:blip>
          <a:srcRect b="0" l="0" r="0" t="0"/>
          <a:stretch/>
        </p:blipFill>
        <p:spPr>
          <a:xfrm>
            <a:off x="2851676" y="2058262"/>
            <a:ext cx="768596" cy="792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0" name="Shape 300"/>
        <p:cNvGrpSpPr/>
        <p:nvPr/>
      </p:nvGrpSpPr>
      <p:grpSpPr>
        <a:xfrm>
          <a:off x="0" y="0"/>
          <a:ext cx="0" cy="0"/>
          <a:chOff x="0" y="0"/>
          <a:chExt cx="0" cy="0"/>
        </a:xfrm>
      </p:grpSpPr>
      <p:grpSp>
        <p:nvGrpSpPr>
          <p:cNvPr id="301" name="Google Shape;301;g22426a57638_0_316"/>
          <p:cNvGrpSpPr/>
          <p:nvPr/>
        </p:nvGrpSpPr>
        <p:grpSpPr>
          <a:xfrm>
            <a:off x="7787125" y="447675"/>
            <a:ext cx="657040" cy="759481"/>
            <a:chOff x="0" y="-9525"/>
            <a:chExt cx="354123" cy="394843"/>
          </a:xfrm>
        </p:grpSpPr>
        <p:sp>
          <p:nvSpPr>
            <p:cNvPr id="302" name="Google Shape;302;g22426a57638_0_316"/>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03" name="Google Shape;303;g22426a57638_0_316"/>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304" name="Google Shape;304;g22426a57638_0_316"/>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sp>
        <p:nvSpPr>
          <p:cNvPr id="305" name="Google Shape;305;g22426a57638_0_316"/>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Border</a:t>
            </a:r>
            <a:endParaRPr b="1" i="0" sz="4000" u="none" cap="none" strike="noStrike">
              <a:solidFill>
                <a:srgbClr val="0000FF"/>
              </a:solidFill>
              <a:latin typeface="Montserrat"/>
              <a:ea typeface="Montserrat"/>
              <a:cs typeface="Montserrat"/>
              <a:sym typeface="Montserrat"/>
            </a:endParaRPr>
          </a:p>
        </p:txBody>
      </p:sp>
      <p:cxnSp>
        <p:nvCxnSpPr>
          <p:cNvPr id="306" name="Google Shape;306;g22426a57638_0_316"/>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sp>
        <p:nvSpPr>
          <p:cNvPr id="307" name="Google Shape;307;g22426a57638_0_316"/>
          <p:cNvSpPr txBox="1"/>
          <p:nvPr/>
        </p:nvSpPr>
        <p:spPr>
          <a:xfrm>
            <a:off x="5403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Establece un límite entre la parte interior y la parte exterior de la caja. Se pueden especificar estilo, ancho y color. Las opciones son:</a:t>
            </a:r>
            <a:endParaRPr>
              <a:solidFill>
                <a:schemeClr val="dk1"/>
              </a:solidFill>
              <a:latin typeface="Archivo Narrow"/>
              <a:ea typeface="Archivo Narrow"/>
              <a:cs typeface="Archivo Narrow"/>
              <a:sym typeface="Archivo Narrow"/>
            </a:endParaRPr>
          </a:p>
          <a:p>
            <a:pPr indent="-327025" lvl="0" marL="457200" rtl="0" algn="l">
              <a:lnSpc>
                <a:spcPct val="115000"/>
              </a:lnSpc>
              <a:spcBef>
                <a:spcPts val="600"/>
              </a:spcBef>
              <a:spcAft>
                <a:spcPts val="0"/>
              </a:spcAft>
              <a:buClr>
                <a:srgbClr val="595959"/>
              </a:buClr>
              <a:buSzPts val="1550"/>
              <a:buFont typeface="Montserrat"/>
              <a:buChar char="●"/>
            </a:pPr>
            <a:r>
              <a:rPr lang="es">
                <a:solidFill>
                  <a:schemeClr val="dk1"/>
                </a:solidFill>
                <a:latin typeface="Archivo Narrow"/>
                <a:ea typeface="Archivo Narrow"/>
                <a:cs typeface="Archivo Narrow"/>
                <a:sym typeface="Archivo Narrow"/>
              </a:rPr>
              <a:t>border (aplica a todos los lados)</a:t>
            </a:r>
            <a:endParaRPr>
              <a:solidFill>
                <a:schemeClr val="dk1"/>
              </a:solidFill>
              <a:latin typeface="Archivo Narrow"/>
              <a:ea typeface="Archivo Narrow"/>
              <a:cs typeface="Archivo Narrow"/>
              <a:sym typeface="Archivo Narrow"/>
            </a:endParaRPr>
          </a:p>
          <a:p>
            <a:pPr indent="-327025" lvl="0" marL="457200" rtl="0" algn="l">
              <a:lnSpc>
                <a:spcPct val="115000"/>
              </a:lnSpc>
              <a:spcBef>
                <a:spcPts val="0"/>
              </a:spcBef>
              <a:spcAft>
                <a:spcPts val="0"/>
              </a:spcAft>
              <a:buClr>
                <a:srgbClr val="595959"/>
              </a:buClr>
              <a:buSzPts val="1550"/>
              <a:buFont typeface="Montserrat"/>
              <a:buChar char="●"/>
            </a:pPr>
            <a:r>
              <a:rPr lang="es">
                <a:solidFill>
                  <a:schemeClr val="dk1"/>
                </a:solidFill>
                <a:latin typeface="Archivo Narrow"/>
                <a:ea typeface="Archivo Narrow"/>
                <a:cs typeface="Archivo Narrow"/>
                <a:sym typeface="Archivo Narrow"/>
              </a:rPr>
              <a:t>border-top</a:t>
            </a:r>
            <a:endParaRPr>
              <a:solidFill>
                <a:schemeClr val="dk1"/>
              </a:solidFill>
              <a:latin typeface="Archivo Narrow"/>
              <a:ea typeface="Archivo Narrow"/>
              <a:cs typeface="Archivo Narrow"/>
              <a:sym typeface="Archivo Narrow"/>
            </a:endParaRPr>
          </a:p>
          <a:p>
            <a:pPr indent="-327025" lvl="0" marL="457200" rtl="0" algn="l">
              <a:lnSpc>
                <a:spcPct val="115000"/>
              </a:lnSpc>
              <a:spcBef>
                <a:spcPts val="0"/>
              </a:spcBef>
              <a:spcAft>
                <a:spcPts val="0"/>
              </a:spcAft>
              <a:buClr>
                <a:srgbClr val="595959"/>
              </a:buClr>
              <a:buSzPts val="1550"/>
              <a:buFont typeface="Montserrat"/>
              <a:buChar char="●"/>
            </a:pPr>
            <a:r>
              <a:rPr lang="es">
                <a:solidFill>
                  <a:schemeClr val="dk1"/>
                </a:solidFill>
                <a:latin typeface="Archivo Narrow"/>
                <a:ea typeface="Archivo Narrow"/>
                <a:cs typeface="Archivo Narrow"/>
                <a:sym typeface="Archivo Narrow"/>
              </a:rPr>
              <a:t>border-right</a:t>
            </a:r>
            <a:endParaRPr>
              <a:solidFill>
                <a:schemeClr val="dk1"/>
              </a:solidFill>
              <a:latin typeface="Archivo Narrow"/>
              <a:ea typeface="Archivo Narrow"/>
              <a:cs typeface="Archivo Narrow"/>
              <a:sym typeface="Archivo Narrow"/>
            </a:endParaRPr>
          </a:p>
          <a:p>
            <a:pPr indent="-327025" lvl="0" marL="457200" rtl="0" algn="l">
              <a:lnSpc>
                <a:spcPct val="115000"/>
              </a:lnSpc>
              <a:spcBef>
                <a:spcPts val="0"/>
              </a:spcBef>
              <a:spcAft>
                <a:spcPts val="0"/>
              </a:spcAft>
              <a:buClr>
                <a:srgbClr val="595959"/>
              </a:buClr>
              <a:buSzPts val="1550"/>
              <a:buFont typeface="Montserrat"/>
              <a:buChar char="●"/>
            </a:pPr>
            <a:r>
              <a:rPr lang="es">
                <a:solidFill>
                  <a:schemeClr val="dk1"/>
                </a:solidFill>
                <a:latin typeface="Archivo Narrow"/>
                <a:ea typeface="Archivo Narrow"/>
                <a:cs typeface="Archivo Narrow"/>
                <a:sym typeface="Archivo Narrow"/>
              </a:rPr>
              <a:t>border-bottom</a:t>
            </a:r>
            <a:endParaRPr>
              <a:solidFill>
                <a:schemeClr val="dk1"/>
              </a:solidFill>
              <a:latin typeface="Archivo Narrow"/>
              <a:ea typeface="Archivo Narrow"/>
              <a:cs typeface="Archivo Narrow"/>
              <a:sym typeface="Archivo Narrow"/>
            </a:endParaRPr>
          </a:p>
          <a:p>
            <a:pPr indent="-327025" lvl="0" marL="457200" rtl="0" algn="l">
              <a:lnSpc>
                <a:spcPct val="115000"/>
              </a:lnSpc>
              <a:spcBef>
                <a:spcPts val="0"/>
              </a:spcBef>
              <a:spcAft>
                <a:spcPts val="0"/>
              </a:spcAft>
              <a:buClr>
                <a:srgbClr val="595959"/>
              </a:buClr>
              <a:buSzPts val="1550"/>
              <a:buFont typeface="Montserrat"/>
              <a:buChar char="●"/>
            </a:pPr>
            <a:r>
              <a:rPr lang="es">
                <a:solidFill>
                  <a:schemeClr val="dk1"/>
                </a:solidFill>
                <a:latin typeface="Archivo Narrow"/>
                <a:ea typeface="Archivo Narrow"/>
                <a:cs typeface="Archivo Narrow"/>
                <a:sym typeface="Archivo Narrow"/>
              </a:rPr>
              <a:t>border-left</a:t>
            </a:r>
            <a:endParaRPr sz="1550">
              <a:solidFill>
                <a:srgbClr val="000000"/>
              </a:solidFill>
              <a:latin typeface="Montserrat"/>
              <a:ea typeface="Montserrat"/>
              <a:cs typeface="Montserrat"/>
              <a:sym typeface="Montserrat"/>
            </a:endParaRPr>
          </a:p>
        </p:txBody>
      </p:sp>
      <p:pic>
        <p:nvPicPr>
          <p:cNvPr id="308" name="Google Shape;308;g22426a57638_0_316"/>
          <p:cNvPicPr preferRelativeResize="0"/>
          <p:nvPr/>
        </p:nvPicPr>
        <p:blipFill>
          <a:blip r:embed="rId5">
            <a:alphaModFix/>
          </a:blip>
          <a:stretch>
            <a:fillRect/>
          </a:stretch>
        </p:blipFill>
        <p:spPr>
          <a:xfrm>
            <a:off x="4651900" y="1360025"/>
            <a:ext cx="4028000" cy="24234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2" name="Shape 312"/>
        <p:cNvGrpSpPr/>
        <p:nvPr/>
      </p:nvGrpSpPr>
      <p:grpSpPr>
        <a:xfrm>
          <a:off x="0" y="0"/>
          <a:ext cx="0" cy="0"/>
          <a:chOff x="0" y="0"/>
          <a:chExt cx="0" cy="0"/>
        </a:xfrm>
      </p:grpSpPr>
      <p:grpSp>
        <p:nvGrpSpPr>
          <p:cNvPr id="313" name="Google Shape;313;g22426a57638_0_325"/>
          <p:cNvGrpSpPr/>
          <p:nvPr/>
        </p:nvGrpSpPr>
        <p:grpSpPr>
          <a:xfrm>
            <a:off x="7787125" y="447675"/>
            <a:ext cx="657040" cy="759481"/>
            <a:chOff x="0" y="-9525"/>
            <a:chExt cx="354123" cy="394843"/>
          </a:xfrm>
        </p:grpSpPr>
        <p:sp>
          <p:nvSpPr>
            <p:cNvPr id="314" name="Google Shape;314;g22426a57638_0_325"/>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15" name="Google Shape;315;g22426a57638_0_325"/>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316" name="Google Shape;316;g22426a57638_0_325"/>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sp>
        <p:nvSpPr>
          <p:cNvPr id="317" name="Google Shape;317;g22426a57638_0_325"/>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Border</a:t>
            </a:r>
            <a:endParaRPr b="1" i="0" sz="4000" u="none" cap="none" strike="noStrike">
              <a:solidFill>
                <a:srgbClr val="0000FF"/>
              </a:solidFill>
              <a:latin typeface="Montserrat"/>
              <a:ea typeface="Montserrat"/>
              <a:cs typeface="Montserrat"/>
              <a:sym typeface="Montserrat"/>
            </a:endParaRPr>
          </a:p>
        </p:txBody>
      </p:sp>
      <p:cxnSp>
        <p:nvCxnSpPr>
          <p:cNvPr id="318" name="Google Shape;318;g22426a57638_0_325"/>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sp>
        <p:nvSpPr>
          <p:cNvPr id="319" name="Google Shape;319;g22426a57638_0_325"/>
          <p:cNvSpPr txBox="1"/>
          <p:nvPr/>
        </p:nvSpPr>
        <p:spPr>
          <a:xfrm>
            <a:off x="660625" y="1304875"/>
            <a:ext cx="8280000" cy="331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600"/>
              </a:spcAft>
              <a:buNone/>
            </a:pPr>
            <a:r>
              <a:rPr lang="es">
                <a:solidFill>
                  <a:schemeClr val="dk1"/>
                </a:solidFill>
                <a:latin typeface="Archivo Narrow"/>
                <a:ea typeface="Archivo Narrow"/>
                <a:cs typeface="Archivo Narrow"/>
                <a:sym typeface="Archivo Narrow"/>
              </a:rPr>
              <a:t>Las  propiedades básicas y específicas de los bordes en CSS son las siguientes:</a:t>
            </a:r>
            <a:endParaRPr>
              <a:solidFill>
                <a:schemeClr val="dk1"/>
              </a:solidFill>
              <a:latin typeface="Archivo Narrow"/>
              <a:ea typeface="Archivo Narrow"/>
              <a:cs typeface="Archivo Narrow"/>
              <a:sym typeface="Archivo Narrow"/>
            </a:endParaRPr>
          </a:p>
        </p:txBody>
      </p:sp>
      <p:pic>
        <p:nvPicPr>
          <p:cNvPr id="320" name="Google Shape;320;g22426a57638_0_325"/>
          <p:cNvPicPr preferRelativeResize="0"/>
          <p:nvPr/>
        </p:nvPicPr>
        <p:blipFill>
          <a:blip r:embed="rId5">
            <a:alphaModFix/>
          </a:blip>
          <a:stretch>
            <a:fillRect/>
          </a:stretch>
        </p:blipFill>
        <p:spPr>
          <a:xfrm>
            <a:off x="1313949" y="1800000"/>
            <a:ext cx="6363701" cy="1442850"/>
          </a:xfrm>
          <a:prstGeom prst="rect">
            <a:avLst/>
          </a:prstGeom>
          <a:noFill/>
          <a:ln>
            <a:noFill/>
          </a:ln>
        </p:spPr>
      </p:pic>
      <p:sp>
        <p:nvSpPr>
          <p:cNvPr id="321" name="Google Shape;321;g22426a57638_0_325"/>
          <p:cNvSpPr txBox="1"/>
          <p:nvPr/>
        </p:nvSpPr>
        <p:spPr>
          <a:xfrm>
            <a:off x="614250" y="3376650"/>
            <a:ext cx="8097900" cy="94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600"/>
              </a:spcAft>
              <a:buNone/>
            </a:pPr>
            <a:r>
              <a:rPr lang="es">
                <a:solidFill>
                  <a:schemeClr val="dk1"/>
                </a:solidFill>
                <a:latin typeface="Archivo Narrow"/>
                <a:ea typeface="Archivo Narrow"/>
                <a:cs typeface="Archivo Narrow"/>
                <a:sym typeface="Archivo Narrow"/>
              </a:rPr>
              <a:t>El estilo de borde más frecuente es solid (borde liso y continuo), y que además es la opción por defecto. Pueden utilizarse cualquiera de los estilos indicados en la tabla anterior e incluso combinar con otras propiedades. </a:t>
            </a:r>
            <a:r>
              <a:rPr lang="es">
                <a:solidFill>
                  <a:schemeClr val="dk1"/>
                </a:solidFill>
                <a:uFill>
                  <a:noFill/>
                </a:uFill>
                <a:latin typeface="Archivo Narrow"/>
                <a:ea typeface="Archivo Narrow"/>
                <a:cs typeface="Archivo Narrow"/>
                <a:sym typeface="Archivo Narrow"/>
                <a:hlinkClick r:id="rId6">
                  <a:extLst>
                    <a:ext uri="{A12FA001-AC4F-418D-AE19-62706E023703}">
                      <ahyp:hlinkClr val="tx"/>
                    </a:ext>
                  </a:extLst>
                </a:hlinkClick>
              </a:rPr>
              <a:t>+info</a:t>
            </a:r>
            <a:endParaRPr sz="1550">
              <a:solidFill>
                <a:srgbClr val="595959"/>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5" name="Shape 325"/>
        <p:cNvGrpSpPr/>
        <p:nvPr/>
      </p:nvGrpSpPr>
      <p:grpSpPr>
        <a:xfrm>
          <a:off x="0" y="0"/>
          <a:ext cx="0" cy="0"/>
          <a:chOff x="0" y="0"/>
          <a:chExt cx="0" cy="0"/>
        </a:xfrm>
      </p:grpSpPr>
      <p:grpSp>
        <p:nvGrpSpPr>
          <p:cNvPr id="326" name="Google Shape;326;g22426a57638_0_334"/>
          <p:cNvGrpSpPr/>
          <p:nvPr/>
        </p:nvGrpSpPr>
        <p:grpSpPr>
          <a:xfrm>
            <a:off x="7787125" y="447675"/>
            <a:ext cx="657040" cy="759481"/>
            <a:chOff x="0" y="-9525"/>
            <a:chExt cx="354123" cy="394843"/>
          </a:xfrm>
        </p:grpSpPr>
        <p:sp>
          <p:nvSpPr>
            <p:cNvPr id="327" name="Google Shape;327;g22426a57638_0_334"/>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28" name="Google Shape;328;g22426a57638_0_334"/>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329" name="Google Shape;329;g22426a57638_0_334"/>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sp>
        <p:nvSpPr>
          <p:cNvPr id="330" name="Google Shape;330;g22426a57638_0_334"/>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Border</a:t>
            </a:r>
            <a:endParaRPr b="1" i="0" sz="4000" u="none" cap="none" strike="noStrike">
              <a:solidFill>
                <a:srgbClr val="0000FF"/>
              </a:solidFill>
              <a:latin typeface="Montserrat"/>
              <a:ea typeface="Montserrat"/>
              <a:cs typeface="Montserrat"/>
              <a:sym typeface="Montserrat"/>
            </a:endParaRPr>
          </a:p>
        </p:txBody>
      </p:sp>
      <p:cxnSp>
        <p:nvCxnSpPr>
          <p:cNvPr id="331" name="Google Shape;331;g22426a57638_0_334"/>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sp>
        <p:nvSpPr>
          <p:cNvPr id="332" name="Google Shape;332;g22426a57638_0_334"/>
          <p:cNvSpPr txBox="1"/>
          <p:nvPr/>
        </p:nvSpPr>
        <p:spPr>
          <a:xfrm>
            <a:off x="311700" y="1152475"/>
            <a:ext cx="4260300" cy="34164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595959"/>
              </a:buClr>
              <a:buSzPts val="1200"/>
              <a:buFont typeface="Montserrat"/>
              <a:buChar char="●"/>
            </a:pPr>
            <a:r>
              <a:rPr b="1" lang="es">
                <a:solidFill>
                  <a:schemeClr val="dk1"/>
                </a:solidFill>
                <a:latin typeface="Archivo Narrow"/>
                <a:ea typeface="Archivo Narrow"/>
                <a:cs typeface="Archivo Narrow"/>
                <a:sym typeface="Archivo Narrow"/>
              </a:rPr>
              <a:t>hidden</a:t>
            </a:r>
            <a:r>
              <a:rPr lang="es">
                <a:solidFill>
                  <a:schemeClr val="dk1"/>
                </a:solidFill>
                <a:latin typeface="Archivo Narrow"/>
                <a:ea typeface="Archivo Narrow"/>
                <a:cs typeface="Archivo Narrow"/>
                <a:sym typeface="Archivo Narrow"/>
              </a:rPr>
              <a:t>: Oculto. Idéntico a none, salvo para conflictos con tablas.</a:t>
            </a:r>
            <a:endParaRPr>
              <a:solidFill>
                <a:schemeClr val="dk1"/>
              </a:solidFill>
              <a:latin typeface="Archivo Narrow"/>
              <a:ea typeface="Archivo Narrow"/>
              <a:cs typeface="Archivo Narrow"/>
              <a:sym typeface="Archivo Narrow"/>
            </a:endParaRPr>
          </a:p>
          <a:p>
            <a:pPr indent="-304800" lvl="0" marL="457200" rtl="0" algn="l">
              <a:lnSpc>
                <a:spcPct val="115000"/>
              </a:lnSpc>
              <a:spcBef>
                <a:spcPts val="0"/>
              </a:spcBef>
              <a:spcAft>
                <a:spcPts val="0"/>
              </a:spcAft>
              <a:buClr>
                <a:srgbClr val="595959"/>
              </a:buClr>
              <a:buSzPts val="1200"/>
              <a:buFont typeface="Montserrat"/>
              <a:buChar char="●"/>
            </a:pPr>
            <a:r>
              <a:rPr b="1" lang="es">
                <a:solidFill>
                  <a:schemeClr val="dk1"/>
                </a:solidFill>
                <a:latin typeface="Archivo Narrow"/>
                <a:ea typeface="Archivo Narrow"/>
                <a:cs typeface="Archivo Narrow"/>
                <a:sym typeface="Archivo Narrow"/>
              </a:rPr>
              <a:t>dotted</a:t>
            </a:r>
            <a:r>
              <a:rPr lang="es">
                <a:solidFill>
                  <a:schemeClr val="dk1"/>
                </a:solidFill>
                <a:latin typeface="Archivo Narrow"/>
                <a:ea typeface="Archivo Narrow"/>
                <a:cs typeface="Archivo Narrow"/>
                <a:sym typeface="Archivo Narrow"/>
              </a:rPr>
              <a:t>: Borde basado en puntos.</a:t>
            </a:r>
            <a:endParaRPr>
              <a:solidFill>
                <a:schemeClr val="dk1"/>
              </a:solidFill>
              <a:latin typeface="Archivo Narrow"/>
              <a:ea typeface="Archivo Narrow"/>
              <a:cs typeface="Archivo Narrow"/>
              <a:sym typeface="Archivo Narrow"/>
            </a:endParaRPr>
          </a:p>
          <a:p>
            <a:pPr indent="-304800" lvl="0" marL="457200" rtl="0" algn="l">
              <a:lnSpc>
                <a:spcPct val="115000"/>
              </a:lnSpc>
              <a:spcBef>
                <a:spcPts val="0"/>
              </a:spcBef>
              <a:spcAft>
                <a:spcPts val="0"/>
              </a:spcAft>
              <a:buClr>
                <a:srgbClr val="595959"/>
              </a:buClr>
              <a:buSzPts val="1200"/>
              <a:buFont typeface="Montserrat"/>
              <a:buChar char="●"/>
            </a:pPr>
            <a:r>
              <a:rPr b="1" lang="es">
                <a:solidFill>
                  <a:schemeClr val="dk1"/>
                </a:solidFill>
                <a:latin typeface="Archivo Narrow"/>
                <a:ea typeface="Archivo Narrow"/>
                <a:cs typeface="Archivo Narrow"/>
                <a:sym typeface="Archivo Narrow"/>
              </a:rPr>
              <a:t>dashed</a:t>
            </a:r>
            <a:r>
              <a:rPr lang="es">
                <a:solidFill>
                  <a:schemeClr val="dk1"/>
                </a:solidFill>
                <a:latin typeface="Archivo Narrow"/>
                <a:ea typeface="Archivo Narrow"/>
                <a:cs typeface="Archivo Narrow"/>
                <a:sym typeface="Archivo Narrow"/>
              </a:rPr>
              <a:t>: Borde basado en rayas (línea discontinua).</a:t>
            </a:r>
            <a:endParaRPr>
              <a:solidFill>
                <a:schemeClr val="dk1"/>
              </a:solidFill>
              <a:latin typeface="Archivo Narrow"/>
              <a:ea typeface="Archivo Narrow"/>
              <a:cs typeface="Archivo Narrow"/>
              <a:sym typeface="Archivo Narrow"/>
            </a:endParaRPr>
          </a:p>
          <a:p>
            <a:pPr indent="-304800" lvl="0" marL="457200" rtl="0" algn="l">
              <a:lnSpc>
                <a:spcPct val="115000"/>
              </a:lnSpc>
              <a:spcBef>
                <a:spcPts val="0"/>
              </a:spcBef>
              <a:spcAft>
                <a:spcPts val="0"/>
              </a:spcAft>
              <a:buClr>
                <a:srgbClr val="595959"/>
              </a:buClr>
              <a:buSzPts val="1200"/>
              <a:buFont typeface="Montserrat"/>
              <a:buChar char="●"/>
            </a:pPr>
            <a:r>
              <a:rPr b="1" lang="es">
                <a:solidFill>
                  <a:schemeClr val="dk1"/>
                </a:solidFill>
                <a:latin typeface="Archivo Narrow"/>
                <a:ea typeface="Archivo Narrow"/>
                <a:cs typeface="Archivo Narrow"/>
                <a:sym typeface="Archivo Narrow"/>
              </a:rPr>
              <a:t>solid</a:t>
            </a:r>
            <a:r>
              <a:rPr lang="es">
                <a:solidFill>
                  <a:schemeClr val="dk1"/>
                </a:solidFill>
                <a:latin typeface="Archivo Narrow"/>
                <a:ea typeface="Archivo Narrow"/>
                <a:cs typeface="Archivo Narrow"/>
                <a:sym typeface="Archivo Narrow"/>
              </a:rPr>
              <a:t>: Borde sólido (línea continua).</a:t>
            </a:r>
            <a:endParaRPr>
              <a:solidFill>
                <a:schemeClr val="dk1"/>
              </a:solidFill>
              <a:latin typeface="Archivo Narrow"/>
              <a:ea typeface="Archivo Narrow"/>
              <a:cs typeface="Archivo Narrow"/>
              <a:sym typeface="Archivo Narrow"/>
            </a:endParaRPr>
          </a:p>
          <a:p>
            <a:pPr indent="-304800" lvl="0" marL="457200" rtl="0" algn="l">
              <a:lnSpc>
                <a:spcPct val="115000"/>
              </a:lnSpc>
              <a:spcBef>
                <a:spcPts val="0"/>
              </a:spcBef>
              <a:spcAft>
                <a:spcPts val="0"/>
              </a:spcAft>
              <a:buClr>
                <a:srgbClr val="595959"/>
              </a:buClr>
              <a:buSzPts val="1200"/>
              <a:buFont typeface="Montserrat"/>
              <a:buChar char="●"/>
            </a:pPr>
            <a:r>
              <a:rPr b="1" lang="es">
                <a:solidFill>
                  <a:schemeClr val="dk1"/>
                </a:solidFill>
                <a:latin typeface="Archivo Narrow"/>
                <a:ea typeface="Archivo Narrow"/>
                <a:cs typeface="Archivo Narrow"/>
                <a:sym typeface="Archivo Narrow"/>
              </a:rPr>
              <a:t>double</a:t>
            </a:r>
            <a:r>
              <a:rPr lang="es">
                <a:solidFill>
                  <a:schemeClr val="dk1"/>
                </a:solidFill>
                <a:latin typeface="Archivo Narrow"/>
                <a:ea typeface="Archivo Narrow"/>
                <a:cs typeface="Archivo Narrow"/>
                <a:sym typeface="Archivo Narrow"/>
              </a:rPr>
              <a:t>: Borde doble (dos líneas continuas).</a:t>
            </a:r>
            <a:endParaRPr>
              <a:solidFill>
                <a:schemeClr val="dk1"/>
              </a:solidFill>
              <a:latin typeface="Archivo Narrow"/>
              <a:ea typeface="Archivo Narrow"/>
              <a:cs typeface="Archivo Narrow"/>
              <a:sym typeface="Archivo Narrow"/>
            </a:endParaRPr>
          </a:p>
          <a:p>
            <a:pPr indent="-304800" lvl="0" marL="457200" rtl="0" algn="l">
              <a:lnSpc>
                <a:spcPct val="115000"/>
              </a:lnSpc>
              <a:spcBef>
                <a:spcPts val="0"/>
              </a:spcBef>
              <a:spcAft>
                <a:spcPts val="0"/>
              </a:spcAft>
              <a:buClr>
                <a:srgbClr val="595959"/>
              </a:buClr>
              <a:buSzPts val="1200"/>
              <a:buFont typeface="Montserrat"/>
              <a:buChar char="●"/>
            </a:pPr>
            <a:r>
              <a:rPr b="1" lang="es">
                <a:solidFill>
                  <a:schemeClr val="dk1"/>
                </a:solidFill>
                <a:latin typeface="Archivo Narrow"/>
                <a:ea typeface="Archivo Narrow"/>
                <a:cs typeface="Archivo Narrow"/>
                <a:sym typeface="Archivo Narrow"/>
              </a:rPr>
              <a:t>groove</a:t>
            </a:r>
            <a:r>
              <a:rPr lang="es">
                <a:solidFill>
                  <a:schemeClr val="dk1"/>
                </a:solidFill>
                <a:latin typeface="Archivo Narrow"/>
                <a:ea typeface="Archivo Narrow"/>
                <a:cs typeface="Archivo Narrow"/>
                <a:sym typeface="Archivo Narrow"/>
              </a:rPr>
              <a:t>: Borde biselado con luz desde arriba.</a:t>
            </a:r>
            <a:endParaRPr>
              <a:solidFill>
                <a:schemeClr val="dk1"/>
              </a:solidFill>
              <a:latin typeface="Archivo Narrow"/>
              <a:ea typeface="Archivo Narrow"/>
              <a:cs typeface="Archivo Narrow"/>
              <a:sym typeface="Archivo Narrow"/>
            </a:endParaRPr>
          </a:p>
          <a:p>
            <a:pPr indent="-304800" lvl="0" marL="457200" rtl="0" algn="l">
              <a:lnSpc>
                <a:spcPct val="115000"/>
              </a:lnSpc>
              <a:spcBef>
                <a:spcPts val="0"/>
              </a:spcBef>
              <a:spcAft>
                <a:spcPts val="0"/>
              </a:spcAft>
              <a:buClr>
                <a:srgbClr val="595959"/>
              </a:buClr>
              <a:buSzPts val="1200"/>
              <a:buFont typeface="Montserrat"/>
              <a:buChar char="●"/>
            </a:pPr>
            <a:r>
              <a:rPr b="1" lang="es">
                <a:solidFill>
                  <a:schemeClr val="dk1"/>
                </a:solidFill>
                <a:latin typeface="Archivo Narrow"/>
                <a:ea typeface="Archivo Narrow"/>
                <a:cs typeface="Archivo Narrow"/>
                <a:sym typeface="Archivo Narrow"/>
              </a:rPr>
              <a:t>ridge</a:t>
            </a:r>
            <a:r>
              <a:rPr lang="es">
                <a:solidFill>
                  <a:schemeClr val="dk1"/>
                </a:solidFill>
                <a:latin typeface="Archivo Narrow"/>
                <a:ea typeface="Archivo Narrow"/>
                <a:cs typeface="Archivo Narrow"/>
                <a:sym typeface="Archivo Narrow"/>
              </a:rPr>
              <a:t>: Borde biselado con luz desde abajo. Opuesto a groove.</a:t>
            </a:r>
            <a:endParaRPr>
              <a:solidFill>
                <a:schemeClr val="dk1"/>
              </a:solidFill>
              <a:latin typeface="Archivo Narrow"/>
              <a:ea typeface="Archivo Narrow"/>
              <a:cs typeface="Archivo Narrow"/>
              <a:sym typeface="Archivo Narrow"/>
            </a:endParaRPr>
          </a:p>
          <a:p>
            <a:pPr indent="-304800" lvl="0" marL="457200" rtl="0" algn="l">
              <a:lnSpc>
                <a:spcPct val="115000"/>
              </a:lnSpc>
              <a:spcBef>
                <a:spcPts val="0"/>
              </a:spcBef>
              <a:spcAft>
                <a:spcPts val="0"/>
              </a:spcAft>
              <a:buClr>
                <a:srgbClr val="595959"/>
              </a:buClr>
              <a:buSzPts val="1200"/>
              <a:buFont typeface="Montserrat"/>
              <a:buChar char="●"/>
            </a:pPr>
            <a:r>
              <a:rPr b="1" lang="es">
                <a:solidFill>
                  <a:schemeClr val="dk1"/>
                </a:solidFill>
                <a:latin typeface="Archivo Narrow"/>
                <a:ea typeface="Archivo Narrow"/>
                <a:cs typeface="Archivo Narrow"/>
                <a:sym typeface="Archivo Narrow"/>
              </a:rPr>
              <a:t>inset</a:t>
            </a:r>
            <a:r>
              <a:rPr lang="es">
                <a:solidFill>
                  <a:schemeClr val="dk1"/>
                </a:solidFill>
                <a:latin typeface="Archivo Narrow"/>
                <a:ea typeface="Archivo Narrow"/>
                <a:cs typeface="Archivo Narrow"/>
                <a:sym typeface="Archivo Narrow"/>
              </a:rPr>
              <a:t>: Borde con profundidad «hacia dentro».</a:t>
            </a:r>
            <a:endParaRPr>
              <a:solidFill>
                <a:schemeClr val="dk1"/>
              </a:solidFill>
              <a:latin typeface="Archivo Narrow"/>
              <a:ea typeface="Archivo Narrow"/>
              <a:cs typeface="Archivo Narrow"/>
              <a:sym typeface="Archivo Narrow"/>
            </a:endParaRPr>
          </a:p>
          <a:p>
            <a:pPr indent="-304800" lvl="0" marL="457200" rtl="0" algn="l">
              <a:lnSpc>
                <a:spcPct val="115000"/>
              </a:lnSpc>
              <a:spcBef>
                <a:spcPts val="0"/>
              </a:spcBef>
              <a:spcAft>
                <a:spcPts val="0"/>
              </a:spcAft>
              <a:buClr>
                <a:srgbClr val="595959"/>
              </a:buClr>
              <a:buSzPts val="1200"/>
              <a:buFont typeface="Montserrat"/>
              <a:buChar char="●"/>
            </a:pPr>
            <a:r>
              <a:rPr b="1" lang="es">
                <a:solidFill>
                  <a:schemeClr val="dk1"/>
                </a:solidFill>
                <a:latin typeface="Archivo Narrow"/>
                <a:ea typeface="Archivo Narrow"/>
                <a:cs typeface="Archivo Narrow"/>
                <a:sym typeface="Archivo Narrow"/>
              </a:rPr>
              <a:t>outset</a:t>
            </a:r>
            <a:r>
              <a:rPr lang="es">
                <a:solidFill>
                  <a:schemeClr val="dk1"/>
                </a:solidFill>
                <a:latin typeface="Archivo Narrow"/>
                <a:ea typeface="Archivo Narrow"/>
                <a:cs typeface="Archivo Narrow"/>
                <a:sym typeface="Archivo Narrow"/>
              </a:rPr>
              <a:t>: Borde con profundidad «hacia fuera». Opuesto a inset.</a:t>
            </a:r>
            <a:endParaRPr sz="1200">
              <a:solidFill>
                <a:srgbClr val="595959"/>
              </a:solidFill>
              <a:latin typeface="Montserrat"/>
              <a:ea typeface="Montserrat"/>
              <a:cs typeface="Montserrat"/>
              <a:sym typeface="Montserrat"/>
            </a:endParaRPr>
          </a:p>
        </p:txBody>
      </p:sp>
      <p:pic>
        <p:nvPicPr>
          <p:cNvPr id="333" name="Google Shape;333;g22426a57638_0_334"/>
          <p:cNvPicPr preferRelativeResize="0"/>
          <p:nvPr/>
        </p:nvPicPr>
        <p:blipFill>
          <a:blip r:embed="rId5">
            <a:alphaModFix/>
          </a:blip>
          <a:stretch>
            <a:fillRect/>
          </a:stretch>
        </p:blipFill>
        <p:spPr>
          <a:xfrm>
            <a:off x="4832397" y="1170125"/>
            <a:ext cx="2856271" cy="33987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7" name="Shape 337"/>
        <p:cNvGrpSpPr/>
        <p:nvPr/>
      </p:nvGrpSpPr>
      <p:grpSpPr>
        <a:xfrm>
          <a:off x="0" y="0"/>
          <a:ext cx="0" cy="0"/>
          <a:chOff x="0" y="0"/>
          <a:chExt cx="0" cy="0"/>
        </a:xfrm>
      </p:grpSpPr>
      <p:grpSp>
        <p:nvGrpSpPr>
          <p:cNvPr id="338" name="Google Shape;338;g22426a57638_0_388"/>
          <p:cNvGrpSpPr/>
          <p:nvPr/>
        </p:nvGrpSpPr>
        <p:grpSpPr>
          <a:xfrm>
            <a:off x="7787125" y="447675"/>
            <a:ext cx="657040" cy="759481"/>
            <a:chOff x="0" y="-9525"/>
            <a:chExt cx="354123" cy="394843"/>
          </a:xfrm>
        </p:grpSpPr>
        <p:sp>
          <p:nvSpPr>
            <p:cNvPr id="339" name="Google Shape;339;g22426a57638_0_388"/>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40" name="Google Shape;340;g22426a57638_0_388"/>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341" name="Google Shape;341;g22426a57638_0_388"/>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sp>
        <p:nvSpPr>
          <p:cNvPr id="342" name="Google Shape;342;g22426a57638_0_388"/>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Bordes - Atajos</a:t>
            </a:r>
            <a:endParaRPr b="1" i="0" sz="4000" u="none" cap="none" strike="noStrike">
              <a:solidFill>
                <a:srgbClr val="0000FF"/>
              </a:solidFill>
              <a:latin typeface="Montserrat"/>
              <a:ea typeface="Montserrat"/>
              <a:cs typeface="Montserrat"/>
              <a:sym typeface="Montserrat"/>
            </a:endParaRPr>
          </a:p>
        </p:txBody>
      </p:sp>
      <p:cxnSp>
        <p:nvCxnSpPr>
          <p:cNvPr id="343" name="Google Shape;343;g22426a57638_0_388"/>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sp>
        <p:nvSpPr>
          <p:cNvPr id="344" name="Google Shape;344;g22426a57638_0_388"/>
          <p:cNvSpPr txBox="1"/>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600"/>
              </a:spcAft>
              <a:buNone/>
            </a:pPr>
            <a:r>
              <a:rPr lang="es">
                <a:solidFill>
                  <a:schemeClr val="dk1"/>
                </a:solidFill>
                <a:latin typeface="Archivo Narrow"/>
                <a:ea typeface="Archivo Narrow"/>
                <a:cs typeface="Archivo Narrow"/>
                <a:sym typeface="Archivo Narrow"/>
              </a:rPr>
              <a:t>Con tantas propiedades, incluso para hacer algo sencillo necesitamos varias líneas de código. Pero podemos utilizar la propiedad de atajo border, con la que podemos hacer un resumen sin necesidad de indicar múltiples propiedades individuales por separado, realizando el proceso de forma más corta:</a:t>
            </a:r>
            <a:endParaRPr>
              <a:solidFill>
                <a:schemeClr val="dk1"/>
              </a:solidFill>
              <a:latin typeface="Archivo Narrow"/>
              <a:ea typeface="Archivo Narrow"/>
              <a:cs typeface="Archivo Narrow"/>
              <a:sym typeface="Archivo Narrow"/>
            </a:endParaRPr>
          </a:p>
        </p:txBody>
      </p:sp>
      <p:pic>
        <p:nvPicPr>
          <p:cNvPr id="345" name="Google Shape;345;g22426a57638_0_388"/>
          <p:cNvPicPr preferRelativeResize="0"/>
          <p:nvPr/>
        </p:nvPicPr>
        <p:blipFill>
          <a:blip r:embed="rId5">
            <a:alphaModFix/>
          </a:blip>
          <a:stretch>
            <a:fillRect/>
          </a:stretch>
        </p:blipFill>
        <p:spPr>
          <a:xfrm>
            <a:off x="1501538" y="2254475"/>
            <a:ext cx="6140975" cy="787675"/>
          </a:xfrm>
          <a:prstGeom prst="rect">
            <a:avLst/>
          </a:prstGeom>
          <a:noFill/>
          <a:ln>
            <a:noFill/>
          </a:ln>
        </p:spPr>
      </p:pic>
      <p:pic>
        <p:nvPicPr>
          <p:cNvPr id="346" name="Google Shape;346;g22426a57638_0_388"/>
          <p:cNvPicPr preferRelativeResize="0"/>
          <p:nvPr/>
        </p:nvPicPr>
        <p:blipFill>
          <a:blip r:embed="rId6">
            <a:alphaModFix/>
          </a:blip>
          <a:stretch>
            <a:fillRect/>
          </a:stretch>
        </p:blipFill>
        <p:spPr>
          <a:xfrm>
            <a:off x="4357600" y="3227663"/>
            <a:ext cx="3765139" cy="847875"/>
          </a:xfrm>
          <a:prstGeom prst="rect">
            <a:avLst/>
          </a:prstGeom>
          <a:noFill/>
          <a:ln>
            <a:noFill/>
          </a:ln>
        </p:spPr>
      </p:pic>
      <p:sp>
        <p:nvSpPr>
          <p:cNvPr id="347" name="Google Shape;347;g22426a57638_0_388"/>
          <p:cNvSpPr txBox="1"/>
          <p:nvPr/>
        </p:nvSpPr>
        <p:spPr>
          <a:xfrm>
            <a:off x="625575" y="3204450"/>
            <a:ext cx="3651000" cy="894300"/>
          </a:xfrm>
          <a:prstGeom prst="rect">
            <a:avLst/>
          </a:prstGeom>
          <a:solidFill>
            <a:srgbClr val="23262A"/>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1600">
                <a:solidFill>
                  <a:srgbClr val="F92672"/>
                </a:solidFill>
                <a:latin typeface="Consolas"/>
                <a:ea typeface="Consolas"/>
                <a:cs typeface="Consolas"/>
                <a:sym typeface="Consolas"/>
              </a:rPr>
              <a:t>div</a:t>
            </a:r>
            <a:r>
              <a:rPr lang="es" sz="1600">
                <a:solidFill>
                  <a:srgbClr val="D5CED9"/>
                </a:solidFill>
                <a:latin typeface="Consolas"/>
                <a:ea typeface="Consolas"/>
                <a:cs typeface="Consolas"/>
                <a:sym typeface="Consolas"/>
              </a:rPr>
              <a:t> {</a:t>
            </a:r>
            <a:endParaRPr sz="1600">
              <a:solidFill>
                <a:srgbClr val="D5CED9"/>
              </a:solidFill>
              <a:latin typeface="Consolas"/>
              <a:ea typeface="Consolas"/>
              <a:cs typeface="Consolas"/>
              <a:sym typeface="Consolas"/>
            </a:endParaRPr>
          </a:p>
          <a:p>
            <a:pPr indent="0" lvl="0" marL="0" rtl="0" algn="l">
              <a:lnSpc>
                <a:spcPct val="115000"/>
              </a:lnSpc>
              <a:spcBef>
                <a:spcPts val="0"/>
              </a:spcBef>
              <a:spcAft>
                <a:spcPts val="0"/>
              </a:spcAft>
              <a:buNone/>
            </a:pPr>
            <a:r>
              <a:rPr lang="es" sz="1600">
                <a:solidFill>
                  <a:srgbClr val="D5CED9"/>
                </a:solidFill>
                <a:latin typeface="Consolas"/>
                <a:ea typeface="Consolas"/>
                <a:cs typeface="Consolas"/>
                <a:sym typeface="Consolas"/>
              </a:rPr>
              <a:t>    border: </a:t>
            </a:r>
            <a:r>
              <a:rPr lang="es" sz="1600">
                <a:solidFill>
                  <a:srgbClr val="F39C12"/>
                </a:solidFill>
                <a:latin typeface="Consolas"/>
                <a:ea typeface="Consolas"/>
                <a:cs typeface="Consolas"/>
                <a:sym typeface="Consolas"/>
              </a:rPr>
              <a:t>1px</a:t>
            </a:r>
            <a:r>
              <a:rPr lang="es" sz="1600">
                <a:solidFill>
                  <a:srgbClr val="D5CED9"/>
                </a:solidFill>
                <a:latin typeface="Consolas"/>
                <a:ea typeface="Consolas"/>
                <a:cs typeface="Consolas"/>
                <a:sym typeface="Consolas"/>
              </a:rPr>
              <a:t> </a:t>
            </a:r>
            <a:r>
              <a:rPr lang="es" sz="1600">
                <a:solidFill>
                  <a:srgbClr val="EE5D43"/>
                </a:solidFill>
                <a:latin typeface="Consolas"/>
                <a:ea typeface="Consolas"/>
                <a:cs typeface="Consolas"/>
                <a:sym typeface="Consolas"/>
              </a:rPr>
              <a:t>solid</a:t>
            </a:r>
            <a:r>
              <a:rPr lang="es" sz="1600">
                <a:solidFill>
                  <a:srgbClr val="D5CED9"/>
                </a:solidFill>
                <a:latin typeface="Consolas"/>
                <a:ea typeface="Consolas"/>
                <a:cs typeface="Consolas"/>
                <a:sym typeface="Consolas"/>
              </a:rPr>
              <a:t> </a:t>
            </a:r>
            <a:r>
              <a:rPr lang="es" sz="1600">
                <a:solidFill>
                  <a:srgbClr val="EE5D43"/>
                </a:solidFill>
                <a:latin typeface="Consolas"/>
                <a:ea typeface="Consolas"/>
                <a:cs typeface="Consolas"/>
                <a:sym typeface="Consolas"/>
              </a:rPr>
              <a:t>#000000</a:t>
            </a:r>
            <a:r>
              <a:rPr lang="es" sz="1600">
                <a:solidFill>
                  <a:srgbClr val="D5CED9"/>
                </a:solidFill>
                <a:latin typeface="Consolas"/>
                <a:ea typeface="Consolas"/>
                <a:cs typeface="Consolas"/>
                <a:sym typeface="Consolas"/>
              </a:rPr>
              <a:t>;</a:t>
            </a:r>
            <a:endParaRPr sz="1600">
              <a:solidFill>
                <a:srgbClr val="D5CED9"/>
              </a:solidFill>
              <a:latin typeface="Consolas"/>
              <a:ea typeface="Consolas"/>
              <a:cs typeface="Consolas"/>
              <a:sym typeface="Consolas"/>
            </a:endParaRPr>
          </a:p>
          <a:p>
            <a:pPr indent="0" lvl="0" marL="0" rtl="0" algn="l">
              <a:lnSpc>
                <a:spcPct val="115000"/>
              </a:lnSpc>
              <a:spcBef>
                <a:spcPts val="0"/>
              </a:spcBef>
              <a:spcAft>
                <a:spcPts val="0"/>
              </a:spcAft>
              <a:buNone/>
            </a:pPr>
            <a:r>
              <a:rPr lang="es" sz="1600">
                <a:solidFill>
                  <a:srgbClr val="D5CED9"/>
                </a:solidFill>
                <a:latin typeface="Consolas"/>
                <a:ea typeface="Consolas"/>
                <a:cs typeface="Consolas"/>
                <a:sym typeface="Consolas"/>
              </a:rPr>
              <a:t>}</a:t>
            </a:r>
            <a:endParaRPr sz="1600">
              <a:solidFill>
                <a:srgbClr val="D5CED9"/>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300">
              <a:solidFill>
                <a:srgbClr val="F92672"/>
              </a:solidFill>
              <a:latin typeface="Consolas"/>
              <a:ea typeface="Consolas"/>
              <a:cs typeface="Consolas"/>
              <a:sym typeface="Consola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1" name="Shape 351"/>
        <p:cNvGrpSpPr/>
        <p:nvPr/>
      </p:nvGrpSpPr>
      <p:grpSpPr>
        <a:xfrm>
          <a:off x="0" y="0"/>
          <a:ext cx="0" cy="0"/>
          <a:chOff x="0" y="0"/>
          <a:chExt cx="0" cy="0"/>
        </a:xfrm>
      </p:grpSpPr>
      <p:grpSp>
        <p:nvGrpSpPr>
          <p:cNvPr id="352" name="Google Shape;352;g22426a57638_0_406"/>
          <p:cNvGrpSpPr/>
          <p:nvPr/>
        </p:nvGrpSpPr>
        <p:grpSpPr>
          <a:xfrm>
            <a:off x="7787125" y="447675"/>
            <a:ext cx="657040" cy="759481"/>
            <a:chOff x="0" y="-9525"/>
            <a:chExt cx="354123" cy="394843"/>
          </a:xfrm>
        </p:grpSpPr>
        <p:sp>
          <p:nvSpPr>
            <p:cNvPr id="353" name="Google Shape;353;g22426a57638_0_406"/>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54" name="Google Shape;354;g22426a57638_0_406"/>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355" name="Google Shape;355;g22426a57638_0_406"/>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sp>
        <p:nvSpPr>
          <p:cNvPr id="356" name="Google Shape;356;g22426a57638_0_406"/>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Box-sizing</a:t>
            </a:r>
            <a:endParaRPr b="1" i="0" sz="4000" u="none" cap="none" strike="noStrike">
              <a:solidFill>
                <a:srgbClr val="0000FF"/>
              </a:solidFill>
              <a:latin typeface="Montserrat"/>
              <a:ea typeface="Montserrat"/>
              <a:cs typeface="Montserrat"/>
              <a:sym typeface="Montserrat"/>
            </a:endParaRPr>
          </a:p>
        </p:txBody>
      </p:sp>
      <p:cxnSp>
        <p:nvCxnSpPr>
          <p:cNvPr id="357" name="Google Shape;357;g22426a57638_0_406"/>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sp>
        <p:nvSpPr>
          <p:cNvPr id="358" name="Google Shape;358;g22426a57638_0_406"/>
          <p:cNvSpPr txBox="1"/>
          <p:nvPr/>
        </p:nvSpPr>
        <p:spPr>
          <a:xfrm>
            <a:off x="614250" y="1304875"/>
            <a:ext cx="80979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Indica cómo se debe calcular el ancho y el alto total de un elemento. Acepta los valores:</a:t>
            </a:r>
            <a:endParaRPr>
              <a:solidFill>
                <a:schemeClr val="dk1"/>
              </a:solidFill>
              <a:latin typeface="Archivo Narrow"/>
              <a:ea typeface="Archivo Narrow"/>
              <a:cs typeface="Archivo Narrow"/>
              <a:sym typeface="Archivo Narrow"/>
            </a:endParaRPr>
          </a:p>
          <a:p>
            <a:pPr indent="-342900" lvl="0" marL="457200" rtl="0" algn="l">
              <a:lnSpc>
                <a:spcPct val="115000"/>
              </a:lnSpc>
              <a:spcBef>
                <a:spcPts val="1200"/>
              </a:spcBef>
              <a:spcAft>
                <a:spcPts val="0"/>
              </a:spcAft>
              <a:buClr>
                <a:srgbClr val="595959"/>
              </a:buClr>
              <a:buSzPts val="1800"/>
              <a:buFont typeface="Montserrat"/>
              <a:buChar char="●"/>
            </a:pPr>
            <a:r>
              <a:rPr lang="es">
                <a:solidFill>
                  <a:schemeClr val="dk1"/>
                </a:solidFill>
                <a:latin typeface="Archivo Narrow"/>
                <a:ea typeface="Archivo Narrow"/>
                <a:cs typeface="Archivo Narrow"/>
                <a:sym typeface="Archivo Narrow"/>
              </a:rPr>
              <a:t>box-sizing: content-box: Es el valor que cualquier caja tiene asignada por defecto. Las propiedades width y height no incluyen el borde, padding o margin.</a:t>
            </a:r>
            <a:endParaRPr>
              <a:solidFill>
                <a:schemeClr val="dk1"/>
              </a:solidFill>
              <a:latin typeface="Archivo Narrow"/>
              <a:ea typeface="Archivo Narrow"/>
              <a:cs typeface="Archivo Narrow"/>
              <a:sym typeface="Archivo Narrow"/>
            </a:endParaRPr>
          </a:p>
          <a:p>
            <a:pPr indent="-342900" lvl="0" marL="457200" rtl="0" algn="l">
              <a:lnSpc>
                <a:spcPct val="115000"/>
              </a:lnSpc>
              <a:spcBef>
                <a:spcPts val="0"/>
              </a:spcBef>
              <a:spcAft>
                <a:spcPts val="0"/>
              </a:spcAft>
              <a:buClr>
                <a:srgbClr val="595959"/>
              </a:buClr>
              <a:buSzPts val="1800"/>
              <a:buFont typeface="Montserrat"/>
              <a:buChar char="●"/>
            </a:pPr>
            <a:r>
              <a:rPr lang="es">
                <a:solidFill>
                  <a:schemeClr val="dk1"/>
                </a:solidFill>
                <a:latin typeface="Archivo Narrow"/>
                <a:ea typeface="Archivo Narrow"/>
                <a:cs typeface="Archivo Narrow"/>
                <a:sym typeface="Archivo Narrow"/>
              </a:rPr>
              <a:t>box-sizing: border-box: Las propiedades width y height incluyen el contenido, padding y borde pero no el margin.</a:t>
            </a:r>
            <a:endParaRPr>
              <a:solidFill>
                <a:schemeClr val="dk1"/>
              </a:solidFill>
              <a:latin typeface="Archivo Narrow"/>
              <a:ea typeface="Archivo Narrow"/>
              <a:cs typeface="Archivo Narrow"/>
              <a:sym typeface="Archivo Narrow"/>
            </a:endParaRPr>
          </a:p>
          <a:p>
            <a:pPr indent="-342900" lvl="0" marL="457200" rtl="0" algn="l">
              <a:lnSpc>
                <a:spcPct val="115000"/>
              </a:lnSpc>
              <a:spcBef>
                <a:spcPts val="0"/>
              </a:spcBef>
              <a:spcAft>
                <a:spcPts val="0"/>
              </a:spcAft>
              <a:buClr>
                <a:srgbClr val="595959"/>
              </a:buClr>
              <a:buSzPts val="1800"/>
              <a:buFont typeface="Montserrat"/>
              <a:buChar char="●"/>
            </a:pPr>
            <a:r>
              <a:rPr lang="es">
                <a:solidFill>
                  <a:schemeClr val="dk1"/>
                </a:solidFill>
                <a:latin typeface="Archivo Narrow"/>
                <a:ea typeface="Archivo Narrow"/>
                <a:cs typeface="Archivo Narrow"/>
                <a:sym typeface="Archivo Narrow"/>
              </a:rPr>
              <a:t>box-sizing: initial: Establece esta propiedad en su valor predeterminado. </a:t>
            </a:r>
            <a:r>
              <a:rPr lang="es">
                <a:solidFill>
                  <a:schemeClr val="dk1"/>
                </a:solidFill>
                <a:uFill>
                  <a:noFill/>
                </a:uFill>
                <a:latin typeface="Archivo Narrow"/>
                <a:ea typeface="Archivo Narrow"/>
                <a:cs typeface="Archivo Narrow"/>
                <a:sym typeface="Archivo Narrow"/>
                <a:hlinkClick r:id="rId5">
                  <a:extLst>
                    <a:ext uri="{A12FA001-AC4F-418D-AE19-62706E023703}">
                      <ahyp:hlinkClr val="tx"/>
                    </a:ext>
                  </a:extLst>
                </a:hlinkClick>
              </a:rPr>
              <a:t>+info</a:t>
            </a:r>
            <a:endParaRPr>
              <a:solidFill>
                <a:schemeClr val="dk1"/>
              </a:solidFill>
              <a:latin typeface="Archivo Narrow"/>
              <a:ea typeface="Archivo Narrow"/>
              <a:cs typeface="Archivo Narrow"/>
              <a:sym typeface="Archivo Narrow"/>
            </a:endParaRPr>
          </a:p>
          <a:p>
            <a:pPr indent="-342900" lvl="0" marL="457200" rtl="0" algn="l">
              <a:lnSpc>
                <a:spcPct val="115000"/>
              </a:lnSpc>
              <a:spcBef>
                <a:spcPts val="0"/>
              </a:spcBef>
              <a:spcAft>
                <a:spcPts val="0"/>
              </a:spcAft>
              <a:buClr>
                <a:srgbClr val="595959"/>
              </a:buClr>
              <a:buSzPts val="1800"/>
              <a:buFont typeface="Montserrat"/>
              <a:buChar char="●"/>
            </a:pPr>
            <a:r>
              <a:rPr lang="es">
                <a:solidFill>
                  <a:schemeClr val="dk1"/>
                </a:solidFill>
                <a:latin typeface="Archivo Narrow"/>
                <a:ea typeface="Archivo Narrow"/>
                <a:cs typeface="Archivo Narrow"/>
                <a:sym typeface="Archivo Narrow"/>
              </a:rPr>
              <a:t>box-sizing: inherit: Hereda esta propiedad de su elemento padre. </a:t>
            </a:r>
            <a:r>
              <a:rPr lang="es">
                <a:solidFill>
                  <a:schemeClr val="dk1"/>
                </a:solidFill>
                <a:uFill>
                  <a:noFill/>
                </a:uFill>
                <a:latin typeface="Archivo Narrow"/>
                <a:ea typeface="Archivo Narrow"/>
                <a:cs typeface="Archivo Narrow"/>
                <a:sym typeface="Archivo Narrow"/>
                <a:hlinkClick r:id="rId6">
                  <a:extLst>
                    <a:ext uri="{A12FA001-AC4F-418D-AE19-62706E023703}">
                      <ahyp:hlinkClr val="tx"/>
                    </a:ext>
                  </a:extLst>
                </a:hlinkClick>
              </a:rPr>
              <a:t>+info</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1200"/>
              </a:spcAft>
              <a:buNone/>
            </a:pPr>
            <a:r>
              <a:rPr lang="es">
                <a:solidFill>
                  <a:schemeClr val="dk1"/>
                </a:solidFill>
                <a:latin typeface="Archivo Narrow"/>
                <a:ea typeface="Archivo Narrow"/>
                <a:cs typeface="Archivo Narrow"/>
                <a:sym typeface="Archivo Narrow"/>
              </a:rPr>
              <a:t>En el modelo de caja CSS “clásico”, el borde y los márgenes interior y exterior se añaden al tamaño del elemento definido con las propiedades width y height.</a:t>
            </a:r>
            <a:endParaRPr>
              <a:solidFill>
                <a:schemeClr val="dk1"/>
              </a:solidFill>
              <a:latin typeface="Archivo Narrow"/>
              <a:ea typeface="Archivo Narrow"/>
              <a:cs typeface="Archivo Narrow"/>
              <a:sym typeface="Archivo Narro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2" name="Shape 362"/>
        <p:cNvGrpSpPr/>
        <p:nvPr/>
      </p:nvGrpSpPr>
      <p:grpSpPr>
        <a:xfrm>
          <a:off x="0" y="0"/>
          <a:ext cx="0" cy="0"/>
          <a:chOff x="0" y="0"/>
          <a:chExt cx="0" cy="0"/>
        </a:xfrm>
      </p:grpSpPr>
      <p:grpSp>
        <p:nvGrpSpPr>
          <p:cNvPr id="363" name="Google Shape;363;g22426a57638_0_415"/>
          <p:cNvGrpSpPr/>
          <p:nvPr/>
        </p:nvGrpSpPr>
        <p:grpSpPr>
          <a:xfrm>
            <a:off x="7787125" y="447675"/>
            <a:ext cx="657040" cy="759481"/>
            <a:chOff x="0" y="-9525"/>
            <a:chExt cx="354123" cy="394843"/>
          </a:xfrm>
        </p:grpSpPr>
        <p:sp>
          <p:nvSpPr>
            <p:cNvPr id="364" name="Google Shape;364;g22426a57638_0_415"/>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65" name="Google Shape;365;g22426a57638_0_415"/>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366" name="Google Shape;366;g22426a57638_0_415"/>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cxnSp>
        <p:nvCxnSpPr>
          <p:cNvPr id="367" name="Google Shape;367;g22426a57638_0_415"/>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sp>
        <p:nvSpPr>
          <p:cNvPr id="368" name="Google Shape;368;g22426a57638_0_415"/>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Box-sizing</a:t>
            </a:r>
            <a:endParaRPr b="1" i="0" sz="4000" u="none" cap="none" strike="noStrike">
              <a:solidFill>
                <a:srgbClr val="0000FF"/>
              </a:solidFill>
              <a:latin typeface="Montserrat"/>
              <a:ea typeface="Montserrat"/>
              <a:cs typeface="Montserrat"/>
              <a:sym typeface="Montserrat"/>
            </a:endParaRPr>
          </a:p>
        </p:txBody>
      </p:sp>
      <p:sp>
        <p:nvSpPr>
          <p:cNvPr id="369" name="Google Shape;369;g22426a57638_0_415"/>
          <p:cNvSpPr txBox="1"/>
          <p:nvPr/>
        </p:nvSpPr>
        <p:spPr>
          <a:xfrm>
            <a:off x="540300" y="1609675"/>
            <a:ext cx="3999900" cy="34164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600"/>
              </a:spcAft>
              <a:buNone/>
            </a:pPr>
            <a:r>
              <a:rPr lang="es">
                <a:solidFill>
                  <a:schemeClr val="dk1"/>
                </a:solidFill>
                <a:latin typeface="Archivo Narrow"/>
                <a:ea typeface="Archivo Narrow"/>
                <a:cs typeface="Archivo Narrow"/>
                <a:sym typeface="Archivo Narrow"/>
              </a:rPr>
              <a:t>La  propiedad box-sizing, permite modificar este comportamiento y hacer que el borde y los márgenes interior y exterior se puedan incluir en el interior del tamaño definido con las propiedades width y height. En este caso  se reducirá el espacio disponible para el contenido. </a:t>
            </a:r>
            <a:r>
              <a:rPr lang="es">
                <a:solidFill>
                  <a:schemeClr val="dk1"/>
                </a:solidFill>
                <a:uFill>
                  <a:noFill/>
                </a:uFill>
                <a:latin typeface="Archivo Narrow"/>
                <a:ea typeface="Archivo Narrow"/>
                <a:cs typeface="Archivo Narrow"/>
                <a:sym typeface="Archivo Narrow"/>
                <a:hlinkClick r:id="rId5">
                  <a:extLst>
                    <a:ext uri="{A12FA001-AC4F-418D-AE19-62706E023703}">
                      <ahyp:hlinkClr val="tx"/>
                    </a:ext>
                  </a:extLst>
                </a:hlinkClick>
              </a:rPr>
              <a:t>+info</a:t>
            </a:r>
            <a:endParaRPr sz="1500">
              <a:solidFill>
                <a:srgbClr val="595959"/>
              </a:solidFill>
              <a:latin typeface="Montserrat"/>
              <a:ea typeface="Montserrat"/>
              <a:cs typeface="Montserrat"/>
              <a:sym typeface="Montserrat"/>
            </a:endParaRPr>
          </a:p>
        </p:txBody>
      </p:sp>
      <p:pic>
        <p:nvPicPr>
          <p:cNvPr id="370" name="Google Shape;370;g22426a57638_0_415"/>
          <p:cNvPicPr preferRelativeResize="0"/>
          <p:nvPr/>
        </p:nvPicPr>
        <p:blipFill>
          <a:blip r:embed="rId6">
            <a:alphaModFix/>
          </a:blip>
          <a:stretch>
            <a:fillRect/>
          </a:stretch>
        </p:blipFill>
        <p:spPr>
          <a:xfrm>
            <a:off x="4603800" y="1609675"/>
            <a:ext cx="3999900" cy="219576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4" name="Shape 374"/>
        <p:cNvGrpSpPr/>
        <p:nvPr/>
      </p:nvGrpSpPr>
      <p:grpSpPr>
        <a:xfrm>
          <a:off x="0" y="0"/>
          <a:ext cx="0" cy="0"/>
          <a:chOff x="0" y="0"/>
          <a:chExt cx="0" cy="0"/>
        </a:xfrm>
      </p:grpSpPr>
      <p:grpSp>
        <p:nvGrpSpPr>
          <p:cNvPr id="375" name="Google Shape;375;g22426a57638_0_601"/>
          <p:cNvGrpSpPr/>
          <p:nvPr/>
        </p:nvGrpSpPr>
        <p:grpSpPr>
          <a:xfrm>
            <a:off x="7787125" y="447675"/>
            <a:ext cx="657040" cy="759481"/>
            <a:chOff x="0" y="-9525"/>
            <a:chExt cx="354123" cy="394843"/>
          </a:xfrm>
        </p:grpSpPr>
        <p:sp>
          <p:nvSpPr>
            <p:cNvPr id="376" name="Google Shape;376;g22426a57638_0_601"/>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77" name="Google Shape;377;g22426a57638_0_601"/>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378" name="Google Shape;378;g22426a57638_0_601"/>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sp>
        <p:nvSpPr>
          <p:cNvPr id="379" name="Google Shape;379;g22426a57638_0_601"/>
          <p:cNvSpPr txBox="1"/>
          <p:nvPr/>
        </p:nvSpPr>
        <p:spPr>
          <a:xfrm>
            <a:off x="588150" y="35912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¿Qué es Flexbox?</a:t>
            </a:r>
            <a:endParaRPr b="1" i="0" sz="4000" u="none" cap="none" strike="noStrike">
              <a:solidFill>
                <a:srgbClr val="0000FF"/>
              </a:solidFill>
              <a:latin typeface="Montserrat"/>
              <a:ea typeface="Montserrat"/>
              <a:cs typeface="Montserrat"/>
              <a:sym typeface="Montserrat"/>
            </a:endParaRPr>
          </a:p>
        </p:txBody>
      </p:sp>
      <p:cxnSp>
        <p:nvCxnSpPr>
          <p:cNvPr id="380" name="Google Shape;380;g22426a57638_0_601"/>
          <p:cNvCxnSpPr/>
          <p:nvPr/>
        </p:nvCxnSpPr>
        <p:spPr>
          <a:xfrm flipH="1" rot="10800000">
            <a:off x="652025" y="1292425"/>
            <a:ext cx="5129700" cy="3300"/>
          </a:xfrm>
          <a:prstGeom prst="straightConnector1">
            <a:avLst/>
          </a:prstGeom>
          <a:noFill/>
          <a:ln cap="rnd" cmpd="sng" w="9525">
            <a:solidFill>
              <a:srgbClr val="9900FF"/>
            </a:solidFill>
            <a:prstDash val="solid"/>
            <a:round/>
            <a:headEnd len="sm" w="sm" type="none"/>
            <a:tailEnd len="sm" w="sm" type="none"/>
          </a:ln>
        </p:spPr>
      </p:cxnSp>
      <p:sp>
        <p:nvSpPr>
          <p:cNvPr id="381" name="Google Shape;381;g22426a57638_0_601"/>
          <p:cNvSpPr txBox="1"/>
          <p:nvPr/>
        </p:nvSpPr>
        <p:spPr>
          <a:xfrm>
            <a:off x="652025" y="1511200"/>
            <a:ext cx="4061400" cy="26493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chemeClr val="dk1"/>
              </a:solidFill>
              <a:latin typeface="Archivo Narrow"/>
              <a:ea typeface="Archivo Narrow"/>
              <a:cs typeface="Archivo Narrow"/>
              <a:sym typeface="Archivo Narrow"/>
            </a:endParaRPr>
          </a:p>
          <a:p>
            <a:pPr indent="0" lvl="0" marL="0" rtl="0" algn="l">
              <a:spcBef>
                <a:spcPts val="0"/>
              </a:spcBef>
              <a:spcAft>
                <a:spcPts val="0"/>
              </a:spcAft>
              <a:buNone/>
            </a:pPr>
            <a:r>
              <a:t/>
            </a:r>
            <a:endParaRPr>
              <a:solidFill>
                <a:schemeClr val="dk1"/>
              </a:solidFill>
              <a:latin typeface="Archivo Narrow"/>
              <a:ea typeface="Archivo Narrow"/>
              <a:cs typeface="Archivo Narrow"/>
              <a:sym typeface="Archivo Narrow"/>
            </a:endParaRPr>
          </a:p>
          <a:p>
            <a:pPr indent="0" lvl="0" marL="0" rtl="0" algn="l">
              <a:spcBef>
                <a:spcPts val="0"/>
              </a:spcBef>
              <a:spcAft>
                <a:spcPts val="0"/>
              </a:spcAft>
              <a:buNone/>
            </a:pPr>
            <a:r>
              <a:rPr lang="es">
                <a:solidFill>
                  <a:schemeClr val="dk1"/>
                </a:solidFill>
                <a:latin typeface="Archivo Narrow"/>
                <a:ea typeface="Archivo Narrow"/>
                <a:cs typeface="Archivo Narrow"/>
                <a:sym typeface="Archivo Narrow"/>
              </a:rPr>
              <a:t>Flexbox es un sistema de elementos flexibles que llega con la idea de olvidar estos mecanismos y acostumbrarnos a una mecánica más potente, limpia y personalizable, en la que los elementos HTML se adaptan y colocan automáticamente y es más fácil personalizar los diseños. Está especialmente diseñado para crear, mediante CSS, estructuras de una sola dimensión. </a:t>
            </a:r>
            <a:r>
              <a:rPr lang="es">
                <a:solidFill>
                  <a:schemeClr val="dk1"/>
                </a:solidFill>
                <a:uFill>
                  <a:noFill/>
                </a:uFill>
                <a:latin typeface="Archivo Narrow"/>
                <a:ea typeface="Archivo Narrow"/>
                <a:cs typeface="Archivo Narrow"/>
                <a:sym typeface="Archivo Narrow"/>
                <a:hlinkClick r:id="rId5">
                  <a:extLst>
                    <a:ext uri="{A12FA001-AC4F-418D-AE19-62706E023703}">
                      <ahyp:hlinkClr val="tx"/>
                    </a:ext>
                  </a:extLst>
                </a:hlinkClick>
              </a:rPr>
              <a:t>+info</a:t>
            </a:r>
            <a:endParaRPr>
              <a:solidFill>
                <a:schemeClr val="dk1"/>
              </a:solidFill>
              <a:latin typeface="Archivo Narrow"/>
              <a:ea typeface="Archivo Narrow"/>
              <a:cs typeface="Archivo Narrow"/>
              <a:sym typeface="Archivo Narrow"/>
            </a:endParaRPr>
          </a:p>
        </p:txBody>
      </p:sp>
      <p:pic>
        <p:nvPicPr>
          <p:cNvPr id="382" name="Google Shape;382;g22426a57638_0_601"/>
          <p:cNvPicPr preferRelativeResize="0"/>
          <p:nvPr/>
        </p:nvPicPr>
        <p:blipFill>
          <a:blip r:embed="rId6">
            <a:alphaModFix/>
          </a:blip>
          <a:stretch>
            <a:fillRect/>
          </a:stretch>
        </p:blipFill>
        <p:spPr>
          <a:xfrm>
            <a:off x="4895875" y="1891675"/>
            <a:ext cx="3548300" cy="18883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6" name="Shape 386"/>
        <p:cNvGrpSpPr/>
        <p:nvPr/>
      </p:nvGrpSpPr>
      <p:grpSpPr>
        <a:xfrm>
          <a:off x="0" y="0"/>
          <a:ext cx="0" cy="0"/>
          <a:chOff x="0" y="0"/>
          <a:chExt cx="0" cy="0"/>
        </a:xfrm>
      </p:grpSpPr>
      <p:grpSp>
        <p:nvGrpSpPr>
          <p:cNvPr id="387" name="Google Shape;387;g22426a57638_0_610"/>
          <p:cNvGrpSpPr/>
          <p:nvPr/>
        </p:nvGrpSpPr>
        <p:grpSpPr>
          <a:xfrm>
            <a:off x="7787125" y="447675"/>
            <a:ext cx="657040" cy="759481"/>
            <a:chOff x="0" y="-9525"/>
            <a:chExt cx="354123" cy="394843"/>
          </a:xfrm>
        </p:grpSpPr>
        <p:sp>
          <p:nvSpPr>
            <p:cNvPr id="388" name="Google Shape;388;g22426a57638_0_610"/>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89" name="Google Shape;389;g22426a57638_0_610"/>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390" name="Google Shape;390;g22426a57638_0_610"/>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sp>
        <p:nvSpPr>
          <p:cNvPr id="391" name="Google Shape;391;g22426a57638_0_610"/>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Flexbox | Conceptos</a:t>
            </a:r>
            <a:endParaRPr b="1" i="0" sz="4000" u="none" cap="none" strike="noStrike">
              <a:solidFill>
                <a:srgbClr val="0000FF"/>
              </a:solidFill>
              <a:latin typeface="Montserrat"/>
              <a:ea typeface="Montserrat"/>
              <a:cs typeface="Montserrat"/>
              <a:sym typeface="Montserrat"/>
            </a:endParaRPr>
          </a:p>
        </p:txBody>
      </p:sp>
      <p:cxnSp>
        <p:nvCxnSpPr>
          <p:cNvPr id="392" name="Google Shape;392;g22426a57638_0_610"/>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sp>
        <p:nvSpPr>
          <p:cNvPr id="393" name="Google Shape;393;g22426a57638_0_610"/>
          <p:cNvSpPr txBox="1"/>
          <p:nvPr/>
        </p:nvSpPr>
        <p:spPr>
          <a:xfrm>
            <a:off x="432025" y="7714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None/>
            </a:pPr>
            <a:r>
              <a:t/>
            </a:r>
            <a:endParaRPr b="1" sz="1600">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None/>
            </a:pPr>
            <a:r>
              <a:rPr b="1" lang="es" sz="1600">
                <a:solidFill>
                  <a:schemeClr val="dk1"/>
                </a:solidFill>
                <a:latin typeface="Archivo Narrow"/>
                <a:ea typeface="Archivo Narrow"/>
                <a:cs typeface="Archivo Narrow"/>
                <a:sym typeface="Archivo Narrow"/>
              </a:rPr>
              <a:t>Elementos básicos de Flexbox:</a:t>
            </a:r>
            <a:endParaRPr b="1" sz="1600">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None/>
            </a:pPr>
            <a:r>
              <a:t/>
            </a:r>
            <a:endParaRPr>
              <a:solidFill>
                <a:schemeClr val="dk1"/>
              </a:solidFill>
              <a:latin typeface="Archivo Narrow"/>
              <a:ea typeface="Archivo Narrow"/>
              <a:cs typeface="Archivo Narrow"/>
              <a:sym typeface="Archivo Narrow"/>
            </a:endParaRPr>
          </a:p>
          <a:p>
            <a:pPr indent="-333375" lvl="0" marL="457200" rtl="0" algn="l">
              <a:lnSpc>
                <a:spcPct val="115000"/>
              </a:lnSpc>
              <a:spcBef>
                <a:spcPts val="1200"/>
              </a:spcBef>
              <a:spcAft>
                <a:spcPts val="0"/>
              </a:spcAft>
              <a:buClr>
                <a:srgbClr val="595959"/>
              </a:buClr>
              <a:buSzPts val="1650"/>
              <a:buFont typeface="Montserrat"/>
              <a:buChar char="●"/>
            </a:pPr>
            <a:r>
              <a:rPr b="1" lang="es">
                <a:solidFill>
                  <a:schemeClr val="dk1"/>
                </a:solidFill>
                <a:latin typeface="Archivo Narrow"/>
                <a:ea typeface="Archivo Narrow"/>
                <a:cs typeface="Archivo Narrow"/>
                <a:sym typeface="Archivo Narrow"/>
              </a:rPr>
              <a:t>Contenedor: </a:t>
            </a:r>
            <a:r>
              <a:rPr lang="es">
                <a:solidFill>
                  <a:schemeClr val="dk1"/>
                </a:solidFill>
                <a:latin typeface="Archivo Narrow"/>
                <a:ea typeface="Archivo Narrow"/>
                <a:cs typeface="Archivo Narrow"/>
                <a:sym typeface="Archivo Narrow"/>
              </a:rPr>
              <a:t>Es el elemento padre que tendrá en su interior cada uno de los ítems flexibles. </a:t>
            </a:r>
            <a:endParaRPr>
              <a:solidFill>
                <a:schemeClr val="dk1"/>
              </a:solidFill>
              <a:latin typeface="Archivo Narrow"/>
              <a:ea typeface="Archivo Narrow"/>
              <a:cs typeface="Archivo Narrow"/>
              <a:sym typeface="Archivo Narrow"/>
            </a:endParaRPr>
          </a:p>
          <a:p>
            <a:pPr indent="-317500" lvl="1" marL="914400" rtl="0" algn="l">
              <a:lnSpc>
                <a:spcPct val="115000"/>
              </a:lnSpc>
              <a:spcBef>
                <a:spcPts val="0"/>
              </a:spcBef>
              <a:spcAft>
                <a:spcPts val="0"/>
              </a:spcAft>
              <a:buClr>
                <a:srgbClr val="595959"/>
              </a:buClr>
              <a:buSzPts val="1400"/>
              <a:buFont typeface="Montserrat"/>
              <a:buChar char="○"/>
            </a:pPr>
            <a:r>
              <a:rPr lang="es">
                <a:solidFill>
                  <a:schemeClr val="dk1"/>
                </a:solidFill>
                <a:latin typeface="Archivo Narrow"/>
                <a:ea typeface="Archivo Narrow"/>
                <a:cs typeface="Archivo Narrow"/>
                <a:sym typeface="Archivo Narrow"/>
              </a:rPr>
              <a:t>Eje principal: Los contenedores flexibles tienen una orientación principal específica. Por defecto es el eje horizontal.</a:t>
            </a:r>
            <a:endParaRPr>
              <a:solidFill>
                <a:schemeClr val="dk1"/>
              </a:solidFill>
              <a:latin typeface="Archivo Narrow"/>
              <a:ea typeface="Archivo Narrow"/>
              <a:cs typeface="Archivo Narrow"/>
              <a:sym typeface="Archivo Narrow"/>
            </a:endParaRPr>
          </a:p>
          <a:p>
            <a:pPr indent="-317500" lvl="1" marL="914400" rtl="0" algn="l">
              <a:lnSpc>
                <a:spcPct val="115000"/>
              </a:lnSpc>
              <a:spcBef>
                <a:spcPts val="0"/>
              </a:spcBef>
              <a:spcAft>
                <a:spcPts val="0"/>
              </a:spcAft>
              <a:buClr>
                <a:srgbClr val="595959"/>
              </a:buClr>
              <a:buSzPts val="1400"/>
              <a:buFont typeface="Montserrat"/>
              <a:buChar char="○"/>
            </a:pPr>
            <a:r>
              <a:rPr lang="es">
                <a:solidFill>
                  <a:schemeClr val="dk1"/>
                </a:solidFill>
                <a:latin typeface="Archivo Narrow"/>
                <a:ea typeface="Archivo Narrow"/>
                <a:cs typeface="Archivo Narrow"/>
                <a:sym typeface="Archivo Narrow"/>
              </a:rPr>
              <a:t>Eje secundario:  La orientación secundaria es perpendicular a la principal. </a:t>
            </a:r>
            <a:endParaRPr>
              <a:solidFill>
                <a:schemeClr val="dk1"/>
              </a:solidFill>
              <a:latin typeface="Archivo Narrow"/>
              <a:ea typeface="Archivo Narrow"/>
              <a:cs typeface="Archivo Narrow"/>
              <a:sym typeface="Archivo Narrow"/>
            </a:endParaRPr>
          </a:p>
          <a:p>
            <a:pPr indent="-333375" lvl="0" marL="457200" rtl="0" algn="l">
              <a:lnSpc>
                <a:spcPct val="115000"/>
              </a:lnSpc>
              <a:spcBef>
                <a:spcPts val="0"/>
              </a:spcBef>
              <a:spcAft>
                <a:spcPts val="0"/>
              </a:spcAft>
              <a:buClr>
                <a:srgbClr val="595959"/>
              </a:buClr>
              <a:buSzPts val="1650"/>
              <a:buFont typeface="Montserrat"/>
              <a:buChar char="●"/>
            </a:pPr>
            <a:r>
              <a:rPr lang="es">
                <a:solidFill>
                  <a:schemeClr val="dk1"/>
                </a:solidFill>
                <a:latin typeface="Archivo Narrow"/>
                <a:ea typeface="Archivo Narrow"/>
                <a:cs typeface="Archivo Narrow"/>
                <a:sym typeface="Archivo Narrow"/>
              </a:rPr>
              <a:t>Ítem: Son los elementos hijos flexibles del contenedor.</a:t>
            </a:r>
            <a:endParaRPr>
              <a:solidFill>
                <a:schemeClr val="dk1"/>
              </a:solidFill>
              <a:latin typeface="Archivo Narrow"/>
              <a:ea typeface="Archivo Narrow"/>
              <a:cs typeface="Archivo Narrow"/>
              <a:sym typeface="Archivo Narrow"/>
            </a:endParaRPr>
          </a:p>
        </p:txBody>
      </p:sp>
      <p:pic>
        <p:nvPicPr>
          <p:cNvPr descr="Flexbox CSS: ¿Cómo funciona?" id="394" name="Google Shape;394;g22426a57638_0_610"/>
          <p:cNvPicPr preferRelativeResize="0"/>
          <p:nvPr/>
        </p:nvPicPr>
        <p:blipFill rotWithShape="1">
          <a:blip r:embed="rId5">
            <a:alphaModFix/>
          </a:blip>
          <a:srcRect b="0" l="0" r="0" t="0"/>
          <a:stretch/>
        </p:blipFill>
        <p:spPr>
          <a:xfrm>
            <a:off x="3388665" y="1363237"/>
            <a:ext cx="3890720" cy="97268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98" name="Shape 398"/>
        <p:cNvGrpSpPr/>
        <p:nvPr/>
      </p:nvGrpSpPr>
      <p:grpSpPr>
        <a:xfrm>
          <a:off x="0" y="0"/>
          <a:ext cx="0" cy="0"/>
          <a:chOff x="0" y="0"/>
          <a:chExt cx="0" cy="0"/>
        </a:xfrm>
      </p:grpSpPr>
      <p:grpSp>
        <p:nvGrpSpPr>
          <p:cNvPr id="399" name="Google Shape;399;g22426a57638_0_619"/>
          <p:cNvGrpSpPr/>
          <p:nvPr/>
        </p:nvGrpSpPr>
        <p:grpSpPr>
          <a:xfrm>
            <a:off x="7787125" y="447675"/>
            <a:ext cx="657040" cy="759481"/>
            <a:chOff x="0" y="-9525"/>
            <a:chExt cx="354123" cy="394843"/>
          </a:xfrm>
        </p:grpSpPr>
        <p:sp>
          <p:nvSpPr>
            <p:cNvPr id="400" name="Google Shape;400;g22426a57638_0_619"/>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401" name="Google Shape;401;g22426a57638_0_619"/>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402" name="Google Shape;402;g22426a57638_0_619"/>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cxnSp>
        <p:nvCxnSpPr>
          <p:cNvPr id="403" name="Google Shape;403;g22426a57638_0_619"/>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sp>
        <p:nvSpPr>
          <p:cNvPr id="404" name="Google Shape;404;g22426a57638_0_619"/>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Flexbox | Conceptos</a:t>
            </a:r>
            <a:endParaRPr b="1" i="0" sz="4000" u="none" cap="none" strike="noStrike">
              <a:solidFill>
                <a:srgbClr val="0000FF"/>
              </a:solidFill>
              <a:latin typeface="Montserrat"/>
              <a:ea typeface="Montserrat"/>
              <a:cs typeface="Montserrat"/>
              <a:sym typeface="Montserrat"/>
            </a:endParaRPr>
          </a:p>
        </p:txBody>
      </p:sp>
      <p:sp>
        <p:nvSpPr>
          <p:cNvPr id="405" name="Google Shape;405;g22426a57638_0_619"/>
          <p:cNvSpPr txBox="1"/>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s" sz="1600">
                <a:solidFill>
                  <a:schemeClr val="dk1"/>
                </a:solidFill>
                <a:latin typeface="Archivo Narrow"/>
                <a:ea typeface="Archivo Narrow"/>
                <a:cs typeface="Archivo Narrow"/>
                <a:sym typeface="Archivo Narrow"/>
              </a:rPr>
              <a:t>Imaginemos el siguiente escenario:</a:t>
            </a:r>
            <a:endParaRPr b="1" sz="1600">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None/>
            </a:pPr>
            <a:r>
              <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None/>
            </a:pPr>
            <a:r>
              <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None/>
            </a:pPr>
            <a:r>
              <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None/>
            </a:pPr>
            <a:r>
              <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1200"/>
              </a:spcAft>
              <a:buNone/>
            </a:pPr>
            <a:r>
              <a:rPr lang="es">
                <a:solidFill>
                  <a:schemeClr val="dk1"/>
                </a:solidFill>
                <a:latin typeface="Archivo Narrow"/>
                <a:ea typeface="Archivo Narrow"/>
                <a:cs typeface="Archivo Narrow"/>
                <a:sym typeface="Archivo Narrow"/>
              </a:rPr>
              <a:t>Para activar el modo flexbox, hemos utilizado sobre el elemento contenedor la propiedad display y especificamos el valor flex o inline-flex (dependiendo de cómo queramos que se comporte el contenedor)</a:t>
            </a:r>
            <a:endParaRPr>
              <a:solidFill>
                <a:schemeClr val="dk1"/>
              </a:solidFill>
              <a:latin typeface="Archivo Narrow"/>
              <a:ea typeface="Archivo Narrow"/>
              <a:cs typeface="Archivo Narrow"/>
              <a:sym typeface="Archivo Narrow"/>
            </a:endParaRPr>
          </a:p>
        </p:txBody>
      </p:sp>
      <p:sp>
        <p:nvSpPr>
          <p:cNvPr id="406" name="Google Shape;406;g22426a57638_0_619"/>
          <p:cNvSpPr/>
          <p:nvPr/>
        </p:nvSpPr>
        <p:spPr>
          <a:xfrm>
            <a:off x="1512750" y="1986900"/>
            <a:ext cx="6118500" cy="11697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&lt;</a:t>
            </a:r>
            <a:r>
              <a:rPr b="0" i="0" lang="es" sz="1400" u="none" cap="none" strike="noStrike">
                <a:solidFill>
                  <a:srgbClr val="F92672"/>
                </a:solidFill>
                <a:latin typeface="Consolas"/>
                <a:ea typeface="Consolas"/>
                <a:cs typeface="Consolas"/>
                <a:sym typeface="Consolas"/>
              </a:rPr>
              <a:t>div</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FE66D"/>
                </a:solidFill>
                <a:latin typeface="Consolas"/>
                <a:ea typeface="Consolas"/>
                <a:cs typeface="Consolas"/>
                <a:sym typeface="Consolas"/>
              </a:rPr>
              <a:t>class</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"container"</a:t>
            </a:r>
            <a:r>
              <a:rPr b="0" i="0" lang="es" sz="1400" u="none" cap="none" strike="noStrike">
                <a:solidFill>
                  <a:srgbClr val="D5CED9"/>
                </a:solidFill>
                <a:latin typeface="Consolas"/>
                <a:ea typeface="Consolas"/>
                <a:cs typeface="Consolas"/>
                <a:sym typeface="Consolas"/>
              </a:rPr>
              <a:t>&gt; </a:t>
            </a:r>
            <a:r>
              <a:rPr b="0" i="0" lang="es" sz="1400" u="none" cap="none" strike="noStrike">
                <a:solidFill>
                  <a:srgbClr val="5F6167"/>
                </a:solidFill>
                <a:latin typeface="Consolas"/>
                <a:ea typeface="Consolas"/>
                <a:cs typeface="Consolas"/>
                <a:sym typeface="Consolas"/>
              </a:rPr>
              <a:t>&lt;!-- Flex container --&gt;</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&lt;</a:t>
            </a:r>
            <a:r>
              <a:rPr b="0" i="0" lang="es" sz="1400" u="none" cap="none" strike="noStrike">
                <a:solidFill>
                  <a:srgbClr val="F92672"/>
                </a:solidFill>
                <a:latin typeface="Consolas"/>
                <a:ea typeface="Consolas"/>
                <a:cs typeface="Consolas"/>
                <a:sym typeface="Consolas"/>
              </a:rPr>
              <a:t>div</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FE66D"/>
                </a:solidFill>
                <a:latin typeface="Consolas"/>
                <a:ea typeface="Consolas"/>
                <a:cs typeface="Consolas"/>
                <a:sym typeface="Consolas"/>
              </a:rPr>
              <a:t>class</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"item item-1"</a:t>
            </a:r>
            <a:r>
              <a:rPr b="0" i="0" lang="es" sz="1400" u="none" cap="none" strike="noStrike">
                <a:solidFill>
                  <a:srgbClr val="D5CED9"/>
                </a:solidFill>
                <a:latin typeface="Consolas"/>
                <a:ea typeface="Consolas"/>
                <a:cs typeface="Consolas"/>
                <a:sym typeface="Consolas"/>
              </a:rPr>
              <a:t>&gt;1&lt;/</a:t>
            </a:r>
            <a:r>
              <a:rPr b="0" i="0" lang="es" sz="1400" u="none" cap="none" strike="noStrike">
                <a:solidFill>
                  <a:srgbClr val="F92672"/>
                </a:solidFill>
                <a:latin typeface="Consolas"/>
                <a:ea typeface="Consolas"/>
                <a:cs typeface="Consolas"/>
                <a:sym typeface="Consolas"/>
              </a:rPr>
              <a:t>div</a:t>
            </a:r>
            <a:r>
              <a:rPr b="0" i="0" lang="es" sz="1400" u="none" cap="none" strike="noStrike">
                <a:solidFill>
                  <a:srgbClr val="D5CED9"/>
                </a:solidFill>
                <a:latin typeface="Consolas"/>
                <a:ea typeface="Consolas"/>
                <a:cs typeface="Consolas"/>
                <a:sym typeface="Consolas"/>
              </a:rPr>
              <a:t>&gt; </a:t>
            </a:r>
            <a:r>
              <a:rPr b="0" i="0" lang="es" sz="1400" u="none" cap="none" strike="noStrike">
                <a:solidFill>
                  <a:srgbClr val="5F6167"/>
                </a:solidFill>
                <a:latin typeface="Consolas"/>
                <a:ea typeface="Consolas"/>
                <a:cs typeface="Consolas"/>
                <a:sym typeface="Consolas"/>
              </a:rPr>
              <a:t>&lt;!-- Flex items --&gt;</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&lt;</a:t>
            </a:r>
            <a:r>
              <a:rPr b="0" i="0" lang="es" sz="1400" u="none" cap="none" strike="noStrike">
                <a:solidFill>
                  <a:srgbClr val="F92672"/>
                </a:solidFill>
                <a:latin typeface="Consolas"/>
                <a:ea typeface="Consolas"/>
                <a:cs typeface="Consolas"/>
                <a:sym typeface="Consolas"/>
              </a:rPr>
              <a:t>div</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FE66D"/>
                </a:solidFill>
                <a:latin typeface="Consolas"/>
                <a:ea typeface="Consolas"/>
                <a:cs typeface="Consolas"/>
                <a:sym typeface="Consolas"/>
              </a:rPr>
              <a:t>class</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"item item-2"</a:t>
            </a:r>
            <a:r>
              <a:rPr b="0" i="0" lang="es" sz="1400" u="none" cap="none" strike="noStrike">
                <a:solidFill>
                  <a:srgbClr val="D5CED9"/>
                </a:solidFill>
                <a:latin typeface="Consolas"/>
                <a:ea typeface="Consolas"/>
                <a:cs typeface="Consolas"/>
                <a:sym typeface="Consolas"/>
              </a:rPr>
              <a:t>&gt;2&lt;/</a:t>
            </a:r>
            <a:r>
              <a:rPr b="0" i="0" lang="es" sz="1400" u="none" cap="none" strike="noStrike">
                <a:solidFill>
                  <a:srgbClr val="F92672"/>
                </a:solidFill>
                <a:latin typeface="Consolas"/>
                <a:ea typeface="Consolas"/>
                <a:cs typeface="Consolas"/>
                <a:sym typeface="Consolas"/>
              </a:rPr>
              <a:t>div</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&lt;</a:t>
            </a:r>
            <a:r>
              <a:rPr b="0" i="0" lang="es" sz="1400" u="none" cap="none" strike="noStrike">
                <a:solidFill>
                  <a:srgbClr val="F92672"/>
                </a:solidFill>
                <a:latin typeface="Consolas"/>
                <a:ea typeface="Consolas"/>
                <a:cs typeface="Consolas"/>
                <a:sym typeface="Consolas"/>
              </a:rPr>
              <a:t>div</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FE66D"/>
                </a:solidFill>
                <a:latin typeface="Consolas"/>
                <a:ea typeface="Consolas"/>
                <a:cs typeface="Consolas"/>
                <a:sym typeface="Consolas"/>
              </a:rPr>
              <a:t>class</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"item item-3"</a:t>
            </a:r>
            <a:r>
              <a:rPr b="0" i="0" lang="es" sz="1400" u="none" cap="none" strike="noStrike">
                <a:solidFill>
                  <a:srgbClr val="D5CED9"/>
                </a:solidFill>
                <a:latin typeface="Consolas"/>
                <a:ea typeface="Consolas"/>
                <a:cs typeface="Consolas"/>
                <a:sym typeface="Consolas"/>
              </a:rPr>
              <a:t>&gt;3&lt;/</a:t>
            </a:r>
            <a:r>
              <a:rPr b="0" i="0" lang="es" sz="1400" u="none" cap="none" strike="noStrike">
                <a:solidFill>
                  <a:srgbClr val="F92672"/>
                </a:solidFill>
                <a:latin typeface="Consolas"/>
                <a:ea typeface="Consolas"/>
                <a:cs typeface="Consolas"/>
                <a:sym typeface="Consolas"/>
              </a:rPr>
              <a:t>div</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&lt;/</a:t>
            </a:r>
            <a:r>
              <a:rPr b="0" i="0" lang="es" sz="1400" u="none" cap="none" strike="noStrike">
                <a:solidFill>
                  <a:srgbClr val="F92672"/>
                </a:solidFill>
                <a:latin typeface="Consolas"/>
                <a:ea typeface="Consolas"/>
                <a:cs typeface="Consolas"/>
                <a:sym typeface="Consolas"/>
              </a:rPr>
              <a:t>div</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8" name="Shape 68"/>
        <p:cNvGrpSpPr/>
        <p:nvPr/>
      </p:nvGrpSpPr>
      <p:grpSpPr>
        <a:xfrm>
          <a:off x="0" y="0"/>
          <a:ext cx="0" cy="0"/>
          <a:chOff x="0" y="0"/>
          <a:chExt cx="0" cy="0"/>
        </a:xfrm>
      </p:grpSpPr>
      <p:sp>
        <p:nvSpPr>
          <p:cNvPr id="69" name="Google Shape;69;g22426a57638_0_0"/>
          <p:cNvSpPr txBox="1"/>
          <p:nvPr/>
        </p:nvSpPr>
        <p:spPr>
          <a:xfrm>
            <a:off x="3712975" y="1105625"/>
            <a:ext cx="1795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rgbClr val="FFFFFF"/>
                </a:solidFill>
                <a:latin typeface="Archivo Thin"/>
                <a:ea typeface="Archivo Thin"/>
                <a:cs typeface="Archivo Thin"/>
                <a:sym typeface="Archivo Thin"/>
              </a:rPr>
              <a:t>Clase  </a:t>
            </a:r>
            <a:r>
              <a:rPr b="0" i="0" lang="es" sz="3000" u="none" cap="none" strike="noStrike">
                <a:solidFill>
                  <a:schemeClr val="lt1"/>
                </a:solidFill>
                <a:latin typeface="Archivo Black"/>
                <a:ea typeface="Archivo Black"/>
                <a:cs typeface="Archivo Black"/>
                <a:sym typeface="Archivo Black"/>
              </a:rPr>
              <a:t>0</a:t>
            </a:r>
            <a:r>
              <a:rPr lang="es" sz="3000">
                <a:solidFill>
                  <a:schemeClr val="lt1"/>
                </a:solidFill>
                <a:latin typeface="Archivo Black"/>
                <a:ea typeface="Archivo Black"/>
                <a:cs typeface="Archivo Black"/>
                <a:sym typeface="Archivo Black"/>
              </a:rPr>
              <a:t>6</a:t>
            </a:r>
            <a:r>
              <a:rPr b="0" i="0" lang="es" sz="3000" u="none" cap="none" strike="noStrike">
                <a:solidFill>
                  <a:schemeClr val="lt1"/>
                </a:solidFill>
                <a:latin typeface="Archivo Black"/>
                <a:ea typeface="Archivo Black"/>
                <a:cs typeface="Archivo Black"/>
                <a:sym typeface="Archivo Black"/>
              </a:rPr>
              <a:t>.</a:t>
            </a:r>
            <a:r>
              <a:rPr b="0" i="0" lang="es" sz="2500" u="none" cap="none" strike="noStrike">
                <a:solidFill>
                  <a:srgbClr val="FFFFFF"/>
                </a:solidFill>
                <a:latin typeface="Archivo Thin"/>
                <a:ea typeface="Archivo Thin"/>
                <a:cs typeface="Archivo Thin"/>
                <a:sym typeface="Archivo Thin"/>
              </a:rPr>
              <a:t> </a:t>
            </a:r>
            <a:endParaRPr b="0" i="0" sz="2500" u="none" cap="none" strike="noStrike">
              <a:solidFill>
                <a:srgbClr val="FFFFFF"/>
              </a:solidFill>
              <a:latin typeface="Archivo Thin"/>
              <a:ea typeface="Archivo Thin"/>
              <a:cs typeface="Archivo Thin"/>
              <a:sym typeface="Archivo Thin"/>
            </a:endParaRPr>
          </a:p>
        </p:txBody>
      </p:sp>
      <p:sp>
        <p:nvSpPr>
          <p:cNvPr id="70" name="Google Shape;70;g22426a57638_0_0"/>
          <p:cNvSpPr txBox="1"/>
          <p:nvPr/>
        </p:nvSpPr>
        <p:spPr>
          <a:xfrm>
            <a:off x="3191475" y="2194631"/>
            <a:ext cx="2302800" cy="2084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i="0" sz="1000" u="none" cap="none" strike="noStrike">
              <a:solidFill>
                <a:schemeClr val="lt1"/>
              </a:solidFill>
              <a:latin typeface="Archivo Thin"/>
              <a:ea typeface="Archivo Thin"/>
              <a:cs typeface="Archivo Thin"/>
              <a:sym typeface="Archivo Thin"/>
            </a:endParaRPr>
          </a:p>
          <a:p>
            <a:pPr indent="-185900" lvl="0" marL="352799" marR="0" rtl="0" algn="l">
              <a:lnSpc>
                <a:spcPct val="100000"/>
              </a:lnSpc>
              <a:spcBef>
                <a:spcPts val="0"/>
              </a:spcBef>
              <a:spcAft>
                <a:spcPts val="0"/>
              </a:spcAft>
              <a:buClr>
                <a:schemeClr val="lt1"/>
              </a:buClr>
              <a:buSzPts val="1000"/>
              <a:buFont typeface="Archivo"/>
              <a:buAutoNum type="arabicPeriod"/>
            </a:pPr>
            <a:r>
              <a:rPr i="0" lang="es" sz="1000" u="none" cap="none" strike="noStrike">
                <a:solidFill>
                  <a:schemeClr val="lt1"/>
                </a:solidFill>
                <a:latin typeface="Archivo Thin"/>
                <a:ea typeface="Archivo Thin"/>
                <a:cs typeface="Archivo Thin"/>
                <a:sym typeface="Archivo Thin"/>
              </a:rPr>
              <a:t>    </a:t>
            </a:r>
            <a:r>
              <a:rPr lang="es" sz="1000">
                <a:solidFill>
                  <a:schemeClr val="lt1"/>
                </a:solidFill>
                <a:latin typeface="Archivo Thin"/>
                <a:ea typeface="Archivo Thin"/>
                <a:cs typeface="Archivo Thin"/>
                <a:sym typeface="Archivo Thin"/>
              </a:rPr>
              <a:t>Modelo de caja y propiedades</a:t>
            </a:r>
            <a:endParaRPr sz="1000">
              <a:solidFill>
                <a:schemeClr val="lt1"/>
              </a:solidFill>
              <a:latin typeface="Archivo Thin"/>
              <a:ea typeface="Archivo Thin"/>
              <a:cs typeface="Archivo Thin"/>
              <a:sym typeface="Archivo Thin"/>
            </a:endParaRPr>
          </a:p>
          <a:p>
            <a:pPr indent="-298450" lvl="0" marL="457200" rtl="0" algn="l">
              <a:lnSpc>
                <a:spcPct val="115000"/>
              </a:lnSpc>
              <a:spcBef>
                <a:spcPts val="0"/>
              </a:spcBef>
              <a:spcAft>
                <a:spcPts val="0"/>
              </a:spcAft>
              <a:buClr>
                <a:schemeClr val="lt1"/>
              </a:buClr>
              <a:buSzPts val="1100"/>
              <a:buAutoNum type="arabicPeriod"/>
            </a:pPr>
            <a:r>
              <a:rPr lang="es" sz="1000">
                <a:solidFill>
                  <a:schemeClr val="lt1"/>
                </a:solidFill>
                <a:latin typeface="Archivo Thin"/>
                <a:ea typeface="Archivo Thin"/>
                <a:cs typeface="Archivo Thin"/>
                <a:sym typeface="Archivo Thin"/>
              </a:rPr>
              <a:t>Selectores avanzados</a:t>
            </a:r>
            <a:endParaRPr sz="1000">
              <a:solidFill>
                <a:schemeClr val="lt1"/>
              </a:solidFill>
              <a:latin typeface="Archivo Thin"/>
              <a:ea typeface="Archivo Thin"/>
              <a:cs typeface="Archivo Thin"/>
              <a:sym typeface="Archivo Thin"/>
            </a:endParaRPr>
          </a:p>
          <a:p>
            <a:pPr indent="-298450" lvl="0" marL="457200" rtl="0" algn="l">
              <a:lnSpc>
                <a:spcPct val="115000"/>
              </a:lnSpc>
              <a:spcBef>
                <a:spcPts val="0"/>
              </a:spcBef>
              <a:spcAft>
                <a:spcPts val="0"/>
              </a:spcAft>
              <a:buClr>
                <a:schemeClr val="lt1"/>
              </a:buClr>
              <a:buSzPts val="1100"/>
              <a:buAutoNum type="arabicPeriod"/>
            </a:pPr>
            <a:r>
              <a:rPr lang="es" sz="1000">
                <a:solidFill>
                  <a:schemeClr val="lt1"/>
                </a:solidFill>
                <a:latin typeface="Archivo Thin"/>
                <a:ea typeface="Archivo Thin"/>
                <a:cs typeface="Archivo Thin"/>
                <a:sym typeface="Archivo Thin"/>
              </a:rPr>
              <a:t>¿Qué es Flexbox?</a:t>
            </a:r>
            <a:endParaRPr sz="1000">
              <a:solidFill>
                <a:schemeClr val="lt1"/>
              </a:solidFill>
              <a:latin typeface="Archivo Thin"/>
              <a:ea typeface="Archivo Thin"/>
              <a:cs typeface="Archivo Thin"/>
              <a:sym typeface="Archivo Thin"/>
            </a:endParaRPr>
          </a:p>
          <a:p>
            <a:pPr indent="-298450" lvl="0" marL="457200" rtl="0" algn="l">
              <a:lnSpc>
                <a:spcPct val="115000"/>
              </a:lnSpc>
              <a:spcBef>
                <a:spcPts val="0"/>
              </a:spcBef>
              <a:spcAft>
                <a:spcPts val="0"/>
              </a:spcAft>
              <a:buClr>
                <a:schemeClr val="lt1"/>
              </a:buClr>
              <a:buSzPts val="1100"/>
              <a:buAutoNum type="arabicPeriod"/>
            </a:pPr>
            <a:r>
              <a:rPr lang="es" sz="1000">
                <a:solidFill>
                  <a:schemeClr val="lt1"/>
                </a:solidFill>
                <a:latin typeface="Archivo Thin"/>
                <a:ea typeface="Archivo Thin"/>
                <a:cs typeface="Archivo Thin"/>
                <a:sym typeface="Archivo Thin"/>
              </a:rPr>
              <a:t>Propiedades para el contenedor Flex y los Flex items</a:t>
            </a:r>
            <a:endParaRPr sz="1000">
              <a:solidFill>
                <a:schemeClr val="lt1"/>
              </a:solidFill>
              <a:latin typeface="Archivo Thin"/>
              <a:ea typeface="Archivo Thin"/>
              <a:cs typeface="Archivo Thin"/>
              <a:sym typeface="Archivo Thin"/>
            </a:endParaRPr>
          </a:p>
        </p:txBody>
      </p:sp>
      <p:sp>
        <p:nvSpPr>
          <p:cNvPr id="71" name="Google Shape;71;g22426a57638_0_0"/>
          <p:cNvSpPr txBox="1"/>
          <p:nvPr/>
        </p:nvSpPr>
        <p:spPr>
          <a:xfrm>
            <a:off x="3647850" y="1675025"/>
            <a:ext cx="1795800" cy="74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es" sz="1200">
                <a:solidFill>
                  <a:srgbClr val="FFFFFF"/>
                </a:solidFill>
                <a:latin typeface="Archivo Thin"/>
                <a:ea typeface="Archivo Thin"/>
                <a:cs typeface="Archivo Thin"/>
                <a:sym typeface="Archivo Thin"/>
              </a:rPr>
              <a:t>CSS 3:  Modelo de Caja, Posicionamiento y Flexbox</a:t>
            </a:r>
            <a:endParaRPr b="1" sz="1100">
              <a:solidFill>
                <a:schemeClr val="dk1"/>
              </a:solidFill>
            </a:endParaRPr>
          </a:p>
          <a:p>
            <a:pPr indent="0" lvl="0" marL="0" marR="0" rtl="0" algn="l">
              <a:lnSpc>
                <a:spcPct val="100000"/>
              </a:lnSpc>
              <a:spcBef>
                <a:spcPts val="0"/>
              </a:spcBef>
              <a:spcAft>
                <a:spcPts val="0"/>
              </a:spcAft>
              <a:buClr>
                <a:srgbClr val="000000"/>
              </a:buClr>
              <a:buSzPts val="1600"/>
              <a:buFont typeface="Arial"/>
              <a:buNone/>
            </a:pPr>
            <a:r>
              <a:t/>
            </a:r>
            <a:endParaRPr sz="1200">
              <a:solidFill>
                <a:srgbClr val="FFFFFF"/>
              </a:solidFill>
              <a:latin typeface="Archivo Thin"/>
              <a:ea typeface="Archivo Thin"/>
              <a:cs typeface="Archivo Thin"/>
              <a:sym typeface="Archivo Thin"/>
            </a:endParaRPr>
          </a:p>
        </p:txBody>
      </p:sp>
      <p:sp>
        <p:nvSpPr>
          <p:cNvPr id="72" name="Google Shape;72;g22426a57638_0_0"/>
          <p:cNvSpPr txBox="1"/>
          <p:nvPr/>
        </p:nvSpPr>
        <p:spPr>
          <a:xfrm>
            <a:off x="1079763" y="1144175"/>
            <a:ext cx="1795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rgbClr val="FFFFFF"/>
                </a:solidFill>
                <a:latin typeface="Archivo Thin"/>
                <a:ea typeface="Archivo Thin"/>
                <a:cs typeface="Archivo Thin"/>
                <a:sym typeface="Archivo Thin"/>
              </a:rPr>
              <a:t>Clase  </a:t>
            </a:r>
            <a:r>
              <a:rPr b="0" i="0" lang="es" sz="3000" u="none" cap="none" strike="noStrike">
                <a:solidFill>
                  <a:srgbClr val="FFFFFF"/>
                </a:solidFill>
                <a:latin typeface="Archivo Black"/>
                <a:ea typeface="Archivo Black"/>
                <a:cs typeface="Archivo Black"/>
                <a:sym typeface="Archivo Black"/>
              </a:rPr>
              <a:t>05.</a:t>
            </a:r>
            <a:r>
              <a:rPr b="0" i="0" lang="es" sz="2500" u="none" cap="none" strike="noStrike">
                <a:solidFill>
                  <a:srgbClr val="FFFFFF"/>
                </a:solidFill>
                <a:latin typeface="Archivo Thin"/>
                <a:ea typeface="Archivo Thin"/>
                <a:cs typeface="Archivo Thin"/>
                <a:sym typeface="Archivo Thin"/>
              </a:rPr>
              <a:t> </a:t>
            </a:r>
            <a:endParaRPr b="0" i="0" sz="2500" u="none" cap="none" strike="noStrike">
              <a:solidFill>
                <a:srgbClr val="FFFFFF"/>
              </a:solidFill>
              <a:latin typeface="Archivo Thin"/>
              <a:ea typeface="Archivo Thin"/>
              <a:cs typeface="Archivo Thin"/>
              <a:sym typeface="Archivo Thin"/>
            </a:endParaRPr>
          </a:p>
        </p:txBody>
      </p:sp>
      <p:sp>
        <p:nvSpPr>
          <p:cNvPr id="73" name="Google Shape;73;g22426a57638_0_0"/>
          <p:cNvSpPr txBox="1"/>
          <p:nvPr/>
        </p:nvSpPr>
        <p:spPr>
          <a:xfrm>
            <a:off x="599088" y="2335181"/>
            <a:ext cx="2302800" cy="2084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sz="1000">
              <a:solidFill>
                <a:srgbClr val="FFFFFF"/>
              </a:solidFill>
              <a:latin typeface="Archivo Thin"/>
              <a:ea typeface="Archivo Thin"/>
              <a:cs typeface="Archivo Thin"/>
              <a:sym typeface="Archivo Thin"/>
            </a:endParaRPr>
          </a:p>
          <a:p>
            <a:pPr indent="-185900" lvl="0" marL="352799" marR="0" rtl="0" algn="l">
              <a:lnSpc>
                <a:spcPct val="100000"/>
              </a:lnSpc>
              <a:spcBef>
                <a:spcPts val="0"/>
              </a:spcBef>
              <a:spcAft>
                <a:spcPts val="0"/>
              </a:spcAft>
              <a:buClr>
                <a:srgbClr val="FFFFFF"/>
              </a:buClr>
              <a:buSzPts val="1000"/>
              <a:buFont typeface="Archivo"/>
              <a:buAutoNum type="arabicPeriod"/>
            </a:pPr>
            <a:r>
              <a:rPr lang="es" sz="1000">
                <a:solidFill>
                  <a:srgbClr val="FFFFFF"/>
                </a:solidFill>
                <a:latin typeface="Archivo Thin"/>
                <a:ea typeface="Archivo Thin"/>
                <a:cs typeface="Archivo Thin"/>
                <a:sym typeface="Archivo Thin"/>
              </a:rPr>
              <a:t>    Unidades de medida</a:t>
            </a:r>
            <a:endParaRPr sz="1000">
              <a:solidFill>
                <a:srgbClr val="FFFFFF"/>
              </a:solidFill>
              <a:latin typeface="Archivo Thin"/>
              <a:ea typeface="Archivo Thin"/>
              <a:cs typeface="Archivo Thin"/>
              <a:sym typeface="Archivo Thin"/>
            </a:endParaRPr>
          </a:p>
          <a:p>
            <a:pPr indent="-298450" lvl="0" marL="457200" marR="0" rtl="0" algn="l">
              <a:lnSpc>
                <a:spcPct val="115000"/>
              </a:lnSpc>
              <a:spcBef>
                <a:spcPts val="0"/>
              </a:spcBef>
              <a:spcAft>
                <a:spcPts val="0"/>
              </a:spcAft>
              <a:buClr>
                <a:srgbClr val="FFFFFF"/>
              </a:buClr>
              <a:buSzPts val="1100"/>
              <a:buFont typeface="Arial"/>
              <a:buAutoNum type="arabicPeriod"/>
            </a:pPr>
            <a:r>
              <a:rPr lang="es" sz="1000">
                <a:solidFill>
                  <a:srgbClr val="FFFFFF"/>
                </a:solidFill>
                <a:latin typeface="Archivo Thin"/>
                <a:ea typeface="Archivo Thin"/>
                <a:cs typeface="Archivo Thin"/>
                <a:sym typeface="Archivo Thin"/>
              </a:rPr>
              <a:t>Colores CSS</a:t>
            </a:r>
            <a:endParaRPr sz="1000">
              <a:solidFill>
                <a:srgbClr val="FFFFFF"/>
              </a:solidFill>
              <a:latin typeface="Archivo Thin"/>
              <a:ea typeface="Archivo Thin"/>
              <a:cs typeface="Archivo Thin"/>
              <a:sym typeface="Archivo Thin"/>
            </a:endParaRPr>
          </a:p>
          <a:p>
            <a:pPr indent="-298450" lvl="0" marL="457200" marR="0" rtl="0" algn="l">
              <a:lnSpc>
                <a:spcPct val="115000"/>
              </a:lnSpc>
              <a:spcBef>
                <a:spcPts val="0"/>
              </a:spcBef>
              <a:spcAft>
                <a:spcPts val="0"/>
              </a:spcAft>
              <a:buClr>
                <a:srgbClr val="FFFFFF"/>
              </a:buClr>
              <a:buSzPts val="1100"/>
              <a:buFont typeface="Arial"/>
              <a:buAutoNum type="arabicPeriod"/>
            </a:pPr>
            <a:r>
              <a:rPr lang="es" sz="1000">
                <a:solidFill>
                  <a:srgbClr val="FFFFFF"/>
                </a:solidFill>
                <a:latin typeface="Archivo Thin"/>
                <a:ea typeface="Archivo Thin"/>
                <a:cs typeface="Archivo Thin"/>
                <a:sym typeface="Archivo Thin"/>
              </a:rPr>
              <a:t>Fondos en CSS</a:t>
            </a:r>
            <a:endParaRPr sz="1000">
              <a:solidFill>
                <a:srgbClr val="FFFFFF"/>
              </a:solidFill>
              <a:latin typeface="Archivo Thin"/>
              <a:ea typeface="Archivo Thin"/>
              <a:cs typeface="Archivo Thin"/>
              <a:sym typeface="Archivo Thin"/>
            </a:endParaRPr>
          </a:p>
          <a:p>
            <a:pPr indent="-298450" lvl="0" marL="457200" marR="0" rtl="0" algn="l">
              <a:lnSpc>
                <a:spcPct val="115000"/>
              </a:lnSpc>
              <a:spcBef>
                <a:spcPts val="0"/>
              </a:spcBef>
              <a:spcAft>
                <a:spcPts val="0"/>
              </a:spcAft>
              <a:buClr>
                <a:srgbClr val="FFFFFF"/>
              </a:buClr>
              <a:buSzPts val="1100"/>
              <a:buFont typeface="Arial"/>
              <a:buAutoNum type="arabicPeriod"/>
            </a:pPr>
            <a:r>
              <a:rPr lang="es" sz="1000">
                <a:solidFill>
                  <a:srgbClr val="FFFFFF"/>
                </a:solidFill>
                <a:latin typeface="Archivo Thin"/>
                <a:ea typeface="Archivo Thin"/>
                <a:cs typeface="Archivo Thin"/>
                <a:sym typeface="Archivo Thin"/>
              </a:rPr>
              <a:t>Fuentes y tipografías</a:t>
            </a:r>
            <a:endParaRPr sz="1000">
              <a:solidFill>
                <a:srgbClr val="FFFFFF"/>
              </a:solidFill>
              <a:latin typeface="Archivo Thin"/>
              <a:ea typeface="Archivo Thin"/>
              <a:cs typeface="Archivo Thin"/>
              <a:sym typeface="Archivo Thin"/>
            </a:endParaRPr>
          </a:p>
          <a:p>
            <a:pPr indent="-298450" lvl="0" marL="457200" marR="0" rtl="0" algn="l">
              <a:lnSpc>
                <a:spcPct val="115000"/>
              </a:lnSpc>
              <a:spcBef>
                <a:spcPts val="0"/>
              </a:spcBef>
              <a:spcAft>
                <a:spcPts val="0"/>
              </a:spcAft>
              <a:buClr>
                <a:srgbClr val="FFFFFF"/>
              </a:buClr>
              <a:buSzPts val="1100"/>
              <a:buFont typeface="Arial"/>
              <a:buAutoNum type="arabicPeriod"/>
            </a:pPr>
            <a:r>
              <a:rPr lang="es" sz="1000">
                <a:solidFill>
                  <a:srgbClr val="FFFFFF"/>
                </a:solidFill>
                <a:latin typeface="Archivo Thin"/>
                <a:ea typeface="Archivo Thin"/>
                <a:cs typeface="Archivo Thin"/>
                <a:sym typeface="Archivo Thin"/>
              </a:rPr>
              <a:t>Estilos para textos y listas</a:t>
            </a:r>
            <a:endParaRPr sz="1000">
              <a:solidFill>
                <a:srgbClr val="FFFFFF"/>
              </a:solidFill>
              <a:latin typeface="Archivo Thin"/>
              <a:ea typeface="Archivo Thin"/>
              <a:cs typeface="Archivo Thin"/>
              <a:sym typeface="Archivo Thin"/>
            </a:endParaRPr>
          </a:p>
          <a:p>
            <a:pPr indent="-298450" lvl="0" marL="457200" marR="0" rtl="0" algn="l">
              <a:lnSpc>
                <a:spcPct val="115000"/>
              </a:lnSpc>
              <a:spcBef>
                <a:spcPts val="0"/>
              </a:spcBef>
              <a:spcAft>
                <a:spcPts val="0"/>
              </a:spcAft>
              <a:buClr>
                <a:srgbClr val="FFFFFF"/>
              </a:buClr>
              <a:buSzPts val="1100"/>
              <a:buFont typeface="Arial"/>
              <a:buAutoNum type="arabicPeriod"/>
            </a:pPr>
            <a:r>
              <a:rPr lang="es" sz="1000">
                <a:solidFill>
                  <a:srgbClr val="FFFFFF"/>
                </a:solidFill>
                <a:latin typeface="Archivo Thin"/>
                <a:ea typeface="Archivo Thin"/>
                <a:cs typeface="Archivo Thin"/>
                <a:sym typeface="Archivo Thin"/>
              </a:rPr>
              <a:t>Íconos</a:t>
            </a:r>
            <a:endParaRPr b="0" i="0" sz="1000" u="none" cap="none" strike="noStrike">
              <a:solidFill>
                <a:srgbClr val="FFFFFF"/>
              </a:solidFill>
              <a:latin typeface="Archivo Thin"/>
              <a:ea typeface="Archivo Thin"/>
              <a:cs typeface="Archivo Thin"/>
              <a:sym typeface="Archivo Thin"/>
            </a:endParaRPr>
          </a:p>
        </p:txBody>
      </p:sp>
      <p:sp>
        <p:nvSpPr>
          <p:cNvPr id="74" name="Google Shape;74;g22426a57638_0_0"/>
          <p:cNvSpPr txBox="1"/>
          <p:nvPr/>
        </p:nvSpPr>
        <p:spPr>
          <a:xfrm>
            <a:off x="1014638" y="1713575"/>
            <a:ext cx="1860900" cy="74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es">
                <a:solidFill>
                  <a:srgbClr val="FFFFFF"/>
                </a:solidFill>
                <a:latin typeface="Archivo Thin"/>
                <a:ea typeface="Archivo Thin"/>
                <a:cs typeface="Archivo Thin"/>
                <a:sym typeface="Archivo Thin"/>
              </a:rPr>
              <a:t>CSS 2:  Medidas, Colores, Fondos, Fuentes e Iconos</a:t>
            </a:r>
            <a:endParaRPr>
              <a:solidFill>
                <a:srgbClr val="FFFFFF"/>
              </a:solidFill>
              <a:latin typeface="Archivo Thin"/>
              <a:ea typeface="Archivo Thin"/>
              <a:cs typeface="Archivo Thin"/>
              <a:sym typeface="Archivo Thin"/>
            </a:endParaRPr>
          </a:p>
        </p:txBody>
      </p:sp>
      <p:sp>
        <p:nvSpPr>
          <p:cNvPr id="75" name="Google Shape;75;g22426a57638_0_0"/>
          <p:cNvSpPr txBox="1"/>
          <p:nvPr/>
        </p:nvSpPr>
        <p:spPr>
          <a:xfrm>
            <a:off x="6410375" y="1144175"/>
            <a:ext cx="1795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rgbClr val="FFFFFF"/>
                </a:solidFill>
                <a:latin typeface="Archivo Thin"/>
                <a:ea typeface="Archivo Thin"/>
                <a:cs typeface="Archivo Thin"/>
                <a:sym typeface="Archivo Thin"/>
              </a:rPr>
              <a:t>Clase  </a:t>
            </a:r>
            <a:r>
              <a:rPr b="0" i="0" lang="es" sz="3000" u="none" cap="none" strike="noStrike">
                <a:solidFill>
                  <a:schemeClr val="lt1"/>
                </a:solidFill>
                <a:latin typeface="Archivo Black"/>
                <a:ea typeface="Archivo Black"/>
                <a:cs typeface="Archivo Black"/>
                <a:sym typeface="Archivo Black"/>
              </a:rPr>
              <a:t>0</a:t>
            </a:r>
            <a:r>
              <a:rPr lang="es" sz="3000">
                <a:solidFill>
                  <a:schemeClr val="lt1"/>
                </a:solidFill>
                <a:latin typeface="Archivo Black"/>
                <a:ea typeface="Archivo Black"/>
                <a:cs typeface="Archivo Black"/>
                <a:sym typeface="Archivo Black"/>
              </a:rPr>
              <a:t>7</a:t>
            </a:r>
            <a:r>
              <a:rPr b="0" i="0" lang="es" sz="3000" u="none" cap="none" strike="noStrike">
                <a:solidFill>
                  <a:schemeClr val="lt1"/>
                </a:solidFill>
                <a:latin typeface="Archivo Black"/>
                <a:ea typeface="Archivo Black"/>
                <a:cs typeface="Archivo Black"/>
                <a:sym typeface="Archivo Black"/>
              </a:rPr>
              <a:t>.</a:t>
            </a:r>
            <a:r>
              <a:rPr b="0" i="0" lang="es" sz="2500" u="none" cap="none" strike="noStrike">
                <a:solidFill>
                  <a:srgbClr val="FFFFFF"/>
                </a:solidFill>
                <a:latin typeface="Archivo Thin"/>
                <a:ea typeface="Archivo Thin"/>
                <a:cs typeface="Archivo Thin"/>
                <a:sym typeface="Archivo Thin"/>
              </a:rPr>
              <a:t> </a:t>
            </a:r>
            <a:endParaRPr b="0" i="0" sz="2500" u="none" cap="none" strike="noStrike">
              <a:solidFill>
                <a:srgbClr val="FFFFFF"/>
              </a:solidFill>
              <a:latin typeface="Archivo Thin"/>
              <a:ea typeface="Archivo Thin"/>
              <a:cs typeface="Archivo Thin"/>
              <a:sym typeface="Archivo Thin"/>
            </a:endParaRPr>
          </a:p>
        </p:txBody>
      </p:sp>
      <p:sp>
        <p:nvSpPr>
          <p:cNvPr id="76" name="Google Shape;76;g22426a57638_0_0"/>
          <p:cNvSpPr txBox="1"/>
          <p:nvPr/>
        </p:nvSpPr>
        <p:spPr>
          <a:xfrm>
            <a:off x="5888875" y="2233181"/>
            <a:ext cx="2302800" cy="2084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sz="1000">
              <a:solidFill>
                <a:schemeClr val="lt1"/>
              </a:solidFill>
              <a:latin typeface="Archivo Thin"/>
              <a:ea typeface="Archivo Thin"/>
              <a:cs typeface="Archivo Thin"/>
              <a:sym typeface="Archivo Thin"/>
            </a:endParaRPr>
          </a:p>
          <a:p>
            <a:pPr indent="-185900" lvl="0" marL="352799" marR="0" rtl="0" algn="l">
              <a:lnSpc>
                <a:spcPct val="100000"/>
              </a:lnSpc>
              <a:spcBef>
                <a:spcPts val="0"/>
              </a:spcBef>
              <a:spcAft>
                <a:spcPts val="0"/>
              </a:spcAft>
              <a:buClr>
                <a:schemeClr val="lt1"/>
              </a:buClr>
              <a:buSzPts val="1000"/>
              <a:buFont typeface="Archivo"/>
              <a:buAutoNum type="arabicPeriod"/>
            </a:pPr>
            <a:r>
              <a:rPr lang="es" sz="1000">
                <a:solidFill>
                  <a:schemeClr val="lt1"/>
                </a:solidFill>
                <a:latin typeface="Archivo Thin"/>
                <a:ea typeface="Archivo Thin"/>
                <a:cs typeface="Archivo Thin"/>
                <a:sym typeface="Archivo Thin"/>
              </a:rPr>
              <a:t>  ¿Qué es Grid?</a:t>
            </a:r>
            <a:endParaRPr sz="1000">
              <a:solidFill>
                <a:schemeClr val="lt1"/>
              </a:solidFill>
              <a:latin typeface="Archivo Thin"/>
              <a:ea typeface="Archivo Thin"/>
              <a:cs typeface="Archivo Thin"/>
              <a:sym typeface="Archivo Thin"/>
            </a:endParaRPr>
          </a:p>
          <a:p>
            <a:pPr indent="-298450" lvl="0" marL="457200" rtl="0" algn="l">
              <a:lnSpc>
                <a:spcPct val="115000"/>
              </a:lnSpc>
              <a:spcBef>
                <a:spcPts val="0"/>
              </a:spcBef>
              <a:spcAft>
                <a:spcPts val="0"/>
              </a:spcAft>
              <a:buClr>
                <a:schemeClr val="lt1"/>
              </a:buClr>
              <a:buSzPts val="1100"/>
              <a:buAutoNum type="arabicPeriod"/>
            </a:pPr>
            <a:r>
              <a:rPr lang="es" sz="1000">
                <a:solidFill>
                  <a:schemeClr val="lt1"/>
                </a:solidFill>
                <a:latin typeface="Archivo Thin"/>
                <a:ea typeface="Archivo Thin"/>
                <a:cs typeface="Archivo Thin"/>
                <a:sym typeface="Archivo Thin"/>
              </a:rPr>
              <a:t>Implementación de Grid</a:t>
            </a:r>
            <a:endParaRPr sz="1000">
              <a:solidFill>
                <a:schemeClr val="lt1"/>
              </a:solidFill>
              <a:latin typeface="Archivo Thin"/>
              <a:ea typeface="Archivo Thin"/>
              <a:cs typeface="Archivo Thin"/>
              <a:sym typeface="Archivo Thin"/>
            </a:endParaRPr>
          </a:p>
          <a:p>
            <a:pPr indent="-292100" lvl="0" marL="457200" rtl="0" algn="l">
              <a:lnSpc>
                <a:spcPct val="115000"/>
              </a:lnSpc>
              <a:spcBef>
                <a:spcPts val="0"/>
              </a:spcBef>
              <a:spcAft>
                <a:spcPts val="0"/>
              </a:spcAft>
              <a:buClr>
                <a:schemeClr val="lt1"/>
              </a:buClr>
              <a:buSzPts val="1000"/>
              <a:buFont typeface="Archivo Thin"/>
              <a:buAutoNum type="arabicPeriod"/>
            </a:pPr>
            <a:r>
              <a:rPr lang="es" sz="1000">
                <a:solidFill>
                  <a:schemeClr val="lt1"/>
                </a:solidFill>
                <a:latin typeface="Archivo Thin"/>
                <a:ea typeface="Archivo Thin"/>
                <a:cs typeface="Archivo Thin"/>
                <a:sym typeface="Archivo Thin"/>
              </a:rPr>
              <a:t>Maquetado con Flex y Grid</a:t>
            </a:r>
            <a:endParaRPr sz="1000">
              <a:solidFill>
                <a:schemeClr val="lt1"/>
              </a:solidFill>
              <a:latin typeface="Archivo Thin"/>
              <a:ea typeface="Archivo Thin"/>
              <a:cs typeface="Archivo Thin"/>
              <a:sym typeface="Archivo Thin"/>
            </a:endParaRPr>
          </a:p>
          <a:p>
            <a:pPr indent="-298450" lvl="0" marL="457200" rtl="0" algn="l">
              <a:lnSpc>
                <a:spcPct val="115000"/>
              </a:lnSpc>
              <a:spcBef>
                <a:spcPts val="0"/>
              </a:spcBef>
              <a:spcAft>
                <a:spcPts val="0"/>
              </a:spcAft>
              <a:buClr>
                <a:schemeClr val="lt1"/>
              </a:buClr>
              <a:buSzPts val="1100"/>
              <a:buAutoNum type="arabicPeriod"/>
            </a:pPr>
            <a:r>
              <a:rPr lang="es" sz="1000">
                <a:solidFill>
                  <a:schemeClr val="lt1"/>
                </a:solidFill>
                <a:latin typeface="Archivo Thin"/>
                <a:ea typeface="Archivo Thin"/>
                <a:cs typeface="Archivo Thin"/>
                <a:sym typeface="Archivo Thin"/>
              </a:rPr>
              <a:t>Media Queries</a:t>
            </a:r>
            <a:endParaRPr sz="1000">
              <a:solidFill>
                <a:schemeClr val="lt1"/>
              </a:solidFill>
              <a:latin typeface="Archivo Thin"/>
              <a:ea typeface="Archivo Thin"/>
              <a:cs typeface="Archivo Thin"/>
              <a:sym typeface="Archivo Thin"/>
            </a:endParaRPr>
          </a:p>
        </p:txBody>
      </p:sp>
      <p:sp>
        <p:nvSpPr>
          <p:cNvPr id="77" name="Google Shape;77;g22426a57638_0_0"/>
          <p:cNvSpPr txBox="1"/>
          <p:nvPr/>
        </p:nvSpPr>
        <p:spPr>
          <a:xfrm>
            <a:off x="6345250" y="1713575"/>
            <a:ext cx="1795800" cy="74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es" sz="1200">
                <a:solidFill>
                  <a:srgbClr val="FFFFFF"/>
                </a:solidFill>
                <a:latin typeface="Archivo Thin"/>
                <a:ea typeface="Archivo Thin"/>
                <a:cs typeface="Archivo Thin"/>
                <a:sym typeface="Archivo Thin"/>
              </a:rPr>
              <a:t>CSS 4:  Grid y Media Queries</a:t>
            </a:r>
            <a:endParaRPr b="1" sz="1100">
              <a:solidFill>
                <a:schemeClr val="dk1"/>
              </a:solidFill>
            </a:endParaRPr>
          </a:p>
          <a:p>
            <a:pPr indent="0" lvl="0" marL="0" marR="0" rtl="0" algn="l">
              <a:lnSpc>
                <a:spcPct val="100000"/>
              </a:lnSpc>
              <a:spcBef>
                <a:spcPts val="0"/>
              </a:spcBef>
              <a:spcAft>
                <a:spcPts val="0"/>
              </a:spcAft>
              <a:buClr>
                <a:srgbClr val="000000"/>
              </a:buClr>
              <a:buSzPts val="1600"/>
              <a:buFont typeface="Arial"/>
              <a:buNone/>
            </a:pPr>
            <a:r>
              <a:t/>
            </a:r>
            <a:endParaRPr sz="1200">
              <a:solidFill>
                <a:srgbClr val="FFFFFF"/>
              </a:solidFill>
              <a:latin typeface="Archivo Thin"/>
              <a:ea typeface="Archivo Thin"/>
              <a:cs typeface="Archivo Thin"/>
              <a:sym typeface="Archivo Thi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10" name="Shape 410"/>
        <p:cNvGrpSpPr/>
        <p:nvPr/>
      </p:nvGrpSpPr>
      <p:grpSpPr>
        <a:xfrm>
          <a:off x="0" y="0"/>
          <a:ext cx="0" cy="0"/>
          <a:chOff x="0" y="0"/>
          <a:chExt cx="0" cy="0"/>
        </a:xfrm>
      </p:grpSpPr>
      <p:grpSp>
        <p:nvGrpSpPr>
          <p:cNvPr id="411" name="Google Shape;411;g22426a57638_0_672"/>
          <p:cNvGrpSpPr/>
          <p:nvPr/>
        </p:nvGrpSpPr>
        <p:grpSpPr>
          <a:xfrm>
            <a:off x="7787125" y="447675"/>
            <a:ext cx="657040" cy="759481"/>
            <a:chOff x="0" y="-9525"/>
            <a:chExt cx="354123" cy="394843"/>
          </a:xfrm>
        </p:grpSpPr>
        <p:sp>
          <p:nvSpPr>
            <p:cNvPr id="412" name="Google Shape;412;g22426a57638_0_672"/>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413" name="Google Shape;413;g22426a57638_0_672"/>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414" name="Google Shape;414;g22426a57638_0_672"/>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cxnSp>
        <p:nvCxnSpPr>
          <p:cNvPr id="415" name="Google Shape;415;g22426a57638_0_672"/>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sp>
        <p:nvSpPr>
          <p:cNvPr id="416" name="Google Shape;416;g22426a57638_0_672"/>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Flexbox | Conceptos</a:t>
            </a:r>
            <a:endParaRPr b="1" i="0" sz="4000" u="none" cap="none" strike="noStrike">
              <a:solidFill>
                <a:srgbClr val="0000FF"/>
              </a:solidFill>
              <a:latin typeface="Montserrat"/>
              <a:ea typeface="Montserrat"/>
              <a:cs typeface="Montserrat"/>
              <a:sym typeface="Montserrat"/>
            </a:endParaRPr>
          </a:p>
        </p:txBody>
      </p:sp>
      <p:sp>
        <p:nvSpPr>
          <p:cNvPr id="417" name="Google Shape;417;g22426a57638_0_672"/>
          <p:cNvSpPr txBox="1"/>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es" sz="1600">
                <a:solidFill>
                  <a:schemeClr val="dk1"/>
                </a:solidFill>
                <a:latin typeface="Archivo Narrow"/>
                <a:ea typeface="Archivo Narrow"/>
                <a:cs typeface="Archivo Narrow"/>
                <a:sym typeface="Archivo Narrow"/>
              </a:rPr>
              <a:t>Propiedad display:</a:t>
            </a:r>
            <a:endParaRPr b="1" sz="1600">
              <a:solidFill>
                <a:schemeClr val="dk1"/>
              </a:solidFill>
              <a:latin typeface="Archivo Narrow"/>
              <a:ea typeface="Archivo Narrow"/>
              <a:cs typeface="Archivo Narrow"/>
              <a:sym typeface="Archivo Narrow"/>
            </a:endParaRPr>
          </a:p>
        </p:txBody>
      </p:sp>
      <p:pic>
        <p:nvPicPr>
          <p:cNvPr id="418" name="Google Shape;418;g22426a57638_0_672"/>
          <p:cNvPicPr preferRelativeResize="0"/>
          <p:nvPr/>
        </p:nvPicPr>
        <p:blipFill rotWithShape="1">
          <a:blip r:embed="rId5">
            <a:alphaModFix/>
          </a:blip>
          <a:srcRect b="0" l="0" r="0" t="0"/>
          <a:stretch/>
        </p:blipFill>
        <p:spPr>
          <a:xfrm>
            <a:off x="1037491" y="1759766"/>
            <a:ext cx="7069017" cy="1128668"/>
          </a:xfrm>
          <a:prstGeom prst="rect">
            <a:avLst/>
          </a:prstGeom>
          <a:noFill/>
          <a:ln>
            <a:noFill/>
          </a:ln>
        </p:spPr>
      </p:pic>
      <p:pic>
        <p:nvPicPr>
          <p:cNvPr id="419" name="Google Shape;419;g22426a57638_0_672"/>
          <p:cNvPicPr preferRelativeResize="0"/>
          <p:nvPr/>
        </p:nvPicPr>
        <p:blipFill rotWithShape="1">
          <a:blip r:embed="rId6">
            <a:alphaModFix/>
          </a:blip>
          <a:srcRect b="0" l="0" r="0" t="0"/>
          <a:stretch/>
        </p:blipFill>
        <p:spPr>
          <a:xfrm>
            <a:off x="587025" y="3092650"/>
            <a:ext cx="4371807" cy="789575"/>
          </a:xfrm>
          <a:prstGeom prst="rect">
            <a:avLst/>
          </a:prstGeom>
          <a:noFill/>
          <a:ln>
            <a:noFill/>
          </a:ln>
        </p:spPr>
      </p:pic>
      <p:pic>
        <p:nvPicPr>
          <p:cNvPr id="420" name="Google Shape;420;g22426a57638_0_672"/>
          <p:cNvPicPr preferRelativeResize="0"/>
          <p:nvPr/>
        </p:nvPicPr>
        <p:blipFill rotWithShape="1">
          <a:blip r:embed="rId7">
            <a:alphaModFix/>
          </a:blip>
          <a:srcRect b="0" l="0" r="0" t="0"/>
          <a:stretch/>
        </p:blipFill>
        <p:spPr>
          <a:xfrm>
            <a:off x="5234000" y="3326750"/>
            <a:ext cx="2906826" cy="55548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24" name="Shape 424"/>
        <p:cNvGrpSpPr/>
        <p:nvPr/>
      </p:nvGrpSpPr>
      <p:grpSpPr>
        <a:xfrm>
          <a:off x="0" y="0"/>
          <a:ext cx="0" cy="0"/>
          <a:chOff x="0" y="0"/>
          <a:chExt cx="0" cy="0"/>
        </a:xfrm>
      </p:grpSpPr>
      <p:grpSp>
        <p:nvGrpSpPr>
          <p:cNvPr id="425" name="Google Shape;425;g22426a57638_0_690"/>
          <p:cNvGrpSpPr/>
          <p:nvPr/>
        </p:nvGrpSpPr>
        <p:grpSpPr>
          <a:xfrm>
            <a:off x="7787125" y="447675"/>
            <a:ext cx="657040" cy="759481"/>
            <a:chOff x="0" y="-9525"/>
            <a:chExt cx="354123" cy="394843"/>
          </a:xfrm>
        </p:grpSpPr>
        <p:sp>
          <p:nvSpPr>
            <p:cNvPr id="426" name="Google Shape;426;g22426a57638_0_690"/>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427" name="Google Shape;427;g22426a57638_0_690"/>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428" name="Google Shape;428;g22426a57638_0_690"/>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cxnSp>
        <p:nvCxnSpPr>
          <p:cNvPr id="429" name="Google Shape;429;g22426a57638_0_690"/>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sp>
        <p:nvSpPr>
          <p:cNvPr id="430" name="Google Shape;430;g22426a57638_0_690"/>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200">
                <a:solidFill>
                  <a:schemeClr val="dk1"/>
                </a:solidFill>
                <a:latin typeface="Archivo Black"/>
                <a:ea typeface="Archivo Black"/>
                <a:cs typeface="Archivo Black"/>
                <a:sym typeface="Archivo Black"/>
              </a:rPr>
              <a:t>Flex-direction</a:t>
            </a:r>
            <a:endParaRPr b="1" i="0" sz="3700" u="none" cap="none" strike="noStrike">
              <a:solidFill>
                <a:srgbClr val="0000FF"/>
              </a:solidFill>
              <a:latin typeface="Montserrat"/>
              <a:ea typeface="Montserrat"/>
              <a:cs typeface="Montserrat"/>
              <a:sym typeface="Montserrat"/>
            </a:endParaRPr>
          </a:p>
        </p:txBody>
      </p:sp>
      <p:sp>
        <p:nvSpPr>
          <p:cNvPr id="431" name="Google Shape;431;g22426a57638_0_690"/>
          <p:cNvSpPr txBox="1"/>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Mediante la propiedad </a:t>
            </a:r>
            <a:r>
              <a:rPr b="1" lang="es">
                <a:solidFill>
                  <a:schemeClr val="dk1"/>
                </a:solidFill>
                <a:latin typeface="Archivo Narrow"/>
                <a:ea typeface="Archivo Narrow"/>
                <a:cs typeface="Archivo Narrow"/>
                <a:sym typeface="Archivo Narrow"/>
              </a:rPr>
              <a:t>flex-direction</a:t>
            </a:r>
            <a:r>
              <a:rPr lang="es">
                <a:solidFill>
                  <a:schemeClr val="dk1"/>
                </a:solidFill>
                <a:latin typeface="Archivo Narrow"/>
                <a:ea typeface="Archivo Narrow"/>
                <a:cs typeface="Archivo Narrow"/>
                <a:sym typeface="Archivo Narrow"/>
              </a:rPr>
              <a:t> podemos modificar la dirección del eje principal del contenedor para que se oriente en horizontal (por defecto) o en vertical. Además, también podemos incluir el sufijo -reverse para indicar que coloque los ítems en orden inverso.</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1200"/>
              </a:spcAft>
              <a:buNone/>
            </a:pPr>
            <a:r>
              <a:t/>
            </a:r>
            <a:endParaRPr sz="1650">
              <a:solidFill>
                <a:srgbClr val="595959"/>
              </a:solidFill>
              <a:latin typeface="Montserrat"/>
              <a:ea typeface="Montserrat"/>
              <a:cs typeface="Montserrat"/>
              <a:sym typeface="Montserrat"/>
            </a:endParaRPr>
          </a:p>
        </p:txBody>
      </p:sp>
      <p:pic>
        <p:nvPicPr>
          <p:cNvPr id="432" name="Google Shape;432;g22426a57638_0_690"/>
          <p:cNvPicPr preferRelativeResize="0"/>
          <p:nvPr/>
        </p:nvPicPr>
        <p:blipFill rotWithShape="1">
          <a:blip r:embed="rId5">
            <a:alphaModFix/>
          </a:blip>
          <a:srcRect b="0" l="0" r="0" t="0"/>
          <a:stretch/>
        </p:blipFill>
        <p:spPr>
          <a:xfrm>
            <a:off x="466300" y="2176350"/>
            <a:ext cx="5567500" cy="2070375"/>
          </a:xfrm>
          <a:prstGeom prst="rect">
            <a:avLst/>
          </a:prstGeom>
          <a:noFill/>
          <a:ln>
            <a:noFill/>
          </a:ln>
        </p:spPr>
      </p:pic>
      <p:pic>
        <p:nvPicPr>
          <p:cNvPr id="433" name="Google Shape;433;g22426a57638_0_690"/>
          <p:cNvPicPr preferRelativeResize="0"/>
          <p:nvPr/>
        </p:nvPicPr>
        <p:blipFill>
          <a:blip r:embed="rId6">
            <a:alphaModFix/>
          </a:blip>
          <a:stretch>
            <a:fillRect/>
          </a:stretch>
        </p:blipFill>
        <p:spPr>
          <a:xfrm>
            <a:off x="6189825" y="2176350"/>
            <a:ext cx="2522200" cy="19335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37" name="Shape 437"/>
        <p:cNvGrpSpPr/>
        <p:nvPr/>
      </p:nvGrpSpPr>
      <p:grpSpPr>
        <a:xfrm>
          <a:off x="0" y="0"/>
          <a:ext cx="0" cy="0"/>
          <a:chOff x="0" y="0"/>
          <a:chExt cx="0" cy="0"/>
        </a:xfrm>
      </p:grpSpPr>
      <p:grpSp>
        <p:nvGrpSpPr>
          <p:cNvPr id="438" name="Google Shape;438;g22426a57638_0_708"/>
          <p:cNvGrpSpPr/>
          <p:nvPr/>
        </p:nvGrpSpPr>
        <p:grpSpPr>
          <a:xfrm>
            <a:off x="7787125" y="447675"/>
            <a:ext cx="657040" cy="759481"/>
            <a:chOff x="0" y="-9525"/>
            <a:chExt cx="354123" cy="394843"/>
          </a:xfrm>
        </p:grpSpPr>
        <p:sp>
          <p:nvSpPr>
            <p:cNvPr id="439" name="Google Shape;439;g22426a57638_0_708"/>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440" name="Google Shape;440;g22426a57638_0_708"/>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441" name="Google Shape;441;g22426a57638_0_708"/>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sp>
        <p:nvSpPr>
          <p:cNvPr id="442" name="Google Shape;442;g22426a57638_0_708"/>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Flex-wrap</a:t>
            </a:r>
            <a:endParaRPr b="1" i="0" sz="4000" u="none" cap="none" strike="noStrike">
              <a:solidFill>
                <a:srgbClr val="0000FF"/>
              </a:solidFill>
              <a:latin typeface="Montserrat"/>
              <a:ea typeface="Montserrat"/>
              <a:cs typeface="Montserrat"/>
              <a:sym typeface="Montserrat"/>
            </a:endParaRPr>
          </a:p>
        </p:txBody>
      </p:sp>
      <p:cxnSp>
        <p:nvCxnSpPr>
          <p:cNvPr id="443" name="Google Shape;443;g22426a57638_0_708"/>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sp>
        <p:nvSpPr>
          <p:cNvPr id="444" name="Google Shape;444;g22426a57638_0_708"/>
          <p:cNvSpPr txBox="1"/>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Existe otra propiedad llamada flex-wrap con la que podemos especificar el comportamiento del contenedor respecto a evitar que se desborde (nowrap, valor por defecto) o permitir que lo haga, en cuyo caso, estaríamos hablando de un contenedor flexbox multilínea.</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1200"/>
              </a:spcAft>
              <a:buNone/>
            </a:pPr>
            <a:r>
              <a:t/>
            </a:r>
            <a:endParaRPr sz="1650">
              <a:solidFill>
                <a:srgbClr val="595959"/>
              </a:solidFill>
              <a:latin typeface="Montserrat"/>
              <a:ea typeface="Montserrat"/>
              <a:cs typeface="Montserrat"/>
              <a:sym typeface="Montserrat"/>
            </a:endParaRPr>
          </a:p>
        </p:txBody>
      </p:sp>
      <p:pic>
        <p:nvPicPr>
          <p:cNvPr id="445" name="Google Shape;445;g22426a57638_0_708"/>
          <p:cNvPicPr preferRelativeResize="0"/>
          <p:nvPr/>
        </p:nvPicPr>
        <p:blipFill rotWithShape="1">
          <a:blip r:embed="rId5">
            <a:alphaModFix/>
          </a:blip>
          <a:srcRect b="0" l="0" r="0" t="0"/>
          <a:stretch/>
        </p:blipFill>
        <p:spPr>
          <a:xfrm>
            <a:off x="505700" y="2411600"/>
            <a:ext cx="5505925" cy="1773725"/>
          </a:xfrm>
          <a:prstGeom prst="rect">
            <a:avLst/>
          </a:prstGeom>
          <a:noFill/>
          <a:ln>
            <a:noFill/>
          </a:ln>
        </p:spPr>
      </p:pic>
      <p:pic>
        <p:nvPicPr>
          <p:cNvPr id="446" name="Google Shape;446;g22426a57638_0_708"/>
          <p:cNvPicPr preferRelativeResize="0"/>
          <p:nvPr/>
        </p:nvPicPr>
        <p:blipFill>
          <a:blip r:embed="rId6">
            <a:alphaModFix/>
          </a:blip>
          <a:stretch>
            <a:fillRect/>
          </a:stretch>
        </p:blipFill>
        <p:spPr>
          <a:xfrm>
            <a:off x="6152728" y="2469400"/>
            <a:ext cx="2448146" cy="15635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50" name="Shape 450"/>
        <p:cNvGrpSpPr/>
        <p:nvPr/>
      </p:nvGrpSpPr>
      <p:grpSpPr>
        <a:xfrm>
          <a:off x="0" y="0"/>
          <a:ext cx="0" cy="0"/>
          <a:chOff x="0" y="0"/>
          <a:chExt cx="0" cy="0"/>
        </a:xfrm>
      </p:grpSpPr>
      <p:grpSp>
        <p:nvGrpSpPr>
          <p:cNvPr id="451" name="Google Shape;451;g22426a57638_0_772"/>
          <p:cNvGrpSpPr/>
          <p:nvPr/>
        </p:nvGrpSpPr>
        <p:grpSpPr>
          <a:xfrm>
            <a:off x="7787125" y="447675"/>
            <a:ext cx="657040" cy="759481"/>
            <a:chOff x="0" y="-9525"/>
            <a:chExt cx="354123" cy="394843"/>
          </a:xfrm>
        </p:grpSpPr>
        <p:sp>
          <p:nvSpPr>
            <p:cNvPr id="452" name="Google Shape;452;g22426a57638_0_772"/>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453" name="Google Shape;453;g22426a57638_0_772"/>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454" name="Google Shape;454;g22426a57638_0_772"/>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cxnSp>
        <p:nvCxnSpPr>
          <p:cNvPr id="455" name="Google Shape;455;g22426a57638_0_772"/>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sp>
        <p:nvSpPr>
          <p:cNvPr id="456" name="Google Shape;456;g22426a57638_0_772"/>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935"/>
              <a:buFont typeface="Arial"/>
              <a:buNone/>
            </a:pPr>
            <a:r>
              <a:rPr lang="es" sz="2775">
                <a:solidFill>
                  <a:schemeClr val="dk1"/>
                </a:solidFill>
                <a:latin typeface="Archivo Black"/>
                <a:ea typeface="Archivo Black"/>
                <a:cs typeface="Archivo Black"/>
                <a:sym typeface="Archivo Black"/>
              </a:rPr>
              <a:t>Flexbox | Propiedades de alineación</a:t>
            </a:r>
            <a:endParaRPr sz="2775">
              <a:solidFill>
                <a:schemeClr val="dk1"/>
              </a:solidFill>
              <a:latin typeface="Archivo Black"/>
              <a:ea typeface="Archivo Black"/>
              <a:cs typeface="Archivo Black"/>
              <a:sym typeface="Archivo Black"/>
            </a:endParaRPr>
          </a:p>
        </p:txBody>
      </p:sp>
      <p:sp>
        <p:nvSpPr>
          <p:cNvPr id="457" name="Google Shape;457;g22426a57638_0_772"/>
          <p:cNvSpPr txBox="1"/>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Disponemos de 4 propiedades relativas a la alineación, la primera relativa al eje principal y las restantes al secundario:</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None/>
            </a:pPr>
            <a:r>
              <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None/>
            </a:pPr>
            <a:r>
              <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None/>
            </a:pPr>
            <a:r>
              <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None/>
            </a:pPr>
            <a:r>
              <a:t/>
            </a:r>
            <a:endParaRPr>
              <a:solidFill>
                <a:schemeClr val="dk1"/>
              </a:solidFill>
              <a:latin typeface="Archivo Narrow"/>
              <a:ea typeface="Archivo Narrow"/>
              <a:cs typeface="Archivo Narrow"/>
              <a:sym typeface="Archivo Narrow"/>
            </a:endParaRPr>
          </a:p>
          <a:p>
            <a:pPr indent="-333375" lvl="0" marL="457200" rtl="0" algn="l">
              <a:lnSpc>
                <a:spcPct val="115000"/>
              </a:lnSpc>
              <a:spcBef>
                <a:spcPts val="1200"/>
              </a:spcBef>
              <a:spcAft>
                <a:spcPts val="0"/>
              </a:spcAft>
              <a:buClr>
                <a:srgbClr val="595959"/>
              </a:buClr>
              <a:buSzPts val="1650"/>
              <a:buFont typeface="Montserrat"/>
              <a:buChar char="●"/>
            </a:pPr>
            <a:r>
              <a:rPr lang="es">
                <a:solidFill>
                  <a:schemeClr val="dk1"/>
                </a:solidFill>
                <a:latin typeface="Archivo Narrow"/>
                <a:ea typeface="Archivo Narrow"/>
                <a:cs typeface="Archivo Narrow"/>
                <a:sym typeface="Archivo Narrow"/>
              </a:rPr>
              <a:t>justify-content: Alinea los ítems del eje principal.</a:t>
            </a:r>
            <a:endParaRPr>
              <a:solidFill>
                <a:schemeClr val="dk1"/>
              </a:solidFill>
              <a:latin typeface="Archivo Narrow"/>
              <a:ea typeface="Archivo Narrow"/>
              <a:cs typeface="Archivo Narrow"/>
              <a:sym typeface="Archivo Narrow"/>
            </a:endParaRPr>
          </a:p>
          <a:p>
            <a:pPr indent="-333375" lvl="0" marL="457200" rtl="0" algn="l">
              <a:lnSpc>
                <a:spcPct val="115000"/>
              </a:lnSpc>
              <a:spcBef>
                <a:spcPts val="0"/>
              </a:spcBef>
              <a:spcAft>
                <a:spcPts val="0"/>
              </a:spcAft>
              <a:buClr>
                <a:srgbClr val="595959"/>
              </a:buClr>
              <a:buSzPts val="1650"/>
              <a:buFont typeface="Montserrat"/>
              <a:buChar char="●"/>
            </a:pPr>
            <a:r>
              <a:rPr lang="es">
                <a:solidFill>
                  <a:schemeClr val="dk1"/>
                </a:solidFill>
                <a:latin typeface="Archivo Narrow"/>
                <a:ea typeface="Archivo Narrow"/>
                <a:cs typeface="Archivo Narrow"/>
                <a:sym typeface="Archivo Narrow"/>
              </a:rPr>
              <a:t>align-items: Alinea los ítems del eje secundario.</a:t>
            </a:r>
            <a:endParaRPr>
              <a:solidFill>
                <a:schemeClr val="dk1"/>
              </a:solidFill>
              <a:latin typeface="Archivo Narrow"/>
              <a:ea typeface="Archivo Narrow"/>
              <a:cs typeface="Archivo Narrow"/>
              <a:sym typeface="Archivo Narrow"/>
            </a:endParaRPr>
          </a:p>
        </p:txBody>
      </p:sp>
      <p:pic>
        <p:nvPicPr>
          <p:cNvPr id="458" name="Google Shape;458;g22426a57638_0_772"/>
          <p:cNvPicPr preferRelativeResize="0"/>
          <p:nvPr/>
        </p:nvPicPr>
        <p:blipFill rotWithShape="1">
          <a:blip r:embed="rId5">
            <a:alphaModFix/>
          </a:blip>
          <a:srcRect b="0" l="0" r="0" t="0"/>
          <a:stretch/>
        </p:blipFill>
        <p:spPr>
          <a:xfrm>
            <a:off x="1000725" y="1625100"/>
            <a:ext cx="6907349" cy="17969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62" name="Shape 462"/>
        <p:cNvGrpSpPr/>
        <p:nvPr/>
      </p:nvGrpSpPr>
      <p:grpSpPr>
        <a:xfrm>
          <a:off x="0" y="0"/>
          <a:ext cx="0" cy="0"/>
          <a:chOff x="0" y="0"/>
          <a:chExt cx="0" cy="0"/>
        </a:xfrm>
      </p:grpSpPr>
      <p:grpSp>
        <p:nvGrpSpPr>
          <p:cNvPr id="463" name="Google Shape;463;g22426a57638_0_781"/>
          <p:cNvGrpSpPr/>
          <p:nvPr/>
        </p:nvGrpSpPr>
        <p:grpSpPr>
          <a:xfrm>
            <a:off x="7787125" y="447675"/>
            <a:ext cx="657040" cy="759481"/>
            <a:chOff x="0" y="-9525"/>
            <a:chExt cx="354123" cy="394843"/>
          </a:xfrm>
        </p:grpSpPr>
        <p:sp>
          <p:nvSpPr>
            <p:cNvPr id="464" name="Google Shape;464;g22426a57638_0_781"/>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465" name="Google Shape;465;g22426a57638_0_781"/>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466" name="Google Shape;466;g22426a57638_0_781"/>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sp>
        <p:nvSpPr>
          <p:cNvPr id="467" name="Google Shape;467;g22426a57638_0_781"/>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Justify-Content</a:t>
            </a:r>
            <a:endParaRPr b="1" i="0" sz="4000" u="none" cap="none" strike="noStrike">
              <a:solidFill>
                <a:srgbClr val="0000FF"/>
              </a:solidFill>
              <a:latin typeface="Montserrat"/>
              <a:ea typeface="Montserrat"/>
              <a:cs typeface="Montserrat"/>
              <a:sym typeface="Montserrat"/>
            </a:endParaRPr>
          </a:p>
        </p:txBody>
      </p:sp>
      <p:cxnSp>
        <p:nvCxnSpPr>
          <p:cNvPr id="468" name="Google Shape;468;g22426a57638_0_781"/>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sp>
        <p:nvSpPr>
          <p:cNvPr id="469" name="Google Shape;469;g22426a57638_0_781"/>
          <p:cNvSpPr txBox="1"/>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La </a:t>
            </a:r>
            <a:r>
              <a:rPr lang="es">
                <a:solidFill>
                  <a:schemeClr val="dk1"/>
                </a:solidFill>
                <a:latin typeface="Archivo Narrow"/>
                <a:ea typeface="Archivo Narrow"/>
                <a:cs typeface="Archivo Narrow"/>
                <a:sym typeface="Archivo Narrow"/>
                <a:extLst>
                  <a:ext uri="http://customooxmlschemas.google.com/">
                    <go:slidesCustomData xmlns:go="http://customooxmlschemas.google.com/" textRoundtripDataId="8"/>
                  </a:ext>
                </a:extLst>
              </a:rPr>
              <a:t>propiedad</a:t>
            </a:r>
            <a:r>
              <a:rPr lang="es">
                <a:solidFill>
                  <a:schemeClr val="dk1"/>
                </a:solidFill>
                <a:latin typeface="Archivo Narrow"/>
                <a:ea typeface="Archivo Narrow"/>
                <a:cs typeface="Archivo Narrow"/>
                <a:sym typeface="Archivo Narrow"/>
              </a:rPr>
              <a:t> </a:t>
            </a:r>
            <a:r>
              <a:rPr b="1" lang="es">
                <a:solidFill>
                  <a:schemeClr val="dk1"/>
                </a:solidFill>
                <a:latin typeface="Archivo Narrow"/>
                <a:ea typeface="Archivo Narrow"/>
                <a:cs typeface="Archivo Narrow"/>
                <a:sym typeface="Archivo Narrow"/>
              </a:rPr>
              <a:t>justify-content </a:t>
            </a:r>
            <a:r>
              <a:rPr lang="es">
                <a:solidFill>
                  <a:schemeClr val="dk1"/>
                </a:solidFill>
                <a:latin typeface="Archivo Narrow"/>
                <a:ea typeface="Archivo Narrow"/>
                <a:cs typeface="Archivo Narrow"/>
                <a:sym typeface="Archivo Narrow"/>
              </a:rPr>
              <a:t>sirve para colocar los ítems de un contenedor mediante una disposición concreta a lo largo del eje principal:</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1200"/>
              </a:spcAft>
              <a:buNone/>
            </a:pPr>
            <a:r>
              <a:t/>
            </a:r>
            <a:endParaRPr sz="1650">
              <a:solidFill>
                <a:srgbClr val="595959"/>
              </a:solidFill>
              <a:latin typeface="Montserrat"/>
              <a:ea typeface="Montserrat"/>
              <a:cs typeface="Montserrat"/>
              <a:sym typeface="Montserrat"/>
            </a:endParaRPr>
          </a:p>
        </p:txBody>
      </p:sp>
      <p:pic>
        <p:nvPicPr>
          <p:cNvPr id="470" name="Google Shape;470;g22426a57638_0_781"/>
          <p:cNvPicPr preferRelativeResize="0"/>
          <p:nvPr/>
        </p:nvPicPr>
        <p:blipFill rotWithShape="1">
          <a:blip r:embed="rId5">
            <a:alphaModFix/>
          </a:blip>
          <a:srcRect b="0" l="0" r="0" t="0"/>
          <a:stretch/>
        </p:blipFill>
        <p:spPr>
          <a:xfrm>
            <a:off x="1444177" y="1644743"/>
            <a:ext cx="7170097" cy="2533148"/>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74" name="Shape 474"/>
        <p:cNvGrpSpPr/>
        <p:nvPr/>
      </p:nvGrpSpPr>
      <p:grpSpPr>
        <a:xfrm>
          <a:off x="0" y="0"/>
          <a:ext cx="0" cy="0"/>
          <a:chOff x="0" y="0"/>
          <a:chExt cx="0" cy="0"/>
        </a:xfrm>
      </p:grpSpPr>
      <p:grpSp>
        <p:nvGrpSpPr>
          <p:cNvPr id="475" name="Google Shape;475;g22426a57638_0_813"/>
          <p:cNvGrpSpPr/>
          <p:nvPr/>
        </p:nvGrpSpPr>
        <p:grpSpPr>
          <a:xfrm>
            <a:off x="7787125" y="447675"/>
            <a:ext cx="657040" cy="759481"/>
            <a:chOff x="0" y="-9525"/>
            <a:chExt cx="354123" cy="394843"/>
          </a:xfrm>
        </p:grpSpPr>
        <p:sp>
          <p:nvSpPr>
            <p:cNvPr id="476" name="Google Shape;476;g22426a57638_0_813"/>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477" name="Google Shape;477;g22426a57638_0_813"/>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478" name="Google Shape;478;g22426a57638_0_813"/>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cxnSp>
        <p:nvCxnSpPr>
          <p:cNvPr id="479" name="Google Shape;479;g22426a57638_0_813"/>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sp>
        <p:nvSpPr>
          <p:cNvPr id="480" name="Google Shape;480;g22426a57638_0_813"/>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Justify-Content</a:t>
            </a:r>
            <a:endParaRPr b="1" i="0" sz="4000" u="none" cap="none" strike="noStrike">
              <a:solidFill>
                <a:srgbClr val="0000FF"/>
              </a:solidFill>
              <a:latin typeface="Montserrat"/>
              <a:ea typeface="Montserrat"/>
              <a:cs typeface="Montserrat"/>
              <a:sym typeface="Montserrat"/>
            </a:endParaRPr>
          </a:p>
        </p:txBody>
      </p:sp>
      <p:sp>
        <p:nvSpPr>
          <p:cNvPr id="481" name="Google Shape;481;g22426a57638_0_813"/>
          <p:cNvSpPr txBox="1"/>
          <p:nvPr/>
        </p:nvSpPr>
        <p:spPr>
          <a:xfrm>
            <a:off x="806250" y="1812775"/>
            <a:ext cx="4486800" cy="2142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1200"/>
              </a:spcAft>
              <a:buNone/>
            </a:pPr>
            <a:r>
              <a:rPr lang="es">
                <a:solidFill>
                  <a:schemeClr val="dk1"/>
                </a:solidFill>
                <a:latin typeface="Archivo Narrow"/>
                <a:ea typeface="Archivo Narrow"/>
                <a:cs typeface="Archivo Narrow"/>
                <a:sym typeface="Archivo Narrow"/>
              </a:rPr>
              <a:t>Con estos valores de la propiedad </a:t>
            </a:r>
            <a:r>
              <a:rPr b="1" lang="es">
                <a:solidFill>
                  <a:schemeClr val="dk1"/>
                </a:solidFill>
                <a:latin typeface="Archivo Narrow"/>
                <a:ea typeface="Archivo Narrow"/>
                <a:cs typeface="Archivo Narrow"/>
                <a:sym typeface="Archivo Narrow"/>
              </a:rPr>
              <a:t>justify-content</a:t>
            </a:r>
            <a:r>
              <a:rPr lang="es">
                <a:solidFill>
                  <a:schemeClr val="dk1"/>
                </a:solidFill>
                <a:latin typeface="Archivo Narrow"/>
                <a:ea typeface="Archivo Narrow"/>
                <a:cs typeface="Archivo Narrow"/>
                <a:sym typeface="Archivo Narrow"/>
              </a:rPr>
              <a:t> modificamos la disposición de los ítems del contenedor, distribuyendose como se ve en el siguiente ejemplo (nótense los números para observar el orden de cada ítem):</a:t>
            </a:r>
            <a:endParaRPr sz="1650">
              <a:solidFill>
                <a:srgbClr val="595959"/>
              </a:solidFill>
              <a:latin typeface="Montserrat"/>
              <a:ea typeface="Montserrat"/>
              <a:cs typeface="Montserrat"/>
              <a:sym typeface="Montserrat"/>
            </a:endParaRPr>
          </a:p>
        </p:txBody>
      </p:sp>
      <p:pic>
        <p:nvPicPr>
          <p:cNvPr id="482" name="Google Shape;482;g22426a57638_0_813"/>
          <p:cNvPicPr preferRelativeResize="0"/>
          <p:nvPr/>
        </p:nvPicPr>
        <p:blipFill>
          <a:blip r:embed="rId5">
            <a:alphaModFix/>
          </a:blip>
          <a:stretch>
            <a:fillRect/>
          </a:stretch>
        </p:blipFill>
        <p:spPr>
          <a:xfrm>
            <a:off x="5588225" y="1207150"/>
            <a:ext cx="2198900" cy="32470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86" name="Shape 486"/>
        <p:cNvGrpSpPr/>
        <p:nvPr/>
      </p:nvGrpSpPr>
      <p:grpSpPr>
        <a:xfrm>
          <a:off x="0" y="0"/>
          <a:ext cx="0" cy="0"/>
          <a:chOff x="0" y="0"/>
          <a:chExt cx="0" cy="0"/>
        </a:xfrm>
      </p:grpSpPr>
      <p:grpSp>
        <p:nvGrpSpPr>
          <p:cNvPr id="487" name="Google Shape;487;g22426a57638_0_822"/>
          <p:cNvGrpSpPr/>
          <p:nvPr/>
        </p:nvGrpSpPr>
        <p:grpSpPr>
          <a:xfrm>
            <a:off x="7787125" y="447675"/>
            <a:ext cx="657040" cy="759481"/>
            <a:chOff x="0" y="-9525"/>
            <a:chExt cx="354123" cy="394843"/>
          </a:xfrm>
        </p:grpSpPr>
        <p:sp>
          <p:nvSpPr>
            <p:cNvPr id="488" name="Google Shape;488;g22426a57638_0_822"/>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489" name="Google Shape;489;g22426a57638_0_822"/>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490" name="Google Shape;490;g22426a57638_0_822"/>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cxnSp>
        <p:nvCxnSpPr>
          <p:cNvPr id="491" name="Google Shape;491;g22426a57638_0_822"/>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sp>
        <p:nvSpPr>
          <p:cNvPr id="492" name="Google Shape;492;g22426a57638_0_822"/>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Align-Content</a:t>
            </a:r>
            <a:endParaRPr b="1" i="0" sz="4000" u="none" cap="none" strike="noStrike">
              <a:solidFill>
                <a:srgbClr val="0000FF"/>
              </a:solidFill>
              <a:latin typeface="Montserrat"/>
              <a:ea typeface="Montserrat"/>
              <a:cs typeface="Montserrat"/>
              <a:sym typeface="Montserrat"/>
            </a:endParaRPr>
          </a:p>
        </p:txBody>
      </p:sp>
      <p:sp>
        <p:nvSpPr>
          <p:cNvPr id="493" name="Google Shape;493;g22426a57638_0_822"/>
          <p:cNvSpPr txBox="1"/>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s">
                <a:solidFill>
                  <a:schemeClr val="dk1"/>
                </a:solidFill>
                <a:latin typeface="Archivo Narrow"/>
                <a:ea typeface="Archivo Narrow"/>
                <a:cs typeface="Archivo Narrow"/>
                <a:sym typeface="Archivo Narrow"/>
              </a:rPr>
              <a:t>align-content permite manejar contenedores flex multilínea. Estos contenedores dividen el eje principal en múltiples líneas, dado que los ítems no caben en el ancho disponible. Sus valores son los siguientes:</a:t>
            </a:r>
            <a:endParaRPr sz="1650">
              <a:solidFill>
                <a:srgbClr val="595959"/>
              </a:solidFill>
              <a:latin typeface="Montserrat"/>
              <a:ea typeface="Montserrat"/>
              <a:cs typeface="Montserrat"/>
              <a:sym typeface="Montserrat"/>
            </a:endParaRPr>
          </a:p>
        </p:txBody>
      </p:sp>
      <p:pic>
        <p:nvPicPr>
          <p:cNvPr id="494" name="Google Shape;494;g22426a57638_0_822"/>
          <p:cNvPicPr preferRelativeResize="0"/>
          <p:nvPr/>
        </p:nvPicPr>
        <p:blipFill rotWithShape="1">
          <a:blip r:embed="rId5">
            <a:alphaModFix/>
          </a:blip>
          <a:srcRect b="0" l="0" r="0" t="0"/>
          <a:stretch/>
        </p:blipFill>
        <p:spPr>
          <a:xfrm>
            <a:off x="1356151" y="1975900"/>
            <a:ext cx="6431698" cy="22659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98" name="Shape 498"/>
        <p:cNvGrpSpPr/>
        <p:nvPr/>
      </p:nvGrpSpPr>
      <p:grpSpPr>
        <a:xfrm>
          <a:off x="0" y="0"/>
          <a:ext cx="0" cy="0"/>
          <a:chOff x="0" y="0"/>
          <a:chExt cx="0" cy="0"/>
        </a:xfrm>
      </p:grpSpPr>
      <p:grpSp>
        <p:nvGrpSpPr>
          <p:cNvPr id="499" name="Google Shape;499;g22426a57638_0_831"/>
          <p:cNvGrpSpPr/>
          <p:nvPr/>
        </p:nvGrpSpPr>
        <p:grpSpPr>
          <a:xfrm>
            <a:off x="7787125" y="447675"/>
            <a:ext cx="657040" cy="759481"/>
            <a:chOff x="0" y="-9525"/>
            <a:chExt cx="354123" cy="394843"/>
          </a:xfrm>
        </p:grpSpPr>
        <p:sp>
          <p:nvSpPr>
            <p:cNvPr id="500" name="Google Shape;500;g22426a57638_0_831"/>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501" name="Google Shape;501;g22426a57638_0_831"/>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502" name="Google Shape;502;g22426a57638_0_831"/>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cxnSp>
        <p:nvCxnSpPr>
          <p:cNvPr id="503" name="Google Shape;503;g22426a57638_0_831"/>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sp>
        <p:nvSpPr>
          <p:cNvPr id="504" name="Google Shape;504;g22426a57638_0_831"/>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Align-Content</a:t>
            </a:r>
            <a:endParaRPr b="1" i="0" sz="4000" u="none" cap="none" strike="noStrike">
              <a:solidFill>
                <a:srgbClr val="0000FF"/>
              </a:solidFill>
              <a:latin typeface="Montserrat"/>
              <a:ea typeface="Montserrat"/>
              <a:cs typeface="Montserrat"/>
              <a:sym typeface="Montserrat"/>
            </a:endParaRPr>
          </a:p>
        </p:txBody>
      </p:sp>
      <p:sp>
        <p:nvSpPr>
          <p:cNvPr id="505" name="Google Shape;505;g22426a57638_0_831"/>
          <p:cNvSpPr txBox="1"/>
          <p:nvPr/>
        </p:nvSpPr>
        <p:spPr>
          <a:xfrm>
            <a:off x="776325" y="2113288"/>
            <a:ext cx="4341600" cy="1455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es">
                <a:solidFill>
                  <a:schemeClr val="dk1"/>
                </a:solidFill>
                <a:latin typeface="Archivo Narrow"/>
                <a:ea typeface="Archivo Narrow"/>
                <a:cs typeface="Archivo Narrow"/>
                <a:sym typeface="Archivo Narrow"/>
              </a:rPr>
              <a:t>Ejemplo: </a:t>
            </a:r>
            <a:r>
              <a:rPr lang="es">
                <a:solidFill>
                  <a:schemeClr val="dk1"/>
                </a:solidFill>
                <a:latin typeface="Archivo Narrow"/>
                <a:ea typeface="Archivo Narrow"/>
                <a:cs typeface="Archivo Narrow"/>
                <a:sym typeface="Archivo Narrow"/>
              </a:rPr>
              <a:t>En un contenedor multilínea de 200 píxeles de alto con ítems de 50px de alto, podemos utilizar la propiedad align-content para alinear los ítems de forma vertical de modo que se queden en la zona inferior del contenedor:</a:t>
            </a:r>
            <a:endParaRPr>
              <a:solidFill>
                <a:schemeClr val="dk1"/>
              </a:solidFill>
              <a:latin typeface="Archivo Narrow"/>
              <a:ea typeface="Archivo Narrow"/>
              <a:cs typeface="Archivo Narrow"/>
              <a:sym typeface="Archivo Narrow"/>
            </a:endParaRPr>
          </a:p>
        </p:txBody>
      </p:sp>
      <p:pic>
        <p:nvPicPr>
          <p:cNvPr id="506" name="Google Shape;506;g22426a57638_0_831"/>
          <p:cNvPicPr preferRelativeResize="0"/>
          <p:nvPr/>
        </p:nvPicPr>
        <p:blipFill>
          <a:blip r:embed="rId5">
            <a:alphaModFix/>
          </a:blip>
          <a:stretch>
            <a:fillRect/>
          </a:stretch>
        </p:blipFill>
        <p:spPr>
          <a:xfrm>
            <a:off x="5347477" y="1207150"/>
            <a:ext cx="2439648" cy="32681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10" name="Shape 510"/>
        <p:cNvGrpSpPr/>
        <p:nvPr/>
      </p:nvGrpSpPr>
      <p:grpSpPr>
        <a:xfrm>
          <a:off x="0" y="0"/>
          <a:ext cx="0" cy="0"/>
          <a:chOff x="0" y="0"/>
          <a:chExt cx="0" cy="0"/>
        </a:xfrm>
      </p:grpSpPr>
      <p:grpSp>
        <p:nvGrpSpPr>
          <p:cNvPr id="511" name="Google Shape;511;g22426a57638_0_840"/>
          <p:cNvGrpSpPr/>
          <p:nvPr/>
        </p:nvGrpSpPr>
        <p:grpSpPr>
          <a:xfrm>
            <a:off x="7787125" y="447675"/>
            <a:ext cx="657040" cy="759481"/>
            <a:chOff x="0" y="-9525"/>
            <a:chExt cx="354123" cy="394843"/>
          </a:xfrm>
        </p:grpSpPr>
        <p:sp>
          <p:nvSpPr>
            <p:cNvPr id="512" name="Google Shape;512;g22426a57638_0_840"/>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513" name="Google Shape;513;g22426a57638_0_840"/>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514" name="Google Shape;514;g22426a57638_0_840"/>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cxnSp>
        <p:nvCxnSpPr>
          <p:cNvPr id="515" name="Google Shape;515;g22426a57638_0_840"/>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sp>
        <p:nvSpPr>
          <p:cNvPr id="516" name="Google Shape;516;g22426a57638_0_840"/>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Align-items</a:t>
            </a:r>
            <a:endParaRPr b="1" i="0" sz="4000" u="none" cap="none" strike="noStrike">
              <a:solidFill>
                <a:srgbClr val="0000FF"/>
              </a:solidFill>
              <a:latin typeface="Montserrat"/>
              <a:ea typeface="Montserrat"/>
              <a:cs typeface="Montserrat"/>
              <a:sym typeface="Montserrat"/>
            </a:endParaRPr>
          </a:p>
        </p:txBody>
      </p:sp>
      <p:sp>
        <p:nvSpPr>
          <p:cNvPr id="517" name="Google Shape;517;g22426a57638_0_840"/>
          <p:cNvSpPr txBox="1"/>
          <p:nvPr/>
        </p:nvSpPr>
        <p:spPr>
          <a:xfrm>
            <a:off x="432025" y="1304875"/>
            <a:ext cx="54507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s">
                <a:solidFill>
                  <a:schemeClr val="dk1"/>
                </a:solidFill>
                <a:latin typeface="Archivo Narrow"/>
                <a:ea typeface="Archivo Narrow"/>
                <a:cs typeface="Archivo Narrow"/>
                <a:sym typeface="Archivo Narrow"/>
              </a:rPr>
              <a:t>align-items</a:t>
            </a:r>
            <a:r>
              <a:rPr lang="es">
                <a:solidFill>
                  <a:schemeClr val="dk1"/>
                </a:solidFill>
                <a:latin typeface="Archivo Narrow"/>
                <a:ea typeface="Archivo Narrow"/>
                <a:cs typeface="Archivo Narrow"/>
                <a:sym typeface="Archivo Narrow"/>
              </a:rPr>
              <a:t> alinea los ítems en el eje secundario del contenedor. A diferencia de align-content, align-items opera sobre el eje secundario. Los valores que puede tomar son los siguientes:</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1200"/>
              </a:spcAft>
              <a:buNone/>
            </a:pPr>
            <a:r>
              <a:t/>
            </a:r>
            <a:endParaRPr sz="1650">
              <a:solidFill>
                <a:srgbClr val="595959"/>
              </a:solidFill>
              <a:latin typeface="Montserrat"/>
              <a:ea typeface="Montserrat"/>
              <a:cs typeface="Montserrat"/>
              <a:sym typeface="Montserrat"/>
            </a:endParaRPr>
          </a:p>
        </p:txBody>
      </p:sp>
      <p:pic>
        <p:nvPicPr>
          <p:cNvPr id="518" name="Google Shape;518;g22426a57638_0_840"/>
          <p:cNvPicPr preferRelativeResize="0"/>
          <p:nvPr/>
        </p:nvPicPr>
        <p:blipFill rotWithShape="1">
          <a:blip r:embed="rId5">
            <a:alphaModFix/>
          </a:blip>
          <a:srcRect b="0" l="0" r="0" t="0"/>
          <a:stretch/>
        </p:blipFill>
        <p:spPr>
          <a:xfrm>
            <a:off x="432025" y="2271300"/>
            <a:ext cx="5609825" cy="1802550"/>
          </a:xfrm>
          <a:prstGeom prst="rect">
            <a:avLst/>
          </a:prstGeom>
          <a:noFill/>
          <a:ln>
            <a:noFill/>
          </a:ln>
        </p:spPr>
      </p:pic>
      <p:pic>
        <p:nvPicPr>
          <p:cNvPr id="519" name="Google Shape;519;g22426a57638_0_840"/>
          <p:cNvPicPr preferRelativeResize="0"/>
          <p:nvPr/>
        </p:nvPicPr>
        <p:blipFill>
          <a:blip r:embed="rId6">
            <a:alphaModFix/>
          </a:blip>
          <a:stretch>
            <a:fillRect/>
          </a:stretch>
        </p:blipFill>
        <p:spPr>
          <a:xfrm>
            <a:off x="6082850" y="1242521"/>
            <a:ext cx="2286500" cy="31947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23" name="Shape 523"/>
        <p:cNvGrpSpPr/>
        <p:nvPr/>
      </p:nvGrpSpPr>
      <p:grpSpPr>
        <a:xfrm>
          <a:off x="0" y="0"/>
          <a:ext cx="0" cy="0"/>
          <a:chOff x="0" y="0"/>
          <a:chExt cx="0" cy="0"/>
        </a:xfrm>
      </p:grpSpPr>
      <p:sp>
        <p:nvSpPr>
          <p:cNvPr id="524" name="Google Shape;524;g2f22587397b_2_7"/>
          <p:cNvSpPr/>
          <p:nvPr/>
        </p:nvSpPr>
        <p:spPr>
          <a:xfrm>
            <a:off x="1241025" y="1894775"/>
            <a:ext cx="6730200" cy="9258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g2f22587397b_2_7"/>
          <p:cNvSpPr txBox="1"/>
          <p:nvPr/>
        </p:nvSpPr>
        <p:spPr>
          <a:xfrm>
            <a:off x="1241025" y="1894775"/>
            <a:ext cx="6730200" cy="978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0"/>
              <a:buFont typeface="Arial"/>
              <a:buNone/>
            </a:pPr>
            <a:r>
              <a:rPr b="1" i="0" lang="es" sz="4500" u="none" cap="none" strike="noStrike">
                <a:solidFill>
                  <a:srgbClr val="434343"/>
                </a:solidFill>
                <a:latin typeface="Archivo"/>
                <a:ea typeface="Archivo"/>
                <a:cs typeface="Archivo"/>
                <a:sym typeface="Archivo"/>
              </a:rPr>
              <a:t>¡Vamos a la práctica! 🚀</a:t>
            </a:r>
            <a:endParaRPr b="1" i="0" sz="4500" u="none" cap="none" strike="noStrike">
              <a:solidFill>
                <a:srgbClr val="434343"/>
              </a:solidFill>
              <a:latin typeface="Archivo"/>
              <a:ea typeface="Archivo"/>
              <a:cs typeface="Archivo"/>
              <a:sym typeface="Archiv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22426a57638_0_635"/>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grpSp>
        <p:nvGrpSpPr>
          <p:cNvPr id="87" name="Google Shape;87;g22426a57638_0_635"/>
          <p:cNvGrpSpPr/>
          <p:nvPr/>
        </p:nvGrpSpPr>
        <p:grpSpPr>
          <a:xfrm>
            <a:off x="1178498" y="1848600"/>
            <a:ext cx="1123172" cy="1109627"/>
            <a:chOff x="0" y="-9525"/>
            <a:chExt cx="354123" cy="394843"/>
          </a:xfrm>
        </p:grpSpPr>
        <p:sp>
          <p:nvSpPr>
            <p:cNvPr id="88" name="Google Shape;88;g22426a57638_0_635"/>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89" name="Google Shape;89;g22426a57638_0_635"/>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90" name="Google Shape;90;g22426a57638_0_635"/>
          <p:cNvSpPr txBox="1"/>
          <p:nvPr/>
        </p:nvSpPr>
        <p:spPr>
          <a:xfrm>
            <a:off x="2496248" y="2091325"/>
            <a:ext cx="7020300" cy="554100"/>
          </a:xfrm>
          <a:prstGeom prst="rect">
            <a:avLst/>
          </a:prstGeom>
          <a:noFill/>
          <a:ln>
            <a:noFill/>
          </a:ln>
        </p:spPr>
        <p:txBody>
          <a:bodyPr anchorCtr="0" anchor="t" bIns="0" lIns="0" spcFirstLastPara="1" rIns="0" wrap="square" tIns="0">
            <a:spAutoFit/>
          </a:bodyPr>
          <a:lstStyle/>
          <a:p>
            <a:pPr indent="0" lvl="0" marL="0" marR="0" rtl="0" algn="l">
              <a:lnSpc>
                <a:spcPct val="119996"/>
              </a:lnSpc>
              <a:spcBef>
                <a:spcPts val="0"/>
              </a:spcBef>
              <a:spcAft>
                <a:spcPts val="0"/>
              </a:spcAft>
              <a:buClr>
                <a:srgbClr val="000000"/>
              </a:buClr>
              <a:buSzPts val="5200"/>
              <a:buFont typeface="Arial"/>
              <a:buNone/>
            </a:pPr>
            <a:r>
              <a:rPr lang="es" sz="3600">
                <a:solidFill>
                  <a:schemeClr val="dk1"/>
                </a:solidFill>
                <a:latin typeface="Archivo Black"/>
                <a:ea typeface="Archivo Black"/>
                <a:cs typeface="Archivo Black"/>
                <a:sym typeface="Archivo Black"/>
              </a:rPr>
              <a:t>Selectores Avanzados</a:t>
            </a:r>
            <a:endParaRPr sz="3600">
              <a:solidFill>
                <a:schemeClr val="dk1"/>
              </a:solidFill>
              <a:latin typeface="Archivo Black"/>
              <a:ea typeface="Archivo Black"/>
              <a:cs typeface="Archivo Black"/>
              <a:sym typeface="Archivo Black"/>
            </a:endParaRPr>
          </a:p>
        </p:txBody>
      </p:sp>
      <p:pic>
        <p:nvPicPr>
          <p:cNvPr id="91" name="Google Shape;91;g22426a57638_0_635"/>
          <p:cNvPicPr preferRelativeResize="0"/>
          <p:nvPr/>
        </p:nvPicPr>
        <p:blipFill rotWithShape="1">
          <a:blip r:embed="rId4">
            <a:alphaModFix/>
          </a:blip>
          <a:srcRect b="0" l="0" r="0" t="0"/>
          <a:stretch/>
        </p:blipFill>
        <p:spPr>
          <a:xfrm>
            <a:off x="1306358" y="2007114"/>
            <a:ext cx="867446" cy="792599"/>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g3471039b6e4688e4_123"/>
          <p:cNvSpPr/>
          <p:nvPr/>
        </p:nvSpPr>
        <p:spPr>
          <a:xfrm>
            <a:off x="1205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535" name="Google Shape;535;g3471039b6e4688e4_123"/>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536" name="Google Shape;536;g3471039b6e4688e4_123"/>
          <p:cNvGrpSpPr/>
          <p:nvPr/>
        </p:nvGrpSpPr>
        <p:grpSpPr>
          <a:xfrm>
            <a:off x="555362" y="631437"/>
            <a:ext cx="700421" cy="692039"/>
            <a:chOff x="0" y="0"/>
            <a:chExt cx="1867789" cy="1845437"/>
          </a:xfrm>
        </p:grpSpPr>
        <p:sp>
          <p:nvSpPr>
            <p:cNvPr id="537" name="Google Shape;537;g3471039b6e4688e4_123"/>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538" name="Google Shape;538;g3471039b6e4688e4_123"/>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9" name="Google Shape;539;g3471039b6e4688e4_123"/>
          <p:cNvSpPr/>
          <p:nvPr/>
        </p:nvSpPr>
        <p:spPr>
          <a:xfrm>
            <a:off x="633775" y="713875"/>
            <a:ext cx="527150" cy="527150"/>
          </a:xfrm>
          <a:custGeom>
            <a:rect b="b" l="l" r="r" t="t"/>
            <a:pathLst>
              <a:path extrusionOk="0" h="1054300" w="1054300">
                <a:moveTo>
                  <a:pt x="0" y="0"/>
                </a:moveTo>
                <a:lnTo>
                  <a:pt x="1054300" y="0"/>
                </a:lnTo>
                <a:lnTo>
                  <a:pt x="1054300" y="1054300"/>
                </a:lnTo>
                <a:lnTo>
                  <a:pt x="0" y="1054300"/>
                </a:lnTo>
                <a:lnTo>
                  <a:pt x="0" y="0"/>
                </a:lnTo>
                <a:close/>
              </a:path>
            </a:pathLst>
          </a:custGeom>
          <a:blipFill rotWithShape="1">
            <a:blip r:embed="rId4">
              <a:alphaModFix/>
            </a:blip>
            <a:stretch>
              <a:fillRect b="0" l="0" r="0" t="0"/>
            </a:stretch>
          </a:blipFill>
          <a:ln>
            <a:noFill/>
          </a:ln>
        </p:spPr>
      </p:sp>
      <p:sp>
        <p:nvSpPr>
          <p:cNvPr id="540" name="Google Shape;540;g3471039b6e4688e4_123"/>
          <p:cNvSpPr txBox="1"/>
          <p:nvPr/>
        </p:nvSpPr>
        <p:spPr>
          <a:xfrm>
            <a:off x="1342709" y="504825"/>
            <a:ext cx="50649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3500"/>
              <a:buFont typeface="Arial"/>
              <a:buNone/>
            </a:pPr>
            <a:r>
              <a:rPr b="0" i="0" lang="es" sz="3500" u="none" cap="none" strike="noStrike">
                <a:solidFill>
                  <a:srgbClr val="000000"/>
                </a:solidFill>
                <a:latin typeface="Archivo Black"/>
                <a:ea typeface="Archivo Black"/>
                <a:cs typeface="Archivo Black"/>
                <a:sym typeface="Archivo Black"/>
              </a:rPr>
              <a:t>Ejercicios Prácticos</a:t>
            </a:r>
            <a:endParaRPr b="0" i="0" sz="700" u="none" cap="none" strike="noStrike">
              <a:solidFill>
                <a:srgbClr val="000000"/>
              </a:solidFill>
              <a:latin typeface="Arial"/>
              <a:ea typeface="Arial"/>
              <a:cs typeface="Arial"/>
              <a:sym typeface="Arial"/>
            </a:endParaRPr>
          </a:p>
        </p:txBody>
      </p:sp>
      <p:grpSp>
        <p:nvGrpSpPr>
          <p:cNvPr id="541" name="Google Shape;541;g3471039b6e4688e4_123"/>
          <p:cNvGrpSpPr/>
          <p:nvPr/>
        </p:nvGrpSpPr>
        <p:grpSpPr>
          <a:xfrm>
            <a:off x="1342709" y="1017797"/>
            <a:ext cx="3147557" cy="382815"/>
            <a:chOff x="0" y="-9525"/>
            <a:chExt cx="1657918" cy="201641"/>
          </a:xfrm>
        </p:grpSpPr>
        <p:sp>
          <p:nvSpPr>
            <p:cNvPr id="542" name="Google Shape;542;g3471039b6e4688e4_123"/>
            <p:cNvSpPr/>
            <p:nvPr/>
          </p:nvSpPr>
          <p:spPr>
            <a:xfrm>
              <a:off x="0" y="0"/>
              <a:ext cx="1657918" cy="192116"/>
            </a:xfrm>
            <a:custGeom>
              <a:rect b="b" l="l" r="r" t="t"/>
              <a:pathLst>
                <a:path extrusionOk="0" h="192116" w="1657918">
                  <a:moveTo>
                    <a:pt x="0" y="0"/>
                  </a:moveTo>
                  <a:lnTo>
                    <a:pt x="1657918" y="0"/>
                  </a:lnTo>
                  <a:lnTo>
                    <a:pt x="1657918" y="192116"/>
                  </a:lnTo>
                  <a:lnTo>
                    <a:pt x="0" y="192116"/>
                  </a:lnTo>
                  <a:close/>
                </a:path>
              </a:pathLst>
            </a:custGeom>
            <a:solidFill>
              <a:srgbClr val="FFAB40">
                <a:alpha val="50588"/>
              </a:srgbClr>
            </a:solidFill>
            <a:ln>
              <a:noFill/>
            </a:ln>
          </p:spPr>
        </p:sp>
        <p:sp>
          <p:nvSpPr>
            <p:cNvPr id="543" name="Google Shape;543;g3471039b6e4688e4_123"/>
            <p:cNvSpPr txBox="1"/>
            <p:nvPr/>
          </p:nvSpPr>
          <p:spPr>
            <a:xfrm>
              <a:off x="0" y="-9525"/>
              <a:ext cx="1657800" cy="201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544" name="Google Shape;544;g3471039b6e4688e4_123"/>
          <p:cNvSpPr/>
          <p:nvPr/>
        </p:nvSpPr>
        <p:spPr>
          <a:xfrm>
            <a:off x="1342709" y="1057200"/>
            <a:ext cx="300187" cy="300187"/>
          </a:xfrm>
          <a:custGeom>
            <a:rect b="b" l="l" r="r" t="t"/>
            <a:pathLst>
              <a:path extrusionOk="0" h="600374" w="600374">
                <a:moveTo>
                  <a:pt x="0" y="0"/>
                </a:moveTo>
                <a:lnTo>
                  <a:pt x="600374" y="0"/>
                </a:lnTo>
                <a:lnTo>
                  <a:pt x="600374" y="600373"/>
                </a:lnTo>
                <a:lnTo>
                  <a:pt x="0" y="600373"/>
                </a:lnTo>
                <a:lnTo>
                  <a:pt x="0" y="0"/>
                </a:lnTo>
                <a:close/>
              </a:path>
            </a:pathLst>
          </a:custGeom>
          <a:blipFill rotWithShape="1">
            <a:blip r:embed="rId5">
              <a:alphaModFix/>
            </a:blip>
            <a:stretch>
              <a:fillRect b="0" l="0" r="0" t="0"/>
            </a:stretch>
          </a:blipFill>
          <a:ln>
            <a:noFill/>
          </a:ln>
        </p:spPr>
      </p:sp>
      <p:grpSp>
        <p:nvGrpSpPr>
          <p:cNvPr id="545" name="Google Shape;545;g3471039b6e4688e4_123"/>
          <p:cNvGrpSpPr/>
          <p:nvPr/>
        </p:nvGrpSpPr>
        <p:grpSpPr>
          <a:xfrm>
            <a:off x="555369" y="1658241"/>
            <a:ext cx="3638285" cy="297305"/>
            <a:chOff x="0" y="-9525"/>
            <a:chExt cx="1916400" cy="156600"/>
          </a:xfrm>
        </p:grpSpPr>
        <p:sp>
          <p:nvSpPr>
            <p:cNvPr id="546" name="Google Shape;546;g3471039b6e4688e4_123"/>
            <p:cNvSpPr/>
            <p:nvPr/>
          </p:nvSpPr>
          <p:spPr>
            <a:xfrm>
              <a:off x="0" y="0"/>
              <a:ext cx="1916354" cy="146960"/>
            </a:xfrm>
            <a:custGeom>
              <a:rect b="b" l="l" r="r" t="t"/>
              <a:pathLst>
                <a:path extrusionOk="0" h="146960" w="1916354">
                  <a:moveTo>
                    <a:pt x="0" y="0"/>
                  </a:moveTo>
                  <a:lnTo>
                    <a:pt x="1916354" y="0"/>
                  </a:lnTo>
                  <a:lnTo>
                    <a:pt x="1916354" y="146960"/>
                  </a:lnTo>
                  <a:lnTo>
                    <a:pt x="0" y="146960"/>
                  </a:lnTo>
                  <a:close/>
                </a:path>
              </a:pathLst>
            </a:custGeom>
            <a:solidFill>
              <a:srgbClr val="FFAB40">
                <a:alpha val="49019"/>
              </a:srgbClr>
            </a:solidFill>
            <a:ln>
              <a:noFill/>
            </a:ln>
          </p:spPr>
        </p:sp>
        <p:sp>
          <p:nvSpPr>
            <p:cNvPr id="547" name="Google Shape;547;g3471039b6e4688e4_123"/>
            <p:cNvSpPr txBox="1"/>
            <p:nvPr/>
          </p:nvSpPr>
          <p:spPr>
            <a:xfrm>
              <a:off x="0" y="-9525"/>
              <a:ext cx="1916400" cy="156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548" name="Google Shape;548;g3471039b6e4688e4_123"/>
          <p:cNvSpPr txBox="1"/>
          <p:nvPr/>
        </p:nvSpPr>
        <p:spPr>
          <a:xfrm>
            <a:off x="423650" y="2061325"/>
            <a:ext cx="7941300" cy="2284500"/>
          </a:xfrm>
          <a:prstGeom prst="rect">
            <a:avLst/>
          </a:prstGeom>
          <a:noFill/>
          <a:ln>
            <a:noFill/>
          </a:ln>
        </p:spPr>
        <p:txBody>
          <a:bodyPr anchorCtr="0" anchor="t" bIns="0" lIns="0" spcFirstLastPara="1" rIns="0" wrap="square" tIns="0">
            <a:spAutoFit/>
          </a:bodyPr>
          <a:lstStyle/>
          <a:p>
            <a:pPr indent="-317500" lvl="0" marL="457200" marR="0" rtl="0" algn="l">
              <a:lnSpc>
                <a:spcPct val="120008"/>
              </a:lnSpc>
              <a:spcBef>
                <a:spcPts val="0"/>
              </a:spcBef>
              <a:spcAft>
                <a:spcPts val="0"/>
              </a:spcAft>
              <a:buSzPts val="1400"/>
              <a:buFont typeface="Archivo Narrow"/>
              <a:buAutoNum type="arabicPeriod"/>
            </a:pPr>
            <a:r>
              <a:rPr b="1" lang="es">
                <a:latin typeface="Archivo Narrow"/>
                <a:ea typeface="Archivo Narrow"/>
                <a:cs typeface="Archivo Narrow"/>
                <a:sym typeface="Archivo Narrow"/>
              </a:rPr>
              <a:t>Estructura HTML:</a:t>
            </a:r>
            <a:r>
              <a:rPr lang="es">
                <a:latin typeface="Archivo Narrow"/>
                <a:ea typeface="Archivo Narrow"/>
                <a:cs typeface="Archivo Narrow"/>
                <a:sym typeface="Archivo Narrow"/>
              </a:rPr>
              <a:t> Asegúrate de tener una estructura básica en tu documento HTML que incluya las etiquetas header, main, section, y footer.</a:t>
            </a:r>
            <a:endParaRPr>
              <a:latin typeface="Archivo Narrow"/>
              <a:ea typeface="Archivo Narrow"/>
              <a:cs typeface="Archivo Narrow"/>
              <a:sym typeface="Archivo Narrow"/>
            </a:endParaRPr>
          </a:p>
          <a:p>
            <a:pPr indent="-317500" lvl="0" marL="457200" rtl="0" algn="l">
              <a:lnSpc>
                <a:spcPct val="120008"/>
              </a:lnSpc>
              <a:spcBef>
                <a:spcPts val="0"/>
              </a:spcBef>
              <a:spcAft>
                <a:spcPts val="0"/>
              </a:spcAft>
              <a:buSzPts val="1400"/>
              <a:buFont typeface="Archivo Narrow"/>
              <a:buAutoNum type="arabicPeriod"/>
            </a:pPr>
            <a:r>
              <a:rPr b="1" lang="es">
                <a:latin typeface="Archivo Narrow"/>
                <a:ea typeface="Archivo Narrow"/>
                <a:cs typeface="Archivo Narrow"/>
                <a:sym typeface="Archivo Narrow"/>
              </a:rPr>
              <a:t>Definir las propiedades del modelo de caja:</a:t>
            </a:r>
            <a:r>
              <a:rPr lang="es">
                <a:latin typeface="Archivo Narrow"/>
                <a:ea typeface="Archivo Narrow"/>
                <a:cs typeface="Archivo Narrow"/>
                <a:sym typeface="Archivo Narrow"/>
              </a:rPr>
              <a:t> Aplica las propiedades del modelo de caja en el archivo CSS (styles.css):</a:t>
            </a:r>
            <a:endParaRPr>
              <a:latin typeface="Archivo Narrow"/>
              <a:ea typeface="Archivo Narrow"/>
              <a:cs typeface="Archivo Narrow"/>
              <a:sym typeface="Archivo Narrow"/>
            </a:endParaRPr>
          </a:p>
          <a:p>
            <a:pPr indent="-317500" lvl="0" marL="914400" marR="0" rtl="0" algn="l">
              <a:lnSpc>
                <a:spcPct val="120008"/>
              </a:lnSpc>
              <a:spcBef>
                <a:spcPts val="0"/>
              </a:spcBef>
              <a:spcAft>
                <a:spcPts val="0"/>
              </a:spcAft>
              <a:buSzPts val="1400"/>
              <a:buFont typeface="Archivo Narrow"/>
              <a:buChar char="●"/>
            </a:pPr>
            <a:r>
              <a:rPr lang="es">
                <a:latin typeface="Archivo Narrow"/>
                <a:ea typeface="Archivo Narrow"/>
                <a:cs typeface="Archivo Narrow"/>
                <a:sym typeface="Archivo Narrow"/>
              </a:rPr>
              <a:t>Aplicá las propiedades vistas de Box Model a los elementos principales (header, nav, main, section, footer) </a:t>
            </a:r>
            <a:r>
              <a:rPr lang="es">
                <a:solidFill>
                  <a:schemeClr val="dk1"/>
                </a:solidFill>
                <a:latin typeface="Archivo Narrow"/>
                <a:ea typeface="Archivo Narrow"/>
                <a:cs typeface="Archivo Narrow"/>
                <a:sym typeface="Archivo Narrow"/>
              </a:rPr>
              <a:t>o aquellos que lo necesiten</a:t>
            </a:r>
            <a:r>
              <a:rPr lang="es">
                <a:latin typeface="Archivo Narrow"/>
                <a:ea typeface="Archivo Narrow"/>
                <a:cs typeface="Archivo Narrow"/>
                <a:sym typeface="Archivo Narrow"/>
              </a:rPr>
              <a:t>. </a:t>
            </a:r>
            <a:endParaRPr>
              <a:latin typeface="Archivo Narrow"/>
              <a:ea typeface="Archivo Narrow"/>
              <a:cs typeface="Archivo Narrow"/>
              <a:sym typeface="Archivo Narrow"/>
            </a:endParaRPr>
          </a:p>
          <a:p>
            <a:pPr indent="-317500" lvl="0" marL="914400" marR="0" rtl="0" algn="l">
              <a:lnSpc>
                <a:spcPct val="120008"/>
              </a:lnSpc>
              <a:spcBef>
                <a:spcPts val="0"/>
              </a:spcBef>
              <a:spcAft>
                <a:spcPts val="0"/>
              </a:spcAft>
              <a:buSzPts val="1400"/>
              <a:buFont typeface="Archivo Narrow"/>
              <a:buChar char="●"/>
            </a:pPr>
            <a:r>
              <a:rPr lang="es">
                <a:latin typeface="Archivo Narrow"/>
                <a:ea typeface="Archivo Narrow"/>
                <a:cs typeface="Archivo Narrow"/>
                <a:sym typeface="Archivo Narrow"/>
              </a:rPr>
              <a:t>Ajustá los márgenes, rellenos y bordes de estos elementos </a:t>
            </a:r>
            <a:r>
              <a:rPr lang="es">
                <a:latin typeface="Archivo Narrow"/>
                <a:ea typeface="Archivo Narrow"/>
                <a:cs typeface="Archivo Narrow"/>
                <a:sym typeface="Archivo Narrow"/>
              </a:rPr>
              <a:t>según</a:t>
            </a:r>
            <a:r>
              <a:rPr lang="es">
                <a:latin typeface="Archivo Narrow"/>
                <a:ea typeface="Archivo Narrow"/>
                <a:cs typeface="Archivo Narrow"/>
                <a:sym typeface="Archivo Narrow"/>
              </a:rPr>
              <a:t> convenga, </a:t>
            </a:r>
            <a:r>
              <a:rPr lang="es">
                <a:latin typeface="Archivo Narrow"/>
                <a:ea typeface="Archivo Narrow"/>
                <a:cs typeface="Archivo Narrow"/>
                <a:sym typeface="Archivo Narrow"/>
              </a:rPr>
              <a:t>asegurándote</a:t>
            </a:r>
            <a:r>
              <a:rPr lang="es">
                <a:latin typeface="Archivo Narrow"/>
                <a:ea typeface="Archivo Narrow"/>
                <a:cs typeface="Archivo Narrow"/>
                <a:sym typeface="Archivo Narrow"/>
              </a:rPr>
              <a:t> que los elementos se visualicen correctamente.</a:t>
            </a:r>
            <a:endParaRPr>
              <a:latin typeface="Archivo Narrow"/>
              <a:ea typeface="Archivo Narrow"/>
              <a:cs typeface="Archivo Narrow"/>
              <a:sym typeface="Archivo Narrow"/>
            </a:endParaRPr>
          </a:p>
          <a:p>
            <a:pPr indent="0" lvl="0" marL="0" marR="0" rtl="0" algn="l">
              <a:lnSpc>
                <a:spcPct val="120008"/>
              </a:lnSpc>
              <a:spcBef>
                <a:spcPts val="0"/>
              </a:spcBef>
              <a:spcAft>
                <a:spcPts val="0"/>
              </a:spcAft>
              <a:buClr>
                <a:srgbClr val="000000"/>
              </a:buClr>
              <a:buSzPts val="1400"/>
              <a:buFont typeface="Arial"/>
              <a:buNone/>
            </a:pPr>
            <a:r>
              <a:t/>
            </a:r>
            <a:endParaRPr>
              <a:latin typeface="Archivo Narrow"/>
              <a:ea typeface="Archivo Narrow"/>
              <a:cs typeface="Archivo Narrow"/>
              <a:sym typeface="Archivo Narrow"/>
            </a:endParaRPr>
          </a:p>
        </p:txBody>
      </p:sp>
      <p:sp>
        <p:nvSpPr>
          <p:cNvPr id="549" name="Google Shape;549;g3471039b6e4688e4_123"/>
          <p:cNvSpPr txBox="1"/>
          <p:nvPr/>
        </p:nvSpPr>
        <p:spPr>
          <a:xfrm>
            <a:off x="555475" y="1691400"/>
            <a:ext cx="3807600" cy="246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1600"/>
              <a:buFont typeface="Arial"/>
              <a:buNone/>
            </a:pPr>
            <a:r>
              <a:rPr lang="es" sz="1600">
                <a:latin typeface="Archivo Black"/>
                <a:ea typeface="Archivo Black"/>
                <a:cs typeface="Archivo Black"/>
                <a:sym typeface="Archivo Black"/>
              </a:rPr>
              <a:t> Modelado de caja</a:t>
            </a:r>
            <a:endParaRPr b="0" i="0" sz="1600" u="none" cap="none" strike="noStrike">
              <a:solidFill>
                <a:srgbClr val="000000"/>
              </a:solidFill>
              <a:latin typeface="Archivo Black"/>
              <a:ea typeface="Archivo Black"/>
              <a:cs typeface="Archivo Black"/>
              <a:sym typeface="Archivo Black"/>
            </a:endParaRPr>
          </a:p>
        </p:txBody>
      </p:sp>
      <p:sp>
        <p:nvSpPr>
          <p:cNvPr id="550" name="Google Shape;550;g3471039b6e4688e4_123"/>
          <p:cNvSpPr txBox="1"/>
          <p:nvPr/>
        </p:nvSpPr>
        <p:spPr>
          <a:xfrm>
            <a:off x="1642896" y="1045726"/>
            <a:ext cx="2847300" cy="323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2100"/>
              <a:buFont typeface="Arial"/>
              <a:buNone/>
            </a:pPr>
            <a:r>
              <a:rPr b="1" i="0" lang="es" sz="2100" u="none" cap="none" strike="noStrike">
                <a:solidFill>
                  <a:srgbClr val="000000"/>
                </a:solidFill>
                <a:latin typeface="Archivo Narrow"/>
                <a:ea typeface="Archivo Narrow"/>
                <a:cs typeface="Archivo Narrow"/>
                <a:sym typeface="Archivo Narrow"/>
              </a:rPr>
              <a:t>Optativos | No entregables</a:t>
            </a:r>
            <a:endParaRPr b="0" i="0" sz="700" u="none" cap="none" strike="noStrike">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g2d3a9bbec3e_0_13"/>
          <p:cNvSpPr/>
          <p:nvPr/>
        </p:nvSpPr>
        <p:spPr>
          <a:xfrm>
            <a:off x="37625"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560" name="Google Shape;560;g2d3a9bbec3e_0_13"/>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561" name="Google Shape;561;g2d3a9bbec3e_0_13"/>
          <p:cNvGrpSpPr/>
          <p:nvPr/>
        </p:nvGrpSpPr>
        <p:grpSpPr>
          <a:xfrm>
            <a:off x="555362" y="631437"/>
            <a:ext cx="700421" cy="692039"/>
            <a:chOff x="0" y="0"/>
            <a:chExt cx="1867789" cy="1845437"/>
          </a:xfrm>
        </p:grpSpPr>
        <p:sp>
          <p:nvSpPr>
            <p:cNvPr id="562" name="Google Shape;562;g2d3a9bbec3e_0_13"/>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563" name="Google Shape;563;g2d3a9bbec3e_0_13"/>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64" name="Google Shape;564;g2d3a9bbec3e_0_13"/>
          <p:cNvSpPr/>
          <p:nvPr/>
        </p:nvSpPr>
        <p:spPr>
          <a:xfrm>
            <a:off x="633775" y="713875"/>
            <a:ext cx="527150" cy="527150"/>
          </a:xfrm>
          <a:custGeom>
            <a:rect b="b" l="l" r="r" t="t"/>
            <a:pathLst>
              <a:path extrusionOk="0" h="1054300" w="1054300">
                <a:moveTo>
                  <a:pt x="0" y="0"/>
                </a:moveTo>
                <a:lnTo>
                  <a:pt x="1054300" y="0"/>
                </a:lnTo>
                <a:lnTo>
                  <a:pt x="1054300" y="1054300"/>
                </a:lnTo>
                <a:lnTo>
                  <a:pt x="0" y="1054300"/>
                </a:lnTo>
                <a:lnTo>
                  <a:pt x="0" y="0"/>
                </a:lnTo>
                <a:close/>
              </a:path>
            </a:pathLst>
          </a:custGeom>
          <a:blipFill rotWithShape="1">
            <a:blip r:embed="rId4">
              <a:alphaModFix/>
            </a:blip>
            <a:stretch>
              <a:fillRect b="0" l="0" r="0" t="0"/>
            </a:stretch>
          </a:blipFill>
          <a:ln>
            <a:noFill/>
          </a:ln>
        </p:spPr>
      </p:sp>
      <p:sp>
        <p:nvSpPr>
          <p:cNvPr id="565" name="Google Shape;565;g2d3a9bbec3e_0_13"/>
          <p:cNvSpPr txBox="1"/>
          <p:nvPr/>
        </p:nvSpPr>
        <p:spPr>
          <a:xfrm>
            <a:off x="1342709" y="504825"/>
            <a:ext cx="50649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3500"/>
              <a:buFont typeface="Arial"/>
              <a:buNone/>
            </a:pPr>
            <a:r>
              <a:rPr b="0" i="0" lang="es" sz="3500" u="none" cap="none" strike="noStrike">
                <a:solidFill>
                  <a:srgbClr val="000000"/>
                </a:solidFill>
                <a:latin typeface="Archivo Black"/>
                <a:ea typeface="Archivo Black"/>
                <a:cs typeface="Archivo Black"/>
                <a:sym typeface="Archivo Black"/>
              </a:rPr>
              <a:t>Ejercicios Prácticos</a:t>
            </a:r>
            <a:endParaRPr b="0" i="0" sz="700" u="none" cap="none" strike="noStrike">
              <a:solidFill>
                <a:srgbClr val="000000"/>
              </a:solidFill>
              <a:latin typeface="Arial"/>
              <a:ea typeface="Arial"/>
              <a:cs typeface="Arial"/>
              <a:sym typeface="Arial"/>
            </a:endParaRPr>
          </a:p>
        </p:txBody>
      </p:sp>
      <p:grpSp>
        <p:nvGrpSpPr>
          <p:cNvPr id="566" name="Google Shape;566;g2d3a9bbec3e_0_13"/>
          <p:cNvGrpSpPr/>
          <p:nvPr/>
        </p:nvGrpSpPr>
        <p:grpSpPr>
          <a:xfrm>
            <a:off x="1342709" y="1017797"/>
            <a:ext cx="3147557" cy="382815"/>
            <a:chOff x="0" y="-9525"/>
            <a:chExt cx="1657918" cy="201641"/>
          </a:xfrm>
        </p:grpSpPr>
        <p:sp>
          <p:nvSpPr>
            <p:cNvPr id="567" name="Google Shape;567;g2d3a9bbec3e_0_13"/>
            <p:cNvSpPr/>
            <p:nvPr/>
          </p:nvSpPr>
          <p:spPr>
            <a:xfrm>
              <a:off x="0" y="0"/>
              <a:ext cx="1657918" cy="192116"/>
            </a:xfrm>
            <a:custGeom>
              <a:rect b="b" l="l" r="r" t="t"/>
              <a:pathLst>
                <a:path extrusionOk="0" h="192116" w="1657918">
                  <a:moveTo>
                    <a:pt x="0" y="0"/>
                  </a:moveTo>
                  <a:lnTo>
                    <a:pt x="1657918" y="0"/>
                  </a:lnTo>
                  <a:lnTo>
                    <a:pt x="1657918" y="192116"/>
                  </a:lnTo>
                  <a:lnTo>
                    <a:pt x="0" y="192116"/>
                  </a:lnTo>
                  <a:close/>
                </a:path>
              </a:pathLst>
            </a:custGeom>
            <a:solidFill>
              <a:srgbClr val="FFAB40">
                <a:alpha val="50590"/>
              </a:srgbClr>
            </a:solidFill>
            <a:ln>
              <a:noFill/>
            </a:ln>
          </p:spPr>
        </p:sp>
        <p:sp>
          <p:nvSpPr>
            <p:cNvPr id="568" name="Google Shape;568;g2d3a9bbec3e_0_13"/>
            <p:cNvSpPr txBox="1"/>
            <p:nvPr/>
          </p:nvSpPr>
          <p:spPr>
            <a:xfrm>
              <a:off x="0" y="-9525"/>
              <a:ext cx="1657800" cy="201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569" name="Google Shape;569;g2d3a9bbec3e_0_13"/>
          <p:cNvSpPr/>
          <p:nvPr/>
        </p:nvSpPr>
        <p:spPr>
          <a:xfrm>
            <a:off x="1342709" y="1057200"/>
            <a:ext cx="300187" cy="300187"/>
          </a:xfrm>
          <a:custGeom>
            <a:rect b="b" l="l" r="r" t="t"/>
            <a:pathLst>
              <a:path extrusionOk="0" h="600374" w="600374">
                <a:moveTo>
                  <a:pt x="0" y="0"/>
                </a:moveTo>
                <a:lnTo>
                  <a:pt x="600374" y="0"/>
                </a:lnTo>
                <a:lnTo>
                  <a:pt x="600374" y="600373"/>
                </a:lnTo>
                <a:lnTo>
                  <a:pt x="0" y="600373"/>
                </a:lnTo>
                <a:lnTo>
                  <a:pt x="0" y="0"/>
                </a:lnTo>
                <a:close/>
              </a:path>
            </a:pathLst>
          </a:custGeom>
          <a:blipFill rotWithShape="1">
            <a:blip r:embed="rId5">
              <a:alphaModFix/>
            </a:blip>
            <a:stretch>
              <a:fillRect b="0" l="0" r="0" t="0"/>
            </a:stretch>
          </a:blipFill>
          <a:ln>
            <a:noFill/>
          </a:ln>
        </p:spPr>
      </p:sp>
      <p:sp>
        <p:nvSpPr>
          <p:cNvPr id="570" name="Google Shape;570;g2d3a9bbec3e_0_13"/>
          <p:cNvSpPr txBox="1"/>
          <p:nvPr/>
        </p:nvSpPr>
        <p:spPr>
          <a:xfrm>
            <a:off x="1642896" y="1045726"/>
            <a:ext cx="2847300" cy="323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2100"/>
              <a:buFont typeface="Arial"/>
              <a:buNone/>
            </a:pPr>
            <a:r>
              <a:rPr b="1" i="0" lang="es" sz="2100" u="none" cap="none" strike="noStrike">
                <a:solidFill>
                  <a:srgbClr val="000000"/>
                </a:solidFill>
                <a:latin typeface="Archivo Narrow"/>
                <a:ea typeface="Archivo Narrow"/>
                <a:cs typeface="Archivo Narrow"/>
                <a:sym typeface="Archivo Narrow"/>
              </a:rPr>
              <a:t>Optativos | No entregables</a:t>
            </a:r>
            <a:endParaRPr b="0" i="0" sz="700" u="none" cap="none" strike="noStrike">
              <a:solidFill>
                <a:srgbClr val="000000"/>
              </a:solidFill>
              <a:latin typeface="Arial"/>
              <a:ea typeface="Arial"/>
              <a:cs typeface="Arial"/>
              <a:sym typeface="Arial"/>
            </a:endParaRPr>
          </a:p>
        </p:txBody>
      </p:sp>
      <p:sp>
        <p:nvSpPr>
          <p:cNvPr id="571" name="Google Shape;571;g2d3a9bbec3e_0_13"/>
          <p:cNvSpPr txBox="1"/>
          <p:nvPr/>
        </p:nvSpPr>
        <p:spPr>
          <a:xfrm>
            <a:off x="633775" y="2077725"/>
            <a:ext cx="7219500" cy="2025900"/>
          </a:xfrm>
          <a:prstGeom prst="rect">
            <a:avLst/>
          </a:prstGeom>
          <a:noFill/>
          <a:ln>
            <a:noFill/>
          </a:ln>
        </p:spPr>
        <p:txBody>
          <a:bodyPr anchorCtr="0" anchor="t" bIns="0" lIns="0" spcFirstLastPara="1" rIns="0" wrap="square" tIns="0">
            <a:spAutoFit/>
          </a:bodyPr>
          <a:lstStyle/>
          <a:p>
            <a:pPr indent="-317500" lvl="0" marL="457200" marR="0" rtl="0" algn="l">
              <a:lnSpc>
                <a:spcPct val="120008"/>
              </a:lnSpc>
              <a:spcBef>
                <a:spcPts val="0"/>
              </a:spcBef>
              <a:spcAft>
                <a:spcPts val="0"/>
              </a:spcAft>
              <a:buClr>
                <a:schemeClr val="dk1"/>
              </a:buClr>
              <a:buSzPts val="1400"/>
              <a:buFont typeface="Archivo Narrow"/>
              <a:buAutoNum type="arabicPeriod"/>
            </a:pPr>
            <a:r>
              <a:rPr lang="es">
                <a:solidFill>
                  <a:schemeClr val="dk1"/>
                </a:solidFill>
                <a:latin typeface="Archivo Narrow"/>
                <a:ea typeface="Archivo Narrow"/>
                <a:cs typeface="Archivo Narrow"/>
                <a:sym typeface="Archivo Narrow"/>
              </a:rPr>
              <a:t>Creá una section dentro del main que contenga; 4 tarjetas en su interior conformadas por: div con un h2, una img, y un a.</a:t>
            </a:r>
            <a:endParaRPr>
              <a:solidFill>
                <a:schemeClr val="dk1"/>
              </a:solidFill>
              <a:latin typeface="Archivo Narrow"/>
              <a:ea typeface="Archivo Narrow"/>
              <a:cs typeface="Archivo Narrow"/>
              <a:sym typeface="Archivo Narrow"/>
            </a:endParaRPr>
          </a:p>
          <a:p>
            <a:pPr indent="-317500" lvl="0" marL="457200" marR="0" rtl="0" algn="l">
              <a:lnSpc>
                <a:spcPct val="120008"/>
              </a:lnSpc>
              <a:spcBef>
                <a:spcPts val="0"/>
              </a:spcBef>
              <a:spcAft>
                <a:spcPts val="0"/>
              </a:spcAft>
              <a:buClr>
                <a:schemeClr val="dk1"/>
              </a:buClr>
              <a:buSzPts val="1400"/>
              <a:buFont typeface="Archivo Narrow"/>
              <a:buAutoNum type="arabicPeriod"/>
            </a:pPr>
            <a:r>
              <a:rPr lang="es">
                <a:solidFill>
                  <a:schemeClr val="dk1"/>
                </a:solidFill>
                <a:latin typeface="Archivo Narrow"/>
                <a:ea typeface="Archivo Narrow"/>
                <a:cs typeface="Archivo Narrow"/>
                <a:sym typeface="Archivo Narrow"/>
              </a:rPr>
              <a:t>Distribuí esa sección haciendo uso de las propiedades de </a:t>
            </a:r>
            <a:r>
              <a:rPr b="1" lang="es">
                <a:solidFill>
                  <a:schemeClr val="dk1"/>
                </a:solidFill>
                <a:latin typeface="Archivo Narrow"/>
                <a:ea typeface="Archivo Narrow"/>
                <a:cs typeface="Archivo Narrow"/>
                <a:sym typeface="Archivo Narrow"/>
              </a:rPr>
              <a:t>Flexbox </a:t>
            </a:r>
            <a:r>
              <a:rPr lang="es">
                <a:solidFill>
                  <a:schemeClr val="dk1"/>
                </a:solidFill>
                <a:latin typeface="Archivo Narrow"/>
                <a:ea typeface="Archivo Narrow"/>
                <a:cs typeface="Archivo Narrow"/>
                <a:sym typeface="Archivo Narrow"/>
              </a:rPr>
              <a:t>vistas. </a:t>
            </a:r>
            <a:endParaRPr>
              <a:solidFill>
                <a:schemeClr val="dk1"/>
              </a:solidFill>
              <a:latin typeface="Archivo Narrow"/>
              <a:ea typeface="Archivo Narrow"/>
              <a:cs typeface="Archivo Narrow"/>
              <a:sym typeface="Archivo Narrow"/>
            </a:endParaRPr>
          </a:p>
          <a:p>
            <a:pPr indent="-317500" lvl="0" marL="457200" marR="0" rtl="0" algn="l">
              <a:lnSpc>
                <a:spcPct val="120008"/>
              </a:lnSpc>
              <a:spcBef>
                <a:spcPts val="0"/>
              </a:spcBef>
              <a:spcAft>
                <a:spcPts val="0"/>
              </a:spcAft>
              <a:buClr>
                <a:schemeClr val="dk1"/>
              </a:buClr>
              <a:buSzPts val="1400"/>
              <a:buFont typeface="Archivo Narrow"/>
              <a:buAutoNum type="arabicPeriod"/>
            </a:pPr>
            <a:r>
              <a:rPr lang="es">
                <a:solidFill>
                  <a:schemeClr val="dk1"/>
                </a:solidFill>
                <a:latin typeface="Archivo Narrow"/>
                <a:ea typeface="Archivo Narrow"/>
                <a:cs typeface="Archivo Narrow"/>
                <a:sym typeface="Archivo Narrow"/>
              </a:rPr>
              <a:t>Asegúrate de que los productos se alineen correctamente haciendo uso de las propiedades </a:t>
            </a:r>
            <a:r>
              <a:rPr b="1" lang="es">
                <a:solidFill>
                  <a:schemeClr val="dk1"/>
                </a:solidFill>
                <a:latin typeface="Archivo Narrow"/>
                <a:ea typeface="Archivo Narrow"/>
                <a:cs typeface="Archivo Narrow"/>
                <a:sym typeface="Archivo Narrow"/>
              </a:rPr>
              <a:t>justify-content</a:t>
            </a:r>
            <a:r>
              <a:rPr lang="es">
                <a:solidFill>
                  <a:schemeClr val="dk1"/>
                </a:solidFill>
                <a:latin typeface="Archivo Narrow"/>
                <a:ea typeface="Archivo Narrow"/>
                <a:cs typeface="Archivo Narrow"/>
                <a:sym typeface="Archivo Narrow"/>
              </a:rPr>
              <a:t> / </a:t>
            </a:r>
            <a:r>
              <a:rPr b="1" lang="es">
                <a:solidFill>
                  <a:schemeClr val="dk1"/>
                </a:solidFill>
                <a:latin typeface="Archivo Narrow"/>
                <a:ea typeface="Archivo Narrow"/>
                <a:cs typeface="Archivo Narrow"/>
                <a:sym typeface="Archivo Narrow"/>
              </a:rPr>
              <a:t>align-items</a:t>
            </a:r>
            <a:r>
              <a:rPr lang="es">
                <a:solidFill>
                  <a:schemeClr val="dk1"/>
                </a:solidFill>
                <a:latin typeface="Archivo Narrow"/>
                <a:ea typeface="Archivo Narrow"/>
                <a:cs typeface="Archivo Narrow"/>
                <a:sym typeface="Archivo Narrow"/>
              </a:rPr>
              <a:t>  y se adapten a diferentes tamaños de pantalla con la propiedad </a:t>
            </a:r>
            <a:r>
              <a:rPr b="1" lang="es">
                <a:solidFill>
                  <a:schemeClr val="dk1"/>
                </a:solidFill>
                <a:latin typeface="Archivo Narrow"/>
                <a:ea typeface="Archivo Narrow"/>
                <a:cs typeface="Archivo Narrow"/>
                <a:sym typeface="Archivo Narrow"/>
              </a:rPr>
              <a:t>flex-wrap</a:t>
            </a:r>
            <a:endParaRPr b="1" sz="1100">
              <a:solidFill>
                <a:schemeClr val="dk1"/>
              </a:solidFill>
            </a:endParaRPr>
          </a:p>
          <a:p>
            <a:pPr indent="0" lvl="0" marL="0" marR="0" rtl="0" algn="l">
              <a:lnSpc>
                <a:spcPct val="120008"/>
              </a:lnSpc>
              <a:spcBef>
                <a:spcPts val="0"/>
              </a:spcBef>
              <a:spcAft>
                <a:spcPts val="0"/>
              </a:spcAft>
              <a:buNone/>
            </a:pPr>
            <a:r>
              <a:t/>
            </a:r>
            <a:endParaRPr b="1">
              <a:solidFill>
                <a:schemeClr val="dk1"/>
              </a:solidFill>
              <a:latin typeface="Archivo Narrow"/>
              <a:ea typeface="Archivo Narrow"/>
              <a:cs typeface="Archivo Narrow"/>
              <a:sym typeface="Archivo Narrow"/>
            </a:endParaRPr>
          </a:p>
          <a:p>
            <a:pPr indent="0" lvl="0" marL="0" marR="0" rtl="0" algn="l">
              <a:lnSpc>
                <a:spcPct val="120008"/>
              </a:lnSpc>
              <a:spcBef>
                <a:spcPts val="0"/>
              </a:spcBef>
              <a:spcAft>
                <a:spcPts val="0"/>
              </a:spcAft>
              <a:buClr>
                <a:schemeClr val="dk1"/>
              </a:buClr>
              <a:buSzPts val="1400"/>
              <a:buFont typeface="Arial"/>
              <a:buNone/>
            </a:pPr>
            <a:r>
              <a:t/>
            </a:r>
            <a:endParaRPr b="0" i="0" sz="1400" u="none" cap="none" strike="noStrike">
              <a:solidFill>
                <a:schemeClr val="dk1"/>
              </a:solidFill>
              <a:latin typeface="Archivo Narrow"/>
              <a:ea typeface="Archivo Narrow"/>
              <a:cs typeface="Archivo Narrow"/>
              <a:sym typeface="Archivo Narrow"/>
            </a:endParaRPr>
          </a:p>
        </p:txBody>
      </p:sp>
      <p:grpSp>
        <p:nvGrpSpPr>
          <p:cNvPr id="572" name="Google Shape;572;g2d3a9bbec3e_0_13"/>
          <p:cNvGrpSpPr/>
          <p:nvPr/>
        </p:nvGrpSpPr>
        <p:grpSpPr>
          <a:xfrm>
            <a:off x="633782" y="1709978"/>
            <a:ext cx="3638285" cy="297305"/>
            <a:chOff x="0" y="-9525"/>
            <a:chExt cx="1916400" cy="156600"/>
          </a:xfrm>
        </p:grpSpPr>
        <p:sp>
          <p:nvSpPr>
            <p:cNvPr id="573" name="Google Shape;573;g2d3a9bbec3e_0_13"/>
            <p:cNvSpPr/>
            <p:nvPr/>
          </p:nvSpPr>
          <p:spPr>
            <a:xfrm>
              <a:off x="0" y="0"/>
              <a:ext cx="1916354" cy="146960"/>
            </a:xfrm>
            <a:custGeom>
              <a:rect b="b" l="l" r="r" t="t"/>
              <a:pathLst>
                <a:path extrusionOk="0" h="146960" w="1916354">
                  <a:moveTo>
                    <a:pt x="0" y="0"/>
                  </a:moveTo>
                  <a:lnTo>
                    <a:pt x="1916354" y="0"/>
                  </a:lnTo>
                  <a:lnTo>
                    <a:pt x="1916354" y="146960"/>
                  </a:lnTo>
                  <a:lnTo>
                    <a:pt x="0" y="146960"/>
                  </a:lnTo>
                  <a:close/>
                </a:path>
              </a:pathLst>
            </a:custGeom>
            <a:solidFill>
              <a:srgbClr val="FFAB40">
                <a:alpha val="49020"/>
              </a:srgbClr>
            </a:solidFill>
            <a:ln>
              <a:noFill/>
            </a:ln>
          </p:spPr>
        </p:sp>
        <p:sp>
          <p:nvSpPr>
            <p:cNvPr id="574" name="Google Shape;574;g2d3a9bbec3e_0_13"/>
            <p:cNvSpPr txBox="1"/>
            <p:nvPr/>
          </p:nvSpPr>
          <p:spPr>
            <a:xfrm>
              <a:off x="0" y="-9525"/>
              <a:ext cx="1916400" cy="156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575" name="Google Shape;575;g2d3a9bbec3e_0_13"/>
          <p:cNvSpPr txBox="1"/>
          <p:nvPr/>
        </p:nvSpPr>
        <p:spPr>
          <a:xfrm>
            <a:off x="723819" y="1735485"/>
            <a:ext cx="3638100" cy="246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dk1"/>
              </a:buClr>
              <a:buSzPts val="1600"/>
              <a:buFont typeface="Arial"/>
              <a:buNone/>
            </a:pPr>
            <a:r>
              <a:rPr lang="es" sz="1600">
                <a:solidFill>
                  <a:schemeClr val="dk1"/>
                </a:solidFill>
                <a:latin typeface="Archivo Black"/>
                <a:ea typeface="Archivo Black"/>
                <a:cs typeface="Archivo Black"/>
                <a:sym typeface="Archivo Black"/>
              </a:rPr>
              <a:t>Sección productos con Flexbox</a:t>
            </a:r>
            <a:endParaRPr b="0" i="0" sz="1600" u="none" cap="none" strike="noStrike">
              <a:solidFill>
                <a:srgbClr val="000000"/>
              </a:solidFill>
              <a:latin typeface="Archivo Black"/>
              <a:ea typeface="Archivo Black"/>
              <a:cs typeface="Archivo Black"/>
              <a:sym typeface="Archivo Black"/>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79" name="Shape 579"/>
        <p:cNvGrpSpPr/>
        <p:nvPr/>
      </p:nvGrpSpPr>
      <p:grpSpPr>
        <a:xfrm>
          <a:off x="0" y="0"/>
          <a:ext cx="0" cy="0"/>
          <a:chOff x="0" y="0"/>
          <a:chExt cx="0" cy="0"/>
        </a:xfrm>
      </p:grpSpPr>
      <p:sp>
        <p:nvSpPr>
          <p:cNvPr id="580" name="Google Shape;580;g3111ba0c937_0_0"/>
          <p:cNvSpPr txBox="1"/>
          <p:nvPr/>
        </p:nvSpPr>
        <p:spPr>
          <a:xfrm>
            <a:off x="2743475" y="1163400"/>
            <a:ext cx="5582100" cy="1551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0"/>
              <a:buFont typeface="Arial"/>
              <a:buNone/>
            </a:pPr>
            <a:r>
              <a:t/>
            </a:r>
            <a:endParaRPr b="1" i="0" sz="3100" u="none" cap="none" strike="noStrike">
              <a:solidFill>
                <a:srgbClr val="434343"/>
              </a:solidFill>
              <a:latin typeface="Archivo Narrow"/>
              <a:ea typeface="Archivo Narrow"/>
              <a:cs typeface="Archivo Narrow"/>
              <a:sym typeface="Archivo Narrow"/>
            </a:endParaRPr>
          </a:p>
        </p:txBody>
      </p:sp>
      <p:sp>
        <p:nvSpPr>
          <p:cNvPr id="581" name="Google Shape;581;g3111ba0c937_0_0"/>
          <p:cNvSpPr/>
          <p:nvPr/>
        </p:nvSpPr>
        <p:spPr>
          <a:xfrm>
            <a:off x="2136450" y="3185400"/>
            <a:ext cx="4871100" cy="882600"/>
          </a:xfrm>
          <a:prstGeom prst="rect">
            <a:avLst/>
          </a:prstGeom>
          <a:solidFill>
            <a:schemeClr val="lt2"/>
          </a:solidFill>
          <a:ln cap="flat" cmpd="sng" w="9525">
            <a:solidFill>
              <a:srgbClr val="FFAB4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chivo Narrow"/>
                <a:ea typeface="Archivo Narrow"/>
                <a:cs typeface="Archivo Narrow"/>
                <a:sym typeface="Archivo Narrow"/>
              </a:rPr>
              <a:t>La resolución del cuestionario es de carácter obligatorio para pod</a:t>
            </a:r>
            <a:r>
              <a:rPr lang="es">
                <a:latin typeface="Archivo Narrow"/>
                <a:ea typeface="Archivo Narrow"/>
                <a:cs typeface="Archivo Narrow"/>
                <a:sym typeface="Archivo Narrow"/>
              </a:rPr>
              <a:t>er</a:t>
            </a:r>
            <a:r>
              <a:rPr b="0" i="0" lang="es" sz="1400" u="none" cap="none" strike="noStrike">
                <a:solidFill>
                  <a:srgbClr val="000000"/>
                </a:solidFill>
                <a:latin typeface="Archivo Narrow"/>
                <a:ea typeface="Archivo Narrow"/>
                <a:cs typeface="Archivo Narrow"/>
                <a:sym typeface="Archivo Narrow"/>
              </a:rPr>
              <a:t> </a:t>
            </a:r>
            <a:r>
              <a:rPr lang="es">
                <a:latin typeface="Archivo Narrow"/>
                <a:ea typeface="Archivo Narrow"/>
                <a:cs typeface="Archivo Narrow"/>
                <a:sym typeface="Archivo Narrow"/>
              </a:rPr>
              <a:t>avanzar en la cursada.</a:t>
            </a:r>
            <a:endParaRPr b="0" i="0" sz="1400" u="none" cap="none" strike="noStrike">
              <a:solidFill>
                <a:srgbClr val="000000"/>
              </a:solidFill>
              <a:latin typeface="Archivo Narrow"/>
              <a:ea typeface="Archivo Narrow"/>
              <a:cs typeface="Archivo Narrow"/>
              <a:sym typeface="Archivo Narrow"/>
            </a:endParaRPr>
          </a:p>
        </p:txBody>
      </p:sp>
      <p:grpSp>
        <p:nvGrpSpPr>
          <p:cNvPr id="582" name="Google Shape;582;g3111ba0c937_0_0"/>
          <p:cNvGrpSpPr/>
          <p:nvPr/>
        </p:nvGrpSpPr>
        <p:grpSpPr>
          <a:xfrm>
            <a:off x="973026" y="1099650"/>
            <a:ext cx="1614234" cy="1678793"/>
            <a:chOff x="0" y="-9525"/>
            <a:chExt cx="354123" cy="394843"/>
          </a:xfrm>
        </p:grpSpPr>
        <p:sp>
          <p:nvSpPr>
            <p:cNvPr id="583" name="Google Shape;583;g3111ba0c937_0_0"/>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584" name="Google Shape;584;g3111ba0c937_0_0"/>
            <p:cNvSpPr txBox="1"/>
            <p:nvPr/>
          </p:nvSpPr>
          <p:spPr>
            <a:xfrm>
              <a:off x="0" y="-9525"/>
              <a:ext cx="354000" cy="394800"/>
            </a:xfrm>
            <a:prstGeom prst="rect">
              <a:avLst/>
            </a:prstGeom>
            <a:solidFill>
              <a:srgbClr val="D2A6F4"/>
            </a:solid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585" name="Google Shape;585;g3111ba0c937_0_0"/>
          <p:cNvPicPr preferRelativeResize="0"/>
          <p:nvPr/>
        </p:nvPicPr>
        <p:blipFill rotWithShape="1">
          <a:blip r:embed="rId4">
            <a:alphaModFix/>
          </a:blip>
          <a:srcRect b="0" l="0" r="0" t="0"/>
          <a:stretch/>
        </p:blipFill>
        <p:spPr>
          <a:xfrm>
            <a:off x="1259821" y="1356952"/>
            <a:ext cx="1040684" cy="1164193"/>
          </a:xfrm>
          <a:prstGeom prst="rect">
            <a:avLst/>
          </a:prstGeom>
          <a:noFill/>
          <a:ln>
            <a:noFill/>
          </a:ln>
        </p:spPr>
      </p:pic>
      <p:sp>
        <p:nvSpPr>
          <p:cNvPr id="586" name="Google Shape;586;g3111ba0c937_0_0"/>
          <p:cNvSpPr txBox="1"/>
          <p:nvPr/>
        </p:nvSpPr>
        <p:spPr>
          <a:xfrm>
            <a:off x="2743473" y="1420050"/>
            <a:ext cx="5913300" cy="948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2800"/>
              <a:buFont typeface="Arial"/>
              <a:buNone/>
            </a:pPr>
            <a:r>
              <a:rPr b="0" i="0" lang="es" sz="2800" u="none" cap="none" strike="noStrike">
                <a:solidFill>
                  <a:srgbClr val="000000"/>
                </a:solidFill>
                <a:latin typeface="Archivo Black"/>
                <a:ea typeface="Archivo Black"/>
                <a:cs typeface="Archivo Black"/>
                <a:sym typeface="Archivo Black"/>
              </a:rPr>
              <a:t>¡NUEVO CUESTIONARIO EN CAMPUS!</a:t>
            </a:r>
            <a:endParaRPr b="0" i="0" sz="31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5" name="Shape 95"/>
        <p:cNvGrpSpPr/>
        <p:nvPr/>
      </p:nvGrpSpPr>
      <p:grpSpPr>
        <a:xfrm>
          <a:off x="0" y="0"/>
          <a:ext cx="0" cy="0"/>
          <a:chOff x="0" y="0"/>
          <a:chExt cx="0" cy="0"/>
        </a:xfrm>
      </p:grpSpPr>
      <p:grpSp>
        <p:nvGrpSpPr>
          <p:cNvPr id="96" name="Google Shape;96;g22426a57638_0_583"/>
          <p:cNvGrpSpPr/>
          <p:nvPr/>
        </p:nvGrpSpPr>
        <p:grpSpPr>
          <a:xfrm>
            <a:off x="7787125" y="447675"/>
            <a:ext cx="657040" cy="759481"/>
            <a:chOff x="0" y="-9525"/>
            <a:chExt cx="354123" cy="394843"/>
          </a:xfrm>
        </p:grpSpPr>
        <p:sp>
          <p:nvSpPr>
            <p:cNvPr id="97" name="Google Shape;97;g22426a57638_0_583"/>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98" name="Google Shape;98;g22426a57638_0_583"/>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99" name="Google Shape;99;g22426a57638_0_583"/>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sp>
        <p:nvSpPr>
          <p:cNvPr id="100" name="Google Shape;100;g22426a57638_0_583"/>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Selectores avanzados</a:t>
            </a:r>
            <a:endParaRPr b="1" i="0" sz="4000" u="none" cap="none" strike="noStrike">
              <a:solidFill>
                <a:srgbClr val="0000FF"/>
              </a:solidFill>
              <a:latin typeface="Montserrat"/>
              <a:ea typeface="Montserrat"/>
              <a:cs typeface="Montserrat"/>
              <a:sym typeface="Montserrat"/>
            </a:endParaRPr>
          </a:p>
        </p:txBody>
      </p:sp>
      <p:cxnSp>
        <p:nvCxnSpPr>
          <p:cNvPr id="101" name="Google Shape;101;g22426a57638_0_583"/>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sp>
        <p:nvSpPr>
          <p:cNvPr id="102" name="Google Shape;102;g22426a57638_0_583"/>
          <p:cNvSpPr txBox="1"/>
          <p:nvPr/>
        </p:nvSpPr>
        <p:spPr>
          <a:xfrm>
            <a:off x="432025" y="1076275"/>
            <a:ext cx="7237200" cy="33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1"/>
                </a:solidFill>
                <a:latin typeface="Archivo Narrow"/>
                <a:ea typeface="Archivo Narrow"/>
                <a:cs typeface="Archivo Narrow"/>
                <a:sym typeface="Archivo Narrow"/>
              </a:rPr>
              <a:t>Utilizan “combinadores”, signos gráficos que establecen la relación entre los elementos y permiten hacer una selección específica:</a:t>
            </a:r>
            <a:endParaRPr>
              <a:solidFill>
                <a:schemeClr val="dk1"/>
              </a:solidFill>
              <a:latin typeface="Archivo Narrow"/>
              <a:ea typeface="Archivo Narrow"/>
              <a:cs typeface="Archivo Narrow"/>
              <a:sym typeface="Archivo Narrow"/>
            </a:endParaRPr>
          </a:p>
          <a:p>
            <a:pPr indent="0" lvl="0" marL="0" rtl="0" algn="l">
              <a:lnSpc>
                <a:spcPct val="115000"/>
              </a:lnSpc>
              <a:spcBef>
                <a:spcPts val="600"/>
              </a:spcBef>
              <a:spcAft>
                <a:spcPts val="0"/>
              </a:spcAft>
              <a:buNone/>
            </a:pPr>
            <a:r>
              <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None/>
            </a:pPr>
            <a:r>
              <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1200"/>
              </a:spcAft>
              <a:buNone/>
            </a:pPr>
            <a:r>
              <a:t/>
            </a:r>
            <a:endParaRPr>
              <a:solidFill>
                <a:schemeClr val="dk1"/>
              </a:solidFill>
              <a:latin typeface="Archivo Narrow"/>
              <a:ea typeface="Archivo Narrow"/>
              <a:cs typeface="Archivo Narrow"/>
              <a:sym typeface="Archivo Narrow"/>
            </a:endParaRPr>
          </a:p>
        </p:txBody>
      </p:sp>
      <p:graphicFrame>
        <p:nvGraphicFramePr>
          <p:cNvPr id="103" name="Google Shape;103;g22426a57638_0_583"/>
          <p:cNvGraphicFramePr/>
          <p:nvPr/>
        </p:nvGraphicFramePr>
        <p:xfrm>
          <a:off x="468838" y="1679075"/>
          <a:ext cx="3000000" cy="3000000"/>
        </p:xfrm>
        <a:graphic>
          <a:graphicData uri="http://schemas.openxmlformats.org/drawingml/2006/table">
            <a:tbl>
              <a:tblPr>
                <a:noFill/>
                <a:tableStyleId>{FC958A1A-28ED-4C46-A703-14A3B616DD4A}</a:tableStyleId>
              </a:tblPr>
              <a:tblGrid>
                <a:gridCol w="1047800"/>
                <a:gridCol w="912725"/>
                <a:gridCol w="4550950"/>
                <a:gridCol w="1694900"/>
              </a:tblGrid>
              <a:tr h="267900">
                <a:tc>
                  <a:txBody>
                    <a:bodyPr/>
                    <a:lstStyle/>
                    <a:p>
                      <a:pPr indent="0" lvl="0" marL="0" rtl="0" algn="ctr">
                        <a:spcBef>
                          <a:spcPts val="0"/>
                        </a:spcBef>
                        <a:spcAft>
                          <a:spcPts val="0"/>
                        </a:spcAft>
                        <a:buNone/>
                      </a:pPr>
                      <a:r>
                        <a:rPr lang="es">
                          <a:solidFill>
                            <a:schemeClr val="dk1"/>
                          </a:solidFill>
                          <a:latin typeface="Archivo Narrow"/>
                          <a:ea typeface="Archivo Narrow"/>
                          <a:cs typeface="Archivo Narrow"/>
                          <a:sym typeface="Archivo Narrow"/>
                        </a:rPr>
                        <a:t>Selector</a:t>
                      </a:r>
                      <a:endParaRPr>
                        <a:solidFill>
                          <a:schemeClr val="dk1"/>
                        </a:solidFill>
                        <a:latin typeface="Archivo Narrow"/>
                        <a:ea typeface="Archivo Narrow"/>
                        <a:cs typeface="Archivo Narrow"/>
                        <a:sym typeface="Archivo Narrow"/>
                      </a:endParaRPr>
                    </a:p>
                  </a:txBody>
                  <a:tcPr marT="91425" marB="91425" marR="91425" marL="91425">
                    <a:solidFill>
                      <a:srgbClr val="C74DED"/>
                    </a:solidFill>
                  </a:tcPr>
                </a:tc>
                <a:tc>
                  <a:txBody>
                    <a:bodyPr/>
                    <a:lstStyle/>
                    <a:p>
                      <a:pPr indent="0" lvl="0" marL="0" rtl="0" algn="ctr">
                        <a:spcBef>
                          <a:spcPts val="0"/>
                        </a:spcBef>
                        <a:spcAft>
                          <a:spcPts val="0"/>
                        </a:spcAft>
                        <a:buNone/>
                      </a:pPr>
                      <a:r>
                        <a:rPr lang="es">
                          <a:solidFill>
                            <a:schemeClr val="dk1"/>
                          </a:solidFill>
                          <a:latin typeface="Archivo Narrow"/>
                          <a:ea typeface="Archivo Narrow"/>
                          <a:cs typeface="Archivo Narrow"/>
                          <a:sym typeface="Archivo Narrow"/>
                        </a:rPr>
                        <a:t>Carácter</a:t>
                      </a:r>
                      <a:endParaRPr>
                        <a:solidFill>
                          <a:schemeClr val="dk1"/>
                        </a:solidFill>
                        <a:latin typeface="Archivo Narrow"/>
                        <a:ea typeface="Archivo Narrow"/>
                        <a:cs typeface="Archivo Narrow"/>
                        <a:sym typeface="Archivo Narrow"/>
                      </a:endParaRPr>
                    </a:p>
                  </a:txBody>
                  <a:tcPr marT="91425" marB="91425" marR="91425" marL="91425">
                    <a:solidFill>
                      <a:srgbClr val="C74DED"/>
                    </a:solidFill>
                  </a:tcPr>
                </a:tc>
                <a:tc>
                  <a:txBody>
                    <a:bodyPr/>
                    <a:lstStyle/>
                    <a:p>
                      <a:pPr indent="0" lvl="0" marL="0" rtl="0" algn="ctr">
                        <a:spcBef>
                          <a:spcPts val="0"/>
                        </a:spcBef>
                        <a:spcAft>
                          <a:spcPts val="0"/>
                        </a:spcAft>
                        <a:buNone/>
                      </a:pPr>
                      <a:r>
                        <a:rPr lang="es">
                          <a:solidFill>
                            <a:schemeClr val="dk1"/>
                          </a:solidFill>
                          <a:latin typeface="Archivo Narrow"/>
                          <a:ea typeface="Archivo Narrow"/>
                          <a:cs typeface="Archivo Narrow"/>
                          <a:sym typeface="Archivo Narrow"/>
                        </a:rPr>
                        <a:t>Descripción</a:t>
                      </a:r>
                      <a:endParaRPr>
                        <a:solidFill>
                          <a:schemeClr val="dk1"/>
                        </a:solidFill>
                        <a:latin typeface="Archivo Narrow"/>
                        <a:ea typeface="Archivo Narrow"/>
                        <a:cs typeface="Archivo Narrow"/>
                        <a:sym typeface="Archivo Narrow"/>
                      </a:endParaRPr>
                    </a:p>
                  </a:txBody>
                  <a:tcPr marT="91425" marB="91425" marR="91425" marL="91425">
                    <a:solidFill>
                      <a:srgbClr val="C74DED"/>
                    </a:solidFill>
                  </a:tcPr>
                </a:tc>
                <a:tc>
                  <a:txBody>
                    <a:bodyPr/>
                    <a:lstStyle/>
                    <a:p>
                      <a:pPr indent="0" lvl="0" marL="0" rtl="0" algn="ctr">
                        <a:spcBef>
                          <a:spcPts val="0"/>
                        </a:spcBef>
                        <a:spcAft>
                          <a:spcPts val="0"/>
                        </a:spcAft>
                        <a:buNone/>
                      </a:pPr>
                      <a:r>
                        <a:rPr lang="es">
                          <a:solidFill>
                            <a:schemeClr val="dk1"/>
                          </a:solidFill>
                          <a:latin typeface="Archivo Narrow"/>
                          <a:ea typeface="Archivo Narrow"/>
                          <a:cs typeface="Archivo Narrow"/>
                          <a:sym typeface="Archivo Narrow"/>
                        </a:rPr>
                        <a:t>Ejemplo</a:t>
                      </a:r>
                      <a:endParaRPr>
                        <a:solidFill>
                          <a:schemeClr val="dk1"/>
                        </a:solidFill>
                        <a:latin typeface="Archivo Narrow"/>
                        <a:ea typeface="Archivo Narrow"/>
                        <a:cs typeface="Archivo Narrow"/>
                        <a:sym typeface="Archivo Narrow"/>
                      </a:endParaRPr>
                    </a:p>
                  </a:txBody>
                  <a:tcPr marT="91425" marB="91425" marR="91425" marL="91425">
                    <a:solidFill>
                      <a:srgbClr val="C74DED"/>
                    </a:solidFill>
                  </a:tcPr>
                </a:tc>
              </a:tr>
              <a:tr h="726675">
                <a:tc>
                  <a:txBody>
                    <a:bodyPr/>
                    <a:lstStyle/>
                    <a:p>
                      <a:pPr indent="0" lvl="0" marL="0" rtl="0" algn="l">
                        <a:spcBef>
                          <a:spcPts val="0"/>
                        </a:spcBef>
                        <a:spcAft>
                          <a:spcPts val="0"/>
                        </a:spcAft>
                        <a:buNone/>
                      </a:pPr>
                      <a:r>
                        <a:rPr lang="es" sz="1300">
                          <a:solidFill>
                            <a:schemeClr val="dk1"/>
                          </a:solidFill>
                          <a:latin typeface="Archivo Narrow"/>
                          <a:ea typeface="Archivo Narrow"/>
                          <a:cs typeface="Archivo Narrow"/>
                          <a:sym typeface="Archivo Narrow"/>
                        </a:rPr>
                        <a:t>Agrupado</a:t>
                      </a:r>
                      <a:endParaRPr sz="1300">
                        <a:solidFill>
                          <a:schemeClr val="dk1"/>
                        </a:solidFill>
                        <a:latin typeface="Archivo Narrow"/>
                        <a:ea typeface="Archivo Narrow"/>
                        <a:cs typeface="Archivo Narrow"/>
                        <a:sym typeface="Archivo Narrow"/>
                      </a:endParaRPr>
                    </a:p>
                  </a:txBody>
                  <a:tcPr marT="91425" marB="91425" marR="91425" marL="91425" anchor="ctr"/>
                </a:tc>
                <a:tc>
                  <a:txBody>
                    <a:bodyPr/>
                    <a:lstStyle/>
                    <a:p>
                      <a:pPr indent="0" lvl="0" marL="0" rtl="0" algn="l">
                        <a:spcBef>
                          <a:spcPts val="0"/>
                        </a:spcBef>
                        <a:spcAft>
                          <a:spcPts val="0"/>
                        </a:spcAft>
                        <a:buNone/>
                      </a:pPr>
                      <a:r>
                        <a:rPr lang="es" sz="1300">
                          <a:solidFill>
                            <a:schemeClr val="dk1"/>
                          </a:solidFill>
                          <a:latin typeface="Archivo Narrow"/>
                          <a:ea typeface="Archivo Narrow"/>
                          <a:cs typeface="Archivo Narrow"/>
                          <a:sym typeface="Archivo Narrow"/>
                        </a:rPr>
                        <a:t>, (coma)</a:t>
                      </a:r>
                      <a:endParaRPr sz="1300">
                        <a:solidFill>
                          <a:schemeClr val="dk1"/>
                        </a:solidFill>
                        <a:latin typeface="Archivo Narrow"/>
                        <a:ea typeface="Archivo Narrow"/>
                        <a:cs typeface="Archivo Narrow"/>
                        <a:sym typeface="Archivo Narrow"/>
                      </a:endParaRPr>
                    </a:p>
                  </a:txBody>
                  <a:tcPr marT="91425" marB="91425" marR="91425" marL="91425" anchor="ctr"/>
                </a:tc>
                <a:tc>
                  <a:txBody>
                    <a:bodyPr/>
                    <a:lstStyle/>
                    <a:p>
                      <a:pPr indent="0" lvl="0" marL="0" rtl="0" algn="l">
                        <a:spcBef>
                          <a:spcPts val="0"/>
                        </a:spcBef>
                        <a:spcAft>
                          <a:spcPts val="0"/>
                        </a:spcAft>
                        <a:buNone/>
                      </a:pPr>
                      <a:r>
                        <a:rPr lang="es" sz="1300">
                          <a:solidFill>
                            <a:schemeClr val="dk1"/>
                          </a:solidFill>
                          <a:latin typeface="Archivo Narrow"/>
                          <a:ea typeface="Archivo Narrow"/>
                          <a:cs typeface="Archivo Narrow"/>
                          <a:sym typeface="Archivo Narrow"/>
                        </a:rPr>
                        <a:t>Se utiliza cuando varios elementos comparten una serie de declaraciones iguales, se aplican las reglas CSS a los selectores involucrados. </a:t>
                      </a:r>
                      <a:r>
                        <a:rPr lang="es" sz="1300">
                          <a:solidFill>
                            <a:schemeClr val="dk1"/>
                          </a:solidFill>
                          <a:uFill>
                            <a:noFill/>
                          </a:uFill>
                          <a:latin typeface="Archivo Narrow"/>
                          <a:ea typeface="Archivo Narrow"/>
                          <a:cs typeface="Archivo Narrow"/>
                          <a:sym typeface="Archivo Narrow"/>
                          <a:hlinkClick r:id="rId5">
                            <a:extLst>
                              <a:ext uri="{A12FA001-AC4F-418D-AE19-62706E023703}">
                                <ahyp:hlinkClr val="tx"/>
                              </a:ext>
                            </a:extLst>
                          </a:hlinkClick>
                        </a:rPr>
                        <a:t>+info</a:t>
                      </a:r>
                      <a:endParaRPr sz="1300">
                        <a:solidFill>
                          <a:schemeClr val="dk1"/>
                        </a:solidFill>
                        <a:latin typeface="Archivo Narrow"/>
                        <a:ea typeface="Archivo Narrow"/>
                        <a:cs typeface="Archivo Narrow"/>
                        <a:sym typeface="Archivo Narrow"/>
                      </a:endParaRPr>
                    </a:p>
                  </a:txBody>
                  <a:tcPr marT="91425" marB="91425" marR="91425" marL="91425">
                    <a:solidFill>
                      <a:schemeClr val="lt1"/>
                    </a:solidFill>
                  </a:tcPr>
                </a:tc>
                <a:tc>
                  <a:txBody>
                    <a:bodyPr/>
                    <a:lstStyle/>
                    <a:p>
                      <a:pPr indent="0" lvl="0" marL="0" rtl="0" algn="l">
                        <a:spcBef>
                          <a:spcPts val="0"/>
                        </a:spcBef>
                        <a:spcAft>
                          <a:spcPts val="0"/>
                        </a:spcAft>
                        <a:buNone/>
                      </a:pPr>
                      <a:r>
                        <a:rPr lang="es" sz="1300">
                          <a:solidFill>
                            <a:schemeClr val="dk1"/>
                          </a:solidFill>
                          <a:latin typeface="Archivo Narrow"/>
                          <a:ea typeface="Archivo Narrow"/>
                          <a:cs typeface="Archivo Narrow"/>
                          <a:sym typeface="Archivo Narrow"/>
                        </a:rPr>
                        <a:t>p, a, div { /*Reglas CSS*/</a:t>
                      </a:r>
                      <a:endParaRPr sz="1300">
                        <a:solidFill>
                          <a:schemeClr val="dk1"/>
                        </a:solidFill>
                        <a:latin typeface="Archivo Narrow"/>
                        <a:ea typeface="Archivo Narrow"/>
                        <a:cs typeface="Archivo Narrow"/>
                        <a:sym typeface="Archivo Narrow"/>
                      </a:endParaRPr>
                    </a:p>
                    <a:p>
                      <a:pPr indent="0" lvl="0" marL="0" rtl="0" algn="l">
                        <a:spcBef>
                          <a:spcPts val="0"/>
                        </a:spcBef>
                        <a:spcAft>
                          <a:spcPts val="0"/>
                        </a:spcAft>
                        <a:buNone/>
                      </a:pPr>
                      <a:r>
                        <a:rPr lang="es" sz="1300">
                          <a:solidFill>
                            <a:schemeClr val="dk1"/>
                          </a:solidFill>
                          <a:latin typeface="Archivo Narrow"/>
                          <a:ea typeface="Archivo Narrow"/>
                          <a:cs typeface="Archivo Narrow"/>
                          <a:sym typeface="Archivo Narrow"/>
                        </a:rPr>
                        <a:t>}</a:t>
                      </a:r>
                      <a:endParaRPr sz="1300">
                        <a:solidFill>
                          <a:schemeClr val="dk1"/>
                        </a:solidFill>
                        <a:latin typeface="Archivo Narrow"/>
                        <a:ea typeface="Archivo Narrow"/>
                        <a:cs typeface="Archivo Narrow"/>
                        <a:sym typeface="Archivo Narrow"/>
                      </a:endParaRPr>
                    </a:p>
                  </a:txBody>
                  <a:tcPr marT="91425" marB="91425" marR="91425" marL="91425">
                    <a:solidFill>
                      <a:schemeClr val="lt1"/>
                    </a:solidFill>
                  </a:tcPr>
                </a:tc>
              </a:tr>
              <a:tr h="381000">
                <a:tc>
                  <a:txBody>
                    <a:bodyPr/>
                    <a:lstStyle/>
                    <a:p>
                      <a:pPr indent="0" lvl="0" marL="0" rtl="0" algn="l">
                        <a:spcBef>
                          <a:spcPts val="0"/>
                        </a:spcBef>
                        <a:spcAft>
                          <a:spcPts val="0"/>
                        </a:spcAft>
                        <a:buNone/>
                      </a:pPr>
                      <a:r>
                        <a:rPr lang="es" sz="1300">
                          <a:solidFill>
                            <a:schemeClr val="dk1"/>
                          </a:solidFill>
                          <a:latin typeface="Archivo Narrow"/>
                          <a:ea typeface="Archivo Narrow"/>
                          <a:cs typeface="Archivo Narrow"/>
                          <a:sym typeface="Archivo Narrow"/>
                        </a:rPr>
                        <a:t>Descendiente</a:t>
                      </a:r>
                      <a:endParaRPr sz="1300">
                        <a:solidFill>
                          <a:schemeClr val="dk1"/>
                        </a:solidFill>
                        <a:latin typeface="Archivo Narrow"/>
                        <a:ea typeface="Archivo Narrow"/>
                        <a:cs typeface="Archivo Narrow"/>
                        <a:sym typeface="Archivo Narrow"/>
                      </a:endParaRPr>
                    </a:p>
                  </a:txBody>
                  <a:tcPr marT="91425" marB="91425" marR="91425" marL="91425" anchor="ctr"/>
                </a:tc>
                <a:tc>
                  <a:txBody>
                    <a:bodyPr/>
                    <a:lstStyle/>
                    <a:p>
                      <a:pPr indent="0" lvl="0" marL="0" rtl="0" algn="l">
                        <a:spcBef>
                          <a:spcPts val="0"/>
                        </a:spcBef>
                        <a:spcAft>
                          <a:spcPts val="0"/>
                        </a:spcAft>
                        <a:buNone/>
                      </a:pPr>
                      <a:r>
                        <a:rPr lang="es" sz="1300">
                          <a:solidFill>
                            <a:schemeClr val="dk1"/>
                          </a:solidFill>
                          <a:latin typeface="Archivo Narrow"/>
                          <a:ea typeface="Archivo Narrow"/>
                          <a:cs typeface="Archivo Narrow"/>
                          <a:sym typeface="Archivo Narrow"/>
                        </a:rPr>
                        <a:t> (espacio)</a:t>
                      </a:r>
                      <a:endParaRPr sz="1300">
                        <a:solidFill>
                          <a:schemeClr val="dk1"/>
                        </a:solidFill>
                        <a:latin typeface="Archivo Narrow"/>
                        <a:ea typeface="Archivo Narrow"/>
                        <a:cs typeface="Archivo Narrow"/>
                        <a:sym typeface="Archivo Narrow"/>
                      </a:endParaRPr>
                    </a:p>
                  </a:txBody>
                  <a:tcPr marT="91425" marB="91425" marR="91425" marL="91425" anchor="ctr"/>
                </a:tc>
                <a:tc>
                  <a:txBody>
                    <a:bodyPr/>
                    <a:lstStyle/>
                    <a:p>
                      <a:pPr indent="0" lvl="0" marL="0" rtl="0" algn="l">
                        <a:spcBef>
                          <a:spcPts val="0"/>
                        </a:spcBef>
                        <a:spcAft>
                          <a:spcPts val="0"/>
                        </a:spcAft>
                        <a:buNone/>
                      </a:pPr>
                      <a:r>
                        <a:rPr lang="es" sz="1300">
                          <a:solidFill>
                            <a:schemeClr val="dk1"/>
                          </a:solidFill>
                          <a:latin typeface="Archivo Narrow"/>
                          <a:ea typeface="Archivo Narrow"/>
                          <a:cs typeface="Archivo Narrow"/>
                          <a:sym typeface="Archivo Narrow"/>
                        </a:rPr>
                        <a:t>Apunta a elementos contenidos dentro de otro en la estructura del documento, sin importar la profundidad o los descendientes interpuestos entre ellos </a:t>
                      </a:r>
                      <a:r>
                        <a:rPr lang="es" sz="1300">
                          <a:solidFill>
                            <a:schemeClr val="dk1"/>
                          </a:solidFill>
                          <a:uFill>
                            <a:noFill/>
                          </a:uFill>
                          <a:latin typeface="Archivo Narrow"/>
                          <a:ea typeface="Archivo Narrow"/>
                          <a:cs typeface="Archivo Narrow"/>
                          <a:sym typeface="Archivo Narrow"/>
                          <a:hlinkClick r:id="rId6">
                            <a:extLst>
                              <a:ext uri="{A12FA001-AC4F-418D-AE19-62706E023703}">
                                <ahyp:hlinkClr val="tx"/>
                              </a:ext>
                            </a:extLst>
                          </a:hlinkClick>
                        </a:rPr>
                        <a:t>+info</a:t>
                      </a:r>
                      <a:endParaRPr sz="1300">
                        <a:solidFill>
                          <a:schemeClr val="dk1"/>
                        </a:solidFill>
                        <a:latin typeface="Archivo Narrow"/>
                        <a:ea typeface="Archivo Narrow"/>
                        <a:cs typeface="Archivo Narrow"/>
                        <a:sym typeface="Archivo Narrow"/>
                      </a:endParaRPr>
                    </a:p>
                  </a:txBody>
                  <a:tcPr marT="91425" marB="91425" marR="91425" marL="91425">
                    <a:solidFill>
                      <a:schemeClr val="lt1"/>
                    </a:solidFill>
                  </a:tcPr>
                </a:tc>
                <a:tc>
                  <a:txBody>
                    <a:bodyPr/>
                    <a:lstStyle/>
                    <a:p>
                      <a:pPr indent="0" lvl="0" marL="0" rtl="0" algn="l">
                        <a:spcBef>
                          <a:spcPts val="0"/>
                        </a:spcBef>
                        <a:spcAft>
                          <a:spcPts val="0"/>
                        </a:spcAft>
                        <a:buClr>
                          <a:srgbClr val="000000"/>
                        </a:buClr>
                        <a:buSzPts val="1400"/>
                        <a:buFont typeface="Arial"/>
                        <a:buNone/>
                      </a:pPr>
                      <a:r>
                        <a:rPr lang="es" sz="1300">
                          <a:solidFill>
                            <a:schemeClr val="dk1"/>
                          </a:solidFill>
                          <a:latin typeface="Archivo Narrow"/>
                          <a:ea typeface="Archivo Narrow"/>
                          <a:cs typeface="Archivo Narrow"/>
                          <a:sym typeface="Archivo Narrow"/>
                        </a:rPr>
                        <a:t>div p {</a:t>
                      </a:r>
                      <a:endParaRPr sz="1300">
                        <a:solidFill>
                          <a:schemeClr val="dk1"/>
                        </a:solidFill>
                        <a:latin typeface="Archivo Narrow"/>
                        <a:ea typeface="Archivo Narrow"/>
                        <a:cs typeface="Archivo Narrow"/>
                        <a:sym typeface="Archivo Narrow"/>
                      </a:endParaRPr>
                    </a:p>
                    <a:p>
                      <a:pPr indent="0" lvl="0" marL="0" rtl="0" algn="l">
                        <a:spcBef>
                          <a:spcPts val="0"/>
                        </a:spcBef>
                        <a:spcAft>
                          <a:spcPts val="0"/>
                        </a:spcAft>
                        <a:buClr>
                          <a:srgbClr val="000000"/>
                        </a:buClr>
                        <a:buSzPts val="1400"/>
                        <a:buFont typeface="Arial"/>
                        <a:buNone/>
                      </a:pPr>
                      <a:r>
                        <a:rPr lang="es" sz="1300">
                          <a:solidFill>
                            <a:schemeClr val="dk1"/>
                          </a:solidFill>
                          <a:latin typeface="Archivo Narrow"/>
                          <a:ea typeface="Archivo Narrow"/>
                          <a:cs typeface="Archivo Narrow"/>
                          <a:sym typeface="Archivo Narrow"/>
                        </a:rPr>
                        <a:t>/*Reglas CSS*/ </a:t>
                      </a:r>
                      <a:endParaRPr sz="1300">
                        <a:solidFill>
                          <a:schemeClr val="dk1"/>
                        </a:solidFill>
                        <a:latin typeface="Archivo Narrow"/>
                        <a:ea typeface="Archivo Narrow"/>
                        <a:cs typeface="Archivo Narrow"/>
                        <a:sym typeface="Archivo Narrow"/>
                      </a:endParaRPr>
                    </a:p>
                    <a:p>
                      <a:pPr indent="0" lvl="0" marL="0" rtl="0" algn="l">
                        <a:spcBef>
                          <a:spcPts val="0"/>
                        </a:spcBef>
                        <a:spcAft>
                          <a:spcPts val="0"/>
                        </a:spcAft>
                        <a:buClr>
                          <a:srgbClr val="000000"/>
                        </a:buClr>
                        <a:buSzPts val="1400"/>
                        <a:buFont typeface="Arial"/>
                        <a:buNone/>
                      </a:pPr>
                      <a:r>
                        <a:rPr lang="es" sz="1300">
                          <a:solidFill>
                            <a:schemeClr val="dk1"/>
                          </a:solidFill>
                          <a:latin typeface="Archivo Narrow"/>
                          <a:ea typeface="Archivo Narrow"/>
                          <a:cs typeface="Archivo Narrow"/>
                          <a:sym typeface="Archivo Narrow"/>
                        </a:rPr>
                        <a:t>}</a:t>
                      </a:r>
                      <a:endParaRPr sz="1300">
                        <a:solidFill>
                          <a:schemeClr val="dk1"/>
                        </a:solidFill>
                        <a:latin typeface="Archivo Narrow"/>
                        <a:ea typeface="Archivo Narrow"/>
                        <a:cs typeface="Archivo Narrow"/>
                        <a:sym typeface="Archivo Narrow"/>
                      </a:endParaRPr>
                    </a:p>
                  </a:txBody>
                  <a:tcPr marT="91425" marB="91425" marR="91425" marL="91425">
                    <a:solidFill>
                      <a:schemeClr val="lt1"/>
                    </a:solidFill>
                  </a:tcPr>
                </a:tc>
              </a:tr>
              <a:tr h="381000">
                <a:tc>
                  <a:txBody>
                    <a:bodyPr/>
                    <a:lstStyle/>
                    <a:p>
                      <a:pPr indent="0" lvl="0" marL="0" rtl="0" algn="l">
                        <a:spcBef>
                          <a:spcPts val="0"/>
                        </a:spcBef>
                        <a:spcAft>
                          <a:spcPts val="0"/>
                        </a:spcAft>
                        <a:buNone/>
                      </a:pPr>
                      <a:r>
                        <a:rPr lang="es" sz="1300">
                          <a:solidFill>
                            <a:schemeClr val="dk1"/>
                          </a:solidFill>
                          <a:latin typeface="Archivo Narrow"/>
                          <a:ea typeface="Archivo Narrow"/>
                          <a:cs typeface="Archivo Narrow"/>
                          <a:sym typeface="Archivo Narrow"/>
                        </a:rPr>
                        <a:t>Hijos directos</a:t>
                      </a:r>
                      <a:endParaRPr sz="1300">
                        <a:solidFill>
                          <a:schemeClr val="dk1"/>
                        </a:solidFill>
                        <a:latin typeface="Archivo Narrow"/>
                        <a:ea typeface="Archivo Narrow"/>
                        <a:cs typeface="Archivo Narrow"/>
                        <a:sym typeface="Archivo Narrow"/>
                      </a:endParaRPr>
                    </a:p>
                  </a:txBody>
                  <a:tcPr marT="91425" marB="91425" marR="91425" marL="91425" anchor="ctr"/>
                </a:tc>
                <a:tc>
                  <a:txBody>
                    <a:bodyPr/>
                    <a:lstStyle/>
                    <a:p>
                      <a:pPr indent="0" lvl="0" marL="0" rtl="0" algn="l">
                        <a:spcBef>
                          <a:spcPts val="0"/>
                        </a:spcBef>
                        <a:spcAft>
                          <a:spcPts val="0"/>
                        </a:spcAft>
                        <a:buNone/>
                      </a:pPr>
                      <a:r>
                        <a:rPr lang="es" sz="1300">
                          <a:solidFill>
                            <a:schemeClr val="dk1"/>
                          </a:solidFill>
                          <a:latin typeface="Archivo Narrow"/>
                          <a:ea typeface="Archivo Narrow"/>
                          <a:cs typeface="Archivo Narrow"/>
                          <a:sym typeface="Archivo Narrow"/>
                        </a:rPr>
                        <a:t>&gt; (mayor)</a:t>
                      </a:r>
                      <a:endParaRPr sz="1300">
                        <a:solidFill>
                          <a:schemeClr val="dk1"/>
                        </a:solidFill>
                        <a:latin typeface="Archivo Narrow"/>
                        <a:ea typeface="Archivo Narrow"/>
                        <a:cs typeface="Archivo Narrow"/>
                        <a:sym typeface="Archivo Narrow"/>
                      </a:endParaRPr>
                    </a:p>
                  </a:txBody>
                  <a:tcPr marT="91425" marB="91425" marR="91425" marL="91425" anchor="ctr"/>
                </a:tc>
                <a:tc>
                  <a:txBody>
                    <a:bodyPr/>
                    <a:lstStyle/>
                    <a:p>
                      <a:pPr indent="0" lvl="0" marL="0" rtl="0" algn="l">
                        <a:spcBef>
                          <a:spcPts val="0"/>
                        </a:spcBef>
                        <a:spcAft>
                          <a:spcPts val="0"/>
                        </a:spcAft>
                        <a:buNone/>
                      </a:pPr>
                      <a:r>
                        <a:rPr lang="es" sz="1300">
                          <a:solidFill>
                            <a:schemeClr val="dk1"/>
                          </a:solidFill>
                          <a:latin typeface="Archivo Narrow"/>
                          <a:ea typeface="Archivo Narrow"/>
                          <a:cs typeface="Archivo Narrow"/>
                          <a:sym typeface="Archivo Narrow"/>
                        </a:rPr>
                        <a:t>Selecciona los elementos que sean hijos directos del contenedor padre, descartando nietos y sucesivos. </a:t>
                      </a:r>
                      <a:r>
                        <a:rPr lang="es" sz="1300">
                          <a:solidFill>
                            <a:schemeClr val="dk1"/>
                          </a:solidFill>
                          <a:uFill>
                            <a:noFill/>
                          </a:uFill>
                          <a:latin typeface="Archivo Narrow"/>
                          <a:ea typeface="Archivo Narrow"/>
                          <a:cs typeface="Archivo Narrow"/>
                          <a:sym typeface="Archivo Narrow"/>
                          <a:hlinkClick r:id="rId7">
                            <a:extLst>
                              <a:ext uri="{A12FA001-AC4F-418D-AE19-62706E023703}">
                                <ahyp:hlinkClr val="tx"/>
                              </a:ext>
                            </a:extLst>
                          </a:hlinkClick>
                        </a:rPr>
                        <a:t>+info</a:t>
                      </a:r>
                      <a:endParaRPr sz="1300">
                        <a:solidFill>
                          <a:schemeClr val="dk1"/>
                        </a:solidFill>
                        <a:latin typeface="Archivo Narrow"/>
                        <a:ea typeface="Archivo Narrow"/>
                        <a:cs typeface="Archivo Narrow"/>
                        <a:sym typeface="Archivo Narrow"/>
                      </a:endParaRPr>
                    </a:p>
                  </a:txBody>
                  <a:tcPr marT="91425" marB="91425" marR="91425" marL="91425">
                    <a:solidFill>
                      <a:schemeClr val="lt1"/>
                    </a:solidFill>
                  </a:tcPr>
                </a:tc>
                <a:tc>
                  <a:txBody>
                    <a:bodyPr/>
                    <a:lstStyle/>
                    <a:p>
                      <a:pPr indent="0" lvl="0" marL="0" rtl="0" algn="l">
                        <a:spcBef>
                          <a:spcPts val="0"/>
                        </a:spcBef>
                        <a:spcAft>
                          <a:spcPts val="0"/>
                        </a:spcAft>
                        <a:buClr>
                          <a:srgbClr val="000000"/>
                        </a:buClr>
                        <a:buSzPts val="1400"/>
                        <a:buFont typeface="Arial"/>
                        <a:buNone/>
                      </a:pPr>
                      <a:r>
                        <a:rPr lang="es" sz="1300">
                          <a:solidFill>
                            <a:schemeClr val="dk1"/>
                          </a:solidFill>
                          <a:latin typeface="Archivo Narrow"/>
                          <a:ea typeface="Archivo Narrow"/>
                          <a:cs typeface="Archivo Narrow"/>
                          <a:sym typeface="Archivo Narrow"/>
                        </a:rPr>
                        <a:t>span &gt; a {</a:t>
                      </a:r>
                      <a:endParaRPr sz="1300">
                        <a:solidFill>
                          <a:schemeClr val="dk1"/>
                        </a:solidFill>
                        <a:latin typeface="Archivo Narrow"/>
                        <a:ea typeface="Archivo Narrow"/>
                        <a:cs typeface="Archivo Narrow"/>
                        <a:sym typeface="Archivo Narrow"/>
                      </a:endParaRPr>
                    </a:p>
                    <a:p>
                      <a:pPr indent="0" lvl="0" marL="0" rtl="0" algn="l">
                        <a:spcBef>
                          <a:spcPts val="0"/>
                        </a:spcBef>
                        <a:spcAft>
                          <a:spcPts val="0"/>
                        </a:spcAft>
                        <a:buClr>
                          <a:srgbClr val="000000"/>
                        </a:buClr>
                        <a:buSzPts val="1400"/>
                        <a:buFont typeface="Arial"/>
                        <a:buNone/>
                      </a:pPr>
                      <a:r>
                        <a:rPr lang="es" sz="1300">
                          <a:solidFill>
                            <a:schemeClr val="dk1"/>
                          </a:solidFill>
                          <a:latin typeface="Archivo Narrow"/>
                          <a:ea typeface="Archivo Narrow"/>
                          <a:cs typeface="Archivo Narrow"/>
                          <a:sym typeface="Archivo Narrow"/>
                        </a:rPr>
                        <a:t>/*Reglas CSS*/ </a:t>
                      </a:r>
                      <a:endParaRPr sz="1300">
                        <a:solidFill>
                          <a:schemeClr val="dk1"/>
                        </a:solidFill>
                        <a:latin typeface="Archivo Narrow"/>
                        <a:ea typeface="Archivo Narrow"/>
                        <a:cs typeface="Archivo Narrow"/>
                        <a:sym typeface="Archivo Narrow"/>
                      </a:endParaRPr>
                    </a:p>
                    <a:p>
                      <a:pPr indent="0" lvl="0" marL="0" rtl="0" algn="l">
                        <a:spcBef>
                          <a:spcPts val="0"/>
                        </a:spcBef>
                        <a:spcAft>
                          <a:spcPts val="0"/>
                        </a:spcAft>
                        <a:buClr>
                          <a:srgbClr val="000000"/>
                        </a:buClr>
                        <a:buSzPts val="1400"/>
                        <a:buFont typeface="Arial"/>
                        <a:buNone/>
                      </a:pPr>
                      <a:r>
                        <a:rPr lang="es" sz="1300">
                          <a:solidFill>
                            <a:schemeClr val="dk1"/>
                          </a:solidFill>
                          <a:latin typeface="Archivo Narrow"/>
                          <a:ea typeface="Archivo Narrow"/>
                          <a:cs typeface="Archivo Narrow"/>
                          <a:sym typeface="Archivo Narrow"/>
                        </a:rPr>
                        <a:t>}</a:t>
                      </a:r>
                      <a:endParaRPr sz="1300">
                        <a:solidFill>
                          <a:schemeClr val="dk1"/>
                        </a:solidFill>
                        <a:latin typeface="Archivo Narrow"/>
                        <a:ea typeface="Archivo Narrow"/>
                        <a:cs typeface="Archivo Narrow"/>
                        <a:sym typeface="Archivo Narrow"/>
                      </a:endParaRPr>
                    </a:p>
                  </a:txBody>
                  <a:tcPr marT="91425" marB="91425" marR="91425" marL="91425">
                    <a:solidFill>
                      <a:schemeClr val="lt1"/>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7" name="Shape 107"/>
        <p:cNvGrpSpPr/>
        <p:nvPr/>
      </p:nvGrpSpPr>
      <p:grpSpPr>
        <a:xfrm>
          <a:off x="0" y="0"/>
          <a:ext cx="0" cy="0"/>
          <a:chOff x="0" y="0"/>
          <a:chExt cx="0" cy="0"/>
        </a:xfrm>
      </p:grpSpPr>
      <p:grpSp>
        <p:nvGrpSpPr>
          <p:cNvPr id="108" name="Google Shape;108;g22426a57638_0_592"/>
          <p:cNvGrpSpPr/>
          <p:nvPr/>
        </p:nvGrpSpPr>
        <p:grpSpPr>
          <a:xfrm>
            <a:off x="7787125" y="447675"/>
            <a:ext cx="657040" cy="759481"/>
            <a:chOff x="0" y="-9525"/>
            <a:chExt cx="354123" cy="394843"/>
          </a:xfrm>
        </p:grpSpPr>
        <p:sp>
          <p:nvSpPr>
            <p:cNvPr id="109" name="Google Shape;109;g22426a57638_0_592"/>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10" name="Google Shape;110;g22426a57638_0_592"/>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11" name="Google Shape;111;g22426a57638_0_592"/>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cxnSp>
        <p:nvCxnSpPr>
          <p:cNvPr id="112" name="Google Shape;112;g22426a57638_0_592"/>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sp>
        <p:nvSpPr>
          <p:cNvPr id="113" name="Google Shape;113;g22426a57638_0_592"/>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Selectores avanzados </a:t>
            </a:r>
            <a:endParaRPr b="1" i="0" sz="4000" u="none" cap="none" strike="noStrike">
              <a:solidFill>
                <a:srgbClr val="0000FF"/>
              </a:solidFill>
              <a:latin typeface="Montserrat"/>
              <a:ea typeface="Montserrat"/>
              <a:cs typeface="Montserrat"/>
              <a:sym typeface="Montserrat"/>
            </a:endParaRPr>
          </a:p>
        </p:txBody>
      </p:sp>
      <p:graphicFrame>
        <p:nvGraphicFramePr>
          <p:cNvPr id="114" name="Google Shape;114;g22426a57638_0_592"/>
          <p:cNvGraphicFramePr/>
          <p:nvPr/>
        </p:nvGraphicFramePr>
        <p:xfrm>
          <a:off x="432025" y="1609663"/>
          <a:ext cx="3000000" cy="3000000"/>
        </p:xfrm>
        <a:graphic>
          <a:graphicData uri="http://schemas.openxmlformats.org/drawingml/2006/table">
            <a:tbl>
              <a:tblPr>
                <a:noFill/>
                <a:tableStyleId>{FC958A1A-28ED-4C46-A703-14A3B616DD4A}</a:tableStyleId>
              </a:tblPr>
              <a:tblGrid>
                <a:gridCol w="1047800"/>
                <a:gridCol w="1138000"/>
                <a:gridCol w="4325675"/>
                <a:gridCol w="1694900"/>
              </a:tblGrid>
              <a:tr h="485825">
                <a:tc>
                  <a:txBody>
                    <a:bodyPr/>
                    <a:lstStyle/>
                    <a:p>
                      <a:pPr indent="0" lvl="0" marL="0" rtl="0" algn="ctr">
                        <a:spcBef>
                          <a:spcPts val="0"/>
                        </a:spcBef>
                        <a:spcAft>
                          <a:spcPts val="0"/>
                        </a:spcAft>
                        <a:buNone/>
                      </a:pPr>
                      <a:r>
                        <a:rPr lang="es">
                          <a:solidFill>
                            <a:schemeClr val="dk1"/>
                          </a:solidFill>
                          <a:latin typeface="Archivo Narrow"/>
                          <a:ea typeface="Archivo Narrow"/>
                          <a:cs typeface="Archivo Narrow"/>
                          <a:sym typeface="Archivo Narrow"/>
                        </a:rPr>
                        <a:t>Selector</a:t>
                      </a:r>
                      <a:endParaRPr>
                        <a:solidFill>
                          <a:schemeClr val="dk1"/>
                        </a:solidFill>
                        <a:latin typeface="Archivo Narrow"/>
                        <a:ea typeface="Archivo Narrow"/>
                        <a:cs typeface="Archivo Narrow"/>
                        <a:sym typeface="Archivo Narrow"/>
                      </a:endParaRPr>
                    </a:p>
                  </a:txBody>
                  <a:tcPr marT="91425" marB="91425" marR="91425" marL="91425">
                    <a:solidFill>
                      <a:srgbClr val="C74DED"/>
                    </a:solidFill>
                  </a:tcPr>
                </a:tc>
                <a:tc>
                  <a:txBody>
                    <a:bodyPr/>
                    <a:lstStyle/>
                    <a:p>
                      <a:pPr indent="0" lvl="0" marL="0" rtl="0" algn="ctr">
                        <a:spcBef>
                          <a:spcPts val="0"/>
                        </a:spcBef>
                        <a:spcAft>
                          <a:spcPts val="0"/>
                        </a:spcAft>
                        <a:buNone/>
                      </a:pPr>
                      <a:r>
                        <a:rPr lang="es">
                          <a:solidFill>
                            <a:schemeClr val="dk1"/>
                          </a:solidFill>
                          <a:latin typeface="Archivo Narrow"/>
                          <a:ea typeface="Archivo Narrow"/>
                          <a:cs typeface="Archivo Narrow"/>
                          <a:sym typeface="Archivo Narrow"/>
                        </a:rPr>
                        <a:t>Carácter</a:t>
                      </a:r>
                      <a:endParaRPr>
                        <a:solidFill>
                          <a:schemeClr val="dk1"/>
                        </a:solidFill>
                        <a:latin typeface="Archivo Narrow"/>
                        <a:ea typeface="Archivo Narrow"/>
                        <a:cs typeface="Archivo Narrow"/>
                        <a:sym typeface="Archivo Narrow"/>
                      </a:endParaRPr>
                    </a:p>
                  </a:txBody>
                  <a:tcPr marT="91425" marB="91425" marR="91425" marL="91425">
                    <a:solidFill>
                      <a:srgbClr val="C74DED"/>
                    </a:solidFill>
                  </a:tcPr>
                </a:tc>
                <a:tc>
                  <a:txBody>
                    <a:bodyPr/>
                    <a:lstStyle/>
                    <a:p>
                      <a:pPr indent="0" lvl="0" marL="0" rtl="0" algn="ctr">
                        <a:spcBef>
                          <a:spcPts val="0"/>
                        </a:spcBef>
                        <a:spcAft>
                          <a:spcPts val="0"/>
                        </a:spcAft>
                        <a:buNone/>
                      </a:pPr>
                      <a:r>
                        <a:rPr lang="es">
                          <a:solidFill>
                            <a:schemeClr val="dk1"/>
                          </a:solidFill>
                          <a:latin typeface="Archivo Narrow"/>
                          <a:ea typeface="Archivo Narrow"/>
                          <a:cs typeface="Archivo Narrow"/>
                          <a:sym typeface="Archivo Narrow"/>
                        </a:rPr>
                        <a:t>Descripción</a:t>
                      </a:r>
                      <a:endParaRPr>
                        <a:solidFill>
                          <a:schemeClr val="dk1"/>
                        </a:solidFill>
                        <a:latin typeface="Archivo Narrow"/>
                        <a:ea typeface="Archivo Narrow"/>
                        <a:cs typeface="Archivo Narrow"/>
                        <a:sym typeface="Archivo Narrow"/>
                      </a:endParaRPr>
                    </a:p>
                  </a:txBody>
                  <a:tcPr marT="91425" marB="91425" marR="91425" marL="91425">
                    <a:solidFill>
                      <a:srgbClr val="C74DED"/>
                    </a:solidFill>
                  </a:tcPr>
                </a:tc>
                <a:tc>
                  <a:txBody>
                    <a:bodyPr/>
                    <a:lstStyle/>
                    <a:p>
                      <a:pPr indent="0" lvl="0" marL="0" rtl="0" algn="ctr">
                        <a:spcBef>
                          <a:spcPts val="0"/>
                        </a:spcBef>
                        <a:spcAft>
                          <a:spcPts val="0"/>
                        </a:spcAft>
                        <a:buNone/>
                      </a:pPr>
                      <a:r>
                        <a:rPr lang="es">
                          <a:solidFill>
                            <a:schemeClr val="dk1"/>
                          </a:solidFill>
                          <a:latin typeface="Archivo Narrow"/>
                          <a:ea typeface="Archivo Narrow"/>
                          <a:cs typeface="Archivo Narrow"/>
                          <a:sym typeface="Archivo Narrow"/>
                        </a:rPr>
                        <a:t>Ejemplo</a:t>
                      </a:r>
                      <a:endParaRPr>
                        <a:solidFill>
                          <a:schemeClr val="dk1"/>
                        </a:solidFill>
                        <a:latin typeface="Archivo Narrow"/>
                        <a:ea typeface="Archivo Narrow"/>
                        <a:cs typeface="Archivo Narrow"/>
                        <a:sym typeface="Archivo Narrow"/>
                      </a:endParaRPr>
                    </a:p>
                  </a:txBody>
                  <a:tcPr marT="91425" marB="91425" marR="91425" marL="91425">
                    <a:solidFill>
                      <a:srgbClr val="C74DED"/>
                    </a:solidFill>
                  </a:tcPr>
                </a:tc>
              </a:tr>
              <a:tr h="761950">
                <a:tc>
                  <a:txBody>
                    <a:bodyPr/>
                    <a:lstStyle/>
                    <a:p>
                      <a:pPr indent="0" lvl="0" marL="0" rtl="0" algn="l">
                        <a:spcBef>
                          <a:spcPts val="0"/>
                        </a:spcBef>
                        <a:spcAft>
                          <a:spcPts val="0"/>
                        </a:spcAft>
                        <a:buNone/>
                      </a:pPr>
                      <a:r>
                        <a:rPr lang="es">
                          <a:solidFill>
                            <a:schemeClr val="dk1"/>
                          </a:solidFill>
                          <a:latin typeface="Archivo Narrow"/>
                          <a:ea typeface="Archivo Narrow"/>
                          <a:cs typeface="Archivo Narrow"/>
                          <a:sym typeface="Archivo Narrow"/>
                        </a:rPr>
                        <a:t>Hermano adyacente</a:t>
                      </a:r>
                      <a:endParaRPr>
                        <a:solidFill>
                          <a:schemeClr val="dk1"/>
                        </a:solidFill>
                        <a:latin typeface="Archivo Narrow"/>
                        <a:ea typeface="Archivo Narrow"/>
                        <a:cs typeface="Archivo Narrow"/>
                        <a:sym typeface="Archivo Narrow"/>
                      </a:endParaRPr>
                    </a:p>
                  </a:txBody>
                  <a:tcPr marT="91425" marB="91425" marR="91425" marL="91425" anchor="ctr"/>
                </a:tc>
                <a:tc>
                  <a:txBody>
                    <a:bodyPr/>
                    <a:lstStyle/>
                    <a:p>
                      <a:pPr indent="0" lvl="0" marL="0" rtl="0" algn="l">
                        <a:spcBef>
                          <a:spcPts val="0"/>
                        </a:spcBef>
                        <a:spcAft>
                          <a:spcPts val="0"/>
                        </a:spcAft>
                        <a:buNone/>
                      </a:pPr>
                      <a:r>
                        <a:rPr lang="es">
                          <a:solidFill>
                            <a:schemeClr val="dk1"/>
                          </a:solidFill>
                          <a:latin typeface="Archivo Narrow"/>
                          <a:ea typeface="Archivo Narrow"/>
                          <a:cs typeface="Archivo Narrow"/>
                          <a:sym typeface="Archivo Narrow"/>
                        </a:rPr>
                        <a:t>+ (más)</a:t>
                      </a:r>
                      <a:endParaRPr>
                        <a:solidFill>
                          <a:schemeClr val="dk1"/>
                        </a:solidFill>
                        <a:latin typeface="Archivo Narrow"/>
                        <a:ea typeface="Archivo Narrow"/>
                        <a:cs typeface="Archivo Narrow"/>
                        <a:sym typeface="Archivo Narrow"/>
                      </a:endParaRPr>
                    </a:p>
                  </a:txBody>
                  <a:tcPr marT="91425" marB="91425" marR="91425" marL="91425" anchor="ctr"/>
                </a:tc>
                <a:tc>
                  <a:txBody>
                    <a:bodyPr/>
                    <a:lstStyle/>
                    <a:p>
                      <a:pPr indent="0" lvl="0" marL="0" rtl="0" algn="l">
                        <a:lnSpc>
                          <a:spcPct val="115000"/>
                        </a:lnSpc>
                        <a:spcBef>
                          <a:spcPts val="0"/>
                        </a:spcBef>
                        <a:spcAft>
                          <a:spcPts val="1200"/>
                        </a:spcAft>
                        <a:buClr>
                          <a:srgbClr val="000000"/>
                        </a:buClr>
                        <a:buSzPts val="1100"/>
                        <a:buFont typeface="Arial"/>
                        <a:buNone/>
                      </a:pPr>
                      <a:r>
                        <a:rPr lang="es">
                          <a:solidFill>
                            <a:schemeClr val="dk1"/>
                          </a:solidFill>
                          <a:latin typeface="Archivo Narrow"/>
                          <a:ea typeface="Archivo Narrow"/>
                          <a:cs typeface="Archivo Narrow"/>
                          <a:sym typeface="Archivo Narrow"/>
                        </a:rPr>
                        <a:t>Aplica estilos a elementos que siguen inmediatamente a otros. Deben tener el mismo elemento padre ser inmediatamente siguiente a él. </a:t>
                      </a:r>
                      <a:r>
                        <a:rPr lang="es">
                          <a:solidFill>
                            <a:schemeClr val="dk1"/>
                          </a:solidFill>
                          <a:uFill>
                            <a:noFill/>
                          </a:uFill>
                          <a:latin typeface="Archivo Narrow"/>
                          <a:ea typeface="Archivo Narrow"/>
                          <a:cs typeface="Archivo Narrow"/>
                          <a:sym typeface="Archivo Narrow"/>
                          <a:hlinkClick r:id="rId5">
                            <a:extLst>
                              <a:ext uri="{A12FA001-AC4F-418D-AE19-62706E023703}">
                                <ahyp:hlinkClr val="tx"/>
                              </a:ext>
                            </a:extLst>
                          </a:hlinkClick>
                        </a:rPr>
                        <a:t>+info</a:t>
                      </a:r>
                      <a:endParaRPr>
                        <a:solidFill>
                          <a:schemeClr val="dk1"/>
                        </a:solidFill>
                        <a:latin typeface="Archivo Narrow"/>
                        <a:ea typeface="Archivo Narrow"/>
                        <a:cs typeface="Archivo Narrow"/>
                        <a:sym typeface="Archivo Narrow"/>
                      </a:endParaRPr>
                    </a:p>
                  </a:txBody>
                  <a:tcPr marT="91425" marB="91425" marR="91425" marL="91425"/>
                </a:tc>
                <a:tc>
                  <a:txBody>
                    <a:bodyPr/>
                    <a:lstStyle/>
                    <a:p>
                      <a:pPr indent="0" lvl="0" marL="0" rtl="0" algn="l">
                        <a:spcBef>
                          <a:spcPts val="0"/>
                        </a:spcBef>
                        <a:spcAft>
                          <a:spcPts val="0"/>
                        </a:spcAft>
                        <a:buNone/>
                      </a:pPr>
                      <a:r>
                        <a:rPr lang="es">
                          <a:solidFill>
                            <a:schemeClr val="dk1"/>
                          </a:solidFill>
                          <a:latin typeface="Archivo Narrow"/>
                          <a:ea typeface="Archivo Narrow"/>
                          <a:cs typeface="Archivo Narrow"/>
                          <a:sym typeface="Archivo Narrow"/>
                        </a:rPr>
                        <a:t>div + p {</a:t>
                      </a:r>
                      <a:endParaRPr>
                        <a:solidFill>
                          <a:schemeClr val="dk1"/>
                        </a:solidFill>
                        <a:latin typeface="Archivo Narrow"/>
                        <a:ea typeface="Archivo Narrow"/>
                        <a:cs typeface="Archivo Narrow"/>
                        <a:sym typeface="Archivo Narrow"/>
                      </a:endParaRPr>
                    </a:p>
                    <a:p>
                      <a:pPr indent="0" lvl="0" marL="0" rtl="0" algn="l">
                        <a:spcBef>
                          <a:spcPts val="0"/>
                        </a:spcBef>
                        <a:spcAft>
                          <a:spcPts val="0"/>
                        </a:spcAft>
                        <a:buNone/>
                      </a:pPr>
                      <a:r>
                        <a:rPr lang="es">
                          <a:solidFill>
                            <a:schemeClr val="dk1"/>
                          </a:solidFill>
                          <a:latin typeface="Archivo Narrow"/>
                          <a:ea typeface="Archivo Narrow"/>
                          <a:cs typeface="Archivo Narrow"/>
                          <a:sym typeface="Archivo Narrow"/>
                        </a:rPr>
                        <a:t>/*Reglas CSS*/</a:t>
                      </a:r>
                      <a:endParaRPr>
                        <a:solidFill>
                          <a:schemeClr val="dk1"/>
                        </a:solidFill>
                        <a:latin typeface="Archivo Narrow"/>
                        <a:ea typeface="Archivo Narrow"/>
                        <a:cs typeface="Archivo Narrow"/>
                        <a:sym typeface="Archivo Narrow"/>
                      </a:endParaRPr>
                    </a:p>
                    <a:p>
                      <a:pPr indent="0" lvl="0" marL="0" rtl="0" algn="l">
                        <a:spcBef>
                          <a:spcPts val="0"/>
                        </a:spcBef>
                        <a:spcAft>
                          <a:spcPts val="0"/>
                        </a:spcAft>
                        <a:buNone/>
                      </a:pPr>
                      <a:r>
                        <a:rPr lang="es">
                          <a:solidFill>
                            <a:schemeClr val="dk1"/>
                          </a:solidFill>
                          <a:latin typeface="Archivo Narrow"/>
                          <a:ea typeface="Archivo Narrow"/>
                          <a:cs typeface="Archivo Narrow"/>
                          <a:sym typeface="Archivo Narrow"/>
                        </a:rPr>
                        <a:t>}</a:t>
                      </a:r>
                      <a:endParaRPr>
                        <a:solidFill>
                          <a:schemeClr val="dk1"/>
                        </a:solidFill>
                        <a:latin typeface="Archivo Narrow"/>
                        <a:ea typeface="Archivo Narrow"/>
                        <a:cs typeface="Archivo Narrow"/>
                        <a:sym typeface="Archivo Narrow"/>
                      </a:endParaRPr>
                    </a:p>
                  </a:txBody>
                  <a:tcPr marT="91425" marB="91425" marR="91425" marL="91425">
                    <a:solidFill>
                      <a:schemeClr val="lt1"/>
                    </a:solidFill>
                  </a:tcPr>
                </a:tc>
              </a:tr>
              <a:tr h="932750">
                <a:tc>
                  <a:txBody>
                    <a:bodyPr/>
                    <a:lstStyle/>
                    <a:p>
                      <a:pPr indent="0" lvl="0" marL="0" rtl="0" algn="l">
                        <a:spcBef>
                          <a:spcPts val="0"/>
                        </a:spcBef>
                        <a:spcAft>
                          <a:spcPts val="0"/>
                        </a:spcAft>
                        <a:buNone/>
                      </a:pPr>
                      <a:r>
                        <a:rPr lang="es">
                          <a:solidFill>
                            <a:schemeClr val="dk1"/>
                          </a:solidFill>
                          <a:latin typeface="Archivo Narrow"/>
                          <a:ea typeface="Archivo Narrow"/>
                          <a:cs typeface="Archivo Narrow"/>
                          <a:sym typeface="Archivo Narrow"/>
                        </a:rPr>
                        <a:t>General de hermanos</a:t>
                      </a:r>
                      <a:endParaRPr>
                        <a:solidFill>
                          <a:schemeClr val="dk1"/>
                        </a:solidFill>
                        <a:latin typeface="Archivo Narrow"/>
                        <a:ea typeface="Archivo Narrow"/>
                        <a:cs typeface="Archivo Narrow"/>
                        <a:sym typeface="Archivo Narrow"/>
                      </a:endParaRPr>
                    </a:p>
                  </a:txBody>
                  <a:tcPr marT="91425" marB="91425" marR="91425" marL="91425" anchor="ctr"/>
                </a:tc>
                <a:tc>
                  <a:txBody>
                    <a:bodyPr/>
                    <a:lstStyle/>
                    <a:p>
                      <a:pPr indent="0" lvl="0" marL="0" rtl="0" algn="l">
                        <a:lnSpc>
                          <a:spcPct val="115000"/>
                        </a:lnSpc>
                        <a:spcBef>
                          <a:spcPts val="0"/>
                        </a:spcBef>
                        <a:spcAft>
                          <a:spcPts val="1200"/>
                        </a:spcAft>
                        <a:buNone/>
                      </a:pPr>
                      <a:r>
                        <a:rPr lang="es">
                          <a:solidFill>
                            <a:schemeClr val="dk1"/>
                          </a:solidFill>
                          <a:latin typeface="Archivo Narrow"/>
                          <a:ea typeface="Archivo Narrow"/>
                          <a:cs typeface="Archivo Narrow"/>
                          <a:sym typeface="Archivo Narrow"/>
                        </a:rPr>
                        <a:t>~(virgulilla o tilde de la ñ)</a:t>
                      </a:r>
                      <a:endParaRPr>
                        <a:solidFill>
                          <a:schemeClr val="dk1"/>
                        </a:solidFill>
                        <a:latin typeface="Archivo Narrow"/>
                        <a:ea typeface="Archivo Narrow"/>
                        <a:cs typeface="Archivo Narrow"/>
                        <a:sym typeface="Archivo Narrow"/>
                      </a:endParaRPr>
                    </a:p>
                  </a:txBody>
                  <a:tcPr marT="91425" marB="91425" marR="91425" marL="91425" anchor="ctr"/>
                </a:tc>
                <a:tc>
                  <a:txBody>
                    <a:bodyPr/>
                    <a:lstStyle/>
                    <a:p>
                      <a:pPr indent="0" lvl="0" marL="0" rtl="0" algn="l">
                        <a:lnSpc>
                          <a:spcPct val="115000"/>
                        </a:lnSpc>
                        <a:spcBef>
                          <a:spcPts val="0"/>
                        </a:spcBef>
                        <a:spcAft>
                          <a:spcPts val="1200"/>
                        </a:spcAft>
                        <a:buClr>
                          <a:srgbClr val="000000"/>
                        </a:buClr>
                        <a:buSzPts val="1100"/>
                        <a:buFont typeface="Arial"/>
                        <a:buNone/>
                      </a:pPr>
                      <a:r>
                        <a:rPr lang="es">
                          <a:solidFill>
                            <a:schemeClr val="dk1"/>
                          </a:solidFill>
                          <a:latin typeface="Archivo Narrow"/>
                          <a:ea typeface="Archivo Narrow"/>
                          <a:cs typeface="Archivo Narrow"/>
                          <a:sym typeface="Archivo Narrow"/>
                        </a:rPr>
                        <a:t>Selecciona todos los elementos que son hermanos del especificado, sin necesidad de que sean adyacentes. </a:t>
                      </a:r>
                      <a:r>
                        <a:rPr lang="es">
                          <a:solidFill>
                            <a:schemeClr val="dk1"/>
                          </a:solidFill>
                          <a:uFill>
                            <a:noFill/>
                          </a:uFill>
                          <a:latin typeface="Archivo Narrow"/>
                          <a:ea typeface="Archivo Narrow"/>
                          <a:cs typeface="Archivo Narrow"/>
                          <a:sym typeface="Archivo Narrow"/>
                          <a:hlinkClick r:id="rId6">
                            <a:extLst>
                              <a:ext uri="{A12FA001-AC4F-418D-AE19-62706E023703}">
                                <ahyp:hlinkClr val="tx"/>
                              </a:ext>
                            </a:extLst>
                          </a:hlinkClick>
                        </a:rPr>
                        <a:t>+info</a:t>
                      </a:r>
                      <a:endParaRPr>
                        <a:solidFill>
                          <a:schemeClr val="dk1"/>
                        </a:solidFill>
                        <a:latin typeface="Archivo Narrow"/>
                        <a:ea typeface="Archivo Narrow"/>
                        <a:cs typeface="Archivo Narrow"/>
                        <a:sym typeface="Archivo Narrow"/>
                      </a:endParaRPr>
                    </a:p>
                  </a:txBody>
                  <a:tcPr marT="91425" marB="91425" marR="91425" marL="91425"/>
                </a:tc>
                <a:tc>
                  <a:txBody>
                    <a:bodyPr/>
                    <a:lstStyle/>
                    <a:p>
                      <a:pPr indent="0" lvl="0" marL="0" rtl="0" algn="l">
                        <a:spcBef>
                          <a:spcPts val="0"/>
                        </a:spcBef>
                        <a:spcAft>
                          <a:spcPts val="0"/>
                        </a:spcAft>
                        <a:buNone/>
                      </a:pPr>
                      <a:r>
                        <a:rPr lang="es">
                          <a:solidFill>
                            <a:schemeClr val="dk1"/>
                          </a:solidFill>
                          <a:latin typeface="Archivo Narrow"/>
                          <a:ea typeface="Archivo Narrow"/>
                          <a:cs typeface="Archivo Narrow"/>
                          <a:sym typeface="Archivo Narrow"/>
                        </a:rPr>
                        <a:t>div ~ p {</a:t>
                      </a:r>
                      <a:endParaRPr>
                        <a:solidFill>
                          <a:schemeClr val="dk1"/>
                        </a:solidFill>
                        <a:latin typeface="Archivo Narrow"/>
                        <a:ea typeface="Archivo Narrow"/>
                        <a:cs typeface="Archivo Narrow"/>
                        <a:sym typeface="Archivo Narrow"/>
                      </a:endParaRPr>
                    </a:p>
                    <a:p>
                      <a:pPr indent="0" lvl="0" marL="0" rtl="0" algn="l">
                        <a:spcBef>
                          <a:spcPts val="0"/>
                        </a:spcBef>
                        <a:spcAft>
                          <a:spcPts val="0"/>
                        </a:spcAft>
                        <a:buClr>
                          <a:srgbClr val="000000"/>
                        </a:buClr>
                        <a:buSzPts val="1400"/>
                        <a:buFont typeface="Arial"/>
                        <a:buNone/>
                      </a:pPr>
                      <a:r>
                        <a:rPr lang="es">
                          <a:solidFill>
                            <a:schemeClr val="dk1"/>
                          </a:solidFill>
                          <a:latin typeface="Archivo Narrow"/>
                          <a:ea typeface="Archivo Narrow"/>
                          <a:cs typeface="Archivo Narrow"/>
                          <a:sym typeface="Archivo Narrow"/>
                        </a:rPr>
                        <a:t>/*Reglas CSS*/</a:t>
                      </a:r>
                      <a:endParaRPr>
                        <a:solidFill>
                          <a:schemeClr val="dk1"/>
                        </a:solidFill>
                        <a:latin typeface="Archivo Narrow"/>
                        <a:ea typeface="Archivo Narrow"/>
                        <a:cs typeface="Archivo Narrow"/>
                        <a:sym typeface="Archivo Narrow"/>
                      </a:endParaRPr>
                    </a:p>
                    <a:p>
                      <a:pPr indent="0" lvl="0" marL="0" rtl="0" algn="l">
                        <a:spcBef>
                          <a:spcPts val="0"/>
                        </a:spcBef>
                        <a:spcAft>
                          <a:spcPts val="0"/>
                        </a:spcAft>
                        <a:buClr>
                          <a:srgbClr val="000000"/>
                        </a:buClr>
                        <a:buSzPts val="1400"/>
                        <a:buFont typeface="Arial"/>
                        <a:buNone/>
                      </a:pPr>
                      <a:r>
                        <a:rPr lang="es">
                          <a:solidFill>
                            <a:schemeClr val="dk1"/>
                          </a:solidFill>
                          <a:latin typeface="Archivo Narrow"/>
                          <a:ea typeface="Archivo Narrow"/>
                          <a:cs typeface="Archivo Narrow"/>
                          <a:sym typeface="Archivo Narrow"/>
                        </a:rPr>
                        <a:t>}</a:t>
                      </a:r>
                      <a:endParaRPr>
                        <a:solidFill>
                          <a:schemeClr val="dk1"/>
                        </a:solidFill>
                        <a:latin typeface="Archivo Narrow"/>
                        <a:ea typeface="Archivo Narrow"/>
                        <a:cs typeface="Archivo Narrow"/>
                        <a:sym typeface="Archivo Narrow"/>
                      </a:endParaRPr>
                    </a:p>
                  </a:txBody>
                  <a:tcPr marT="91425" marB="91425" marR="91425" marL="91425">
                    <a:solidFill>
                      <a:schemeClr val="lt1"/>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3471039b6e4688e4_60"/>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grpSp>
        <p:nvGrpSpPr>
          <p:cNvPr id="124" name="Google Shape;124;g3471039b6e4688e4_60"/>
          <p:cNvGrpSpPr/>
          <p:nvPr/>
        </p:nvGrpSpPr>
        <p:grpSpPr>
          <a:xfrm>
            <a:off x="1451837" y="1852923"/>
            <a:ext cx="995192" cy="1109627"/>
            <a:chOff x="0" y="-9525"/>
            <a:chExt cx="354123" cy="394843"/>
          </a:xfrm>
        </p:grpSpPr>
        <p:sp>
          <p:nvSpPr>
            <p:cNvPr id="125" name="Google Shape;125;g3471039b6e4688e4_60"/>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26" name="Google Shape;126;g3471039b6e4688e4_60"/>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127" name="Google Shape;127;g3471039b6e4688e4_60"/>
          <p:cNvSpPr txBox="1"/>
          <p:nvPr/>
        </p:nvSpPr>
        <p:spPr>
          <a:xfrm>
            <a:off x="2533875" y="2099925"/>
            <a:ext cx="7289700" cy="615600"/>
          </a:xfrm>
          <a:prstGeom prst="rect">
            <a:avLst/>
          </a:prstGeom>
          <a:noFill/>
          <a:ln>
            <a:noFill/>
          </a:ln>
        </p:spPr>
        <p:txBody>
          <a:bodyPr anchorCtr="0" anchor="t" bIns="0" lIns="0" spcFirstLastPara="1" rIns="0" wrap="square" tIns="0">
            <a:spAutoFit/>
          </a:bodyPr>
          <a:lstStyle/>
          <a:p>
            <a:pPr indent="0" lvl="0" marL="0" marR="0" rtl="0" algn="l">
              <a:lnSpc>
                <a:spcPct val="119996"/>
              </a:lnSpc>
              <a:spcBef>
                <a:spcPts val="0"/>
              </a:spcBef>
              <a:spcAft>
                <a:spcPts val="0"/>
              </a:spcAft>
              <a:buClr>
                <a:srgbClr val="000000"/>
              </a:buClr>
              <a:buSzPts val="5200"/>
              <a:buFont typeface="Arial"/>
              <a:buNone/>
            </a:pPr>
            <a:r>
              <a:rPr lang="es" sz="4000">
                <a:solidFill>
                  <a:schemeClr val="dk1"/>
                </a:solidFill>
                <a:latin typeface="Archivo Black"/>
                <a:ea typeface="Archivo Black"/>
                <a:cs typeface="Archivo Black"/>
                <a:sym typeface="Archivo Black"/>
              </a:rPr>
              <a:t>Modelado de Caja</a:t>
            </a:r>
            <a:endParaRPr b="0" i="0" sz="1900" u="none" cap="none" strike="noStrike">
              <a:solidFill>
                <a:srgbClr val="000000"/>
              </a:solidFill>
              <a:latin typeface="Arial"/>
              <a:ea typeface="Arial"/>
              <a:cs typeface="Arial"/>
              <a:sym typeface="Arial"/>
            </a:endParaRPr>
          </a:p>
        </p:txBody>
      </p:sp>
      <p:pic>
        <p:nvPicPr>
          <p:cNvPr id="128" name="Google Shape;128;g3471039b6e4688e4_60"/>
          <p:cNvPicPr preferRelativeResize="0"/>
          <p:nvPr/>
        </p:nvPicPr>
        <p:blipFill rotWithShape="1">
          <a:blip r:embed="rId4">
            <a:alphaModFix/>
          </a:blip>
          <a:srcRect b="0" l="0" r="0" t="0"/>
          <a:stretch/>
        </p:blipFill>
        <p:spPr>
          <a:xfrm>
            <a:off x="1565126" y="2011437"/>
            <a:ext cx="768596" cy="792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2" name="Shape 132"/>
        <p:cNvGrpSpPr/>
        <p:nvPr/>
      </p:nvGrpSpPr>
      <p:grpSpPr>
        <a:xfrm>
          <a:off x="0" y="0"/>
          <a:ext cx="0" cy="0"/>
          <a:chOff x="0" y="0"/>
          <a:chExt cx="0" cy="0"/>
        </a:xfrm>
      </p:grpSpPr>
      <p:sp>
        <p:nvSpPr>
          <p:cNvPr id="133" name="Google Shape;133;g2f3ade94671_0_7"/>
          <p:cNvSpPr txBox="1"/>
          <p:nvPr/>
        </p:nvSpPr>
        <p:spPr>
          <a:xfrm>
            <a:off x="550375" y="359113"/>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Modelado de caja</a:t>
            </a:r>
            <a:endParaRPr b="1" i="0" sz="4000" u="none" cap="none" strike="noStrike">
              <a:solidFill>
                <a:srgbClr val="0000FF"/>
              </a:solidFill>
              <a:latin typeface="Montserrat"/>
              <a:ea typeface="Montserrat"/>
              <a:cs typeface="Montserrat"/>
              <a:sym typeface="Montserrat"/>
            </a:endParaRPr>
          </a:p>
        </p:txBody>
      </p:sp>
      <p:cxnSp>
        <p:nvCxnSpPr>
          <p:cNvPr id="134" name="Google Shape;134;g2f3ade94671_0_7"/>
          <p:cNvCxnSpPr/>
          <p:nvPr/>
        </p:nvCxnSpPr>
        <p:spPr>
          <a:xfrm flipH="1" rot="10800000">
            <a:off x="614250" y="1292413"/>
            <a:ext cx="5129700" cy="3300"/>
          </a:xfrm>
          <a:prstGeom prst="straightConnector1">
            <a:avLst/>
          </a:prstGeom>
          <a:noFill/>
          <a:ln cap="rnd" cmpd="sng" w="9525">
            <a:solidFill>
              <a:srgbClr val="9900FF"/>
            </a:solidFill>
            <a:prstDash val="solid"/>
            <a:round/>
            <a:headEnd len="sm" w="sm" type="none"/>
            <a:tailEnd len="sm" w="sm" type="none"/>
          </a:ln>
        </p:spPr>
      </p:cxnSp>
      <p:grpSp>
        <p:nvGrpSpPr>
          <p:cNvPr id="135" name="Google Shape;135;g2f3ade94671_0_7"/>
          <p:cNvGrpSpPr/>
          <p:nvPr/>
        </p:nvGrpSpPr>
        <p:grpSpPr>
          <a:xfrm>
            <a:off x="7787125" y="447675"/>
            <a:ext cx="657040" cy="759481"/>
            <a:chOff x="0" y="-9525"/>
            <a:chExt cx="354123" cy="394843"/>
          </a:xfrm>
        </p:grpSpPr>
        <p:sp>
          <p:nvSpPr>
            <p:cNvPr id="136" name="Google Shape;136;g2f3ade94671_0_7"/>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37" name="Google Shape;137;g2f3ade94671_0_7"/>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38" name="Google Shape;138;g2f3ade94671_0_7"/>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sp>
        <p:nvSpPr>
          <p:cNvPr id="139" name="Google Shape;139;g2f3ade94671_0_7"/>
          <p:cNvSpPr txBox="1"/>
          <p:nvPr/>
        </p:nvSpPr>
        <p:spPr>
          <a:xfrm>
            <a:off x="550375" y="1476425"/>
            <a:ext cx="5129700" cy="233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1"/>
                </a:solidFill>
                <a:latin typeface="Archivo Narrow"/>
                <a:ea typeface="Archivo Narrow"/>
                <a:cs typeface="Archivo Narrow"/>
                <a:sym typeface="Archivo Narrow"/>
              </a:rPr>
              <a:t>El modelo de caja o “box model” es seguramente la característica más importante del lenguaje de hojas de estilos CSS, ya que condiciona el diseño de todas las páginas web. El modelo de caja es un mecanismo mediante el cual CSS hace que todos los elementos de las páginas se representan mediante cajas rectangulares.</a:t>
            </a:r>
            <a:endParaRPr>
              <a:solidFill>
                <a:schemeClr val="dk1"/>
              </a:solidFill>
              <a:latin typeface="Archivo Narrow"/>
              <a:ea typeface="Archivo Narrow"/>
              <a:cs typeface="Archivo Narrow"/>
              <a:sym typeface="Archivo Narrow"/>
            </a:endParaRPr>
          </a:p>
          <a:p>
            <a:pPr indent="0" lvl="0" marL="0" rtl="0" algn="l">
              <a:spcBef>
                <a:spcPts val="0"/>
              </a:spcBef>
              <a:spcAft>
                <a:spcPts val="0"/>
              </a:spcAft>
              <a:buNone/>
            </a:pPr>
            <a:r>
              <a:t/>
            </a:r>
            <a:endParaRPr>
              <a:solidFill>
                <a:schemeClr val="dk1"/>
              </a:solidFill>
              <a:latin typeface="Archivo Narrow"/>
              <a:ea typeface="Archivo Narrow"/>
              <a:cs typeface="Archivo Narrow"/>
              <a:sym typeface="Archivo Narrow"/>
            </a:endParaRPr>
          </a:p>
          <a:p>
            <a:pPr indent="0" lvl="0" marL="0" rtl="0" algn="l">
              <a:spcBef>
                <a:spcPts val="0"/>
              </a:spcBef>
              <a:spcAft>
                <a:spcPts val="0"/>
              </a:spcAft>
              <a:buNone/>
            </a:pPr>
            <a:r>
              <a:rPr lang="es">
                <a:solidFill>
                  <a:schemeClr val="dk1"/>
                </a:solidFill>
                <a:latin typeface="Archivo Narrow"/>
                <a:ea typeface="Archivo Narrow"/>
                <a:cs typeface="Archivo Narrow"/>
                <a:sym typeface="Archivo Narrow"/>
              </a:rPr>
              <a:t>Las cajas de una página se crean automáticamente. Cada vez que se inserta una etiqueta HTML, se crea una nueva caja rectangular que encierra los contenidos de ese elemento.</a:t>
            </a:r>
            <a:endParaRPr>
              <a:solidFill>
                <a:schemeClr val="dk1"/>
              </a:solidFill>
              <a:latin typeface="Archivo Narrow"/>
              <a:ea typeface="Archivo Narrow"/>
              <a:cs typeface="Archivo Narrow"/>
              <a:sym typeface="Archivo Narrow"/>
            </a:endParaRPr>
          </a:p>
          <a:p>
            <a:pPr indent="0" lvl="0" marL="0" rtl="0" algn="l">
              <a:spcBef>
                <a:spcPts val="0"/>
              </a:spcBef>
              <a:spcAft>
                <a:spcPts val="0"/>
              </a:spcAft>
              <a:buNone/>
            </a:pPr>
            <a:r>
              <a:t/>
            </a:r>
            <a:endParaRPr>
              <a:solidFill>
                <a:schemeClr val="dk1"/>
              </a:solidFill>
              <a:latin typeface="Archivo Narrow"/>
              <a:ea typeface="Archivo Narrow"/>
              <a:cs typeface="Archivo Narrow"/>
              <a:sym typeface="Archivo Narrow"/>
            </a:endParaRPr>
          </a:p>
          <a:p>
            <a:pPr indent="0" lvl="0" marL="0" rtl="0" algn="l">
              <a:spcBef>
                <a:spcPts val="0"/>
              </a:spcBef>
              <a:spcAft>
                <a:spcPts val="0"/>
              </a:spcAft>
              <a:buNone/>
            </a:pPr>
            <a:r>
              <a:rPr lang="es">
                <a:solidFill>
                  <a:schemeClr val="dk1"/>
                </a:solidFill>
                <a:latin typeface="Archivo Narrow"/>
                <a:ea typeface="Archivo Narrow"/>
                <a:cs typeface="Archivo Narrow"/>
                <a:sym typeface="Archivo Narrow"/>
              </a:rPr>
              <a:t>Los navegadores crean y colocan las cajas de forma automática, pero CSS permite modificar todas sus características.</a:t>
            </a:r>
            <a:endParaRPr>
              <a:solidFill>
                <a:srgbClr val="595959"/>
              </a:solidFill>
              <a:latin typeface="Archivo Narrow"/>
              <a:ea typeface="Archivo Narrow"/>
              <a:cs typeface="Archivo Narrow"/>
              <a:sym typeface="Archivo Narrow"/>
            </a:endParaRPr>
          </a:p>
        </p:txBody>
      </p:sp>
      <p:pic>
        <p:nvPicPr>
          <p:cNvPr id="140" name="Google Shape;140;g2f3ade94671_0_7"/>
          <p:cNvPicPr preferRelativeResize="0"/>
          <p:nvPr/>
        </p:nvPicPr>
        <p:blipFill>
          <a:blip r:embed="rId5">
            <a:alphaModFix/>
          </a:blip>
          <a:stretch>
            <a:fillRect/>
          </a:stretch>
        </p:blipFill>
        <p:spPr>
          <a:xfrm>
            <a:off x="5680075" y="1614913"/>
            <a:ext cx="2803026" cy="219310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4" name="Shape 144"/>
        <p:cNvGrpSpPr/>
        <p:nvPr/>
      </p:nvGrpSpPr>
      <p:grpSpPr>
        <a:xfrm>
          <a:off x="0" y="0"/>
          <a:ext cx="0" cy="0"/>
          <a:chOff x="0" y="0"/>
          <a:chExt cx="0" cy="0"/>
        </a:xfrm>
      </p:grpSpPr>
      <p:grpSp>
        <p:nvGrpSpPr>
          <p:cNvPr id="145" name="Google Shape;145;g22426a57638_0_65"/>
          <p:cNvGrpSpPr/>
          <p:nvPr/>
        </p:nvGrpSpPr>
        <p:grpSpPr>
          <a:xfrm>
            <a:off x="7787125" y="447675"/>
            <a:ext cx="657040" cy="759481"/>
            <a:chOff x="0" y="-9525"/>
            <a:chExt cx="354123" cy="394843"/>
          </a:xfrm>
        </p:grpSpPr>
        <p:sp>
          <p:nvSpPr>
            <p:cNvPr id="146" name="Google Shape;146;g22426a57638_0_65"/>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47" name="Google Shape;147;g22426a57638_0_65"/>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48" name="Google Shape;148;g22426a57638_0_65"/>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sp>
        <p:nvSpPr>
          <p:cNvPr id="149" name="Google Shape;149;g22426a57638_0_65"/>
          <p:cNvSpPr txBox="1"/>
          <p:nvPr/>
        </p:nvSpPr>
        <p:spPr>
          <a:xfrm>
            <a:off x="453875" y="1565900"/>
            <a:ext cx="4175100" cy="229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Las cajas de las páginas no son visibles a simple vista porque inicialmente no muestran ningún color de fondo ni ningún borde. </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1200"/>
              </a:spcAft>
              <a:buNone/>
            </a:pPr>
            <a:r>
              <a:rPr lang="es">
                <a:solidFill>
                  <a:schemeClr val="dk1"/>
                </a:solidFill>
                <a:latin typeface="Archivo Narrow"/>
                <a:ea typeface="Archivo Narrow"/>
                <a:cs typeface="Archivo Narrow"/>
                <a:sym typeface="Archivo Narrow"/>
              </a:rPr>
              <a:t>Cada elemento incluido en el documento HTML genera una caja que tiene varios atributos modificables. El comportamiento de esa caja depende de su clasificación, es decir, si se trata de un elemento de línea o de bloque.</a:t>
            </a:r>
            <a:endParaRPr sz="1550">
              <a:solidFill>
                <a:srgbClr val="595959"/>
              </a:solidFill>
              <a:latin typeface="Montserrat"/>
              <a:ea typeface="Montserrat"/>
              <a:cs typeface="Montserrat"/>
              <a:sym typeface="Montserrat"/>
            </a:endParaRPr>
          </a:p>
        </p:txBody>
      </p:sp>
      <p:pic>
        <p:nvPicPr>
          <p:cNvPr id="150" name="Google Shape;150;g22426a57638_0_65"/>
          <p:cNvPicPr preferRelativeResize="0"/>
          <p:nvPr/>
        </p:nvPicPr>
        <p:blipFill>
          <a:blip r:embed="rId5">
            <a:alphaModFix/>
          </a:blip>
          <a:stretch>
            <a:fillRect/>
          </a:stretch>
        </p:blipFill>
        <p:spPr>
          <a:xfrm>
            <a:off x="4708550" y="1523300"/>
            <a:ext cx="3999899" cy="2381088"/>
          </a:xfrm>
          <a:prstGeom prst="rect">
            <a:avLst/>
          </a:prstGeom>
          <a:noFill/>
          <a:ln>
            <a:noFill/>
          </a:ln>
        </p:spPr>
      </p:pic>
      <p:sp>
        <p:nvSpPr>
          <p:cNvPr id="151" name="Google Shape;151;g22426a57638_0_65"/>
          <p:cNvSpPr txBox="1"/>
          <p:nvPr/>
        </p:nvSpPr>
        <p:spPr>
          <a:xfrm>
            <a:off x="550375" y="359113"/>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Modelado de caja</a:t>
            </a:r>
            <a:endParaRPr b="1" i="0" sz="4000" u="none" cap="none" strike="noStrike">
              <a:solidFill>
                <a:srgbClr val="0000FF"/>
              </a:solidFill>
              <a:latin typeface="Montserrat"/>
              <a:ea typeface="Montserrat"/>
              <a:cs typeface="Montserrat"/>
              <a:sym typeface="Montserrat"/>
            </a:endParaRPr>
          </a:p>
        </p:txBody>
      </p:sp>
      <p:cxnSp>
        <p:nvCxnSpPr>
          <p:cNvPr id="152" name="Google Shape;152;g22426a57638_0_65"/>
          <p:cNvCxnSpPr/>
          <p:nvPr/>
        </p:nvCxnSpPr>
        <p:spPr>
          <a:xfrm flipH="1" rot="10800000">
            <a:off x="614250" y="1292413"/>
            <a:ext cx="5129700" cy="3300"/>
          </a:xfrm>
          <a:prstGeom prst="straightConnector1">
            <a:avLst/>
          </a:prstGeom>
          <a:noFill/>
          <a:ln cap="rnd" cmpd="sng" w="9525">
            <a:solidFill>
              <a:srgbClr val="9900FF"/>
            </a:solidFill>
            <a:prstDash val="solid"/>
            <a:round/>
            <a:headEnd len="sm" w="sm" type="none"/>
            <a:tailEnd len="sm" w="sm"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