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rchivo Narrow"/>
      <p:regular r:id="rId44"/>
      <p:bold r:id="rId45"/>
      <p:italic r:id="rId46"/>
      <p:boldItalic r:id="rId47"/>
    </p:embeddedFont>
    <p:embeddedFont>
      <p:font typeface="Montserrat"/>
      <p:regular r:id="rId48"/>
      <p:bold r:id="rId49"/>
      <p:italic r:id="rId50"/>
      <p:boldItalic r:id="rId51"/>
    </p:embeddedFont>
    <p:embeddedFont>
      <p:font typeface="Archivo Medium"/>
      <p:regular r:id="rId52"/>
      <p:bold r:id="rId53"/>
      <p:italic r:id="rId54"/>
      <p:boldItalic r:id="rId55"/>
    </p:embeddedFont>
    <p:embeddedFont>
      <p:font typeface="Archivo Thin"/>
      <p:regular r:id="rId56"/>
      <p:bold r:id="rId57"/>
      <p:italic r:id="rId58"/>
      <p:boldItalic r:id="rId59"/>
    </p:embeddedFont>
    <p:embeddedFont>
      <p:font typeface="Archivo"/>
      <p:regular r:id="rId60"/>
      <p:bold r:id="rId61"/>
      <p:italic r:id="rId62"/>
      <p:boldItalic r:id="rId63"/>
    </p:embeddedFont>
    <p:embeddedFont>
      <p:font typeface="Archivo Black"/>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hVqNp8Nz+3ikygyqzFxJuy5HeP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5B46DD-3BD4-42EF-9116-F0F647E657B0}">
  <a:tblStyle styleId="{A95B46DD-3BD4-42EF-9116-F0F647E657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ArchivoNarrow-regular.fntdata"/><Relationship Id="rId43" Type="http://schemas.openxmlformats.org/officeDocument/2006/relationships/slide" Target="slides/slide37.xml"/><Relationship Id="rId46" Type="http://schemas.openxmlformats.org/officeDocument/2006/relationships/font" Target="fonts/ArchivoNarrow-italic.fntdata"/><Relationship Id="rId45" Type="http://schemas.openxmlformats.org/officeDocument/2006/relationships/font" Target="fonts/Archivo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ArchivoNarrow-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italic.fntdata"/><Relationship Id="rId61" Type="http://schemas.openxmlformats.org/officeDocument/2006/relationships/font" Target="fonts/Archivo-bold.fntdata"/><Relationship Id="rId20" Type="http://schemas.openxmlformats.org/officeDocument/2006/relationships/slide" Target="slides/slide14.xml"/><Relationship Id="rId64" Type="http://schemas.openxmlformats.org/officeDocument/2006/relationships/font" Target="fonts/ArchivoBlack-regular.fntdata"/><Relationship Id="rId63"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chiv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ArchivoMedium-bold.fntdata"/><Relationship Id="rId52" Type="http://schemas.openxmlformats.org/officeDocument/2006/relationships/font" Target="fonts/ArchivoMedium-regular.fntdata"/><Relationship Id="rId11" Type="http://schemas.openxmlformats.org/officeDocument/2006/relationships/slide" Target="slides/slide5.xml"/><Relationship Id="rId55" Type="http://schemas.openxmlformats.org/officeDocument/2006/relationships/font" Target="fonts/ArchivoMedium-boldItalic.fntdata"/><Relationship Id="rId10" Type="http://schemas.openxmlformats.org/officeDocument/2006/relationships/slide" Target="slides/slide4.xml"/><Relationship Id="rId54" Type="http://schemas.openxmlformats.org/officeDocument/2006/relationships/font" Target="fonts/ArchivoMedium-italic.fntdata"/><Relationship Id="rId13" Type="http://schemas.openxmlformats.org/officeDocument/2006/relationships/slide" Target="slides/slide7.xml"/><Relationship Id="rId57" Type="http://schemas.openxmlformats.org/officeDocument/2006/relationships/font" Target="fonts/ArchivoThin-bold.fntdata"/><Relationship Id="rId12" Type="http://schemas.openxmlformats.org/officeDocument/2006/relationships/slide" Target="slides/slide6.xml"/><Relationship Id="rId56" Type="http://schemas.openxmlformats.org/officeDocument/2006/relationships/font" Target="fonts/ArchivoThin-regular.fntdata"/><Relationship Id="rId15" Type="http://schemas.openxmlformats.org/officeDocument/2006/relationships/slide" Target="slides/slide9.xml"/><Relationship Id="rId59" Type="http://schemas.openxmlformats.org/officeDocument/2006/relationships/font" Target="fonts/ArchivoThin-boldItalic.fntdata"/><Relationship Id="rId14" Type="http://schemas.openxmlformats.org/officeDocument/2006/relationships/slide" Target="slides/slide8.xml"/><Relationship Id="rId58" Type="http://schemas.openxmlformats.org/officeDocument/2006/relationships/font" Target="fonts/ArchivoThin-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42f96bd2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242f96bd2a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42f96bd2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242f96bd2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42f96bd2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242f96bd2a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42f96bd2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242f96bd2a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42f96bd2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42f96bd2a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42f96bd2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242f96bd2a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42f96bd2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242f96bd2a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42f96bd2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242f96bd2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42f96bd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242f96bd2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42f96bd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242f96bd2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2258739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f2258739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42f96b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242f96bd2a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42f96bd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242f96bd2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42f96bd2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242f96bd2a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42f96bd2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242f96bd2a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42f96bd2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2242f96bd2a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42f96bd2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242f96bd2a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42f96bd2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242f96bd2a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42f96bd2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242f96bd2a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42f96bd2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42f96bd2a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42f96bd2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242f96bd2a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426a57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2426a57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42f96bd2a_0_4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0" name="Google Shape;440;g2242f96bd2a_0_4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441" name="Google Shape;441;g2242f96bd2a_0_4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2242f96bd2a_0_4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443" name="Google Shape;443;g2242f96bd2a_0_4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44" name="Google Shape;444;g2242f96bd2a_0_4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3d1bbf3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3d1bbf3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242f96bd2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242f96bd2a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242f96bd2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242f96bd2a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242f96bd2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2242f96bd2a_0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06e9984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306e9984df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06e9984d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306e9984df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1039b6e4688e4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g3471039b6e4688e4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1.7.2013</a:t>
            </a:r>
            <a:endParaRPr b="0" i="0" sz="1400" u="none" cap="none" strike="noStrike">
              <a:solidFill>
                <a:srgbClr val="000000"/>
              </a:solidFill>
              <a:latin typeface="Arial"/>
              <a:ea typeface="Arial"/>
              <a:cs typeface="Arial"/>
              <a:sym typeface="Arial"/>
            </a:endParaRPr>
          </a:p>
        </p:txBody>
      </p:sp>
      <p:sp>
        <p:nvSpPr>
          <p:cNvPr id="81" name="Google Shape;81;g3471039b6e4688e4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471039b6e4688e4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s"/>
              <a:t>Hoja genérica</a:t>
            </a:r>
            <a:endParaRPr/>
          </a:p>
        </p:txBody>
      </p:sp>
      <p:sp>
        <p:nvSpPr>
          <p:cNvPr id="83" name="Google Shape;83;g3471039b6e4688e4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g3471039b6e4688e4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s" sz="1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3ade946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f3ade9467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42f96bd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242f96bd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42f96bd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242f96bd2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42f96bd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242f96bd2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42f96bd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242f96bd2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hyperlink" Target="https://www.w3schools.com/css/tryit.asp?filename=trycss_grid_display_grid" TargetMode="External"/><Relationship Id="rId6" Type="http://schemas.openxmlformats.org/officeDocument/2006/relationships/hyperlink" Target="https://www.w3schools.com/css/tryit.asp?filename=trycss_grid_display_inline-gri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39.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36.png"/><Relationship Id="rId6" Type="http://schemas.openxmlformats.org/officeDocument/2006/relationships/hyperlink" Target="https://www.w3schools.com/css/tryit.asp?filename=trycss_grid_lines" TargetMode="External"/><Relationship Id="rId7" Type="http://schemas.openxmlformats.org/officeDocument/2006/relationships/hyperlink" Target="https://www.w3schools.com/css/tryit.asp?filename=trycss_grid_lines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hyperlink" Target="https://www.w3schools.com/cssref/css3_pr_column-gap.asp" TargetMode="External"/><Relationship Id="rId11" Type="http://schemas.openxmlformats.org/officeDocument/2006/relationships/image" Target="../media/image11.png"/><Relationship Id="rId10" Type="http://schemas.openxmlformats.org/officeDocument/2006/relationships/hyperlink" Target="https://www.w3schools.com/cssref/pr_grid-auto-rows.asp" TargetMode="External"/><Relationship Id="rId9" Type="http://schemas.openxmlformats.org/officeDocument/2006/relationships/hyperlink" Target="https://www.w3schools.com/cssref/pr_grid-auto-flow.asp" TargetMode="External"/><Relationship Id="rId5" Type="http://schemas.openxmlformats.org/officeDocument/2006/relationships/hyperlink" Target="https://www.w3schools.com/cssref/css3_pr_gap.asp" TargetMode="External"/><Relationship Id="rId6" Type="http://schemas.openxmlformats.org/officeDocument/2006/relationships/hyperlink" Target="https://www.w3schools.com/cssref/pr_grid.asp" TargetMode="External"/><Relationship Id="rId7" Type="http://schemas.openxmlformats.org/officeDocument/2006/relationships/hyperlink" Target="https://www.w3schools.com/cssref/pr_grid-area.asp" TargetMode="External"/><Relationship Id="rId8" Type="http://schemas.openxmlformats.org/officeDocument/2006/relationships/hyperlink" Target="https://www.w3schools.com/cssref/pr_grid-auto-columns.ph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1.png"/><Relationship Id="rId11" Type="http://schemas.openxmlformats.org/officeDocument/2006/relationships/hyperlink" Target="https://www.w3schools.com/cssref/pr_grid-row-end.asp" TargetMode="External"/><Relationship Id="rId10" Type="http://schemas.openxmlformats.org/officeDocument/2006/relationships/hyperlink" Target="https://www.w3schools.com/cssref/pr_grid-row.asp" TargetMode="External"/><Relationship Id="rId12" Type="http://schemas.openxmlformats.org/officeDocument/2006/relationships/hyperlink" Target="https://www.w3schools.com/cssref/pr_grid-row-gap.asp" TargetMode="External"/><Relationship Id="rId9" Type="http://schemas.openxmlformats.org/officeDocument/2006/relationships/hyperlink" Target="https://www.w3schools.com/cssref/pr_grid-gap.php" TargetMode="External"/><Relationship Id="rId5" Type="http://schemas.openxmlformats.org/officeDocument/2006/relationships/hyperlink" Target="https://www.w3schools.com/cssref/pr_grid-column.asp" TargetMode="External"/><Relationship Id="rId6" Type="http://schemas.openxmlformats.org/officeDocument/2006/relationships/hyperlink" Target="https://www.w3schools.com/cssref/pr_grid-column-end.asp" TargetMode="External"/><Relationship Id="rId7" Type="http://schemas.openxmlformats.org/officeDocument/2006/relationships/hyperlink" Target="https://www.w3schools.com/cssref/pr_grid-column-gap.asp" TargetMode="External"/><Relationship Id="rId8" Type="http://schemas.openxmlformats.org/officeDocument/2006/relationships/hyperlink" Target="https://www.w3schools.com/cssref/pr_grid-column-start.as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1.png"/><Relationship Id="rId10" Type="http://schemas.openxmlformats.org/officeDocument/2006/relationships/hyperlink" Target="https://www.w3schools.com/cssref/css3_pr_row-gap.asp" TargetMode="External"/><Relationship Id="rId9" Type="http://schemas.openxmlformats.org/officeDocument/2006/relationships/hyperlink" Target="https://www.w3schools.com/cssref/pr_grid-template-rows.asp" TargetMode="External"/><Relationship Id="rId5" Type="http://schemas.openxmlformats.org/officeDocument/2006/relationships/hyperlink" Target="https://www.w3schools.com/cssref/pr_grid-row-start.asp" TargetMode="External"/><Relationship Id="rId6" Type="http://schemas.openxmlformats.org/officeDocument/2006/relationships/hyperlink" Target="https://www.w3schools.com/cssref/pr_grid-template.asp" TargetMode="External"/><Relationship Id="rId7" Type="http://schemas.openxmlformats.org/officeDocument/2006/relationships/hyperlink" Target="https://www.w3schools.com/cssref/pr_grid-template-areas.asp" TargetMode="External"/><Relationship Id="rId8" Type="http://schemas.openxmlformats.org/officeDocument/2006/relationships/hyperlink" Target="https://www.w3schools.com/cssref/pr_grid-template-column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1.png"/><Relationship Id="rId10" Type="http://schemas.openxmlformats.org/officeDocument/2006/relationships/image" Target="../media/image23.png"/><Relationship Id="rId9" Type="http://schemas.openxmlformats.org/officeDocument/2006/relationships/image" Target="../media/image44.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31.png"/><Relationship Id="rId8"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29.png"/><Relationship Id="rId6" Type="http://schemas.openxmlformats.org/officeDocument/2006/relationships/image" Target="../media/image16.png"/><Relationship Id="rId7" Type="http://schemas.openxmlformats.org/officeDocument/2006/relationships/image" Target="../media/image21.png"/><Relationship Id="rId8"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hyperlink" Target="https://www.w3schools.com/cssref/pr_grid-area.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38.png"/><Relationship Id="rId6"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hyperlink" Target="https://medium.com/sue%C3%B1os-graficos/css-grid-la-mejor-opci%C3%B3n-para-crear-dise%C3%B1os-web-b1b7b8735566" TargetMode="External"/><Relationship Id="rId6" Type="http://schemas.openxmlformats.org/officeDocument/2006/relationships/hyperlink" Target="https://medium.com/sue%C3%B1os-graficos/css-grid-la-mejor-opci%C3%B3n-para-crear-dise%C3%B1os-web-b1b7b8735566" TargetMode="External"/><Relationship Id="rId7"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45.png"/><Relationship Id="rId6" Type="http://schemas.openxmlformats.org/officeDocument/2006/relationships/image" Target="../media/image40.png"/><Relationship Id="rId7" Type="http://schemas.openxmlformats.org/officeDocument/2006/relationships/image" Target="../media/image43.png"/><Relationship Id="rId8"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47.png"/><Relationship Id="rId6" Type="http://schemas.openxmlformats.org/officeDocument/2006/relationships/image" Target="../media/image49.png"/><Relationship Id="rId7"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jpg"/><Relationship Id="rId4" Type="http://schemas.openxmlformats.org/officeDocument/2006/relationships/image" Target="../media/image6.jpg"/><Relationship Id="rId5" Type="http://schemas.openxmlformats.org/officeDocument/2006/relationships/image" Target="../media/image50.png"/><Relationship Id="rId6"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2.jpg"/><Relationship Id="rId4" Type="http://schemas.openxmlformats.org/officeDocument/2006/relationships/image" Target="../media/image6.jpg"/><Relationship Id="rId5" Type="http://schemas.openxmlformats.org/officeDocument/2006/relationships/image" Target="../media/image50.png"/><Relationship Id="rId6"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hyperlink" Target="https://www.w3schools.com/css/css_grid.asp"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1659000" y="1782375"/>
            <a:ext cx="58260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lang="es" sz="7000">
                <a:solidFill>
                  <a:schemeClr val="lt1"/>
                </a:solidFill>
                <a:latin typeface="Archivo"/>
                <a:ea typeface="Archivo"/>
                <a:cs typeface="Archivo"/>
                <a:sym typeface="Archivo"/>
              </a:rPr>
              <a:t>Front-End JS</a:t>
            </a:r>
            <a:endParaRPr b="1" i="0" sz="7000" u="none" cap="none" strike="noStrike">
              <a:solidFill>
                <a:schemeClr val="lt1"/>
              </a:solidFill>
              <a:latin typeface="Archivo"/>
              <a:ea typeface="Archivo"/>
              <a:cs typeface="Archivo"/>
              <a:sym typeface="Archivo"/>
            </a:endParaRPr>
          </a:p>
        </p:txBody>
      </p:sp>
      <p:sp>
        <p:nvSpPr>
          <p:cNvPr id="55" name="Google Shape;55;p1"/>
          <p:cNvSpPr txBox="1"/>
          <p:nvPr/>
        </p:nvSpPr>
        <p:spPr>
          <a:xfrm>
            <a:off x="2434650" y="30882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Archivo Medium"/>
                <a:ea typeface="Archivo Medium"/>
                <a:cs typeface="Archivo Medium"/>
                <a:sym typeface="Archivo Medium"/>
              </a:rPr>
              <a:t>Clase 0</a:t>
            </a:r>
            <a:r>
              <a:rPr lang="es" sz="1800">
                <a:solidFill>
                  <a:schemeClr val="lt1"/>
                </a:solidFill>
                <a:latin typeface="Archivo Medium"/>
                <a:ea typeface="Archivo Medium"/>
                <a:cs typeface="Archivo Medium"/>
                <a:sym typeface="Archivo Medium"/>
              </a:rPr>
              <a:t>7</a:t>
            </a:r>
            <a:r>
              <a:rPr b="0" i="0" lang="es" sz="1800" u="none" cap="none" strike="noStrike">
                <a:solidFill>
                  <a:schemeClr val="lt1"/>
                </a:solidFill>
                <a:latin typeface="Archivo Medium"/>
                <a:ea typeface="Archivo Medium"/>
                <a:cs typeface="Archivo Medium"/>
                <a:sym typeface="Archivo Medium"/>
              </a:rPr>
              <a:t> - “</a:t>
            </a:r>
            <a:r>
              <a:rPr lang="es" sz="1800">
                <a:solidFill>
                  <a:schemeClr val="lt1"/>
                </a:solidFill>
                <a:latin typeface="Archivo Medium"/>
                <a:ea typeface="Archivo Medium"/>
                <a:cs typeface="Archivo Medium"/>
                <a:sym typeface="Archivo Medium"/>
              </a:rPr>
              <a:t>Grid y Media Queries</a:t>
            </a:r>
            <a:r>
              <a:rPr b="0" i="0" lang="es" sz="1800" u="none" cap="none" strike="noStrike">
                <a:solidFill>
                  <a:schemeClr val="lt1"/>
                </a:solidFill>
                <a:latin typeface="Archivo Medium"/>
                <a:ea typeface="Archivo Medium"/>
                <a:cs typeface="Archivo Medium"/>
                <a:sym typeface="Archivo Medium"/>
              </a:rPr>
              <a:t>”</a:t>
            </a:r>
            <a:endParaRPr b="0" i="0" sz="1800" u="none" cap="none" strike="noStrike">
              <a:solidFill>
                <a:schemeClr val="lt1"/>
              </a:solidFill>
              <a:latin typeface="Archivo Medium"/>
              <a:ea typeface="Archivo Medium"/>
              <a:cs typeface="Archivo Medium"/>
              <a:sym typeface="Archivo Medium"/>
            </a:endParaRPr>
          </a:p>
        </p:txBody>
      </p:sp>
      <p:sp>
        <p:nvSpPr>
          <p:cNvPr id="56" name="Google Shape;56;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cxnSp>
        <p:nvCxnSpPr>
          <p:cNvPr id="156" name="Google Shape;156;g2242f96bd2a_0_3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57" name="Google Shape;157;g2242f96bd2a_0_39"/>
          <p:cNvGrpSpPr/>
          <p:nvPr/>
        </p:nvGrpSpPr>
        <p:grpSpPr>
          <a:xfrm>
            <a:off x="7787125" y="447675"/>
            <a:ext cx="657040" cy="759481"/>
            <a:chOff x="0" y="-9525"/>
            <a:chExt cx="354123" cy="394843"/>
          </a:xfrm>
        </p:grpSpPr>
        <p:sp>
          <p:nvSpPr>
            <p:cNvPr id="158" name="Google Shape;158;g2242f96bd2a_0_3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59" name="Google Shape;159;g2242f96bd2a_0_3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60" name="Google Shape;160;g2242f96bd2a_0_3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61" name="Google Shape;161;g2242f96bd2a_0_3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CSS Grid | Display</a:t>
            </a:r>
            <a:endParaRPr b="1" i="0" sz="3900" u="none" cap="none" strike="noStrike">
              <a:solidFill>
                <a:srgbClr val="0000FF"/>
              </a:solidFill>
              <a:latin typeface="Montserrat"/>
              <a:ea typeface="Montserrat"/>
              <a:cs typeface="Montserrat"/>
              <a:sym typeface="Montserrat"/>
            </a:endParaRPr>
          </a:p>
        </p:txBody>
      </p:sp>
      <p:sp>
        <p:nvSpPr>
          <p:cNvPr id="162" name="Google Shape;162;g2242f96bd2a_0_39"/>
          <p:cNvSpPr txBox="1"/>
          <p:nvPr/>
        </p:nvSpPr>
        <p:spPr>
          <a:xfrm>
            <a:off x="508200" y="12286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Un elemento HTML se transforma en un contenedor de grilla cuando tiene su propiedad display seteada en grid o inline-grid:</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sp>
        <p:nvSpPr>
          <p:cNvPr id="163" name="Google Shape;163;g2242f96bd2a_0_39"/>
          <p:cNvSpPr/>
          <p:nvPr/>
        </p:nvSpPr>
        <p:spPr>
          <a:xfrm>
            <a:off x="992750" y="2165874"/>
            <a:ext cx="3026100" cy="1291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t/>
            </a:r>
            <a:endParaRPr>
              <a:solidFill>
                <a:srgbClr val="FFE66D"/>
              </a:solidFill>
              <a:latin typeface="Consolas"/>
              <a:ea typeface="Consolas"/>
              <a:cs typeface="Consolas"/>
              <a:sym typeface="Consolas"/>
            </a:endParaRPr>
          </a:p>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.grid-container</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grid</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64" name="Google Shape;164;g2242f96bd2a_0_39"/>
          <p:cNvSpPr/>
          <p:nvPr/>
        </p:nvSpPr>
        <p:spPr>
          <a:xfrm>
            <a:off x="5008025" y="2165875"/>
            <a:ext cx="3026100" cy="1291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t/>
            </a:r>
            <a:endParaRPr>
              <a:solidFill>
                <a:srgbClr val="FFE66D"/>
              </a:solidFill>
              <a:latin typeface="Consolas"/>
              <a:ea typeface="Consolas"/>
              <a:cs typeface="Consolas"/>
              <a:sym typeface="Consolas"/>
            </a:endParaRPr>
          </a:p>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.grid-container</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display: </a:t>
            </a:r>
            <a:r>
              <a:rPr b="0" i="0" lang="es" sz="1400" u="none" cap="none" strike="noStrike">
                <a:solidFill>
                  <a:srgbClr val="EE5D43"/>
                </a:solidFill>
                <a:latin typeface="Consolas"/>
                <a:ea typeface="Consolas"/>
                <a:cs typeface="Consolas"/>
                <a:sym typeface="Consolas"/>
              </a:rPr>
              <a:t>inline-grid</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165" name="Google Shape;165;g2242f96bd2a_0_39"/>
          <p:cNvSpPr txBox="1"/>
          <p:nvPr/>
        </p:nvSpPr>
        <p:spPr>
          <a:xfrm>
            <a:off x="992750" y="3457075"/>
            <a:ext cx="30261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sz="1450" u="sng">
                <a:solidFill>
                  <a:srgbClr val="0097A7"/>
                </a:solidFill>
                <a:latin typeface="Montserrat"/>
                <a:ea typeface="Montserrat"/>
                <a:cs typeface="Montserrat"/>
                <a:sym typeface="Montserrat"/>
                <a:hlinkClick r:id="rId5">
                  <a:extLst>
                    <a:ext uri="{A12FA001-AC4F-418D-AE19-62706E023703}">
                      <ahyp:hlinkClr val="tx"/>
                    </a:ext>
                  </a:extLst>
                </a:hlinkClick>
              </a:rPr>
              <a:t>Ejemplo</a:t>
            </a:r>
            <a:endParaRPr sz="1450">
              <a:solidFill>
                <a:srgbClr val="595959"/>
              </a:solidFill>
              <a:latin typeface="Montserrat"/>
              <a:ea typeface="Montserrat"/>
              <a:cs typeface="Montserrat"/>
              <a:sym typeface="Montserrat"/>
            </a:endParaRPr>
          </a:p>
        </p:txBody>
      </p:sp>
      <p:sp>
        <p:nvSpPr>
          <p:cNvPr id="166" name="Google Shape;166;g2242f96bd2a_0_39"/>
          <p:cNvSpPr txBox="1"/>
          <p:nvPr/>
        </p:nvSpPr>
        <p:spPr>
          <a:xfrm>
            <a:off x="5008025" y="3457075"/>
            <a:ext cx="30261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sz="1450" u="sng">
                <a:solidFill>
                  <a:srgbClr val="0097A7"/>
                </a:solidFill>
                <a:latin typeface="Montserrat"/>
                <a:ea typeface="Montserrat"/>
                <a:cs typeface="Montserrat"/>
                <a:sym typeface="Montserrat"/>
                <a:hlinkClick r:id="rId6">
                  <a:extLst>
                    <a:ext uri="{A12FA001-AC4F-418D-AE19-62706E023703}">
                      <ahyp:hlinkClr val="tx"/>
                    </a:ext>
                  </a:extLst>
                </a:hlinkClick>
              </a:rPr>
              <a:t>Ejemplo</a:t>
            </a:r>
            <a:endParaRPr sz="1450">
              <a:solidFill>
                <a:srgbClr val="59595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242f96bd2a_0_15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Grid Container</a:t>
            </a:r>
            <a:endParaRPr b="1" i="0" sz="4000" u="none" cap="none" strike="noStrike">
              <a:solidFill>
                <a:srgbClr val="0000FF"/>
              </a:solidFill>
              <a:latin typeface="Montserrat"/>
              <a:ea typeface="Montserrat"/>
              <a:cs typeface="Montserrat"/>
              <a:sym typeface="Montserrat"/>
            </a:endParaRPr>
          </a:p>
        </p:txBody>
      </p:sp>
      <p:cxnSp>
        <p:nvCxnSpPr>
          <p:cNvPr id="172" name="Google Shape;172;g2242f96bd2a_0_15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73" name="Google Shape;173;g2242f96bd2a_0_158"/>
          <p:cNvGrpSpPr/>
          <p:nvPr/>
        </p:nvGrpSpPr>
        <p:grpSpPr>
          <a:xfrm>
            <a:off x="7787125" y="447675"/>
            <a:ext cx="657040" cy="759481"/>
            <a:chOff x="0" y="-9525"/>
            <a:chExt cx="354123" cy="394843"/>
          </a:xfrm>
        </p:grpSpPr>
        <p:sp>
          <p:nvSpPr>
            <p:cNvPr id="174" name="Google Shape;174;g2242f96bd2a_0_15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75" name="Google Shape;175;g2242f96bd2a_0_15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76" name="Google Shape;176;g2242f96bd2a_0_15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77" name="Google Shape;177;g2242f96bd2a_0_158"/>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que un elemento HTML se comporte como un contenedor de cuadrícula, debemos establecer la propiedad display en grid (cuadrícula) o inline-grid (cuadrícula en línea). Los contenedores de cuadrícula consisten en elementos de cuadrícula, colocados dentro de columnas y filas.</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650">
              <a:solidFill>
                <a:srgbClr val="595959"/>
              </a:solidFill>
              <a:latin typeface="Montserrat"/>
              <a:ea typeface="Montserrat"/>
              <a:cs typeface="Montserrat"/>
              <a:sym typeface="Montserrat"/>
            </a:endParaRPr>
          </a:p>
        </p:txBody>
      </p:sp>
      <p:pic>
        <p:nvPicPr>
          <p:cNvPr id="178" name="Google Shape;178;g2242f96bd2a_0_158"/>
          <p:cNvPicPr preferRelativeResize="0"/>
          <p:nvPr/>
        </p:nvPicPr>
        <p:blipFill rotWithShape="1">
          <a:blip r:embed="rId5">
            <a:alphaModFix/>
          </a:blip>
          <a:srcRect b="0" l="0" r="0" t="0"/>
          <a:stretch/>
        </p:blipFill>
        <p:spPr>
          <a:xfrm>
            <a:off x="604975" y="2571750"/>
            <a:ext cx="7934040" cy="111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cxnSp>
        <p:nvCxnSpPr>
          <p:cNvPr id="183" name="Google Shape;183;g2242f96bd2a_0_194"/>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84" name="Google Shape;184;g2242f96bd2a_0_194"/>
          <p:cNvGrpSpPr/>
          <p:nvPr/>
        </p:nvGrpSpPr>
        <p:grpSpPr>
          <a:xfrm>
            <a:off x="7787125" y="447675"/>
            <a:ext cx="657040" cy="759481"/>
            <a:chOff x="0" y="-9525"/>
            <a:chExt cx="354123" cy="394843"/>
          </a:xfrm>
        </p:grpSpPr>
        <p:sp>
          <p:nvSpPr>
            <p:cNvPr id="185" name="Google Shape;185;g2242f96bd2a_0_194"/>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86" name="Google Shape;186;g2242f96bd2a_0_194"/>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87" name="Google Shape;187;g2242f96bd2a_0_194"/>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88" name="Google Shape;188;g2242f96bd2a_0_194"/>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Grid Container</a:t>
            </a:r>
            <a:endParaRPr b="1" i="0" sz="4000" u="none" cap="none" strike="noStrike">
              <a:solidFill>
                <a:srgbClr val="0000FF"/>
              </a:solidFill>
              <a:latin typeface="Montserrat"/>
              <a:ea typeface="Montserrat"/>
              <a:cs typeface="Montserrat"/>
              <a:sym typeface="Montserrat"/>
            </a:endParaRPr>
          </a:p>
        </p:txBody>
      </p:sp>
      <p:sp>
        <p:nvSpPr>
          <p:cNvPr id="189" name="Google Shape;189;g2242f96bd2a_0_194"/>
          <p:cNvSpPr txBox="1"/>
          <p:nvPr/>
        </p:nvSpPr>
        <p:spPr>
          <a:xfrm>
            <a:off x="432000" y="13140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Este es el código que genera el cuadro de la diapositiva anterior:</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s" sz="1650">
                <a:solidFill>
                  <a:srgbClr val="595959"/>
                </a:solidFill>
                <a:latin typeface="Montserrat"/>
                <a:ea typeface="Montserrat"/>
                <a:cs typeface="Montserrat"/>
                <a:sym typeface="Montserrat"/>
              </a:rPr>
              <a:t>EsEste</a:t>
            </a:r>
            <a:endParaRPr sz="1650">
              <a:solidFill>
                <a:srgbClr val="595959"/>
              </a:solidFill>
              <a:latin typeface="Montserrat"/>
              <a:ea typeface="Montserrat"/>
              <a:cs typeface="Montserrat"/>
              <a:sym typeface="Montserrat"/>
            </a:endParaRPr>
          </a:p>
        </p:txBody>
      </p:sp>
      <p:sp>
        <p:nvSpPr>
          <p:cNvPr id="190" name="Google Shape;190;g2242f96bd2a_0_194"/>
          <p:cNvSpPr/>
          <p:nvPr/>
        </p:nvSpPr>
        <p:spPr>
          <a:xfrm>
            <a:off x="432025" y="1895573"/>
            <a:ext cx="21810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FE66D"/>
                </a:solidFill>
                <a:latin typeface="Consolas"/>
                <a:ea typeface="Consolas"/>
                <a:cs typeface="Consolas"/>
                <a:sym typeface="Consolas"/>
              </a:rPr>
              <a:t>class</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96E072"/>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&gt;1&lt;/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&gt;2&lt;/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&gt;3&lt;/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&gt;4&lt;/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&gt;5&lt;/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&gt;6&lt;/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&gt;7&lt;/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&gt;8&lt;/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&gt;</a:t>
            </a:r>
            <a:endParaRPr b="0" i="0" sz="1000" u="none" cap="none" strike="noStrike">
              <a:latin typeface="Arial"/>
              <a:ea typeface="Arial"/>
              <a:cs typeface="Arial"/>
              <a:sym typeface="Arial"/>
            </a:endParaRPr>
          </a:p>
        </p:txBody>
      </p:sp>
      <p:sp>
        <p:nvSpPr>
          <p:cNvPr id="191" name="Google Shape;191;g2242f96bd2a_0_194"/>
          <p:cNvSpPr/>
          <p:nvPr/>
        </p:nvSpPr>
        <p:spPr>
          <a:xfrm>
            <a:off x="2759275" y="1910250"/>
            <a:ext cx="32286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000"/>
              <a:buFont typeface="Consolas"/>
              <a:buNone/>
            </a:pPr>
            <a:r>
              <a:rPr b="0" i="0" lang="es" sz="1000" u="none" cap="none" strike="noStrike">
                <a:solidFill>
                  <a:srgbClr val="FFE66D"/>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width: </a:t>
            </a:r>
            <a:r>
              <a:rPr b="0" i="0" lang="es" sz="1000" u="none" cap="none" strike="noStrike">
                <a:solidFill>
                  <a:srgbClr val="F39C12"/>
                </a:solidFill>
                <a:latin typeface="Consolas"/>
                <a:ea typeface="Consolas"/>
                <a:cs typeface="Consolas"/>
                <a:sym typeface="Consolas"/>
              </a:rPr>
              <a:t>800px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display: </a:t>
            </a:r>
            <a:r>
              <a:rPr b="0" i="0" lang="es" sz="1000" u="none" cap="none" strike="noStrike">
                <a:solidFill>
                  <a:srgbClr val="EE5D43"/>
                </a:solidFill>
                <a:latin typeface="Consolas"/>
                <a:ea typeface="Consolas"/>
                <a:cs typeface="Consolas"/>
                <a:sym typeface="Consolas"/>
              </a:rPr>
              <a:t>grid</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grid-template-columns: </a:t>
            </a:r>
            <a:r>
              <a:rPr b="0" i="0" lang="es" sz="1000" u="none" cap="none" strike="noStrike">
                <a:solidFill>
                  <a:srgbClr val="EE5D43"/>
                </a:solidFill>
                <a:latin typeface="Consolas"/>
                <a:ea typeface="Consolas"/>
                <a:cs typeface="Consolas"/>
                <a:sym typeface="Consolas"/>
              </a:rPr>
              <a:t>repeat</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F39C12"/>
                </a:solidFill>
                <a:latin typeface="Consolas"/>
                <a:ea typeface="Consolas"/>
                <a:cs typeface="Consolas"/>
                <a:sym typeface="Consolas"/>
              </a:rPr>
              <a:t>4</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EE5D43"/>
                </a:solidFill>
                <a:latin typeface="Consolas"/>
                <a:ea typeface="Consolas"/>
                <a:cs typeface="Consolas"/>
                <a:sym typeface="Consolas"/>
              </a:rPr>
              <a:t>auto</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grid-gap: </a:t>
            </a:r>
            <a:r>
              <a:rPr b="0" i="0" lang="es" sz="1000" u="none" cap="none" strike="noStrike">
                <a:solidFill>
                  <a:srgbClr val="F39C12"/>
                </a:solidFill>
                <a:latin typeface="Consolas"/>
                <a:ea typeface="Consolas"/>
                <a:cs typeface="Consolas"/>
                <a:sym typeface="Consolas"/>
              </a:rPr>
              <a:t>10px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background-color: </a:t>
            </a:r>
            <a:r>
              <a:rPr b="0" i="0" lang="es" sz="1000" u="none" cap="none" strike="noStrike">
                <a:solidFill>
                  <a:srgbClr val="EE5D43"/>
                </a:solidFill>
                <a:latin typeface="Consolas"/>
                <a:ea typeface="Consolas"/>
                <a:cs typeface="Consolas"/>
                <a:sym typeface="Consolas"/>
              </a:rPr>
              <a:t>blue</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padding: </a:t>
            </a:r>
            <a:r>
              <a:rPr b="0" i="0" lang="es" sz="1000" u="none" cap="none" strike="noStrike">
                <a:solidFill>
                  <a:srgbClr val="F39C12"/>
                </a:solidFill>
                <a:latin typeface="Consolas"/>
                <a:ea typeface="Consolas"/>
                <a:cs typeface="Consolas"/>
                <a:sym typeface="Consolas"/>
              </a:rPr>
              <a:t>10px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p:txBody>
      </p:sp>
      <p:sp>
        <p:nvSpPr>
          <p:cNvPr id="192" name="Google Shape;192;g2242f96bd2a_0_194"/>
          <p:cNvSpPr/>
          <p:nvPr/>
        </p:nvSpPr>
        <p:spPr>
          <a:xfrm>
            <a:off x="6134125" y="1910241"/>
            <a:ext cx="2422800" cy="1928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000"/>
              <a:buFont typeface="Consolas"/>
              <a:buNone/>
            </a:pPr>
            <a:r>
              <a:rPr b="0" i="0" lang="es" sz="1000" u="none" cap="none" strike="noStrike">
                <a:solidFill>
                  <a:srgbClr val="FFE66D"/>
                </a:solidFill>
                <a:latin typeface="Consolas"/>
                <a:ea typeface="Consolas"/>
                <a:cs typeface="Consolas"/>
                <a:sym typeface="Consolas"/>
              </a:rPr>
              <a:t>.grid-container</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EE5D43"/>
                </a:solidFill>
                <a:latin typeface="Consolas"/>
                <a:ea typeface="Consolas"/>
                <a:cs typeface="Consolas"/>
                <a:sym typeface="Consolas"/>
              </a:rPr>
              <a:t>&gt;</a:t>
            </a: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92672"/>
                </a:solidFill>
                <a:latin typeface="Consolas"/>
                <a:ea typeface="Consolas"/>
                <a:cs typeface="Consolas"/>
                <a:sym typeface="Consolas"/>
              </a:rPr>
              <a:t>div</a:t>
            </a:r>
            <a:r>
              <a:rPr b="0" i="0" lang="es" sz="1000" u="none" cap="none" strike="noStrike">
                <a:solidFill>
                  <a:srgbClr val="D5CED9"/>
                </a:solidFill>
                <a:latin typeface="Consolas"/>
                <a:ea typeface="Consolas"/>
                <a:cs typeface="Consolas"/>
                <a:sym typeface="Consolas"/>
              </a:rPr>
              <a:t> {</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background-color: </a:t>
            </a:r>
            <a:r>
              <a:rPr b="0" i="0" lang="es" sz="1000" u="none" cap="none" strike="noStrike">
                <a:solidFill>
                  <a:srgbClr val="EE5D43"/>
                </a:solidFill>
                <a:latin typeface="Consolas"/>
                <a:ea typeface="Consolas"/>
                <a:cs typeface="Consolas"/>
                <a:sym typeface="Consolas"/>
              </a:rPr>
              <a:t>lightblue</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text-align: </a:t>
            </a:r>
            <a:r>
              <a:rPr b="0" i="0" lang="es" sz="1000" u="none" cap="none" strike="noStrike">
                <a:solidFill>
                  <a:srgbClr val="EE5D43"/>
                </a:solidFill>
                <a:latin typeface="Consolas"/>
                <a:ea typeface="Consolas"/>
                <a:cs typeface="Consolas"/>
                <a:sym typeface="Consolas"/>
              </a:rPr>
              <a:t>center</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font-size: </a:t>
            </a:r>
            <a:r>
              <a:rPr b="0" i="0" lang="es" sz="1000" u="none" cap="none" strike="noStrike">
                <a:solidFill>
                  <a:srgbClr val="F39C12"/>
                </a:solidFill>
                <a:latin typeface="Consolas"/>
                <a:ea typeface="Consolas"/>
                <a:cs typeface="Consolas"/>
                <a:sym typeface="Consolas"/>
              </a:rPr>
              <a:t>20px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    height: </a:t>
            </a:r>
            <a:r>
              <a:rPr b="0" i="0" lang="es" sz="1000" u="none" cap="none" strike="noStrike">
                <a:solidFill>
                  <a:srgbClr val="F39C12"/>
                </a:solidFill>
                <a:latin typeface="Consolas"/>
                <a:ea typeface="Consolas"/>
                <a:cs typeface="Consolas"/>
                <a:sym typeface="Consolas"/>
              </a:rPr>
              <a:t>40px</a:t>
            </a: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000"/>
              <a:buFont typeface="Consolas"/>
              <a:buNone/>
            </a:pPr>
            <a:r>
              <a:rPr b="0" i="0" lang="es" sz="1000" u="none" cap="none" strike="noStrike">
                <a:solidFill>
                  <a:srgbClr val="D5CED9"/>
                </a:solidFill>
                <a:latin typeface="Consolas"/>
                <a:ea typeface="Consolas"/>
                <a:cs typeface="Consolas"/>
                <a:sym typeface="Consolas"/>
              </a:rPr>
              <a:t>}</a:t>
            </a:r>
            <a:endParaRPr b="0" i="0" sz="1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g2242f96bd2a_0_20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Grid | grid-template-columns</a:t>
            </a:r>
            <a:endParaRPr b="1" i="0" sz="3200" u="none" cap="none" strike="noStrike">
              <a:solidFill>
                <a:srgbClr val="0000FF"/>
              </a:solidFill>
              <a:latin typeface="Montserrat"/>
              <a:ea typeface="Montserrat"/>
              <a:cs typeface="Montserrat"/>
              <a:sym typeface="Montserrat"/>
            </a:endParaRPr>
          </a:p>
        </p:txBody>
      </p:sp>
      <p:cxnSp>
        <p:nvCxnSpPr>
          <p:cNvPr id="198" name="Google Shape;198;g2242f96bd2a_0_20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99" name="Google Shape;199;g2242f96bd2a_0_203"/>
          <p:cNvGrpSpPr/>
          <p:nvPr/>
        </p:nvGrpSpPr>
        <p:grpSpPr>
          <a:xfrm>
            <a:off x="7787125" y="447675"/>
            <a:ext cx="657040" cy="759481"/>
            <a:chOff x="0" y="-9525"/>
            <a:chExt cx="354123" cy="394843"/>
          </a:xfrm>
        </p:grpSpPr>
        <p:sp>
          <p:nvSpPr>
            <p:cNvPr id="200" name="Google Shape;200;g2242f96bd2a_0_20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01" name="Google Shape;201;g2242f96bd2a_0_20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02" name="Google Shape;202;g2242f96bd2a_0_20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03" name="Google Shape;203;g2242f96bd2a_0_203"/>
          <p:cNvSpPr txBox="1"/>
          <p:nvPr/>
        </p:nvSpPr>
        <p:spPr>
          <a:xfrm>
            <a:off x="432000" y="13140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La propiedad </a:t>
            </a:r>
            <a:r>
              <a:rPr b="1" lang="es">
                <a:solidFill>
                  <a:schemeClr val="dk1"/>
                </a:solidFill>
                <a:latin typeface="Archivo Narrow"/>
                <a:ea typeface="Archivo Narrow"/>
                <a:cs typeface="Archivo Narrow"/>
                <a:sym typeface="Archivo Narrow"/>
              </a:rPr>
              <a:t>grid-template-columns</a:t>
            </a:r>
            <a:r>
              <a:rPr lang="es">
                <a:solidFill>
                  <a:schemeClr val="dk1"/>
                </a:solidFill>
                <a:latin typeface="Archivo Narrow"/>
                <a:ea typeface="Archivo Narrow"/>
                <a:cs typeface="Archivo Narrow"/>
                <a:sym typeface="Archivo Narrow"/>
              </a:rPr>
              <a:t> define el número de columnas (y el ancho) de la cuadrícula. Se colocan los valores separados por espacios, y cada uno define el ancho de la columna respectiva. Se pueden establecer anchos en px, unidades relativas o %, aunque es recomendable utilizar la medida fr.</a:t>
            </a:r>
            <a:endParaRPr sz="1650">
              <a:solidFill>
                <a:srgbClr val="595959"/>
              </a:solidFill>
              <a:latin typeface="Montserrat"/>
              <a:ea typeface="Montserrat"/>
              <a:cs typeface="Montserrat"/>
              <a:sym typeface="Montserrat"/>
            </a:endParaRPr>
          </a:p>
        </p:txBody>
      </p:sp>
      <p:pic>
        <p:nvPicPr>
          <p:cNvPr id="204" name="Google Shape;204;g2242f96bd2a_0_203"/>
          <p:cNvPicPr preferRelativeResize="0"/>
          <p:nvPr/>
        </p:nvPicPr>
        <p:blipFill rotWithShape="1">
          <a:blip r:embed="rId5">
            <a:alphaModFix/>
          </a:blip>
          <a:srcRect b="0" l="0" r="0" t="0"/>
          <a:stretch/>
        </p:blipFill>
        <p:spPr>
          <a:xfrm>
            <a:off x="1029238" y="3136195"/>
            <a:ext cx="7085521" cy="794520"/>
          </a:xfrm>
          <a:prstGeom prst="rect">
            <a:avLst/>
          </a:prstGeom>
          <a:noFill/>
          <a:ln>
            <a:noFill/>
          </a:ln>
        </p:spPr>
      </p:pic>
      <p:sp>
        <p:nvSpPr>
          <p:cNvPr id="205" name="Google Shape;205;g2242f96bd2a_0_203"/>
          <p:cNvSpPr/>
          <p:nvPr/>
        </p:nvSpPr>
        <p:spPr>
          <a:xfrm>
            <a:off x="1060200" y="2424000"/>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/*Medidas en px:*/</a:t>
            </a:r>
            <a:endParaRPr>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grid-template-columns: </a:t>
            </a:r>
            <a:r>
              <a:rPr b="0" i="0" lang="es" sz="1400" u="none" cap="none" strike="noStrike">
                <a:solidFill>
                  <a:srgbClr val="F39C12"/>
                </a:solidFill>
                <a:latin typeface="Consolas"/>
                <a:ea typeface="Consolas"/>
                <a:cs typeface="Consolas"/>
                <a:sym typeface="Consolas"/>
              </a:rPr>
              <a:t>300px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200px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400px</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cxnSp>
        <p:nvCxnSpPr>
          <p:cNvPr id="210" name="Google Shape;210;g2242f96bd2a_0_21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11" name="Google Shape;211;g2242f96bd2a_0_212"/>
          <p:cNvGrpSpPr/>
          <p:nvPr/>
        </p:nvGrpSpPr>
        <p:grpSpPr>
          <a:xfrm>
            <a:off x="7787125" y="447675"/>
            <a:ext cx="657040" cy="759481"/>
            <a:chOff x="0" y="-9525"/>
            <a:chExt cx="354123" cy="394843"/>
          </a:xfrm>
        </p:grpSpPr>
        <p:sp>
          <p:nvSpPr>
            <p:cNvPr id="212" name="Google Shape;212;g2242f96bd2a_0_2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13" name="Google Shape;213;g2242f96bd2a_0_2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14" name="Google Shape;214;g2242f96bd2a_0_21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15" name="Google Shape;215;g2242f96bd2a_0_21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16" name="Google Shape;216;g2242f96bd2a_0_212"/>
          <p:cNvSpPr/>
          <p:nvPr/>
        </p:nvSpPr>
        <p:spPr>
          <a:xfrm>
            <a:off x="1060200" y="1232575"/>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/*Medidas en %:*/</a:t>
            </a:r>
            <a:endParaRPr>
              <a:solidFill>
                <a:srgbClr val="D5CED9"/>
              </a:solidFill>
              <a:latin typeface="Consolas"/>
              <a:ea typeface="Consolas"/>
              <a:cs typeface="Consolas"/>
              <a:sym typeface="Consolas"/>
            </a:endParaRPr>
          </a:p>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grid-template-columns: </a:t>
            </a:r>
            <a:r>
              <a:rPr lang="es">
                <a:solidFill>
                  <a:srgbClr val="F39C12"/>
                </a:solidFill>
                <a:latin typeface="Consolas"/>
                <a:ea typeface="Consolas"/>
                <a:cs typeface="Consolas"/>
                <a:sym typeface="Consolas"/>
              </a:rPr>
              <a:t>50%</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35%</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15%</a:t>
            </a:r>
            <a:r>
              <a:rPr lang="es">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pic>
        <p:nvPicPr>
          <p:cNvPr id="217" name="Google Shape;217;g2242f96bd2a_0_212"/>
          <p:cNvPicPr preferRelativeResize="0"/>
          <p:nvPr/>
        </p:nvPicPr>
        <p:blipFill rotWithShape="1">
          <a:blip r:embed="rId5">
            <a:alphaModFix/>
          </a:blip>
          <a:srcRect b="0" l="0" r="0" t="0"/>
          <a:stretch/>
        </p:blipFill>
        <p:spPr>
          <a:xfrm>
            <a:off x="1060199" y="1852725"/>
            <a:ext cx="7023601" cy="572700"/>
          </a:xfrm>
          <a:prstGeom prst="rect">
            <a:avLst/>
          </a:prstGeom>
          <a:noFill/>
          <a:ln>
            <a:noFill/>
          </a:ln>
        </p:spPr>
      </p:pic>
      <p:sp>
        <p:nvSpPr>
          <p:cNvPr id="218" name="Google Shape;218;g2242f96bd2a_0_212"/>
          <p:cNvSpPr/>
          <p:nvPr/>
        </p:nvSpPr>
        <p:spPr>
          <a:xfrm>
            <a:off x="1060200" y="2538550"/>
            <a:ext cx="7023600" cy="5727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5F6167"/>
                </a:solidFill>
                <a:latin typeface="Consolas"/>
                <a:ea typeface="Consolas"/>
                <a:cs typeface="Consolas"/>
                <a:sym typeface="Consolas"/>
              </a:rPr>
              <a:t>/*Medida automática:*/</a:t>
            </a:r>
            <a:endParaRPr>
              <a:solidFill>
                <a:srgbClr val="D5CED9"/>
              </a:solidFill>
              <a:latin typeface="Consolas"/>
              <a:ea typeface="Consolas"/>
              <a:cs typeface="Consolas"/>
              <a:sym typeface="Consolas"/>
            </a:endParaRPr>
          </a:p>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grid-template-columns: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 </a:t>
            </a:r>
            <a:r>
              <a:rPr lang="es">
                <a:solidFill>
                  <a:srgbClr val="EE5D43"/>
                </a:solidFill>
                <a:latin typeface="Consolas"/>
                <a:ea typeface="Consolas"/>
                <a:cs typeface="Consolas"/>
                <a:sym typeface="Consolas"/>
              </a:rPr>
              <a:t>auto</a:t>
            </a:r>
            <a:r>
              <a:rPr lang="es">
                <a:solidFill>
                  <a:srgbClr val="D5CED9"/>
                </a:solidFill>
                <a:latin typeface="Consolas"/>
                <a:ea typeface="Consolas"/>
                <a:cs typeface="Consolas"/>
                <a:sym typeface="Consolas"/>
              </a:rPr>
              <a:t>;</a:t>
            </a:r>
            <a:endParaRPr>
              <a:solidFill>
                <a:srgbClr val="000000"/>
              </a:solidFill>
            </a:endParaRPr>
          </a:p>
          <a:p>
            <a:pPr indent="0" lvl="0" marL="0" rtl="0" algn="l">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p:txBody>
      </p:sp>
      <p:pic>
        <p:nvPicPr>
          <p:cNvPr id="219" name="Google Shape;219;g2242f96bd2a_0_212"/>
          <p:cNvPicPr preferRelativeResize="0"/>
          <p:nvPr/>
        </p:nvPicPr>
        <p:blipFill rotWithShape="1">
          <a:blip r:embed="rId6">
            <a:alphaModFix/>
          </a:blip>
          <a:srcRect b="0" l="0" r="0" t="0"/>
          <a:stretch/>
        </p:blipFill>
        <p:spPr>
          <a:xfrm>
            <a:off x="1060199" y="3175025"/>
            <a:ext cx="7023601" cy="572700"/>
          </a:xfrm>
          <a:prstGeom prst="rect">
            <a:avLst/>
          </a:prstGeom>
          <a:noFill/>
          <a:ln>
            <a:noFill/>
          </a:ln>
        </p:spPr>
      </p:pic>
      <p:sp>
        <p:nvSpPr>
          <p:cNvPr id="220" name="Google Shape;220;g2242f96bd2a_0_212"/>
          <p:cNvSpPr/>
          <p:nvPr/>
        </p:nvSpPr>
        <p:spPr>
          <a:xfrm>
            <a:off x="486600" y="3774581"/>
            <a:ext cx="8170800" cy="7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a:solidFill>
                  <a:schemeClr val="dk1"/>
                </a:solidFill>
                <a:latin typeface="Archivo Narrow"/>
                <a:ea typeface="Archivo Narrow"/>
                <a:cs typeface="Archivo Narrow"/>
                <a:sym typeface="Archivo Narrow"/>
              </a:rPr>
              <a:t>Si una cuadrícula de 4 columnas tiene más de 4 elementos, se agrega automáticamente una nueva fila para colocar los elementos extra.</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1100"/>
              <a:buFont typeface="Arial"/>
              <a:buNone/>
            </a:pPr>
            <a:r>
              <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AA7AFA"/>
              </a:buClr>
              <a:buSzPts val="1400"/>
              <a:buFont typeface="Montserrat"/>
              <a:buNone/>
            </a:pPr>
            <a:r>
              <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cxnSp>
        <p:nvCxnSpPr>
          <p:cNvPr id="225" name="Google Shape;225;g2242f96bd2a_0_25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26" name="Google Shape;226;g2242f96bd2a_0_259"/>
          <p:cNvGrpSpPr/>
          <p:nvPr/>
        </p:nvGrpSpPr>
        <p:grpSpPr>
          <a:xfrm>
            <a:off x="7787125" y="447675"/>
            <a:ext cx="657040" cy="759481"/>
            <a:chOff x="0" y="-9525"/>
            <a:chExt cx="354123" cy="394843"/>
          </a:xfrm>
        </p:grpSpPr>
        <p:sp>
          <p:nvSpPr>
            <p:cNvPr id="227" name="Google Shape;227;g2242f96bd2a_0_25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28" name="Google Shape;228;g2242f96bd2a_0_25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29" name="Google Shape;229;g2242f96bd2a_0_25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30" name="Google Shape;230;g2242f96bd2a_0_25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31" name="Google Shape;231;g2242f96bd2a_0_259"/>
          <p:cNvSpPr txBox="1"/>
          <p:nvPr/>
        </p:nvSpPr>
        <p:spPr>
          <a:xfrm>
            <a:off x="432000" y="1803350"/>
            <a:ext cx="8280000" cy="282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unidad especial de Grid fr (fraction) representa una fracción de espacio restante en el grid.</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32" name="Google Shape;232;g2242f96bd2a_0_259"/>
          <p:cNvSpPr/>
          <p:nvPr/>
        </p:nvSpPr>
        <p:spPr>
          <a:xfrm>
            <a:off x="432010" y="1314020"/>
            <a:ext cx="81708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A7AFA"/>
              </a:buClr>
              <a:buSzPts val="1400"/>
              <a:buFont typeface="Montserrat"/>
              <a:buNone/>
            </a:pPr>
            <a:r>
              <a:rPr b="1" lang="es" sz="1700">
                <a:solidFill>
                  <a:schemeClr val="dk1"/>
                </a:solidFill>
                <a:latin typeface="Archivo Narrow"/>
                <a:ea typeface="Archivo Narrow"/>
                <a:cs typeface="Archivo Narrow"/>
                <a:sym typeface="Archivo Narrow"/>
              </a:rPr>
              <a:t>Unidad fracción restante (fr):</a:t>
            </a:r>
            <a:endParaRPr b="1" sz="1700">
              <a:solidFill>
                <a:schemeClr val="dk1"/>
              </a:solidFill>
              <a:latin typeface="Archivo Narrow"/>
              <a:ea typeface="Archivo Narrow"/>
              <a:cs typeface="Archivo Narrow"/>
              <a:sym typeface="Archivo Narrow"/>
            </a:endParaRPr>
          </a:p>
        </p:txBody>
      </p:sp>
      <p:sp>
        <p:nvSpPr>
          <p:cNvPr id="233" name="Google Shape;233;g2242f96bd2a_0_259"/>
          <p:cNvSpPr/>
          <p:nvPr/>
        </p:nvSpPr>
        <p:spPr>
          <a:xfrm>
            <a:off x="1060200" y="2584150"/>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chemeClr val="lt1"/>
                </a:solidFill>
                <a:latin typeface="Archivo Narrow"/>
                <a:ea typeface="Archivo Narrow"/>
                <a:cs typeface="Archivo Narrow"/>
                <a:sym typeface="Archivo Narrow"/>
              </a:rPr>
              <a:t>grid-template-columns: 0.5fr 2fr 1fr;</a:t>
            </a:r>
            <a:endParaRPr>
              <a:solidFill>
                <a:schemeClr val="lt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D5CED9"/>
              </a:buClr>
              <a:buSzPts val="1400"/>
              <a:buFont typeface="Consolas"/>
              <a:buNone/>
            </a:pPr>
            <a:r>
              <a:t/>
            </a:r>
            <a:endParaRPr>
              <a:solidFill>
                <a:schemeClr val="dk1"/>
              </a:solidFill>
              <a:latin typeface="Archivo Narrow"/>
              <a:ea typeface="Archivo Narrow"/>
              <a:cs typeface="Archivo Narrow"/>
              <a:sym typeface="Archivo Narrow"/>
            </a:endParaRPr>
          </a:p>
        </p:txBody>
      </p:sp>
      <p:pic>
        <p:nvPicPr>
          <p:cNvPr id="234" name="Google Shape;234;g2242f96bd2a_0_259"/>
          <p:cNvPicPr preferRelativeResize="0"/>
          <p:nvPr/>
        </p:nvPicPr>
        <p:blipFill rotWithShape="1">
          <a:blip r:embed="rId5">
            <a:alphaModFix/>
          </a:blip>
          <a:srcRect b="0" l="0" r="0" t="0"/>
          <a:stretch/>
        </p:blipFill>
        <p:spPr>
          <a:xfrm>
            <a:off x="1060200" y="3078325"/>
            <a:ext cx="7023598" cy="78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cxnSp>
        <p:nvCxnSpPr>
          <p:cNvPr id="239" name="Google Shape;239;g2242f96bd2a_0_26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40" name="Google Shape;240;g2242f96bd2a_0_268"/>
          <p:cNvGrpSpPr/>
          <p:nvPr/>
        </p:nvGrpSpPr>
        <p:grpSpPr>
          <a:xfrm>
            <a:off x="7787125" y="447675"/>
            <a:ext cx="657040" cy="759481"/>
            <a:chOff x="0" y="-9525"/>
            <a:chExt cx="354123" cy="394843"/>
          </a:xfrm>
        </p:grpSpPr>
        <p:sp>
          <p:nvSpPr>
            <p:cNvPr id="241" name="Google Shape;241;g2242f96bd2a_0_26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42" name="Google Shape;242;g2242f96bd2a_0_26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43" name="Google Shape;243;g2242f96bd2a_0_26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44" name="Google Shape;244;g2242f96bd2a_0_26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grid-template-columns</a:t>
            </a:r>
            <a:endParaRPr b="1" i="0" sz="4000" u="none" cap="none" strike="noStrike">
              <a:solidFill>
                <a:srgbClr val="0000FF"/>
              </a:solidFill>
              <a:latin typeface="Montserrat"/>
              <a:ea typeface="Montserrat"/>
              <a:cs typeface="Montserrat"/>
              <a:sym typeface="Montserrat"/>
            </a:endParaRPr>
          </a:p>
        </p:txBody>
      </p:sp>
      <p:sp>
        <p:nvSpPr>
          <p:cNvPr id="245" name="Google Shape;245;g2242f96bd2a_0_268"/>
          <p:cNvSpPr txBox="1"/>
          <p:nvPr/>
        </p:nvSpPr>
        <p:spPr>
          <a:xfrm>
            <a:off x="432000" y="1574750"/>
            <a:ext cx="8280000" cy="282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Se puede utilizar la expresión repeat() para indicar repetición de valores, indicando el número de veces que se repiten y el tamaño en cuestión.</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La expresión a utilizar es la siguiente:</a:t>
            </a:r>
            <a:br>
              <a:rPr lang="es">
                <a:solidFill>
                  <a:schemeClr val="dk1"/>
                </a:solidFill>
                <a:latin typeface="Archivo Narrow"/>
                <a:ea typeface="Archivo Narrow"/>
                <a:cs typeface="Archivo Narrow"/>
                <a:sym typeface="Archivo Narrow"/>
              </a:rPr>
            </a:br>
            <a:r>
              <a:rPr lang="es">
                <a:solidFill>
                  <a:schemeClr val="dk1"/>
                </a:solidFill>
                <a:latin typeface="Archivo Narrow"/>
                <a:ea typeface="Archivo Narrow"/>
                <a:cs typeface="Archivo Narrow"/>
                <a:sym typeface="Archivo Narrow"/>
              </a:rPr>
              <a:t>repeat([núm de veces], [valor o valores]):</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46" name="Google Shape;246;g2242f96bd2a_0_268"/>
          <p:cNvSpPr/>
          <p:nvPr/>
        </p:nvSpPr>
        <p:spPr>
          <a:xfrm>
            <a:off x="508210" y="1161620"/>
            <a:ext cx="8170800" cy="34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700">
                <a:solidFill>
                  <a:schemeClr val="dk1"/>
                </a:solidFill>
                <a:latin typeface="Archivo Narrow"/>
                <a:ea typeface="Archivo Narrow"/>
                <a:cs typeface="Archivo Narrow"/>
                <a:sym typeface="Archivo Narrow"/>
              </a:rPr>
              <a:t>La expresión repeat():</a:t>
            </a:r>
            <a:endParaRPr b="1" sz="1700">
              <a:solidFill>
                <a:schemeClr val="dk1"/>
              </a:solidFill>
              <a:latin typeface="Archivo Narrow"/>
              <a:ea typeface="Archivo Narrow"/>
              <a:cs typeface="Archivo Narrow"/>
              <a:sym typeface="Archivo Narrow"/>
            </a:endParaRPr>
          </a:p>
        </p:txBody>
      </p:sp>
      <p:sp>
        <p:nvSpPr>
          <p:cNvPr id="247" name="Google Shape;247;g2242f96bd2a_0_268"/>
          <p:cNvSpPr/>
          <p:nvPr/>
        </p:nvSpPr>
        <p:spPr>
          <a:xfrm>
            <a:off x="1096875" y="3098175"/>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chemeClr val="dk1"/>
                </a:solidFill>
                <a:latin typeface="Archivo Narrow"/>
                <a:ea typeface="Archivo Narrow"/>
                <a:cs typeface="Archivo Narrow"/>
                <a:sym typeface="Archivo Narrow"/>
              </a:rPr>
              <a:t>grid-template-columns: repeat(3, 1fr);</a:t>
            </a:r>
            <a:endParaRPr>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D5CED9"/>
              </a:buClr>
              <a:buSzPts val="1400"/>
              <a:buFont typeface="Consolas"/>
              <a:buNone/>
            </a:pPr>
            <a:r>
              <a:t/>
            </a:r>
            <a:endParaRPr>
              <a:solidFill>
                <a:schemeClr val="dk1"/>
              </a:solidFill>
              <a:latin typeface="Archivo Narrow"/>
              <a:ea typeface="Archivo Narrow"/>
              <a:cs typeface="Archivo Narrow"/>
              <a:sym typeface="Archivo Narrow"/>
            </a:endParaRPr>
          </a:p>
        </p:txBody>
      </p:sp>
      <p:pic>
        <p:nvPicPr>
          <p:cNvPr id="248" name="Google Shape;248;g2242f96bd2a_0_268"/>
          <p:cNvPicPr preferRelativeResize="0"/>
          <p:nvPr/>
        </p:nvPicPr>
        <p:blipFill rotWithShape="1">
          <a:blip r:embed="rId5">
            <a:alphaModFix/>
          </a:blip>
          <a:srcRect b="0" l="0" r="0" t="0"/>
          <a:stretch/>
        </p:blipFill>
        <p:spPr>
          <a:xfrm>
            <a:off x="1096875" y="3572925"/>
            <a:ext cx="7023598" cy="70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cxnSp>
        <p:nvCxnSpPr>
          <p:cNvPr id="253" name="Google Shape;253;g2242f96bd2a_0_27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54" name="Google Shape;254;g2242f96bd2a_0_277"/>
          <p:cNvGrpSpPr/>
          <p:nvPr/>
        </p:nvGrpSpPr>
        <p:grpSpPr>
          <a:xfrm>
            <a:off x="7787125" y="447675"/>
            <a:ext cx="657040" cy="759481"/>
            <a:chOff x="0" y="-9525"/>
            <a:chExt cx="354123" cy="394843"/>
          </a:xfrm>
        </p:grpSpPr>
        <p:sp>
          <p:nvSpPr>
            <p:cNvPr id="255" name="Google Shape;255;g2242f96bd2a_0_27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56" name="Google Shape;256;g2242f96bd2a_0_27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57" name="Google Shape;257;g2242f96bd2a_0_27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58" name="Google Shape;258;g2242f96bd2a_0_27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grid-template-rows</a:t>
            </a:r>
            <a:endParaRPr b="1" i="0" sz="4000" u="none" cap="none" strike="noStrike">
              <a:solidFill>
                <a:srgbClr val="0000FF"/>
              </a:solidFill>
              <a:latin typeface="Montserrat"/>
              <a:ea typeface="Montserrat"/>
              <a:cs typeface="Montserrat"/>
              <a:sym typeface="Montserrat"/>
            </a:endParaRPr>
          </a:p>
        </p:txBody>
      </p:sp>
      <p:sp>
        <p:nvSpPr>
          <p:cNvPr id="259" name="Google Shape;259;g2242f96bd2a_0_277"/>
          <p:cNvSpPr txBox="1"/>
          <p:nvPr/>
        </p:nvSpPr>
        <p:spPr>
          <a:xfrm>
            <a:off x="432000" y="10854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s" sz="1700">
                <a:solidFill>
                  <a:schemeClr val="dk1"/>
                </a:solidFill>
                <a:latin typeface="Archivo Narrow"/>
                <a:ea typeface="Archivo Narrow"/>
                <a:cs typeface="Archivo Narrow"/>
                <a:sym typeface="Archivo Narrow"/>
              </a:rPr>
              <a:t>La  propiedad grid-template-rows define la altura de cada fila.</a:t>
            </a:r>
            <a:endParaRPr b="1" sz="1700">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El valor es una lista separada por espacios, donde cada valor define el alto de la fila respectiva.</a:t>
            </a:r>
            <a:endParaRPr>
              <a:solidFill>
                <a:schemeClr val="dk1"/>
              </a:solidFill>
              <a:latin typeface="Archivo Narrow"/>
              <a:ea typeface="Archivo Narrow"/>
              <a:cs typeface="Archivo Narrow"/>
              <a:sym typeface="Archivo Narrow"/>
            </a:endParaRPr>
          </a:p>
        </p:txBody>
      </p:sp>
      <p:sp>
        <p:nvSpPr>
          <p:cNvPr id="260" name="Google Shape;260;g2242f96bd2a_0_277"/>
          <p:cNvSpPr/>
          <p:nvPr/>
        </p:nvSpPr>
        <p:spPr>
          <a:xfrm>
            <a:off x="1096875" y="2084550"/>
            <a:ext cx="7023600" cy="307500"/>
          </a:xfrm>
          <a:prstGeom prst="rect">
            <a:avLst/>
          </a:prstGeom>
          <a:solidFill>
            <a:srgbClr val="23262E"/>
          </a:solidFill>
          <a:ln>
            <a:noFill/>
          </a:ln>
        </p:spPr>
        <p:txBody>
          <a:bodyPr anchorCtr="0" anchor="t" bIns="45700" lIns="91425" spcFirstLastPara="1" rIns="91425" wrap="square" tIns="45700">
            <a:noAutofit/>
          </a:bodyPr>
          <a:lstStyle/>
          <a:p>
            <a:pPr indent="0" lvl="0" marL="0" rtl="0" algn="l">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grid-template-rows: </a:t>
            </a:r>
            <a:r>
              <a:rPr lang="es">
                <a:solidFill>
                  <a:srgbClr val="F39C12"/>
                </a:solidFill>
                <a:latin typeface="Consolas"/>
                <a:ea typeface="Consolas"/>
                <a:cs typeface="Consolas"/>
                <a:sym typeface="Consolas"/>
              </a:rPr>
              <a:t>80px</a:t>
            </a:r>
            <a:r>
              <a:rPr lang="es">
                <a:solidFill>
                  <a:srgbClr val="D5CED9"/>
                </a:solidFill>
                <a:latin typeface="Consolas"/>
                <a:ea typeface="Consolas"/>
                <a:cs typeface="Consolas"/>
                <a:sym typeface="Consolas"/>
              </a:rPr>
              <a:t> </a:t>
            </a:r>
            <a:r>
              <a:rPr lang="es">
                <a:solidFill>
                  <a:srgbClr val="F39C12"/>
                </a:solidFill>
                <a:latin typeface="Consolas"/>
                <a:ea typeface="Consolas"/>
                <a:cs typeface="Consolas"/>
                <a:sym typeface="Consolas"/>
              </a:rPr>
              <a:t>200px</a:t>
            </a:r>
            <a:r>
              <a:rPr lang="es">
                <a:solidFill>
                  <a:srgbClr val="D5CED9"/>
                </a:solidFill>
                <a:latin typeface="Consolas"/>
                <a:ea typeface="Consolas"/>
                <a:cs typeface="Consolas"/>
                <a:sym typeface="Consolas"/>
              </a:rPr>
              <a:t>;</a:t>
            </a:r>
            <a:endParaRPr>
              <a:solidFill>
                <a:srgbClr val="000000"/>
              </a:solidFill>
            </a:endParaRPr>
          </a:p>
          <a:p>
            <a:pPr indent="0" lvl="0" marL="0" rtl="0" algn="l">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t/>
            </a:r>
            <a:endParaRPr>
              <a:solidFill>
                <a:srgbClr val="D5CED9"/>
              </a:solidFill>
              <a:latin typeface="Consolas"/>
              <a:ea typeface="Consolas"/>
              <a:cs typeface="Consolas"/>
              <a:sym typeface="Consolas"/>
            </a:endParaRPr>
          </a:p>
        </p:txBody>
      </p:sp>
      <p:pic>
        <p:nvPicPr>
          <p:cNvPr id="261" name="Google Shape;261;g2242f96bd2a_0_277"/>
          <p:cNvPicPr preferRelativeResize="0"/>
          <p:nvPr/>
        </p:nvPicPr>
        <p:blipFill rotWithShape="1">
          <a:blip r:embed="rId5">
            <a:alphaModFix/>
          </a:blip>
          <a:srcRect b="0" l="0" r="0" t="0"/>
          <a:stretch/>
        </p:blipFill>
        <p:spPr>
          <a:xfrm>
            <a:off x="1096875" y="2659575"/>
            <a:ext cx="7023598" cy="151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g2242f96bd2a_0_4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a:t>
            </a:r>
            <a:r>
              <a:rPr lang="es" sz="3500">
                <a:solidFill>
                  <a:schemeClr val="dk1"/>
                </a:solidFill>
                <a:latin typeface="Archivo Black"/>
                <a:ea typeface="Archivo Black"/>
                <a:cs typeface="Archivo Black"/>
                <a:sym typeface="Archivo Black"/>
              </a:rPr>
              <a:t>Grid | Grid Items</a:t>
            </a:r>
            <a:endParaRPr b="1" i="0" sz="4000" u="none" cap="none" strike="noStrike">
              <a:solidFill>
                <a:srgbClr val="0000FF"/>
              </a:solidFill>
              <a:latin typeface="Montserrat"/>
              <a:ea typeface="Montserrat"/>
              <a:cs typeface="Montserrat"/>
              <a:sym typeface="Montserrat"/>
            </a:endParaRPr>
          </a:p>
        </p:txBody>
      </p:sp>
      <p:cxnSp>
        <p:nvCxnSpPr>
          <p:cNvPr id="267" name="Google Shape;267;g2242f96bd2a_0_4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68" name="Google Shape;268;g2242f96bd2a_0_48"/>
          <p:cNvGrpSpPr/>
          <p:nvPr/>
        </p:nvGrpSpPr>
        <p:grpSpPr>
          <a:xfrm>
            <a:off x="7787125" y="447675"/>
            <a:ext cx="657040" cy="759481"/>
            <a:chOff x="0" y="-9525"/>
            <a:chExt cx="354123" cy="394843"/>
          </a:xfrm>
        </p:grpSpPr>
        <p:sp>
          <p:nvSpPr>
            <p:cNvPr id="269" name="Google Shape;269;g2242f96bd2a_0_4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70" name="Google Shape;270;g2242f96bd2a_0_4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71" name="Google Shape;271;g2242f96bd2a_0_4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72" name="Google Shape;272;g2242f96bd2a_0_48"/>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Se pueden referenciar por fila o por columna, aunque no es la única forma.</a:t>
            </a:r>
            <a:endParaRPr sz="1650">
              <a:solidFill>
                <a:srgbClr val="595959"/>
              </a:solidFill>
              <a:latin typeface="Montserrat"/>
              <a:ea typeface="Montserrat"/>
              <a:cs typeface="Montserrat"/>
              <a:sym typeface="Montserrat"/>
            </a:endParaRPr>
          </a:p>
        </p:txBody>
      </p:sp>
      <p:pic>
        <p:nvPicPr>
          <p:cNvPr id="273" name="Google Shape;273;g2242f96bd2a_0_48"/>
          <p:cNvPicPr preferRelativeResize="0"/>
          <p:nvPr/>
        </p:nvPicPr>
        <p:blipFill rotWithShape="1">
          <a:blip r:embed="rId5">
            <a:alphaModFix/>
          </a:blip>
          <a:srcRect b="0" l="0" r="0" t="0"/>
          <a:stretch/>
        </p:blipFill>
        <p:spPr>
          <a:xfrm>
            <a:off x="1464626" y="1871675"/>
            <a:ext cx="2051534" cy="2047375"/>
          </a:xfrm>
          <a:prstGeom prst="rect">
            <a:avLst/>
          </a:prstGeom>
          <a:noFill/>
          <a:ln>
            <a:noFill/>
          </a:ln>
        </p:spPr>
      </p:pic>
      <p:pic>
        <p:nvPicPr>
          <p:cNvPr id="274" name="Google Shape;274;g2242f96bd2a_0_48"/>
          <p:cNvPicPr preferRelativeResize="0"/>
          <p:nvPr/>
        </p:nvPicPr>
        <p:blipFill rotWithShape="1">
          <a:blip r:embed="rId6">
            <a:alphaModFix/>
          </a:blip>
          <a:srcRect b="0" l="0" r="0" t="0"/>
          <a:stretch/>
        </p:blipFill>
        <p:spPr>
          <a:xfrm>
            <a:off x="4896153" y="1871678"/>
            <a:ext cx="2627751" cy="204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2242f96bd2a_0_5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a:t>
            </a:r>
            <a:r>
              <a:rPr lang="es" sz="3500">
                <a:solidFill>
                  <a:schemeClr val="dk1"/>
                </a:solidFill>
                <a:latin typeface="Archivo Black"/>
                <a:ea typeface="Archivo Black"/>
                <a:cs typeface="Archivo Black"/>
                <a:sym typeface="Archivo Black"/>
              </a:rPr>
              <a:t> Grid | Grid Lines</a:t>
            </a:r>
            <a:endParaRPr b="1" i="0" sz="4000" u="none" cap="none" strike="noStrike">
              <a:solidFill>
                <a:srgbClr val="0000FF"/>
              </a:solidFill>
              <a:latin typeface="Montserrat"/>
              <a:ea typeface="Montserrat"/>
              <a:cs typeface="Montserrat"/>
              <a:sym typeface="Montserrat"/>
            </a:endParaRPr>
          </a:p>
        </p:txBody>
      </p:sp>
      <p:cxnSp>
        <p:nvCxnSpPr>
          <p:cNvPr id="280" name="Google Shape;280;g2242f96bd2a_0_5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81" name="Google Shape;281;g2242f96bd2a_0_57"/>
          <p:cNvGrpSpPr/>
          <p:nvPr/>
        </p:nvGrpSpPr>
        <p:grpSpPr>
          <a:xfrm>
            <a:off x="7787125" y="447675"/>
            <a:ext cx="657040" cy="759481"/>
            <a:chOff x="0" y="-9525"/>
            <a:chExt cx="354123" cy="394843"/>
          </a:xfrm>
        </p:grpSpPr>
        <p:sp>
          <p:nvSpPr>
            <p:cNvPr id="282" name="Google Shape;282;g2242f96bd2a_0_5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283" name="Google Shape;283;g2242f96bd2a_0_5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284" name="Google Shape;284;g2242f96bd2a_0_5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285" name="Google Shape;285;g2242f96bd2a_0_57"/>
          <p:cNvSpPr txBox="1"/>
          <p:nvPr/>
        </p:nvSpPr>
        <p:spPr>
          <a:xfrm>
            <a:off x="432025" y="11524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Para colocar un grid-ítem en un contenedor se referencian los números de línea: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t/>
            </a:r>
            <a:endParaRPr>
              <a:solidFill>
                <a:schemeClr val="dk1"/>
              </a:solidFill>
              <a:latin typeface="Archivo Narrow"/>
              <a:ea typeface="Archivo Narrow"/>
              <a:cs typeface="Archivo Narrow"/>
              <a:sym typeface="Archivo Narrow"/>
            </a:endParaRPr>
          </a:p>
        </p:txBody>
      </p:sp>
      <p:sp>
        <p:nvSpPr>
          <p:cNvPr id="286" name="Google Shape;286;g2242f96bd2a_0_57"/>
          <p:cNvSpPr/>
          <p:nvPr/>
        </p:nvSpPr>
        <p:spPr>
          <a:xfrm>
            <a:off x="432025" y="1942501"/>
            <a:ext cx="2823000" cy="1068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rPr b="0" i="0" lang="es" sz="1400" u="none" cap="none" strike="noStrike">
                <a:solidFill>
                  <a:srgbClr val="FFE66D"/>
                </a:solidFill>
                <a:latin typeface="Consolas"/>
                <a:ea typeface="Consolas"/>
                <a:cs typeface="Consolas"/>
                <a:sym typeface="Consolas"/>
              </a:rPr>
              <a:t>.item</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grid-column-start: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    grid-column-end: </a:t>
            </a:r>
            <a:r>
              <a:rPr b="0" i="0" lang="es" sz="1400" u="none" cap="none" strike="noStrike">
                <a:solidFill>
                  <a:srgbClr val="F39C12"/>
                </a:solidFill>
                <a:latin typeface="Consolas"/>
                <a:ea typeface="Consolas"/>
                <a:cs typeface="Consolas"/>
                <a:sym typeface="Consolas"/>
              </a:rPr>
              <a:t>3</a:t>
            </a: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400" u="none" cap="none" strike="noStrike">
                <a:solidFill>
                  <a:srgbClr val="D5CED9"/>
                </a:solidFill>
                <a:latin typeface="Consolas"/>
                <a:ea typeface="Consolas"/>
                <a:cs typeface="Consolas"/>
                <a:sym typeface="Consolas"/>
              </a:rPr>
              <a:t>}</a:t>
            </a:r>
            <a:endParaRPr b="0" i="0" sz="1400" u="none" cap="none" strike="noStrike">
              <a:latin typeface="Arial"/>
              <a:ea typeface="Arial"/>
              <a:cs typeface="Arial"/>
              <a:sym typeface="Arial"/>
            </a:endParaRPr>
          </a:p>
        </p:txBody>
      </p:sp>
      <p:sp>
        <p:nvSpPr>
          <p:cNvPr id="287" name="Google Shape;287;g2242f96bd2a_0_57"/>
          <p:cNvSpPr/>
          <p:nvPr/>
        </p:nvSpPr>
        <p:spPr>
          <a:xfrm>
            <a:off x="3356750" y="1965900"/>
            <a:ext cx="2823000" cy="102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E66D"/>
              </a:buClr>
              <a:buSzPts val="1400"/>
              <a:buFont typeface="Consolas"/>
              <a:buNone/>
            </a:pPr>
            <a:r>
              <a:rPr lang="es">
                <a:solidFill>
                  <a:srgbClr val="FFE66D"/>
                </a:solidFill>
                <a:latin typeface="Consolas"/>
                <a:ea typeface="Consolas"/>
                <a:cs typeface="Consolas"/>
                <a:sym typeface="Consolas"/>
              </a:rPr>
              <a:t>.item</a:t>
            </a:r>
            <a:r>
              <a:rPr lang="es">
                <a:solidFill>
                  <a:srgbClr val="D5CED9"/>
                </a:solidFill>
                <a:latin typeface="Consolas"/>
                <a:ea typeface="Consolas"/>
                <a:cs typeface="Consolas"/>
                <a:sym typeface="Consolas"/>
              </a:rPr>
              <a:t>{</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    grid-row-start: 1;</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    grid-row-end: 3;</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D5CED9"/>
              </a:buClr>
              <a:buSzPts val="1400"/>
              <a:buFont typeface="Consolas"/>
              <a:buNone/>
            </a:pPr>
            <a:r>
              <a:rPr lang="es">
                <a:solidFill>
                  <a:srgbClr val="D5CED9"/>
                </a:solidFill>
                <a:latin typeface="Consolas"/>
                <a:ea typeface="Consolas"/>
                <a:cs typeface="Consolas"/>
                <a:sym typeface="Consolas"/>
              </a:rPr>
              <a:t>}</a:t>
            </a:r>
            <a:endParaRPr>
              <a:solidFill>
                <a:srgbClr val="D5CED9"/>
              </a:solidFill>
              <a:latin typeface="Consolas"/>
              <a:ea typeface="Consolas"/>
              <a:cs typeface="Consolas"/>
              <a:sym typeface="Consolas"/>
            </a:endParaRPr>
          </a:p>
        </p:txBody>
      </p:sp>
      <p:pic>
        <p:nvPicPr>
          <p:cNvPr id="288" name="Google Shape;288;g2242f96bd2a_0_57"/>
          <p:cNvPicPr preferRelativeResize="0"/>
          <p:nvPr/>
        </p:nvPicPr>
        <p:blipFill rotWithShape="1">
          <a:blip r:embed="rId5">
            <a:alphaModFix/>
          </a:blip>
          <a:srcRect b="0" l="0" r="0" t="0"/>
          <a:stretch/>
        </p:blipFill>
        <p:spPr>
          <a:xfrm>
            <a:off x="6281475" y="1698430"/>
            <a:ext cx="2460959" cy="2038680"/>
          </a:xfrm>
          <a:prstGeom prst="rect">
            <a:avLst/>
          </a:prstGeom>
          <a:noFill/>
          <a:ln>
            <a:noFill/>
          </a:ln>
        </p:spPr>
      </p:pic>
      <p:sp>
        <p:nvSpPr>
          <p:cNvPr id="289" name="Google Shape;289;g2242f96bd2a_0_57"/>
          <p:cNvSpPr txBox="1"/>
          <p:nvPr/>
        </p:nvSpPr>
        <p:spPr>
          <a:xfrm>
            <a:off x="432025" y="3188175"/>
            <a:ext cx="28230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Pone un grid item en la línea de la columna 1, que finaliza en la línea de la columna 3.</a:t>
            </a:r>
            <a:endParaRPr>
              <a:solidFill>
                <a:schemeClr val="dk1"/>
              </a:solidFill>
              <a:latin typeface="Archivo Narrow"/>
              <a:ea typeface="Archivo Narrow"/>
              <a:cs typeface="Archivo Narrow"/>
              <a:sym typeface="Archivo Narrow"/>
            </a:endParaRPr>
          </a:p>
        </p:txBody>
      </p:sp>
      <p:sp>
        <p:nvSpPr>
          <p:cNvPr id="290" name="Google Shape;290;g2242f96bd2a_0_57"/>
          <p:cNvSpPr txBox="1"/>
          <p:nvPr/>
        </p:nvSpPr>
        <p:spPr>
          <a:xfrm>
            <a:off x="3341525" y="3188175"/>
            <a:ext cx="28230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Pone un grid item en la línea de la fila 1, que finaliza en la línea de la fila 3.</a:t>
            </a:r>
            <a:endParaRPr>
              <a:solidFill>
                <a:schemeClr val="dk1"/>
              </a:solidFill>
              <a:latin typeface="Archivo Narrow"/>
              <a:ea typeface="Archivo Narrow"/>
              <a:cs typeface="Archivo Narrow"/>
              <a:sym typeface="Archivo Narrow"/>
            </a:endParaRPr>
          </a:p>
        </p:txBody>
      </p:sp>
      <p:sp>
        <p:nvSpPr>
          <p:cNvPr id="291" name="Google Shape;291;g2242f96bd2a_0_57"/>
          <p:cNvSpPr txBox="1"/>
          <p:nvPr/>
        </p:nvSpPr>
        <p:spPr>
          <a:xfrm>
            <a:off x="432025" y="3936300"/>
            <a:ext cx="28230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u="sng">
                <a:solidFill>
                  <a:schemeClr val="accent1"/>
                </a:solidFill>
                <a:latin typeface="Archivo Narrow"/>
                <a:ea typeface="Archivo Narrow"/>
                <a:cs typeface="Archivo Narrow"/>
                <a:sym typeface="Archivo Narrow"/>
                <a:hlinkClick r:id="rId6">
                  <a:extLst>
                    <a:ext uri="{A12FA001-AC4F-418D-AE19-62706E023703}">
                      <ahyp:hlinkClr val="tx"/>
                    </a:ext>
                  </a:extLst>
                </a:hlinkClick>
              </a:rPr>
              <a:t>Ejemplo</a:t>
            </a:r>
            <a:endParaRPr u="sng">
              <a:solidFill>
                <a:schemeClr val="accent1"/>
              </a:solidFill>
              <a:latin typeface="Archivo Narrow"/>
              <a:ea typeface="Archivo Narrow"/>
              <a:cs typeface="Archivo Narrow"/>
              <a:sym typeface="Archivo Narrow"/>
            </a:endParaRPr>
          </a:p>
        </p:txBody>
      </p:sp>
      <p:sp>
        <p:nvSpPr>
          <p:cNvPr id="292" name="Google Shape;292;g2242f96bd2a_0_57"/>
          <p:cNvSpPr txBox="1"/>
          <p:nvPr/>
        </p:nvSpPr>
        <p:spPr>
          <a:xfrm>
            <a:off x="3341525" y="3936300"/>
            <a:ext cx="2823000" cy="4536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None/>
            </a:pPr>
            <a:r>
              <a:rPr lang="es" u="sng">
                <a:solidFill>
                  <a:schemeClr val="accent1"/>
                </a:solidFill>
                <a:latin typeface="Archivo Narrow"/>
                <a:ea typeface="Archivo Narrow"/>
                <a:cs typeface="Archivo Narrow"/>
                <a:sym typeface="Archivo Narrow"/>
                <a:hlinkClick r:id="rId7">
                  <a:extLst>
                    <a:ext uri="{A12FA001-AC4F-418D-AE19-62706E023703}">
                      <ahyp:hlinkClr val="tx"/>
                    </a:ext>
                  </a:extLst>
                </a:hlinkClick>
              </a:rPr>
              <a:t>Ejemplo</a:t>
            </a:r>
            <a:endParaRPr u="sng">
              <a:solidFill>
                <a:schemeClr val="dk1"/>
              </a:solidFill>
              <a:latin typeface="Archivo Narrow"/>
              <a:ea typeface="Archivo Narrow"/>
              <a:cs typeface="Archivo Narrow"/>
              <a:sym typeface="Archivo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g2f22587397b_2_0"/>
          <p:cNvSpPr txBox="1"/>
          <p:nvPr/>
        </p:nvSpPr>
        <p:spPr>
          <a:xfrm>
            <a:off x="632700" y="1864600"/>
            <a:ext cx="7878600" cy="83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200" u="none" cap="none" strike="noStrike">
                <a:solidFill>
                  <a:srgbClr val="434343"/>
                </a:solidFill>
                <a:latin typeface="Archivo"/>
                <a:ea typeface="Archivo"/>
                <a:cs typeface="Archivo"/>
                <a:sym typeface="Archivo"/>
              </a:rPr>
              <a:t>¡Les damos la bienvenida! </a:t>
            </a:r>
            <a:endParaRPr b="1" i="0" sz="4200" u="none" cap="none" strike="noStrike">
              <a:solidFill>
                <a:srgbClr val="434343"/>
              </a:solidFill>
              <a:latin typeface="Archivo"/>
              <a:ea typeface="Archivo"/>
              <a:cs typeface="Archivo"/>
              <a:sym typeface="Archivo"/>
            </a:endParaRPr>
          </a:p>
        </p:txBody>
      </p:sp>
      <p:sp>
        <p:nvSpPr>
          <p:cNvPr id="62" name="Google Shape;62;g2f22587397b_2_0"/>
          <p:cNvSpPr/>
          <p:nvPr/>
        </p:nvSpPr>
        <p:spPr>
          <a:xfrm>
            <a:off x="2234850" y="2701950"/>
            <a:ext cx="4674300" cy="52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f22587397b_2_0"/>
          <p:cNvSpPr txBox="1"/>
          <p:nvPr/>
        </p:nvSpPr>
        <p:spPr>
          <a:xfrm>
            <a:off x="2582550" y="2701900"/>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2000" u="none" cap="none" strike="noStrike">
                <a:solidFill>
                  <a:srgbClr val="434343"/>
                </a:solidFill>
                <a:latin typeface="Archivo Medium"/>
                <a:ea typeface="Archivo Medium"/>
                <a:cs typeface="Archivo Medium"/>
                <a:sym typeface="Archivo Medium"/>
              </a:rPr>
              <a:t>Vamos a comenzar a grabar la clase</a:t>
            </a:r>
            <a:endParaRPr b="0" i="0" sz="2000" u="none" cap="none" strike="noStrike">
              <a:solidFill>
                <a:srgbClr val="434343"/>
              </a:solidFill>
              <a:latin typeface="Archivo Medium"/>
              <a:ea typeface="Archivo Medium"/>
              <a:cs typeface="Archivo Medium"/>
              <a:sym typeface="Archivo Medium"/>
            </a:endParaRPr>
          </a:p>
        </p:txBody>
      </p:sp>
      <p:pic>
        <p:nvPicPr>
          <p:cNvPr id="64" name="Google Shape;64;g2f22587397b_2_0"/>
          <p:cNvPicPr preferRelativeResize="0"/>
          <p:nvPr/>
        </p:nvPicPr>
        <p:blipFill rotWithShape="1">
          <a:blip r:embed="rId4">
            <a:alphaModFix/>
          </a:blip>
          <a:srcRect b="0" l="0" r="0" t="0"/>
          <a:stretch/>
        </p:blipFill>
        <p:spPr>
          <a:xfrm>
            <a:off x="2327375" y="2813588"/>
            <a:ext cx="297825" cy="2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2242f96bd2a_0_13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cxnSp>
        <p:nvCxnSpPr>
          <p:cNvPr id="298" name="Google Shape;298;g2242f96bd2a_0_13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299" name="Google Shape;299;g2242f96bd2a_0_131"/>
          <p:cNvGrpSpPr/>
          <p:nvPr/>
        </p:nvGrpSpPr>
        <p:grpSpPr>
          <a:xfrm>
            <a:off x="8091925" y="371475"/>
            <a:ext cx="657040" cy="759481"/>
            <a:chOff x="0" y="-9525"/>
            <a:chExt cx="354123" cy="394843"/>
          </a:xfrm>
        </p:grpSpPr>
        <p:sp>
          <p:nvSpPr>
            <p:cNvPr id="300" name="Google Shape;300;g2242f96bd2a_0_13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01" name="Google Shape;301;g2242f96bd2a_0_13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aphicFrame>
        <p:nvGraphicFramePr>
          <p:cNvPr id="302" name="Google Shape;302;g2242f96bd2a_0_131"/>
          <p:cNvGraphicFramePr/>
          <p:nvPr/>
        </p:nvGraphicFramePr>
        <p:xfrm>
          <a:off x="432030" y="1152492"/>
          <a:ext cx="3000000" cy="3000000"/>
        </p:xfrm>
        <a:graphic>
          <a:graphicData uri="http://schemas.openxmlformats.org/drawingml/2006/table">
            <a:tbl>
              <a:tblPr>
                <a:noFill/>
                <a:tableStyleId>{A95B46DD-3BD4-42EF-9116-F0F647E657B0}</a:tableStyleId>
              </a:tblPr>
              <a:tblGrid>
                <a:gridCol w="1689675"/>
                <a:gridCol w="6590275"/>
              </a:tblGrid>
              <a:tr h="3379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column-gap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espacio entre las columnas. </a:t>
                      </a:r>
                      <a:r>
                        <a:rPr lang="es" u="sng">
                          <a:solidFill>
                            <a:schemeClr val="hlink"/>
                          </a:solidFill>
                          <a:latin typeface="Archivo Narrow"/>
                          <a:ea typeface="Archivo Narrow"/>
                          <a:cs typeface="Archivo Narrow"/>
                          <a:sym typeface="Archivo Narrow"/>
                          <a:hlinkClick r:id="rId4"/>
                          <a:extLst>
                            <a:ext uri="http://customooxmlschemas.google.com/">
                              <go:slidesCustomData xmlns:go="http://customooxmlschemas.google.com/" textRoundtripDataId="0"/>
                            </a:ext>
                          </a:extLst>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955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Propiedad abreviada.  Espacio entre filas y entre columnas. </a:t>
                      </a:r>
                      <a:r>
                        <a:rPr lang="es" u="sng">
                          <a:solidFill>
                            <a:schemeClr val="hlink"/>
                          </a:solidFill>
                          <a:latin typeface="Archivo Narrow"/>
                          <a:ea typeface="Archivo Narrow"/>
                          <a:cs typeface="Archivo Narrow"/>
                          <a:sym typeface="Archivo Narrow"/>
                          <a:hlinkClick r:id="rId5"/>
                          <a:extLst>
                            <a:ext uri="http://customooxmlschemas.google.com/">
                              <go:slidesCustomData xmlns:go="http://customooxmlschemas.google.com/" textRoundtripDataId="1"/>
                            </a:ext>
                          </a:extLst>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612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Propiedad abreviada. Filas y columnas, de la cuadrícula, áreas de la cuadrícula, filas y columnas automáticas y propiedades de flujo automático de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7026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grid-area</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nombre para el elemento de la cuadrícula; es una propiedad abreviada para grid-row-start, grid-column-start, grid-row-end y grid-column-end.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grid-auto-columns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tamaño de columna predeterminado.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142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grid-auto-flow</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Determina cómo se insertan los elementos en la cuadrícula.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grid-auto-rows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un tamaño de fila predeterminado.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pic>
        <p:nvPicPr>
          <p:cNvPr id="303" name="Google Shape;303;g2242f96bd2a_0_131"/>
          <p:cNvPicPr preferRelativeResize="0"/>
          <p:nvPr/>
        </p:nvPicPr>
        <p:blipFill rotWithShape="1">
          <a:blip r:embed="rId11">
            <a:alphaModFix/>
          </a:blip>
          <a:srcRect b="0" l="0" r="0" t="0"/>
          <a:stretch/>
        </p:blipFill>
        <p:spPr>
          <a:xfrm>
            <a:off x="8166720" y="479971"/>
            <a:ext cx="507434" cy="5425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g2242f96bd2a_0_14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grpSp>
        <p:nvGrpSpPr>
          <p:cNvPr id="309" name="Google Shape;309;g2242f96bd2a_0_140"/>
          <p:cNvGrpSpPr/>
          <p:nvPr/>
        </p:nvGrpSpPr>
        <p:grpSpPr>
          <a:xfrm>
            <a:off x="8091925" y="371475"/>
            <a:ext cx="657040" cy="759481"/>
            <a:chOff x="0" y="-9525"/>
            <a:chExt cx="354123" cy="394843"/>
          </a:xfrm>
        </p:grpSpPr>
        <p:sp>
          <p:nvSpPr>
            <p:cNvPr id="310" name="Google Shape;310;g2242f96bd2a_0_14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11" name="Google Shape;311;g2242f96bd2a_0_14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12" name="Google Shape;312;g2242f96bd2a_0_140"/>
          <p:cNvPicPr preferRelativeResize="0"/>
          <p:nvPr/>
        </p:nvPicPr>
        <p:blipFill rotWithShape="1">
          <a:blip r:embed="rId4">
            <a:alphaModFix/>
          </a:blip>
          <a:srcRect b="0" l="0" r="0" t="0"/>
          <a:stretch/>
        </p:blipFill>
        <p:spPr>
          <a:xfrm>
            <a:off x="8166720" y="479971"/>
            <a:ext cx="507434" cy="542502"/>
          </a:xfrm>
          <a:prstGeom prst="rect">
            <a:avLst/>
          </a:prstGeom>
          <a:noFill/>
          <a:ln>
            <a:noFill/>
          </a:ln>
        </p:spPr>
      </p:pic>
      <p:sp>
        <p:nvSpPr>
          <p:cNvPr id="313" name="Google Shape;313;g2242f96bd2a_0_14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314" name="Google Shape;314;g2242f96bd2a_0_140"/>
          <p:cNvGraphicFramePr/>
          <p:nvPr/>
        </p:nvGraphicFramePr>
        <p:xfrm>
          <a:off x="432030" y="1304892"/>
          <a:ext cx="3000000" cy="3000000"/>
        </p:xfrm>
        <a:graphic>
          <a:graphicData uri="http://schemas.openxmlformats.org/drawingml/2006/table">
            <a:tbl>
              <a:tblPr>
                <a:noFill/>
                <a:tableStyleId>{A95B46DD-3BD4-42EF-9116-F0F647E657B0}</a:tableStyleId>
              </a:tblPr>
              <a:tblGrid>
                <a:gridCol w="1679250"/>
                <a:gridCol w="6600700"/>
              </a:tblGrid>
              <a:tr h="3379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grid-column-start y grid-column-end. </a:t>
                      </a:r>
                      <a:r>
                        <a:rPr lang="es" u="sng">
                          <a:solidFill>
                            <a:schemeClr val="hlink"/>
                          </a:solidFill>
                          <a:latin typeface="Archivo Narrow"/>
                          <a:ea typeface="Archivo Narrow"/>
                          <a:cs typeface="Archivo Narrow"/>
                          <a:sym typeface="Archivo Narrow"/>
                          <a:hlinkClick r:id="rId5"/>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2955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grid-column-end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termina el elemento de la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2560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del espacio entre columnas.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34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grid-column-start</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comienza el elemento de la cuadrícula.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grid-row-gap y grid-column-gap.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1427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grid-row-start y grid-row-end.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grid-row-end</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termina el elemento de la cuadrícula. </a:t>
                      </a:r>
                      <a:r>
                        <a:rPr lang="es" u="sng">
                          <a:solidFill>
                            <a:schemeClr val="hlink"/>
                          </a:solidFill>
                          <a:latin typeface="Archivo Narrow"/>
                          <a:ea typeface="Archivo Narrow"/>
                          <a:cs typeface="Archivo Narrow"/>
                          <a:sym typeface="Archivo Narrow"/>
                          <a:hlinkClick r:id="rId11"/>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37925">
                <a:tc>
                  <a:txBody>
                    <a:bodyPr/>
                    <a:lstStyle/>
                    <a:p>
                      <a:pPr indent="0" lvl="0" marL="0" rtl="0" algn="r">
                        <a:spcBef>
                          <a:spcPts val="0"/>
                        </a:spcBef>
                        <a:spcAft>
                          <a:spcPts val="0"/>
                        </a:spcAft>
                        <a:buNone/>
                      </a:pPr>
                      <a:r>
                        <a:rPr lang="es">
                          <a:solidFill>
                            <a:schemeClr val="dk1"/>
                          </a:solidFill>
                          <a:latin typeface="Archivo Narrow"/>
                          <a:ea typeface="Archivo Narrow"/>
                          <a:cs typeface="Archivo Narrow"/>
                          <a:sym typeface="Archivo Narrow"/>
                        </a:rPr>
                        <a:t>grid-row-gap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del espacio entre filas. </a:t>
                      </a:r>
                      <a:r>
                        <a:rPr lang="es" u="sng">
                          <a:solidFill>
                            <a:schemeClr val="hlink"/>
                          </a:solidFill>
                          <a:latin typeface="Archivo Narrow"/>
                          <a:ea typeface="Archivo Narrow"/>
                          <a:cs typeface="Archivo Narrow"/>
                          <a:sym typeface="Archivo Narrow"/>
                          <a:hlinkClick r:id="rId12"/>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g2242f96bd2a_0_149"/>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CSS Grid | Propiedades</a:t>
            </a:r>
            <a:endParaRPr b="1" i="0" sz="4000" u="none" cap="none" strike="noStrike">
              <a:solidFill>
                <a:srgbClr val="0000FF"/>
              </a:solidFill>
              <a:latin typeface="Montserrat"/>
              <a:ea typeface="Montserrat"/>
              <a:cs typeface="Montserrat"/>
              <a:sym typeface="Montserrat"/>
            </a:endParaRPr>
          </a:p>
        </p:txBody>
      </p:sp>
      <p:grpSp>
        <p:nvGrpSpPr>
          <p:cNvPr id="320" name="Google Shape;320;g2242f96bd2a_0_149"/>
          <p:cNvGrpSpPr/>
          <p:nvPr/>
        </p:nvGrpSpPr>
        <p:grpSpPr>
          <a:xfrm>
            <a:off x="8091925" y="371475"/>
            <a:ext cx="657040" cy="759481"/>
            <a:chOff x="0" y="-9525"/>
            <a:chExt cx="354123" cy="394843"/>
          </a:xfrm>
        </p:grpSpPr>
        <p:sp>
          <p:nvSpPr>
            <p:cNvPr id="321" name="Google Shape;321;g2242f96bd2a_0_14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22" name="Google Shape;322;g2242f96bd2a_0_14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23" name="Google Shape;323;g2242f96bd2a_0_149"/>
          <p:cNvPicPr preferRelativeResize="0"/>
          <p:nvPr/>
        </p:nvPicPr>
        <p:blipFill rotWithShape="1">
          <a:blip r:embed="rId4">
            <a:alphaModFix/>
          </a:blip>
          <a:srcRect b="0" l="0" r="0" t="0"/>
          <a:stretch/>
        </p:blipFill>
        <p:spPr>
          <a:xfrm>
            <a:off x="8166720" y="479971"/>
            <a:ext cx="507434" cy="542502"/>
          </a:xfrm>
          <a:prstGeom prst="rect">
            <a:avLst/>
          </a:prstGeom>
          <a:noFill/>
          <a:ln>
            <a:noFill/>
          </a:ln>
        </p:spPr>
      </p:pic>
      <p:sp>
        <p:nvSpPr>
          <p:cNvPr id="324" name="Google Shape;324;g2242f96bd2a_0_14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650">
              <a:solidFill>
                <a:srgbClr val="595959"/>
              </a:solidFill>
              <a:latin typeface="Montserrat"/>
              <a:ea typeface="Montserrat"/>
              <a:cs typeface="Montserrat"/>
              <a:sym typeface="Montserrat"/>
            </a:endParaRPr>
          </a:p>
        </p:txBody>
      </p:sp>
      <p:graphicFrame>
        <p:nvGraphicFramePr>
          <p:cNvPr id="325" name="Google Shape;325;g2242f96bd2a_0_149"/>
          <p:cNvGraphicFramePr/>
          <p:nvPr/>
        </p:nvGraphicFramePr>
        <p:xfrm>
          <a:off x="432055" y="1359917"/>
          <a:ext cx="3000000" cy="3000000"/>
        </p:xfrm>
        <a:graphic>
          <a:graphicData uri="http://schemas.openxmlformats.org/drawingml/2006/table">
            <a:tbl>
              <a:tblPr>
                <a:noFill/>
                <a:tableStyleId>{A95B46DD-3BD4-42EF-9116-F0F647E657B0}</a:tableStyleId>
              </a:tblPr>
              <a:tblGrid>
                <a:gridCol w="2044425"/>
                <a:gridCol w="6235525"/>
              </a:tblGrid>
              <a:tr h="369525">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Propiedad</a:t>
                      </a:r>
                      <a:endParaRPr sz="1200" u="none" cap="none" strike="noStrike">
                        <a:latin typeface="Montserrat"/>
                        <a:ea typeface="Montserrat"/>
                        <a:cs typeface="Montserrat"/>
                        <a:sym typeface="Montserrat"/>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c>
                  <a:txBody>
                    <a:bodyPr/>
                    <a:lstStyle/>
                    <a:p>
                      <a:pPr indent="0" lvl="0" marL="0" marR="0" rtl="0" algn="ctr">
                        <a:lnSpc>
                          <a:spcPct val="100000"/>
                        </a:lnSpc>
                        <a:spcBef>
                          <a:spcPts val="0"/>
                        </a:spcBef>
                        <a:spcAft>
                          <a:spcPts val="0"/>
                        </a:spcAft>
                        <a:buClr>
                          <a:srgbClr val="000000"/>
                        </a:buClr>
                        <a:buSzPts val="1200"/>
                        <a:buFont typeface="Montserrat"/>
                        <a:buNone/>
                      </a:pPr>
                      <a:r>
                        <a:rPr b="1" lang="es" sz="1200" u="none" cap="none" strike="noStrike">
                          <a:solidFill>
                            <a:srgbClr val="000000"/>
                          </a:solidFill>
                          <a:latin typeface="Montserrat"/>
                          <a:ea typeface="Montserrat"/>
                          <a:cs typeface="Montserrat"/>
                          <a:sym typeface="Montserrat"/>
                        </a:rPr>
                        <a:t>Descripción</a:t>
                      </a:r>
                      <a:endParaRPr sz="1200" u="none" cap="none" strike="noStrike">
                        <a:latin typeface="Montserrat"/>
                        <a:ea typeface="Montserrat"/>
                        <a:cs typeface="Montserrat"/>
                        <a:sym typeface="Montserrat"/>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C74DED"/>
                    </a:solidFill>
                  </a:tcPr>
                </a:tc>
              </a:tr>
              <a:tr h="3695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grid-row-start</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dónde comienza el elemento de la cuadrícula. </a:t>
                      </a:r>
                      <a:r>
                        <a:rPr lang="es" u="sng">
                          <a:solidFill>
                            <a:schemeClr val="hlink"/>
                          </a:solidFill>
                          <a:latin typeface="Archivo Narrow"/>
                          <a:ea typeface="Archivo Narrow"/>
                          <a:cs typeface="Archivo Narrow"/>
                          <a:sym typeface="Archivo Narrow"/>
                          <a:hlinkClick r:id="rId5"/>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99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Una propiedad abreviada para las propiedades de las filas de plantilla de cuadrícula, columnas de plantilla de cuadrícula y áreas de cuadrícula. </a:t>
                      </a:r>
                      <a:r>
                        <a:rPr lang="es" u="sng">
                          <a:solidFill>
                            <a:schemeClr val="hlink"/>
                          </a:solidFill>
                          <a:latin typeface="Archivo Narrow"/>
                          <a:ea typeface="Archivo Narrow"/>
                          <a:cs typeface="Archivo Narrow"/>
                          <a:sym typeface="Archivo Narrow"/>
                          <a:hlinkClick r:id="rId6"/>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043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grid-template-areas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cómo mostrar columnas y filas, utilizando elementos de cuadrícula con nombre. </a:t>
                      </a:r>
                      <a:r>
                        <a:rPr lang="es" u="sng">
                          <a:solidFill>
                            <a:schemeClr val="hlink"/>
                          </a:solidFill>
                          <a:latin typeface="Archivo Narrow"/>
                          <a:ea typeface="Archivo Narrow"/>
                          <a:cs typeface="Archivo Narrow"/>
                          <a:sym typeface="Archivo Narrow"/>
                          <a:hlinkClick r:id="rId7"/>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99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grid-template-columns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 las columnas y cuántas columnas en un diseño de cuadrícula. </a:t>
                      </a:r>
                      <a:r>
                        <a:rPr lang="es" u="sng">
                          <a:solidFill>
                            <a:schemeClr val="hlink"/>
                          </a:solidFill>
                          <a:latin typeface="Archivo Narrow"/>
                          <a:ea typeface="Archivo Narrow"/>
                          <a:cs typeface="Archivo Narrow"/>
                          <a:sym typeface="Archivo Narrow"/>
                          <a:hlinkClick r:id="rId8"/>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9525">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grid-template-rows</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tamaño de las filas en un diseño de cuadrícula. </a:t>
                      </a:r>
                      <a:r>
                        <a:rPr lang="es" u="sng">
                          <a:solidFill>
                            <a:schemeClr val="hlink"/>
                          </a:solidFill>
                          <a:latin typeface="Archivo Narrow"/>
                          <a:ea typeface="Archivo Narrow"/>
                          <a:cs typeface="Archivo Narrow"/>
                          <a:sym typeface="Archivo Narrow"/>
                          <a:hlinkClick r:id="rId9"/>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43650">
                <a:tc>
                  <a:txBody>
                    <a:bodyPr/>
                    <a:lstStyle/>
                    <a:p>
                      <a:pPr indent="0" lvl="0" marL="0" marR="0" rtl="0" algn="r">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row-gap</a:t>
                      </a:r>
                      <a:endParaRPr>
                        <a:solidFill>
                          <a:schemeClr val="dk1"/>
                        </a:solidFill>
                        <a:latin typeface="Archivo Narrow"/>
                        <a:ea typeface="Archivo Narrow"/>
                        <a:cs typeface="Archivo Narrow"/>
                        <a:sym typeface="Archivo Narrow"/>
                      </a:endParaRPr>
                    </a:p>
                  </a:txBody>
                  <a:tcPr marT="45725" marB="45725" marR="75950" marL="15227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2A6F4"/>
                    </a:solidFill>
                  </a:tcPr>
                </a:tc>
                <a:tc>
                  <a:txBody>
                    <a:bodyPr/>
                    <a:lstStyle/>
                    <a:p>
                      <a:pPr indent="0" lvl="0" marL="0" marR="0" rtl="0" algn="l">
                        <a:lnSpc>
                          <a:spcPct val="100000"/>
                        </a:lnSpc>
                        <a:spcBef>
                          <a:spcPts val="0"/>
                        </a:spcBef>
                        <a:spcAft>
                          <a:spcPts val="0"/>
                        </a:spcAft>
                        <a:buClr>
                          <a:srgbClr val="000000"/>
                        </a:buClr>
                        <a:buSzPts val="1200"/>
                        <a:buFont typeface="Montserrat"/>
                        <a:buNone/>
                      </a:pPr>
                      <a:r>
                        <a:rPr lang="es">
                          <a:solidFill>
                            <a:schemeClr val="dk1"/>
                          </a:solidFill>
                          <a:latin typeface="Archivo Narrow"/>
                          <a:ea typeface="Archivo Narrow"/>
                          <a:cs typeface="Archivo Narrow"/>
                          <a:sym typeface="Archivo Narrow"/>
                        </a:rPr>
                        <a:t>Especifica el espacio entre las filas de la cuadrícula. </a:t>
                      </a:r>
                      <a:r>
                        <a:rPr lang="es" u="sng">
                          <a:solidFill>
                            <a:schemeClr val="hlink"/>
                          </a:solidFill>
                          <a:latin typeface="Archivo Narrow"/>
                          <a:ea typeface="Archivo Narrow"/>
                          <a:cs typeface="Archivo Narrow"/>
                          <a:sym typeface="Archivo Narrow"/>
                          <a:hlinkClick r:id="rId10"/>
                        </a:rPr>
                        <a:t>+info</a:t>
                      </a:r>
                      <a:endParaRPr>
                        <a:solidFill>
                          <a:schemeClr val="dk1"/>
                        </a:solidFill>
                        <a:latin typeface="Archivo Narrow"/>
                        <a:ea typeface="Archivo Narrow"/>
                        <a:cs typeface="Archivo Narrow"/>
                        <a:sym typeface="Archivo Narrow"/>
                      </a:endParaRPr>
                    </a:p>
                  </a:txBody>
                  <a:tcPr marT="45725" marB="45725" marR="75950" marL="759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cxnSp>
        <p:nvCxnSpPr>
          <p:cNvPr id="330" name="Google Shape;330;g2242f96bd2a_0_28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31" name="Google Shape;331;g2242f96bd2a_0_286"/>
          <p:cNvGrpSpPr/>
          <p:nvPr/>
        </p:nvGrpSpPr>
        <p:grpSpPr>
          <a:xfrm>
            <a:off x="7939525" y="371475"/>
            <a:ext cx="657040" cy="759481"/>
            <a:chOff x="0" y="-9525"/>
            <a:chExt cx="354123" cy="394843"/>
          </a:xfrm>
        </p:grpSpPr>
        <p:sp>
          <p:nvSpPr>
            <p:cNvPr id="332" name="Google Shape;332;g2242f96bd2a_0_28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33" name="Google Shape;333;g2242f96bd2a_0_28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34" name="Google Shape;334;g2242f96bd2a_0_286"/>
          <p:cNvPicPr preferRelativeResize="0"/>
          <p:nvPr/>
        </p:nvPicPr>
        <p:blipFill rotWithShape="1">
          <a:blip r:embed="rId4">
            <a:alphaModFix/>
          </a:blip>
          <a:srcRect b="0" l="0" r="0" t="0"/>
          <a:stretch/>
        </p:blipFill>
        <p:spPr>
          <a:xfrm>
            <a:off x="8014320" y="479971"/>
            <a:ext cx="507434" cy="542502"/>
          </a:xfrm>
          <a:prstGeom prst="rect">
            <a:avLst/>
          </a:prstGeom>
          <a:noFill/>
          <a:ln>
            <a:noFill/>
          </a:ln>
        </p:spPr>
      </p:pic>
      <p:sp>
        <p:nvSpPr>
          <p:cNvPr id="335" name="Google Shape;335;g2242f96bd2a_0_286"/>
          <p:cNvSpPr txBox="1"/>
          <p:nvPr/>
        </p:nvSpPr>
        <p:spPr>
          <a:xfrm>
            <a:off x="550375" y="162075"/>
            <a:ext cx="70116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justify-content</a:t>
            </a:r>
            <a:endParaRPr b="1" i="0" sz="4000" u="none" cap="none" strike="noStrike">
              <a:solidFill>
                <a:srgbClr val="0000FF"/>
              </a:solidFill>
              <a:latin typeface="Montserrat"/>
              <a:ea typeface="Montserrat"/>
              <a:cs typeface="Montserrat"/>
              <a:sym typeface="Montserrat"/>
            </a:endParaRPr>
          </a:p>
        </p:txBody>
      </p:sp>
      <p:sp>
        <p:nvSpPr>
          <p:cNvPr id="336" name="Google Shape;336;g2242f96bd2a_0_286"/>
          <p:cNvSpPr txBox="1"/>
          <p:nvPr/>
        </p:nvSpPr>
        <p:spPr>
          <a:xfrm>
            <a:off x="508200"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justify-content se utiliza para alinear toda la cuadrícula dentro del contenedor. El ancho total de la cuadrícula debe ser menor que el ancho del contenedor para que la propiedad tenga efecto.</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t/>
            </a:r>
            <a:endParaRPr sz="17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750">
              <a:solidFill>
                <a:srgbClr val="595959"/>
              </a:solidFill>
              <a:latin typeface="Montserrat"/>
              <a:ea typeface="Montserrat"/>
              <a:cs typeface="Montserrat"/>
              <a:sym typeface="Montserrat"/>
            </a:endParaRPr>
          </a:p>
        </p:txBody>
      </p:sp>
      <p:grpSp>
        <p:nvGrpSpPr>
          <p:cNvPr id="337" name="Google Shape;337;g2242f96bd2a_0_286"/>
          <p:cNvGrpSpPr/>
          <p:nvPr/>
        </p:nvGrpSpPr>
        <p:grpSpPr>
          <a:xfrm>
            <a:off x="533515" y="2022050"/>
            <a:ext cx="4038480" cy="725820"/>
            <a:chOff x="417240" y="2008800"/>
            <a:chExt cx="4038480" cy="725820"/>
          </a:xfrm>
        </p:grpSpPr>
        <p:pic>
          <p:nvPicPr>
            <p:cNvPr id="338" name="Google Shape;338;g2242f96bd2a_0_286"/>
            <p:cNvPicPr preferRelativeResize="0"/>
            <p:nvPr/>
          </p:nvPicPr>
          <p:blipFill rotWithShape="1">
            <a:blip r:embed="rId5">
              <a:alphaModFix/>
            </a:blip>
            <a:srcRect b="0" l="0" r="0" t="0"/>
            <a:stretch/>
          </p:blipFill>
          <p:spPr>
            <a:xfrm>
              <a:off x="417240" y="2008800"/>
              <a:ext cx="4038480" cy="434520"/>
            </a:xfrm>
            <a:prstGeom prst="rect">
              <a:avLst/>
            </a:prstGeom>
            <a:noFill/>
            <a:ln>
              <a:noFill/>
            </a:ln>
          </p:spPr>
        </p:pic>
        <p:sp>
          <p:nvSpPr>
            <p:cNvPr id="339" name="Google Shape;339;g2242f96bd2a_0_286"/>
            <p:cNvSpPr/>
            <p:nvPr/>
          </p:nvSpPr>
          <p:spPr>
            <a:xfrm>
              <a:off x="434160" y="2427120"/>
              <a:ext cx="39639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space-evenly</a:t>
              </a:r>
              <a:endParaRPr b="0" i="0" sz="1400" u="none" cap="none" strike="noStrike">
                <a:latin typeface="Arial"/>
                <a:ea typeface="Arial"/>
                <a:cs typeface="Arial"/>
                <a:sym typeface="Arial"/>
              </a:endParaRPr>
            </a:p>
          </p:txBody>
        </p:sp>
      </p:grpSp>
      <p:grpSp>
        <p:nvGrpSpPr>
          <p:cNvPr id="340" name="Google Shape;340;g2242f96bd2a_0_286"/>
          <p:cNvGrpSpPr/>
          <p:nvPr/>
        </p:nvGrpSpPr>
        <p:grpSpPr>
          <a:xfrm>
            <a:off x="550440" y="2773268"/>
            <a:ext cx="4004640" cy="728700"/>
            <a:chOff x="483840" y="2845080"/>
            <a:chExt cx="4004640" cy="728700"/>
          </a:xfrm>
        </p:grpSpPr>
        <p:pic>
          <p:nvPicPr>
            <p:cNvPr id="341" name="Google Shape;341;g2242f96bd2a_0_286"/>
            <p:cNvPicPr preferRelativeResize="0"/>
            <p:nvPr/>
          </p:nvPicPr>
          <p:blipFill rotWithShape="1">
            <a:blip r:embed="rId6">
              <a:alphaModFix/>
            </a:blip>
            <a:srcRect b="0" l="0" r="0" t="0"/>
            <a:stretch/>
          </p:blipFill>
          <p:spPr>
            <a:xfrm>
              <a:off x="483840" y="2845080"/>
              <a:ext cx="4004640" cy="458640"/>
            </a:xfrm>
            <a:prstGeom prst="rect">
              <a:avLst/>
            </a:prstGeom>
            <a:noFill/>
            <a:ln>
              <a:noFill/>
            </a:ln>
          </p:spPr>
        </p:pic>
        <p:sp>
          <p:nvSpPr>
            <p:cNvPr id="342" name="Google Shape;342;g2242f96bd2a_0_286"/>
            <p:cNvSpPr/>
            <p:nvPr/>
          </p:nvSpPr>
          <p:spPr>
            <a:xfrm>
              <a:off x="483840" y="3266280"/>
              <a:ext cx="39714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space-around</a:t>
              </a:r>
              <a:endParaRPr b="0" i="0" sz="1400" u="none" cap="none" strike="noStrike">
                <a:latin typeface="Arial"/>
                <a:ea typeface="Arial"/>
                <a:cs typeface="Arial"/>
                <a:sym typeface="Arial"/>
              </a:endParaRPr>
            </a:p>
          </p:txBody>
        </p:sp>
      </p:grpSp>
      <p:grpSp>
        <p:nvGrpSpPr>
          <p:cNvPr id="343" name="Google Shape;343;g2242f96bd2a_0_286"/>
          <p:cNvGrpSpPr/>
          <p:nvPr/>
        </p:nvGrpSpPr>
        <p:grpSpPr>
          <a:xfrm>
            <a:off x="550450" y="3527360"/>
            <a:ext cx="4028760" cy="723660"/>
            <a:chOff x="426600" y="3699360"/>
            <a:chExt cx="4028760" cy="723660"/>
          </a:xfrm>
        </p:grpSpPr>
        <p:pic>
          <p:nvPicPr>
            <p:cNvPr id="344" name="Google Shape;344;g2242f96bd2a_0_286"/>
            <p:cNvPicPr preferRelativeResize="0"/>
            <p:nvPr/>
          </p:nvPicPr>
          <p:blipFill rotWithShape="1">
            <a:blip r:embed="rId7">
              <a:alphaModFix/>
            </a:blip>
            <a:srcRect b="0" l="0" r="0" t="0"/>
            <a:stretch/>
          </p:blipFill>
          <p:spPr>
            <a:xfrm>
              <a:off x="426600" y="3699360"/>
              <a:ext cx="4028760" cy="429480"/>
            </a:xfrm>
            <a:prstGeom prst="rect">
              <a:avLst/>
            </a:prstGeom>
            <a:noFill/>
            <a:ln>
              <a:noFill/>
            </a:ln>
          </p:spPr>
        </p:pic>
        <p:sp>
          <p:nvSpPr>
            <p:cNvPr id="345" name="Google Shape;345;g2242f96bd2a_0_286"/>
            <p:cNvSpPr/>
            <p:nvPr/>
          </p:nvSpPr>
          <p:spPr>
            <a:xfrm>
              <a:off x="483840" y="4115520"/>
              <a:ext cx="39714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space-between</a:t>
              </a:r>
              <a:endParaRPr b="0" i="0" sz="1400" u="none" cap="none" strike="noStrike">
                <a:latin typeface="Arial"/>
                <a:ea typeface="Arial"/>
                <a:cs typeface="Arial"/>
                <a:sym typeface="Arial"/>
              </a:endParaRPr>
            </a:p>
          </p:txBody>
        </p:sp>
      </p:grpSp>
      <p:grpSp>
        <p:nvGrpSpPr>
          <p:cNvPr id="346" name="Google Shape;346;g2242f96bd2a_0_286"/>
          <p:cNvGrpSpPr/>
          <p:nvPr/>
        </p:nvGrpSpPr>
        <p:grpSpPr>
          <a:xfrm>
            <a:off x="4697615" y="2026013"/>
            <a:ext cx="4014360" cy="717900"/>
            <a:chOff x="4712040" y="2008800"/>
            <a:chExt cx="4014360" cy="717900"/>
          </a:xfrm>
        </p:grpSpPr>
        <p:pic>
          <p:nvPicPr>
            <p:cNvPr id="347" name="Google Shape;347;g2242f96bd2a_0_286"/>
            <p:cNvPicPr preferRelativeResize="0"/>
            <p:nvPr/>
          </p:nvPicPr>
          <p:blipFill rotWithShape="1">
            <a:blip r:embed="rId8">
              <a:alphaModFix/>
            </a:blip>
            <a:srcRect b="0" l="0" r="0" t="0"/>
            <a:stretch/>
          </p:blipFill>
          <p:spPr>
            <a:xfrm>
              <a:off x="4716720" y="2008800"/>
              <a:ext cx="4009680" cy="434520"/>
            </a:xfrm>
            <a:prstGeom prst="rect">
              <a:avLst/>
            </a:prstGeom>
            <a:noFill/>
            <a:ln>
              <a:noFill/>
            </a:ln>
          </p:spPr>
        </p:pic>
        <p:sp>
          <p:nvSpPr>
            <p:cNvPr id="348" name="Google Shape;348;g2242f96bd2a_0_286"/>
            <p:cNvSpPr/>
            <p:nvPr/>
          </p:nvSpPr>
          <p:spPr>
            <a:xfrm>
              <a:off x="4712040" y="241920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center</a:t>
              </a:r>
              <a:endParaRPr b="0" i="0" sz="1400" u="none" cap="none" strike="noStrike">
                <a:latin typeface="Arial"/>
                <a:ea typeface="Arial"/>
                <a:cs typeface="Arial"/>
                <a:sym typeface="Arial"/>
              </a:endParaRPr>
            </a:p>
          </p:txBody>
        </p:sp>
      </p:grpSp>
      <p:grpSp>
        <p:nvGrpSpPr>
          <p:cNvPr id="349" name="Google Shape;349;g2242f96bd2a_0_286"/>
          <p:cNvGrpSpPr/>
          <p:nvPr/>
        </p:nvGrpSpPr>
        <p:grpSpPr>
          <a:xfrm>
            <a:off x="4692758" y="2772918"/>
            <a:ext cx="4024079" cy="729420"/>
            <a:chOff x="4702320" y="2845080"/>
            <a:chExt cx="4024079" cy="729420"/>
          </a:xfrm>
        </p:grpSpPr>
        <p:pic>
          <p:nvPicPr>
            <p:cNvPr id="350" name="Google Shape;350;g2242f96bd2a_0_286"/>
            <p:cNvPicPr preferRelativeResize="0"/>
            <p:nvPr/>
          </p:nvPicPr>
          <p:blipFill rotWithShape="1">
            <a:blip r:embed="rId9">
              <a:alphaModFix/>
            </a:blip>
            <a:srcRect b="0" l="0" r="0" t="0"/>
            <a:stretch/>
          </p:blipFill>
          <p:spPr>
            <a:xfrm>
              <a:off x="4702320" y="2845080"/>
              <a:ext cx="4024079" cy="439200"/>
            </a:xfrm>
            <a:prstGeom prst="rect">
              <a:avLst/>
            </a:prstGeom>
            <a:noFill/>
            <a:ln>
              <a:noFill/>
            </a:ln>
          </p:spPr>
        </p:pic>
        <p:sp>
          <p:nvSpPr>
            <p:cNvPr id="351" name="Google Shape;351;g2242f96bd2a_0_286"/>
            <p:cNvSpPr/>
            <p:nvPr/>
          </p:nvSpPr>
          <p:spPr>
            <a:xfrm>
              <a:off x="4712040" y="326700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start</a:t>
              </a:r>
              <a:endParaRPr b="0" i="0" sz="1400" u="none" cap="none" strike="noStrike">
                <a:latin typeface="Arial"/>
                <a:ea typeface="Arial"/>
                <a:cs typeface="Arial"/>
                <a:sym typeface="Arial"/>
              </a:endParaRPr>
            </a:p>
          </p:txBody>
        </p:sp>
      </p:grpSp>
      <p:grpSp>
        <p:nvGrpSpPr>
          <p:cNvPr id="352" name="Google Shape;352;g2242f96bd2a_0_286"/>
          <p:cNvGrpSpPr/>
          <p:nvPr/>
        </p:nvGrpSpPr>
        <p:grpSpPr>
          <a:xfrm>
            <a:off x="4697602" y="3531360"/>
            <a:ext cx="4014359" cy="737700"/>
            <a:chOff x="4712040" y="3699360"/>
            <a:chExt cx="4014359" cy="737700"/>
          </a:xfrm>
        </p:grpSpPr>
        <p:pic>
          <p:nvPicPr>
            <p:cNvPr id="353" name="Google Shape;353;g2242f96bd2a_0_286"/>
            <p:cNvPicPr preferRelativeResize="0"/>
            <p:nvPr/>
          </p:nvPicPr>
          <p:blipFill rotWithShape="1">
            <a:blip r:embed="rId10">
              <a:alphaModFix/>
            </a:blip>
            <a:srcRect b="0" l="0" r="0" t="0"/>
            <a:stretch/>
          </p:blipFill>
          <p:spPr>
            <a:xfrm>
              <a:off x="4712040" y="3699360"/>
              <a:ext cx="4014359" cy="453960"/>
            </a:xfrm>
            <a:prstGeom prst="rect">
              <a:avLst/>
            </a:prstGeom>
            <a:noFill/>
            <a:ln>
              <a:noFill/>
            </a:ln>
          </p:spPr>
        </p:pic>
        <p:sp>
          <p:nvSpPr>
            <p:cNvPr id="354" name="Google Shape;354;g2242f96bd2a_0_286"/>
            <p:cNvSpPr/>
            <p:nvPr/>
          </p:nvSpPr>
          <p:spPr>
            <a:xfrm>
              <a:off x="4712040" y="4129560"/>
              <a:ext cx="4014300" cy="307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end</a:t>
              </a:r>
              <a:endParaRPr b="0" i="0" sz="1400" u="none" cap="none" strike="noStrike">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cxnSp>
        <p:nvCxnSpPr>
          <p:cNvPr id="359" name="Google Shape;359;g2242f96bd2a_0_31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60" name="Google Shape;360;g2242f96bd2a_0_311"/>
          <p:cNvGrpSpPr/>
          <p:nvPr/>
        </p:nvGrpSpPr>
        <p:grpSpPr>
          <a:xfrm>
            <a:off x="7787125" y="447675"/>
            <a:ext cx="657040" cy="759481"/>
            <a:chOff x="0" y="-9525"/>
            <a:chExt cx="354123" cy="394843"/>
          </a:xfrm>
        </p:grpSpPr>
        <p:sp>
          <p:nvSpPr>
            <p:cNvPr id="361" name="Google Shape;361;g2242f96bd2a_0_31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62" name="Google Shape;362;g2242f96bd2a_0_31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63" name="Google Shape;363;g2242f96bd2a_0_31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64" name="Google Shape;364;g2242f96bd2a_0_31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align-content</a:t>
            </a:r>
            <a:endParaRPr b="1" i="0" sz="4000" u="none" cap="none" strike="noStrike">
              <a:solidFill>
                <a:srgbClr val="0000FF"/>
              </a:solidFill>
              <a:latin typeface="Montserrat"/>
              <a:ea typeface="Montserrat"/>
              <a:cs typeface="Montserrat"/>
              <a:sym typeface="Montserrat"/>
            </a:endParaRPr>
          </a:p>
        </p:txBody>
      </p:sp>
      <p:sp>
        <p:nvSpPr>
          <p:cNvPr id="365" name="Google Shape;365;g2242f96bd2a_0_311"/>
          <p:cNvSpPr txBox="1"/>
          <p:nvPr/>
        </p:nvSpPr>
        <p:spPr>
          <a:xfrm>
            <a:off x="4320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align-content se usa para alinear verticalmente toda la cuadrícula dentro del contenedor. </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La altura total de la cuadrícula debe ser menor que la altura del contenedor para que  tenga efecto.</a:t>
            </a:r>
            <a:endParaRPr sz="1650">
              <a:solidFill>
                <a:srgbClr val="595959"/>
              </a:solidFill>
              <a:latin typeface="Montserrat"/>
              <a:ea typeface="Montserrat"/>
              <a:cs typeface="Montserrat"/>
              <a:sym typeface="Montserrat"/>
            </a:endParaRPr>
          </a:p>
          <a:p>
            <a:pPr indent="0" lvl="0" marL="0" rtl="0" algn="l">
              <a:lnSpc>
                <a:spcPct val="115000"/>
              </a:lnSpc>
              <a:spcBef>
                <a:spcPts val="1200"/>
              </a:spcBef>
              <a:spcAft>
                <a:spcPts val="1200"/>
              </a:spcAft>
              <a:buNone/>
            </a:pPr>
            <a:r>
              <a:t/>
            </a:r>
            <a:endParaRPr sz="1750">
              <a:solidFill>
                <a:srgbClr val="595959"/>
              </a:solidFill>
              <a:latin typeface="Montserrat"/>
              <a:ea typeface="Montserrat"/>
              <a:cs typeface="Montserrat"/>
              <a:sym typeface="Montserrat"/>
            </a:endParaRPr>
          </a:p>
        </p:txBody>
      </p:sp>
      <p:pic>
        <p:nvPicPr>
          <p:cNvPr id="366" name="Google Shape;366;g2242f96bd2a_0_311"/>
          <p:cNvPicPr preferRelativeResize="0"/>
          <p:nvPr/>
        </p:nvPicPr>
        <p:blipFill rotWithShape="1">
          <a:blip r:embed="rId5">
            <a:alphaModFix/>
          </a:blip>
          <a:srcRect b="0" l="0" r="0" t="0"/>
          <a:stretch/>
        </p:blipFill>
        <p:spPr>
          <a:xfrm>
            <a:off x="635010" y="2208255"/>
            <a:ext cx="3405960" cy="1760041"/>
          </a:xfrm>
          <a:prstGeom prst="rect">
            <a:avLst/>
          </a:prstGeom>
          <a:noFill/>
          <a:ln>
            <a:noFill/>
          </a:ln>
        </p:spPr>
      </p:pic>
      <p:pic>
        <p:nvPicPr>
          <p:cNvPr id="367" name="Google Shape;367;g2242f96bd2a_0_311"/>
          <p:cNvPicPr preferRelativeResize="0"/>
          <p:nvPr/>
        </p:nvPicPr>
        <p:blipFill rotWithShape="1">
          <a:blip r:embed="rId6">
            <a:alphaModFix/>
          </a:blip>
          <a:srcRect b="0" l="0" r="0" t="0"/>
          <a:stretch/>
        </p:blipFill>
        <p:spPr>
          <a:xfrm>
            <a:off x="4817855" y="2208255"/>
            <a:ext cx="3446280" cy="17600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cxnSp>
        <p:nvCxnSpPr>
          <p:cNvPr id="372" name="Google Shape;372;g2242f96bd2a_0_32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73" name="Google Shape;373;g2242f96bd2a_0_320"/>
          <p:cNvGrpSpPr/>
          <p:nvPr/>
        </p:nvGrpSpPr>
        <p:grpSpPr>
          <a:xfrm>
            <a:off x="7787125" y="447675"/>
            <a:ext cx="657040" cy="759481"/>
            <a:chOff x="0" y="-9525"/>
            <a:chExt cx="354123" cy="394843"/>
          </a:xfrm>
        </p:grpSpPr>
        <p:sp>
          <p:nvSpPr>
            <p:cNvPr id="374" name="Google Shape;374;g2242f96bd2a_0_32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75" name="Google Shape;375;g2242f96bd2a_0_32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76" name="Google Shape;376;g2242f96bd2a_0_32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77" name="Google Shape;377;g2242f96bd2a_0_32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align-content</a:t>
            </a:r>
            <a:endParaRPr b="1" i="0" sz="4000" u="none" cap="none" strike="noStrike">
              <a:solidFill>
                <a:srgbClr val="0000FF"/>
              </a:solidFill>
              <a:latin typeface="Montserrat"/>
              <a:ea typeface="Montserrat"/>
              <a:cs typeface="Montserrat"/>
              <a:sym typeface="Montserrat"/>
            </a:endParaRPr>
          </a:p>
        </p:txBody>
      </p:sp>
      <p:sp>
        <p:nvSpPr>
          <p:cNvPr id="378" name="Google Shape;378;g2242f96bd2a_0_320"/>
          <p:cNvSpPr txBox="1"/>
          <p:nvPr/>
        </p:nvSpPr>
        <p:spPr>
          <a:xfrm>
            <a:off x="7368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750">
              <a:solidFill>
                <a:srgbClr val="595959"/>
              </a:solidFill>
              <a:latin typeface="Montserrat"/>
              <a:ea typeface="Montserrat"/>
              <a:cs typeface="Montserrat"/>
              <a:sym typeface="Montserrat"/>
            </a:endParaRPr>
          </a:p>
        </p:txBody>
      </p:sp>
      <p:sp>
        <p:nvSpPr>
          <p:cNvPr id="379" name="Google Shape;379;g2242f96bd2a_0_320"/>
          <p:cNvSpPr/>
          <p:nvPr/>
        </p:nvSpPr>
        <p:spPr>
          <a:xfrm>
            <a:off x="1194026" y="2580216"/>
            <a:ext cx="3021300" cy="263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space-around</a:t>
            </a:r>
            <a:endParaRPr b="0" i="0" sz="1400" u="none" cap="none" strike="noStrike">
              <a:latin typeface="Arial"/>
              <a:ea typeface="Arial"/>
              <a:cs typeface="Arial"/>
              <a:sym typeface="Arial"/>
            </a:endParaRPr>
          </a:p>
        </p:txBody>
      </p:sp>
      <p:pic>
        <p:nvPicPr>
          <p:cNvPr id="380" name="Google Shape;380;g2242f96bd2a_0_320"/>
          <p:cNvPicPr preferRelativeResize="0"/>
          <p:nvPr/>
        </p:nvPicPr>
        <p:blipFill rotWithShape="1">
          <a:blip r:embed="rId5">
            <a:alphaModFix/>
          </a:blip>
          <a:srcRect b="0" l="0" r="0" t="0"/>
          <a:stretch/>
        </p:blipFill>
        <p:spPr>
          <a:xfrm>
            <a:off x="1194026" y="1161624"/>
            <a:ext cx="3021499" cy="1421055"/>
          </a:xfrm>
          <a:prstGeom prst="rect">
            <a:avLst/>
          </a:prstGeom>
          <a:noFill/>
          <a:ln>
            <a:noFill/>
          </a:ln>
        </p:spPr>
      </p:pic>
      <p:sp>
        <p:nvSpPr>
          <p:cNvPr id="381" name="Google Shape;381;g2242f96bd2a_0_320"/>
          <p:cNvSpPr/>
          <p:nvPr/>
        </p:nvSpPr>
        <p:spPr>
          <a:xfrm>
            <a:off x="4684775" y="2525344"/>
            <a:ext cx="3021600" cy="254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space-between</a:t>
            </a:r>
            <a:endParaRPr b="0" i="0" sz="1400" u="none" cap="none" strike="noStrike">
              <a:latin typeface="Arial"/>
              <a:ea typeface="Arial"/>
              <a:cs typeface="Arial"/>
              <a:sym typeface="Arial"/>
            </a:endParaRPr>
          </a:p>
        </p:txBody>
      </p:sp>
      <p:pic>
        <p:nvPicPr>
          <p:cNvPr id="382" name="Google Shape;382;g2242f96bd2a_0_320"/>
          <p:cNvPicPr preferRelativeResize="0"/>
          <p:nvPr/>
        </p:nvPicPr>
        <p:blipFill rotWithShape="1">
          <a:blip r:embed="rId6">
            <a:alphaModFix/>
          </a:blip>
          <a:srcRect b="0" l="0" r="0" t="0"/>
          <a:stretch/>
        </p:blipFill>
        <p:spPr>
          <a:xfrm>
            <a:off x="4788650" y="1161625"/>
            <a:ext cx="2917350" cy="1392025"/>
          </a:xfrm>
          <a:prstGeom prst="rect">
            <a:avLst/>
          </a:prstGeom>
          <a:noFill/>
          <a:ln>
            <a:noFill/>
          </a:ln>
        </p:spPr>
      </p:pic>
      <p:sp>
        <p:nvSpPr>
          <p:cNvPr id="383" name="Google Shape;383;g2242f96bd2a_0_320"/>
          <p:cNvSpPr/>
          <p:nvPr/>
        </p:nvSpPr>
        <p:spPr>
          <a:xfrm>
            <a:off x="1194026" y="4280959"/>
            <a:ext cx="2997000" cy="265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start</a:t>
            </a:r>
            <a:endParaRPr b="0" i="0" sz="1400" u="none" cap="none" strike="noStrike">
              <a:latin typeface="Arial"/>
              <a:ea typeface="Arial"/>
              <a:cs typeface="Arial"/>
              <a:sym typeface="Arial"/>
            </a:endParaRPr>
          </a:p>
        </p:txBody>
      </p:sp>
      <p:pic>
        <p:nvPicPr>
          <p:cNvPr id="384" name="Google Shape;384;g2242f96bd2a_0_320"/>
          <p:cNvPicPr preferRelativeResize="0"/>
          <p:nvPr/>
        </p:nvPicPr>
        <p:blipFill rotWithShape="1">
          <a:blip r:embed="rId7">
            <a:alphaModFix/>
          </a:blip>
          <a:srcRect b="0" l="0" r="0" t="0"/>
          <a:stretch/>
        </p:blipFill>
        <p:spPr>
          <a:xfrm>
            <a:off x="1194025" y="2843325"/>
            <a:ext cx="2997001" cy="1417575"/>
          </a:xfrm>
          <a:prstGeom prst="rect">
            <a:avLst/>
          </a:prstGeom>
          <a:noFill/>
          <a:ln>
            <a:noFill/>
          </a:ln>
        </p:spPr>
      </p:pic>
      <p:sp>
        <p:nvSpPr>
          <p:cNvPr id="385" name="Google Shape;385;g2242f96bd2a_0_320"/>
          <p:cNvSpPr/>
          <p:nvPr/>
        </p:nvSpPr>
        <p:spPr>
          <a:xfrm>
            <a:off x="4754150" y="4160464"/>
            <a:ext cx="2952000" cy="236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Consolas"/>
              <a:buNone/>
            </a:pPr>
            <a:r>
              <a:rPr b="1" i="0" lang="es" sz="1400" u="none" cap="none" strike="noStrike">
                <a:solidFill>
                  <a:srgbClr val="000000"/>
                </a:solidFill>
                <a:latin typeface="Consolas"/>
                <a:ea typeface="Consolas"/>
                <a:cs typeface="Consolas"/>
                <a:sym typeface="Consolas"/>
              </a:rPr>
              <a:t>end</a:t>
            </a:r>
            <a:endParaRPr b="0" i="0" sz="1400" u="none" cap="none" strike="noStrike">
              <a:latin typeface="Arial"/>
              <a:ea typeface="Arial"/>
              <a:cs typeface="Arial"/>
              <a:sym typeface="Arial"/>
            </a:endParaRPr>
          </a:p>
        </p:txBody>
      </p:sp>
      <p:pic>
        <p:nvPicPr>
          <p:cNvPr id="386" name="Google Shape;386;g2242f96bd2a_0_320"/>
          <p:cNvPicPr preferRelativeResize="0"/>
          <p:nvPr/>
        </p:nvPicPr>
        <p:blipFill rotWithShape="1">
          <a:blip r:embed="rId8">
            <a:alphaModFix/>
          </a:blip>
          <a:srcRect b="0" l="0" r="0" t="0"/>
          <a:stretch/>
        </p:blipFill>
        <p:spPr>
          <a:xfrm>
            <a:off x="4754150" y="2893299"/>
            <a:ext cx="2917354" cy="12801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cxnSp>
        <p:nvCxnSpPr>
          <p:cNvPr id="391" name="Google Shape;391;g2242f96bd2a_0_329"/>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392" name="Google Shape;392;g2242f96bd2a_0_329"/>
          <p:cNvGrpSpPr/>
          <p:nvPr/>
        </p:nvGrpSpPr>
        <p:grpSpPr>
          <a:xfrm>
            <a:off x="7787125" y="447675"/>
            <a:ext cx="657040" cy="759481"/>
            <a:chOff x="0" y="-9525"/>
            <a:chExt cx="354123" cy="394843"/>
          </a:xfrm>
        </p:grpSpPr>
        <p:sp>
          <p:nvSpPr>
            <p:cNvPr id="393" name="Google Shape;393;g2242f96bd2a_0_329"/>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394" name="Google Shape;394;g2242f96bd2a_0_329"/>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395" name="Google Shape;395;g2242f96bd2a_0_329"/>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396" name="Google Shape;396;g2242f96bd2a_0_329"/>
          <p:cNvSpPr txBox="1"/>
          <p:nvPr/>
        </p:nvSpPr>
        <p:spPr>
          <a:xfrm>
            <a:off x="588150"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a:t>
            </a:r>
            <a:endParaRPr b="1" i="0" sz="4000" u="none" cap="none" strike="noStrike">
              <a:solidFill>
                <a:srgbClr val="0000FF"/>
              </a:solidFill>
              <a:latin typeface="Montserrat"/>
              <a:ea typeface="Montserrat"/>
              <a:cs typeface="Montserrat"/>
              <a:sym typeface="Montserrat"/>
            </a:endParaRPr>
          </a:p>
        </p:txBody>
      </p:sp>
      <p:sp>
        <p:nvSpPr>
          <p:cNvPr id="397" name="Google Shape;397;g2242f96bd2a_0_329"/>
          <p:cNvSpPr txBox="1"/>
          <p:nvPr/>
        </p:nvSpPr>
        <p:spPr>
          <a:xfrm>
            <a:off x="1104900" y="1466425"/>
            <a:ext cx="67584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a:solidFill>
                  <a:schemeClr val="dk1"/>
                </a:solidFill>
                <a:latin typeface="Archivo Narrow"/>
                <a:ea typeface="Archivo Narrow"/>
                <a:cs typeface="Archivo Narrow"/>
                <a:sym typeface="Archivo Narrow"/>
              </a:rPr>
              <a:t>La propiedad grid-area especifica el tamaño y la ubicación de un elemento de cuadrícula en el diseño, y es una propiedad abreviada para las siguientes propiedades: </a:t>
            </a:r>
            <a:r>
              <a:rPr b="1" lang="es">
                <a:solidFill>
                  <a:schemeClr val="dk1"/>
                </a:solidFill>
                <a:latin typeface="Archivo Narrow"/>
                <a:ea typeface="Archivo Narrow"/>
                <a:cs typeface="Archivo Narrow"/>
                <a:sym typeface="Archivo Narrow"/>
              </a:rPr>
              <a:t>grid-row-start, grid-column-start, grid-row-end </a:t>
            </a:r>
            <a:r>
              <a:rPr lang="es">
                <a:solidFill>
                  <a:schemeClr val="dk1"/>
                </a:solidFill>
                <a:latin typeface="Archivo Narrow"/>
                <a:ea typeface="Archivo Narrow"/>
                <a:cs typeface="Archivo Narrow"/>
                <a:sym typeface="Archivo Narrow"/>
              </a:rPr>
              <a:t>y</a:t>
            </a:r>
            <a:r>
              <a:rPr b="1" lang="es">
                <a:solidFill>
                  <a:schemeClr val="dk1"/>
                </a:solidFill>
                <a:latin typeface="Archivo Narrow"/>
                <a:ea typeface="Archivo Narrow"/>
                <a:cs typeface="Archivo Narrow"/>
                <a:sym typeface="Archivo Narrow"/>
              </a:rPr>
              <a:t> grid-column-end.</a:t>
            </a:r>
            <a:endParaRPr b="1">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0"/>
              </a:spcAft>
              <a:buNone/>
            </a:pPr>
            <a:r>
              <a:rPr lang="es">
                <a:solidFill>
                  <a:schemeClr val="dk1"/>
                </a:solidFill>
                <a:latin typeface="Archivo Narrow"/>
                <a:ea typeface="Archivo Narrow"/>
                <a:cs typeface="Archivo Narrow"/>
                <a:sym typeface="Archivo Narrow"/>
              </a:rPr>
              <a:t>La grid-area también se puede utilizar para asignar un nombre a un elemento de la cuadrícula.</a:t>
            </a:r>
            <a:endParaRPr>
              <a:solidFill>
                <a:schemeClr val="dk1"/>
              </a:solidFill>
              <a:latin typeface="Archivo Narrow"/>
              <a:ea typeface="Archivo Narrow"/>
              <a:cs typeface="Archivo Narrow"/>
              <a:sym typeface="Archivo Narrow"/>
            </a:endParaRPr>
          </a:p>
          <a:p>
            <a:pPr indent="0" lvl="0" marL="0" rtl="0" algn="l">
              <a:lnSpc>
                <a:spcPct val="115000"/>
              </a:lnSpc>
              <a:spcBef>
                <a:spcPts val="1200"/>
              </a:spcBef>
              <a:spcAft>
                <a:spcPts val="1200"/>
              </a:spcAft>
              <a:buNone/>
            </a:pPr>
            <a:r>
              <a:rPr lang="es">
                <a:solidFill>
                  <a:schemeClr val="dk1"/>
                </a:solidFill>
                <a:latin typeface="Archivo Narrow"/>
                <a:ea typeface="Archivo Narrow"/>
                <a:cs typeface="Archivo Narrow"/>
                <a:sym typeface="Archivo Narrow"/>
              </a:rPr>
              <a:t> Y se puede hacer referencia a los elementos de cuadrícula con nombre mediante la propiedad grid-template-areas del contenedor de cuadrícula. </a:t>
            </a:r>
            <a:r>
              <a:rPr lang="es" u="sng">
                <a:solidFill>
                  <a:schemeClr val="hlink"/>
                </a:solidFill>
                <a:latin typeface="Archivo Narrow"/>
                <a:ea typeface="Archivo Narrow"/>
                <a:cs typeface="Archivo Narrow"/>
                <a:sym typeface="Archivo Narrow"/>
                <a:hlinkClick r:id="rId5"/>
              </a:rPr>
              <a:t>+info</a:t>
            </a:r>
            <a:endParaRPr sz="1550">
              <a:solidFill>
                <a:srgbClr val="59595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cxnSp>
        <p:nvCxnSpPr>
          <p:cNvPr id="402" name="Google Shape;402;g2242f96bd2a_0_338"/>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03" name="Google Shape;403;g2242f96bd2a_0_338"/>
          <p:cNvGrpSpPr/>
          <p:nvPr/>
        </p:nvGrpSpPr>
        <p:grpSpPr>
          <a:xfrm>
            <a:off x="7787125" y="447675"/>
            <a:ext cx="657040" cy="759481"/>
            <a:chOff x="0" y="-9525"/>
            <a:chExt cx="354123" cy="394843"/>
          </a:xfrm>
        </p:grpSpPr>
        <p:sp>
          <p:nvSpPr>
            <p:cNvPr id="404" name="Google Shape;404;g2242f96bd2a_0_338"/>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05" name="Google Shape;405;g2242f96bd2a_0_338"/>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06" name="Google Shape;406;g2242f96bd2a_0_338"/>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07" name="Google Shape;407;g2242f96bd2a_0_338"/>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 (ejemplos)</a:t>
            </a:r>
            <a:endParaRPr b="1" i="0" sz="4000" u="none" cap="none" strike="noStrike">
              <a:solidFill>
                <a:srgbClr val="0000FF"/>
              </a:solidFill>
              <a:latin typeface="Montserrat"/>
              <a:ea typeface="Montserrat"/>
              <a:cs typeface="Montserrat"/>
              <a:sym typeface="Montserrat"/>
            </a:endParaRPr>
          </a:p>
        </p:txBody>
      </p:sp>
      <p:sp>
        <p:nvSpPr>
          <p:cNvPr id="408" name="Google Shape;408;g2242f96bd2a_0_338"/>
          <p:cNvSpPr/>
          <p:nvPr/>
        </p:nvSpPr>
        <p:spPr>
          <a:xfrm>
            <a:off x="562810" y="1135695"/>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1: el área ocupa una columna.</a:t>
            </a:r>
            <a:endParaRPr>
              <a:solidFill>
                <a:schemeClr val="dk1"/>
              </a:solidFill>
              <a:latin typeface="Archivo Narrow"/>
              <a:ea typeface="Archivo Narrow"/>
              <a:cs typeface="Archivo Narrow"/>
              <a:sym typeface="Archivo Narrow"/>
            </a:endParaRPr>
          </a:p>
        </p:txBody>
      </p:sp>
      <p:pic>
        <p:nvPicPr>
          <p:cNvPr id="409" name="Google Shape;409;g2242f96bd2a_0_338"/>
          <p:cNvPicPr preferRelativeResize="0"/>
          <p:nvPr/>
        </p:nvPicPr>
        <p:blipFill>
          <a:blip r:embed="rId5">
            <a:alphaModFix/>
          </a:blip>
          <a:stretch>
            <a:fillRect/>
          </a:stretch>
        </p:blipFill>
        <p:spPr>
          <a:xfrm>
            <a:off x="2278310" y="1560500"/>
            <a:ext cx="4739774" cy="1069925"/>
          </a:xfrm>
          <a:prstGeom prst="rect">
            <a:avLst/>
          </a:prstGeom>
          <a:noFill/>
          <a:ln>
            <a:noFill/>
          </a:ln>
        </p:spPr>
      </p:pic>
      <p:pic>
        <p:nvPicPr>
          <p:cNvPr id="410" name="Google Shape;410;g2242f96bd2a_0_338"/>
          <p:cNvPicPr preferRelativeResize="0"/>
          <p:nvPr/>
        </p:nvPicPr>
        <p:blipFill>
          <a:blip r:embed="rId6">
            <a:alphaModFix/>
          </a:blip>
          <a:stretch>
            <a:fillRect/>
          </a:stretch>
        </p:blipFill>
        <p:spPr>
          <a:xfrm>
            <a:off x="2278313" y="3064350"/>
            <a:ext cx="4739774" cy="1273222"/>
          </a:xfrm>
          <a:prstGeom prst="rect">
            <a:avLst/>
          </a:prstGeom>
          <a:noFill/>
          <a:ln>
            <a:noFill/>
          </a:ln>
        </p:spPr>
      </p:pic>
      <p:sp>
        <p:nvSpPr>
          <p:cNvPr id="411" name="Google Shape;411;g2242f96bd2a_0_338"/>
          <p:cNvSpPr/>
          <p:nvPr/>
        </p:nvSpPr>
        <p:spPr>
          <a:xfrm>
            <a:off x="562810" y="2651020"/>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2: el área ocupa un grupo de celdas en horizontal.</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5" name="Shape 415"/>
        <p:cNvGrpSpPr/>
        <p:nvPr/>
      </p:nvGrpSpPr>
      <p:grpSpPr>
        <a:xfrm>
          <a:off x="0" y="0"/>
          <a:ext cx="0" cy="0"/>
          <a:chOff x="0" y="0"/>
          <a:chExt cx="0" cy="0"/>
        </a:xfrm>
      </p:grpSpPr>
      <p:cxnSp>
        <p:nvCxnSpPr>
          <p:cNvPr id="416" name="Google Shape;416;g2242f96bd2a_0_34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17" name="Google Shape;417;g2242f96bd2a_0_347"/>
          <p:cNvGrpSpPr/>
          <p:nvPr/>
        </p:nvGrpSpPr>
        <p:grpSpPr>
          <a:xfrm>
            <a:off x="7787125" y="447675"/>
            <a:ext cx="657040" cy="759481"/>
            <a:chOff x="0" y="-9525"/>
            <a:chExt cx="354123" cy="394843"/>
          </a:xfrm>
        </p:grpSpPr>
        <p:sp>
          <p:nvSpPr>
            <p:cNvPr id="418" name="Google Shape;418;g2242f96bd2a_0_34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19" name="Google Shape;419;g2242f96bd2a_0_34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20" name="Google Shape;420;g2242f96bd2a_0_34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21" name="Google Shape;421;g2242f96bd2a_0_34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grid-area (ejemplos)</a:t>
            </a:r>
            <a:endParaRPr b="1" i="0" sz="4000" u="none" cap="none" strike="noStrike">
              <a:solidFill>
                <a:srgbClr val="0000FF"/>
              </a:solidFill>
              <a:latin typeface="Montserrat"/>
              <a:ea typeface="Montserrat"/>
              <a:cs typeface="Montserrat"/>
              <a:sym typeface="Montserrat"/>
            </a:endParaRPr>
          </a:p>
        </p:txBody>
      </p:sp>
      <p:sp>
        <p:nvSpPr>
          <p:cNvPr id="422" name="Google Shape;422;g2242f96bd2a_0_347"/>
          <p:cNvSpPr/>
          <p:nvPr/>
        </p:nvSpPr>
        <p:spPr>
          <a:xfrm>
            <a:off x="486610" y="1059495"/>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3: el área ocupa un grupo de celdas en vertical.</a:t>
            </a:r>
            <a:endParaRPr>
              <a:solidFill>
                <a:schemeClr val="dk1"/>
              </a:solidFill>
              <a:latin typeface="Archivo Narrow"/>
              <a:ea typeface="Archivo Narrow"/>
              <a:cs typeface="Archivo Narrow"/>
              <a:sym typeface="Archivo Narrow"/>
            </a:endParaRPr>
          </a:p>
        </p:txBody>
      </p:sp>
      <p:sp>
        <p:nvSpPr>
          <p:cNvPr id="423" name="Google Shape;423;g2242f96bd2a_0_347"/>
          <p:cNvSpPr/>
          <p:nvPr/>
        </p:nvSpPr>
        <p:spPr>
          <a:xfrm>
            <a:off x="486610" y="2651020"/>
            <a:ext cx="8170800" cy="3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100"/>
              <a:buFont typeface="Arial"/>
              <a:buNone/>
            </a:pPr>
            <a:r>
              <a:rPr lang="es">
                <a:solidFill>
                  <a:schemeClr val="dk1"/>
                </a:solidFill>
                <a:latin typeface="Archivo Narrow"/>
                <a:ea typeface="Archivo Narrow"/>
                <a:cs typeface="Archivo Narrow"/>
                <a:sym typeface="Archivo Narrow"/>
              </a:rPr>
              <a:t>Caso 4: esquema básico de página Web, con 6 columnas y 3 filas.</a:t>
            </a:r>
            <a:endParaRPr>
              <a:solidFill>
                <a:schemeClr val="dk1"/>
              </a:solidFill>
              <a:latin typeface="Archivo Narrow"/>
              <a:ea typeface="Archivo Narrow"/>
              <a:cs typeface="Archivo Narrow"/>
              <a:sym typeface="Archivo Narrow"/>
            </a:endParaRPr>
          </a:p>
        </p:txBody>
      </p:sp>
      <p:pic>
        <p:nvPicPr>
          <p:cNvPr id="424" name="Google Shape;424;g2242f96bd2a_0_347"/>
          <p:cNvPicPr preferRelativeResize="0"/>
          <p:nvPr/>
        </p:nvPicPr>
        <p:blipFill>
          <a:blip r:embed="rId5">
            <a:alphaModFix/>
          </a:blip>
          <a:stretch>
            <a:fillRect/>
          </a:stretch>
        </p:blipFill>
        <p:spPr>
          <a:xfrm>
            <a:off x="2777513" y="1444625"/>
            <a:ext cx="3588976" cy="1166600"/>
          </a:xfrm>
          <a:prstGeom prst="rect">
            <a:avLst/>
          </a:prstGeom>
          <a:noFill/>
          <a:ln>
            <a:noFill/>
          </a:ln>
        </p:spPr>
      </p:pic>
      <p:pic>
        <p:nvPicPr>
          <p:cNvPr id="425" name="Google Shape;425;g2242f96bd2a_0_347"/>
          <p:cNvPicPr preferRelativeResize="0"/>
          <p:nvPr/>
        </p:nvPicPr>
        <p:blipFill>
          <a:blip r:embed="rId6">
            <a:alphaModFix/>
          </a:blip>
          <a:stretch>
            <a:fillRect/>
          </a:stretch>
        </p:blipFill>
        <p:spPr>
          <a:xfrm>
            <a:off x="2777513" y="3036123"/>
            <a:ext cx="3588976" cy="12314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cxnSp>
        <p:nvCxnSpPr>
          <p:cNvPr id="430" name="Google Shape;430;g2242f96bd2a_0_356"/>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31" name="Google Shape;431;g2242f96bd2a_0_356"/>
          <p:cNvGrpSpPr/>
          <p:nvPr/>
        </p:nvGrpSpPr>
        <p:grpSpPr>
          <a:xfrm>
            <a:off x="7787125" y="447675"/>
            <a:ext cx="657040" cy="759481"/>
            <a:chOff x="0" y="-9525"/>
            <a:chExt cx="354123" cy="394843"/>
          </a:xfrm>
        </p:grpSpPr>
        <p:sp>
          <p:nvSpPr>
            <p:cNvPr id="432" name="Google Shape;432;g2242f96bd2a_0_356"/>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33" name="Google Shape;433;g2242f96bd2a_0_356"/>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34" name="Google Shape;434;g2242f96bd2a_0_356"/>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35" name="Google Shape;435;g2242f96bd2a_0_356"/>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Ejemplo</a:t>
            </a:r>
            <a:endParaRPr b="1" i="0" sz="4000" u="none" cap="none" strike="noStrike">
              <a:solidFill>
                <a:srgbClr val="0000FF"/>
              </a:solidFill>
              <a:latin typeface="Montserrat"/>
              <a:ea typeface="Montserrat"/>
              <a:cs typeface="Montserrat"/>
              <a:sym typeface="Montserrat"/>
            </a:endParaRPr>
          </a:p>
        </p:txBody>
      </p:sp>
      <p:sp>
        <p:nvSpPr>
          <p:cNvPr id="436" name="Google Shape;436;g2242f96bd2a_0_356"/>
          <p:cNvSpPr txBox="1"/>
          <p:nvPr/>
        </p:nvSpPr>
        <p:spPr>
          <a:xfrm>
            <a:off x="432025" y="116162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En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este 👉</a:t>
            </a:r>
            <a:r>
              <a:rPr b="1" lang="es" sz="1500">
                <a:solidFill>
                  <a:schemeClr val="accent1"/>
                </a:solidFill>
                <a:uFill>
                  <a:noFill/>
                </a:uFill>
                <a:latin typeface="Archivo Narrow"/>
                <a:ea typeface="Archivo Narrow"/>
                <a:cs typeface="Archivo Narrow"/>
                <a:sym typeface="Archivo Narrow"/>
                <a:hlinkClick r:id="rId6">
                  <a:extLst>
                    <a:ext uri="{A12FA001-AC4F-418D-AE19-62706E023703}">
                      <ahyp:hlinkClr val="tx"/>
                    </a:ext>
                  </a:extLst>
                </a:hlinkClick>
              </a:rPr>
              <a:t>enlace</a:t>
            </a:r>
            <a:r>
              <a:rPr lang="es">
                <a:solidFill>
                  <a:schemeClr val="dk1"/>
                </a:solidFill>
                <a:latin typeface="Archivo Narrow"/>
                <a:ea typeface="Archivo Narrow"/>
                <a:cs typeface="Archivo Narrow"/>
                <a:sym typeface="Archivo Narrow"/>
              </a:rPr>
              <a:t> se puede ver cómo crear un pequeño proyecto con CSS Grid.</a:t>
            </a:r>
            <a:endParaRPr sz="1650">
              <a:solidFill>
                <a:srgbClr val="595959"/>
              </a:solidFill>
              <a:latin typeface="Montserrat"/>
              <a:ea typeface="Montserrat"/>
              <a:cs typeface="Montserrat"/>
              <a:sym typeface="Montserrat"/>
            </a:endParaRPr>
          </a:p>
        </p:txBody>
      </p:sp>
      <p:pic>
        <p:nvPicPr>
          <p:cNvPr id="437" name="Google Shape;437;g2242f96bd2a_0_356"/>
          <p:cNvPicPr preferRelativeResize="0"/>
          <p:nvPr/>
        </p:nvPicPr>
        <p:blipFill rotWithShape="1">
          <a:blip r:embed="rId7">
            <a:alphaModFix/>
          </a:blip>
          <a:srcRect b="0" l="0" r="0" t="0"/>
          <a:stretch/>
        </p:blipFill>
        <p:spPr>
          <a:xfrm>
            <a:off x="2022451" y="1701326"/>
            <a:ext cx="5099110" cy="2778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g22426a57638_0_0"/>
          <p:cNvSpPr txBox="1"/>
          <p:nvPr/>
        </p:nvSpPr>
        <p:spPr>
          <a:xfrm>
            <a:off x="1026250" y="109517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06.</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0" name="Google Shape;70;g22426a57638_0_0"/>
          <p:cNvSpPr txBox="1"/>
          <p:nvPr/>
        </p:nvSpPr>
        <p:spPr>
          <a:xfrm>
            <a:off x="504750" y="218418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Modelo de caja y propiedades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Posicionamiento y visualización</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Selectores avanzados</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¿Qué es Flexbox?</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Propiedades para el contenedor Flex y los Flex items</a:t>
            </a:r>
            <a:endParaRPr b="0" i="0" sz="1000" u="none" cap="none" strike="noStrike">
              <a:solidFill>
                <a:schemeClr val="lt1"/>
              </a:solidFill>
              <a:latin typeface="Archivo Thin"/>
              <a:ea typeface="Archivo Thin"/>
              <a:cs typeface="Archivo Thin"/>
              <a:sym typeface="Archivo Thin"/>
            </a:endParaRPr>
          </a:p>
        </p:txBody>
      </p:sp>
      <p:sp>
        <p:nvSpPr>
          <p:cNvPr id="71" name="Google Shape;71;g22426a57638_0_0"/>
          <p:cNvSpPr txBox="1"/>
          <p:nvPr/>
        </p:nvSpPr>
        <p:spPr>
          <a:xfrm>
            <a:off x="961125" y="166457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3:  Modelo de Caja, Posicionamiento y Flexbox</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2" name="Google Shape;72;g22426a57638_0_0"/>
          <p:cNvSpPr txBox="1"/>
          <p:nvPr/>
        </p:nvSpPr>
        <p:spPr>
          <a:xfrm>
            <a:off x="3723650" y="1133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b="0" i="0" lang="es" sz="3000" u="none" cap="none" strike="noStrike">
                <a:solidFill>
                  <a:schemeClr val="lt1"/>
                </a:solidFill>
                <a:latin typeface="Archivo Black"/>
                <a:ea typeface="Archivo Black"/>
                <a:cs typeface="Archivo Black"/>
                <a:sym typeface="Archivo Black"/>
              </a:rPr>
              <a:t>07.</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3" name="Google Shape;73;g22426a57638_0_0"/>
          <p:cNvSpPr txBox="1"/>
          <p:nvPr/>
        </p:nvSpPr>
        <p:spPr>
          <a:xfrm>
            <a:off x="3202150" y="2222731"/>
            <a:ext cx="23028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chivo Thin"/>
              <a:ea typeface="Archivo Thin"/>
              <a:cs typeface="Archivo Thin"/>
              <a:sym typeface="Archivo Thin"/>
            </a:endParaRPr>
          </a:p>
          <a:p>
            <a:pPr indent="-185899" lvl="0" marL="352799" marR="0" rtl="0" algn="l">
              <a:lnSpc>
                <a:spcPct val="100000"/>
              </a:lnSpc>
              <a:spcBef>
                <a:spcPts val="0"/>
              </a:spcBef>
              <a:spcAft>
                <a:spcPts val="0"/>
              </a:spcAft>
              <a:buClr>
                <a:schemeClr val="lt1"/>
              </a:buClr>
              <a:buSzPts val="1000"/>
              <a:buFont typeface="Archivo"/>
              <a:buAutoNum type="arabicPeriod"/>
            </a:pPr>
            <a:r>
              <a:rPr b="0" i="0" lang="es" sz="1000" u="none" cap="none" strike="noStrike">
                <a:solidFill>
                  <a:schemeClr val="lt1"/>
                </a:solidFill>
                <a:latin typeface="Archivo Thin"/>
                <a:ea typeface="Archivo Thin"/>
                <a:cs typeface="Archivo Thin"/>
                <a:sym typeface="Archivo Thin"/>
              </a:rPr>
              <a:t>  ¿Qué es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Implementación de Grid</a:t>
            </a:r>
            <a:endParaRPr b="0" i="0" sz="1000" u="none" cap="none" strike="noStrike">
              <a:solidFill>
                <a:schemeClr val="lt1"/>
              </a:solidFill>
              <a:latin typeface="Archivo Thin"/>
              <a:ea typeface="Archivo Thin"/>
              <a:cs typeface="Archivo Thin"/>
              <a:sym typeface="Archivo Thin"/>
            </a:endParaRPr>
          </a:p>
          <a:p>
            <a:pPr indent="-292100" lvl="0" marL="457200" marR="0" rtl="0" algn="l">
              <a:lnSpc>
                <a:spcPct val="115000"/>
              </a:lnSpc>
              <a:spcBef>
                <a:spcPts val="0"/>
              </a:spcBef>
              <a:spcAft>
                <a:spcPts val="0"/>
              </a:spcAft>
              <a:buClr>
                <a:schemeClr val="lt1"/>
              </a:buClr>
              <a:buSzPts val="1000"/>
              <a:buFont typeface="Archivo Thin"/>
              <a:buAutoNum type="arabicPeriod"/>
            </a:pPr>
            <a:r>
              <a:rPr b="0" i="0" lang="es" sz="1000" u="none" cap="none" strike="noStrike">
                <a:solidFill>
                  <a:schemeClr val="lt1"/>
                </a:solidFill>
                <a:latin typeface="Archivo Thin"/>
                <a:ea typeface="Archivo Thin"/>
                <a:cs typeface="Archivo Thin"/>
                <a:sym typeface="Archivo Thin"/>
              </a:rPr>
              <a:t>Maquetado con Flex y Grid</a:t>
            </a:r>
            <a:endParaRPr b="0" i="0" sz="1000" u="none" cap="none" strike="noStrike">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Font typeface="Arial"/>
              <a:buAutoNum type="arabicPeriod"/>
            </a:pPr>
            <a:r>
              <a:rPr b="0" i="0" lang="es" sz="1000" u="none" cap="none" strike="noStrike">
                <a:solidFill>
                  <a:schemeClr val="lt1"/>
                </a:solidFill>
                <a:latin typeface="Archivo Thin"/>
                <a:ea typeface="Archivo Thin"/>
                <a:cs typeface="Archivo Thin"/>
                <a:sym typeface="Archivo Thin"/>
              </a:rPr>
              <a:t>Media Queries</a:t>
            </a:r>
            <a:endParaRPr b="0" i="0" sz="1000" u="none" cap="none" strike="noStrike">
              <a:solidFill>
                <a:schemeClr val="lt1"/>
              </a:solidFill>
              <a:latin typeface="Archivo Thin"/>
              <a:ea typeface="Archivo Thin"/>
              <a:cs typeface="Archivo Thin"/>
              <a:sym typeface="Archivo Thin"/>
            </a:endParaRPr>
          </a:p>
        </p:txBody>
      </p:sp>
      <p:sp>
        <p:nvSpPr>
          <p:cNvPr id="74" name="Google Shape;74;g22426a57638_0_0"/>
          <p:cNvSpPr txBox="1"/>
          <p:nvPr/>
        </p:nvSpPr>
        <p:spPr>
          <a:xfrm>
            <a:off x="3658525" y="17031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200" u="none" cap="none" strike="noStrike">
                <a:solidFill>
                  <a:srgbClr val="FFFFFF"/>
                </a:solidFill>
                <a:latin typeface="Archivo Thin"/>
                <a:ea typeface="Archivo Thin"/>
                <a:cs typeface="Archivo Thin"/>
                <a:sym typeface="Archivo Thin"/>
              </a:rPr>
              <a:t>CSS 4:  Grid y Media Queries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
        <p:nvSpPr>
          <p:cNvPr id="75" name="Google Shape;75;g22426a57638_0_0"/>
          <p:cNvSpPr txBox="1"/>
          <p:nvPr/>
        </p:nvSpPr>
        <p:spPr>
          <a:xfrm>
            <a:off x="6325325" y="1133725"/>
            <a:ext cx="1795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rgbClr val="FFFFFF"/>
                </a:solidFill>
                <a:latin typeface="Archivo Thin"/>
                <a:ea typeface="Archivo Thin"/>
                <a:cs typeface="Archivo Thin"/>
                <a:sym typeface="Archivo Thin"/>
              </a:rPr>
              <a:t>Clase  </a:t>
            </a:r>
            <a:r>
              <a:rPr lang="es" sz="3000">
                <a:solidFill>
                  <a:schemeClr val="lt1"/>
                </a:solidFill>
                <a:latin typeface="Archivo Black"/>
                <a:ea typeface="Archivo Black"/>
                <a:cs typeface="Archivo Black"/>
                <a:sym typeface="Archivo Black"/>
              </a:rPr>
              <a:t>08</a:t>
            </a:r>
            <a:r>
              <a:rPr b="0" i="0" lang="es" sz="3000" u="none" cap="none" strike="noStrike">
                <a:solidFill>
                  <a:schemeClr val="lt1"/>
                </a:solidFill>
                <a:latin typeface="Archivo Black"/>
                <a:ea typeface="Archivo Black"/>
                <a:cs typeface="Archivo Black"/>
                <a:sym typeface="Archivo Black"/>
              </a:rPr>
              <a:t>.</a:t>
            </a:r>
            <a:r>
              <a:rPr b="0" i="0" lang="es" sz="2500" u="none" cap="none" strike="noStrike">
                <a:solidFill>
                  <a:srgbClr val="FFFFFF"/>
                </a:solidFill>
                <a:latin typeface="Archivo Thin"/>
                <a:ea typeface="Archivo Thin"/>
                <a:cs typeface="Archivo Thin"/>
                <a:sym typeface="Archivo Thin"/>
              </a:rPr>
              <a:t> </a:t>
            </a:r>
            <a:endParaRPr b="0" i="0" sz="2500" u="none" cap="none" strike="noStrike">
              <a:solidFill>
                <a:srgbClr val="FFFFFF"/>
              </a:solidFill>
              <a:latin typeface="Archivo Thin"/>
              <a:ea typeface="Archivo Thin"/>
              <a:cs typeface="Archivo Thin"/>
              <a:sym typeface="Archivo Thin"/>
            </a:endParaRPr>
          </a:p>
        </p:txBody>
      </p:sp>
      <p:sp>
        <p:nvSpPr>
          <p:cNvPr id="76" name="Google Shape;76;g22426a57638_0_0"/>
          <p:cNvSpPr txBox="1"/>
          <p:nvPr/>
        </p:nvSpPr>
        <p:spPr>
          <a:xfrm>
            <a:off x="5913025" y="2015025"/>
            <a:ext cx="2540700" cy="208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120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Git: Descarga de Git</a:t>
            </a:r>
            <a:endParaRPr sz="1000">
              <a:solidFill>
                <a:schemeClr val="lt1"/>
              </a:solidFill>
              <a:latin typeface="Archivo Thin"/>
              <a:ea typeface="Archivo Thin"/>
              <a:cs typeface="Archivo Thin"/>
              <a:sym typeface="Archivo Thin"/>
            </a:endParaRPr>
          </a:p>
          <a:p>
            <a:pPr indent="-298450" lvl="0" marL="457200" marR="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Crear un repositorio externo (GitHub)</a:t>
            </a:r>
            <a:endParaRPr sz="1000">
              <a:solidFill>
                <a:schemeClr val="lt1"/>
              </a:solidFill>
              <a:latin typeface="Archivo Thin"/>
              <a:ea typeface="Archivo Thin"/>
              <a:cs typeface="Archivo Thin"/>
              <a:sym typeface="Archivo Thin"/>
            </a:endParaRPr>
          </a:p>
          <a:p>
            <a:pPr indent="-298450" lvl="0" marL="457200" rtl="0" algn="l">
              <a:lnSpc>
                <a:spcPct val="115000"/>
              </a:lnSpc>
              <a:spcBef>
                <a:spcPts val="0"/>
              </a:spcBef>
              <a:spcAft>
                <a:spcPts val="0"/>
              </a:spcAft>
              <a:buClr>
                <a:schemeClr val="lt1"/>
              </a:buClr>
              <a:buSzPts val="1100"/>
              <a:buAutoNum type="arabicPeriod"/>
            </a:pPr>
            <a:r>
              <a:rPr lang="es" sz="1000">
                <a:solidFill>
                  <a:schemeClr val="lt1"/>
                </a:solidFill>
                <a:latin typeface="Archivo Thin"/>
                <a:ea typeface="Archivo Thin"/>
                <a:cs typeface="Archivo Thin"/>
                <a:sym typeface="Archivo Thin"/>
              </a:rPr>
              <a:t>Comandos básicos (Init, commit, push)</a:t>
            </a:r>
            <a:endParaRPr sz="1000">
              <a:solidFill>
                <a:schemeClr val="lt1"/>
              </a:solidFill>
              <a:latin typeface="Archivo Thin"/>
              <a:ea typeface="Archivo Thin"/>
              <a:cs typeface="Archivo Thin"/>
              <a:sym typeface="Archivo Thin"/>
            </a:endParaRPr>
          </a:p>
        </p:txBody>
      </p:sp>
      <p:sp>
        <p:nvSpPr>
          <p:cNvPr id="77" name="Google Shape;77;g22426a57638_0_0"/>
          <p:cNvSpPr txBox="1"/>
          <p:nvPr/>
        </p:nvSpPr>
        <p:spPr>
          <a:xfrm>
            <a:off x="6252475" y="1703125"/>
            <a:ext cx="17958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s" sz="1200">
                <a:solidFill>
                  <a:srgbClr val="FFFFFF"/>
                </a:solidFill>
                <a:latin typeface="Archivo Thin"/>
                <a:ea typeface="Archivo Thin"/>
                <a:cs typeface="Archivo Thin"/>
                <a:sym typeface="Archivo Thin"/>
              </a:rPr>
              <a:t>Git y Github</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FFFFFF"/>
              </a:solidFill>
              <a:latin typeface="Archivo Thin"/>
              <a:ea typeface="Archivo Thin"/>
              <a:cs typeface="Archivo Thin"/>
              <a:sym typeface="Archiv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242f96bd2a_0_412"/>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447" name="Google Shape;447;g2242f96bd2a_0_412"/>
          <p:cNvGrpSpPr/>
          <p:nvPr/>
        </p:nvGrpSpPr>
        <p:grpSpPr>
          <a:xfrm>
            <a:off x="2346087" y="1890898"/>
            <a:ext cx="995192" cy="1109627"/>
            <a:chOff x="0" y="-9525"/>
            <a:chExt cx="354123" cy="394843"/>
          </a:xfrm>
        </p:grpSpPr>
        <p:sp>
          <p:nvSpPr>
            <p:cNvPr id="448" name="Google Shape;448;g2242f96bd2a_0_4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49" name="Google Shape;449;g2242f96bd2a_0_4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450" name="Google Shape;450;g2242f96bd2a_0_412"/>
          <p:cNvSpPr txBox="1"/>
          <p:nvPr/>
        </p:nvSpPr>
        <p:spPr>
          <a:xfrm>
            <a:off x="3484750" y="2176313"/>
            <a:ext cx="5021700" cy="5388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3500">
                <a:solidFill>
                  <a:schemeClr val="dk1"/>
                </a:solidFill>
                <a:latin typeface="Archivo Black"/>
                <a:ea typeface="Archivo Black"/>
                <a:cs typeface="Archivo Black"/>
                <a:sym typeface="Archivo Black"/>
              </a:rPr>
              <a:t>Media Queries</a:t>
            </a:r>
            <a:endParaRPr sz="3500">
              <a:solidFill>
                <a:schemeClr val="dk1"/>
              </a:solidFill>
              <a:latin typeface="Archivo Black"/>
              <a:ea typeface="Archivo Black"/>
              <a:cs typeface="Archivo Black"/>
              <a:sym typeface="Archivo Black"/>
            </a:endParaRPr>
          </a:p>
        </p:txBody>
      </p:sp>
      <p:pic>
        <p:nvPicPr>
          <p:cNvPr id="451" name="Google Shape;451;g2242f96bd2a_0_412"/>
          <p:cNvPicPr preferRelativeResize="0"/>
          <p:nvPr/>
        </p:nvPicPr>
        <p:blipFill rotWithShape="1">
          <a:blip r:embed="rId4">
            <a:alphaModFix/>
          </a:blip>
          <a:srcRect b="0" l="0" r="0" t="0"/>
          <a:stretch/>
        </p:blipFill>
        <p:spPr>
          <a:xfrm>
            <a:off x="2459376" y="2049412"/>
            <a:ext cx="768596" cy="79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g2d3d1bbf3c3_0_2"/>
          <p:cNvGrpSpPr/>
          <p:nvPr/>
        </p:nvGrpSpPr>
        <p:grpSpPr>
          <a:xfrm>
            <a:off x="7787125" y="447675"/>
            <a:ext cx="657040" cy="759481"/>
            <a:chOff x="0" y="-9525"/>
            <a:chExt cx="354123" cy="394843"/>
          </a:xfrm>
        </p:grpSpPr>
        <p:sp>
          <p:nvSpPr>
            <p:cNvPr id="457" name="Google Shape;457;g2d3d1bbf3c3_0_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58" name="Google Shape;458;g2d3d1bbf3c3_0_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59" name="Google Shape;459;g2d3d1bbf3c3_0_2"/>
          <p:cNvPicPr preferRelativeResize="0"/>
          <p:nvPr/>
        </p:nvPicPr>
        <p:blipFill rotWithShape="1">
          <a:blip r:embed="rId3">
            <a:alphaModFix/>
          </a:blip>
          <a:srcRect b="0" l="0" r="0" t="0"/>
          <a:stretch/>
        </p:blipFill>
        <p:spPr>
          <a:xfrm>
            <a:off x="7861920" y="556171"/>
            <a:ext cx="507434" cy="542502"/>
          </a:xfrm>
          <a:prstGeom prst="rect">
            <a:avLst/>
          </a:prstGeom>
          <a:noFill/>
          <a:ln>
            <a:noFill/>
          </a:ln>
        </p:spPr>
      </p:pic>
      <p:sp>
        <p:nvSpPr>
          <p:cNvPr id="460" name="Google Shape;460;g2d3d1bbf3c3_0_2"/>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Media Queries</a:t>
            </a:r>
            <a:endParaRPr b="1" i="0" sz="4000" u="none" cap="none" strike="noStrike">
              <a:solidFill>
                <a:srgbClr val="0000FF"/>
              </a:solidFill>
              <a:latin typeface="Montserrat"/>
              <a:ea typeface="Montserrat"/>
              <a:cs typeface="Montserrat"/>
              <a:sym typeface="Montserrat"/>
            </a:endParaRPr>
          </a:p>
        </p:txBody>
      </p:sp>
      <p:cxnSp>
        <p:nvCxnSpPr>
          <p:cNvPr id="461" name="Google Shape;461;g2d3d1bbf3c3_0_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cxnSp>
        <p:nvCxnSpPr>
          <p:cNvPr id="466" name="Google Shape;466;g2242f96bd2a_0_425"/>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67" name="Google Shape;467;g2242f96bd2a_0_425"/>
          <p:cNvGrpSpPr/>
          <p:nvPr/>
        </p:nvGrpSpPr>
        <p:grpSpPr>
          <a:xfrm>
            <a:off x="7787125" y="447675"/>
            <a:ext cx="657040" cy="759481"/>
            <a:chOff x="0" y="-9525"/>
            <a:chExt cx="354123" cy="394843"/>
          </a:xfrm>
        </p:grpSpPr>
        <p:sp>
          <p:nvSpPr>
            <p:cNvPr id="468" name="Google Shape;468;g2242f96bd2a_0_425"/>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69" name="Google Shape;469;g2242f96bd2a_0_425"/>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70" name="Google Shape;470;g2242f96bd2a_0_425"/>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71" name="Google Shape;471;g2242f96bd2a_0_425"/>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Ejemplo:</a:t>
            </a:r>
            <a:endParaRPr b="1" i="0" sz="4000" u="none" cap="none" strike="noStrike">
              <a:solidFill>
                <a:srgbClr val="0000FF"/>
              </a:solidFill>
              <a:latin typeface="Montserrat"/>
              <a:ea typeface="Montserrat"/>
              <a:cs typeface="Montserrat"/>
              <a:sym typeface="Montserrat"/>
            </a:endParaRPr>
          </a:p>
        </p:txBody>
      </p:sp>
      <p:sp>
        <p:nvSpPr>
          <p:cNvPr id="472" name="Google Shape;472;g2242f96bd2a_0_425"/>
          <p:cNvSpPr/>
          <p:nvPr/>
        </p:nvSpPr>
        <p:spPr>
          <a:xfrm>
            <a:off x="432026" y="1093800"/>
            <a:ext cx="4011300" cy="3308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padding: </a:t>
            </a:r>
            <a:r>
              <a:rPr b="0" i="0" lang="es" sz="1100" u="none" cap="none" strike="noStrike">
                <a:solidFill>
                  <a:srgbClr val="F39C12"/>
                </a:solidFill>
                <a:latin typeface="Consolas"/>
                <a:ea typeface="Consolas"/>
                <a:cs typeface="Consolas"/>
                <a:sym typeface="Consolas"/>
              </a:rPr>
              <a:t>20px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color: </a:t>
            </a:r>
            <a:r>
              <a:rPr b="0" i="0" lang="es" sz="1100" u="none" cap="none" strike="noStrike">
                <a:solidFill>
                  <a:srgbClr val="EE5D43"/>
                </a:solidFill>
                <a:latin typeface="Consolas"/>
                <a:ea typeface="Consolas"/>
                <a:cs typeface="Consolas"/>
                <a:sym typeface="Consolas"/>
              </a:rPr>
              <a:t>white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small devices (600px and down)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(max-width: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Small devices (600px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600px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green</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Medium devices (768px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768px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p:txBody>
      </p:sp>
      <p:sp>
        <p:nvSpPr>
          <p:cNvPr id="473" name="Google Shape;473;g2242f96bd2a_0_425"/>
          <p:cNvSpPr/>
          <p:nvPr/>
        </p:nvSpPr>
        <p:spPr>
          <a:xfrm>
            <a:off x="4700675" y="1093800"/>
            <a:ext cx="4011300" cy="1954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Large devices (992px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992px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orange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Extra large devices (1200px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C74DED"/>
                </a:solidFill>
                <a:latin typeface="Consolas"/>
                <a:ea typeface="Consolas"/>
                <a:cs typeface="Consolas"/>
                <a:sym typeface="Consolas"/>
              </a:rPr>
              <a:t>@media</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only</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screen</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EE5D43"/>
                </a:solidFill>
                <a:latin typeface="Consolas"/>
                <a:ea typeface="Consolas"/>
                <a:cs typeface="Consolas"/>
                <a:sym typeface="Consolas"/>
              </a:rPr>
              <a:t>and</a:t>
            </a:r>
            <a:r>
              <a:rPr b="0" i="0" lang="es" sz="1100" u="none" cap="none" strike="noStrike">
                <a:solidFill>
                  <a:srgbClr val="D5CED9"/>
                </a:solidFill>
                <a:latin typeface="Consolas"/>
                <a:ea typeface="Consolas"/>
                <a:cs typeface="Consolas"/>
                <a:sym typeface="Consolas"/>
              </a:rPr>
              <a:t> (min-width: </a:t>
            </a:r>
            <a:r>
              <a:rPr b="0" i="0" lang="es" sz="1100" u="none" cap="none" strike="noStrike">
                <a:solidFill>
                  <a:srgbClr val="F39C12"/>
                </a:solidFill>
                <a:latin typeface="Consolas"/>
                <a:ea typeface="Consolas"/>
                <a:cs typeface="Consolas"/>
                <a:sym typeface="Consolas"/>
              </a:rPr>
              <a:t>1200px</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.example</a:t>
            </a:r>
            <a:r>
              <a:rPr b="0" i="0" lang="es" sz="1100" u="none" cap="none" strike="noStrike">
                <a:solidFill>
                  <a:srgbClr val="D5CED9"/>
                </a:solidFill>
                <a:latin typeface="Consolas"/>
                <a:ea typeface="Consolas"/>
                <a:cs typeface="Consolas"/>
                <a:sym typeface="Consolas"/>
              </a:rPr>
              <a:t> {background: </a:t>
            </a:r>
            <a:r>
              <a:rPr b="0" i="0" lang="es" sz="1100" u="none" cap="none" strike="noStrike">
                <a:solidFill>
                  <a:srgbClr val="EE5D43"/>
                </a:solidFill>
                <a:latin typeface="Consolas"/>
                <a:ea typeface="Consolas"/>
                <a:cs typeface="Consolas"/>
                <a:sym typeface="Consolas"/>
              </a:rPr>
              <a:t>pink</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4" name="Google Shape;474;g2242f96bd2a_0_425"/>
          <p:cNvSpPr txBox="1"/>
          <p:nvPr/>
        </p:nvSpPr>
        <p:spPr>
          <a:xfrm>
            <a:off x="4572000" y="3125675"/>
            <a:ext cx="3942600" cy="12294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rgbClr val="000000"/>
              </a:buClr>
              <a:buSzPts val="1200"/>
              <a:buFont typeface="Montserrat"/>
              <a:buNone/>
            </a:pPr>
            <a:r>
              <a:rPr b="1" lang="es">
                <a:solidFill>
                  <a:schemeClr val="dk1"/>
                </a:solidFill>
                <a:latin typeface="Archivo Narrow"/>
                <a:ea typeface="Archivo Narrow"/>
                <a:cs typeface="Archivo Narrow"/>
                <a:sym typeface="Archivo Narrow"/>
              </a:rPr>
              <a:t>Puntos de corte (según ancho):</a:t>
            </a:r>
            <a:endParaRPr b="1">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Hasta 600 px: Fondo rojo </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600 px: Fondo verde</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768 px: Fondo azul</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992 px: Fondo naranja</a:t>
            </a:r>
            <a:endParaRPr sz="1200">
              <a:solidFill>
                <a:schemeClr val="dk1"/>
              </a:solidFill>
              <a:latin typeface="Archivo Narrow"/>
              <a:ea typeface="Archivo Narrow"/>
              <a:cs typeface="Archivo Narrow"/>
              <a:sym typeface="Archivo Narrow"/>
            </a:endParaRPr>
          </a:p>
          <a:p>
            <a:pPr indent="-158750" lvl="0" marL="285747" marR="0" rtl="0" algn="l">
              <a:lnSpc>
                <a:spcPct val="100000"/>
              </a:lnSpc>
              <a:spcBef>
                <a:spcPts val="300"/>
              </a:spcBef>
              <a:spcAft>
                <a:spcPts val="300"/>
              </a:spcAft>
              <a:buClr>
                <a:srgbClr val="000000"/>
              </a:buClr>
              <a:buSzPts val="1000"/>
              <a:buFont typeface="Montserrat"/>
              <a:buChar char="-"/>
            </a:pPr>
            <a:r>
              <a:rPr lang="es" sz="1200">
                <a:solidFill>
                  <a:schemeClr val="dk1"/>
                </a:solidFill>
                <a:latin typeface="Archivo Narrow"/>
                <a:ea typeface="Archivo Narrow"/>
                <a:cs typeface="Archivo Narrow"/>
                <a:sym typeface="Archivo Narrow"/>
              </a:rPr>
              <a:t>Desde 1200 px: Fondo rosa</a:t>
            </a:r>
            <a:endParaRPr sz="1200">
              <a:solidFill>
                <a:schemeClr val="dk1"/>
              </a:solidFill>
              <a:latin typeface="Archivo Narrow"/>
              <a:ea typeface="Archivo Narrow"/>
              <a:cs typeface="Archivo Narrow"/>
              <a:sym typeface="Archivo Narrow"/>
            </a:endParaRPr>
          </a:p>
        </p:txBody>
      </p:sp>
      <p:sp>
        <p:nvSpPr>
          <p:cNvPr id="475" name="Google Shape;475;g2242f96bd2a_0_425"/>
          <p:cNvSpPr/>
          <p:nvPr/>
        </p:nvSpPr>
        <p:spPr>
          <a:xfrm>
            <a:off x="4361900" y="1268400"/>
            <a:ext cx="349550" cy="3076100"/>
          </a:xfrm>
          <a:custGeom>
            <a:rect b="b" l="l" r="r" t="t"/>
            <a:pathLst>
              <a:path extrusionOk="0" h="123044" w="13982">
                <a:moveTo>
                  <a:pt x="0" y="123044"/>
                </a:moveTo>
                <a:lnTo>
                  <a:pt x="5593" y="123044"/>
                </a:lnTo>
                <a:lnTo>
                  <a:pt x="5593" y="0"/>
                </a:lnTo>
                <a:lnTo>
                  <a:pt x="13982" y="0"/>
                </a:lnTo>
              </a:path>
            </a:pathLst>
          </a:custGeom>
          <a:noFill/>
          <a:ln cap="flat" cmpd="sng" w="9525">
            <a:solidFill>
              <a:srgbClr val="000000"/>
            </a:solidFill>
            <a:prstDash val="solid"/>
            <a:round/>
            <a:headEnd len="med" w="med" type="none"/>
            <a:tailEnd len="med" w="med" type="triangl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cxnSp>
        <p:nvCxnSpPr>
          <p:cNvPr id="480" name="Google Shape;480;g2242f96bd2a_0_44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481" name="Google Shape;481;g2242f96bd2a_0_442"/>
          <p:cNvGrpSpPr/>
          <p:nvPr/>
        </p:nvGrpSpPr>
        <p:grpSpPr>
          <a:xfrm>
            <a:off x="7787125" y="447675"/>
            <a:ext cx="657040" cy="759481"/>
            <a:chOff x="0" y="-9525"/>
            <a:chExt cx="354123" cy="394843"/>
          </a:xfrm>
        </p:grpSpPr>
        <p:sp>
          <p:nvSpPr>
            <p:cNvPr id="482" name="Google Shape;482;g2242f96bd2a_0_44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483" name="Google Shape;483;g2242f96bd2a_0_44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484" name="Google Shape;484;g2242f96bd2a_0_44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485" name="Google Shape;485;g2242f96bd2a_0_442"/>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Breakpoints</a:t>
            </a:r>
            <a:endParaRPr b="1" i="0" sz="4000" u="none" cap="none" strike="noStrike">
              <a:solidFill>
                <a:srgbClr val="0000FF"/>
              </a:solidFill>
              <a:latin typeface="Montserrat"/>
              <a:ea typeface="Montserrat"/>
              <a:cs typeface="Montserrat"/>
              <a:sym typeface="Montserrat"/>
            </a:endParaRPr>
          </a:p>
        </p:txBody>
      </p:sp>
      <p:sp>
        <p:nvSpPr>
          <p:cNvPr id="486" name="Google Shape;486;g2242f96bd2a_0_442"/>
          <p:cNvSpPr txBox="1"/>
          <p:nvPr/>
        </p:nvSpPr>
        <p:spPr>
          <a:xfrm>
            <a:off x="432025" y="1093800"/>
            <a:ext cx="8280000" cy="3459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None/>
            </a:pPr>
            <a:r>
              <a:t/>
            </a:r>
            <a:endParaRPr sz="1550">
              <a:solidFill>
                <a:srgbClr val="595959"/>
              </a:solidFill>
              <a:latin typeface="Montserrat"/>
              <a:ea typeface="Montserrat"/>
              <a:cs typeface="Montserrat"/>
              <a:sym typeface="Montserrat"/>
            </a:endParaRPr>
          </a:p>
          <a:p>
            <a:pPr indent="0" lvl="0" marL="114300" rtl="0" algn="l">
              <a:lnSpc>
                <a:spcPct val="115000"/>
              </a:lnSpc>
              <a:spcBef>
                <a:spcPts val="600"/>
              </a:spcBef>
              <a:spcAft>
                <a:spcPts val="600"/>
              </a:spcAft>
              <a:buNone/>
            </a:pPr>
            <a:r>
              <a:t/>
            </a:r>
            <a:endParaRPr sz="1550">
              <a:solidFill>
                <a:srgbClr val="595959"/>
              </a:solidFill>
              <a:latin typeface="Montserrat"/>
              <a:ea typeface="Montserrat"/>
              <a:cs typeface="Montserrat"/>
              <a:sym typeface="Montserrat"/>
            </a:endParaRPr>
          </a:p>
        </p:txBody>
      </p:sp>
      <p:grpSp>
        <p:nvGrpSpPr>
          <p:cNvPr id="487" name="Google Shape;487;g2242f96bd2a_0_442"/>
          <p:cNvGrpSpPr/>
          <p:nvPr/>
        </p:nvGrpSpPr>
        <p:grpSpPr>
          <a:xfrm>
            <a:off x="796338" y="1300446"/>
            <a:ext cx="1505774" cy="2542623"/>
            <a:chOff x="561521" y="768157"/>
            <a:chExt cx="1505774" cy="2542623"/>
          </a:xfrm>
        </p:grpSpPr>
        <p:pic>
          <p:nvPicPr>
            <p:cNvPr id="488" name="Google Shape;488;g2242f96bd2a_0_442"/>
            <p:cNvPicPr preferRelativeResize="0"/>
            <p:nvPr/>
          </p:nvPicPr>
          <p:blipFill rotWithShape="1">
            <a:blip r:embed="rId5">
              <a:alphaModFix/>
            </a:blip>
            <a:srcRect b="0" l="0" r="0" t="0"/>
            <a:stretch/>
          </p:blipFill>
          <p:spPr>
            <a:xfrm>
              <a:off x="710676" y="997030"/>
              <a:ext cx="1183527" cy="1603390"/>
            </a:xfrm>
            <a:prstGeom prst="rect">
              <a:avLst/>
            </a:prstGeom>
            <a:noFill/>
            <a:ln>
              <a:noFill/>
            </a:ln>
          </p:spPr>
        </p:pic>
        <p:pic>
          <p:nvPicPr>
            <p:cNvPr id="489" name="Google Shape;489;g2242f96bd2a_0_442"/>
            <p:cNvPicPr preferRelativeResize="0"/>
            <p:nvPr/>
          </p:nvPicPr>
          <p:blipFill rotWithShape="1">
            <a:blip r:embed="rId6">
              <a:alphaModFix/>
            </a:blip>
            <a:srcRect b="0" l="0" r="0" t="0"/>
            <a:stretch/>
          </p:blipFill>
          <p:spPr>
            <a:xfrm>
              <a:off x="561521" y="768157"/>
              <a:ext cx="1505774" cy="2542623"/>
            </a:xfrm>
            <a:prstGeom prst="rect">
              <a:avLst/>
            </a:prstGeom>
            <a:noFill/>
            <a:ln>
              <a:noFill/>
            </a:ln>
          </p:spPr>
        </p:pic>
      </p:grpSp>
      <p:grpSp>
        <p:nvGrpSpPr>
          <p:cNvPr id="490" name="Google Shape;490;g2242f96bd2a_0_442"/>
          <p:cNvGrpSpPr/>
          <p:nvPr/>
        </p:nvGrpSpPr>
        <p:grpSpPr>
          <a:xfrm>
            <a:off x="2622614" y="1818870"/>
            <a:ext cx="2542623" cy="1505774"/>
            <a:chOff x="2549621" y="1249994"/>
            <a:chExt cx="2542623" cy="1505774"/>
          </a:xfrm>
        </p:grpSpPr>
        <p:pic>
          <p:nvPicPr>
            <p:cNvPr id="491" name="Google Shape;491;g2242f96bd2a_0_442"/>
            <p:cNvPicPr preferRelativeResize="0"/>
            <p:nvPr/>
          </p:nvPicPr>
          <p:blipFill rotWithShape="1">
            <a:blip r:embed="rId7">
              <a:alphaModFix/>
            </a:blip>
            <a:srcRect b="0" l="0" r="0" t="0"/>
            <a:stretch/>
          </p:blipFill>
          <p:spPr>
            <a:xfrm>
              <a:off x="2831634" y="1377695"/>
              <a:ext cx="2039018" cy="1266257"/>
            </a:xfrm>
            <a:prstGeom prst="rect">
              <a:avLst/>
            </a:prstGeom>
            <a:noFill/>
            <a:ln>
              <a:noFill/>
            </a:ln>
          </p:spPr>
        </p:pic>
        <p:pic>
          <p:nvPicPr>
            <p:cNvPr id="492" name="Google Shape;492;g2242f96bd2a_0_442"/>
            <p:cNvPicPr preferRelativeResize="0"/>
            <p:nvPr/>
          </p:nvPicPr>
          <p:blipFill rotWithShape="1">
            <a:blip r:embed="rId6">
              <a:alphaModFix/>
            </a:blip>
            <a:srcRect b="0" l="0" r="0" t="0"/>
            <a:stretch/>
          </p:blipFill>
          <p:spPr>
            <a:xfrm rot="5400000">
              <a:off x="3068045" y="731569"/>
              <a:ext cx="1505774" cy="2542623"/>
            </a:xfrm>
            <a:prstGeom prst="rect">
              <a:avLst/>
            </a:prstGeom>
            <a:noFill/>
            <a:ln>
              <a:noFill/>
            </a:ln>
          </p:spPr>
        </p:pic>
      </p:grpSp>
      <p:sp>
        <p:nvSpPr>
          <p:cNvPr id="493" name="Google Shape;493;g2242f96bd2a_0_442"/>
          <p:cNvSpPr txBox="1"/>
          <p:nvPr/>
        </p:nvSpPr>
        <p:spPr>
          <a:xfrm>
            <a:off x="432025" y="3791650"/>
            <a:ext cx="2234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400px X 600px</a:t>
            </a:r>
            <a:endParaRPr b="1"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Extra small devices (phones, 600px and down)</a:t>
            </a:r>
            <a:endParaRPr b="1" i="0" sz="1000" u="none" cap="none" strike="noStrike">
              <a:solidFill>
                <a:srgbClr val="595959"/>
              </a:solidFill>
              <a:latin typeface="Montserrat"/>
              <a:ea typeface="Montserrat"/>
              <a:cs typeface="Montserrat"/>
              <a:sym typeface="Montserrat"/>
            </a:endParaRPr>
          </a:p>
        </p:txBody>
      </p:sp>
      <p:sp>
        <p:nvSpPr>
          <p:cNvPr id="494" name="Google Shape;494;g2242f96bd2a_0_442"/>
          <p:cNvSpPr txBox="1"/>
          <p:nvPr/>
        </p:nvSpPr>
        <p:spPr>
          <a:xfrm>
            <a:off x="2706225" y="3312908"/>
            <a:ext cx="23754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650px X 400px</a:t>
            </a:r>
            <a:endParaRPr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Small devices (portrait tablets and large phones, 600px and up)</a:t>
            </a:r>
            <a:endParaRPr i="0" sz="1000" u="none" cap="none" strike="noStrike">
              <a:solidFill>
                <a:srgbClr val="595959"/>
              </a:solidFill>
              <a:latin typeface="Montserrat"/>
              <a:ea typeface="Montserrat"/>
              <a:cs typeface="Montserrat"/>
              <a:sym typeface="Montserrat"/>
            </a:endParaRPr>
          </a:p>
        </p:txBody>
      </p:sp>
      <p:pic>
        <p:nvPicPr>
          <p:cNvPr id="495" name="Google Shape;495;g2242f96bd2a_0_442"/>
          <p:cNvPicPr preferRelativeResize="0"/>
          <p:nvPr/>
        </p:nvPicPr>
        <p:blipFill>
          <a:blip r:embed="rId8">
            <a:alphaModFix/>
          </a:blip>
          <a:stretch>
            <a:fillRect/>
          </a:stretch>
        </p:blipFill>
        <p:spPr>
          <a:xfrm>
            <a:off x="5443400" y="1540920"/>
            <a:ext cx="3299875" cy="2061675"/>
          </a:xfrm>
          <a:prstGeom prst="rect">
            <a:avLst/>
          </a:prstGeom>
          <a:noFill/>
          <a:ln>
            <a:noFill/>
          </a:ln>
        </p:spPr>
      </p:pic>
      <p:sp>
        <p:nvSpPr>
          <p:cNvPr id="496" name="Google Shape;496;g2242f96bd2a_0_442"/>
          <p:cNvSpPr txBox="1"/>
          <p:nvPr/>
        </p:nvSpPr>
        <p:spPr>
          <a:xfrm>
            <a:off x="5883594" y="3598450"/>
            <a:ext cx="24195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850px X 600px</a:t>
            </a:r>
            <a:endParaRPr i="0" sz="1000" u="none" cap="none" strike="noStrike">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rPr b="1" i="0" lang="es" sz="1000" u="none" cap="none" strike="noStrike">
                <a:solidFill>
                  <a:srgbClr val="595959"/>
                </a:solidFill>
                <a:latin typeface="Montserrat"/>
                <a:ea typeface="Montserrat"/>
                <a:cs typeface="Montserrat"/>
                <a:sym typeface="Montserrat"/>
              </a:rPr>
              <a:t>Medium devices (landscape tablets, 768px and up)</a:t>
            </a:r>
            <a:endParaRPr i="0" sz="10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0" name="Shape 500"/>
        <p:cNvGrpSpPr/>
        <p:nvPr/>
      </p:nvGrpSpPr>
      <p:grpSpPr>
        <a:xfrm>
          <a:off x="0" y="0"/>
          <a:ext cx="0" cy="0"/>
          <a:chOff x="0" y="0"/>
          <a:chExt cx="0" cy="0"/>
        </a:xfrm>
      </p:grpSpPr>
      <p:cxnSp>
        <p:nvCxnSpPr>
          <p:cNvPr id="501" name="Google Shape;501;g2242f96bd2a_0_46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502" name="Google Shape;502;g2242f96bd2a_0_467"/>
          <p:cNvGrpSpPr/>
          <p:nvPr/>
        </p:nvGrpSpPr>
        <p:grpSpPr>
          <a:xfrm>
            <a:off x="7787125" y="447675"/>
            <a:ext cx="657040" cy="759481"/>
            <a:chOff x="0" y="-9525"/>
            <a:chExt cx="354123" cy="394843"/>
          </a:xfrm>
        </p:grpSpPr>
        <p:sp>
          <p:nvSpPr>
            <p:cNvPr id="503" name="Google Shape;503;g2242f96bd2a_0_46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504" name="Google Shape;504;g2242f96bd2a_0_46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505" name="Google Shape;505;g2242f96bd2a_0_46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506" name="Google Shape;506;g2242f96bd2a_0_467"/>
          <p:cNvSpPr txBox="1"/>
          <p:nvPr/>
        </p:nvSpPr>
        <p:spPr>
          <a:xfrm>
            <a:off x="550375" y="162075"/>
            <a:ext cx="60591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Breakpoints</a:t>
            </a:r>
            <a:endParaRPr b="1" i="0" sz="4000" u="none" cap="none" strike="noStrike">
              <a:solidFill>
                <a:srgbClr val="0000FF"/>
              </a:solidFill>
              <a:latin typeface="Montserrat"/>
              <a:ea typeface="Montserrat"/>
              <a:cs typeface="Montserrat"/>
              <a:sym typeface="Montserrat"/>
            </a:endParaRPr>
          </a:p>
        </p:txBody>
      </p:sp>
      <p:sp>
        <p:nvSpPr>
          <p:cNvPr id="507" name="Google Shape;507;g2242f96bd2a_0_467"/>
          <p:cNvSpPr txBox="1"/>
          <p:nvPr/>
        </p:nvSpPr>
        <p:spPr>
          <a:xfrm>
            <a:off x="962535" y="3466800"/>
            <a:ext cx="28386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1000px X 800px</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Large devices (laptops/desktops, 992px and up)</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sz="1000">
              <a:solidFill>
                <a:srgbClr val="595959"/>
              </a:solidFill>
              <a:latin typeface="Montserrat"/>
              <a:ea typeface="Montserrat"/>
              <a:cs typeface="Montserrat"/>
              <a:sym typeface="Montserrat"/>
            </a:endParaRPr>
          </a:p>
        </p:txBody>
      </p:sp>
      <p:sp>
        <p:nvSpPr>
          <p:cNvPr id="508" name="Google Shape;508;g2242f96bd2a_0_467"/>
          <p:cNvSpPr txBox="1"/>
          <p:nvPr/>
        </p:nvSpPr>
        <p:spPr>
          <a:xfrm>
            <a:off x="4934955" y="3631225"/>
            <a:ext cx="2838900" cy="710400"/>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1300px X 800px</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rPr b="1" lang="es" sz="1000">
                <a:solidFill>
                  <a:srgbClr val="595959"/>
                </a:solidFill>
                <a:latin typeface="Montserrat"/>
                <a:ea typeface="Montserrat"/>
                <a:cs typeface="Montserrat"/>
                <a:sym typeface="Montserrat"/>
              </a:rPr>
              <a:t>Extra large devices (large laptops and desktops, 1200px and up)</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0"/>
              </a:spcAft>
              <a:buClr>
                <a:srgbClr val="000000"/>
              </a:buClr>
              <a:buSzPts val="1100"/>
              <a:buFont typeface="Arial"/>
              <a:buNone/>
            </a:pPr>
            <a:r>
              <a:t/>
            </a:r>
            <a:endParaRPr b="1" sz="1000">
              <a:solidFill>
                <a:srgbClr val="595959"/>
              </a:solidFill>
              <a:latin typeface="Montserrat"/>
              <a:ea typeface="Montserrat"/>
              <a:cs typeface="Montserrat"/>
              <a:sym typeface="Montserrat"/>
            </a:endParaRPr>
          </a:p>
          <a:p>
            <a:pPr indent="0" lvl="0" marL="114297" marR="0" rtl="0" algn="ctr">
              <a:lnSpc>
                <a:spcPct val="100000"/>
              </a:lnSpc>
              <a:spcBef>
                <a:spcPts val="300"/>
              </a:spcBef>
              <a:spcAft>
                <a:spcPts val="300"/>
              </a:spcAft>
              <a:buClr>
                <a:srgbClr val="000000"/>
              </a:buClr>
              <a:buSzPts val="1200"/>
              <a:buFont typeface="Montserrat"/>
              <a:buNone/>
            </a:pPr>
            <a:r>
              <a:t/>
            </a:r>
            <a:endParaRPr b="1" sz="1000">
              <a:solidFill>
                <a:srgbClr val="595959"/>
              </a:solidFill>
              <a:latin typeface="Montserrat"/>
              <a:ea typeface="Montserrat"/>
              <a:cs typeface="Montserrat"/>
              <a:sym typeface="Montserrat"/>
            </a:endParaRPr>
          </a:p>
        </p:txBody>
      </p:sp>
      <p:grpSp>
        <p:nvGrpSpPr>
          <p:cNvPr id="509" name="Google Shape;509;g2242f96bd2a_0_467"/>
          <p:cNvGrpSpPr/>
          <p:nvPr/>
        </p:nvGrpSpPr>
        <p:grpSpPr>
          <a:xfrm>
            <a:off x="4934951" y="1005485"/>
            <a:ext cx="2838908" cy="2778142"/>
            <a:chOff x="4825679" y="616701"/>
            <a:chExt cx="3164892" cy="3164892"/>
          </a:xfrm>
        </p:grpSpPr>
        <p:pic>
          <p:nvPicPr>
            <p:cNvPr id="510" name="Google Shape;510;g2242f96bd2a_0_467"/>
            <p:cNvPicPr preferRelativeResize="0"/>
            <p:nvPr/>
          </p:nvPicPr>
          <p:blipFill rotWithShape="1">
            <a:blip r:embed="rId5">
              <a:alphaModFix/>
            </a:blip>
            <a:srcRect b="0" l="0" r="0" t="0"/>
            <a:stretch/>
          </p:blipFill>
          <p:spPr>
            <a:xfrm>
              <a:off x="4932186" y="1052805"/>
              <a:ext cx="2944989" cy="1607846"/>
            </a:xfrm>
            <a:prstGeom prst="rect">
              <a:avLst/>
            </a:prstGeom>
            <a:noFill/>
            <a:ln>
              <a:noFill/>
            </a:ln>
          </p:spPr>
        </p:pic>
        <p:pic>
          <p:nvPicPr>
            <p:cNvPr id="511" name="Google Shape;511;g2242f96bd2a_0_467"/>
            <p:cNvPicPr preferRelativeResize="0"/>
            <p:nvPr/>
          </p:nvPicPr>
          <p:blipFill rotWithShape="1">
            <a:blip r:embed="rId6">
              <a:alphaModFix/>
            </a:blip>
            <a:srcRect b="0" l="0" r="0" t="0"/>
            <a:stretch/>
          </p:blipFill>
          <p:spPr>
            <a:xfrm>
              <a:off x="4825679" y="616701"/>
              <a:ext cx="3164892" cy="3164892"/>
            </a:xfrm>
            <a:prstGeom prst="rect">
              <a:avLst/>
            </a:prstGeom>
            <a:noFill/>
            <a:ln>
              <a:noFill/>
            </a:ln>
          </p:spPr>
        </p:pic>
      </p:grpSp>
      <p:pic>
        <p:nvPicPr>
          <p:cNvPr id="512" name="Google Shape;512;g2242f96bd2a_0_467"/>
          <p:cNvPicPr preferRelativeResize="0"/>
          <p:nvPr/>
        </p:nvPicPr>
        <p:blipFill>
          <a:blip r:embed="rId7">
            <a:alphaModFix/>
          </a:blip>
          <a:stretch>
            <a:fillRect/>
          </a:stretch>
        </p:blipFill>
        <p:spPr>
          <a:xfrm>
            <a:off x="715113" y="1324756"/>
            <a:ext cx="3452925" cy="198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6" name="Shape 516"/>
        <p:cNvGrpSpPr/>
        <p:nvPr/>
      </p:nvGrpSpPr>
      <p:grpSpPr>
        <a:xfrm>
          <a:off x="0" y="0"/>
          <a:ext cx="0" cy="0"/>
          <a:chOff x="0" y="0"/>
          <a:chExt cx="0" cy="0"/>
        </a:xfrm>
      </p:grpSpPr>
      <p:sp>
        <p:nvSpPr>
          <p:cNvPr id="517" name="Google Shape;517;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¡Vamos a la práctica!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2" name="Shape 522"/>
        <p:cNvGrpSpPr/>
        <p:nvPr/>
      </p:nvGrpSpPr>
      <p:grpSpPr>
        <a:xfrm>
          <a:off x="0" y="0"/>
          <a:ext cx="0" cy="0"/>
          <a:chOff x="0" y="0"/>
          <a:chExt cx="0" cy="0"/>
        </a:xfrm>
      </p:grpSpPr>
      <p:sp>
        <p:nvSpPr>
          <p:cNvPr id="523" name="Google Shape;523;g306e9984df6_0_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24" name="Google Shape;524;g306e9984df6_0_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25" name="Google Shape;525;g306e9984df6_0_0"/>
          <p:cNvGrpSpPr/>
          <p:nvPr/>
        </p:nvGrpSpPr>
        <p:grpSpPr>
          <a:xfrm>
            <a:off x="555362" y="631437"/>
            <a:ext cx="700421" cy="692039"/>
            <a:chOff x="0" y="0"/>
            <a:chExt cx="1867789" cy="1845437"/>
          </a:xfrm>
        </p:grpSpPr>
        <p:sp>
          <p:nvSpPr>
            <p:cNvPr id="526" name="Google Shape;526;g306e9984df6_0_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27" name="Google Shape;527;g306e9984df6_0_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g306e9984df6_0_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29" name="Google Shape;529;g306e9984df6_0_0"/>
          <p:cNvSpPr txBox="1"/>
          <p:nvPr/>
        </p:nvSpPr>
        <p:spPr>
          <a:xfrm>
            <a:off x="1342700" y="504825"/>
            <a:ext cx="7227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30" name="Google Shape;530;g306e9984df6_0_0"/>
          <p:cNvGrpSpPr/>
          <p:nvPr/>
        </p:nvGrpSpPr>
        <p:grpSpPr>
          <a:xfrm>
            <a:off x="1342700" y="1017800"/>
            <a:ext cx="4971433" cy="382795"/>
            <a:chOff x="0" y="-9525"/>
            <a:chExt cx="1657918" cy="201641"/>
          </a:xfrm>
        </p:grpSpPr>
        <p:sp>
          <p:nvSpPr>
            <p:cNvPr id="531" name="Google Shape;531;g306e9984df6_0_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32" name="Google Shape;532;g306e9984df6_0_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3" name="Google Shape;533;g306e9984df6_0_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grpSp>
        <p:nvGrpSpPr>
          <p:cNvPr id="534" name="Google Shape;534;g306e9984df6_0_0"/>
          <p:cNvGrpSpPr/>
          <p:nvPr/>
        </p:nvGrpSpPr>
        <p:grpSpPr>
          <a:xfrm>
            <a:off x="555378" y="1429650"/>
            <a:ext cx="3717624" cy="297305"/>
            <a:chOff x="0" y="-9525"/>
            <a:chExt cx="1916400" cy="156600"/>
          </a:xfrm>
        </p:grpSpPr>
        <p:sp>
          <p:nvSpPr>
            <p:cNvPr id="535" name="Google Shape;535;g306e9984df6_0_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36" name="Google Shape;536;g306e9984df6_0_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37" name="Google Shape;537;g306e9984df6_0_0"/>
          <p:cNvSpPr txBox="1"/>
          <p:nvPr/>
        </p:nvSpPr>
        <p:spPr>
          <a:xfrm>
            <a:off x="511150" y="1847550"/>
            <a:ext cx="8058900" cy="23613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sz="1300">
                <a:latin typeface="Archivo Narrow"/>
                <a:ea typeface="Archivo Narrow"/>
                <a:cs typeface="Archivo Narrow"/>
                <a:sym typeface="Archivo Narrow"/>
              </a:rPr>
              <a:t>Crear al menos 3 cards en la sección de "Reseñas", utilizando Grid, para organizar al menos tres cards de manera responsiva.</a:t>
            </a:r>
            <a:endParaRPr b="1" i="0" sz="1300" u="none" cap="none" strike="noStrike">
              <a:solidFill>
                <a:srgbClr val="000000"/>
              </a:solidFill>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Estructura HTML: </a:t>
            </a:r>
            <a:r>
              <a:rPr lang="es" sz="1300">
                <a:latin typeface="Archivo Narrow"/>
                <a:ea typeface="Archivo Narrow"/>
                <a:cs typeface="Archivo Narrow"/>
                <a:sym typeface="Archivo Narrow"/>
              </a:rPr>
              <a:t>Asegurate de tener una estructura básica que incluya una sección para "Reseñas" dentro de &lt;main&gt;, y que cada reseña esté dentro de un &lt;div&gt; con la clase card.</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Aplicar CSS Grid: </a:t>
            </a:r>
            <a:r>
              <a:rPr lang="es" sz="1300">
                <a:latin typeface="Archivo Narrow"/>
                <a:ea typeface="Archivo Narrow"/>
                <a:cs typeface="Archivo Narrow"/>
                <a:sym typeface="Archivo Narrow"/>
              </a:rPr>
              <a:t>En el archivo styles.css, aplicá display: grid y grid-template-columns con repeat(auto-fit, minmax(250px, 1fr)) para hacer que las cards sean responsivas y se adapten a la pantalla.</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Márgenes y Espaciado: </a:t>
            </a:r>
            <a:r>
              <a:rPr lang="es" sz="1300">
                <a:latin typeface="Archivo Narrow"/>
                <a:ea typeface="Archivo Narrow"/>
                <a:cs typeface="Archivo Narrow"/>
                <a:sym typeface="Archivo Narrow"/>
              </a:rPr>
              <a:t>Usá gap para dar espacio entre las cards y padding para que no queden pegadas a los bordes del contenedor.</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Interactividad:</a:t>
            </a:r>
            <a:r>
              <a:rPr lang="es" sz="1300">
                <a:latin typeface="Archivo Narrow"/>
                <a:ea typeface="Archivo Narrow"/>
                <a:cs typeface="Archivo Narrow"/>
                <a:sym typeface="Archivo Narrow"/>
              </a:rPr>
              <a:t> Añadí un efecto de hover con transform: translateY(-5px) para que las tarjetas se eleven al pasar el mouse.</a:t>
            </a:r>
            <a:endParaRPr sz="1300">
              <a:latin typeface="Archivo Narrow"/>
              <a:ea typeface="Archivo Narrow"/>
              <a:cs typeface="Archivo Narrow"/>
              <a:sym typeface="Archivo Narrow"/>
            </a:endParaRPr>
          </a:p>
          <a:p>
            <a:pPr indent="-311150" lvl="0" marL="457200" rtl="0" algn="l">
              <a:lnSpc>
                <a:spcPct val="120008"/>
              </a:lnSpc>
              <a:spcBef>
                <a:spcPts val="0"/>
              </a:spcBef>
              <a:spcAft>
                <a:spcPts val="0"/>
              </a:spcAft>
              <a:buSzPts val="1300"/>
              <a:buFont typeface="Archivo Narrow"/>
              <a:buAutoNum type="arabicPeriod"/>
            </a:pPr>
            <a:r>
              <a:rPr b="1" lang="es" sz="1300">
                <a:latin typeface="Archivo Narrow"/>
                <a:ea typeface="Archivo Narrow"/>
                <a:cs typeface="Archivo Narrow"/>
                <a:sym typeface="Archivo Narrow"/>
              </a:rPr>
              <a:t>Box Model: </a:t>
            </a:r>
            <a:r>
              <a:rPr lang="es" sz="1300">
                <a:latin typeface="Archivo Narrow"/>
                <a:ea typeface="Archivo Narrow"/>
                <a:cs typeface="Archivo Narrow"/>
                <a:sym typeface="Archivo Narrow"/>
              </a:rPr>
              <a:t>Aplicá padding, border y box-shadow para darle estructura a las cards y hacerlas más atractivas visualmente.</a:t>
            </a:r>
            <a:endParaRPr b="1" sz="1300">
              <a:latin typeface="Archivo Narrow"/>
              <a:ea typeface="Archivo Narrow"/>
              <a:cs typeface="Archivo Narrow"/>
              <a:sym typeface="Archivo Narrow"/>
            </a:endParaRPr>
          </a:p>
        </p:txBody>
      </p:sp>
      <p:sp>
        <p:nvSpPr>
          <p:cNvPr id="538" name="Google Shape;538;g306e9984df6_0_0"/>
          <p:cNvSpPr txBox="1"/>
          <p:nvPr/>
        </p:nvSpPr>
        <p:spPr>
          <a:xfrm>
            <a:off x="555475" y="1462800"/>
            <a:ext cx="34125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latin typeface="Archivo Black"/>
                <a:ea typeface="Archivo Black"/>
                <a:cs typeface="Archivo Black"/>
                <a:sym typeface="Archivo Black"/>
              </a:rPr>
              <a:t>Sección reseñas</a:t>
            </a:r>
            <a:endParaRPr b="0" i="0" sz="1600" u="none" cap="none" strike="noStrike">
              <a:solidFill>
                <a:srgbClr val="000000"/>
              </a:solidFill>
              <a:latin typeface="Archivo Black"/>
              <a:ea typeface="Archivo Black"/>
              <a:cs typeface="Archivo Black"/>
              <a:sym typeface="Archivo Black"/>
            </a:endParaRPr>
          </a:p>
        </p:txBody>
      </p:sp>
      <p:sp>
        <p:nvSpPr>
          <p:cNvPr id="539" name="Google Shape;539;g306e9984df6_0_0"/>
          <p:cNvSpPr txBox="1"/>
          <p:nvPr/>
        </p:nvSpPr>
        <p:spPr>
          <a:xfrm>
            <a:off x="1642900" y="1045725"/>
            <a:ext cx="44370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Google Shape;544;g306e9984df6_0_20"/>
          <p:cNvSpPr/>
          <p:nvPr/>
        </p:nvSpPr>
        <p:spPr>
          <a:xfrm>
            <a:off x="120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4">
              <a:alphaModFix/>
            </a:blip>
            <a:stretch>
              <a:fillRect b="0" l="0" r="0" t="0"/>
            </a:stretch>
          </a:blipFill>
          <a:ln>
            <a:noFill/>
          </a:ln>
        </p:spPr>
      </p:sp>
      <p:cxnSp>
        <p:nvCxnSpPr>
          <p:cNvPr id="545" name="Google Shape;545;g306e9984df6_0_20"/>
          <p:cNvCxnSpPr/>
          <p:nvPr/>
        </p:nvCxnSpPr>
        <p:spPr>
          <a:xfrm rot="5731">
            <a:off x="555358" y="1438738"/>
            <a:ext cx="5758808" cy="0"/>
          </a:xfrm>
          <a:prstGeom prst="straightConnector1">
            <a:avLst/>
          </a:prstGeom>
          <a:noFill/>
          <a:ln cap="rnd" cmpd="sng" w="9525">
            <a:solidFill>
              <a:srgbClr val="9900FF"/>
            </a:solidFill>
            <a:prstDash val="solid"/>
            <a:round/>
            <a:headEnd len="sm" w="sm" type="none"/>
            <a:tailEnd len="sm" w="sm" type="none"/>
          </a:ln>
        </p:spPr>
      </p:cxnSp>
      <p:grpSp>
        <p:nvGrpSpPr>
          <p:cNvPr id="546" name="Google Shape;546;g306e9984df6_0_20"/>
          <p:cNvGrpSpPr/>
          <p:nvPr/>
        </p:nvGrpSpPr>
        <p:grpSpPr>
          <a:xfrm>
            <a:off x="555362" y="631437"/>
            <a:ext cx="700421" cy="692039"/>
            <a:chOff x="0" y="0"/>
            <a:chExt cx="1867789" cy="1845437"/>
          </a:xfrm>
        </p:grpSpPr>
        <p:sp>
          <p:nvSpPr>
            <p:cNvPr id="547" name="Google Shape;547;g306e9984df6_0_20"/>
            <p:cNvSpPr/>
            <p:nvPr/>
          </p:nvSpPr>
          <p:spPr>
            <a:xfrm>
              <a:off x="12700" y="12700"/>
              <a:ext cx="1842389" cy="1820037"/>
            </a:xfrm>
            <a:custGeom>
              <a:rect b="b" l="l" r="r" t="t"/>
              <a:pathLst>
                <a:path extrusionOk="0" h="1820037" w="1842389">
                  <a:moveTo>
                    <a:pt x="0" y="0"/>
                  </a:moveTo>
                  <a:lnTo>
                    <a:pt x="1842389" y="0"/>
                  </a:lnTo>
                  <a:lnTo>
                    <a:pt x="1842389" y="1820037"/>
                  </a:lnTo>
                  <a:lnTo>
                    <a:pt x="0" y="1820037"/>
                  </a:lnTo>
                  <a:close/>
                </a:path>
              </a:pathLst>
            </a:custGeom>
            <a:solidFill>
              <a:srgbClr val="FFAB40"/>
            </a:solidFill>
            <a:ln>
              <a:noFill/>
            </a:ln>
          </p:spPr>
        </p:sp>
        <p:sp>
          <p:nvSpPr>
            <p:cNvPr id="548" name="Google Shape;548;g306e9984df6_0_20"/>
            <p:cNvSpPr/>
            <p:nvPr/>
          </p:nvSpPr>
          <p:spPr>
            <a:xfrm>
              <a:off x="0" y="0"/>
              <a:ext cx="1867789" cy="1845437"/>
            </a:xfrm>
            <a:custGeom>
              <a:rect b="b" l="l" r="r" t="t"/>
              <a:pathLst>
                <a:path extrusionOk="0" h="1845437" w="1867789">
                  <a:moveTo>
                    <a:pt x="12700" y="0"/>
                  </a:moveTo>
                  <a:lnTo>
                    <a:pt x="1855089" y="0"/>
                  </a:lnTo>
                  <a:cubicBezTo>
                    <a:pt x="1862074" y="0"/>
                    <a:pt x="1867789" y="5715"/>
                    <a:pt x="1867789" y="12700"/>
                  </a:cubicBezTo>
                  <a:lnTo>
                    <a:pt x="1867789" y="1832737"/>
                  </a:lnTo>
                  <a:cubicBezTo>
                    <a:pt x="1867789" y="1839722"/>
                    <a:pt x="1862074" y="1845437"/>
                    <a:pt x="1855089" y="1845437"/>
                  </a:cubicBezTo>
                  <a:lnTo>
                    <a:pt x="12700" y="1845437"/>
                  </a:lnTo>
                  <a:cubicBezTo>
                    <a:pt x="5715" y="1845437"/>
                    <a:pt x="0" y="1839722"/>
                    <a:pt x="0" y="1832737"/>
                  </a:cubicBezTo>
                  <a:lnTo>
                    <a:pt x="0" y="12700"/>
                  </a:lnTo>
                  <a:cubicBezTo>
                    <a:pt x="0" y="5715"/>
                    <a:pt x="5715" y="0"/>
                    <a:pt x="12700" y="0"/>
                  </a:cubicBezTo>
                  <a:moveTo>
                    <a:pt x="12700" y="25400"/>
                  </a:moveTo>
                  <a:lnTo>
                    <a:pt x="12700" y="12700"/>
                  </a:lnTo>
                  <a:lnTo>
                    <a:pt x="25400" y="12700"/>
                  </a:lnTo>
                  <a:lnTo>
                    <a:pt x="25400" y="1832737"/>
                  </a:lnTo>
                  <a:lnTo>
                    <a:pt x="12700" y="1832737"/>
                  </a:lnTo>
                  <a:lnTo>
                    <a:pt x="12700" y="1820037"/>
                  </a:lnTo>
                  <a:lnTo>
                    <a:pt x="1855089" y="1820037"/>
                  </a:lnTo>
                  <a:lnTo>
                    <a:pt x="1855089" y="1832737"/>
                  </a:lnTo>
                  <a:lnTo>
                    <a:pt x="1842389" y="1832737"/>
                  </a:lnTo>
                  <a:lnTo>
                    <a:pt x="1842389" y="12700"/>
                  </a:lnTo>
                  <a:lnTo>
                    <a:pt x="1855089" y="12700"/>
                  </a:lnTo>
                  <a:lnTo>
                    <a:pt x="1855089" y="25400"/>
                  </a:lnTo>
                  <a:lnTo>
                    <a:pt x="12700" y="25400"/>
                  </a:lnTo>
                  <a:close/>
                </a:path>
              </a:pathLst>
            </a:custGeom>
            <a:solidFill>
              <a:srgbClr val="59595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9" name="Google Shape;549;g306e9984df6_0_20"/>
          <p:cNvSpPr/>
          <p:nvPr/>
        </p:nvSpPr>
        <p:spPr>
          <a:xfrm>
            <a:off x="633775" y="713875"/>
            <a:ext cx="527150" cy="527150"/>
          </a:xfrm>
          <a:custGeom>
            <a:rect b="b" l="l" r="r" t="t"/>
            <a:pathLst>
              <a:path extrusionOk="0" h="1054300" w="1054300">
                <a:moveTo>
                  <a:pt x="0" y="0"/>
                </a:moveTo>
                <a:lnTo>
                  <a:pt x="1054300" y="0"/>
                </a:lnTo>
                <a:lnTo>
                  <a:pt x="1054300" y="1054300"/>
                </a:lnTo>
                <a:lnTo>
                  <a:pt x="0" y="1054300"/>
                </a:lnTo>
                <a:lnTo>
                  <a:pt x="0" y="0"/>
                </a:lnTo>
                <a:close/>
              </a:path>
            </a:pathLst>
          </a:custGeom>
          <a:blipFill rotWithShape="1">
            <a:blip r:embed="rId5">
              <a:alphaModFix/>
            </a:blip>
            <a:stretch>
              <a:fillRect b="0" l="0" r="0" t="0"/>
            </a:stretch>
          </a:blipFill>
          <a:ln>
            <a:noFill/>
          </a:ln>
        </p:spPr>
      </p:sp>
      <p:sp>
        <p:nvSpPr>
          <p:cNvPr id="550" name="Google Shape;550;g306e9984df6_0_20"/>
          <p:cNvSpPr txBox="1"/>
          <p:nvPr/>
        </p:nvSpPr>
        <p:spPr>
          <a:xfrm>
            <a:off x="1342697" y="504825"/>
            <a:ext cx="66363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s" sz="3500" u="none" cap="none" strike="noStrike">
                <a:solidFill>
                  <a:srgbClr val="000000"/>
                </a:solidFill>
                <a:latin typeface="Archivo Black"/>
                <a:ea typeface="Archivo Black"/>
                <a:cs typeface="Archivo Black"/>
                <a:sym typeface="Archivo Black"/>
              </a:rPr>
              <a:t>Ejercicios Prácticos</a:t>
            </a:r>
            <a:endParaRPr b="0" i="0" sz="700" u="none" cap="none" strike="noStrike">
              <a:solidFill>
                <a:srgbClr val="000000"/>
              </a:solidFill>
              <a:latin typeface="Arial"/>
              <a:ea typeface="Arial"/>
              <a:cs typeface="Arial"/>
              <a:sym typeface="Arial"/>
            </a:endParaRPr>
          </a:p>
        </p:txBody>
      </p:sp>
      <p:grpSp>
        <p:nvGrpSpPr>
          <p:cNvPr id="551" name="Google Shape;551;g306e9984df6_0_20"/>
          <p:cNvGrpSpPr/>
          <p:nvPr/>
        </p:nvGrpSpPr>
        <p:grpSpPr>
          <a:xfrm>
            <a:off x="1342695" y="1017800"/>
            <a:ext cx="4971433" cy="382795"/>
            <a:chOff x="0" y="-9525"/>
            <a:chExt cx="1657918" cy="201641"/>
          </a:xfrm>
        </p:grpSpPr>
        <p:sp>
          <p:nvSpPr>
            <p:cNvPr id="552" name="Google Shape;552;g306e9984df6_0_20"/>
            <p:cNvSpPr/>
            <p:nvPr/>
          </p:nvSpPr>
          <p:spPr>
            <a:xfrm>
              <a:off x="0" y="0"/>
              <a:ext cx="1657918" cy="192116"/>
            </a:xfrm>
            <a:custGeom>
              <a:rect b="b" l="l" r="r" t="t"/>
              <a:pathLst>
                <a:path extrusionOk="0" h="192116" w="1657918">
                  <a:moveTo>
                    <a:pt x="0" y="0"/>
                  </a:moveTo>
                  <a:lnTo>
                    <a:pt x="1657918" y="0"/>
                  </a:lnTo>
                  <a:lnTo>
                    <a:pt x="1657918" y="192116"/>
                  </a:lnTo>
                  <a:lnTo>
                    <a:pt x="0" y="192116"/>
                  </a:lnTo>
                  <a:close/>
                </a:path>
              </a:pathLst>
            </a:custGeom>
            <a:solidFill>
              <a:srgbClr val="FFAB40">
                <a:alpha val="50199"/>
              </a:srgbClr>
            </a:solidFill>
            <a:ln>
              <a:noFill/>
            </a:ln>
          </p:spPr>
        </p:sp>
        <p:sp>
          <p:nvSpPr>
            <p:cNvPr id="553" name="Google Shape;553;g306e9984df6_0_20"/>
            <p:cNvSpPr txBox="1"/>
            <p:nvPr/>
          </p:nvSpPr>
          <p:spPr>
            <a:xfrm>
              <a:off x="0" y="-9525"/>
              <a:ext cx="1657800" cy="201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54" name="Google Shape;554;g306e9984df6_0_20"/>
          <p:cNvSpPr/>
          <p:nvPr/>
        </p:nvSpPr>
        <p:spPr>
          <a:xfrm>
            <a:off x="1342709" y="1057200"/>
            <a:ext cx="300187" cy="300187"/>
          </a:xfrm>
          <a:custGeom>
            <a:rect b="b" l="l" r="r" t="t"/>
            <a:pathLst>
              <a:path extrusionOk="0" h="600374" w="600374">
                <a:moveTo>
                  <a:pt x="0" y="0"/>
                </a:moveTo>
                <a:lnTo>
                  <a:pt x="600374" y="0"/>
                </a:lnTo>
                <a:lnTo>
                  <a:pt x="600374" y="600373"/>
                </a:lnTo>
                <a:lnTo>
                  <a:pt x="0" y="600373"/>
                </a:lnTo>
                <a:lnTo>
                  <a:pt x="0" y="0"/>
                </a:lnTo>
                <a:close/>
              </a:path>
            </a:pathLst>
          </a:custGeom>
          <a:blipFill rotWithShape="1">
            <a:blip r:embed="rId6">
              <a:alphaModFix/>
            </a:blip>
            <a:stretch>
              <a:fillRect b="0" l="0" r="0" t="0"/>
            </a:stretch>
          </a:blipFill>
          <a:ln>
            <a:noFill/>
          </a:ln>
        </p:spPr>
      </p:sp>
      <p:sp>
        <p:nvSpPr>
          <p:cNvPr id="555" name="Google Shape;555;g306e9984df6_0_20"/>
          <p:cNvSpPr txBox="1"/>
          <p:nvPr/>
        </p:nvSpPr>
        <p:spPr>
          <a:xfrm>
            <a:off x="1642900" y="1045725"/>
            <a:ext cx="37116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100"/>
              <a:buFont typeface="Arial"/>
              <a:buNone/>
            </a:pPr>
            <a:r>
              <a:rPr b="1" i="0" lang="es" sz="2100" u="none" cap="none" strike="noStrike">
                <a:solidFill>
                  <a:srgbClr val="000000"/>
                </a:solidFill>
                <a:latin typeface="Archivo Narrow"/>
                <a:ea typeface="Archivo Narrow"/>
                <a:cs typeface="Archivo Narrow"/>
                <a:sym typeface="Archivo Narrow"/>
              </a:rPr>
              <a:t>Optativos | No entregables</a:t>
            </a:r>
            <a:endParaRPr b="0" i="0" sz="700" u="none" cap="none" strike="noStrike">
              <a:solidFill>
                <a:srgbClr val="000000"/>
              </a:solidFill>
              <a:latin typeface="Arial"/>
              <a:ea typeface="Arial"/>
              <a:cs typeface="Arial"/>
              <a:sym typeface="Arial"/>
            </a:endParaRPr>
          </a:p>
        </p:txBody>
      </p:sp>
      <p:sp>
        <p:nvSpPr>
          <p:cNvPr id="556" name="Google Shape;556;g306e9984df6_0_20"/>
          <p:cNvSpPr txBox="1"/>
          <p:nvPr/>
        </p:nvSpPr>
        <p:spPr>
          <a:xfrm>
            <a:off x="555475" y="1756525"/>
            <a:ext cx="7832700" cy="3466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1400"/>
              <a:buFont typeface="Arial"/>
              <a:buNone/>
            </a:pPr>
            <a:r>
              <a:rPr b="1" lang="es">
                <a:solidFill>
                  <a:srgbClr val="000000"/>
                </a:solidFill>
                <a:latin typeface="Archivo Narrow"/>
                <a:ea typeface="Archivo Narrow"/>
                <a:cs typeface="Archivo Narrow"/>
                <a:sym typeface="Archivo Narrow"/>
              </a:rPr>
              <a:t>Implementar una media queries en la sección “Contacto” que ajuste el diseño de la página para dispositivos móviles, asegurándote de que el layout de las cards de reseñas se adapte a pantallas más pequeñas</a:t>
            </a:r>
            <a:endParaRPr b="1">
              <a:solidFill>
                <a:srgbClr val="000000"/>
              </a:solidFill>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Estructura HTML: </a:t>
            </a:r>
            <a:r>
              <a:rPr lang="es" sz="1200">
                <a:latin typeface="Archivo Narrow"/>
                <a:ea typeface="Archivo Narrow"/>
                <a:cs typeface="Archivo Narrow"/>
                <a:sym typeface="Archivo Narrow"/>
              </a:rPr>
              <a:t>Asegurate de tener una estructura básica en el HTML con la sección de "Contacto" y el formulario correspondiente. Usá etiquetas como &lt;section&gt;, &lt;form&gt;, &lt;input&gt;, y &lt;textarea&gt; para los campos del formulario.</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Media Queries: </a:t>
            </a:r>
            <a:r>
              <a:rPr lang="es" sz="1200">
                <a:latin typeface="Archivo Narrow"/>
                <a:ea typeface="Archivo Narrow"/>
                <a:cs typeface="Archivo Narrow"/>
                <a:sym typeface="Archivo Narrow"/>
              </a:rPr>
              <a:t>Implementá las media queries en el archivo styles.css usando @media (max-width: 768px) para ajustar el diseño en pantallas más chicas, como tablets o celulares.</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Ajustar Cards:</a:t>
            </a:r>
            <a:r>
              <a:rPr lang="es" sz="1200">
                <a:latin typeface="Archivo Narrow"/>
                <a:ea typeface="Archivo Narrow"/>
                <a:cs typeface="Archivo Narrow"/>
                <a:sym typeface="Archivo Narrow"/>
              </a:rPr>
              <a:t> Utilizá grid-template-columns: 1fr en las cards de reseñas para que se apilen en pantallas pequeñas, lo que mejora la legibilidad y el uso en dispositivos móviles.</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Formulario Adaptable: </a:t>
            </a:r>
            <a:r>
              <a:rPr lang="es" sz="1200">
                <a:latin typeface="Archivo Narrow"/>
                <a:ea typeface="Archivo Narrow"/>
                <a:cs typeface="Archivo Narrow"/>
                <a:sym typeface="Archivo Narrow"/>
              </a:rPr>
              <a:t>Cambiá el padding y los tamaños de los campos del formulario para que se vean más compactos y legibles en dispositivos con menos espacio.</a:t>
            </a:r>
            <a:endParaRPr sz="1200">
              <a:latin typeface="Archivo Narrow"/>
              <a:ea typeface="Archivo Narrow"/>
              <a:cs typeface="Archivo Narrow"/>
              <a:sym typeface="Archivo Narrow"/>
            </a:endParaRPr>
          </a:p>
          <a:p>
            <a:pPr indent="-304800" lvl="0" marL="457200" rtl="0" algn="l">
              <a:lnSpc>
                <a:spcPct val="120008"/>
              </a:lnSpc>
              <a:spcBef>
                <a:spcPts val="0"/>
              </a:spcBef>
              <a:spcAft>
                <a:spcPts val="0"/>
              </a:spcAft>
              <a:buSzPts val="1200"/>
              <a:buFont typeface="Archivo Narrow"/>
              <a:buAutoNum type="arabicPeriod"/>
            </a:pPr>
            <a:r>
              <a:rPr b="1" lang="es" sz="1200">
                <a:latin typeface="Archivo Narrow"/>
                <a:ea typeface="Archivo Narrow"/>
                <a:cs typeface="Archivo Narrow"/>
                <a:sym typeface="Archivo Narrow"/>
              </a:rPr>
              <a:t>Probar el Diseño: </a:t>
            </a:r>
            <a:r>
              <a:rPr lang="es" sz="1200">
                <a:latin typeface="Archivo Narrow"/>
                <a:ea typeface="Archivo Narrow"/>
                <a:cs typeface="Archivo Narrow"/>
                <a:sym typeface="Archivo Narrow"/>
              </a:rPr>
              <a:t>Probá el diseño con las herramientas de desarrollador para asegurarte de que las media queries se activan correctamente y el contenido se adapta a diferentes tamaños de pantalla.</a:t>
            </a:r>
            <a:endParaRPr sz="900">
              <a:solidFill>
                <a:schemeClr val="dk1"/>
              </a:solidFill>
            </a:endParaRPr>
          </a:p>
          <a:p>
            <a:pPr indent="0" lvl="0" marL="0" marR="0" rtl="0" algn="l">
              <a:lnSpc>
                <a:spcPct val="120008"/>
              </a:lnSpc>
              <a:spcBef>
                <a:spcPts val="0"/>
              </a:spcBef>
              <a:spcAft>
                <a:spcPts val="0"/>
              </a:spcAft>
              <a:buClr>
                <a:srgbClr val="000000"/>
              </a:buClr>
              <a:buSzPts val="1400"/>
              <a:buFont typeface="Arial"/>
              <a:buNone/>
            </a:pPr>
            <a:r>
              <a:t/>
            </a:r>
            <a:endParaRPr b="1">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1">
              <a:latin typeface="Archivo Narrow"/>
              <a:ea typeface="Archivo Narrow"/>
              <a:cs typeface="Archivo Narrow"/>
              <a:sym typeface="Archivo Narrow"/>
            </a:endParaRPr>
          </a:p>
          <a:p>
            <a:pPr indent="0" lvl="0" marL="0" marR="0" rtl="0" algn="l">
              <a:lnSpc>
                <a:spcPct val="120008"/>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p:txBody>
      </p:sp>
      <p:grpSp>
        <p:nvGrpSpPr>
          <p:cNvPr id="557" name="Google Shape;557;g306e9984df6_0_20"/>
          <p:cNvGrpSpPr/>
          <p:nvPr/>
        </p:nvGrpSpPr>
        <p:grpSpPr>
          <a:xfrm>
            <a:off x="555355" y="1429650"/>
            <a:ext cx="2966012" cy="297305"/>
            <a:chOff x="0" y="-9525"/>
            <a:chExt cx="1916400" cy="156600"/>
          </a:xfrm>
        </p:grpSpPr>
        <p:sp>
          <p:nvSpPr>
            <p:cNvPr id="558" name="Google Shape;558;g306e9984df6_0_20"/>
            <p:cNvSpPr/>
            <p:nvPr/>
          </p:nvSpPr>
          <p:spPr>
            <a:xfrm>
              <a:off x="0" y="0"/>
              <a:ext cx="1916354" cy="146960"/>
            </a:xfrm>
            <a:custGeom>
              <a:rect b="b" l="l" r="r" t="t"/>
              <a:pathLst>
                <a:path extrusionOk="0" h="146960" w="1916354">
                  <a:moveTo>
                    <a:pt x="0" y="0"/>
                  </a:moveTo>
                  <a:lnTo>
                    <a:pt x="1916354" y="0"/>
                  </a:lnTo>
                  <a:lnTo>
                    <a:pt x="1916354" y="146960"/>
                  </a:lnTo>
                  <a:lnTo>
                    <a:pt x="0" y="146960"/>
                  </a:lnTo>
                  <a:close/>
                </a:path>
              </a:pathLst>
            </a:custGeom>
            <a:solidFill>
              <a:srgbClr val="FFAB40">
                <a:alpha val="48630"/>
              </a:srgbClr>
            </a:solidFill>
            <a:ln>
              <a:noFill/>
            </a:ln>
          </p:spPr>
        </p:sp>
        <p:sp>
          <p:nvSpPr>
            <p:cNvPr id="559" name="Google Shape;559;g306e9984df6_0_20"/>
            <p:cNvSpPr txBox="1"/>
            <p:nvPr/>
          </p:nvSpPr>
          <p:spPr>
            <a:xfrm>
              <a:off x="0" y="-9525"/>
              <a:ext cx="1916400" cy="1566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sp>
        <p:nvSpPr>
          <p:cNvPr id="560" name="Google Shape;560;g306e9984df6_0_20"/>
          <p:cNvSpPr txBox="1"/>
          <p:nvPr/>
        </p:nvSpPr>
        <p:spPr>
          <a:xfrm>
            <a:off x="555353" y="1462800"/>
            <a:ext cx="4194600" cy="246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lang="es" sz="1600">
                <a:solidFill>
                  <a:srgbClr val="000000"/>
                </a:solidFill>
                <a:latin typeface="Archivo Black"/>
                <a:ea typeface="Archivo Black"/>
                <a:cs typeface="Archivo Black"/>
                <a:sym typeface="Archivo Black"/>
              </a:rPr>
              <a:t>Media Queries</a:t>
            </a:r>
            <a:endParaRPr b="0" i="0" sz="1600" u="none" cap="none" strike="noStrike">
              <a:solidFill>
                <a:srgbClr val="000000"/>
              </a:solidFill>
              <a:latin typeface="Archivo Black"/>
              <a:ea typeface="Archivo Black"/>
              <a:cs typeface="Archivo Black"/>
              <a:sym typeface="Archiv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471039b6e4688e4_6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87" name="Google Shape;87;g3471039b6e4688e4_60"/>
          <p:cNvGrpSpPr/>
          <p:nvPr/>
        </p:nvGrpSpPr>
        <p:grpSpPr>
          <a:xfrm>
            <a:off x="3269287" y="1904098"/>
            <a:ext cx="995192" cy="1109627"/>
            <a:chOff x="0" y="-9525"/>
            <a:chExt cx="354123" cy="394843"/>
          </a:xfrm>
        </p:grpSpPr>
        <p:sp>
          <p:nvSpPr>
            <p:cNvPr id="88" name="Google Shape;88;g3471039b6e4688e4_6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89" name="Google Shape;89;g3471039b6e4688e4_6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90" name="Google Shape;90;g3471039b6e4688e4_60"/>
          <p:cNvSpPr txBox="1"/>
          <p:nvPr/>
        </p:nvSpPr>
        <p:spPr>
          <a:xfrm>
            <a:off x="4500253" y="2263950"/>
            <a:ext cx="4470900" cy="6156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Clr>
                <a:srgbClr val="000000"/>
              </a:buClr>
              <a:buSzPts val="5200"/>
              <a:buFont typeface="Arial"/>
              <a:buNone/>
            </a:pPr>
            <a:r>
              <a:rPr lang="es" sz="4000">
                <a:solidFill>
                  <a:schemeClr val="dk1"/>
                </a:solidFill>
                <a:latin typeface="Archivo Black"/>
                <a:ea typeface="Archivo Black"/>
                <a:cs typeface="Archivo Black"/>
                <a:sym typeface="Archivo Black"/>
              </a:rPr>
              <a:t>Grid</a:t>
            </a:r>
            <a:endParaRPr b="0" i="0" sz="1900" u="none" cap="none" strike="noStrike">
              <a:solidFill>
                <a:srgbClr val="000000"/>
              </a:solidFill>
              <a:latin typeface="Arial"/>
              <a:ea typeface="Arial"/>
              <a:cs typeface="Arial"/>
              <a:sym typeface="Arial"/>
            </a:endParaRPr>
          </a:p>
        </p:txBody>
      </p:sp>
      <p:pic>
        <p:nvPicPr>
          <p:cNvPr id="91" name="Google Shape;91;g3471039b6e4688e4_60"/>
          <p:cNvPicPr preferRelativeResize="0"/>
          <p:nvPr/>
        </p:nvPicPr>
        <p:blipFill rotWithShape="1">
          <a:blip r:embed="rId4">
            <a:alphaModFix/>
          </a:blip>
          <a:srcRect b="0" l="0" r="0" t="0"/>
          <a:stretch/>
        </p:blipFill>
        <p:spPr>
          <a:xfrm>
            <a:off x="3382576" y="2062612"/>
            <a:ext cx="768596"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g2f3ade94671_0_7"/>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¿Que es Grid?</a:t>
            </a:r>
            <a:endParaRPr b="1" i="0" sz="4000" u="none" cap="none" strike="noStrike">
              <a:solidFill>
                <a:srgbClr val="0000FF"/>
              </a:solidFill>
              <a:latin typeface="Montserrat"/>
              <a:ea typeface="Montserrat"/>
              <a:cs typeface="Montserrat"/>
              <a:sym typeface="Montserrat"/>
            </a:endParaRPr>
          </a:p>
        </p:txBody>
      </p:sp>
      <p:cxnSp>
        <p:nvCxnSpPr>
          <p:cNvPr id="97" name="Google Shape;97;g2f3ade94671_0_7"/>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98" name="Google Shape;98;g2f3ade94671_0_7"/>
          <p:cNvGrpSpPr/>
          <p:nvPr/>
        </p:nvGrpSpPr>
        <p:grpSpPr>
          <a:xfrm>
            <a:off x="7787125" y="447675"/>
            <a:ext cx="657040" cy="759481"/>
            <a:chOff x="0" y="-9525"/>
            <a:chExt cx="354123" cy="394843"/>
          </a:xfrm>
        </p:grpSpPr>
        <p:sp>
          <p:nvSpPr>
            <p:cNvPr id="99" name="Google Shape;99;g2f3ade94671_0_7"/>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00" name="Google Shape;100;g2f3ade94671_0_7"/>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01" name="Google Shape;101;g2f3ade94671_0_7"/>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02" name="Google Shape;102;g2f3ade94671_0_7"/>
          <p:cNvSpPr txBox="1"/>
          <p:nvPr/>
        </p:nvSpPr>
        <p:spPr>
          <a:xfrm>
            <a:off x="550375" y="1392175"/>
            <a:ext cx="5129700" cy="26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CSS Grid es una muy buena opción para estructurar, organizar y diseñar los elementos de nuestro sitio web, ofreciéndonos un sistema de disposición apropiado de forma nativa en el navegador.</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El módulo CSS Grid entra en acción ofreciéndonos un sistema de filas y columnas en dos dimensiones, y total libertad de los ítems para organizar nuestros contenido a gusto.</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rPr lang="es">
                <a:solidFill>
                  <a:schemeClr val="dk1"/>
                </a:solidFill>
                <a:latin typeface="Archivo Narrow"/>
                <a:ea typeface="Archivo Narrow"/>
                <a:cs typeface="Archivo Narrow"/>
                <a:sym typeface="Archivo Narrow"/>
              </a:rPr>
              <a:t>¿Y donde queda el Responsive Design? Con CSS Grid podemos definir filas y columnas como también redefinirlas a nuestro gusto dentro de un media query.</a:t>
            </a:r>
            <a:endParaRPr>
              <a:solidFill>
                <a:schemeClr val="dk1"/>
              </a:solidFill>
              <a:latin typeface="Archivo Narrow"/>
              <a:ea typeface="Archivo Narrow"/>
              <a:cs typeface="Archivo Narrow"/>
              <a:sym typeface="Archivo Narrow"/>
            </a:endParaRPr>
          </a:p>
        </p:txBody>
      </p:sp>
      <p:pic>
        <p:nvPicPr>
          <p:cNvPr id="103" name="Google Shape;103;g2f3ade94671_0_7"/>
          <p:cNvPicPr preferRelativeResize="0"/>
          <p:nvPr/>
        </p:nvPicPr>
        <p:blipFill>
          <a:blip r:embed="rId5">
            <a:alphaModFix/>
          </a:blip>
          <a:stretch>
            <a:fillRect/>
          </a:stretch>
        </p:blipFill>
        <p:spPr>
          <a:xfrm>
            <a:off x="5581900" y="1451250"/>
            <a:ext cx="3056550" cy="264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2242f96bd2a_0_3"/>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 | Flexbox vs Grid</a:t>
            </a:r>
            <a:endParaRPr b="1" i="0" sz="4000" u="none" cap="none" strike="noStrike">
              <a:solidFill>
                <a:srgbClr val="0000FF"/>
              </a:solidFill>
              <a:latin typeface="Montserrat"/>
              <a:ea typeface="Montserrat"/>
              <a:cs typeface="Montserrat"/>
              <a:sym typeface="Montserrat"/>
            </a:endParaRPr>
          </a:p>
        </p:txBody>
      </p:sp>
      <p:cxnSp>
        <p:nvCxnSpPr>
          <p:cNvPr id="109" name="Google Shape;109;g2242f96bd2a_0_3"/>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10" name="Google Shape;110;g2242f96bd2a_0_3"/>
          <p:cNvGrpSpPr/>
          <p:nvPr/>
        </p:nvGrpSpPr>
        <p:grpSpPr>
          <a:xfrm>
            <a:off x="7787125" y="447675"/>
            <a:ext cx="657040" cy="759481"/>
            <a:chOff x="0" y="-9525"/>
            <a:chExt cx="354123" cy="394843"/>
          </a:xfrm>
        </p:grpSpPr>
        <p:sp>
          <p:nvSpPr>
            <p:cNvPr id="111" name="Google Shape;111;g2242f96bd2a_0_3"/>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12" name="Google Shape;112;g2242f96bd2a_0_3"/>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13" name="Google Shape;113;g2242f96bd2a_0_3"/>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14" name="Google Shape;114;g2242f96bd2a_0_3"/>
          <p:cNvSpPr txBox="1"/>
          <p:nvPr/>
        </p:nvSpPr>
        <p:spPr>
          <a:xfrm>
            <a:off x="432025" y="10762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CSS Grid puede convivir con Flexbox. No se trata de tecnologías excluyentes, sino complementarias.</a:t>
            </a:r>
            <a:endParaRPr sz="1650">
              <a:solidFill>
                <a:srgbClr val="595959"/>
              </a:solidFill>
              <a:latin typeface="Montserrat"/>
              <a:ea typeface="Montserrat"/>
              <a:cs typeface="Montserrat"/>
              <a:sym typeface="Montserrat"/>
            </a:endParaRPr>
          </a:p>
        </p:txBody>
      </p:sp>
      <p:pic>
        <p:nvPicPr>
          <p:cNvPr id="115" name="Google Shape;115;g2242f96bd2a_0_3"/>
          <p:cNvPicPr preferRelativeResize="0"/>
          <p:nvPr/>
        </p:nvPicPr>
        <p:blipFill rotWithShape="1">
          <a:blip r:embed="rId5">
            <a:alphaModFix/>
          </a:blip>
          <a:srcRect b="0" l="0" r="0" t="0"/>
          <a:stretch/>
        </p:blipFill>
        <p:spPr>
          <a:xfrm>
            <a:off x="2426900" y="1581050"/>
            <a:ext cx="4137850" cy="251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2242f96bd2a_0_12"/>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500">
                <a:solidFill>
                  <a:schemeClr val="dk1"/>
                </a:solidFill>
                <a:latin typeface="Archivo Black"/>
                <a:ea typeface="Archivo Black"/>
                <a:cs typeface="Archivo Black"/>
                <a:sym typeface="Archivo Black"/>
              </a:rPr>
              <a:t>Grid</a:t>
            </a:r>
            <a:endParaRPr b="1" i="0" sz="4000" u="none" cap="none" strike="noStrike">
              <a:solidFill>
                <a:srgbClr val="0000FF"/>
              </a:solidFill>
              <a:latin typeface="Montserrat"/>
              <a:ea typeface="Montserrat"/>
              <a:cs typeface="Montserrat"/>
              <a:sym typeface="Montserrat"/>
            </a:endParaRPr>
          </a:p>
        </p:txBody>
      </p:sp>
      <p:cxnSp>
        <p:nvCxnSpPr>
          <p:cNvPr id="121" name="Google Shape;121;g2242f96bd2a_0_12"/>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22" name="Google Shape;122;g2242f96bd2a_0_12"/>
          <p:cNvGrpSpPr/>
          <p:nvPr/>
        </p:nvGrpSpPr>
        <p:grpSpPr>
          <a:xfrm>
            <a:off x="7787125" y="447675"/>
            <a:ext cx="657040" cy="759481"/>
            <a:chOff x="0" y="-9525"/>
            <a:chExt cx="354123" cy="394843"/>
          </a:xfrm>
        </p:grpSpPr>
        <p:sp>
          <p:nvSpPr>
            <p:cNvPr id="123" name="Google Shape;123;g2242f96bd2a_0_12"/>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24" name="Google Shape;124;g2242f96bd2a_0_12"/>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25" name="Google Shape;125;g2242f96bd2a_0_12"/>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26" name="Google Shape;126;g2242f96bd2a_0_12"/>
          <p:cNvSpPr txBox="1"/>
          <p:nvPr/>
        </p:nvSpPr>
        <p:spPr>
          <a:xfrm>
            <a:off x="432025" y="12286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a:solidFill>
                  <a:schemeClr val="dk1"/>
                </a:solidFill>
                <a:latin typeface="Archivo Narrow"/>
                <a:ea typeface="Archivo Narrow"/>
                <a:cs typeface="Archivo Narrow"/>
                <a:sym typeface="Archivo Narrow"/>
              </a:rPr>
              <a:t>El módulo de diseño de CSS Grid ofrece un sistema de diseño basado en cuadrículas, con filas y columnas, lo que facilita el diseño de páginas web sin tener que usar flotadores y posicionamiento. </a:t>
            </a:r>
            <a:r>
              <a:rPr lang="es">
                <a:solidFill>
                  <a:schemeClr val="dk1"/>
                </a:solidFill>
                <a:uFill>
                  <a:noFill/>
                </a:uFill>
                <a:latin typeface="Archivo Narrow"/>
                <a:ea typeface="Archivo Narrow"/>
                <a:cs typeface="Archivo Narrow"/>
                <a:sym typeface="Archivo Narrow"/>
                <a:hlinkClick r:id="rId5">
                  <a:extLst>
                    <a:ext uri="{A12FA001-AC4F-418D-AE19-62706E023703}">
                      <ahyp:hlinkClr val="tx"/>
                    </a:ext>
                  </a:extLst>
                </a:hlinkClick>
              </a:rPr>
              <a:t>+info</a:t>
            </a:r>
            <a:endParaRPr b="1" sz="1650">
              <a:solidFill>
                <a:srgbClr val="595959"/>
              </a:solidFill>
              <a:latin typeface="Montserrat"/>
              <a:ea typeface="Montserrat"/>
              <a:cs typeface="Montserrat"/>
              <a:sym typeface="Montserrat"/>
            </a:endParaRPr>
          </a:p>
        </p:txBody>
      </p:sp>
      <p:pic>
        <p:nvPicPr>
          <p:cNvPr id="127" name="Google Shape;127;g2242f96bd2a_0_12"/>
          <p:cNvPicPr preferRelativeResize="0"/>
          <p:nvPr/>
        </p:nvPicPr>
        <p:blipFill rotWithShape="1">
          <a:blip r:embed="rId6">
            <a:alphaModFix/>
          </a:blip>
          <a:srcRect b="0" l="0" r="0" t="0"/>
          <a:stretch/>
        </p:blipFill>
        <p:spPr>
          <a:xfrm>
            <a:off x="2735154" y="1875500"/>
            <a:ext cx="4056950" cy="275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2242f96bd2a_0_21"/>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200">
                <a:solidFill>
                  <a:schemeClr val="dk1"/>
                </a:solidFill>
                <a:latin typeface="Archivo Black"/>
                <a:ea typeface="Archivo Black"/>
                <a:cs typeface="Archivo Black"/>
                <a:sym typeface="Archivo Black"/>
              </a:rPr>
              <a:t>CSS</a:t>
            </a:r>
            <a:r>
              <a:rPr lang="es" sz="3200">
                <a:solidFill>
                  <a:schemeClr val="dk1"/>
                </a:solidFill>
                <a:latin typeface="Archivo Black"/>
                <a:ea typeface="Archivo Black"/>
                <a:cs typeface="Archivo Black"/>
                <a:sym typeface="Archivo Black"/>
              </a:rPr>
              <a:t> Grid | Conceptos </a:t>
            </a:r>
            <a:r>
              <a:rPr lang="es" sz="3200">
                <a:solidFill>
                  <a:schemeClr val="dk1"/>
                </a:solidFill>
                <a:latin typeface="Archivo Black"/>
                <a:ea typeface="Archivo Black"/>
                <a:cs typeface="Archivo Black"/>
                <a:sym typeface="Archivo Black"/>
              </a:rPr>
              <a:t>básicos</a:t>
            </a:r>
            <a:endParaRPr b="1" i="0" sz="3200" u="none" cap="none" strike="noStrike">
              <a:solidFill>
                <a:srgbClr val="0000FF"/>
              </a:solidFill>
              <a:latin typeface="Montserrat"/>
              <a:ea typeface="Montserrat"/>
              <a:cs typeface="Montserrat"/>
              <a:sym typeface="Montserrat"/>
            </a:endParaRPr>
          </a:p>
        </p:txBody>
      </p:sp>
      <p:cxnSp>
        <p:nvCxnSpPr>
          <p:cNvPr id="133" name="Google Shape;133;g2242f96bd2a_0_21"/>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34" name="Google Shape;134;g2242f96bd2a_0_21"/>
          <p:cNvGrpSpPr/>
          <p:nvPr/>
        </p:nvGrpSpPr>
        <p:grpSpPr>
          <a:xfrm>
            <a:off x="7787125" y="447675"/>
            <a:ext cx="657040" cy="759481"/>
            <a:chOff x="0" y="-9525"/>
            <a:chExt cx="354123" cy="394843"/>
          </a:xfrm>
        </p:grpSpPr>
        <p:sp>
          <p:nvSpPr>
            <p:cNvPr id="135" name="Google Shape;135;g2242f96bd2a_0_21"/>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36" name="Google Shape;136;g2242f96bd2a_0_21"/>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37" name="Google Shape;137;g2242f96bd2a_0_21"/>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38" name="Google Shape;138;g2242f96bd2a_0_21"/>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Container:</a:t>
            </a:r>
            <a:r>
              <a:rPr lang="es">
                <a:solidFill>
                  <a:schemeClr val="dk1"/>
                </a:solidFill>
                <a:latin typeface="Archivo Narrow"/>
                <a:ea typeface="Archivo Narrow"/>
                <a:cs typeface="Archivo Narrow"/>
                <a:sym typeface="Archivo Narrow"/>
              </a:rPr>
              <a:t> es nuestro elemento “padre”, donde se asigna un {display:grid;} y nos permitirá colocar otras propiedades para manipular nuestro diseño.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Item: </a:t>
            </a:r>
            <a:r>
              <a:rPr lang="es">
                <a:solidFill>
                  <a:schemeClr val="dk1"/>
                </a:solidFill>
                <a:latin typeface="Archivo Narrow"/>
                <a:ea typeface="Archivo Narrow"/>
                <a:cs typeface="Archivo Narrow"/>
                <a:sym typeface="Archivo Narrow"/>
              </a:rPr>
              <a:t>son los hijos directos de nuestro container. Estos los manejaremos a nuestra voluntad, nuestras filas y columnas que moveremos a nuestro gusto.</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Line:</a:t>
            </a:r>
            <a:r>
              <a:rPr lang="es">
                <a:solidFill>
                  <a:schemeClr val="dk1"/>
                </a:solidFill>
                <a:latin typeface="Archivo Narrow"/>
                <a:ea typeface="Archivo Narrow"/>
                <a:cs typeface="Archivo Narrow"/>
                <a:sym typeface="Archivo Narrow"/>
              </a:rPr>
              <a:t> son las líneas divisorias horizontales y verticales.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Track: </a:t>
            </a:r>
            <a:r>
              <a:rPr lang="es">
                <a:solidFill>
                  <a:schemeClr val="dk1"/>
                </a:solidFill>
                <a:latin typeface="Archivo Narrow"/>
                <a:ea typeface="Archivo Narrow"/>
                <a:cs typeface="Archivo Narrow"/>
                <a:sym typeface="Archivo Narrow"/>
              </a:rPr>
              <a:t>es el espacio entre dos líneas adyacentes. Filas y columnas.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Cell: </a:t>
            </a:r>
            <a:r>
              <a:rPr lang="es">
                <a:solidFill>
                  <a:schemeClr val="dk1"/>
                </a:solidFill>
                <a:latin typeface="Archivo Narrow"/>
                <a:ea typeface="Archivo Narrow"/>
                <a:cs typeface="Archivo Narrow"/>
                <a:sym typeface="Archivo Narrow"/>
              </a:rPr>
              <a:t>nuestras celdas serán el espacio entre dos filas adyacentes y 2 columnas adyacentes.</a:t>
            </a:r>
            <a:endParaRPr>
              <a:solidFill>
                <a:schemeClr val="dk1"/>
              </a:solidFill>
              <a:latin typeface="Archivo Narrow"/>
              <a:ea typeface="Archivo Narrow"/>
              <a:cs typeface="Archivo Narrow"/>
              <a:sym typeface="Archivo Narrow"/>
            </a:endParaRPr>
          </a:p>
          <a:p>
            <a:pPr indent="-333375" lvl="0" marL="457200" rtl="0" algn="l">
              <a:lnSpc>
                <a:spcPct val="115000"/>
              </a:lnSpc>
              <a:spcBef>
                <a:spcPts val="0"/>
              </a:spcBef>
              <a:spcAft>
                <a:spcPts val="0"/>
              </a:spcAft>
              <a:buClr>
                <a:srgbClr val="595959"/>
              </a:buClr>
              <a:buSzPts val="1650"/>
              <a:buFont typeface="Montserrat"/>
              <a:buChar char="●"/>
            </a:pPr>
            <a:r>
              <a:rPr b="1" lang="es">
                <a:solidFill>
                  <a:schemeClr val="dk1"/>
                </a:solidFill>
                <a:latin typeface="Archivo Narrow"/>
                <a:ea typeface="Archivo Narrow"/>
                <a:cs typeface="Archivo Narrow"/>
                <a:sym typeface="Archivo Narrow"/>
              </a:rPr>
              <a:t>Grid Area: </a:t>
            </a:r>
            <a:r>
              <a:rPr lang="es">
                <a:solidFill>
                  <a:schemeClr val="dk1"/>
                </a:solidFill>
                <a:latin typeface="Archivo Narrow"/>
                <a:ea typeface="Archivo Narrow"/>
                <a:cs typeface="Archivo Narrow"/>
                <a:sym typeface="Archivo Narrow"/>
              </a:rPr>
              <a:t>espacio rodeado por 4 grid lines.</a:t>
            </a:r>
            <a:endParaRPr>
              <a:solidFill>
                <a:schemeClr val="dk1"/>
              </a:solidFill>
              <a:latin typeface="Archivo Narrow"/>
              <a:ea typeface="Archivo Narrow"/>
              <a:cs typeface="Archivo Narrow"/>
              <a:sym typeface="Archivo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cxnSp>
        <p:nvCxnSpPr>
          <p:cNvPr id="143" name="Google Shape;143;g2242f96bd2a_0_30"/>
          <p:cNvCxnSpPr/>
          <p:nvPr/>
        </p:nvCxnSpPr>
        <p:spPr>
          <a:xfrm flipH="1" rot="10800000">
            <a:off x="614250" y="1095375"/>
            <a:ext cx="5129700" cy="3300"/>
          </a:xfrm>
          <a:prstGeom prst="straightConnector1">
            <a:avLst/>
          </a:prstGeom>
          <a:noFill/>
          <a:ln cap="rnd" cmpd="sng" w="9525">
            <a:solidFill>
              <a:srgbClr val="9900FF"/>
            </a:solidFill>
            <a:prstDash val="solid"/>
            <a:round/>
            <a:headEnd len="sm" w="sm" type="none"/>
            <a:tailEnd len="sm" w="sm" type="none"/>
          </a:ln>
        </p:spPr>
      </p:cxnSp>
      <p:grpSp>
        <p:nvGrpSpPr>
          <p:cNvPr id="144" name="Google Shape;144;g2242f96bd2a_0_30"/>
          <p:cNvGrpSpPr/>
          <p:nvPr/>
        </p:nvGrpSpPr>
        <p:grpSpPr>
          <a:xfrm>
            <a:off x="7787125" y="447675"/>
            <a:ext cx="657040" cy="759481"/>
            <a:chOff x="0" y="-9525"/>
            <a:chExt cx="354123" cy="394843"/>
          </a:xfrm>
        </p:grpSpPr>
        <p:sp>
          <p:nvSpPr>
            <p:cNvPr id="145" name="Google Shape;145;g2242f96bd2a_0_30"/>
            <p:cNvSpPr/>
            <p:nvPr/>
          </p:nvSpPr>
          <p:spPr>
            <a:xfrm>
              <a:off x="0" y="0"/>
              <a:ext cx="354123" cy="385318"/>
            </a:xfrm>
            <a:custGeom>
              <a:rect b="b" l="l" r="r" t="t"/>
              <a:pathLst>
                <a:path extrusionOk="0" h="385318" w="354123">
                  <a:moveTo>
                    <a:pt x="0" y="0"/>
                  </a:moveTo>
                  <a:lnTo>
                    <a:pt x="354123" y="0"/>
                  </a:lnTo>
                  <a:lnTo>
                    <a:pt x="354123" y="385318"/>
                  </a:lnTo>
                  <a:lnTo>
                    <a:pt x="0" y="385318"/>
                  </a:lnTo>
                  <a:close/>
                </a:path>
              </a:pathLst>
            </a:custGeom>
            <a:solidFill>
              <a:srgbClr val="D2A6F4"/>
            </a:solidFill>
            <a:ln>
              <a:noFill/>
            </a:ln>
          </p:spPr>
        </p:sp>
        <p:sp>
          <p:nvSpPr>
            <p:cNvPr id="146" name="Google Shape;146;g2242f96bd2a_0_30"/>
            <p:cNvSpPr txBox="1"/>
            <p:nvPr/>
          </p:nvSpPr>
          <p:spPr>
            <a:xfrm>
              <a:off x="0" y="-9525"/>
              <a:ext cx="354000" cy="394800"/>
            </a:xfrm>
            <a:prstGeom prst="rect">
              <a:avLst/>
            </a:prstGeom>
            <a:noFill/>
            <a:ln>
              <a:noFill/>
            </a:ln>
          </p:spPr>
          <p:txBody>
            <a:bodyPr anchorCtr="0" anchor="ctr" bIns="25400" lIns="25400" spcFirstLastPara="1" rIns="25400" wrap="square" tIns="25400">
              <a:noAutofit/>
            </a:bodyPr>
            <a:lstStyle/>
            <a:p>
              <a:pPr indent="0" lvl="0" marL="0" marR="0" rtl="0" algn="ctr">
                <a:lnSpc>
                  <a:spcPct val="159944"/>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pic>
        <p:nvPicPr>
          <p:cNvPr id="147" name="Google Shape;147;g2242f96bd2a_0_30"/>
          <p:cNvPicPr preferRelativeResize="0"/>
          <p:nvPr/>
        </p:nvPicPr>
        <p:blipFill rotWithShape="1">
          <a:blip r:embed="rId4">
            <a:alphaModFix/>
          </a:blip>
          <a:srcRect b="0" l="0" r="0" t="0"/>
          <a:stretch/>
        </p:blipFill>
        <p:spPr>
          <a:xfrm>
            <a:off x="7861920" y="556171"/>
            <a:ext cx="507434" cy="542502"/>
          </a:xfrm>
          <a:prstGeom prst="rect">
            <a:avLst/>
          </a:prstGeom>
          <a:noFill/>
          <a:ln>
            <a:noFill/>
          </a:ln>
        </p:spPr>
      </p:pic>
      <p:sp>
        <p:nvSpPr>
          <p:cNvPr id="148" name="Google Shape;148;g2242f96bd2a_0_30"/>
          <p:cNvSpPr txBox="1"/>
          <p:nvPr/>
        </p:nvSpPr>
        <p:spPr>
          <a:xfrm>
            <a:off x="550375" y="162075"/>
            <a:ext cx="7967700" cy="9366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100"/>
              <a:buFont typeface="Arial"/>
              <a:buNone/>
            </a:pPr>
            <a:r>
              <a:rPr lang="es" sz="3400">
                <a:solidFill>
                  <a:schemeClr val="dk1"/>
                </a:solidFill>
                <a:latin typeface="Archivo Black"/>
                <a:ea typeface="Archivo Black"/>
                <a:cs typeface="Archivo Black"/>
                <a:sym typeface="Archivo Black"/>
              </a:rPr>
              <a:t>CSS Grid | Contenedor</a:t>
            </a:r>
            <a:endParaRPr b="1" i="0" sz="3900" u="none" cap="none" strike="noStrike">
              <a:solidFill>
                <a:srgbClr val="0000FF"/>
              </a:solidFill>
              <a:latin typeface="Montserrat"/>
              <a:ea typeface="Montserrat"/>
              <a:cs typeface="Montserrat"/>
              <a:sym typeface="Montserrat"/>
            </a:endParaRPr>
          </a:p>
        </p:txBody>
      </p:sp>
      <p:pic>
        <p:nvPicPr>
          <p:cNvPr id="149" name="Google Shape;149;g2242f96bd2a_0_30"/>
          <p:cNvPicPr preferRelativeResize="0"/>
          <p:nvPr/>
        </p:nvPicPr>
        <p:blipFill>
          <a:blip r:embed="rId5">
            <a:alphaModFix/>
          </a:blip>
          <a:stretch>
            <a:fillRect/>
          </a:stretch>
        </p:blipFill>
        <p:spPr>
          <a:xfrm>
            <a:off x="4571987" y="3014774"/>
            <a:ext cx="4050924" cy="928150"/>
          </a:xfrm>
          <a:prstGeom prst="rect">
            <a:avLst/>
          </a:prstGeom>
          <a:noFill/>
          <a:ln>
            <a:noFill/>
          </a:ln>
        </p:spPr>
      </p:pic>
      <p:sp>
        <p:nvSpPr>
          <p:cNvPr id="150" name="Google Shape;150;g2242f96bd2a_0_30"/>
          <p:cNvSpPr/>
          <p:nvPr/>
        </p:nvSpPr>
        <p:spPr>
          <a:xfrm>
            <a:off x="638275" y="1500699"/>
            <a:ext cx="3752700" cy="2495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 </a:t>
            </a:r>
            <a:r>
              <a:rPr lang="es" sz="1300">
                <a:solidFill>
                  <a:srgbClr val="FFE66D"/>
                </a:solidFill>
                <a:latin typeface="Consolas"/>
                <a:ea typeface="Consolas"/>
                <a:cs typeface="Consolas"/>
                <a:sym typeface="Consolas"/>
              </a:rPr>
              <a:t>class</a:t>
            </a:r>
            <a:r>
              <a:rPr lang="es" sz="1300">
                <a:solidFill>
                  <a:srgbClr val="D5CED9"/>
                </a:solidFill>
                <a:latin typeface="Consolas"/>
                <a:ea typeface="Consolas"/>
                <a:cs typeface="Consolas"/>
                <a:sym typeface="Consolas"/>
              </a:rPr>
              <a:t>=</a:t>
            </a:r>
            <a:r>
              <a:rPr lang="es" sz="1300">
                <a:solidFill>
                  <a:srgbClr val="96E072"/>
                </a:solidFill>
                <a:latin typeface="Consolas"/>
                <a:ea typeface="Consolas"/>
                <a:cs typeface="Consolas"/>
                <a:sym typeface="Consolas"/>
              </a:rPr>
              <a:t>"grid-container"</a:t>
            </a:r>
            <a:r>
              <a:rPr b="0" i="0" lang="es" sz="1300" u="none" cap="none" strike="noStrike">
                <a:solidFill>
                  <a:srgbClr val="D5CED9"/>
                </a:solidFill>
                <a:latin typeface="Consolas"/>
                <a:ea typeface="Consolas"/>
                <a:cs typeface="Consolas"/>
                <a:sym typeface="Consolas"/>
              </a:rPr>
              <a:t>&gt; </a:t>
            </a:r>
            <a:r>
              <a:rPr b="0" i="0" lang="es" sz="1300" u="none" cap="none" strike="noStrike">
                <a:solidFill>
                  <a:srgbClr val="5F6167"/>
                </a:solidFill>
                <a:latin typeface="Consolas"/>
                <a:ea typeface="Consolas"/>
                <a:cs typeface="Consolas"/>
                <a:sym typeface="Consolas"/>
              </a:rPr>
              <a:t>&lt;!-- Elemento padre -</a:t>
            </a:r>
            <a:r>
              <a:rPr lang="es" sz="1300">
                <a:solidFill>
                  <a:srgbClr val="5F6167"/>
                </a:solidFill>
                <a:latin typeface="Consolas"/>
                <a:ea typeface="Consolas"/>
                <a:cs typeface="Consolas"/>
                <a:sym typeface="Consolas"/>
              </a:rPr>
              <a:t>-</a:t>
            </a:r>
            <a:r>
              <a:rPr b="0" i="0" lang="es" sz="1300" u="none" cap="none" strike="noStrike">
                <a:solidFill>
                  <a:srgbClr val="5F6167"/>
                </a:solidFill>
                <a:latin typeface="Consolas"/>
                <a:ea typeface="Consolas"/>
                <a:cs typeface="Consolas"/>
                <a:sym typeface="Consolas"/>
              </a:rPr>
              <a:t>&gt;</a:t>
            </a:r>
            <a:endParaRPr b="0" i="0" sz="1300" u="none" cap="none" strike="noStrike">
              <a:solidFill>
                <a:srgbClr val="5F6167"/>
              </a:solidFill>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&gt;1&lt;/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&gt;2&lt;/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&gt;3&lt;/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&gt;4&lt;/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&gt;5&lt;/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&gt;6&lt;/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&gt;7&lt;/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&gt;8&lt;/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    &lt;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FFE66D"/>
                </a:solidFill>
                <a:latin typeface="Consolas"/>
                <a:ea typeface="Consolas"/>
                <a:cs typeface="Consolas"/>
                <a:sym typeface="Consolas"/>
              </a:rPr>
              <a:t>class</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96E072"/>
                </a:solidFill>
                <a:latin typeface="Consolas"/>
                <a:ea typeface="Consolas"/>
                <a:cs typeface="Consolas"/>
                <a:sym typeface="Consolas"/>
              </a:rPr>
              <a:t>"grid-item"</a:t>
            </a:r>
            <a:r>
              <a:rPr b="0" i="0" lang="es" sz="1300" u="none" cap="none" strike="noStrike">
                <a:solidFill>
                  <a:srgbClr val="D5CED9"/>
                </a:solidFill>
                <a:latin typeface="Consolas"/>
                <a:ea typeface="Consolas"/>
                <a:cs typeface="Consolas"/>
                <a:sym typeface="Consolas"/>
              </a:rPr>
              <a:t>&gt;9&lt;/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Clr>
                <a:srgbClr val="D5CED9"/>
              </a:buClr>
              <a:buSzPts val="1400"/>
              <a:buFont typeface="Consolas"/>
              <a:buNone/>
            </a:pPr>
            <a:r>
              <a:rPr b="0" i="0" lang="es" sz="1300" u="none" cap="none" strike="noStrike">
                <a:solidFill>
                  <a:srgbClr val="D5CED9"/>
                </a:solidFill>
                <a:latin typeface="Consolas"/>
                <a:ea typeface="Consolas"/>
                <a:cs typeface="Consolas"/>
                <a:sym typeface="Consolas"/>
              </a:rPr>
              <a:t>&lt;/</a:t>
            </a: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&gt;</a:t>
            </a:r>
            <a:endParaRPr b="0" i="0" sz="1300" u="none" cap="none" strike="noStrike">
              <a:latin typeface="Arial"/>
              <a:ea typeface="Arial"/>
              <a:cs typeface="Arial"/>
              <a:sym typeface="Arial"/>
            </a:endParaRPr>
          </a:p>
        </p:txBody>
      </p:sp>
      <p:sp>
        <p:nvSpPr>
          <p:cNvPr id="151" name="Google Shape;151;g2242f96bd2a_0_30"/>
          <p:cNvSpPr txBox="1"/>
          <p:nvPr/>
        </p:nvSpPr>
        <p:spPr>
          <a:xfrm>
            <a:off x="4721100" y="1635350"/>
            <a:ext cx="3752700" cy="1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latin typeface="Archivo Narrow"/>
                <a:ea typeface="Archivo Narrow"/>
                <a:cs typeface="Archivo Narrow"/>
                <a:sym typeface="Archivo Narrow"/>
              </a:rPr>
              <a:t>Las principales propiedades de grid que determinan la grilla, sus columnas y filas se aplican al contenedor padre para distribuir a sus hijos (muy similar a lo que </a:t>
            </a:r>
            <a:r>
              <a:rPr lang="es">
                <a:solidFill>
                  <a:schemeClr val="dk2"/>
                </a:solidFill>
                <a:latin typeface="Archivo Narrow"/>
                <a:ea typeface="Archivo Narrow"/>
                <a:cs typeface="Archivo Narrow"/>
                <a:sym typeface="Archivo Narrow"/>
              </a:rPr>
              <a:t>sucedía</a:t>
            </a:r>
            <a:r>
              <a:rPr lang="es">
                <a:solidFill>
                  <a:schemeClr val="dk2"/>
                </a:solidFill>
                <a:latin typeface="Archivo Narrow"/>
                <a:ea typeface="Archivo Narrow"/>
                <a:cs typeface="Archivo Narrow"/>
                <a:sym typeface="Archivo Narrow"/>
              </a:rPr>
              <a:t> con flexbox)</a:t>
            </a:r>
            <a:endParaRPr>
              <a:solidFill>
                <a:schemeClr val="dk2"/>
              </a:solidFill>
              <a:latin typeface="Archivo Narrow"/>
              <a:ea typeface="Archivo Narrow"/>
              <a:cs typeface="Archivo Narrow"/>
              <a:sym typeface="Archivo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