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Archivo Narrow"/>
      <p:regular r:id="rId45"/>
      <p:bold r:id="rId46"/>
      <p:italic r:id="rId47"/>
      <p:boldItalic r:id="rId48"/>
    </p:embeddedFont>
    <p:embeddedFont>
      <p:font typeface="Montserrat"/>
      <p:regular r:id="rId49"/>
      <p:bold r:id="rId50"/>
      <p:italic r:id="rId51"/>
      <p:boldItalic r:id="rId52"/>
    </p:embeddedFont>
    <p:embeddedFont>
      <p:font typeface="Archivo Medium"/>
      <p:regular r:id="rId53"/>
      <p:bold r:id="rId54"/>
      <p:italic r:id="rId55"/>
      <p:boldItalic r:id="rId56"/>
    </p:embeddedFont>
    <p:embeddedFont>
      <p:font typeface="Montserrat Medium"/>
      <p:regular r:id="rId57"/>
      <p:bold r:id="rId58"/>
      <p:italic r:id="rId59"/>
      <p:boldItalic r:id="rId60"/>
    </p:embeddedFont>
    <p:embeddedFont>
      <p:font typeface="Archivo Thin"/>
      <p:regular r:id="rId61"/>
      <p:bold r:id="rId62"/>
      <p:italic r:id="rId63"/>
      <p:boldItalic r:id="rId64"/>
    </p:embeddedFont>
    <p:embeddedFont>
      <p:font typeface="Montserrat ExtraBold"/>
      <p:bold r:id="rId65"/>
      <p:boldItalic r:id="rId66"/>
    </p:embeddedFont>
    <p:embeddedFont>
      <p:font typeface="Archivo"/>
      <p:regular r:id="rId67"/>
      <p:bold r:id="rId68"/>
      <p:italic r:id="rId69"/>
      <p:boldItalic r:id="rId70"/>
    </p:embeddedFont>
    <p:embeddedFont>
      <p:font typeface="Archivo Black"/>
      <p:regular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2" roundtripDataSignature="AMtx7mghycbZpuQXgRHUAkDY8NgjRr+8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86FB3D-24E7-49F6-9818-5287C5150256}">
  <a:tblStyle styleId="{E586FB3D-24E7-49F6-9818-5287C5150256}"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rgbClr val="FFFFFF"/>
      </a:tcTxStyle>
      <a:tcStyle>
        <a:fill>
          <a:solidFill>
            <a:srgbClr val="9D66F9"/>
          </a:solidFill>
        </a:fill>
      </a:tcStyle>
    </a:lastCol>
    <a:firstCol>
      <a:tcTxStyle b="on" i="off">
        <a:font>
          <a:latin typeface="Arial"/>
          <a:ea typeface="Arial"/>
          <a:cs typeface="Arial"/>
        </a:font>
        <a:srgbClr val="FFFFFF"/>
      </a:tcTxStyle>
      <a:tcStyle>
        <a:fill>
          <a:solidFill>
            <a:srgbClr val="9D66F9"/>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9D66F9"/>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9D66F9"/>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ArchivoNarrow-bold.fntdata"/><Relationship Id="rId45" Type="http://schemas.openxmlformats.org/officeDocument/2006/relationships/font" Target="fonts/Archivo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rchivoNarrow-boldItalic.fntdata"/><Relationship Id="rId47" Type="http://schemas.openxmlformats.org/officeDocument/2006/relationships/font" Target="fonts/ArchivoNarrow-italic.fntdata"/><Relationship Id="rId49"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customschemas.google.com/relationships/presentationmetadata" Target="meta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ArchivoBlack-regular.fntdata"/><Relationship Id="rId70" Type="http://schemas.openxmlformats.org/officeDocument/2006/relationships/font" Target="fonts/Archivo-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rchivoThin-bold.fntdata"/><Relationship Id="rId61" Type="http://schemas.openxmlformats.org/officeDocument/2006/relationships/font" Target="fonts/ArchivoThin-regular.fntdata"/><Relationship Id="rId20" Type="http://schemas.openxmlformats.org/officeDocument/2006/relationships/slide" Target="slides/slide14.xml"/><Relationship Id="rId64" Type="http://schemas.openxmlformats.org/officeDocument/2006/relationships/font" Target="fonts/ArchivoThin-boldItalic.fntdata"/><Relationship Id="rId63" Type="http://schemas.openxmlformats.org/officeDocument/2006/relationships/font" Target="fonts/ArchivoThin-italic.fntdata"/><Relationship Id="rId22" Type="http://schemas.openxmlformats.org/officeDocument/2006/relationships/slide" Target="slides/slide16.xml"/><Relationship Id="rId66" Type="http://schemas.openxmlformats.org/officeDocument/2006/relationships/font" Target="fonts/MontserratExtraBold-boldItalic.fntdata"/><Relationship Id="rId21" Type="http://schemas.openxmlformats.org/officeDocument/2006/relationships/slide" Target="slides/slide15.xml"/><Relationship Id="rId65" Type="http://schemas.openxmlformats.org/officeDocument/2006/relationships/font" Target="fonts/MontserratExtraBold-bold.fntdata"/><Relationship Id="rId24" Type="http://schemas.openxmlformats.org/officeDocument/2006/relationships/slide" Target="slides/slide18.xml"/><Relationship Id="rId68" Type="http://schemas.openxmlformats.org/officeDocument/2006/relationships/font" Target="fonts/Archivo-bold.fntdata"/><Relationship Id="rId23" Type="http://schemas.openxmlformats.org/officeDocument/2006/relationships/slide" Target="slides/slide17.xml"/><Relationship Id="rId67" Type="http://schemas.openxmlformats.org/officeDocument/2006/relationships/font" Target="fonts/Archivo-regular.fntdata"/><Relationship Id="rId60" Type="http://schemas.openxmlformats.org/officeDocument/2006/relationships/font" Target="fonts/MontserratMedium-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rchivo-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ArchivoMedium-regular.fntdata"/><Relationship Id="rId52" Type="http://schemas.openxmlformats.org/officeDocument/2006/relationships/font" Target="fonts/Montserrat-boldItalic.fntdata"/><Relationship Id="rId11" Type="http://schemas.openxmlformats.org/officeDocument/2006/relationships/slide" Target="slides/slide5.xml"/><Relationship Id="rId55" Type="http://schemas.openxmlformats.org/officeDocument/2006/relationships/font" Target="fonts/ArchivoMedium-italic.fntdata"/><Relationship Id="rId10" Type="http://schemas.openxmlformats.org/officeDocument/2006/relationships/slide" Target="slides/slide4.xml"/><Relationship Id="rId54" Type="http://schemas.openxmlformats.org/officeDocument/2006/relationships/font" Target="fonts/ArchivoMedium-bold.fntdata"/><Relationship Id="rId13" Type="http://schemas.openxmlformats.org/officeDocument/2006/relationships/slide" Target="slides/slide7.xml"/><Relationship Id="rId57" Type="http://schemas.openxmlformats.org/officeDocument/2006/relationships/font" Target="fonts/MontserratMedium-regular.fntdata"/><Relationship Id="rId12" Type="http://schemas.openxmlformats.org/officeDocument/2006/relationships/slide" Target="slides/slide6.xml"/><Relationship Id="rId56" Type="http://schemas.openxmlformats.org/officeDocument/2006/relationships/font" Target="fonts/ArchivoMedium-boldItalic.fntdata"/><Relationship Id="rId15" Type="http://schemas.openxmlformats.org/officeDocument/2006/relationships/slide" Target="slides/slide9.xml"/><Relationship Id="rId59" Type="http://schemas.openxmlformats.org/officeDocument/2006/relationships/font" Target="fonts/MontserratMedium-italic.fntdata"/><Relationship Id="rId14" Type="http://schemas.openxmlformats.org/officeDocument/2006/relationships/slide" Target="slides/slide8.xml"/><Relationship Id="rId58" Type="http://schemas.openxmlformats.org/officeDocument/2006/relationships/font" Target="fonts/MontserratMedium-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44653a49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244653a499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44653a49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244653a499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44653a49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244653a499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44653a49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244653a499_0_3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44653a499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244653a499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44653a499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244653a499_0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44653a49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244653a499_0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44653a49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244653a499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244653a499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244653a499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44653a499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244653a499_0_4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44653a499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244653a499_0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44653a499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244653a499_0_4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44653a499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244653a499_0_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44653a499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244653a499_0_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44653a499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2244653a499_0_4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244653a499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2244653a499_0_5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44653a499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2244653a499_0_5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244653a499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2244653a499_0_5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244653a499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2244653a499_0_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244653a499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244653a499_0_6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43c7d123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243c7d123e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244653a499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2244653a499_0_6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244653a499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2244653a499_0_6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244653a499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2244653a499_0_7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244653a499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2244653a499_0_7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244653a499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2244653a499_0_7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244653a499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2244653a499_0_7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06e51b13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306e51b138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06e51b13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306e51b1384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71039b6e4688e4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g3471039b6e4688e4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1" name="Google Shape;81;g3471039b6e4688e4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3471039b6e4688e4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3" name="Google Shape;83;g3471039b6e4688e4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3471039b6e4688e4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3ade946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f3ade9467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44653a49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244653a49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44653a499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244653a499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44653a49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244653a499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44653a49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244653a499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hyperlink" Target="https://www.neoguias.com/tipos-notacion-nombr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1" Type="http://schemas.openxmlformats.org/officeDocument/2006/relationships/hyperlink" Target="https://developer.mozilla.org/es/docs/Glossary/Symbol" TargetMode="External"/><Relationship Id="rId10" Type="http://schemas.openxmlformats.org/officeDocument/2006/relationships/hyperlink" Target="https://developer.mozilla.org/en-US/docs/Glossary/BigInt" TargetMode="External"/><Relationship Id="rId13" Type="http://schemas.openxmlformats.org/officeDocument/2006/relationships/hyperlink" Target="https://developer.mozilla.org/es/docs/Glossary/Objecto" TargetMode="External"/><Relationship Id="rId12" Type="http://schemas.openxmlformats.org/officeDocument/2006/relationships/hyperlink" Target="https://developer.mozilla.org/es/docs/Glossary/Null"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9.png"/><Relationship Id="rId9" Type="http://schemas.openxmlformats.org/officeDocument/2006/relationships/hyperlink" Target="https://developer.mozilla.org/es/docs/Glossary/String" TargetMode="External"/><Relationship Id="rId14" Type="http://schemas.openxmlformats.org/officeDocument/2006/relationships/hyperlink" Target="https://developer.mozilla.org/es/docs/Glossary/Funci%C3%B3n" TargetMode="External"/><Relationship Id="rId5" Type="http://schemas.openxmlformats.org/officeDocument/2006/relationships/hyperlink" Target="https://developer.mozilla.org/es/docs/Glossary/Primitivo" TargetMode="External"/><Relationship Id="rId6" Type="http://schemas.openxmlformats.org/officeDocument/2006/relationships/hyperlink" Target="https://developer.mozilla.org/es/docs/Glossary/undefined" TargetMode="External"/><Relationship Id="rId7" Type="http://schemas.openxmlformats.org/officeDocument/2006/relationships/hyperlink" Target="https://developer.mozilla.org/es/docs/Glossary/Boolean" TargetMode="External"/><Relationship Id="rId8" Type="http://schemas.openxmlformats.org/officeDocument/2006/relationships/hyperlink" Target="https://developer.mozilla.org/es/docs/Glossary/Numer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jp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32.png"/><Relationship Id="rId6"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3.png"/></Relationships>
</file>

<file path=ppt/slides/_rels/slide35.xml.rels><?xml version="1.0" encoding="UTF-8" standalone="yes"?><Relationships xmlns="http://schemas.openxmlformats.org/package/2006/relationships"><Relationship Id="rId11" Type="http://schemas.openxmlformats.org/officeDocument/2006/relationships/hyperlink" Target="https://developer.mozilla.org/es/docs/Web/JavaScript/Referencia/Objetos_globales/Math" TargetMode="External"/><Relationship Id="rId10" Type="http://schemas.openxmlformats.org/officeDocument/2006/relationships/hyperlink" Target="https://developer.mozilla.org/es/docs/Web/JavaScript/Reference/Global_Objects/Number" TargetMode="External"/><Relationship Id="rId13" Type="http://schemas.openxmlformats.org/officeDocument/2006/relationships/hyperlink" Target="https://lenguajejs.com/javascript/fundamentos/objeto-math/" TargetMode="External"/><Relationship Id="rId12" Type="http://schemas.openxmlformats.org/officeDocument/2006/relationships/hyperlink" Target="https://www.w3schools.com/js/js_math.asp" TargetMode="External"/><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jpg"/><Relationship Id="rId4" Type="http://schemas.openxmlformats.org/officeDocument/2006/relationships/image" Target="../media/image9.png"/><Relationship Id="rId9" Type="http://schemas.openxmlformats.org/officeDocument/2006/relationships/hyperlink" Target="https://developer.mozilla.org/es/docs/Web/JavaScript/Guide/Grammar_and_types" TargetMode="External"/><Relationship Id="rId5" Type="http://schemas.openxmlformats.org/officeDocument/2006/relationships/hyperlink" Target="https://lenguajejs.com/javascript/introduccion/que-es-javascript/" TargetMode="External"/><Relationship Id="rId6" Type="http://schemas.openxmlformats.org/officeDocument/2006/relationships/hyperlink" Target="https://openwebinars.net/blog/que-es-ecmascript/" TargetMode="External"/><Relationship Id="rId7" Type="http://schemas.openxmlformats.org/officeDocument/2006/relationships/hyperlink" Target="https://diegoboscan.com/usar-punto-y-coma-en-javascript/" TargetMode="External"/><Relationship Id="rId8" Type="http://schemas.openxmlformats.org/officeDocument/2006/relationships/hyperlink" Target="https://developer.mozilla.org/es/docs/Web/JavaScript/Data_structur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9.jpg"/><Relationship Id="rId4" Type="http://schemas.openxmlformats.org/officeDocument/2006/relationships/image" Target="../media/image5.jpg"/><Relationship Id="rId5" Type="http://schemas.openxmlformats.org/officeDocument/2006/relationships/image" Target="../media/image33.png"/><Relationship Id="rId6"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jpg"/><Relationship Id="rId4" Type="http://schemas.openxmlformats.org/officeDocument/2006/relationships/image" Target="../media/image5.jpg"/><Relationship Id="rId5" Type="http://schemas.openxmlformats.org/officeDocument/2006/relationships/image" Target="../media/image33.png"/><Relationship Id="rId6"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178850" y="1765475"/>
            <a:ext cx="67863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7000">
                <a:solidFill>
                  <a:schemeClr val="lt1"/>
                </a:solidFill>
                <a:latin typeface="Archivo"/>
                <a:ea typeface="Archivo"/>
                <a:cs typeface="Archivo"/>
                <a:sym typeface="Archivo"/>
              </a:rPr>
              <a:t>Front-End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0</a:t>
            </a:r>
            <a:r>
              <a:rPr lang="es" sz="1800">
                <a:solidFill>
                  <a:schemeClr val="lt1"/>
                </a:solidFill>
                <a:latin typeface="Archivo Medium"/>
                <a:ea typeface="Archivo Medium"/>
                <a:cs typeface="Archivo Medium"/>
                <a:sym typeface="Archivo Medium"/>
              </a:rPr>
              <a:t>9</a:t>
            </a:r>
            <a:r>
              <a:rPr b="0" i="0" lang="es" sz="1800" u="none" cap="none" strike="noStrike">
                <a:solidFill>
                  <a:schemeClr val="lt1"/>
                </a:solidFill>
                <a:latin typeface="Archivo Medium"/>
                <a:ea typeface="Archivo Medium"/>
                <a:cs typeface="Archivo Medium"/>
                <a:sym typeface="Archivo Medium"/>
              </a:rPr>
              <a:t> - “</a:t>
            </a:r>
            <a:r>
              <a:rPr lang="es" sz="1800">
                <a:solidFill>
                  <a:schemeClr val="lt1"/>
                </a:solidFill>
                <a:latin typeface="Archivo Medium"/>
                <a:ea typeface="Archivo Medium"/>
                <a:cs typeface="Archivo Medium"/>
                <a:sym typeface="Archivo Medium"/>
              </a:rPr>
              <a:t>Introducción a JavaScript</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g2244653a499_0_298"/>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JavaScript: Consola</a:t>
            </a:r>
            <a:endParaRPr b="1" i="0" sz="3900" u="none" cap="none" strike="noStrike">
              <a:solidFill>
                <a:srgbClr val="0000FF"/>
              </a:solidFill>
              <a:latin typeface="Montserrat"/>
              <a:ea typeface="Montserrat"/>
              <a:cs typeface="Montserrat"/>
              <a:sym typeface="Montserrat"/>
            </a:endParaRPr>
          </a:p>
        </p:txBody>
      </p:sp>
      <p:cxnSp>
        <p:nvCxnSpPr>
          <p:cNvPr id="167" name="Google Shape;167;g2244653a499_0_29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68" name="Google Shape;168;g2244653a499_0_298"/>
          <p:cNvGrpSpPr/>
          <p:nvPr/>
        </p:nvGrpSpPr>
        <p:grpSpPr>
          <a:xfrm>
            <a:off x="8060379" y="344475"/>
            <a:ext cx="670072" cy="721457"/>
            <a:chOff x="0" y="-9525"/>
            <a:chExt cx="354123" cy="394843"/>
          </a:xfrm>
        </p:grpSpPr>
        <p:sp>
          <p:nvSpPr>
            <p:cNvPr id="169" name="Google Shape;169;g2244653a499_0_29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0" name="Google Shape;170;g2244653a499_0_29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71" name="Google Shape;171;g2244653a499_0_298"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172" name="Google Shape;172;g2244653a499_0_298"/>
          <p:cNvSpPr txBox="1"/>
          <p:nvPr/>
        </p:nvSpPr>
        <p:spPr>
          <a:xfrm>
            <a:off x="889150" y="1304875"/>
            <a:ext cx="7506000" cy="1706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Para acceder a la consola Javascript del navegador pulsamos CTRL+SHIFT+J.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Un clásico ejemplo utilizado cuando se comienza a programar es crear un programa que muestre por pantalla un texto, generalmente el texto «Hola Mundo». O mostrar el resultado de alguna operación matemática. A continuación, el código JS para realizar ambas tareas, y la salida que podemos ver en la consola del navegador:</a:t>
            </a:r>
            <a:endParaRPr sz="1650">
              <a:solidFill>
                <a:srgbClr val="595959"/>
              </a:solidFill>
              <a:latin typeface="Montserrat"/>
              <a:ea typeface="Montserrat"/>
              <a:cs typeface="Montserrat"/>
              <a:sym typeface="Montserrat"/>
            </a:endParaRPr>
          </a:p>
        </p:txBody>
      </p:sp>
      <p:sp>
        <p:nvSpPr>
          <p:cNvPr id="173" name="Google Shape;173;g2244653a499_0_298"/>
          <p:cNvSpPr/>
          <p:nvPr/>
        </p:nvSpPr>
        <p:spPr>
          <a:xfrm>
            <a:off x="626050" y="3035052"/>
            <a:ext cx="3552000" cy="621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Mundo"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174" name="Google Shape;174;g2244653a499_0_298"/>
          <p:cNvPicPr preferRelativeResize="0"/>
          <p:nvPr/>
        </p:nvPicPr>
        <p:blipFill rotWithShape="1">
          <a:blip r:embed="rId5">
            <a:alphaModFix/>
          </a:blip>
          <a:srcRect b="0" l="0" r="0" t="0"/>
          <a:stretch/>
        </p:blipFill>
        <p:spPr>
          <a:xfrm>
            <a:off x="4354751" y="2876476"/>
            <a:ext cx="4294049" cy="938150"/>
          </a:xfrm>
          <a:prstGeom prst="rect">
            <a:avLst/>
          </a:prstGeom>
          <a:solidFill>
            <a:srgbClr val="23262E"/>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cxnSp>
        <p:nvCxnSpPr>
          <p:cNvPr id="179" name="Google Shape;179;g2244653a499_0_30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80" name="Google Shape;180;g2244653a499_0_307"/>
          <p:cNvGrpSpPr/>
          <p:nvPr/>
        </p:nvGrpSpPr>
        <p:grpSpPr>
          <a:xfrm>
            <a:off x="8060379" y="344475"/>
            <a:ext cx="670072" cy="721457"/>
            <a:chOff x="0" y="-9525"/>
            <a:chExt cx="354123" cy="394843"/>
          </a:xfrm>
        </p:grpSpPr>
        <p:sp>
          <p:nvSpPr>
            <p:cNvPr id="181" name="Google Shape;181;g2244653a499_0_30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82" name="Google Shape;182;g2244653a499_0_30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83" name="Google Shape;183;g2244653a499_0_307"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184" name="Google Shape;184;g2244653a499_0_307"/>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JavaScript: Consola</a:t>
            </a:r>
            <a:endParaRPr b="1" i="0" sz="3900" u="none" cap="none" strike="noStrike">
              <a:solidFill>
                <a:srgbClr val="0000FF"/>
              </a:solidFill>
              <a:latin typeface="Montserrat"/>
              <a:ea typeface="Montserrat"/>
              <a:cs typeface="Montserrat"/>
              <a:sym typeface="Montserrat"/>
            </a:endParaRPr>
          </a:p>
        </p:txBody>
      </p:sp>
      <p:sp>
        <p:nvSpPr>
          <p:cNvPr id="185" name="Google Shape;185;g2244653a499_0_307"/>
          <p:cNvSpPr txBox="1"/>
          <p:nvPr/>
        </p:nvSpPr>
        <p:spPr>
          <a:xfrm>
            <a:off x="779500" y="1381075"/>
            <a:ext cx="7932600" cy="40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Podemos mostrar texto, valores numéricos, etc. separados por comas:</a:t>
            </a:r>
            <a:endParaRPr>
              <a:solidFill>
                <a:schemeClr val="dk1"/>
              </a:solidFill>
              <a:latin typeface="Archivo Narrow"/>
              <a:ea typeface="Archivo Narrow"/>
              <a:cs typeface="Archivo Narrow"/>
              <a:sym typeface="Archivo Narrow"/>
            </a:endParaRPr>
          </a:p>
        </p:txBody>
      </p:sp>
      <p:sp>
        <p:nvSpPr>
          <p:cNvPr id="186" name="Google Shape;186;g2244653a499_0_307"/>
          <p:cNvSpPr/>
          <p:nvPr/>
        </p:nvSpPr>
        <p:spPr>
          <a:xfrm>
            <a:off x="1188888" y="1842088"/>
            <a:ext cx="6609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a todos! Observen este número: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18</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187" name="Google Shape;187;g2244653a499_0_307"/>
          <p:cNvPicPr preferRelativeResize="0"/>
          <p:nvPr/>
        </p:nvPicPr>
        <p:blipFill rotWithShape="1">
          <a:blip r:embed="rId5">
            <a:alphaModFix/>
          </a:blip>
          <a:srcRect b="0" l="0" r="0" t="0"/>
          <a:stretch/>
        </p:blipFill>
        <p:spPr>
          <a:xfrm>
            <a:off x="1640801" y="2355060"/>
            <a:ext cx="5705475" cy="409575"/>
          </a:xfrm>
          <a:prstGeom prst="rect">
            <a:avLst/>
          </a:prstGeom>
          <a:solidFill>
            <a:srgbClr val="23262E"/>
          </a:solidFill>
          <a:ln>
            <a:noFill/>
          </a:ln>
        </p:spPr>
      </p:pic>
      <p:sp>
        <p:nvSpPr>
          <p:cNvPr id="188" name="Google Shape;188;g2244653a499_0_307"/>
          <p:cNvSpPr txBox="1"/>
          <p:nvPr/>
        </p:nvSpPr>
        <p:spPr>
          <a:xfrm>
            <a:off x="859250" y="2881750"/>
            <a:ext cx="7825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lang="es">
                <a:solidFill>
                  <a:schemeClr val="dk1"/>
                </a:solidFill>
                <a:latin typeface="Archivo Narrow"/>
                <a:ea typeface="Archivo Narrow"/>
                <a:cs typeface="Archivo Narrow"/>
                <a:sym typeface="Archivo Narrow"/>
              </a:rPr>
              <a:t>En esta consola podemos escribir funciones o sentencias de JavaScript que se ejecutan en la página que se encuentra en la pestaña actual del navegador. De esta forma podemos observar los resultados que nos devuelve en la consola al realizar diferentes acciones.</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g2244653a499_0_316"/>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JavaScript: Consola</a:t>
            </a:r>
            <a:endParaRPr b="1" i="0" sz="3900" u="none" cap="none" strike="noStrike">
              <a:solidFill>
                <a:srgbClr val="0000FF"/>
              </a:solidFill>
              <a:latin typeface="Montserrat"/>
              <a:ea typeface="Montserrat"/>
              <a:cs typeface="Montserrat"/>
              <a:sym typeface="Montserrat"/>
            </a:endParaRPr>
          </a:p>
        </p:txBody>
      </p:sp>
      <p:cxnSp>
        <p:nvCxnSpPr>
          <p:cNvPr id="194" name="Google Shape;194;g2244653a499_0_31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95" name="Google Shape;195;g2244653a499_0_316"/>
          <p:cNvGrpSpPr/>
          <p:nvPr/>
        </p:nvGrpSpPr>
        <p:grpSpPr>
          <a:xfrm>
            <a:off x="8060379" y="344475"/>
            <a:ext cx="670072" cy="721457"/>
            <a:chOff x="0" y="-9525"/>
            <a:chExt cx="354123" cy="394843"/>
          </a:xfrm>
        </p:grpSpPr>
        <p:sp>
          <p:nvSpPr>
            <p:cNvPr id="196" name="Google Shape;196;g2244653a499_0_31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97" name="Google Shape;197;g2244653a499_0_31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98" name="Google Shape;198;g2244653a499_0_316"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199" name="Google Shape;199;g2244653a499_0_316"/>
          <p:cNvSpPr txBox="1"/>
          <p:nvPr/>
        </p:nvSpPr>
        <p:spPr>
          <a:xfrm>
            <a:off x="769525" y="1304875"/>
            <a:ext cx="79425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JS posee, además de console.log, varias instrucciones similares para interactuar con el desarrollador:</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cxnSp>
        <p:nvCxnSpPr>
          <p:cNvPr id="200" name="Google Shape;200;g2244653a499_0_316"/>
          <p:cNvCxnSpPr/>
          <p:nvPr/>
        </p:nvCxnSpPr>
        <p:spPr>
          <a:xfrm>
            <a:off x="3077500" y="3574875"/>
            <a:ext cx="2650200" cy="191700"/>
          </a:xfrm>
          <a:prstGeom prst="straightConnector1">
            <a:avLst/>
          </a:prstGeom>
          <a:noFill/>
          <a:ln cap="flat" cmpd="sng" w="38100">
            <a:solidFill>
              <a:srgbClr val="595959"/>
            </a:solidFill>
            <a:prstDash val="solid"/>
            <a:round/>
            <a:headEnd len="sm" w="sm" type="none"/>
            <a:tailEnd len="med" w="med" type="triangle"/>
          </a:ln>
        </p:spPr>
      </p:cxnSp>
      <p:cxnSp>
        <p:nvCxnSpPr>
          <p:cNvPr id="201" name="Google Shape;201;g2244653a499_0_316"/>
          <p:cNvCxnSpPr/>
          <p:nvPr/>
        </p:nvCxnSpPr>
        <p:spPr>
          <a:xfrm>
            <a:off x="2423675" y="3801525"/>
            <a:ext cx="3277800" cy="130800"/>
          </a:xfrm>
          <a:prstGeom prst="straightConnector1">
            <a:avLst/>
          </a:prstGeom>
          <a:noFill/>
          <a:ln cap="flat" cmpd="sng" w="38100">
            <a:solidFill>
              <a:srgbClr val="595959"/>
            </a:solidFill>
            <a:prstDash val="solid"/>
            <a:round/>
            <a:headEnd len="sm" w="sm" type="none"/>
            <a:tailEnd len="med" w="med" type="triangle"/>
          </a:ln>
        </p:spPr>
      </p:cxnSp>
      <p:pic>
        <p:nvPicPr>
          <p:cNvPr id="202" name="Google Shape;202;g2244653a499_0_316"/>
          <p:cNvPicPr preferRelativeResize="0"/>
          <p:nvPr/>
        </p:nvPicPr>
        <p:blipFill rotWithShape="1">
          <a:blip r:embed="rId5">
            <a:alphaModFix/>
          </a:blip>
          <a:srcRect b="0" l="0" r="0" t="0"/>
          <a:stretch/>
        </p:blipFill>
        <p:spPr>
          <a:xfrm>
            <a:off x="493556" y="2072624"/>
            <a:ext cx="6267450" cy="1970448"/>
          </a:xfrm>
          <a:prstGeom prst="rect">
            <a:avLst/>
          </a:prstGeom>
          <a:noFill/>
          <a:ln>
            <a:noFill/>
          </a:ln>
        </p:spPr>
      </p:pic>
      <p:pic>
        <p:nvPicPr>
          <p:cNvPr id="203" name="Google Shape;203;g2244653a499_0_316"/>
          <p:cNvPicPr preferRelativeResize="0"/>
          <p:nvPr/>
        </p:nvPicPr>
        <p:blipFill rotWithShape="1">
          <a:blip r:embed="rId6">
            <a:alphaModFix/>
          </a:blip>
          <a:srcRect b="3818" l="1438" r="65411" t="0"/>
          <a:stretch/>
        </p:blipFill>
        <p:spPr>
          <a:xfrm>
            <a:off x="6705975" y="2415400"/>
            <a:ext cx="1691950" cy="1244425"/>
          </a:xfrm>
          <a:prstGeom prst="rect">
            <a:avLst/>
          </a:prstGeom>
          <a:solidFill>
            <a:srgbClr val="23262E"/>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g2244653a499_0_391"/>
          <p:cNvSpPr txBox="1"/>
          <p:nvPr/>
        </p:nvSpPr>
        <p:spPr>
          <a:xfrm>
            <a:off x="587300" y="129325"/>
            <a:ext cx="6810900" cy="936600"/>
          </a:xfrm>
          <a:prstGeom prst="rect">
            <a:avLst/>
          </a:prstGeom>
          <a:noFill/>
          <a:ln>
            <a:noFill/>
          </a:ln>
        </p:spPr>
        <p:txBody>
          <a:bodyPr anchorCtr="0" anchor="b" bIns="91425" lIns="91425" spcFirstLastPara="1" rIns="91425" wrap="square" tIns="91425">
            <a:normAutofit fontScale="85000"/>
          </a:bodyPr>
          <a:lstStyle/>
          <a:p>
            <a:pPr indent="0" lvl="0" marL="0" marR="0" rtl="0" algn="l">
              <a:lnSpc>
                <a:spcPct val="120000"/>
              </a:lnSpc>
              <a:spcBef>
                <a:spcPts val="0"/>
              </a:spcBef>
              <a:spcAft>
                <a:spcPts val="0"/>
              </a:spcAft>
              <a:buClr>
                <a:schemeClr val="dk1"/>
              </a:buClr>
              <a:buSzPct val="32352"/>
              <a:buFont typeface="Arial"/>
              <a:buNone/>
            </a:pPr>
            <a:r>
              <a:rPr lang="es" sz="3400">
                <a:solidFill>
                  <a:schemeClr val="dk1"/>
                </a:solidFill>
                <a:latin typeface="Archivo Black"/>
                <a:ea typeface="Archivo Black"/>
                <a:cs typeface="Archivo Black"/>
                <a:sym typeface="Archivo Black"/>
              </a:rPr>
              <a:t>JS: Incorporar archivo externo</a:t>
            </a:r>
            <a:endParaRPr b="1" i="0" sz="3900" u="none" cap="none" strike="noStrike">
              <a:solidFill>
                <a:srgbClr val="0000FF"/>
              </a:solidFill>
              <a:latin typeface="Montserrat"/>
              <a:ea typeface="Montserrat"/>
              <a:cs typeface="Montserrat"/>
              <a:sym typeface="Montserrat"/>
            </a:endParaRPr>
          </a:p>
        </p:txBody>
      </p:sp>
      <p:cxnSp>
        <p:nvCxnSpPr>
          <p:cNvPr id="209" name="Google Shape;209;g2244653a499_0_39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10" name="Google Shape;210;g2244653a499_0_391"/>
          <p:cNvGrpSpPr/>
          <p:nvPr/>
        </p:nvGrpSpPr>
        <p:grpSpPr>
          <a:xfrm>
            <a:off x="8060379" y="344475"/>
            <a:ext cx="670072" cy="721457"/>
            <a:chOff x="0" y="-9525"/>
            <a:chExt cx="354123" cy="394843"/>
          </a:xfrm>
        </p:grpSpPr>
        <p:sp>
          <p:nvSpPr>
            <p:cNvPr id="211" name="Google Shape;211;g2244653a499_0_39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12" name="Google Shape;212;g2244653a499_0_39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13" name="Google Shape;213;g2244653a499_0_391"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214" name="Google Shape;214;g2244653a499_0_391"/>
          <p:cNvSpPr txBox="1"/>
          <p:nvPr/>
        </p:nvSpPr>
        <p:spPr>
          <a:xfrm>
            <a:off x="669850" y="1228675"/>
            <a:ext cx="81183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Podemos vincular al documento HTML un archivo con extensión .js usando la etiqueta &lt;script&gt;, haciendo referencia al nombre del archivo JavaScript con el atributo src (source):</a:t>
            </a:r>
            <a:endParaRPr sz="1650">
              <a:solidFill>
                <a:srgbClr val="595959"/>
              </a:solidFill>
              <a:latin typeface="Montserrat"/>
              <a:ea typeface="Montserrat"/>
              <a:cs typeface="Montserrat"/>
              <a:sym typeface="Montserrat"/>
            </a:endParaRPr>
          </a:p>
        </p:txBody>
      </p:sp>
      <p:sp>
        <p:nvSpPr>
          <p:cNvPr id="215" name="Google Shape;215;g2244653a499_0_391"/>
          <p:cNvSpPr/>
          <p:nvPr/>
        </p:nvSpPr>
        <p:spPr>
          <a:xfrm>
            <a:off x="2108850" y="2007400"/>
            <a:ext cx="4908900" cy="1742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html</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head</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title</a:t>
            </a:r>
            <a:r>
              <a:rPr b="0" i="0" lang="es" sz="1200" u="none" cap="none" strike="noStrike">
                <a:solidFill>
                  <a:srgbClr val="D5CED9"/>
                </a:solidFill>
                <a:latin typeface="Consolas"/>
                <a:ea typeface="Consolas"/>
                <a:cs typeface="Consolas"/>
                <a:sym typeface="Consolas"/>
              </a:rPr>
              <a:t>&gt;Título de la página&lt;/</a:t>
            </a:r>
            <a:r>
              <a:rPr b="0" i="0" lang="es" sz="1200" u="none" cap="none" strike="noStrike">
                <a:solidFill>
                  <a:srgbClr val="F92672"/>
                </a:solidFill>
                <a:latin typeface="Consolas"/>
                <a:ea typeface="Consolas"/>
                <a:cs typeface="Consolas"/>
                <a:sym typeface="Consolas"/>
              </a:rPr>
              <a:t>title</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src</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"index.js"</a:t>
            </a:r>
            <a:r>
              <a:rPr b="0" i="0" lang="es" sz="1200" u="none" cap="none" strike="noStrike">
                <a:solidFill>
                  <a:srgbClr val="D5CED9"/>
                </a:solidFill>
                <a:latin typeface="Consolas"/>
                <a:ea typeface="Consolas"/>
                <a:cs typeface="Consolas"/>
                <a:sym typeface="Consolas"/>
              </a:rPr>
              <a:t>&gt;&lt;/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head</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body</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&gt;Ejemplo de texto.&lt;/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body</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html</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p:txBody>
      </p:sp>
      <p:sp>
        <p:nvSpPr>
          <p:cNvPr id="216" name="Google Shape;216;g2244653a499_0_391"/>
          <p:cNvSpPr txBox="1"/>
          <p:nvPr/>
        </p:nvSpPr>
        <p:spPr>
          <a:xfrm>
            <a:off x="744775" y="3807375"/>
            <a:ext cx="827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lang="es">
                <a:solidFill>
                  <a:schemeClr val="dk1"/>
                </a:solidFill>
                <a:latin typeface="Archivo Narrow"/>
                <a:ea typeface="Archivo Narrow"/>
                <a:cs typeface="Archivo Narrow"/>
                <a:sym typeface="Archivo Narrow"/>
              </a:rPr>
              <a:t>Los archivos .js se suelen incorporar en una carpeta llamada “js”.</a:t>
            </a:r>
            <a:endParaRPr b="0" i="0" sz="165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g2244653a499_0_400"/>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Comentarios</a:t>
            </a:r>
            <a:endParaRPr b="1" i="0" sz="3900" u="none" cap="none" strike="noStrike">
              <a:solidFill>
                <a:srgbClr val="0000FF"/>
              </a:solidFill>
              <a:latin typeface="Montserrat"/>
              <a:ea typeface="Montserrat"/>
              <a:cs typeface="Montserrat"/>
              <a:sym typeface="Montserrat"/>
            </a:endParaRPr>
          </a:p>
        </p:txBody>
      </p:sp>
      <p:cxnSp>
        <p:nvCxnSpPr>
          <p:cNvPr id="222" name="Google Shape;222;g2244653a499_0_40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23" name="Google Shape;223;g2244653a499_0_400"/>
          <p:cNvGrpSpPr/>
          <p:nvPr/>
        </p:nvGrpSpPr>
        <p:grpSpPr>
          <a:xfrm>
            <a:off x="8060379" y="344475"/>
            <a:ext cx="670072" cy="721457"/>
            <a:chOff x="0" y="-9525"/>
            <a:chExt cx="354123" cy="394843"/>
          </a:xfrm>
        </p:grpSpPr>
        <p:sp>
          <p:nvSpPr>
            <p:cNvPr id="224" name="Google Shape;224;g2244653a499_0_40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5" name="Google Shape;225;g2244653a499_0_40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26" name="Google Shape;226;g2244653a499_0_400"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227" name="Google Shape;227;g2244653a499_0_400"/>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Los comentarios son utilizados por los programadores para anotaciones. No son tenidos en cuenta por el navegador.</a:t>
            </a:r>
            <a:endParaRPr sz="1650">
              <a:solidFill>
                <a:srgbClr val="595959"/>
              </a:solidFill>
              <a:latin typeface="Montserrat"/>
              <a:ea typeface="Montserrat"/>
              <a:cs typeface="Montserrat"/>
              <a:sym typeface="Montserrat"/>
            </a:endParaRPr>
          </a:p>
        </p:txBody>
      </p:sp>
      <p:sp>
        <p:nvSpPr>
          <p:cNvPr id="228" name="Google Shape;228;g2244653a499_0_400"/>
          <p:cNvSpPr txBox="1"/>
          <p:nvPr/>
        </p:nvSpPr>
        <p:spPr>
          <a:xfrm>
            <a:off x="436075" y="3549175"/>
            <a:ext cx="827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lang="es">
                <a:solidFill>
                  <a:schemeClr val="dk1"/>
                </a:solidFill>
                <a:latin typeface="Archivo Narrow"/>
                <a:ea typeface="Archivo Narrow"/>
                <a:cs typeface="Archivo Narrow"/>
                <a:sym typeface="Archivo Narrow"/>
              </a:rPr>
              <a:t>Son un buen recurso cuando queremos omitir la ejecución de ciertas instrucciones.</a:t>
            </a:r>
            <a:endParaRPr b="0" i="0" sz="1650" u="none" cap="none" strike="noStrike">
              <a:solidFill>
                <a:srgbClr val="595959"/>
              </a:solidFill>
              <a:latin typeface="Montserrat"/>
              <a:ea typeface="Montserrat"/>
              <a:cs typeface="Montserrat"/>
              <a:sym typeface="Montserrat"/>
            </a:endParaRPr>
          </a:p>
        </p:txBody>
      </p:sp>
      <p:sp>
        <p:nvSpPr>
          <p:cNvPr id="229" name="Google Shape;229;g2244653a499_0_400"/>
          <p:cNvSpPr/>
          <p:nvPr/>
        </p:nvSpPr>
        <p:spPr>
          <a:xfrm>
            <a:off x="3748900" y="1924100"/>
            <a:ext cx="4491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esto es un comentario de línea</a:t>
            </a:r>
            <a:endParaRPr b="0" i="0" sz="1400" u="none" cap="none" strike="noStrike">
              <a:solidFill>
                <a:srgbClr val="D5CED9"/>
              </a:solidFill>
              <a:latin typeface="Consolas"/>
              <a:ea typeface="Consolas"/>
              <a:cs typeface="Consolas"/>
              <a:sym typeface="Consolas"/>
            </a:endParaRPr>
          </a:p>
        </p:txBody>
      </p:sp>
      <p:sp>
        <p:nvSpPr>
          <p:cNvPr id="230" name="Google Shape;230;g2244653a499_0_400"/>
          <p:cNvSpPr/>
          <p:nvPr/>
        </p:nvSpPr>
        <p:spPr>
          <a:xfrm>
            <a:off x="3748900" y="2609892"/>
            <a:ext cx="45720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esto es un comentario de bloque (multilínea)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231" name="Google Shape;231;g2244653a499_0_400"/>
          <p:cNvSpPr txBox="1"/>
          <p:nvPr/>
        </p:nvSpPr>
        <p:spPr>
          <a:xfrm>
            <a:off x="1044761" y="1876091"/>
            <a:ext cx="2613600" cy="40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9D66F9"/>
              </a:buClr>
              <a:buSzPts val="2500"/>
              <a:buFont typeface="Montserrat ExtraBold"/>
              <a:buNone/>
            </a:pPr>
            <a:r>
              <a:rPr b="0" i="0" lang="es" sz="1600" u="none" cap="none" strike="noStrike">
                <a:solidFill>
                  <a:srgbClr val="595959"/>
                </a:solidFill>
                <a:latin typeface="Montserrat ExtraBold"/>
                <a:ea typeface="Montserrat ExtraBold"/>
                <a:cs typeface="Montserrat ExtraBold"/>
                <a:sym typeface="Montserrat ExtraBold"/>
              </a:rPr>
              <a:t>Comentario de línea</a:t>
            </a:r>
            <a:endParaRPr b="0" i="0" sz="1600" u="none" cap="none" strike="noStrike">
              <a:solidFill>
                <a:srgbClr val="595959"/>
              </a:solidFill>
              <a:latin typeface="Montserrat ExtraBold"/>
              <a:ea typeface="Montserrat ExtraBold"/>
              <a:cs typeface="Montserrat ExtraBold"/>
              <a:sym typeface="Montserrat ExtraBold"/>
            </a:endParaRPr>
          </a:p>
        </p:txBody>
      </p:sp>
      <p:sp>
        <p:nvSpPr>
          <p:cNvPr id="232" name="Google Shape;232;g2244653a499_0_400"/>
          <p:cNvSpPr txBox="1"/>
          <p:nvPr/>
        </p:nvSpPr>
        <p:spPr>
          <a:xfrm>
            <a:off x="1044761" y="2777291"/>
            <a:ext cx="2613600" cy="40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9D66F9"/>
              </a:buClr>
              <a:buSzPts val="2500"/>
              <a:buFont typeface="Montserrat ExtraBold"/>
              <a:buNone/>
            </a:pPr>
            <a:r>
              <a:rPr b="0" i="0" lang="es" sz="1600" u="none" cap="none" strike="noStrike">
                <a:solidFill>
                  <a:srgbClr val="595959"/>
                </a:solidFill>
                <a:latin typeface="Montserrat ExtraBold"/>
                <a:ea typeface="Montserrat ExtraBold"/>
                <a:cs typeface="Montserrat ExtraBold"/>
                <a:sym typeface="Montserrat ExtraBold"/>
              </a:rPr>
              <a:t>Comentario de bloque</a:t>
            </a:r>
            <a:endParaRPr b="0" i="0" sz="1600" u="none" cap="none" strike="noStrike">
              <a:solidFill>
                <a:srgbClr val="595959"/>
              </a:solidFill>
              <a:latin typeface="Montserrat ExtraBold"/>
              <a:ea typeface="Montserrat ExtraBold"/>
              <a:cs typeface="Montserrat ExtraBold"/>
              <a:sym typeface="Montserrat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g2244653a499_0_325"/>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Variables</a:t>
            </a:r>
            <a:endParaRPr b="1" i="0" sz="3900" u="none" cap="none" strike="noStrike">
              <a:solidFill>
                <a:srgbClr val="0000FF"/>
              </a:solidFill>
              <a:latin typeface="Montserrat"/>
              <a:ea typeface="Montserrat"/>
              <a:cs typeface="Montserrat"/>
              <a:sym typeface="Montserrat"/>
            </a:endParaRPr>
          </a:p>
        </p:txBody>
      </p:sp>
      <p:cxnSp>
        <p:nvCxnSpPr>
          <p:cNvPr id="238" name="Google Shape;238;g2244653a499_0_325"/>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39" name="Google Shape;239;g2244653a499_0_325"/>
          <p:cNvGrpSpPr/>
          <p:nvPr/>
        </p:nvGrpSpPr>
        <p:grpSpPr>
          <a:xfrm>
            <a:off x="8060379" y="344475"/>
            <a:ext cx="670072" cy="721457"/>
            <a:chOff x="0" y="-9525"/>
            <a:chExt cx="354123" cy="394843"/>
          </a:xfrm>
        </p:grpSpPr>
        <p:sp>
          <p:nvSpPr>
            <p:cNvPr id="240" name="Google Shape;240;g2244653a499_0_32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41" name="Google Shape;241;g2244653a499_0_32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42" name="Google Shape;242;g2244653a499_0_325"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243" name="Google Shape;243;g2244653a499_0_325"/>
          <p:cNvSpPr txBox="1"/>
          <p:nvPr/>
        </p:nvSpPr>
        <p:spPr>
          <a:xfrm>
            <a:off x="660625" y="1457275"/>
            <a:ext cx="78435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Es un pequeño espacio en la memoria, donde se guarda un dato. Podemos imaginarlas como “cajitas” dentro de nuestro programa. Tienen tres características:</a:t>
            </a:r>
            <a:endParaRPr>
              <a:solidFill>
                <a:schemeClr val="dk1"/>
              </a:solidFill>
              <a:latin typeface="Archivo Narrow"/>
              <a:ea typeface="Archivo Narrow"/>
              <a:cs typeface="Archivo Narrow"/>
              <a:sym typeface="Archivo Narrow"/>
            </a:endParaRPr>
          </a:p>
          <a:p>
            <a:pPr indent="-317500" lvl="0" marL="457200" rtl="0" algn="l">
              <a:lnSpc>
                <a:spcPct val="115000"/>
              </a:lnSpc>
              <a:spcBef>
                <a:spcPts val="1200"/>
              </a:spcBef>
              <a:spcAft>
                <a:spcPts val="0"/>
              </a:spcAft>
              <a:buClr>
                <a:srgbClr val="595959"/>
              </a:buClr>
              <a:buSzPts val="1400"/>
              <a:buFont typeface="Montserrat"/>
              <a:buChar char="●"/>
            </a:pPr>
            <a:r>
              <a:rPr lang="es">
                <a:solidFill>
                  <a:schemeClr val="dk1"/>
                </a:solidFill>
                <a:latin typeface="Archivo Narrow"/>
                <a:ea typeface="Archivo Narrow"/>
                <a:cs typeface="Archivo Narrow"/>
                <a:sym typeface="Archivo Narrow"/>
              </a:rPr>
              <a:t>Nombre: debe ser representativo de la información que contiene.  Se utiliza para diferenciar unas de otras y hacer referencia a ellas.</a:t>
            </a:r>
            <a:endParaRPr>
              <a:solidFill>
                <a:schemeClr val="dk1"/>
              </a:solidFill>
              <a:latin typeface="Archivo Narrow"/>
              <a:ea typeface="Archivo Narrow"/>
              <a:cs typeface="Archivo Narrow"/>
              <a:sym typeface="Archivo Narrow"/>
            </a:endParaRPr>
          </a:p>
          <a:p>
            <a:pPr indent="-317500" lvl="0" marL="457200" rtl="0" algn="l">
              <a:lnSpc>
                <a:spcPct val="115000"/>
              </a:lnSpc>
              <a:spcBef>
                <a:spcPts val="0"/>
              </a:spcBef>
              <a:spcAft>
                <a:spcPts val="0"/>
              </a:spcAft>
              <a:buClr>
                <a:srgbClr val="595959"/>
              </a:buClr>
              <a:buSzPts val="1400"/>
              <a:buFont typeface="Montserrat"/>
              <a:buChar char="●"/>
            </a:pPr>
            <a:r>
              <a:rPr lang="es">
                <a:solidFill>
                  <a:schemeClr val="dk1"/>
                </a:solidFill>
                <a:latin typeface="Archivo Narrow"/>
                <a:ea typeface="Archivo Narrow"/>
                <a:cs typeface="Archivo Narrow"/>
                <a:sym typeface="Archivo Narrow"/>
              </a:rPr>
              <a:t>Tipo de dato: puede ser número, texto, valores booleanos, etc.</a:t>
            </a:r>
            <a:endParaRPr>
              <a:solidFill>
                <a:schemeClr val="dk1"/>
              </a:solidFill>
              <a:latin typeface="Archivo Narrow"/>
              <a:ea typeface="Archivo Narrow"/>
              <a:cs typeface="Archivo Narrow"/>
              <a:sym typeface="Archivo Narrow"/>
            </a:endParaRPr>
          </a:p>
          <a:p>
            <a:pPr indent="-317500" lvl="0" marL="457200" rtl="0" algn="l">
              <a:lnSpc>
                <a:spcPct val="115000"/>
              </a:lnSpc>
              <a:spcBef>
                <a:spcPts val="0"/>
              </a:spcBef>
              <a:spcAft>
                <a:spcPts val="0"/>
              </a:spcAft>
              <a:buClr>
                <a:srgbClr val="595959"/>
              </a:buClr>
              <a:buSzPts val="1400"/>
              <a:buFont typeface="Montserrat"/>
              <a:buChar char="●"/>
            </a:pPr>
            <a:r>
              <a:rPr lang="es">
                <a:solidFill>
                  <a:schemeClr val="dk1"/>
                </a:solidFill>
                <a:latin typeface="Archivo Narrow"/>
                <a:ea typeface="Archivo Narrow"/>
                <a:cs typeface="Archivo Narrow"/>
                <a:sym typeface="Archivo Narrow"/>
              </a:rPr>
              <a:t>Contenido: el valor concreto que posee el dato almacenado.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Se llaman variables porque pueden cambiar su valor a lo largo del programa. Un programa puede tener muchas variables, y cada una de ellas tendrá un nombre que la identifique, un valor y un tipo de dato.</a:t>
            </a:r>
            <a:endParaRPr>
              <a:solidFill>
                <a:schemeClr val="dk1"/>
              </a:solidFill>
              <a:latin typeface="Archivo Narrow"/>
              <a:ea typeface="Archivo Narrow"/>
              <a:cs typeface="Archivo Narrow"/>
              <a:sym typeface="Archivo Narrow"/>
            </a:endParaRPr>
          </a:p>
        </p:txBody>
      </p:sp>
      <p:sp>
        <p:nvSpPr>
          <p:cNvPr id="244" name="Google Shape;244;g2244653a499_0_325"/>
          <p:cNvSpPr txBox="1"/>
          <p:nvPr/>
        </p:nvSpPr>
        <p:spPr>
          <a:xfrm>
            <a:off x="510425" y="968000"/>
            <a:ext cx="6967500" cy="5283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1700">
                <a:solidFill>
                  <a:schemeClr val="dk1"/>
                </a:solidFill>
                <a:latin typeface="Archivo Black"/>
                <a:ea typeface="Archivo Black"/>
                <a:cs typeface="Archivo Black"/>
                <a:sym typeface="Archivo Black"/>
              </a:rPr>
              <a:t>¿Qué son?</a:t>
            </a:r>
            <a:endParaRPr b="1" i="0" sz="2200" u="none" cap="none" strike="noStrike">
              <a:solidFill>
                <a:srgbClr val="0000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g2244653a499_0_334"/>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Variables</a:t>
            </a:r>
            <a:endParaRPr b="1" i="0" sz="3900" u="none" cap="none" strike="noStrike">
              <a:solidFill>
                <a:srgbClr val="0000FF"/>
              </a:solidFill>
              <a:latin typeface="Montserrat"/>
              <a:ea typeface="Montserrat"/>
              <a:cs typeface="Montserrat"/>
              <a:sym typeface="Montserrat"/>
            </a:endParaRPr>
          </a:p>
        </p:txBody>
      </p:sp>
      <p:cxnSp>
        <p:nvCxnSpPr>
          <p:cNvPr id="250" name="Google Shape;250;g2244653a499_0_334"/>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51" name="Google Shape;251;g2244653a499_0_334"/>
          <p:cNvGrpSpPr/>
          <p:nvPr/>
        </p:nvGrpSpPr>
        <p:grpSpPr>
          <a:xfrm>
            <a:off x="8060379" y="344475"/>
            <a:ext cx="670072" cy="721457"/>
            <a:chOff x="0" y="-9525"/>
            <a:chExt cx="354123" cy="394843"/>
          </a:xfrm>
        </p:grpSpPr>
        <p:sp>
          <p:nvSpPr>
            <p:cNvPr id="252" name="Google Shape;252;g2244653a499_0_33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53" name="Google Shape;253;g2244653a499_0_33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54" name="Google Shape;254;g2244653a499_0_334"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255" name="Google Shape;255;g2244653a499_0_334"/>
          <p:cNvSpPr txBox="1"/>
          <p:nvPr/>
        </p:nvSpPr>
        <p:spPr>
          <a:xfrm>
            <a:off x="510425" y="968000"/>
            <a:ext cx="6967500" cy="5283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1700">
                <a:solidFill>
                  <a:schemeClr val="dk1"/>
                </a:solidFill>
                <a:latin typeface="Archivo Black"/>
                <a:ea typeface="Archivo Black"/>
                <a:cs typeface="Archivo Black"/>
                <a:sym typeface="Archivo Black"/>
              </a:rPr>
              <a:t>¿Como se declaran</a:t>
            </a:r>
            <a:r>
              <a:rPr lang="es" sz="1700">
                <a:solidFill>
                  <a:schemeClr val="dk1"/>
                </a:solidFill>
                <a:latin typeface="Archivo Black"/>
                <a:ea typeface="Archivo Black"/>
                <a:cs typeface="Archivo Black"/>
                <a:sym typeface="Archivo Black"/>
              </a:rPr>
              <a:t>?</a:t>
            </a:r>
            <a:endParaRPr b="1" i="0" sz="2200" u="none" cap="none" strike="noStrike">
              <a:solidFill>
                <a:srgbClr val="0000FF"/>
              </a:solidFill>
              <a:latin typeface="Montserrat"/>
              <a:ea typeface="Montserrat"/>
              <a:cs typeface="Montserrat"/>
              <a:sym typeface="Montserrat"/>
            </a:endParaRPr>
          </a:p>
        </p:txBody>
      </p:sp>
      <p:sp>
        <p:nvSpPr>
          <p:cNvPr id="256" name="Google Shape;256;g2244653a499_0_334"/>
          <p:cNvSpPr txBox="1"/>
          <p:nvPr/>
        </p:nvSpPr>
        <p:spPr>
          <a:xfrm>
            <a:off x="508225" y="1381075"/>
            <a:ext cx="81285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Una variable que se ha declarado con var pero a la que no se le asignó un valor se dice que está indefinida (no conocemos el tipo de dato):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En este caso la variable está “vacía”, no está definido el valor que colocará en memoria. No se ha asociado ningún contenido a esa variable.</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Las sentencias en JS finalizan con “;”. La imagen anterior corresponde a la declaración de la variable “num4” con un valor numérico entero de “5”.</a:t>
            </a:r>
            <a:endParaRPr>
              <a:solidFill>
                <a:schemeClr val="dk1"/>
              </a:solidFill>
              <a:latin typeface="Archivo Narrow"/>
              <a:ea typeface="Archivo Narrow"/>
              <a:cs typeface="Archivo Narrow"/>
              <a:sym typeface="Archivo Narrow"/>
            </a:endParaRPr>
          </a:p>
        </p:txBody>
      </p:sp>
      <p:sp>
        <p:nvSpPr>
          <p:cNvPr id="257" name="Google Shape;257;g2244653a499_0_334"/>
          <p:cNvSpPr/>
          <p:nvPr/>
        </p:nvSpPr>
        <p:spPr>
          <a:xfrm>
            <a:off x="3559486" y="3173275"/>
            <a:ext cx="20088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num4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58" name="Google Shape;258;g2244653a499_0_334"/>
          <p:cNvSpPr/>
          <p:nvPr/>
        </p:nvSpPr>
        <p:spPr>
          <a:xfrm>
            <a:off x="3568052" y="2017800"/>
            <a:ext cx="20088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num3</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2244653a499_0_343"/>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Variables</a:t>
            </a:r>
            <a:endParaRPr b="1" i="0" sz="3900" u="none" cap="none" strike="noStrike">
              <a:solidFill>
                <a:srgbClr val="0000FF"/>
              </a:solidFill>
              <a:latin typeface="Montserrat"/>
              <a:ea typeface="Montserrat"/>
              <a:cs typeface="Montserrat"/>
              <a:sym typeface="Montserrat"/>
            </a:endParaRPr>
          </a:p>
        </p:txBody>
      </p:sp>
      <p:cxnSp>
        <p:nvCxnSpPr>
          <p:cNvPr id="264" name="Google Shape;264;g2244653a499_0_34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65" name="Google Shape;265;g2244653a499_0_343"/>
          <p:cNvGrpSpPr/>
          <p:nvPr/>
        </p:nvGrpSpPr>
        <p:grpSpPr>
          <a:xfrm>
            <a:off x="8060379" y="344475"/>
            <a:ext cx="670072" cy="721457"/>
            <a:chOff x="0" y="-9525"/>
            <a:chExt cx="354123" cy="394843"/>
          </a:xfrm>
        </p:grpSpPr>
        <p:sp>
          <p:nvSpPr>
            <p:cNvPr id="266" name="Google Shape;266;g2244653a499_0_34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7" name="Google Shape;267;g2244653a499_0_34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68" name="Google Shape;268;g2244653a499_0_343"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269" name="Google Shape;269;g2244653a499_0_343"/>
          <p:cNvSpPr txBox="1"/>
          <p:nvPr/>
        </p:nvSpPr>
        <p:spPr>
          <a:xfrm>
            <a:off x="510425" y="968000"/>
            <a:ext cx="6967500" cy="5283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1700">
                <a:solidFill>
                  <a:schemeClr val="dk1"/>
                </a:solidFill>
                <a:latin typeface="Archivo Black"/>
                <a:ea typeface="Archivo Black"/>
                <a:cs typeface="Archivo Black"/>
                <a:sym typeface="Archivo Black"/>
              </a:rPr>
              <a:t>¿Como se nombran?</a:t>
            </a:r>
            <a:endParaRPr b="1" i="0" sz="2200" u="none" cap="none" strike="noStrike">
              <a:solidFill>
                <a:srgbClr val="0000FF"/>
              </a:solidFill>
              <a:latin typeface="Montserrat"/>
              <a:ea typeface="Montserrat"/>
              <a:cs typeface="Montserrat"/>
              <a:sym typeface="Montserrat"/>
            </a:endParaRPr>
          </a:p>
        </p:txBody>
      </p:sp>
      <p:sp>
        <p:nvSpPr>
          <p:cNvPr id="270" name="Google Shape;270;g2244653a499_0_343"/>
          <p:cNvSpPr txBox="1"/>
          <p:nvPr/>
        </p:nvSpPr>
        <p:spPr>
          <a:xfrm>
            <a:off x="727375" y="1609675"/>
            <a:ext cx="7701600" cy="2338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Los nombres de las variables (o identificadores) permiten distinguir una de otras. Para asignar los nombres de las variables debemos seguir ciertas reglas:</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Un identificador de JavaScript debe comenzar con una letra, un guión bajo ( _ ) o un signo de dólar ( $ ). Los siguientes caracteres también pueden ser dígitos ( 0 - 9 ). JavaScript distingue entre mayúsculas y minúsculas (es case-sensitive).</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Se recomienda usar la escritura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camelCase</a:t>
            </a:r>
            <a:r>
              <a:rPr lang="es">
                <a:solidFill>
                  <a:schemeClr val="dk1"/>
                </a:solidFill>
                <a:latin typeface="Archivo Narrow"/>
                <a:ea typeface="Archivo Narrow"/>
                <a:cs typeface="Archivo Narrow"/>
                <a:sym typeface="Archivo Narrow"/>
              </a:rPr>
              <a:t> en el nombre de variables que tienen más de una palabra.</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g2244653a499_0_352"/>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Variables</a:t>
            </a:r>
            <a:endParaRPr b="1" i="0" sz="3900" u="none" cap="none" strike="noStrike">
              <a:solidFill>
                <a:srgbClr val="0000FF"/>
              </a:solidFill>
              <a:latin typeface="Montserrat"/>
              <a:ea typeface="Montserrat"/>
              <a:cs typeface="Montserrat"/>
              <a:sym typeface="Montserrat"/>
            </a:endParaRPr>
          </a:p>
        </p:txBody>
      </p:sp>
      <p:cxnSp>
        <p:nvCxnSpPr>
          <p:cNvPr id="276" name="Google Shape;276;g2244653a499_0_35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77" name="Google Shape;277;g2244653a499_0_352"/>
          <p:cNvGrpSpPr/>
          <p:nvPr/>
        </p:nvGrpSpPr>
        <p:grpSpPr>
          <a:xfrm>
            <a:off x="8060379" y="344475"/>
            <a:ext cx="670072" cy="721457"/>
            <a:chOff x="0" y="-9525"/>
            <a:chExt cx="354123" cy="394843"/>
          </a:xfrm>
        </p:grpSpPr>
        <p:sp>
          <p:nvSpPr>
            <p:cNvPr id="278" name="Google Shape;278;g2244653a499_0_35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79" name="Google Shape;279;g2244653a499_0_35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80" name="Google Shape;280;g2244653a499_0_352"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281" name="Google Shape;281;g2244653a499_0_352"/>
          <p:cNvSpPr txBox="1"/>
          <p:nvPr/>
        </p:nvSpPr>
        <p:spPr>
          <a:xfrm>
            <a:off x="584425" y="12286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Podemos cambiar el valor de una variable durante el flujo del programa:</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 es el operador de asignación, y permite asignar un valor a una variable. Ese valor puede ser el resultado de una operación aritmética, que se evalúa y luego se asigna su resultado a la variable:</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Luego de ejecutar esa línea, la variable “resultado” contiene el valor “8”.</a:t>
            </a:r>
            <a:endParaRPr>
              <a:solidFill>
                <a:schemeClr val="dk1"/>
              </a:solidFill>
              <a:latin typeface="Archivo Narrow"/>
              <a:ea typeface="Archivo Narrow"/>
              <a:cs typeface="Archivo Narrow"/>
              <a:sym typeface="Archivo Narrow"/>
            </a:endParaRPr>
          </a:p>
        </p:txBody>
      </p:sp>
      <p:sp>
        <p:nvSpPr>
          <p:cNvPr id="282" name="Google Shape;282;g2244653a499_0_352"/>
          <p:cNvSpPr/>
          <p:nvPr/>
        </p:nvSpPr>
        <p:spPr>
          <a:xfrm>
            <a:off x="3643052" y="1660597"/>
            <a:ext cx="21453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21</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10.5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3" name="Google Shape;283;g2244653a499_0_352"/>
          <p:cNvSpPr/>
          <p:nvPr/>
        </p:nvSpPr>
        <p:spPr>
          <a:xfrm>
            <a:off x="3233397" y="3590425"/>
            <a:ext cx="29820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resultado</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 + 3</a:t>
            </a:r>
            <a:r>
              <a:rPr b="0" i="0" lang="es" sz="1400" u="none" cap="none" strike="noStrike">
                <a:solidFill>
                  <a:srgbClr val="D5CED9"/>
                </a:solidFill>
                <a:latin typeface="Consolas"/>
                <a:ea typeface="Consolas"/>
                <a:cs typeface="Consolas"/>
                <a:sym typeface="Consolas"/>
              </a:rPr>
              <a:t>) * </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g2244653a499_0_439"/>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Constantes</a:t>
            </a:r>
            <a:endParaRPr b="1" i="0" sz="3900" u="none" cap="none" strike="noStrike">
              <a:solidFill>
                <a:srgbClr val="0000FF"/>
              </a:solidFill>
              <a:latin typeface="Montserrat"/>
              <a:ea typeface="Montserrat"/>
              <a:cs typeface="Montserrat"/>
              <a:sym typeface="Montserrat"/>
            </a:endParaRPr>
          </a:p>
        </p:txBody>
      </p:sp>
      <p:cxnSp>
        <p:nvCxnSpPr>
          <p:cNvPr id="289" name="Google Shape;289;g2244653a499_0_43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90" name="Google Shape;290;g2244653a499_0_439"/>
          <p:cNvGrpSpPr/>
          <p:nvPr/>
        </p:nvGrpSpPr>
        <p:grpSpPr>
          <a:xfrm>
            <a:off x="8060379" y="344475"/>
            <a:ext cx="670072" cy="721457"/>
            <a:chOff x="0" y="-9525"/>
            <a:chExt cx="354123" cy="394843"/>
          </a:xfrm>
        </p:grpSpPr>
        <p:sp>
          <p:nvSpPr>
            <p:cNvPr id="291" name="Google Shape;291;g2244653a499_0_43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92" name="Google Shape;292;g2244653a499_0_43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93" name="Google Shape;293;g2244653a499_0_439"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294" name="Google Shape;294;g2244653a499_0_439"/>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concepto de constante es similar al de variable, con la salvedad de que  la información que contiene es siempre la misma (no puede variar durante el flujo del programa). Declaramos las constantes utilizando const. Su sintaxis es:</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Si intentamos modificar el valor de una constante, obtenemos un error:</a:t>
            </a:r>
            <a:endParaRPr>
              <a:solidFill>
                <a:schemeClr val="dk1"/>
              </a:solidFill>
              <a:latin typeface="Archivo Narrow"/>
              <a:ea typeface="Archivo Narrow"/>
              <a:cs typeface="Archivo Narrow"/>
              <a:sym typeface="Archivo Narrow"/>
            </a:endParaRPr>
          </a:p>
        </p:txBody>
      </p:sp>
      <p:sp>
        <p:nvSpPr>
          <p:cNvPr id="295" name="Google Shape;295;g2244653a499_0_439"/>
          <p:cNvSpPr/>
          <p:nvPr/>
        </p:nvSpPr>
        <p:spPr>
          <a:xfrm>
            <a:off x="3200415" y="2300386"/>
            <a:ext cx="27432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PI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3.141592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21</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96" name="Google Shape;296;g2244653a499_0_439"/>
          <p:cNvPicPr preferRelativeResize="0"/>
          <p:nvPr/>
        </p:nvPicPr>
        <p:blipFill rotWithShape="1">
          <a:blip r:embed="rId5">
            <a:alphaModFix/>
          </a:blip>
          <a:srcRect b="0" l="0" r="0" t="0"/>
          <a:stretch/>
        </p:blipFill>
        <p:spPr>
          <a:xfrm>
            <a:off x="3845360" y="3477825"/>
            <a:ext cx="4486275" cy="495300"/>
          </a:xfrm>
          <a:prstGeom prst="rect">
            <a:avLst/>
          </a:prstGeom>
          <a:solidFill>
            <a:srgbClr val="23262E"/>
          </a:solidFill>
          <a:ln>
            <a:noFill/>
          </a:ln>
        </p:spPr>
      </p:pic>
      <p:sp>
        <p:nvSpPr>
          <p:cNvPr id="297" name="Google Shape;297;g2244653a499_0_439"/>
          <p:cNvSpPr/>
          <p:nvPr/>
        </p:nvSpPr>
        <p:spPr>
          <a:xfrm>
            <a:off x="1192762" y="3356166"/>
            <a:ext cx="21453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21</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10.5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g2244653a499_0_448"/>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Tipos de datos</a:t>
            </a:r>
            <a:endParaRPr b="1" i="0" sz="3900" u="none" cap="none" strike="noStrike">
              <a:solidFill>
                <a:srgbClr val="0000FF"/>
              </a:solidFill>
              <a:latin typeface="Montserrat"/>
              <a:ea typeface="Montserrat"/>
              <a:cs typeface="Montserrat"/>
              <a:sym typeface="Montserrat"/>
            </a:endParaRPr>
          </a:p>
        </p:txBody>
      </p:sp>
      <p:cxnSp>
        <p:nvCxnSpPr>
          <p:cNvPr id="303" name="Google Shape;303;g2244653a499_0_44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04" name="Google Shape;304;g2244653a499_0_448"/>
          <p:cNvGrpSpPr/>
          <p:nvPr/>
        </p:nvGrpSpPr>
        <p:grpSpPr>
          <a:xfrm>
            <a:off x="8060379" y="344475"/>
            <a:ext cx="670072" cy="721457"/>
            <a:chOff x="0" y="-9525"/>
            <a:chExt cx="354123" cy="394843"/>
          </a:xfrm>
        </p:grpSpPr>
        <p:sp>
          <p:nvSpPr>
            <p:cNvPr id="305" name="Google Shape;305;g2244653a499_0_44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6" name="Google Shape;306;g2244653a499_0_44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07" name="Google Shape;307;g2244653a499_0_448"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308" name="Google Shape;308;g2244653a499_0_448"/>
          <p:cNvSpPr txBox="1"/>
          <p:nvPr/>
        </p:nvSpPr>
        <p:spPr>
          <a:xfrm>
            <a:off x="432025" y="1152475"/>
            <a:ext cx="8280000" cy="331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Las variables de JavaScript pueden contener distintos tipos de datos: numérico, cadena de caracteres, lógicos, indefinido, null, objetos y más. El tipo de dato es la naturaleza del contenido de la variable o constante. JavaScript tiene tipado dinámico, es decir que la misma variable se puede utilizar para contener diferentes tipos de datos:</a:t>
            </a:r>
            <a:br>
              <a:rPr lang="es">
                <a:solidFill>
                  <a:schemeClr val="dk1"/>
                </a:solidFill>
                <a:latin typeface="Archivo Narrow"/>
                <a:ea typeface="Archivo Narrow"/>
                <a:cs typeface="Archivo Narrow"/>
                <a:sym typeface="Archivo Narrow"/>
              </a:rPr>
            </a:b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JavaScript deduce cuál es el tipo de dato de la variable. El tipo de dato asociado a esa variable lo determina el dato que se almacena en ella. Y si luego se le asigna un valor de otro tipo, el tipo de la variable cambia.</a:t>
            </a:r>
            <a:endParaRPr>
              <a:solidFill>
                <a:schemeClr val="dk1"/>
              </a:solidFill>
              <a:latin typeface="Archivo Narrow"/>
              <a:ea typeface="Archivo Narrow"/>
              <a:cs typeface="Archivo Narrow"/>
              <a:sym typeface="Archivo Narrow"/>
            </a:endParaRPr>
          </a:p>
        </p:txBody>
      </p:sp>
      <p:sp>
        <p:nvSpPr>
          <p:cNvPr id="309" name="Google Shape;309;g2244653a499_0_448"/>
          <p:cNvSpPr/>
          <p:nvPr/>
        </p:nvSpPr>
        <p:spPr>
          <a:xfrm>
            <a:off x="876326" y="2343162"/>
            <a:ext cx="73914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ahora x es indefinido (no tiene un valor definido)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ahora es numérico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"Juan"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ahora es una cadena de caracteres o string ("Juan")</a:t>
            </a:r>
            <a:endParaRPr b="0" i="0" sz="1400" u="none" cap="none" strike="noStrike">
              <a:solidFill>
                <a:srgbClr val="D5CED9"/>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cxnSp>
        <p:nvCxnSpPr>
          <p:cNvPr id="314" name="Google Shape;314;g2244653a499_0_45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15" name="Google Shape;315;g2244653a499_0_457"/>
          <p:cNvGrpSpPr/>
          <p:nvPr/>
        </p:nvGrpSpPr>
        <p:grpSpPr>
          <a:xfrm>
            <a:off x="8060379" y="344475"/>
            <a:ext cx="670072" cy="721457"/>
            <a:chOff x="0" y="-9525"/>
            <a:chExt cx="354123" cy="394843"/>
          </a:xfrm>
        </p:grpSpPr>
        <p:sp>
          <p:nvSpPr>
            <p:cNvPr id="316" name="Google Shape;316;g2244653a499_0_45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17" name="Google Shape;317;g2244653a499_0_45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18" name="Google Shape;318;g2244653a499_0_457"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319" name="Google Shape;319;g2244653a499_0_457"/>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Tipos de datos</a:t>
            </a:r>
            <a:endParaRPr b="1" i="0" sz="3900" u="none" cap="none" strike="noStrike">
              <a:solidFill>
                <a:srgbClr val="0000FF"/>
              </a:solidFill>
              <a:latin typeface="Montserrat"/>
              <a:ea typeface="Montserrat"/>
              <a:cs typeface="Montserrat"/>
              <a:sym typeface="Montserrat"/>
            </a:endParaRPr>
          </a:p>
        </p:txBody>
      </p:sp>
      <p:sp>
        <p:nvSpPr>
          <p:cNvPr id="320" name="Google Shape;320;g2244653a499_0_457"/>
          <p:cNvSpPr txBox="1"/>
          <p:nvPr/>
        </p:nvSpPr>
        <p:spPr>
          <a:xfrm>
            <a:off x="432025" y="12286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Los tipos de datos en JavaScript son los siguientes:</a:t>
            </a:r>
            <a:endParaRPr>
              <a:solidFill>
                <a:schemeClr val="dk1"/>
              </a:solidFill>
              <a:latin typeface="Archivo Narrow"/>
              <a:ea typeface="Archivo Narrow"/>
              <a:cs typeface="Archivo Narrow"/>
              <a:sym typeface="Archivo Narrow"/>
            </a:endParaRPr>
          </a:p>
        </p:txBody>
      </p:sp>
      <p:pic>
        <p:nvPicPr>
          <p:cNvPr id="321" name="Google Shape;321;g2244653a499_0_457"/>
          <p:cNvPicPr preferRelativeResize="0"/>
          <p:nvPr/>
        </p:nvPicPr>
        <p:blipFill rotWithShape="1">
          <a:blip r:embed="rId5">
            <a:alphaModFix/>
          </a:blip>
          <a:srcRect b="0" l="0" r="0" t="0"/>
          <a:stretch/>
        </p:blipFill>
        <p:spPr>
          <a:xfrm>
            <a:off x="2044525" y="1696676"/>
            <a:ext cx="6667499" cy="2592917"/>
          </a:xfrm>
          <a:prstGeom prst="rect">
            <a:avLst/>
          </a:prstGeom>
          <a:noFill/>
          <a:ln>
            <a:noFill/>
          </a:ln>
        </p:spPr>
      </p:pic>
      <p:sp>
        <p:nvSpPr>
          <p:cNvPr id="322" name="Google Shape;322;g2244653a499_0_457"/>
          <p:cNvSpPr/>
          <p:nvPr/>
        </p:nvSpPr>
        <p:spPr>
          <a:xfrm>
            <a:off x="1849900" y="2106425"/>
            <a:ext cx="266700" cy="1057200"/>
          </a:xfrm>
          <a:prstGeom prst="leftBrace">
            <a:avLst>
              <a:gd fmla="val 8333" name="adj1"/>
              <a:gd fmla="val 50000" name="adj2"/>
            </a:avLst>
          </a:prstGeom>
          <a:noFill/>
          <a:ln cap="flat" cmpd="sng" w="1905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2244653a499_0_457"/>
          <p:cNvSpPr txBox="1"/>
          <p:nvPr/>
        </p:nvSpPr>
        <p:spPr>
          <a:xfrm>
            <a:off x="564275" y="2219375"/>
            <a:ext cx="12045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Tipos de datos primitivos</a:t>
            </a:r>
            <a:endParaRPr b="0" i="0" sz="14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cxnSp>
        <p:nvCxnSpPr>
          <p:cNvPr id="328" name="Google Shape;328;g2244653a499_0_466"/>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29" name="Google Shape;329;g2244653a499_0_466"/>
          <p:cNvGrpSpPr/>
          <p:nvPr/>
        </p:nvGrpSpPr>
        <p:grpSpPr>
          <a:xfrm>
            <a:off x="8060379" y="344475"/>
            <a:ext cx="670072" cy="721457"/>
            <a:chOff x="0" y="-9525"/>
            <a:chExt cx="354123" cy="394843"/>
          </a:xfrm>
        </p:grpSpPr>
        <p:sp>
          <p:nvSpPr>
            <p:cNvPr id="330" name="Google Shape;330;g2244653a499_0_46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31" name="Google Shape;331;g2244653a499_0_46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32" name="Google Shape;332;g2244653a499_0_466"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333" name="Google Shape;333;g2244653a499_0_466"/>
          <p:cNvSpPr txBox="1"/>
          <p:nvPr/>
        </p:nvSpPr>
        <p:spPr>
          <a:xfrm>
            <a:off x="660625" y="1304875"/>
            <a:ext cx="8280000" cy="331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último estándar ECMAScript define nueve tipos de datos:</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Seis tipos de datos primitivos </a:t>
            </a:r>
            <a:r>
              <a:rPr b="1" lang="es" u="sng">
                <a:solidFill>
                  <a:schemeClr val="accent1"/>
                </a:solidFill>
                <a:latin typeface="Archivo Narrow"/>
                <a:ea typeface="Archivo Narrow"/>
                <a:cs typeface="Archivo Narrow"/>
                <a:sym typeface="Archivo Narrow"/>
                <a:hlinkClick r:id="rId5">
                  <a:extLst>
                    <a:ext uri="{A12FA001-AC4F-418D-AE19-62706E023703}">
                      <ahyp:hlinkClr val="tx"/>
                    </a:ext>
                  </a:extLst>
                </a:hlinkClick>
              </a:rPr>
              <a:t>+info</a:t>
            </a:r>
            <a:endParaRPr b="1">
              <a:solidFill>
                <a:schemeClr val="accent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Undefined </a:t>
            </a:r>
            <a:r>
              <a:rPr b="1" lang="es" u="sng">
                <a:solidFill>
                  <a:schemeClr val="accent1"/>
                </a:solidFill>
                <a:latin typeface="Archivo Narrow"/>
                <a:ea typeface="Archivo Narrow"/>
                <a:cs typeface="Archivo Narrow"/>
                <a:sym typeface="Archivo Narrow"/>
                <a:hlinkClick r:id="rId6">
                  <a:extLst>
                    <a:ext uri="{A12FA001-AC4F-418D-AE19-62706E023703}">
                      <ahyp:hlinkClr val="tx"/>
                    </a:ext>
                  </a:extLst>
                </a:hlinkClick>
              </a:rPr>
              <a:t>+info</a:t>
            </a:r>
            <a:endParaRPr b="1" u="sng">
              <a:solidFill>
                <a:schemeClr val="accent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Boolean </a:t>
            </a:r>
            <a:r>
              <a:rPr b="1" lang="es" u="sng">
                <a:solidFill>
                  <a:schemeClr val="accent1"/>
                </a:solidFill>
                <a:latin typeface="Archivo Narrow"/>
                <a:ea typeface="Archivo Narrow"/>
                <a:cs typeface="Archivo Narrow"/>
                <a:sym typeface="Archivo Narrow"/>
                <a:hlinkClick r:id="rId7">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Number </a:t>
            </a:r>
            <a:r>
              <a:rPr b="1" lang="es" u="sng">
                <a:solidFill>
                  <a:schemeClr val="accent1"/>
                </a:solidFill>
                <a:latin typeface="Archivo Narrow"/>
                <a:ea typeface="Archivo Narrow"/>
                <a:cs typeface="Archivo Narrow"/>
                <a:sym typeface="Archivo Narrow"/>
                <a:hlinkClick r:id="rId8">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String </a:t>
            </a:r>
            <a:r>
              <a:rPr b="1" lang="es" u="sng">
                <a:solidFill>
                  <a:schemeClr val="accent1"/>
                </a:solidFill>
                <a:latin typeface="Archivo Narrow"/>
                <a:ea typeface="Archivo Narrow"/>
                <a:cs typeface="Archivo Narrow"/>
                <a:sym typeface="Archivo Narrow"/>
                <a:hlinkClick r:id="rId9">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BigInt </a:t>
            </a:r>
            <a:r>
              <a:rPr b="1" lang="es" u="sng">
                <a:solidFill>
                  <a:schemeClr val="accent1"/>
                </a:solidFill>
                <a:latin typeface="Archivo Narrow"/>
                <a:ea typeface="Archivo Narrow"/>
                <a:cs typeface="Archivo Narrow"/>
                <a:sym typeface="Archivo Narrow"/>
                <a:hlinkClick r:id="rId10">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Symbol </a:t>
            </a:r>
            <a:r>
              <a:rPr b="1" lang="es" u="sng">
                <a:solidFill>
                  <a:schemeClr val="accent1"/>
                </a:solidFill>
                <a:latin typeface="Archivo Narrow"/>
                <a:ea typeface="Archivo Narrow"/>
                <a:cs typeface="Archivo Narrow"/>
                <a:sym typeface="Archivo Narrow"/>
                <a:hlinkClick r:id="rId11">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Null (tipo primitivo especial) </a:t>
            </a:r>
            <a:r>
              <a:rPr b="1" lang="es" u="sng">
                <a:solidFill>
                  <a:schemeClr val="accent1"/>
                </a:solidFill>
                <a:latin typeface="Archivo Narrow"/>
                <a:ea typeface="Archivo Narrow"/>
                <a:cs typeface="Archivo Narrow"/>
                <a:sym typeface="Archivo Narrow"/>
                <a:hlinkClick r:id="rId12">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Object </a:t>
            </a:r>
            <a:r>
              <a:rPr b="1" lang="es" u="sng">
                <a:solidFill>
                  <a:schemeClr val="accent1"/>
                </a:solidFill>
                <a:latin typeface="Archivo Narrow"/>
                <a:ea typeface="Archivo Narrow"/>
                <a:cs typeface="Archivo Narrow"/>
                <a:sym typeface="Archivo Narrow"/>
                <a:hlinkClick r:id="rId13">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Function </a:t>
            </a:r>
            <a:r>
              <a:rPr b="1" lang="es" u="sng">
                <a:solidFill>
                  <a:schemeClr val="accent1"/>
                </a:solidFill>
                <a:latin typeface="Archivo Narrow"/>
                <a:ea typeface="Archivo Narrow"/>
                <a:cs typeface="Archivo Narrow"/>
                <a:sym typeface="Archivo Narrow"/>
                <a:hlinkClick r:id="rId14">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0" lvl="0" marL="0" rtl="0" algn="l">
              <a:lnSpc>
                <a:spcPct val="115000"/>
              </a:lnSpc>
              <a:spcBef>
                <a:spcPts val="0"/>
              </a:spcBef>
              <a:spcAft>
                <a:spcPts val="1200"/>
              </a:spcAft>
              <a:buNone/>
            </a:pPr>
            <a:r>
              <a:t/>
            </a:r>
            <a:endParaRPr sz="1650">
              <a:solidFill>
                <a:srgbClr val="595959"/>
              </a:solidFill>
              <a:latin typeface="Montserrat"/>
              <a:ea typeface="Montserrat"/>
              <a:cs typeface="Montserrat"/>
              <a:sym typeface="Montserrat"/>
            </a:endParaRPr>
          </a:p>
        </p:txBody>
      </p:sp>
      <p:sp>
        <p:nvSpPr>
          <p:cNvPr id="334" name="Google Shape;334;g2244653a499_0_466"/>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Tipos de datos</a:t>
            </a:r>
            <a:endParaRPr b="1" i="0" sz="3900" u="none" cap="none" strike="noStrike">
              <a:solidFill>
                <a:srgbClr val="0000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g2244653a499_0_538"/>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Tipos de datos</a:t>
            </a:r>
            <a:endParaRPr b="1" i="0" sz="3900" u="none" cap="none" strike="noStrike">
              <a:solidFill>
                <a:srgbClr val="0000FF"/>
              </a:solidFill>
              <a:latin typeface="Montserrat"/>
              <a:ea typeface="Montserrat"/>
              <a:cs typeface="Montserrat"/>
              <a:sym typeface="Montserrat"/>
            </a:endParaRPr>
          </a:p>
        </p:txBody>
      </p:sp>
      <p:cxnSp>
        <p:nvCxnSpPr>
          <p:cNvPr id="340" name="Google Shape;340;g2244653a499_0_538"/>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41" name="Google Shape;341;g2244653a499_0_538"/>
          <p:cNvGrpSpPr/>
          <p:nvPr/>
        </p:nvGrpSpPr>
        <p:grpSpPr>
          <a:xfrm>
            <a:off x="8060379" y="344475"/>
            <a:ext cx="670072" cy="721457"/>
            <a:chOff x="0" y="-9525"/>
            <a:chExt cx="354123" cy="394843"/>
          </a:xfrm>
        </p:grpSpPr>
        <p:sp>
          <p:nvSpPr>
            <p:cNvPr id="342" name="Google Shape;342;g2244653a499_0_53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43" name="Google Shape;343;g2244653a499_0_53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44" name="Google Shape;344;g2244653a499_0_538"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345" name="Google Shape;345;g2244653a499_0_538"/>
          <p:cNvSpPr txBox="1"/>
          <p:nvPr/>
        </p:nvSpPr>
        <p:spPr>
          <a:xfrm>
            <a:off x="510425" y="968000"/>
            <a:ext cx="6967500" cy="5283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1700">
                <a:solidFill>
                  <a:schemeClr val="dk1"/>
                </a:solidFill>
                <a:latin typeface="Archivo Black"/>
                <a:ea typeface="Archivo Black"/>
                <a:cs typeface="Archivo Black"/>
                <a:sym typeface="Archivo Black"/>
              </a:rPr>
              <a:t>Identificar el tipo de dato de una variable</a:t>
            </a:r>
            <a:endParaRPr b="1" i="0" sz="2200" u="none" cap="none" strike="noStrike">
              <a:solidFill>
                <a:srgbClr val="0000FF"/>
              </a:solidFill>
              <a:latin typeface="Montserrat"/>
              <a:ea typeface="Montserrat"/>
              <a:cs typeface="Montserrat"/>
              <a:sym typeface="Montserrat"/>
            </a:endParaRPr>
          </a:p>
        </p:txBody>
      </p:sp>
      <p:sp>
        <p:nvSpPr>
          <p:cNvPr id="346" name="Google Shape;346;g2244653a499_0_538"/>
          <p:cNvSpPr txBox="1"/>
          <p:nvPr/>
        </p:nvSpPr>
        <p:spPr>
          <a:xfrm>
            <a:off x="432025" y="1457275"/>
            <a:ext cx="8280000" cy="120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Para determinar qué tipo de dato tiene una variable utilizamos </a:t>
            </a:r>
            <a:r>
              <a:rPr b="1" lang="es">
                <a:solidFill>
                  <a:schemeClr val="dk1"/>
                </a:solidFill>
                <a:latin typeface="Archivo Narrow"/>
                <a:ea typeface="Archivo Narrow"/>
                <a:cs typeface="Archivo Narrow"/>
                <a:sym typeface="Archivo Narrow"/>
              </a:rPr>
              <a:t>typeOf(), </a:t>
            </a:r>
            <a:r>
              <a:rPr lang="es">
                <a:solidFill>
                  <a:schemeClr val="dk1"/>
                </a:solidFill>
                <a:latin typeface="Archivo Narrow"/>
                <a:ea typeface="Archivo Narrow"/>
                <a:cs typeface="Archivo Narrow"/>
                <a:sym typeface="Archivo Narrow"/>
              </a:rPr>
              <a:t>que devuelve el tipo de dato primitivo asociado a una variable:</a:t>
            </a:r>
            <a:endParaRPr>
              <a:solidFill>
                <a:schemeClr val="dk1"/>
              </a:solidFill>
              <a:latin typeface="Archivo Narrow"/>
              <a:ea typeface="Archivo Narrow"/>
              <a:cs typeface="Archivo Narrow"/>
              <a:sym typeface="Archivo Narrow"/>
            </a:endParaRPr>
          </a:p>
        </p:txBody>
      </p:sp>
      <p:sp>
        <p:nvSpPr>
          <p:cNvPr id="347" name="Google Shape;347;g2244653a499_0_538"/>
          <p:cNvSpPr/>
          <p:nvPr/>
        </p:nvSpPr>
        <p:spPr>
          <a:xfrm>
            <a:off x="1890750" y="1942350"/>
            <a:ext cx="5043900" cy="2141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"Hola, me llamo Juan"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s, de string</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28</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n, de número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true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b, de booleano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u</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u, de undefined</a:t>
            </a:r>
            <a:endParaRPr b="0" i="0" sz="14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s</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u</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F6167"/>
              </a:solidFill>
              <a:latin typeface="Consolas"/>
              <a:ea typeface="Consolas"/>
              <a:cs typeface="Consolas"/>
              <a:sym typeface="Consolas"/>
            </a:endParaRPr>
          </a:p>
        </p:txBody>
      </p:sp>
      <p:pic>
        <p:nvPicPr>
          <p:cNvPr id="348" name="Google Shape;348;g2244653a499_0_538"/>
          <p:cNvPicPr preferRelativeResize="0"/>
          <p:nvPr/>
        </p:nvPicPr>
        <p:blipFill rotWithShape="1">
          <a:blip r:embed="rId5">
            <a:alphaModFix/>
          </a:blip>
          <a:srcRect b="0" l="0" r="0" t="0"/>
          <a:stretch/>
        </p:blipFill>
        <p:spPr>
          <a:xfrm>
            <a:off x="5077287" y="3064280"/>
            <a:ext cx="1857375" cy="1019175"/>
          </a:xfrm>
          <a:prstGeom prst="rect">
            <a:avLst/>
          </a:prstGeom>
          <a:solidFill>
            <a:srgbClr val="23262E"/>
          </a:solid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g2244653a499_0_499"/>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Tipos de datos</a:t>
            </a:r>
            <a:endParaRPr b="1" i="0" sz="3900" u="none" cap="none" strike="noStrike">
              <a:solidFill>
                <a:srgbClr val="0000FF"/>
              </a:solidFill>
              <a:latin typeface="Montserrat"/>
              <a:ea typeface="Montserrat"/>
              <a:cs typeface="Montserrat"/>
              <a:sym typeface="Montserrat"/>
            </a:endParaRPr>
          </a:p>
        </p:txBody>
      </p:sp>
      <p:cxnSp>
        <p:nvCxnSpPr>
          <p:cNvPr id="354" name="Google Shape;354;g2244653a499_0_49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55" name="Google Shape;355;g2244653a499_0_499"/>
          <p:cNvGrpSpPr/>
          <p:nvPr/>
        </p:nvGrpSpPr>
        <p:grpSpPr>
          <a:xfrm>
            <a:off x="8060379" y="344475"/>
            <a:ext cx="670072" cy="721457"/>
            <a:chOff x="0" y="-9525"/>
            <a:chExt cx="354123" cy="394843"/>
          </a:xfrm>
        </p:grpSpPr>
        <p:sp>
          <p:nvSpPr>
            <p:cNvPr id="356" name="Google Shape;356;g2244653a499_0_49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57" name="Google Shape;357;g2244653a499_0_49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58" name="Google Shape;358;g2244653a499_0_499"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359" name="Google Shape;359;g2244653a499_0_499"/>
          <p:cNvSpPr txBox="1"/>
          <p:nvPr/>
        </p:nvSpPr>
        <p:spPr>
          <a:xfrm>
            <a:off x="510425" y="968000"/>
            <a:ext cx="6967500" cy="5283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1700">
                <a:solidFill>
                  <a:schemeClr val="dk1"/>
                </a:solidFill>
                <a:latin typeface="Archivo Black"/>
                <a:ea typeface="Archivo Black"/>
                <a:cs typeface="Archivo Black"/>
                <a:sym typeface="Archivo Black"/>
              </a:rPr>
              <a:t>Las variables numéricas</a:t>
            </a:r>
            <a:endParaRPr b="1" i="0" sz="2200" u="none" cap="none" strike="noStrike">
              <a:solidFill>
                <a:srgbClr val="0000FF"/>
              </a:solidFill>
              <a:latin typeface="Montserrat"/>
              <a:ea typeface="Montserrat"/>
              <a:cs typeface="Montserrat"/>
              <a:sym typeface="Montserrat"/>
            </a:endParaRPr>
          </a:p>
        </p:txBody>
      </p:sp>
      <p:sp>
        <p:nvSpPr>
          <p:cNvPr id="360" name="Google Shape;360;g2244653a499_0_499"/>
          <p:cNvSpPr txBox="1"/>
          <p:nvPr/>
        </p:nvSpPr>
        <p:spPr>
          <a:xfrm>
            <a:off x="727375" y="1427000"/>
            <a:ext cx="7548000" cy="10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En JavaScript, los números constituyen un tipo de datos básico (primitivo). Para crear una variable numérica basta con escribirlas. No obstante, dado que en Javascript “todo es un objeto”, también podemos declararlas como si fuesen un objeto:</a:t>
            </a:r>
            <a:endParaRPr>
              <a:solidFill>
                <a:schemeClr val="dk1"/>
              </a:solidFill>
              <a:latin typeface="Archivo Narrow"/>
              <a:ea typeface="Archivo Narrow"/>
              <a:cs typeface="Archivo Narrow"/>
              <a:sym typeface="Archivo Narrow"/>
            </a:endParaRPr>
          </a:p>
        </p:txBody>
      </p:sp>
      <p:pic>
        <p:nvPicPr>
          <p:cNvPr id="361" name="Google Shape;361;g2244653a499_0_499"/>
          <p:cNvPicPr preferRelativeResize="0"/>
          <p:nvPr/>
        </p:nvPicPr>
        <p:blipFill rotWithShape="1">
          <a:blip r:embed="rId5">
            <a:alphaModFix/>
          </a:blip>
          <a:srcRect b="0" l="0" r="0" t="0"/>
          <a:stretch/>
        </p:blipFill>
        <p:spPr>
          <a:xfrm>
            <a:off x="1305224" y="2332949"/>
            <a:ext cx="6533575" cy="1118300"/>
          </a:xfrm>
          <a:prstGeom prst="rect">
            <a:avLst/>
          </a:prstGeom>
          <a:noFill/>
          <a:ln>
            <a:noFill/>
          </a:ln>
        </p:spPr>
      </p:pic>
      <p:sp>
        <p:nvSpPr>
          <p:cNvPr id="362" name="Google Shape;362;g2244653a499_0_499"/>
          <p:cNvSpPr/>
          <p:nvPr/>
        </p:nvSpPr>
        <p:spPr>
          <a:xfrm>
            <a:off x="924188" y="3486175"/>
            <a:ext cx="3435900" cy="759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Declarados como literales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4</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15.8</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63" name="Google Shape;363;g2244653a499_0_499"/>
          <p:cNvSpPr/>
          <p:nvPr/>
        </p:nvSpPr>
        <p:spPr>
          <a:xfrm>
            <a:off x="4766513" y="3486175"/>
            <a:ext cx="3435900" cy="759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Declarados como objetos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4</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15.8</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g2244653a499_0_577"/>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Tipos de datos</a:t>
            </a:r>
            <a:endParaRPr b="1" i="0" sz="3900" u="none" cap="none" strike="noStrike">
              <a:solidFill>
                <a:srgbClr val="0000FF"/>
              </a:solidFill>
              <a:latin typeface="Montserrat"/>
              <a:ea typeface="Montserrat"/>
              <a:cs typeface="Montserrat"/>
              <a:sym typeface="Montserrat"/>
            </a:endParaRPr>
          </a:p>
        </p:txBody>
      </p:sp>
      <p:cxnSp>
        <p:nvCxnSpPr>
          <p:cNvPr id="369" name="Google Shape;369;g2244653a499_0_57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70" name="Google Shape;370;g2244653a499_0_577"/>
          <p:cNvGrpSpPr/>
          <p:nvPr/>
        </p:nvGrpSpPr>
        <p:grpSpPr>
          <a:xfrm>
            <a:off x="8060379" y="344475"/>
            <a:ext cx="670072" cy="721457"/>
            <a:chOff x="0" y="-9525"/>
            <a:chExt cx="354123" cy="394843"/>
          </a:xfrm>
        </p:grpSpPr>
        <p:sp>
          <p:nvSpPr>
            <p:cNvPr id="371" name="Google Shape;371;g2244653a499_0_57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72" name="Google Shape;372;g2244653a499_0_57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73" name="Google Shape;373;g2244653a499_0_577"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374" name="Google Shape;374;g2244653a499_0_577"/>
          <p:cNvSpPr txBox="1"/>
          <p:nvPr/>
        </p:nvSpPr>
        <p:spPr>
          <a:xfrm>
            <a:off x="510425" y="968000"/>
            <a:ext cx="6967500" cy="5283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1700">
                <a:solidFill>
                  <a:schemeClr val="dk1"/>
                </a:solidFill>
                <a:latin typeface="Archivo Black"/>
                <a:ea typeface="Archivo Black"/>
                <a:cs typeface="Archivo Black"/>
                <a:sym typeface="Archivo Black"/>
              </a:rPr>
              <a:t>Objeto Number</a:t>
            </a:r>
            <a:endParaRPr b="1" i="0" sz="2200" u="none" cap="none" strike="noStrike">
              <a:solidFill>
                <a:srgbClr val="0000FF"/>
              </a:solidFill>
              <a:latin typeface="Montserrat"/>
              <a:ea typeface="Montserrat"/>
              <a:cs typeface="Montserrat"/>
              <a:sym typeface="Montserrat"/>
            </a:endParaRPr>
          </a:p>
        </p:txBody>
      </p:sp>
      <p:sp>
        <p:nvSpPr>
          <p:cNvPr id="375" name="Google Shape;375;g2244653a499_0_577"/>
          <p:cNvSpPr txBox="1"/>
          <p:nvPr/>
        </p:nvSpPr>
        <p:spPr>
          <a:xfrm>
            <a:off x="587300" y="1457275"/>
            <a:ext cx="8124600" cy="119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Number es el objeto primitivo que permite representar y manipular valores numéricos. El constructor Number contiene constantes y métodos para trabajar con números. Valores de otro tipo pueden ser convertidos a números usando la función Number(). Su sintaxis es:</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sp>
        <p:nvSpPr>
          <p:cNvPr id="376" name="Google Shape;376;g2244653a499_0_577"/>
          <p:cNvSpPr/>
          <p:nvPr/>
        </p:nvSpPr>
        <p:spPr>
          <a:xfrm>
            <a:off x="663799" y="2423925"/>
            <a:ext cx="48501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'123'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 es igual a 123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'123'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b es igual a 123</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"a: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"b: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77" name="Google Shape;377;g2244653a499_0_577"/>
          <p:cNvPicPr preferRelativeResize="0"/>
          <p:nvPr/>
        </p:nvPicPr>
        <p:blipFill rotWithShape="1">
          <a:blip r:embed="rId5">
            <a:alphaModFix/>
          </a:blip>
          <a:srcRect b="0" l="0" r="0" t="0"/>
          <a:stretch/>
        </p:blipFill>
        <p:spPr>
          <a:xfrm>
            <a:off x="5703073" y="2472301"/>
            <a:ext cx="2895600" cy="857250"/>
          </a:xfrm>
          <a:prstGeom prst="rect">
            <a:avLst/>
          </a:prstGeom>
          <a:solidFill>
            <a:srgbClr val="23262E"/>
          </a:solidFill>
          <a:ln>
            <a:noFill/>
          </a:ln>
        </p:spPr>
      </p:pic>
      <p:sp>
        <p:nvSpPr>
          <p:cNvPr id="378" name="Google Shape;378;g2244653a499_0_577"/>
          <p:cNvSpPr txBox="1"/>
          <p:nvPr/>
        </p:nvSpPr>
        <p:spPr>
          <a:xfrm>
            <a:off x="639950" y="3516500"/>
            <a:ext cx="8072100" cy="87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Creamos el objeto a mediante el constructor y guardamos en b el valor de la cadena ‘123’ en forma de número. Mostramos en consola ambos elementos.</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g2244653a499_0_587"/>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Tipos de datos</a:t>
            </a:r>
            <a:endParaRPr b="1" i="0" sz="3900" u="none" cap="none" strike="noStrike">
              <a:solidFill>
                <a:srgbClr val="0000FF"/>
              </a:solidFill>
              <a:latin typeface="Montserrat"/>
              <a:ea typeface="Montserrat"/>
              <a:cs typeface="Montserrat"/>
              <a:sym typeface="Montserrat"/>
            </a:endParaRPr>
          </a:p>
        </p:txBody>
      </p:sp>
      <p:cxnSp>
        <p:nvCxnSpPr>
          <p:cNvPr id="384" name="Google Shape;384;g2244653a499_0_58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85" name="Google Shape;385;g2244653a499_0_587"/>
          <p:cNvGrpSpPr/>
          <p:nvPr/>
        </p:nvGrpSpPr>
        <p:grpSpPr>
          <a:xfrm>
            <a:off x="8060379" y="344475"/>
            <a:ext cx="670072" cy="721457"/>
            <a:chOff x="0" y="-9525"/>
            <a:chExt cx="354123" cy="394843"/>
          </a:xfrm>
        </p:grpSpPr>
        <p:sp>
          <p:nvSpPr>
            <p:cNvPr id="386" name="Google Shape;386;g2244653a499_0_58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87" name="Google Shape;387;g2244653a499_0_58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88" name="Google Shape;388;g2244653a499_0_587"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389" name="Google Shape;389;g2244653a499_0_587"/>
          <p:cNvSpPr txBox="1"/>
          <p:nvPr/>
        </p:nvSpPr>
        <p:spPr>
          <a:xfrm>
            <a:off x="510425" y="968000"/>
            <a:ext cx="6967500" cy="5283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1700">
                <a:solidFill>
                  <a:schemeClr val="dk1"/>
                </a:solidFill>
                <a:latin typeface="Archivo Black"/>
                <a:ea typeface="Archivo Black"/>
                <a:cs typeface="Archivo Black"/>
                <a:sym typeface="Archivo Black"/>
              </a:rPr>
              <a:t>Comprobaciones numéricas</a:t>
            </a:r>
            <a:endParaRPr b="1" i="0" sz="2200" u="none" cap="none" strike="noStrike">
              <a:solidFill>
                <a:srgbClr val="0000FF"/>
              </a:solidFill>
              <a:latin typeface="Montserrat"/>
              <a:ea typeface="Montserrat"/>
              <a:cs typeface="Montserrat"/>
              <a:sym typeface="Montserrat"/>
            </a:endParaRPr>
          </a:p>
        </p:txBody>
      </p:sp>
      <p:sp>
        <p:nvSpPr>
          <p:cNvPr id="390" name="Google Shape;390;g2244653a499_0_587"/>
          <p:cNvSpPr txBox="1"/>
          <p:nvPr/>
        </p:nvSpPr>
        <p:spPr>
          <a:xfrm>
            <a:off x="727375" y="1381075"/>
            <a:ext cx="76179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Varias funciones de JS permiten conocer la naturaleza de una variable numérica (número finito, número entero, número seguro o si no es representable como un número). Devuelven true o false (un valor booleano). Las podemos ver en la siguiente tabla: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391" name="Google Shape;391;g2244653a499_0_587"/>
          <p:cNvPicPr preferRelativeResize="0"/>
          <p:nvPr/>
        </p:nvPicPr>
        <p:blipFill rotWithShape="1">
          <a:blip r:embed="rId5">
            <a:alphaModFix/>
          </a:blip>
          <a:srcRect b="0" l="0" r="0" t="0"/>
          <a:stretch/>
        </p:blipFill>
        <p:spPr>
          <a:xfrm>
            <a:off x="1653927" y="2413190"/>
            <a:ext cx="5748824" cy="18002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5" name="Shape 395"/>
        <p:cNvGrpSpPr/>
        <p:nvPr/>
      </p:nvGrpSpPr>
      <p:grpSpPr>
        <a:xfrm>
          <a:off x="0" y="0"/>
          <a:ext cx="0" cy="0"/>
          <a:chOff x="0" y="0"/>
          <a:chExt cx="0" cy="0"/>
        </a:xfrm>
      </p:grpSpPr>
      <p:sp>
        <p:nvSpPr>
          <p:cNvPr id="396" name="Google Shape;396;g2244653a499_0_597"/>
          <p:cNvSpPr txBox="1"/>
          <p:nvPr/>
        </p:nvSpPr>
        <p:spPr>
          <a:xfrm>
            <a:off x="587300" y="129325"/>
            <a:ext cx="6810900" cy="936600"/>
          </a:xfrm>
          <a:prstGeom prst="rect">
            <a:avLst/>
          </a:prstGeom>
          <a:noFill/>
          <a:ln>
            <a:noFill/>
          </a:ln>
        </p:spPr>
        <p:txBody>
          <a:bodyPr anchorCtr="0" anchor="b" bIns="91425" lIns="91425" spcFirstLastPara="1" rIns="91425" wrap="square" tIns="91425">
            <a:normAutofit fontScale="85000"/>
          </a:bodyPr>
          <a:lstStyle/>
          <a:p>
            <a:pPr indent="0" lvl="0" marL="0" marR="0" rtl="0" algn="l">
              <a:lnSpc>
                <a:spcPct val="120000"/>
              </a:lnSpc>
              <a:spcBef>
                <a:spcPts val="0"/>
              </a:spcBef>
              <a:spcAft>
                <a:spcPts val="0"/>
              </a:spcAft>
              <a:buClr>
                <a:schemeClr val="dk1"/>
              </a:buClr>
              <a:buSzPct val="32352"/>
              <a:buFont typeface="Arial"/>
              <a:buNone/>
            </a:pPr>
            <a:r>
              <a:rPr lang="es" sz="3400">
                <a:solidFill>
                  <a:schemeClr val="dk1"/>
                </a:solidFill>
                <a:latin typeface="Archivo Black"/>
                <a:ea typeface="Archivo Black"/>
                <a:cs typeface="Archivo Black"/>
                <a:sym typeface="Archivo Black"/>
              </a:rPr>
              <a:t>JS: Comprobaciones numéricas</a:t>
            </a:r>
            <a:endParaRPr b="1" i="0" sz="3900" u="none" cap="none" strike="noStrike">
              <a:solidFill>
                <a:srgbClr val="0000FF"/>
              </a:solidFill>
              <a:latin typeface="Montserrat"/>
              <a:ea typeface="Montserrat"/>
              <a:cs typeface="Montserrat"/>
              <a:sym typeface="Montserrat"/>
            </a:endParaRPr>
          </a:p>
        </p:txBody>
      </p:sp>
      <p:cxnSp>
        <p:nvCxnSpPr>
          <p:cNvPr id="397" name="Google Shape;397;g2244653a499_0_59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98" name="Google Shape;398;g2244653a499_0_597"/>
          <p:cNvGrpSpPr/>
          <p:nvPr/>
        </p:nvGrpSpPr>
        <p:grpSpPr>
          <a:xfrm>
            <a:off x="8060379" y="344475"/>
            <a:ext cx="670072" cy="721457"/>
            <a:chOff x="0" y="-9525"/>
            <a:chExt cx="354123" cy="394843"/>
          </a:xfrm>
        </p:grpSpPr>
        <p:sp>
          <p:nvSpPr>
            <p:cNvPr id="399" name="Google Shape;399;g2244653a499_0_59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00" name="Google Shape;400;g2244653a499_0_59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01" name="Google Shape;401;g2244653a499_0_597"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402" name="Google Shape;402;g2244653a499_0_597"/>
          <p:cNvSpPr txBox="1"/>
          <p:nvPr/>
        </p:nvSpPr>
        <p:spPr>
          <a:xfrm>
            <a:off x="432025" y="1000075"/>
            <a:ext cx="8280000" cy="67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Veamos dos ejemplos para cada una de estas funciones:</a:t>
            </a:r>
            <a:endParaRPr>
              <a:solidFill>
                <a:schemeClr val="dk1"/>
              </a:solidFill>
              <a:latin typeface="Archivo Narrow"/>
              <a:ea typeface="Archivo Narrow"/>
              <a:cs typeface="Archivo Narrow"/>
              <a:sym typeface="Archivo Narrow"/>
            </a:endParaRPr>
          </a:p>
        </p:txBody>
      </p:sp>
      <p:sp>
        <p:nvSpPr>
          <p:cNvPr id="403" name="Google Shape;403;g2244653a499_0_597"/>
          <p:cNvSpPr/>
          <p:nvPr/>
        </p:nvSpPr>
        <p:spPr>
          <a:xfrm>
            <a:off x="432025" y="1348675"/>
            <a:ext cx="8382900" cy="289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¿Número finito?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isFinite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isFinite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Infinity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infinito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¿Número entero?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4.6</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decimal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¿Número seguro?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isSafeInteger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1e15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isSafeInteger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1e16</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un valor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no seguro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¿No es un número?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isNaN</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NaN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isNaN</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un número</a:t>
            </a:r>
            <a:endParaRPr b="0" i="0" sz="1400" u="none" cap="none" strike="noStrike">
              <a:solidFill>
                <a:srgbClr val="D5CED9"/>
              </a:solidFill>
              <a:latin typeface="Consolas"/>
              <a:ea typeface="Consolas"/>
              <a:cs typeface="Consolas"/>
              <a:sym typeface="Consolas"/>
            </a:endParaRPr>
          </a:p>
        </p:txBody>
      </p:sp>
      <p:pic>
        <p:nvPicPr>
          <p:cNvPr id="404" name="Google Shape;404;g2244653a499_0_597"/>
          <p:cNvPicPr preferRelativeResize="0"/>
          <p:nvPr/>
        </p:nvPicPr>
        <p:blipFill rotWithShape="1">
          <a:blip r:embed="rId5">
            <a:alphaModFix/>
          </a:blip>
          <a:srcRect b="0" l="0" r="0" t="0"/>
          <a:stretch/>
        </p:blipFill>
        <p:spPr>
          <a:xfrm>
            <a:off x="6005036" y="2260678"/>
            <a:ext cx="2809875" cy="1981200"/>
          </a:xfrm>
          <a:prstGeom prst="rect">
            <a:avLst/>
          </a:prstGeom>
          <a:solidFill>
            <a:srgbClr val="23262E"/>
          </a:solid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Google Shape;409;g2244653a499_0_607"/>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Conversión numérica</a:t>
            </a:r>
            <a:endParaRPr b="1" i="0" sz="3900" u="none" cap="none" strike="noStrike">
              <a:solidFill>
                <a:srgbClr val="0000FF"/>
              </a:solidFill>
              <a:latin typeface="Montserrat"/>
              <a:ea typeface="Montserrat"/>
              <a:cs typeface="Montserrat"/>
              <a:sym typeface="Montserrat"/>
            </a:endParaRPr>
          </a:p>
        </p:txBody>
      </p:sp>
      <p:cxnSp>
        <p:nvCxnSpPr>
          <p:cNvPr id="410" name="Google Shape;410;g2244653a499_0_60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11" name="Google Shape;411;g2244653a499_0_607"/>
          <p:cNvGrpSpPr/>
          <p:nvPr/>
        </p:nvGrpSpPr>
        <p:grpSpPr>
          <a:xfrm>
            <a:off x="8060379" y="344475"/>
            <a:ext cx="670072" cy="721457"/>
            <a:chOff x="0" y="-9525"/>
            <a:chExt cx="354123" cy="394843"/>
          </a:xfrm>
        </p:grpSpPr>
        <p:sp>
          <p:nvSpPr>
            <p:cNvPr id="412" name="Google Shape;412;g2244653a499_0_60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13" name="Google Shape;413;g2244653a499_0_60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14" name="Google Shape;414;g2244653a499_0_607"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415" name="Google Shape;415;g2244653a499_0_607"/>
          <p:cNvSpPr txBox="1"/>
          <p:nvPr/>
        </p:nvSpPr>
        <p:spPr>
          <a:xfrm>
            <a:off x="432025" y="1152475"/>
            <a:ext cx="8280000" cy="331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Es posible convertir cadenas de texto en números, para posteriormente realizar operaciones con ellos. Las funciones de parseo numérico, parseInt() y parseFloat(), permiten realizar esto:</a:t>
            </a:r>
            <a:endParaRPr>
              <a:solidFill>
                <a:schemeClr val="dk1"/>
              </a:solidFill>
              <a:latin typeface="Archivo Narrow"/>
              <a:ea typeface="Archivo Narrow"/>
              <a:cs typeface="Archivo Narrow"/>
              <a:sym typeface="Archivo Narrow"/>
            </a:endParaRPr>
          </a:p>
        </p:txBody>
      </p:sp>
      <p:pic>
        <p:nvPicPr>
          <p:cNvPr id="416" name="Google Shape;416;g2244653a499_0_607"/>
          <p:cNvPicPr preferRelativeResize="0"/>
          <p:nvPr/>
        </p:nvPicPr>
        <p:blipFill rotWithShape="1">
          <a:blip r:embed="rId5">
            <a:alphaModFix/>
          </a:blip>
          <a:srcRect b="0" l="0" r="0" t="0"/>
          <a:stretch/>
        </p:blipFill>
        <p:spPr>
          <a:xfrm>
            <a:off x="701854" y="1933167"/>
            <a:ext cx="7898492" cy="219905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0" name="Shape 420"/>
        <p:cNvGrpSpPr/>
        <p:nvPr/>
      </p:nvGrpSpPr>
      <p:grpSpPr>
        <a:xfrm>
          <a:off x="0" y="0"/>
          <a:ext cx="0" cy="0"/>
          <a:chOff x="0" y="0"/>
          <a:chExt cx="0" cy="0"/>
        </a:xfrm>
      </p:grpSpPr>
      <p:sp>
        <p:nvSpPr>
          <p:cNvPr id="421" name="Google Shape;421;g2244653a499_0_617"/>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Conversión numérica</a:t>
            </a:r>
            <a:endParaRPr b="1" i="0" sz="3900" u="none" cap="none" strike="noStrike">
              <a:solidFill>
                <a:srgbClr val="0000FF"/>
              </a:solidFill>
              <a:latin typeface="Montserrat"/>
              <a:ea typeface="Montserrat"/>
              <a:cs typeface="Montserrat"/>
              <a:sym typeface="Montserrat"/>
            </a:endParaRPr>
          </a:p>
        </p:txBody>
      </p:sp>
      <p:cxnSp>
        <p:nvCxnSpPr>
          <p:cNvPr id="422" name="Google Shape;422;g2244653a499_0_61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23" name="Google Shape;423;g2244653a499_0_617"/>
          <p:cNvGrpSpPr/>
          <p:nvPr/>
        </p:nvGrpSpPr>
        <p:grpSpPr>
          <a:xfrm>
            <a:off x="8060379" y="344475"/>
            <a:ext cx="670072" cy="721457"/>
            <a:chOff x="0" y="-9525"/>
            <a:chExt cx="354123" cy="394843"/>
          </a:xfrm>
        </p:grpSpPr>
        <p:sp>
          <p:nvSpPr>
            <p:cNvPr id="424" name="Google Shape;424;g2244653a499_0_61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25" name="Google Shape;425;g2244653a499_0_61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26" name="Google Shape;426;g2244653a499_0_617"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427" name="Google Shape;427;g2244653a499_0_617"/>
          <p:cNvSpPr txBox="1"/>
          <p:nvPr/>
        </p:nvSpPr>
        <p:spPr>
          <a:xfrm>
            <a:off x="432025" y="1152475"/>
            <a:ext cx="8280000" cy="331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Veamos un ejemplo con parseInt(). Recibe como parámetro un texto que queremos convertir a número: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p:txBody>
      </p:sp>
      <p:sp>
        <p:nvSpPr>
          <p:cNvPr id="428" name="Google Shape;428;g2244653a499_0_617"/>
          <p:cNvSpPr/>
          <p:nvPr/>
        </p:nvSpPr>
        <p:spPr>
          <a:xfrm>
            <a:off x="582625" y="1942347"/>
            <a:ext cx="45720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42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42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"Núm. 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NaN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NaN</a:t>
            </a:r>
            <a:endParaRPr b="0" i="0" sz="1400" u="none" cap="none" strike="noStrike">
              <a:solidFill>
                <a:srgbClr val="D5CED9"/>
              </a:solidFill>
              <a:latin typeface="Consolas"/>
              <a:ea typeface="Consolas"/>
              <a:cs typeface="Consolas"/>
              <a:sym typeface="Consolas"/>
            </a:endParaRPr>
          </a:p>
        </p:txBody>
      </p:sp>
      <p:pic>
        <p:nvPicPr>
          <p:cNvPr id="429" name="Google Shape;429;g2244653a499_0_617"/>
          <p:cNvPicPr preferRelativeResize="0"/>
          <p:nvPr/>
        </p:nvPicPr>
        <p:blipFill rotWithShape="1">
          <a:blip r:embed="rId5">
            <a:alphaModFix/>
          </a:blip>
          <a:srcRect b="0" l="0" r="0" t="0"/>
          <a:stretch/>
        </p:blipFill>
        <p:spPr>
          <a:xfrm>
            <a:off x="5343762" y="1924051"/>
            <a:ext cx="2924175" cy="990600"/>
          </a:xfrm>
          <a:prstGeom prst="rect">
            <a:avLst/>
          </a:prstGeom>
          <a:solidFill>
            <a:srgbClr val="23262E"/>
          </a:solidFill>
          <a:ln>
            <a:noFill/>
          </a:ln>
        </p:spPr>
      </p:pic>
      <p:sp>
        <p:nvSpPr>
          <p:cNvPr id="430" name="Google Shape;430;g2244653a499_0_617"/>
          <p:cNvSpPr txBox="1"/>
          <p:nvPr/>
        </p:nvSpPr>
        <p:spPr>
          <a:xfrm>
            <a:off x="432025" y="3080875"/>
            <a:ext cx="8280000" cy="138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parseInt() funciona con variables de texto que contienen números o que comienzan por números. Sin embargo, si la variable de texto comienza por un valor que no es numérico, parseInt() devuelve un NaN (Not a Number).</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243c7d123e_1_3"/>
          <p:cNvSpPr txBox="1"/>
          <p:nvPr/>
        </p:nvSpPr>
        <p:spPr>
          <a:xfrm>
            <a:off x="1143725" y="10575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08.</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243c7d123e_1_3"/>
          <p:cNvSpPr txBox="1"/>
          <p:nvPr/>
        </p:nvSpPr>
        <p:spPr>
          <a:xfrm>
            <a:off x="502825" y="2015025"/>
            <a:ext cx="2540700" cy="20847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120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¿Qué es un framework?</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Componentes básicos de Bootstrap</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Cómo Grid agregar un componente a nuestro proyecto</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Git: Descarga de Git</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Crear un repositorio externo (GitHub)</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Comandos básicos (Init, commit, push)</a:t>
            </a:r>
            <a:endParaRPr b="0" i="0" sz="1000" u="none" cap="none" strike="noStrike">
              <a:solidFill>
                <a:schemeClr val="lt1"/>
              </a:solidFill>
              <a:latin typeface="Archivo Thin"/>
              <a:ea typeface="Archivo Thin"/>
              <a:cs typeface="Archivo Thin"/>
              <a:sym typeface="Archivo Thin"/>
            </a:endParaRPr>
          </a:p>
        </p:txBody>
      </p:sp>
      <p:sp>
        <p:nvSpPr>
          <p:cNvPr id="71" name="Google Shape;71;g2243c7d123e_1_3"/>
          <p:cNvSpPr txBox="1"/>
          <p:nvPr/>
        </p:nvSpPr>
        <p:spPr>
          <a:xfrm>
            <a:off x="1070875" y="16269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Bootstrap y Git</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FFFFFF"/>
              </a:solidFill>
              <a:latin typeface="Archivo Thin"/>
              <a:ea typeface="Archivo Thin"/>
              <a:cs typeface="Archivo Thin"/>
              <a:sym typeface="Archivo Thin"/>
            </a:endParaRPr>
          </a:p>
        </p:txBody>
      </p:sp>
      <p:sp>
        <p:nvSpPr>
          <p:cNvPr id="72" name="Google Shape;72;g2243c7d123e_1_3"/>
          <p:cNvSpPr txBox="1"/>
          <p:nvPr/>
        </p:nvSpPr>
        <p:spPr>
          <a:xfrm>
            <a:off x="3658325" y="10575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09.</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3" name="Google Shape;73;g2243c7d123e_1_3"/>
          <p:cNvSpPr txBox="1"/>
          <p:nvPr/>
        </p:nvSpPr>
        <p:spPr>
          <a:xfrm>
            <a:off x="3093625" y="2167425"/>
            <a:ext cx="2540700" cy="20847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120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¿Qué es y para qué se usa JavaScript?</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Conceptos generales. Sintaxis básica</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Variable: ¿qué es y cómo declararla? Tipos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Asignación y cambio del valor</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Operadores aritméticos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Conversión a entero y flotante</a:t>
            </a:r>
            <a:endParaRPr b="0" i="0" sz="1000" u="none" cap="none" strike="noStrike">
              <a:solidFill>
                <a:schemeClr val="lt1"/>
              </a:solidFill>
              <a:latin typeface="Archivo Thin"/>
              <a:ea typeface="Archivo Thin"/>
              <a:cs typeface="Archivo Thin"/>
              <a:sym typeface="Archivo Thin"/>
            </a:endParaRPr>
          </a:p>
        </p:txBody>
      </p:sp>
      <p:sp>
        <p:nvSpPr>
          <p:cNvPr id="74" name="Google Shape;74;g2243c7d123e_1_3"/>
          <p:cNvSpPr txBox="1"/>
          <p:nvPr/>
        </p:nvSpPr>
        <p:spPr>
          <a:xfrm>
            <a:off x="3702225" y="16789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1 - Introducción a JavaScript</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5" name="Google Shape;75;g2243c7d123e_1_3"/>
          <p:cNvSpPr txBox="1"/>
          <p:nvPr/>
        </p:nvSpPr>
        <p:spPr>
          <a:xfrm>
            <a:off x="6096725" y="10575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lang="es" sz="3000">
                <a:solidFill>
                  <a:schemeClr val="lt1"/>
                </a:solidFill>
                <a:latin typeface="Archivo Black"/>
                <a:ea typeface="Archivo Black"/>
                <a:cs typeface="Archivo Black"/>
                <a:sym typeface="Archivo Black"/>
              </a:rPr>
              <a:t>10</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6" name="Google Shape;76;g2243c7d123e_1_3"/>
          <p:cNvSpPr txBox="1"/>
          <p:nvPr/>
        </p:nvSpPr>
        <p:spPr>
          <a:xfrm>
            <a:off x="5684425" y="1862625"/>
            <a:ext cx="25407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120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Diagrama de flujo</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Condicional: ¿Qué es?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Operadores lógicos y de comparación: ¿Qué son y cuál es su uso en los condicionales?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Bucles: ¿Qué son? Tipos y diferencias entre sí</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Cómo combinar operadores lógicos y ciclos</a:t>
            </a:r>
            <a:endParaRPr sz="1000">
              <a:solidFill>
                <a:schemeClr val="lt1"/>
              </a:solidFill>
              <a:latin typeface="Archivo Thin"/>
              <a:ea typeface="Archivo Thin"/>
              <a:cs typeface="Archivo Thin"/>
              <a:sym typeface="Archivo Thin"/>
            </a:endParaRPr>
          </a:p>
          <a:p>
            <a:pPr indent="0" lvl="0" marL="0" marR="0" rtl="0" algn="l">
              <a:lnSpc>
                <a:spcPct val="115000"/>
              </a:lnSpc>
              <a:spcBef>
                <a:spcPts val="1200"/>
              </a:spcBef>
              <a:spcAft>
                <a:spcPts val="0"/>
              </a:spcAft>
              <a:buNone/>
            </a:pPr>
            <a:r>
              <a:t/>
            </a:r>
            <a:endParaRPr sz="1000">
              <a:solidFill>
                <a:schemeClr val="lt1"/>
              </a:solidFill>
              <a:latin typeface="Archivo Thin"/>
              <a:ea typeface="Archivo Thin"/>
              <a:cs typeface="Archivo Thin"/>
              <a:sym typeface="Archivo Thin"/>
            </a:endParaRPr>
          </a:p>
        </p:txBody>
      </p:sp>
      <p:sp>
        <p:nvSpPr>
          <p:cNvPr id="77" name="Google Shape;77;g2243c7d123e_1_3"/>
          <p:cNvSpPr txBox="1"/>
          <p:nvPr/>
        </p:nvSpPr>
        <p:spPr>
          <a:xfrm>
            <a:off x="6140625" y="1678975"/>
            <a:ext cx="1795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JS </a:t>
            </a:r>
            <a:r>
              <a:rPr lang="es" sz="1200">
                <a:solidFill>
                  <a:srgbClr val="FFFFFF"/>
                </a:solidFill>
                <a:latin typeface="Archivo Thin"/>
                <a:ea typeface="Archivo Thin"/>
                <a:cs typeface="Archivo Thin"/>
                <a:sym typeface="Archivo Thin"/>
              </a:rPr>
              <a:t>2 - Condicionales y ciclos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000" u="none" cap="none" strike="noStrike">
              <a:solidFill>
                <a:schemeClr val="lt1"/>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4" name="Shape 434"/>
        <p:cNvGrpSpPr/>
        <p:nvPr/>
      </p:nvGrpSpPr>
      <p:grpSpPr>
        <a:xfrm>
          <a:off x="0" y="0"/>
          <a:ext cx="0" cy="0"/>
          <a:chOff x="0" y="0"/>
          <a:chExt cx="0" cy="0"/>
        </a:xfrm>
      </p:grpSpPr>
      <p:sp>
        <p:nvSpPr>
          <p:cNvPr id="435" name="Google Shape;435;g2244653a499_0_647"/>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Conversión numérica</a:t>
            </a:r>
            <a:endParaRPr b="1" i="0" sz="3900" u="none" cap="none" strike="noStrike">
              <a:solidFill>
                <a:srgbClr val="0000FF"/>
              </a:solidFill>
              <a:latin typeface="Montserrat"/>
              <a:ea typeface="Montserrat"/>
              <a:cs typeface="Montserrat"/>
              <a:sym typeface="Montserrat"/>
            </a:endParaRPr>
          </a:p>
        </p:txBody>
      </p:sp>
      <p:cxnSp>
        <p:nvCxnSpPr>
          <p:cNvPr id="436" name="Google Shape;436;g2244653a499_0_64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37" name="Google Shape;437;g2244653a499_0_647"/>
          <p:cNvGrpSpPr/>
          <p:nvPr/>
        </p:nvGrpSpPr>
        <p:grpSpPr>
          <a:xfrm>
            <a:off x="8060379" y="344475"/>
            <a:ext cx="670072" cy="721457"/>
            <a:chOff x="0" y="-9525"/>
            <a:chExt cx="354123" cy="394843"/>
          </a:xfrm>
        </p:grpSpPr>
        <p:sp>
          <p:nvSpPr>
            <p:cNvPr id="438" name="Google Shape;438;g2244653a499_0_64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39" name="Google Shape;439;g2244653a499_0_64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40" name="Google Shape;440;g2244653a499_0_647"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441" name="Google Shape;441;g2244653a499_0_647"/>
          <p:cNvSpPr txBox="1"/>
          <p:nvPr/>
        </p:nvSpPr>
        <p:spPr>
          <a:xfrm>
            <a:off x="660025" y="1228675"/>
            <a:ext cx="8052000" cy="331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Si utilizamos </a:t>
            </a:r>
            <a:r>
              <a:rPr b="1" lang="es">
                <a:solidFill>
                  <a:schemeClr val="dk1"/>
                </a:solidFill>
                <a:latin typeface="Archivo Narrow"/>
                <a:ea typeface="Archivo Narrow"/>
                <a:cs typeface="Archivo Narrow"/>
                <a:sym typeface="Archivo Narrow"/>
              </a:rPr>
              <a:t>parseInt()</a:t>
            </a:r>
            <a:r>
              <a:rPr lang="es">
                <a:solidFill>
                  <a:schemeClr val="dk1"/>
                </a:solidFill>
                <a:latin typeface="Archivo Narrow"/>
                <a:ea typeface="Archivo Narrow"/>
                <a:cs typeface="Archivo Narrow"/>
                <a:sym typeface="Archivo Narrow"/>
              </a:rPr>
              <a:t> con dos parámetros, donde el primero es el texto con el número y el segundo es la base numérica del número, se realiza la conversión de tipo respetando la base elegida:</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p:txBody>
      </p:sp>
      <p:sp>
        <p:nvSpPr>
          <p:cNvPr id="442" name="Google Shape;442;g2244653a499_0_647"/>
          <p:cNvSpPr/>
          <p:nvPr/>
        </p:nvSpPr>
        <p:spPr>
          <a:xfrm>
            <a:off x="528950" y="2134875"/>
            <a:ext cx="50853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"11101"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29 en binario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"31"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8</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25 en octal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"FF"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16</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255 en hexadecimal</a:t>
            </a:r>
            <a:endParaRPr b="0" i="0" sz="1400" u="none" cap="none" strike="noStrike">
              <a:solidFill>
                <a:srgbClr val="D5CED9"/>
              </a:solidFill>
              <a:latin typeface="Consolas"/>
              <a:ea typeface="Consolas"/>
              <a:cs typeface="Consolas"/>
              <a:sym typeface="Consolas"/>
            </a:endParaRPr>
          </a:p>
        </p:txBody>
      </p:sp>
      <p:pic>
        <p:nvPicPr>
          <p:cNvPr id="443" name="Google Shape;443;g2244653a499_0_647"/>
          <p:cNvPicPr preferRelativeResize="0"/>
          <p:nvPr/>
        </p:nvPicPr>
        <p:blipFill rotWithShape="1">
          <a:blip r:embed="rId5">
            <a:alphaModFix/>
          </a:blip>
          <a:srcRect b="0" l="0" r="0" t="0"/>
          <a:stretch/>
        </p:blipFill>
        <p:spPr>
          <a:xfrm>
            <a:off x="5721114" y="2146980"/>
            <a:ext cx="2990850" cy="714375"/>
          </a:xfrm>
          <a:prstGeom prst="rect">
            <a:avLst/>
          </a:prstGeom>
          <a:solidFill>
            <a:srgbClr val="23262E"/>
          </a:solidFill>
          <a:ln>
            <a:noFill/>
          </a:ln>
        </p:spPr>
      </p:pic>
      <p:sp>
        <p:nvSpPr>
          <p:cNvPr id="444" name="Google Shape;444;g2244653a499_0_647"/>
          <p:cNvSpPr txBox="1"/>
          <p:nvPr/>
        </p:nvSpPr>
        <p:spPr>
          <a:xfrm>
            <a:off x="659875" y="3004675"/>
            <a:ext cx="8052000" cy="13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Esta modalidad de parseInt() se utiliza para pasar a base decimal un número que se encuentra en otra base (binario, octal, hexadecimal, etc.) parseFloat() funciona exactamente igual, pero en lugar de operar con números enteros opera con números en coma flotante.</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8" name="Shape 448"/>
        <p:cNvGrpSpPr/>
        <p:nvPr/>
      </p:nvGrpSpPr>
      <p:grpSpPr>
        <a:xfrm>
          <a:off x="0" y="0"/>
          <a:ext cx="0" cy="0"/>
          <a:chOff x="0" y="0"/>
          <a:chExt cx="0" cy="0"/>
        </a:xfrm>
      </p:grpSpPr>
      <p:sp>
        <p:nvSpPr>
          <p:cNvPr id="449" name="Google Shape;449;g2244653a499_0_693"/>
          <p:cNvSpPr txBox="1"/>
          <p:nvPr/>
        </p:nvSpPr>
        <p:spPr>
          <a:xfrm>
            <a:off x="587300" y="129325"/>
            <a:ext cx="7658100" cy="936600"/>
          </a:xfrm>
          <a:prstGeom prst="rect">
            <a:avLst/>
          </a:prstGeom>
          <a:noFill/>
          <a:ln>
            <a:noFill/>
          </a:ln>
        </p:spPr>
        <p:txBody>
          <a:bodyPr anchorCtr="0" anchor="b" bIns="91425" lIns="91425" spcFirstLastPara="1" rIns="91425" wrap="square" tIns="91425">
            <a:normAutofit fontScale="70000"/>
          </a:bodyPr>
          <a:lstStyle/>
          <a:p>
            <a:pPr indent="0" lvl="0" marL="0" marR="0" rtl="0" algn="l">
              <a:lnSpc>
                <a:spcPct val="120000"/>
              </a:lnSpc>
              <a:spcBef>
                <a:spcPts val="0"/>
              </a:spcBef>
              <a:spcAft>
                <a:spcPts val="0"/>
              </a:spcAft>
              <a:buClr>
                <a:schemeClr val="dk1"/>
              </a:buClr>
              <a:buSzPct val="32352"/>
              <a:buFont typeface="Arial"/>
              <a:buNone/>
            </a:pPr>
            <a:r>
              <a:rPr lang="es" sz="3400">
                <a:solidFill>
                  <a:schemeClr val="dk1"/>
                </a:solidFill>
                <a:latin typeface="Archivo Black"/>
                <a:ea typeface="Archivo Black"/>
                <a:cs typeface="Archivo Black"/>
                <a:sym typeface="Archivo Black"/>
              </a:rPr>
              <a:t>JS: Operadores </a:t>
            </a:r>
            <a:r>
              <a:rPr lang="es" sz="3400">
                <a:solidFill>
                  <a:schemeClr val="dk1"/>
                </a:solidFill>
                <a:latin typeface="Archivo Black"/>
                <a:ea typeface="Archivo Black"/>
                <a:cs typeface="Archivo Black"/>
                <a:sym typeface="Archivo Black"/>
              </a:rPr>
              <a:t>aritméticos</a:t>
            </a:r>
            <a:r>
              <a:rPr lang="es" sz="3400">
                <a:solidFill>
                  <a:schemeClr val="dk1"/>
                </a:solidFill>
                <a:latin typeface="Archivo Black"/>
                <a:ea typeface="Archivo Black"/>
                <a:cs typeface="Archivo Black"/>
                <a:sym typeface="Archivo Black"/>
              </a:rPr>
              <a:t> y de asignación</a:t>
            </a:r>
            <a:endParaRPr b="1" i="0" sz="3900" u="none" cap="none" strike="noStrike">
              <a:solidFill>
                <a:srgbClr val="0000FF"/>
              </a:solidFill>
              <a:latin typeface="Montserrat"/>
              <a:ea typeface="Montserrat"/>
              <a:cs typeface="Montserrat"/>
              <a:sym typeface="Montserrat"/>
            </a:endParaRPr>
          </a:p>
        </p:txBody>
      </p:sp>
      <p:cxnSp>
        <p:nvCxnSpPr>
          <p:cNvPr id="450" name="Google Shape;450;g2244653a499_0_693"/>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51" name="Google Shape;451;g2244653a499_0_693"/>
          <p:cNvGrpSpPr/>
          <p:nvPr/>
        </p:nvGrpSpPr>
        <p:grpSpPr>
          <a:xfrm>
            <a:off x="8060379" y="344475"/>
            <a:ext cx="670072" cy="721457"/>
            <a:chOff x="0" y="-9525"/>
            <a:chExt cx="354123" cy="394843"/>
          </a:xfrm>
        </p:grpSpPr>
        <p:sp>
          <p:nvSpPr>
            <p:cNvPr id="452" name="Google Shape;452;g2244653a499_0_69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53" name="Google Shape;453;g2244653a499_0_69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54" name="Google Shape;454;g2244653a499_0_693"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455" name="Google Shape;455;g2244653a499_0_693"/>
          <p:cNvSpPr txBox="1"/>
          <p:nvPr/>
        </p:nvSpPr>
        <p:spPr>
          <a:xfrm>
            <a:off x="587300" y="1152475"/>
            <a:ext cx="37242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El operador de asignación (=) le otorga un valor a una variable y se coloca entre la variable y el valor a asignar.</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Los operadores aritméticos que vemos a la derecha se utilizan para realizar operaciones aritméticas en números:</a:t>
            </a:r>
            <a:endParaRPr>
              <a:solidFill>
                <a:schemeClr val="dk1"/>
              </a:solidFill>
              <a:latin typeface="Archivo Narrow"/>
              <a:ea typeface="Archivo Narrow"/>
              <a:cs typeface="Archivo Narrow"/>
              <a:sym typeface="Archivo Narrow"/>
            </a:endParaRPr>
          </a:p>
        </p:txBody>
      </p:sp>
      <p:graphicFrame>
        <p:nvGraphicFramePr>
          <p:cNvPr id="456" name="Google Shape;456;g2244653a499_0_693"/>
          <p:cNvGraphicFramePr/>
          <p:nvPr/>
        </p:nvGraphicFramePr>
        <p:xfrm>
          <a:off x="4987575" y="1443443"/>
          <a:ext cx="3000000" cy="3000000"/>
        </p:xfrm>
        <a:graphic>
          <a:graphicData uri="http://schemas.openxmlformats.org/drawingml/2006/table">
            <a:tbl>
              <a:tblPr bandRow="1" firstRow="1">
                <a:noFill/>
                <a:tableStyleId>{E586FB3D-24E7-49F6-9818-5287C5150256}</a:tableStyleId>
              </a:tblPr>
              <a:tblGrid>
                <a:gridCol w="1150425"/>
                <a:gridCol w="2268450"/>
              </a:tblGrid>
              <a:tr h="34567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Operador</a:t>
                      </a:r>
                      <a:endParaRPr sz="1400" u="none" cap="none" strike="noStrike"/>
                    </a:p>
                  </a:txBody>
                  <a:tcPr marT="45725" marB="45725" marR="91450" marL="91450">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Descripción</a:t>
                      </a:r>
                      <a:endParaRPr sz="1400" u="none" cap="none" strike="noStrike"/>
                    </a:p>
                  </a:txBody>
                  <a:tcPr marT="45725" marB="45725" marR="91450" marL="91450">
                    <a:solidFill>
                      <a:srgbClr val="F8C823"/>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Suma</a:t>
                      </a:r>
                      <a:endParaRPr sz="1200" u="none" cap="none" strike="noStrike"/>
                    </a:p>
                  </a:txBody>
                  <a:tcPr marT="45725" marB="45725" marR="91450" marL="91450">
                    <a:solidFill>
                      <a:srgbClr val="FFE66D"/>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Resta</a:t>
                      </a:r>
                      <a:endParaRPr sz="1200" u="none" cap="none" strike="noStrike"/>
                    </a:p>
                  </a:txBody>
                  <a:tcPr marT="45725" marB="45725" marR="91450" marL="91450">
                    <a:solidFill>
                      <a:srgbClr val="F3F3F3"/>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Multiplicación</a:t>
                      </a:r>
                      <a:endParaRPr sz="1200" u="none" cap="none" strike="noStrike"/>
                    </a:p>
                  </a:txBody>
                  <a:tcPr marT="45725" marB="45725" marR="91450" marL="91450">
                    <a:solidFill>
                      <a:srgbClr val="FFE66D"/>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Exponenciación</a:t>
                      </a:r>
                      <a:endParaRPr sz="1200" u="none" cap="none" strike="noStrike"/>
                    </a:p>
                  </a:txBody>
                  <a:tcPr marT="45725" marB="45725" marR="91450" marL="91450">
                    <a:solidFill>
                      <a:srgbClr val="F3F3F3"/>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División</a:t>
                      </a:r>
                      <a:endParaRPr sz="1200" u="none" cap="none" strike="noStrike"/>
                    </a:p>
                  </a:txBody>
                  <a:tcPr marT="45725" marB="45725" marR="91450" marL="91450">
                    <a:solidFill>
                      <a:srgbClr val="FFE66D"/>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Módulo: resto de dividir</a:t>
                      </a:r>
                      <a:endParaRPr sz="1200" u="none" cap="none" strike="noStrike"/>
                    </a:p>
                  </a:txBody>
                  <a:tcPr marT="45725" marB="45725" marR="91450" marL="91450">
                    <a:solidFill>
                      <a:srgbClr val="F3F3F3"/>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FE66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Incremento</a:t>
                      </a:r>
                      <a:endParaRPr sz="1200" u="none" cap="none" strike="noStrike"/>
                    </a:p>
                  </a:txBody>
                  <a:tcPr marT="45725" marB="45725" marR="91450" marL="91450">
                    <a:solidFill>
                      <a:srgbClr val="FFE66D"/>
                    </a:solidFill>
                  </a:tcPr>
                </a:tc>
              </a:tr>
              <a:tr h="3111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endParaRPr sz="1200" u="none" cap="none" strike="noStrike"/>
                    </a:p>
                  </a:txBody>
                  <a:tcPr marT="45725" marB="45725" marR="91450" marL="91450">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t>Decremento</a:t>
                      </a:r>
                      <a:endParaRPr sz="1200" u="none" cap="none" strike="noStrike"/>
                    </a:p>
                  </a:txBody>
                  <a:tcPr marT="45725" marB="45725" marR="91450" marL="91450">
                    <a:solidFill>
                      <a:srgbClr val="F3F3F3"/>
                    </a:solidFill>
                  </a:tcPr>
                </a:tc>
              </a:tr>
            </a:tbl>
          </a:graphicData>
        </a:graphic>
      </p:graphicFrame>
      <p:sp>
        <p:nvSpPr>
          <p:cNvPr id="457" name="Google Shape;457;g2244653a499_0_693"/>
          <p:cNvSpPr/>
          <p:nvPr/>
        </p:nvSpPr>
        <p:spPr>
          <a:xfrm>
            <a:off x="1234346" y="2534449"/>
            <a:ext cx="17586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10</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1" name="Shape 461"/>
        <p:cNvGrpSpPr/>
        <p:nvPr/>
      </p:nvGrpSpPr>
      <p:grpSpPr>
        <a:xfrm>
          <a:off x="0" y="0"/>
          <a:ext cx="0" cy="0"/>
          <a:chOff x="0" y="0"/>
          <a:chExt cx="0" cy="0"/>
        </a:xfrm>
      </p:grpSpPr>
      <p:sp>
        <p:nvSpPr>
          <p:cNvPr id="462" name="Google Shape;462;g2244653a499_0_702"/>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Concatenación</a:t>
            </a:r>
            <a:endParaRPr b="1" i="0" sz="3900" u="none" cap="none" strike="noStrike">
              <a:solidFill>
                <a:srgbClr val="0000FF"/>
              </a:solidFill>
              <a:latin typeface="Montserrat"/>
              <a:ea typeface="Montserrat"/>
              <a:cs typeface="Montserrat"/>
              <a:sym typeface="Montserrat"/>
            </a:endParaRPr>
          </a:p>
        </p:txBody>
      </p:sp>
      <p:cxnSp>
        <p:nvCxnSpPr>
          <p:cNvPr id="463" name="Google Shape;463;g2244653a499_0_70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64" name="Google Shape;464;g2244653a499_0_702"/>
          <p:cNvGrpSpPr/>
          <p:nvPr/>
        </p:nvGrpSpPr>
        <p:grpSpPr>
          <a:xfrm>
            <a:off x="8060379" y="344475"/>
            <a:ext cx="670072" cy="721457"/>
            <a:chOff x="0" y="-9525"/>
            <a:chExt cx="354123" cy="394843"/>
          </a:xfrm>
        </p:grpSpPr>
        <p:sp>
          <p:nvSpPr>
            <p:cNvPr id="465" name="Google Shape;465;g2244653a499_0_70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66" name="Google Shape;466;g2244653a499_0_70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67" name="Google Shape;467;g2244653a499_0_702"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468" name="Google Shape;468;g2244653a499_0_702"/>
          <p:cNvSpPr txBox="1"/>
          <p:nvPr/>
        </p:nvSpPr>
        <p:spPr>
          <a:xfrm>
            <a:off x="5082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Los operadores + y += también se pueden utilizar para agregar (concatenar) cadenas. En este contexto, el operador + se denomina operador de concatenación.</a:t>
            </a:r>
            <a:endParaRPr>
              <a:solidFill>
                <a:schemeClr val="dk1"/>
              </a:solidFill>
              <a:latin typeface="Archivo Narrow"/>
              <a:ea typeface="Archivo Narrow"/>
              <a:cs typeface="Archivo Narrow"/>
              <a:sym typeface="Archivo Narrow"/>
            </a:endParaRPr>
          </a:p>
        </p:txBody>
      </p:sp>
      <p:sp>
        <p:nvSpPr>
          <p:cNvPr id="469" name="Google Shape;469;g2244653a499_0_702"/>
          <p:cNvSpPr/>
          <p:nvPr/>
        </p:nvSpPr>
        <p:spPr>
          <a:xfrm>
            <a:off x="603175" y="2430380"/>
            <a:ext cx="35256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"Juan"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"Pablo"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txt3</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70" name="Google Shape;470;g2244653a499_0_702"/>
          <p:cNvSpPr/>
          <p:nvPr/>
        </p:nvSpPr>
        <p:spPr>
          <a:xfrm>
            <a:off x="4958375" y="2442174"/>
            <a:ext cx="35256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"Bienvenidos "</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txt4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 Javascript"</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txt4</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471" name="Google Shape;471;g2244653a499_0_702"/>
          <p:cNvPicPr preferRelativeResize="0"/>
          <p:nvPr/>
        </p:nvPicPr>
        <p:blipFill rotWithShape="1">
          <a:blip r:embed="rId5">
            <a:alphaModFix/>
          </a:blip>
          <a:srcRect b="0" l="0" r="0" t="0"/>
          <a:stretch/>
        </p:blipFill>
        <p:spPr>
          <a:xfrm>
            <a:off x="6178926" y="3320178"/>
            <a:ext cx="2305050" cy="304800"/>
          </a:xfrm>
          <a:prstGeom prst="rect">
            <a:avLst/>
          </a:prstGeom>
          <a:solidFill>
            <a:srgbClr val="23262E"/>
          </a:solidFill>
          <a:ln>
            <a:noFill/>
          </a:ln>
        </p:spPr>
      </p:pic>
      <p:pic>
        <p:nvPicPr>
          <p:cNvPr id="472" name="Google Shape;472;g2244653a499_0_702"/>
          <p:cNvPicPr preferRelativeResize="0"/>
          <p:nvPr/>
        </p:nvPicPr>
        <p:blipFill rotWithShape="1">
          <a:blip r:embed="rId6">
            <a:alphaModFix/>
          </a:blip>
          <a:srcRect b="0" l="0" r="0" t="0"/>
          <a:stretch/>
        </p:blipFill>
        <p:spPr>
          <a:xfrm>
            <a:off x="2719074" y="3320174"/>
            <a:ext cx="1409700" cy="371475"/>
          </a:xfrm>
          <a:prstGeom prst="rect">
            <a:avLst/>
          </a:prstGeom>
          <a:solidFill>
            <a:srgbClr val="23262E"/>
          </a:solidFill>
          <a:ln>
            <a:noFill/>
          </a:ln>
        </p:spPr>
      </p:pic>
      <p:sp>
        <p:nvSpPr>
          <p:cNvPr id="473" name="Google Shape;473;g2244653a499_0_702"/>
          <p:cNvSpPr txBox="1"/>
          <p:nvPr/>
        </p:nvSpPr>
        <p:spPr>
          <a:xfrm>
            <a:off x="508225" y="3727600"/>
            <a:ext cx="8280000" cy="7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Agregar dos números devolverá la suma, pero agregar un número y una cadena devolverá una cadena.</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7" name="Shape 477"/>
        <p:cNvGrpSpPr/>
        <p:nvPr/>
      </p:nvGrpSpPr>
      <p:grpSpPr>
        <a:xfrm>
          <a:off x="0" y="0"/>
          <a:ext cx="0" cy="0"/>
          <a:chOff x="0" y="0"/>
          <a:chExt cx="0" cy="0"/>
        </a:xfrm>
      </p:grpSpPr>
      <p:sp>
        <p:nvSpPr>
          <p:cNvPr id="478" name="Google Shape;478;g2244653a499_0_711"/>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Prompt()</a:t>
            </a:r>
            <a:endParaRPr b="1" i="0" sz="3900" u="none" cap="none" strike="noStrike">
              <a:solidFill>
                <a:srgbClr val="0000FF"/>
              </a:solidFill>
              <a:latin typeface="Montserrat"/>
              <a:ea typeface="Montserrat"/>
              <a:cs typeface="Montserrat"/>
              <a:sym typeface="Montserrat"/>
            </a:endParaRPr>
          </a:p>
        </p:txBody>
      </p:sp>
      <p:cxnSp>
        <p:nvCxnSpPr>
          <p:cNvPr id="479" name="Google Shape;479;g2244653a499_0_711"/>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80" name="Google Shape;480;g2244653a499_0_711"/>
          <p:cNvGrpSpPr/>
          <p:nvPr/>
        </p:nvGrpSpPr>
        <p:grpSpPr>
          <a:xfrm>
            <a:off x="8060379" y="344475"/>
            <a:ext cx="670072" cy="721457"/>
            <a:chOff x="0" y="-9525"/>
            <a:chExt cx="354123" cy="394843"/>
          </a:xfrm>
        </p:grpSpPr>
        <p:sp>
          <p:nvSpPr>
            <p:cNvPr id="481" name="Google Shape;481;g2244653a499_0_71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82" name="Google Shape;482;g2244653a499_0_71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83" name="Google Shape;483;g2244653a499_0_711"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484" name="Google Shape;484;g2244653a499_0_711"/>
          <p:cNvSpPr txBox="1"/>
          <p:nvPr/>
        </p:nvSpPr>
        <p:spPr>
          <a:xfrm>
            <a:off x="508225" y="1228675"/>
            <a:ext cx="8280000" cy="143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función prompt es un método del objeto Window. Se utiliza para solicitarle al usuario que ingrese datos por medio del teclado. Recibe dos parámetros: el mensaje que se muestra en la ventana y el valor inicial del área de texto. Su sintaxis es: variable = prompt(mensaje, valor inicial)</a:t>
            </a:r>
            <a:endParaRPr sz="145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
        <p:nvSpPr>
          <p:cNvPr id="485" name="Google Shape;485;g2244653a499_0_711"/>
          <p:cNvSpPr/>
          <p:nvPr/>
        </p:nvSpPr>
        <p:spPr>
          <a:xfrm>
            <a:off x="555562" y="2723635"/>
            <a:ext cx="56094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nombre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prompt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"Ingrese su nombre"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document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write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"Hola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nombre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486" name="Google Shape;486;g2244653a499_0_711"/>
          <p:cNvPicPr preferRelativeResize="0"/>
          <p:nvPr/>
        </p:nvPicPr>
        <p:blipFill rotWithShape="1">
          <a:blip r:embed="rId5">
            <a:alphaModFix/>
          </a:blip>
          <a:srcRect b="0" l="0" r="0" t="0"/>
          <a:stretch/>
        </p:blipFill>
        <p:spPr>
          <a:xfrm>
            <a:off x="5579525" y="2957218"/>
            <a:ext cx="3007626" cy="115399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g2244653a499_0_720"/>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Document.write()</a:t>
            </a:r>
            <a:endParaRPr b="1" i="0" sz="3900" u="none" cap="none" strike="noStrike">
              <a:solidFill>
                <a:srgbClr val="0000FF"/>
              </a:solidFill>
              <a:latin typeface="Montserrat"/>
              <a:ea typeface="Montserrat"/>
              <a:cs typeface="Montserrat"/>
              <a:sym typeface="Montserrat"/>
            </a:endParaRPr>
          </a:p>
        </p:txBody>
      </p:sp>
      <p:cxnSp>
        <p:nvCxnSpPr>
          <p:cNvPr id="492" name="Google Shape;492;g2244653a499_0_72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93" name="Google Shape;493;g2244653a499_0_720"/>
          <p:cNvGrpSpPr/>
          <p:nvPr/>
        </p:nvGrpSpPr>
        <p:grpSpPr>
          <a:xfrm>
            <a:off x="8060379" y="344475"/>
            <a:ext cx="670072" cy="721457"/>
            <a:chOff x="0" y="-9525"/>
            <a:chExt cx="354123" cy="394843"/>
          </a:xfrm>
        </p:grpSpPr>
        <p:sp>
          <p:nvSpPr>
            <p:cNvPr id="494" name="Google Shape;494;g2244653a499_0_72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95" name="Google Shape;495;g2244653a499_0_72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96" name="Google Shape;496;g2244653a499_0_720"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497" name="Google Shape;497;g2244653a499_0_720"/>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a:solidFill>
                  <a:schemeClr val="dk1"/>
                </a:solidFill>
                <a:latin typeface="Archivo Narrow"/>
                <a:ea typeface="Archivo Narrow"/>
                <a:cs typeface="Archivo Narrow"/>
                <a:sym typeface="Archivo Narrow"/>
              </a:rPr>
              <a:t>document.write() </a:t>
            </a:r>
            <a:r>
              <a:rPr lang="es">
                <a:solidFill>
                  <a:schemeClr val="dk1"/>
                </a:solidFill>
                <a:latin typeface="Archivo Narrow"/>
                <a:ea typeface="Archivo Narrow"/>
                <a:cs typeface="Archivo Narrow"/>
                <a:sym typeface="Archivo Narrow"/>
              </a:rPr>
              <a:t>nos permite escribir directamente dentro del propio documento HTML.</a:t>
            </a:r>
            <a:endParaRPr sz="1650">
              <a:solidFill>
                <a:srgbClr val="595959"/>
              </a:solidFill>
              <a:latin typeface="Montserrat"/>
              <a:ea typeface="Montserrat"/>
              <a:cs typeface="Montserrat"/>
              <a:sym typeface="Montserrat"/>
            </a:endParaRPr>
          </a:p>
        </p:txBody>
      </p:sp>
      <p:sp>
        <p:nvSpPr>
          <p:cNvPr id="498" name="Google Shape;498;g2244653a499_0_720"/>
          <p:cNvSpPr/>
          <p:nvPr/>
        </p:nvSpPr>
        <p:spPr>
          <a:xfrm>
            <a:off x="540825" y="1878300"/>
            <a:ext cx="4908900" cy="2244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html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head</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title</a:t>
            </a:r>
            <a:r>
              <a:rPr b="0" i="0" lang="es" sz="1400" u="none" cap="none" strike="noStrike">
                <a:solidFill>
                  <a:srgbClr val="D5CED9"/>
                </a:solidFill>
                <a:latin typeface="Consolas"/>
                <a:ea typeface="Consolas"/>
                <a:cs typeface="Consolas"/>
                <a:sym typeface="Consolas"/>
              </a:rPr>
              <a:t>&gt;Título de la página&lt;/</a:t>
            </a:r>
            <a:r>
              <a:rPr b="0" i="0" lang="es" sz="1400" u="none" cap="none" strike="noStrike">
                <a:solidFill>
                  <a:srgbClr val="F92672"/>
                </a:solidFill>
                <a:latin typeface="Consolas"/>
                <a:ea typeface="Consolas"/>
                <a:cs typeface="Consolas"/>
                <a:sym typeface="Consolas"/>
              </a:rPr>
              <a:t>title</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document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write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mundo (HTML)"</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head</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body</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body</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html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499" name="Google Shape;499;g2244653a499_0_720"/>
          <p:cNvPicPr preferRelativeResize="0"/>
          <p:nvPr/>
        </p:nvPicPr>
        <p:blipFill rotWithShape="1">
          <a:blip r:embed="rId5">
            <a:alphaModFix/>
          </a:blip>
          <a:srcRect b="0" l="0" r="0" t="0"/>
          <a:stretch/>
        </p:blipFill>
        <p:spPr>
          <a:xfrm>
            <a:off x="5809800" y="2505450"/>
            <a:ext cx="2724150" cy="990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3" name="Shape 503"/>
        <p:cNvGrpSpPr/>
        <p:nvPr/>
      </p:nvGrpSpPr>
      <p:grpSpPr>
        <a:xfrm>
          <a:off x="0" y="0"/>
          <a:ext cx="0" cy="0"/>
          <a:chOff x="0" y="0"/>
          <a:chExt cx="0" cy="0"/>
        </a:xfrm>
      </p:grpSpPr>
      <p:sp>
        <p:nvSpPr>
          <p:cNvPr id="504" name="Google Shape;504;g2244653a499_0_729"/>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JS: Artículos de interés</a:t>
            </a:r>
            <a:endParaRPr b="1" i="0" sz="3900" u="none" cap="none" strike="noStrike">
              <a:solidFill>
                <a:srgbClr val="0000FF"/>
              </a:solidFill>
              <a:latin typeface="Montserrat"/>
              <a:ea typeface="Montserrat"/>
              <a:cs typeface="Montserrat"/>
              <a:sym typeface="Montserrat"/>
            </a:endParaRPr>
          </a:p>
        </p:txBody>
      </p:sp>
      <p:cxnSp>
        <p:nvCxnSpPr>
          <p:cNvPr id="505" name="Google Shape;505;g2244653a499_0_72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506" name="Google Shape;506;g2244653a499_0_729"/>
          <p:cNvGrpSpPr/>
          <p:nvPr/>
        </p:nvGrpSpPr>
        <p:grpSpPr>
          <a:xfrm>
            <a:off x="8060379" y="344475"/>
            <a:ext cx="670072" cy="721457"/>
            <a:chOff x="0" y="-9525"/>
            <a:chExt cx="354123" cy="394843"/>
          </a:xfrm>
        </p:grpSpPr>
        <p:sp>
          <p:nvSpPr>
            <p:cNvPr id="507" name="Google Shape;507;g2244653a499_0_72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08" name="Google Shape;508;g2244653a499_0_72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09" name="Google Shape;509;g2244653a499_0_729"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510" name="Google Shape;510;g2244653a499_0_72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650"/>
              <a:buFont typeface="Arial"/>
              <a:buNone/>
            </a:pPr>
            <a:r>
              <a:rPr lang="es">
                <a:solidFill>
                  <a:schemeClr val="dk1"/>
                </a:solidFill>
                <a:latin typeface="Archivo Narrow"/>
                <a:ea typeface="Archivo Narrow"/>
                <a:cs typeface="Archivo Narrow"/>
                <a:sym typeface="Archivo Narrow"/>
              </a:rPr>
              <a:t>Documentación extra:</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1200"/>
              </a:spcBef>
              <a:spcAft>
                <a:spcPts val="0"/>
              </a:spcAft>
              <a:buClr>
                <a:schemeClr val="accent1"/>
              </a:buClr>
              <a:buSzPts val="1400"/>
              <a:buChar char="●"/>
            </a:pPr>
            <a:r>
              <a:rPr b="1" lang="es" u="sng">
                <a:solidFill>
                  <a:schemeClr val="accent1"/>
                </a:solidFill>
                <a:latin typeface="Archivo Narrow"/>
                <a:ea typeface="Archivo Narrow"/>
                <a:cs typeface="Archivo Narrow"/>
                <a:sym typeface="Archivo Narrow"/>
                <a:hlinkClick r:id="rId5">
                  <a:extLst>
                    <a:ext uri="{A12FA001-AC4F-418D-AE19-62706E023703}">
                      <ahyp:hlinkClr val="tx"/>
                    </a:ext>
                  </a:extLst>
                </a:hlinkClick>
              </a:rPr>
              <a:t>¿Qué es JavaScript?</a:t>
            </a:r>
            <a:endParaRPr b="1" u="sng">
              <a:solidFill>
                <a:schemeClr val="accent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accent1"/>
              </a:buClr>
              <a:buSzPts val="1400"/>
              <a:buFont typeface="Arial"/>
              <a:buChar char="●"/>
            </a:pPr>
            <a:r>
              <a:rPr b="1" lang="es" u="sng">
                <a:solidFill>
                  <a:schemeClr val="accent1"/>
                </a:solidFill>
                <a:latin typeface="Archivo Narrow"/>
                <a:ea typeface="Archivo Narrow"/>
                <a:cs typeface="Archivo Narrow"/>
                <a:sym typeface="Archivo Narrow"/>
                <a:hlinkClick r:id="rId6">
                  <a:extLst>
                    <a:ext uri="{A12FA001-AC4F-418D-AE19-62706E023703}">
                      <ahyp:hlinkClr val="tx"/>
                    </a:ext>
                  </a:extLst>
                </a:hlinkClick>
              </a:rPr>
              <a:t>¿Qué es EcmaScript?</a:t>
            </a:r>
            <a:endParaRPr b="1" u="sng">
              <a:solidFill>
                <a:schemeClr val="accent1"/>
              </a:solidFill>
              <a:latin typeface="Archivo Narrow"/>
              <a:ea typeface="Archivo Narrow"/>
              <a:cs typeface="Archivo Narrow"/>
              <a:sym typeface="Archivo Narrow"/>
            </a:endParaRPr>
          </a:p>
          <a:p>
            <a:pPr indent="-313295" lvl="0" marL="457200" marR="0" rtl="0" algn="l">
              <a:lnSpc>
                <a:spcPct val="115000"/>
              </a:lnSpc>
              <a:spcBef>
                <a:spcPts val="0"/>
              </a:spcBef>
              <a:spcAft>
                <a:spcPts val="0"/>
              </a:spcAft>
              <a:buClr>
                <a:schemeClr val="accent1"/>
              </a:buClr>
              <a:buSzPts val="1334"/>
              <a:buFont typeface="Montserrat"/>
              <a:buChar char="●"/>
            </a:pPr>
            <a:r>
              <a:rPr b="1" lang="es" u="sng">
                <a:solidFill>
                  <a:schemeClr val="accent1"/>
                </a:solidFill>
                <a:latin typeface="Archivo Narrow"/>
                <a:ea typeface="Archivo Narrow"/>
                <a:cs typeface="Archivo Narrow"/>
                <a:sym typeface="Archivo Narrow"/>
                <a:hlinkClick r:id="rId7">
                  <a:extLst>
                    <a:ext uri="{A12FA001-AC4F-418D-AE19-62706E023703}">
                      <ahyp:hlinkClr val="tx"/>
                    </a:ext>
                  </a:extLst>
                </a:hlinkClick>
              </a:rPr>
              <a:t>¿Debo usar “;” en Javascript?</a:t>
            </a:r>
            <a:endParaRPr b="1" u="sng">
              <a:solidFill>
                <a:schemeClr val="accent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accent1"/>
              </a:buClr>
              <a:buSzPts val="1400"/>
              <a:buFont typeface="Arial"/>
              <a:buChar char="●"/>
            </a:pPr>
            <a:r>
              <a:rPr b="1" lang="es" u="sng">
                <a:solidFill>
                  <a:schemeClr val="accent1"/>
                </a:solidFill>
                <a:latin typeface="Archivo Narrow"/>
                <a:ea typeface="Archivo Narrow"/>
                <a:cs typeface="Archivo Narrow"/>
                <a:sym typeface="Archivo Narrow"/>
                <a:hlinkClick r:id="rId8">
                  <a:extLst>
                    <a:ext uri="{A12FA001-AC4F-418D-AE19-62706E023703}">
                      <ahyp:hlinkClr val="tx"/>
                    </a:ext>
                  </a:extLst>
                </a:hlinkClick>
              </a:rPr>
              <a:t>Tipos de datos en JavaScript</a:t>
            </a:r>
            <a:endParaRPr b="1" u="sng">
              <a:solidFill>
                <a:schemeClr val="accent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accent1"/>
              </a:buClr>
              <a:buSzPts val="1400"/>
              <a:buFont typeface="Arial"/>
              <a:buChar char="●"/>
            </a:pPr>
            <a:r>
              <a:rPr b="1" lang="es" u="sng">
                <a:solidFill>
                  <a:schemeClr val="accent1"/>
                </a:solidFill>
                <a:latin typeface="Archivo Narrow"/>
                <a:ea typeface="Archivo Narrow"/>
                <a:cs typeface="Archivo Narrow"/>
                <a:sym typeface="Archivo Narrow"/>
                <a:hlinkClick r:id="rId9">
                  <a:extLst>
                    <a:ext uri="{A12FA001-AC4F-418D-AE19-62706E023703}">
                      <ahyp:hlinkClr val="tx"/>
                    </a:ext>
                  </a:extLst>
                </a:hlinkClick>
              </a:rPr>
              <a:t>Variables en JavaScript</a:t>
            </a:r>
            <a:endParaRPr b="1" u="sng">
              <a:solidFill>
                <a:schemeClr val="accent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accent1"/>
              </a:buClr>
              <a:buSzPts val="1400"/>
              <a:buFont typeface="Arial"/>
              <a:buChar char="●"/>
            </a:pPr>
            <a:r>
              <a:rPr b="1" lang="es" u="sng">
                <a:solidFill>
                  <a:schemeClr val="accent1"/>
                </a:solidFill>
                <a:latin typeface="Archivo Narrow"/>
                <a:ea typeface="Archivo Narrow"/>
                <a:cs typeface="Archivo Narrow"/>
                <a:sym typeface="Archivo Narrow"/>
              </a:rPr>
              <a:t>El </a:t>
            </a:r>
            <a:r>
              <a:rPr b="1" lang="es" u="sng">
                <a:solidFill>
                  <a:schemeClr val="accent1"/>
                </a:solidFill>
                <a:latin typeface="Archivo Narrow"/>
                <a:ea typeface="Archivo Narrow"/>
                <a:cs typeface="Archivo Narrow"/>
                <a:sym typeface="Archivo Narrow"/>
                <a:hlinkClick r:id="rId10">
                  <a:extLst>
                    <a:ext uri="{A12FA001-AC4F-418D-AE19-62706E023703}">
                      <ahyp:hlinkClr val="tx"/>
                    </a:ext>
                  </a:extLst>
                </a:hlinkClick>
              </a:rPr>
              <a:t>objeto Number</a:t>
            </a:r>
            <a:r>
              <a:rPr b="1" lang="es" u="sng">
                <a:solidFill>
                  <a:schemeClr val="accent1"/>
                </a:solidFill>
                <a:latin typeface="Archivo Narrow"/>
                <a:ea typeface="Archivo Narrow"/>
                <a:cs typeface="Archivo Narrow"/>
                <a:sym typeface="Archivo Narrow"/>
              </a:rPr>
              <a:t> en JavaScript</a:t>
            </a:r>
            <a:endParaRPr b="1" u="sng">
              <a:solidFill>
                <a:schemeClr val="accent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rgbClr val="000000"/>
              </a:buClr>
              <a:buSzPts val="1400"/>
              <a:buFont typeface="Arial"/>
              <a:buChar char="●"/>
            </a:pPr>
            <a:r>
              <a:rPr b="1" lang="es">
                <a:solidFill>
                  <a:schemeClr val="dk1"/>
                </a:solidFill>
                <a:latin typeface="Archivo Narrow"/>
                <a:ea typeface="Archivo Narrow"/>
                <a:cs typeface="Archivo Narrow"/>
                <a:sym typeface="Archivo Narrow"/>
              </a:rPr>
              <a:t>Métodos del objeto Math en </a:t>
            </a:r>
            <a:r>
              <a:rPr b="1" lang="es" u="sng">
                <a:solidFill>
                  <a:schemeClr val="accent1"/>
                </a:solidFill>
                <a:latin typeface="Archivo Narrow"/>
                <a:ea typeface="Archivo Narrow"/>
                <a:cs typeface="Archivo Narrow"/>
                <a:sym typeface="Archivo Narrow"/>
                <a:hlinkClick r:id="rId11">
                  <a:extLst>
                    <a:ext uri="{A12FA001-AC4F-418D-AE19-62706E023703}">
                      <ahyp:hlinkClr val="tx"/>
                    </a:ext>
                  </a:extLst>
                </a:hlinkClick>
              </a:rPr>
              <a:t>Developer Mozilla</a:t>
            </a:r>
            <a:r>
              <a:rPr b="1" lang="es">
                <a:solidFill>
                  <a:schemeClr val="dk1"/>
                </a:solidFill>
                <a:latin typeface="Archivo Narrow"/>
                <a:ea typeface="Archivo Narrow"/>
                <a:cs typeface="Archivo Narrow"/>
                <a:sym typeface="Archivo Narrow"/>
              </a:rPr>
              <a:t>, </a:t>
            </a:r>
            <a:r>
              <a:rPr b="1" lang="es" u="sng">
                <a:solidFill>
                  <a:schemeClr val="accent1"/>
                </a:solidFill>
                <a:latin typeface="Archivo Narrow"/>
                <a:ea typeface="Archivo Narrow"/>
                <a:cs typeface="Archivo Narrow"/>
                <a:sym typeface="Archivo Narrow"/>
                <a:hlinkClick r:id="rId12">
                  <a:extLst>
                    <a:ext uri="{A12FA001-AC4F-418D-AE19-62706E023703}">
                      <ahyp:hlinkClr val="tx"/>
                    </a:ext>
                  </a:extLst>
                </a:hlinkClick>
              </a:rPr>
              <a:t>W3Schools</a:t>
            </a:r>
            <a:r>
              <a:rPr b="1" lang="es" u="sng">
                <a:solidFill>
                  <a:schemeClr val="accent1"/>
                </a:solidFill>
                <a:latin typeface="Archivo Narrow"/>
                <a:ea typeface="Archivo Narrow"/>
                <a:cs typeface="Archivo Narrow"/>
                <a:sym typeface="Archivo Narrow"/>
              </a:rPr>
              <a:t> </a:t>
            </a:r>
            <a:r>
              <a:rPr b="1" lang="es">
                <a:solidFill>
                  <a:schemeClr val="dk1"/>
                </a:solidFill>
                <a:latin typeface="Archivo Narrow"/>
                <a:ea typeface="Archivo Narrow"/>
                <a:cs typeface="Archivo Narrow"/>
                <a:sym typeface="Archivo Narrow"/>
              </a:rPr>
              <a:t>y en </a:t>
            </a:r>
            <a:r>
              <a:rPr b="1" lang="es" u="sng">
                <a:solidFill>
                  <a:schemeClr val="accent1"/>
                </a:solidFill>
                <a:latin typeface="Archivo Narrow"/>
                <a:ea typeface="Archivo Narrow"/>
                <a:cs typeface="Archivo Narrow"/>
                <a:sym typeface="Archivo Narrow"/>
                <a:hlinkClick r:id="rId13">
                  <a:extLst>
                    <a:ext uri="{A12FA001-AC4F-418D-AE19-62706E023703}">
                      <ahyp:hlinkClr val="tx"/>
                    </a:ext>
                  </a:extLst>
                </a:hlinkClick>
              </a:rPr>
              <a:t>LenguajeJS</a:t>
            </a:r>
            <a:endParaRPr b="1" u="sng">
              <a:solidFill>
                <a:schemeClr val="accent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Clr>
                <a:srgbClr val="000000"/>
              </a:buClr>
              <a:buSzPts val="1333"/>
              <a:buFont typeface="Arial"/>
              <a:buNone/>
            </a:pPr>
            <a:r>
              <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4" name="Shape 514"/>
        <p:cNvGrpSpPr/>
        <p:nvPr/>
      </p:nvGrpSpPr>
      <p:grpSpPr>
        <a:xfrm>
          <a:off x="0" y="0"/>
          <a:ext cx="0" cy="0"/>
          <a:chOff x="0" y="0"/>
          <a:chExt cx="0" cy="0"/>
        </a:xfrm>
      </p:grpSpPr>
      <p:sp>
        <p:nvSpPr>
          <p:cNvPr id="515" name="Google Shape;515;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0" name="Shape 520"/>
        <p:cNvGrpSpPr/>
        <p:nvPr/>
      </p:nvGrpSpPr>
      <p:grpSpPr>
        <a:xfrm>
          <a:off x="0" y="0"/>
          <a:ext cx="0" cy="0"/>
          <a:chOff x="0" y="0"/>
          <a:chExt cx="0" cy="0"/>
        </a:xfrm>
      </p:grpSpPr>
      <p:sp>
        <p:nvSpPr>
          <p:cNvPr id="521" name="Google Shape;521;g306e51b1384_0_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22" name="Google Shape;522;g306e51b1384_0_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23" name="Google Shape;523;g306e51b1384_0_0"/>
          <p:cNvGrpSpPr/>
          <p:nvPr/>
        </p:nvGrpSpPr>
        <p:grpSpPr>
          <a:xfrm>
            <a:off x="555362" y="631437"/>
            <a:ext cx="700421" cy="692039"/>
            <a:chOff x="0" y="0"/>
            <a:chExt cx="1867789" cy="1845437"/>
          </a:xfrm>
        </p:grpSpPr>
        <p:sp>
          <p:nvSpPr>
            <p:cNvPr id="524" name="Google Shape;524;g306e51b1384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25" name="Google Shape;525;g306e51b1384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6" name="Google Shape;526;g306e51b1384_0_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27" name="Google Shape;527;g306e51b1384_0_0"/>
          <p:cNvSpPr txBox="1"/>
          <p:nvPr/>
        </p:nvSpPr>
        <p:spPr>
          <a:xfrm>
            <a:off x="1342696" y="504825"/>
            <a:ext cx="71991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528" name="Google Shape;528;g306e51b1384_0_0"/>
          <p:cNvGrpSpPr/>
          <p:nvPr/>
        </p:nvGrpSpPr>
        <p:grpSpPr>
          <a:xfrm>
            <a:off x="1342695" y="1017800"/>
            <a:ext cx="4971433" cy="382795"/>
            <a:chOff x="0" y="-9525"/>
            <a:chExt cx="1657918" cy="201641"/>
          </a:xfrm>
        </p:grpSpPr>
        <p:sp>
          <p:nvSpPr>
            <p:cNvPr id="529" name="Google Shape;529;g306e51b1384_0_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30" name="Google Shape;530;g306e51b1384_0_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31" name="Google Shape;531;g306e51b1384_0_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532" name="Google Shape;532;g306e51b1384_0_0"/>
          <p:cNvGrpSpPr/>
          <p:nvPr/>
        </p:nvGrpSpPr>
        <p:grpSpPr>
          <a:xfrm>
            <a:off x="555375" y="1505850"/>
            <a:ext cx="7986214" cy="323097"/>
            <a:chOff x="0" y="-9525"/>
            <a:chExt cx="1916400" cy="156600"/>
          </a:xfrm>
        </p:grpSpPr>
        <p:sp>
          <p:nvSpPr>
            <p:cNvPr id="533" name="Google Shape;533;g306e51b1384_0_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34" name="Google Shape;534;g306e51b1384_0_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35" name="Google Shape;535;g306e51b1384_0_0"/>
          <p:cNvSpPr txBox="1"/>
          <p:nvPr/>
        </p:nvSpPr>
        <p:spPr>
          <a:xfrm>
            <a:off x="587700" y="1908925"/>
            <a:ext cx="7953900" cy="2607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b="1" lang="es" sz="1100">
                <a:latin typeface="Archivo Narrow"/>
                <a:ea typeface="Archivo Narrow"/>
                <a:cs typeface="Archivo Narrow"/>
                <a:sym typeface="Archivo Narrow"/>
              </a:rPr>
              <a:t>Crear un programa que reciba dos números como entrada, realice varias operaciones aritméticas con ellos y muestre los resultados en la consola del navegador. Además, se deberá verificar si el resultado de la suma de ambos números es mayor o menor que un valor dado.</a:t>
            </a:r>
            <a:endParaRPr b="1" sz="1100">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rPr b="1" lang="es" sz="1100">
                <a:latin typeface="Archivo Narrow"/>
                <a:ea typeface="Archivo Narrow"/>
                <a:cs typeface="Archivo Narrow"/>
                <a:sym typeface="Archivo Narrow"/>
              </a:rPr>
              <a:t>Tips: </a:t>
            </a:r>
            <a:endParaRPr b="1" sz="1100">
              <a:latin typeface="Archivo Narrow"/>
              <a:ea typeface="Archivo Narrow"/>
              <a:cs typeface="Archivo Narrow"/>
              <a:sym typeface="Archivo Narrow"/>
            </a:endParaRPr>
          </a:p>
          <a:p>
            <a:pPr indent="-298450" lvl="0" marL="457200" rtl="0" algn="l">
              <a:lnSpc>
                <a:spcPct val="120008"/>
              </a:lnSpc>
              <a:spcBef>
                <a:spcPts val="0"/>
              </a:spcBef>
              <a:spcAft>
                <a:spcPts val="0"/>
              </a:spcAft>
              <a:buSzPts val="1100"/>
              <a:buFont typeface="Archivo Narrow"/>
              <a:buAutoNum type="arabicPeriod"/>
            </a:pPr>
            <a:r>
              <a:rPr b="1" lang="es" sz="1100">
                <a:latin typeface="Archivo Narrow"/>
                <a:ea typeface="Archivo Narrow"/>
                <a:cs typeface="Archivo Narrow"/>
                <a:sym typeface="Archivo Narrow"/>
              </a:rPr>
              <a:t>Validación de entradas: </a:t>
            </a:r>
            <a:r>
              <a:rPr lang="es" sz="1100">
                <a:latin typeface="Archivo Narrow"/>
                <a:ea typeface="Archivo Narrow"/>
                <a:cs typeface="Archivo Narrow"/>
                <a:sym typeface="Archivo Narrow"/>
              </a:rPr>
              <a:t>a</a:t>
            </a:r>
            <a:r>
              <a:rPr lang="es" sz="1100">
                <a:latin typeface="Archivo Narrow"/>
                <a:ea typeface="Archivo Narrow"/>
                <a:cs typeface="Archivo Narrow"/>
                <a:sym typeface="Archivo Narrow"/>
              </a:rPr>
              <a:t>segurate de que los usuarios ingresen números válidos. Utilizá isNaN() para verificar que las entradas no sean texto u otros valores no numéricos.</a:t>
            </a:r>
            <a:endParaRPr sz="1100">
              <a:latin typeface="Archivo Narrow"/>
              <a:ea typeface="Archivo Narrow"/>
              <a:cs typeface="Archivo Narrow"/>
              <a:sym typeface="Archivo Narrow"/>
            </a:endParaRPr>
          </a:p>
          <a:p>
            <a:pPr indent="-298450" lvl="0" marL="457200" rtl="0" algn="l">
              <a:lnSpc>
                <a:spcPct val="120008"/>
              </a:lnSpc>
              <a:spcBef>
                <a:spcPts val="0"/>
              </a:spcBef>
              <a:spcAft>
                <a:spcPts val="0"/>
              </a:spcAft>
              <a:buSzPts val="1100"/>
              <a:buFont typeface="Archivo Narrow"/>
              <a:buAutoNum type="arabicPeriod"/>
            </a:pPr>
            <a:r>
              <a:rPr b="1" lang="es" sz="1100">
                <a:latin typeface="Archivo Narrow"/>
                <a:ea typeface="Archivo Narrow"/>
                <a:cs typeface="Archivo Narrow"/>
                <a:sym typeface="Archivo Narrow"/>
              </a:rPr>
              <a:t>Uso de parseFloat() y parseInt(): </a:t>
            </a:r>
            <a:r>
              <a:rPr lang="es" sz="1100">
                <a:latin typeface="Archivo Narrow"/>
                <a:ea typeface="Archivo Narrow"/>
                <a:cs typeface="Archivo Narrow"/>
                <a:sym typeface="Archivo Narrow"/>
              </a:rPr>
              <a:t>d</a:t>
            </a:r>
            <a:r>
              <a:rPr lang="es" sz="1100">
                <a:latin typeface="Archivo Narrow"/>
                <a:ea typeface="Archivo Narrow"/>
                <a:cs typeface="Archivo Narrow"/>
                <a:sym typeface="Archivo Narrow"/>
              </a:rPr>
              <a:t>ependiendo del ejercicio, recomendá que utilicen parseFloat() si los números pueden tener decimales, o parseInt() si solo aceptan números enteros.</a:t>
            </a:r>
            <a:endParaRPr sz="1100">
              <a:latin typeface="Archivo Narrow"/>
              <a:ea typeface="Archivo Narrow"/>
              <a:cs typeface="Archivo Narrow"/>
              <a:sym typeface="Archivo Narrow"/>
            </a:endParaRPr>
          </a:p>
          <a:p>
            <a:pPr indent="-298450" lvl="0" marL="457200" rtl="0" algn="l">
              <a:lnSpc>
                <a:spcPct val="120008"/>
              </a:lnSpc>
              <a:spcBef>
                <a:spcPts val="0"/>
              </a:spcBef>
              <a:spcAft>
                <a:spcPts val="0"/>
              </a:spcAft>
              <a:buSzPts val="1100"/>
              <a:buFont typeface="Archivo Narrow"/>
              <a:buAutoNum type="arabicPeriod"/>
            </a:pPr>
            <a:r>
              <a:rPr b="1" lang="es" sz="1100">
                <a:latin typeface="Archivo Narrow"/>
                <a:ea typeface="Archivo Narrow"/>
                <a:cs typeface="Archivo Narrow"/>
                <a:sym typeface="Archivo Narrow"/>
              </a:rPr>
              <a:t>Descomposición del problema:</a:t>
            </a:r>
            <a:r>
              <a:rPr lang="es" sz="1100">
                <a:latin typeface="Archivo Narrow"/>
                <a:ea typeface="Archivo Narrow"/>
                <a:cs typeface="Archivo Narrow"/>
                <a:sym typeface="Archivo Narrow"/>
              </a:rPr>
              <a:t> recordá que podés dividir el problema en partes más pequeñas. Primero capturá los números, luego realizá las operaciones, y por último verificá los resultados.</a:t>
            </a:r>
            <a:endParaRPr sz="1100">
              <a:latin typeface="Archivo Narrow"/>
              <a:ea typeface="Archivo Narrow"/>
              <a:cs typeface="Archivo Narrow"/>
              <a:sym typeface="Archivo Narrow"/>
            </a:endParaRPr>
          </a:p>
          <a:p>
            <a:pPr indent="-298450" lvl="0" marL="457200" rtl="0" algn="l">
              <a:lnSpc>
                <a:spcPct val="120008"/>
              </a:lnSpc>
              <a:spcBef>
                <a:spcPts val="0"/>
              </a:spcBef>
              <a:spcAft>
                <a:spcPts val="0"/>
              </a:spcAft>
              <a:buSzPts val="1100"/>
              <a:buFont typeface="Archivo Narrow"/>
              <a:buAutoNum type="arabicPeriod"/>
            </a:pPr>
            <a:r>
              <a:rPr b="1" lang="es" sz="1100">
                <a:latin typeface="Archivo Narrow"/>
                <a:ea typeface="Archivo Narrow"/>
                <a:cs typeface="Archivo Narrow"/>
                <a:sym typeface="Archivo Narrow"/>
              </a:rPr>
              <a:t>Consola del navegador:</a:t>
            </a:r>
            <a:r>
              <a:rPr lang="es" sz="1100">
                <a:latin typeface="Archivo Narrow"/>
                <a:ea typeface="Archivo Narrow"/>
                <a:cs typeface="Archivo Narrow"/>
                <a:sym typeface="Archivo Narrow"/>
              </a:rPr>
              <a:t> mostrá los resultados usando console.log() para que los estudiantes puedan ver los cálculos en la consola del navegador. Es una excelente herramienta para debuggear.</a:t>
            </a:r>
            <a:endParaRPr sz="800">
              <a:solidFill>
                <a:schemeClr val="dk1"/>
              </a:solidFill>
            </a:endParaRPr>
          </a:p>
          <a:p>
            <a:pPr indent="0" lvl="0" marL="0" marR="0" rtl="0" algn="l">
              <a:lnSpc>
                <a:spcPct val="120008"/>
              </a:lnSpc>
              <a:spcBef>
                <a:spcPts val="0"/>
              </a:spcBef>
              <a:spcAft>
                <a:spcPts val="0"/>
              </a:spcAft>
              <a:buClr>
                <a:srgbClr val="000000"/>
              </a:buClr>
              <a:buSzPts val="1400"/>
              <a:buFont typeface="Arial"/>
              <a:buNone/>
            </a:pPr>
            <a:r>
              <a:t/>
            </a:r>
            <a:endParaRPr sz="1100">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b="0" i="0" sz="1100" u="none" cap="none" strike="noStrike">
              <a:solidFill>
                <a:srgbClr val="000000"/>
              </a:solidFill>
              <a:latin typeface="Archivo Narrow"/>
              <a:ea typeface="Archivo Narrow"/>
              <a:cs typeface="Archivo Narrow"/>
              <a:sym typeface="Archivo Narrow"/>
            </a:endParaRPr>
          </a:p>
        </p:txBody>
      </p:sp>
      <p:sp>
        <p:nvSpPr>
          <p:cNvPr id="536" name="Google Shape;536;g306e51b1384_0_0"/>
          <p:cNvSpPr txBox="1"/>
          <p:nvPr/>
        </p:nvSpPr>
        <p:spPr>
          <a:xfrm>
            <a:off x="555475" y="1539000"/>
            <a:ext cx="79863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Operaciones con Variables y Tipos de Datos</a:t>
            </a:r>
            <a:endParaRPr b="0" i="0" sz="1600" u="none" cap="none" strike="noStrike">
              <a:solidFill>
                <a:srgbClr val="000000"/>
              </a:solidFill>
              <a:latin typeface="Archivo Black"/>
              <a:ea typeface="Archivo Black"/>
              <a:cs typeface="Archivo Black"/>
              <a:sym typeface="Archivo Black"/>
            </a:endParaRPr>
          </a:p>
        </p:txBody>
      </p:sp>
      <p:sp>
        <p:nvSpPr>
          <p:cNvPr id="537" name="Google Shape;537;g306e51b1384_0_0"/>
          <p:cNvSpPr txBox="1"/>
          <p:nvPr/>
        </p:nvSpPr>
        <p:spPr>
          <a:xfrm>
            <a:off x="1642903" y="1077238"/>
            <a:ext cx="4671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1" name="Shape 541"/>
        <p:cNvGrpSpPr/>
        <p:nvPr/>
      </p:nvGrpSpPr>
      <p:grpSpPr>
        <a:xfrm>
          <a:off x="0" y="0"/>
          <a:ext cx="0" cy="0"/>
          <a:chOff x="0" y="0"/>
          <a:chExt cx="0" cy="0"/>
        </a:xfrm>
      </p:grpSpPr>
      <p:sp>
        <p:nvSpPr>
          <p:cNvPr id="542" name="Google Shape;542;g306e51b1384_0_2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43" name="Google Shape;543;g306e51b1384_0_2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44" name="Google Shape;544;g306e51b1384_0_20"/>
          <p:cNvGrpSpPr/>
          <p:nvPr/>
        </p:nvGrpSpPr>
        <p:grpSpPr>
          <a:xfrm>
            <a:off x="555362" y="631437"/>
            <a:ext cx="700421" cy="692039"/>
            <a:chOff x="0" y="0"/>
            <a:chExt cx="1867789" cy="1845437"/>
          </a:xfrm>
        </p:grpSpPr>
        <p:sp>
          <p:nvSpPr>
            <p:cNvPr id="545" name="Google Shape;545;g306e51b1384_0_2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46" name="Google Shape;546;g306e51b1384_0_2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7" name="Google Shape;547;g306e51b1384_0_2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48" name="Google Shape;548;g306e51b1384_0_20"/>
          <p:cNvSpPr txBox="1"/>
          <p:nvPr/>
        </p:nvSpPr>
        <p:spPr>
          <a:xfrm>
            <a:off x="1342696" y="504825"/>
            <a:ext cx="73050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549" name="Google Shape;549;g306e51b1384_0_20"/>
          <p:cNvGrpSpPr/>
          <p:nvPr/>
        </p:nvGrpSpPr>
        <p:grpSpPr>
          <a:xfrm>
            <a:off x="1342695" y="1017800"/>
            <a:ext cx="4971433" cy="382795"/>
            <a:chOff x="0" y="-9525"/>
            <a:chExt cx="1657918" cy="201641"/>
          </a:xfrm>
        </p:grpSpPr>
        <p:sp>
          <p:nvSpPr>
            <p:cNvPr id="550" name="Google Shape;550;g306e51b1384_0_2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51" name="Google Shape;551;g306e51b1384_0_2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52" name="Google Shape;552;g306e51b1384_0_2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553" name="Google Shape;553;g306e51b1384_0_20"/>
          <p:cNvGrpSpPr/>
          <p:nvPr/>
        </p:nvGrpSpPr>
        <p:grpSpPr>
          <a:xfrm>
            <a:off x="555375" y="1505850"/>
            <a:ext cx="7986214" cy="323097"/>
            <a:chOff x="0" y="-9525"/>
            <a:chExt cx="1916400" cy="156600"/>
          </a:xfrm>
        </p:grpSpPr>
        <p:sp>
          <p:nvSpPr>
            <p:cNvPr id="554" name="Google Shape;554;g306e51b1384_0_2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55" name="Google Shape;555;g306e51b1384_0_2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56" name="Google Shape;556;g306e51b1384_0_20"/>
          <p:cNvSpPr txBox="1"/>
          <p:nvPr/>
        </p:nvSpPr>
        <p:spPr>
          <a:xfrm>
            <a:off x="587700" y="1908925"/>
            <a:ext cx="7953900" cy="27399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400"/>
              <a:buFont typeface="Arial"/>
              <a:buNone/>
            </a:pPr>
            <a:r>
              <a:rPr b="1" lang="es" sz="1000">
                <a:solidFill>
                  <a:schemeClr val="dk1"/>
                </a:solidFill>
                <a:latin typeface="Archivo Narrow"/>
                <a:ea typeface="Archivo Narrow"/>
                <a:cs typeface="Archivo Narrow"/>
                <a:sym typeface="Archivo Narrow"/>
              </a:rPr>
              <a:t>Crear un programa que reciba el nombre y la edad de una persona, los concatene en una frase y luego convierta la edad de string a número para verificar si la persona es mayor de edad.</a:t>
            </a:r>
            <a:endParaRPr b="1" sz="1000">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rPr b="1" lang="es" sz="1000">
                <a:solidFill>
                  <a:schemeClr val="dk1"/>
                </a:solidFill>
                <a:latin typeface="Archivo Narrow"/>
                <a:ea typeface="Archivo Narrow"/>
                <a:cs typeface="Archivo Narrow"/>
                <a:sym typeface="Archivo Narrow"/>
              </a:rPr>
              <a:t>Tips:</a:t>
            </a:r>
            <a:endParaRPr b="1" sz="1000">
              <a:solidFill>
                <a:schemeClr val="dk1"/>
              </a:solidFill>
              <a:latin typeface="Archivo Narrow"/>
              <a:ea typeface="Archivo Narrow"/>
              <a:cs typeface="Archivo Narrow"/>
              <a:sym typeface="Archivo Narrow"/>
            </a:endParaRPr>
          </a:p>
          <a:p>
            <a:pPr indent="-292100" lvl="0" marL="457200" rtl="0" algn="l">
              <a:lnSpc>
                <a:spcPct val="120008"/>
              </a:lnSpc>
              <a:spcBef>
                <a:spcPts val="0"/>
              </a:spcBef>
              <a:spcAft>
                <a:spcPts val="0"/>
              </a:spcAft>
              <a:buClr>
                <a:schemeClr val="dk1"/>
              </a:buClr>
              <a:buSzPts val="1000"/>
              <a:buFont typeface="Archivo Narrow"/>
              <a:buAutoNum type="arabicPeriod"/>
            </a:pPr>
            <a:r>
              <a:rPr b="1" lang="es" sz="1000">
                <a:solidFill>
                  <a:schemeClr val="dk1"/>
                </a:solidFill>
                <a:latin typeface="Archivo Narrow"/>
                <a:ea typeface="Archivo Narrow"/>
                <a:cs typeface="Archivo Narrow"/>
                <a:sym typeface="Archivo Narrow"/>
              </a:rPr>
              <a:t>Validación de edad:</a:t>
            </a:r>
            <a:r>
              <a:rPr lang="es" sz="1000">
                <a:solidFill>
                  <a:schemeClr val="dk1"/>
                </a:solidFill>
                <a:latin typeface="Archivo Narrow"/>
                <a:ea typeface="Archivo Narrow"/>
                <a:cs typeface="Archivo Narrow"/>
                <a:sym typeface="Archivo Narrow"/>
              </a:rPr>
              <a:t> asegurate de que la edad ingresada sea un número válido antes de realizar cualquier operación. Usá isNaN() para evitar errores cuando el usuario ingresa texto o un valor vacío en lugar de un número.</a:t>
            </a:r>
            <a:endParaRPr sz="1000">
              <a:solidFill>
                <a:schemeClr val="dk1"/>
              </a:solidFill>
              <a:latin typeface="Archivo Narrow"/>
              <a:ea typeface="Archivo Narrow"/>
              <a:cs typeface="Archivo Narrow"/>
              <a:sym typeface="Archivo Narrow"/>
            </a:endParaRPr>
          </a:p>
          <a:p>
            <a:pPr indent="-292100" lvl="0" marL="457200" rtl="0" algn="l">
              <a:lnSpc>
                <a:spcPct val="120008"/>
              </a:lnSpc>
              <a:spcBef>
                <a:spcPts val="0"/>
              </a:spcBef>
              <a:spcAft>
                <a:spcPts val="0"/>
              </a:spcAft>
              <a:buClr>
                <a:schemeClr val="dk1"/>
              </a:buClr>
              <a:buSzPts val="1000"/>
              <a:buFont typeface="Archivo Narrow"/>
              <a:buAutoNum type="arabicPeriod"/>
            </a:pPr>
            <a:r>
              <a:rPr b="1" lang="es" sz="1000">
                <a:solidFill>
                  <a:schemeClr val="dk1"/>
                </a:solidFill>
                <a:latin typeface="Archivo Narrow"/>
                <a:ea typeface="Archivo Narrow"/>
                <a:cs typeface="Archivo Narrow"/>
                <a:sym typeface="Archivo Narrow"/>
              </a:rPr>
              <a:t>Concatenación de cadenas:</a:t>
            </a:r>
            <a:r>
              <a:rPr lang="es" sz="1000">
                <a:solidFill>
                  <a:schemeClr val="dk1"/>
                </a:solidFill>
                <a:latin typeface="Archivo Narrow"/>
                <a:ea typeface="Archivo Narrow"/>
                <a:cs typeface="Archivo Narrow"/>
                <a:sym typeface="Archivo Narrow"/>
              </a:rPr>
              <a:t> recordá que podés concatenar textos fácilmente con el operador +. Experimentá con diferentes formas de concatenar los valores para personalizar el mensaje de salida.</a:t>
            </a:r>
            <a:endParaRPr sz="1000">
              <a:solidFill>
                <a:schemeClr val="dk1"/>
              </a:solidFill>
              <a:latin typeface="Archivo Narrow"/>
              <a:ea typeface="Archivo Narrow"/>
              <a:cs typeface="Archivo Narrow"/>
              <a:sym typeface="Archivo Narrow"/>
            </a:endParaRPr>
          </a:p>
          <a:p>
            <a:pPr indent="-292100" lvl="0" marL="457200" rtl="0" algn="l">
              <a:lnSpc>
                <a:spcPct val="120008"/>
              </a:lnSpc>
              <a:spcBef>
                <a:spcPts val="0"/>
              </a:spcBef>
              <a:spcAft>
                <a:spcPts val="0"/>
              </a:spcAft>
              <a:buClr>
                <a:schemeClr val="dk1"/>
              </a:buClr>
              <a:buSzPts val="1000"/>
              <a:buFont typeface="Archivo Narrow"/>
              <a:buAutoNum type="arabicPeriod"/>
            </a:pPr>
            <a:r>
              <a:rPr b="1" lang="es" sz="1000">
                <a:solidFill>
                  <a:schemeClr val="dk1"/>
                </a:solidFill>
                <a:latin typeface="Archivo Narrow"/>
                <a:ea typeface="Archivo Narrow"/>
                <a:cs typeface="Archivo Narrow"/>
                <a:sym typeface="Archivo Narrow"/>
              </a:rPr>
              <a:t>Conversión de tipos: </a:t>
            </a:r>
            <a:r>
              <a:rPr lang="es" sz="1000">
                <a:solidFill>
                  <a:schemeClr val="dk1"/>
                </a:solidFill>
                <a:latin typeface="Archivo Narrow"/>
                <a:ea typeface="Archivo Narrow"/>
                <a:cs typeface="Archivo Narrow"/>
                <a:sym typeface="Archivo Narrow"/>
              </a:rPr>
              <a:t>u</a:t>
            </a:r>
            <a:r>
              <a:rPr lang="es" sz="1000">
                <a:solidFill>
                  <a:schemeClr val="dk1"/>
                </a:solidFill>
                <a:latin typeface="Archivo Narrow"/>
                <a:ea typeface="Archivo Narrow"/>
                <a:cs typeface="Archivo Narrow"/>
                <a:sym typeface="Archivo Narrow"/>
              </a:rPr>
              <a:t>sá parseInt() o Number() para convertir la edad de un string a un número, lo que es clave para realizar comparaciones o cálculos matemáticos.</a:t>
            </a:r>
            <a:endParaRPr sz="1000">
              <a:solidFill>
                <a:schemeClr val="dk1"/>
              </a:solidFill>
              <a:latin typeface="Archivo Narrow"/>
              <a:ea typeface="Archivo Narrow"/>
              <a:cs typeface="Archivo Narrow"/>
              <a:sym typeface="Archivo Narrow"/>
            </a:endParaRPr>
          </a:p>
          <a:p>
            <a:pPr indent="-292100" lvl="0" marL="457200" rtl="0" algn="l">
              <a:lnSpc>
                <a:spcPct val="120008"/>
              </a:lnSpc>
              <a:spcBef>
                <a:spcPts val="0"/>
              </a:spcBef>
              <a:spcAft>
                <a:spcPts val="0"/>
              </a:spcAft>
              <a:buClr>
                <a:schemeClr val="dk1"/>
              </a:buClr>
              <a:buSzPts val="1000"/>
              <a:buFont typeface="Archivo Narrow"/>
              <a:buAutoNum type="arabicPeriod"/>
            </a:pPr>
            <a:r>
              <a:rPr b="1" lang="es" sz="1000">
                <a:solidFill>
                  <a:schemeClr val="dk1"/>
                </a:solidFill>
                <a:latin typeface="Archivo Narrow"/>
                <a:ea typeface="Archivo Narrow"/>
                <a:cs typeface="Archivo Narrow"/>
                <a:sym typeface="Archivo Narrow"/>
              </a:rPr>
              <a:t>Mensajes claros: </a:t>
            </a:r>
            <a:r>
              <a:rPr lang="es" sz="1000">
                <a:solidFill>
                  <a:schemeClr val="dk1"/>
                </a:solidFill>
                <a:latin typeface="Archivo Narrow"/>
                <a:ea typeface="Archivo Narrow"/>
                <a:cs typeface="Archivo Narrow"/>
                <a:sym typeface="Archivo Narrow"/>
              </a:rPr>
              <a:t>as</a:t>
            </a:r>
            <a:r>
              <a:rPr lang="es" sz="1000">
                <a:solidFill>
                  <a:schemeClr val="dk1"/>
                </a:solidFill>
                <a:latin typeface="Archivo Narrow"/>
                <a:ea typeface="Archivo Narrow"/>
                <a:cs typeface="Archivo Narrow"/>
                <a:sym typeface="Archivo Narrow"/>
              </a:rPr>
              <a:t>egurate de mostrar mensajes claros en la consola. Esto ayuda tanto al usuario como a vos mismo a entender si el programa está funcionando como esperabas.</a:t>
            </a:r>
            <a:endParaRPr sz="1000">
              <a:solidFill>
                <a:schemeClr val="dk1"/>
              </a:solidFill>
              <a:latin typeface="Archivo Narrow"/>
              <a:ea typeface="Archivo Narrow"/>
              <a:cs typeface="Archivo Narrow"/>
              <a:sym typeface="Archivo Narrow"/>
            </a:endParaRPr>
          </a:p>
          <a:p>
            <a:pPr indent="-292100" lvl="0" marL="457200" rtl="0" algn="l">
              <a:lnSpc>
                <a:spcPct val="120008"/>
              </a:lnSpc>
              <a:spcBef>
                <a:spcPts val="0"/>
              </a:spcBef>
              <a:spcAft>
                <a:spcPts val="0"/>
              </a:spcAft>
              <a:buClr>
                <a:schemeClr val="dk1"/>
              </a:buClr>
              <a:buSzPts val="1000"/>
              <a:buFont typeface="Archivo Narrow"/>
              <a:buAutoNum type="arabicPeriod"/>
            </a:pPr>
            <a:r>
              <a:rPr b="1" lang="es" sz="1000">
                <a:solidFill>
                  <a:schemeClr val="dk1"/>
                </a:solidFill>
                <a:latin typeface="Archivo Narrow"/>
                <a:ea typeface="Archivo Narrow"/>
                <a:cs typeface="Archivo Narrow"/>
                <a:sym typeface="Archivo Narrow"/>
              </a:rPr>
              <a:t>Pruebas con datos diferentes: </a:t>
            </a:r>
            <a:r>
              <a:rPr lang="es" sz="1000">
                <a:solidFill>
                  <a:schemeClr val="dk1"/>
                </a:solidFill>
                <a:latin typeface="Archivo Narrow"/>
                <a:ea typeface="Archivo Narrow"/>
                <a:cs typeface="Archivo Narrow"/>
                <a:sym typeface="Archivo Narrow"/>
              </a:rPr>
              <a:t>p</a:t>
            </a:r>
            <a:r>
              <a:rPr lang="es" sz="1000">
                <a:solidFill>
                  <a:schemeClr val="dk1"/>
                </a:solidFill>
                <a:latin typeface="Archivo Narrow"/>
                <a:ea typeface="Archivo Narrow"/>
                <a:cs typeface="Archivo Narrow"/>
                <a:sym typeface="Archivo Narrow"/>
              </a:rPr>
              <a:t>robá el programa con diferentes nombres y edades (incluyendo casos límite como menores de edad o números cercanos a 18) para verificar que la lógica del programa sea robusta.</a:t>
            </a:r>
            <a:endParaRPr sz="700">
              <a:solidFill>
                <a:schemeClr val="dk1"/>
              </a:solidFill>
            </a:endParaRPr>
          </a:p>
          <a:p>
            <a:pPr indent="0" lvl="0" marL="0" marR="0" rtl="0" algn="l">
              <a:lnSpc>
                <a:spcPct val="120008"/>
              </a:lnSpc>
              <a:spcBef>
                <a:spcPts val="0"/>
              </a:spcBef>
              <a:spcAft>
                <a:spcPts val="0"/>
              </a:spcAft>
              <a:buClr>
                <a:srgbClr val="000000"/>
              </a:buClr>
              <a:buSzPts val="1400"/>
              <a:buFont typeface="Arial"/>
              <a:buNone/>
            </a:pPr>
            <a:r>
              <a:t/>
            </a:r>
            <a:endParaRPr sz="1000">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i="0" sz="1000" u="none" cap="none" strike="noStrike">
              <a:solidFill>
                <a:srgbClr val="000000"/>
              </a:solidFill>
              <a:latin typeface="Archivo Narrow"/>
              <a:ea typeface="Archivo Narrow"/>
              <a:cs typeface="Archivo Narrow"/>
              <a:sym typeface="Archivo Narrow"/>
            </a:endParaRPr>
          </a:p>
        </p:txBody>
      </p:sp>
      <p:sp>
        <p:nvSpPr>
          <p:cNvPr id="557" name="Google Shape;557;g306e51b1384_0_20"/>
          <p:cNvSpPr txBox="1"/>
          <p:nvPr/>
        </p:nvSpPr>
        <p:spPr>
          <a:xfrm>
            <a:off x="555475" y="1539000"/>
            <a:ext cx="7986300" cy="246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600"/>
              <a:buFont typeface="Arial"/>
              <a:buNone/>
            </a:pPr>
            <a:r>
              <a:rPr lang="es" sz="1600">
                <a:solidFill>
                  <a:schemeClr val="dk1"/>
                </a:solidFill>
                <a:latin typeface="Archivo Black"/>
                <a:ea typeface="Archivo Black"/>
                <a:cs typeface="Archivo Black"/>
                <a:sym typeface="Archivo Black"/>
              </a:rPr>
              <a:t>Concatenación y Conversión de Tipos de Datos</a:t>
            </a:r>
            <a:endParaRPr b="0" i="0" sz="1600" u="none" cap="none" strike="noStrike">
              <a:solidFill>
                <a:srgbClr val="000000"/>
              </a:solidFill>
              <a:latin typeface="Archivo Black"/>
              <a:ea typeface="Archivo Black"/>
              <a:cs typeface="Archivo Black"/>
              <a:sym typeface="Archivo Black"/>
            </a:endParaRPr>
          </a:p>
        </p:txBody>
      </p:sp>
      <p:sp>
        <p:nvSpPr>
          <p:cNvPr id="558" name="Google Shape;558;g306e51b1384_0_20"/>
          <p:cNvSpPr txBox="1"/>
          <p:nvPr/>
        </p:nvSpPr>
        <p:spPr>
          <a:xfrm>
            <a:off x="1642901" y="1045725"/>
            <a:ext cx="4671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471039b6e4688e4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87" name="Google Shape;87;g3471039b6e4688e4_60"/>
          <p:cNvGrpSpPr/>
          <p:nvPr/>
        </p:nvGrpSpPr>
        <p:grpSpPr>
          <a:xfrm>
            <a:off x="3269287" y="1904098"/>
            <a:ext cx="995192" cy="1109627"/>
            <a:chOff x="0" y="-9525"/>
            <a:chExt cx="354123" cy="394843"/>
          </a:xfrm>
        </p:grpSpPr>
        <p:sp>
          <p:nvSpPr>
            <p:cNvPr id="88" name="Google Shape;88;g3471039b6e4688e4_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3471039b6e4688e4_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90" name="Google Shape;90;g3471039b6e4688e4_60"/>
          <p:cNvSpPr txBox="1"/>
          <p:nvPr/>
        </p:nvSpPr>
        <p:spPr>
          <a:xfrm>
            <a:off x="4368378" y="2243350"/>
            <a:ext cx="4470900" cy="431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2800">
                <a:solidFill>
                  <a:schemeClr val="dk1"/>
                </a:solidFill>
                <a:latin typeface="Archivo Black"/>
                <a:ea typeface="Archivo Black"/>
                <a:cs typeface="Archivo Black"/>
                <a:sym typeface="Archivo Black"/>
              </a:rPr>
              <a:t>JavaScript</a:t>
            </a:r>
            <a:endParaRPr b="0" i="0" sz="700" u="none" cap="none" strike="noStrike">
              <a:solidFill>
                <a:srgbClr val="000000"/>
              </a:solidFill>
              <a:latin typeface="Arial"/>
              <a:ea typeface="Arial"/>
              <a:cs typeface="Arial"/>
              <a:sym typeface="Arial"/>
            </a:endParaRPr>
          </a:p>
        </p:txBody>
      </p:sp>
      <p:pic>
        <p:nvPicPr>
          <p:cNvPr id="91" name="Google Shape;91;g3471039b6e4688e4_60" title="Archivo:JavaScript-logo.png - Wikipedia, la enciclopedia libre"/>
          <p:cNvPicPr preferRelativeResize="0"/>
          <p:nvPr/>
        </p:nvPicPr>
        <p:blipFill>
          <a:blip r:embed="rId4">
            <a:alphaModFix/>
          </a:blip>
          <a:stretch>
            <a:fillRect/>
          </a:stretch>
        </p:blipFill>
        <p:spPr>
          <a:xfrm>
            <a:off x="3361175" y="2053213"/>
            <a:ext cx="811400" cy="81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g2f3ade94671_0_7"/>
          <p:cNvSpPr txBox="1"/>
          <p:nvPr/>
        </p:nvSpPr>
        <p:spPr>
          <a:xfrm>
            <a:off x="587300" y="129325"/>
            <a:ext cx="45981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JavaScript</a:t>
            </a:r>
            <a:endParaRPr b="1" i="0" sz="3900" u="none" cap="none" strike="noStrike">
              <a:solidFill>
                <a:srgbClr val="0000FF"/>
              </a:solidFill>
              <a:latin typeface="Montserrat"/>
              <a:ea typeface="Montserrat"/>
              <a:cs typeface="Montserrat"/>
              <a:sym typeface="Montserrat"/>
            </a:endParaRPr>
          </a:p>
        </p:txBody>
      </p:sp>
      <p:cxnSp>
        <p:nvCxnSpPr>
          <p:cNvPr id="97" name="Google Shape;97;g2f3ade94671_0_7"/>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98" name="Google Shape;98;g2f3ade94671_0_7"/>
          <p:cNvGrpSpPr/>
          <p:nvPr/>
        </p:nvGrpSpPr>
        <p:grpSpPr>
          <a:xfrm>
            <a:off x="8060379" y="344475"/>
            <a:ext cx="670072" cy="721457"/>
            <a:chOff x="0" y="-9525"/>
            <a:chExt cx="354123" cy="394843"/>
          </a:xfrm>
        </p:grpSpPr>
        <p:sp>
          <p:nvSpPr>
            <p:cNvPr id="99" name="Google Shape;99;g2f3ade94671_0_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0" name="Google Shape;100;g2f3ade94671_0_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01" name="Google Shape;101;g2f3ade94671_0_7"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102" name="Google Shape;102;g2f3ade94671_0_7"/>
          <p:cNvSpPr txBox="1"/>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s">
                <a:solidFill>
                  <a:schemeClr val="dk1"/>
                </a:solidFill>
                <a:latin typeface="Archivo Narrow"/>
                <a:ea typeface="Archivo Narrow"/>
                <a:cs typeface="Archivo Narrow"/>
                <a:sym typeface="Archivo Narrow"/>
              </a:rPr>
              <a:t>JavaScript (JS) es un lenguaje de programación, un mecanismo con el que podemos indicarle al navegador qué tareas debe realizar, en qué orden y cuántas veces, entre otras. Con JS agregamos comportamiento a nuestro sitio, permitiendo al usuario interactuar con él, rompiendo con la idea de una web estática.</a:t>
            </a:r>
            <a:endParaRPr>
              <a:solidFill>
                <a:schemeClr val="dk1"/>
              </a:solidFill>
              <a:latin typeface="Archivo Narrow"/>
              <a:ea typeface="Archivo Narrow"/>
              <a:cs typeface="Archivo Narrow"/>
              <a:sym typeface="Archivo Narrow"/>
            </a:endParaRPr>
          </a:p>
          <a:p>
            <a:pPr indent="0" lvl="0" marL="0" rtl="0" algn="l">
              <a:lnSpc>
                <a:spcPct val="90000"/>
              </a:lnSpc>
              <a:spcBef>
                <a:spcPts val="0"/>
              </a:spcBef>
              <a:spcAft>
                <a:spcPts val="0"/>
              </a:spcAft>
              <a:buNone/>
            </a:pPr>
            <a:r>
              <a:rPr lang="es">
                <a:solidFill>
                  <a:schemeClr val="dk1"/>
                </a:solidFill>
                <a:latin typeface="Archivo Narrow"/>
                <a:ea typeface="Archivo Narrow"/>
                <a:cs typeface="Archivo Narrow"/>
                <a:sym typeface="Archivo Narrow"/>
              </a:rPr>
              <a:t>Junto con HTML y CSS es la tercera pieza fundamental del desarrollo web. </a:t>
            </a:r>
            <a:endParaRPr>
              <a:solidFill>
                <a:schemeClr val="dk1"/>
              </a:solidFill>
              <a:latin typeface="Archivo Narrow"/>
              <a:ea typeface="Archivo Narrow"/>
              <a:cs typeface="Archivo Narrow"/>
              <a:sym typeface="Archivo Narrow"/>
            </a:endParaRPr>
          </a:p>
          <a:p>
            <a:pPr indent="0" lvl="0" marL="0" rtl="0" algn="l">
              <a:lnSpc>
                <a:spcPct val="90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90000"/>
              </a:lnSpc>
              <a:spcBef>
                <a:spcPts val="0"/>
              </a:spcBef>
              <a:spcAft>
                <a:spcPts val="0"/>
              </a:spcAft>
              <a:buNone/>
            </a:pPr>
            <a:r>
              <a:rPr lang="es">
                <a:solidFill>
                  <a:schemeClr val="dk1"/>
                </a:solidFill>
                <a:latin typeface="Archivo Narrow"/>
                <a:ea typeface="Archivo Narrow"/>
                <a:cs typeface="Archivo Narrow"/>
                <a:sym typeface="Archivo Narrow"/>
              </a:rPr>
              <a:t>ECMAScript es el estándar que a partir del año 2015 a la actualidad se encarga de regir como debe ser interpretado y funcionar el lenguaje JavaScript. En la actualidad, JS puede ser interpretado y procesado por una multitud de plataformas, entre las que se encuentran los navegadores web.</a:t>
            </a:r>
            <a:endParaRPr>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g2244653a499_0_9"/>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JavaScript: Versiones</a:t>
            </a:r>
            <a:endParaRPr b="1" i="0" sz="3900" u="none" cap="none" strike="noStrike">
              <a:solidFill>
                <a:srgbClr val="0000FF"/>
              </a:solidFill>
              <a:latin typeface="Montserrat"/>
              <a:ea typeface="Montserrat"/>
              <a:cs typeface="Montserrat"/>
              <a:sym typeface="Montserrat"/>
            </a:endParaRPr>
          </a:p>
        </p:txBody>
      </p:sp>
      <p:cxnSp>
        <p:nvCxnSpPr>
          <p:cNvPr id="108" name="Google Shape;108;g2244653a499_0_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09" name="Google Shape;109;g2244653a499_0_9"/>
          <p:cNvGrpSpPr/>
          <p:nvPr/>
        </p:nvGrpSpPr>
        <p:grpSpPr>
          <a:xfrm>
            <a:off x="8060379" y="344475"/>
            <a:ext cx="670072" cy="721457"/>
            <a:chOff x="0" y="-9525"/>
            <a:chExt cx="354123" cy="394843"/>
          </a:xfrm>
        </p:grpSpPr>
        <p:sp>
          <p:nvSpPr>
            <p:cNvPr id="110" name="Google Shape;110;g2244653a499_0_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11" name="Google Shape;111;g2244653a499_0_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2" name="Google Shape;112;g2244653a499_0_9"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113" name="Google Shape;113;g2244653a499_0_9"/>
          <p:cNvSpPr txBox="1"/>
          <p:nvPr/>
        </p:nvSpPr>
        <p:spPr>
          <a:xfrm>
            <a:off x="727375" y="1076275"/>
            <a:ext cx="7984800" cy="101970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None/>
            </a:pPr>
            <a:r>
              <a:rPr lang="es">
                <a:solidFill>
                  <a:schemeClr val="dk1"/>
                </a:solidFill>
                <a:latin typeface="Archivo Narrow"/>
                <a:ea typeface="Archivo Narrow"/>
                <a:cs typeface="Archivo Narrow"/>
                <a:sym typeface="Archivo Narrow"/>
              </a:rPr>
              <a:t>Javascript ha sufrido modificaciones que los navegadores han debido implementar para proporcionar soporte a cada versión de ECMAScript cuanto antes. La lista de versiones de ECMAScript es la siguiente:</a:t>
            </a:r>
            <a:endParaRPr>
              <a:solidFill>
                <a:schemeClr val="dk1"/>
              </a:solidFill>
              <a:latin typeface="Archivo Narrow"/>
              <a:ea typeface="Archivo Narrow"/>
              <a:cs typeface="Archivo Narrow"/>
              <a:sym typeface="Archivo Narrow"/>
            </a:endParaRPr>
          </a:p>
        </p:txBody>
      </p:sp>
      <p:pic>
        <p:nvPicPr>
          <p:cNvPr id="114" name="Google Shape;114;g2244653a499_0_9"/>
          <p:cNvPicPr preferRelativeResize="0"/>
          <p:nvPr/>
        </p:nvPicPr>
        <p:blipFill rotWithShape="1">
          <a:blip r:embed="rId5">
            <a:alphaModFix/>
          </a:blip>
          <a:srcRect b="0" l="0" r="0" t="0"/>
          <a:stretch/>
        </p:blipFill>
        <p:spPr>
          <a:xfrm>
            <a:off x="1294375" y="1840399"/>
            <a:ext cx="6537850" cy="218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g2244653a499_0_262"/>
          <p:cNvSpPr txBox="1"/>
          <p:nvPr/>
        </p:nvSpPr>
        <p:spPr>
          <a:xfrm>
            <a:off x="587300" y="129325"/>
            <a:ext cx="74730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JavaScript: </a:t>
            </a:r>
            <a:r>
              <a:rPr lang="es" sz="3400">
                <a:solidFill>
                  <a:schemeClr val="dk1"/>
                </a:solidFill>
                <a:latin typeface="Archivo Black"/>
                <a:ea typeface="Archivo Black"/>
                <a:cs typeface="Archivo Black"/>
                <a:sym typeface="Archivo Black"/>
              </a:rPr>
              <a:t>Características</a:t>
            </a:r>
            <a:endParaRPr b="1" i="0" sz="3900" u="none" cap="none" strike="noStrike">
              <a:solidFill>
                <a:srgbClr val="0000FF"/>
              </a:solidFill>
              <a:latin typeface="Montserrat"/>
              <a:ea typeface="Montserrat"/>
              <a:cs typeface="Montserrat"/>
              <a:sym typeface="Montserrat"/>
            </a:endParaRPr>
          </a:p>
        </p:txBody>
      </p:sp>
      <p:cxnSp>
        <p:nvCxnSpPr>
          <p:cNvPr id="120" name="Google Shape;120;g2244653a499_0_262"/>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21" name="Google Shape;121;g2244653a499_0_262"/>
          <p:cNvGrpSpPr/>
          <p:nvPr/>
        </p:nvGrpSpPr>
        <p:grpSpPr>
          <a:xfrm>
            <a:off x="8060379" y="344475"/>
            <a:ext cx="670072" cy="721457"/>
            <a:chOff x="0" y="-9525"/>
            <a:chExt cx="354123" cy="394843"/>
          </a:xfrm>
        </p:grpSpPr>
        <p:sp>
          <p:nvSpPr>
            <p:cNvPr id="122" name="Google Shape;122;g2244653a499_0_26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23" name="Google Shape;123;g2244653a499_0_26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24" name="Google Shape;124;g2244653a499_0_262"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125" name="Google Shape;125;g2244653a499_0_262"/>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Lenguaje del lado del cliente: el código se ejecuta en el cliente (navegador); no se necesita acceso al servidor.</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Orientado a objetos: utiliza clases y objetos como estructuras reutilizables. </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De tipado débil o no tipado: no es necesario especificar el tipo de dato al declarar una variable.</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De alto nivel: su sintaxis se encuentra alejada del nivel máquina, más cercano a un lenguaje de las personas.</a:t>
            </a:r>
            <a:endParaRPr sz="1650">
              <a:solidFill>
                <a:srgbClr val="595959"/>
              </a:solidFill>
              <a:latin typeface="Montserrat"/>
              <a:ea typeface="Montserrat"/>
              <a:cs typeface="Montserrat"/>
              <a:sym typeface="Montserrat"/>
            </a:endParaRPr>
          </a:p>
        </p:txBody>
      </p:sp>
      <p:sp>
        <p:nvSpPr>
          <p:cNvPr id="126" name="Google Shape;126;g2244653a499_0_262"/>
          <p:cNvSpPr txBox="1"/>
          <p:nvPr/>
        </p:nvSpPr>
        <p:spPr>
          <a:xfrm>
            <a:off x="432025" y="2371675"/>
            <a:ext cx="8280000" cy="3318000"/>
          </a:xfrm>
          <a:prstGeom prst="rect">
            <a:avLst/>
          </a:prstGeom>
          <a:noFill/>
          <a:ln>
            <a:noFill/>
          </a:ln>
        </p:spPr>
        <p:txBody>
          <a:bodyPr anchorCtr="0" anchor="t" bIns="91425" lIns="91425" spcFirstLastPara="1" rIns="91425" wrap="square" tIns="91425">
            <a:normAutofit/>
          </a:bodyPr>
          <a:lstStyle/>
          <a:p>
            <a:pPr indent="-333375" lvl="0" marL="457200" marR="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Lenguaje interpretado: el navegador convierte las líneas de código en el lenguaje de la máquina sin necesidad de realizar un proceso de compilado.</a:t>
            </a:r>
            <a:endParaRPr>
              <a:solidFill>
                <a:schemeClr val="dk1"/>
              </a:solidFill>
              <a:latin typeface="Archivo Narrow"/>
              <a:ea typeface="Archivo Narrow"/>
              <a:cs typeface="Archivo Narrow"/>
              <a:sym typeface="Archivo Narrow"/>
            </a:endParaRPr>
          </a:p>
          <a:p>
            <a:pPr indent="-333375" lvl="0" marL="457200" marR="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Muy utilizado por desarrolladores: es uno de los lenguajes más demandados de los últimos años por su versatilidad y su infinita capacidad para crear plataformas cada vez más atractivas.</a:t>
            </a:r>
            <a:endParaRPr>
              <a:solidFill>
                <a:schemeClr val="dk1"/>
              </a:solidFill>
              <a:latin typeface="Archivo Narrow"/>
              <a:ea typeface="Archivo Narrow"/>
              <a:cs typeface="Archivo Narrow"/>
              <a:sym typeface="Archivo Narrow"/>
            </a:endParaRPr>
          </a:p>
          <a:p>
            <a:pPr indent="-333375" lvl="0" marL="457200" marR="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Interactividad con el usuario: podemos validar el formato de los datos de un formulario (una dirección de email directamente desde el navegador del cliente), ahorrando tiempo y recursos del servidor.</a:t>
            </a:r>
            <a:endParaRPr sz="1650">
              <a:solidFill>
                <a:srgbClr val="59595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g2244653a499_0_280"/>
          <p:cNvSpPr txBox="1"/>
          <p:nvPr/>
        </p:nvSpPr>
        <p:spPr>
          <a:xfrm>
            <a:off x="587300" y="129325"/>
            <a:ext cx="74730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JavaScript: Primeros pasos</a:t>
            </a:r>
            <a:endParaRPr b="1" i="0" sz="3900" u="none" cap="none" strike="noStrike">
              <a:solidFill>
                <a:srgbClr val="0000FF"/>
              </a:solidFill>
              <a:latin typeface="Montserrat"/>
              <a:ea typeface="Montserrat"/>
              <a:cs typeface="Montserrat"/>
              <a:sym typeface="Montserrat"/>
            </a:endParaRPr>
          </a:p>
        </p:txBody>
      </p:sp>
      <p:cxnSp>
        <p:nvCxnSpPr>
          <p:cNvPr id="132" name="Google Shape;132;g2244653a499_0_280"/>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33" name="Google Shape;133;g2244653a499_0_280"/>
          <p:cNvGrpSpPr/>
          <p:nvPr/>
        </p:nvGrpSpPr>
        <p:grpSpPr>
          <a:xfrm>
            <a:off x="8060379" y="344475"/>
            <a:ext cx="670072" cy="721457"/>
            <a:chOff x="0" y="-9525"/>
            <a:chExt cx="354123" cy="394843"/>
          </a:xfrm>
        </p:grpSpPr>
        <p:sp>
          <p:nvSpPr>
            <p:cNvPr id="134" name="Google Shape;134;g2244653a499_0_28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5" name="Google Shape;135;g2244653a499_0_28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36" name="Google Shape;136;g2244653a499_0_280"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137" name="Google Shape;137;g2244653a499_0_280"/>
          <p:cNvSpPr txBox="1"/>
          <p:nvPr/>
        </p:nvSpPr>
        <p:spPr>
          <a:xfrm>
            <a:off x="727375" y="1228675"/>
            <a:ext cx="7984500" cy="142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El código de nuestro script debe ser incorporado al código HTML, de forma similar a lo que ocurre con las hojas de estilo CSS. Existen tres formas de agregar código JavaScript a una página web. Una de ellas es utilizar la etiqueta &lt;script&gt; en el &lt;head&gt; de nuestro documento (referencia interna):</a:t>
            </a:r>
            <a:endParaRPr sz="1650">
              <a:solidFill>
                <a:srgbClr val="595959"/>
              </a:solidFill>
              <a:latin typeface="Montserrat"/>
              <a:ea typeface="Montserrat"/>
              <a:cs typeface="Montserrat"/>
              <a:sym typeface="Montserrat"/>
            </a:endParaRPr>
          </a:p>
        </p:txBody>
      </p:sp>
      <p:sp>
        <p:nvSpPr>
          <p:cNvPr id="138" name="Google Shape;138;g2244653a499_0_280"/>
          <p:cNvSpPr/>
          <p:nvPr/>
        </p:nvSpPr>
        <p:spPr>
          <a:xfrm>
            <a:off x="510075" y="2244075"/>
            <a:ext cx="3186300" cy="1762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&lt;</a:t>
            </a:r>
            <a:r>
              <a:rPr b="0" i="0" lang="es" sz="1000" u="none" cap="none" strike="noStrike">
                <a:solidFill>
                  <a:srgbClr val="F92672"/>
                </a:solidFill>
                <a:latin typeface="Consolas"/>
                <a:ea typeface="Consolas"/>
                <a:cs typeface="Consolas"/>
                <a:sym typeface="Consolas"/>
              </a:rPr>
              <a:t>html</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head</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title</a:t>
            </a:r>
            <a:r>
              <a:rPr b="0" i="0" lang="es" sz="1000" u="none" cap="none" strike="noStrike">
                <a:solidFill>
                  <a:srgbClr val="D5CED9"/>
                </a:solidFill>
                <a:latin typeface="Consolas"/>
                <a:ea typeface="Consolas"/>
                <a:cs typeface="Consolas"/>
                <a:sym typeface="Consolas"/>
              </a:rPr>
              <a:t>&gt;Título de la página&lt;/</a:t>
            </a:r>
            <a:r>
              <a:rPr b="0" i="0" lang="es" sz="1000" u="none" cap="none" strike="noStrike">
                <a:solidFill>
                  <a:srgbClr val="F92672"/>
                </a:solidFill>
                <a:latin typeface="Consolas"/>
                <a:ea typeface="Consolas"/>
                <a:cs typeface="Consolas"/>
                <a:sym typeface="Consolas"/>
              </a:rPr>
              <a:t>title</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script</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F39C12"/>
                </a:solidFill>
                <a:latin typeface="Consolas"/>
                <a:ea typeface="Consolas"/>
                <a:cs typeface="Consolas"/>
                <a:sym typeface="Consolas"/>
              </a:rPr>
              <a:t>console</a:t>
            </a:r>
            <a:r>
              <a:rPr b="0" i="0" lang="es" sz="1000" u="none" cap="none" strike="noStrike">
                <a:solidFill>
                  <a:srgbClr val="D5CED9"/>
                </a:solidFill>
                <a:latin typeface="Consolas"/>
                <a:ea typeface="Consolas"/>
                <a:cs typeface="Consolas"/>
                <a:sym typeface="Consolas"/>
              </a:rPr>
              <a:t>.</a:t>
            </a:r>
            <a:r>
              <a:rPr b="0" i="0" lang="es" sz="1000" u="none" cap="none" strike="noStrike">
                <a:solidFill>
                  <a:srgbClr val="FFE66D"/>
                </a:solidFill>
                <a:latin typeface="Consolas"/>
                <a:ea typeface="Consolas"/>
                <a:cs typeface="Consolas"/>
                <a:sym typeface="Consolas"/>
              </a:rPr>
              <a:t>log</a:t>
            </a:r>
            <a:r>
              <a:rPr b="0" i="0" lang="es" sz="1000" u="none" cap="none" strike="noStrike">
                <a:solidFill>
                  <a:srgbClr val="D5CED9"/>
                </a:solidFill>
                <a:latin typeface="Consolas"/>
                <a:ea typeface="Consolas"/>
                <a:cs typeface="Consolas"/>
                <a:sym typeface="Consolas"/>
              </a:rPr>
              <a:t>(</a:t>
            </a:r>
            <a:r>
              <a:rPr b="0" i="0" lang="es" sz="1000" u="none" cap="none" strike="noStrike">
                <a:solidFill>
                  <a:srgbClr val="96E072"/>
                </a:solidFill>
                <a:latin typeface="Consolas"/>
                <a:ea typeface="Consolas"/>
                <a:cs typeface="Consolas"/>
                <a:sym typeface="Consolas"/>
              </a:rPr>
              <a:t>"Hola!!!"</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script</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head</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body</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p</a:t>
            </a:r>
            <a:r>
              <a:rPr b="0" i="0" lang="es" sz="1000" u="none" cap="none" strike="noStrike">
                <a:solidFill>
                  <a:srgbClr val="D5CED9"/>
                </a:solidFill>
                <a:latin typeface="Consolas"/>
                <a:ea typeface="Consolas"/>
                <a:cs typeface="Consolas"/>
                <a:sym typeface="Consolas"/>
              </a:rPr>
              <a:t>&gt;Ejemplo de texto.&lt;/</a:t>
            </a:r>
            <a:r>
              <a:rPr b="0" i="0" lang="es" sz="1000" u="none" cap="none" strike="noStrike">
                <a:solidFill>
                  <a:srgbClr val="F92672"/>
                </a:solidFill>
                <a:latin typeface="Consolas"/>
                <a:ea typeface="Consolas"/>
                <a:cs typeface="Consolas"/>
                <a:sym typeface="Consolas"/>
              </a:rPr>
              <a:t>p</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body</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&lt;/</a:t>
            </a:r>
            <a:r>
              <a:rPr b="0" i="0" lang="es" sz="1000" u="none" cap="none" strike="noStrike">
                <a:solidFill>
                  <a:srgbClr val="F92672"/>
                </a:solidFill>
                <a:latin typeface="Consolas"/>
                <a:ea typeface="Consolas"/>
                <a:cs typeface="Consolas"/>
                <a:sym typeface="Consolas"/>
              </a:rPr>
              <a:t>html</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p:txBody>
      </p:sp>
      <p:pic>
        <p:nvPicPr>
          <p:cNvPr id="139" name="Google Shape;139;g2244653a499_0_280"/>
          <p:cNvPicPr preferRelativeResize="0"/>
          <p:nvPr/>
        </p:nvPicPr>
        <p:blipFill rotWithShape="1">
          <a:blip r:embed="rId5">
            <a:alphaModFix/>
          </a:blip>
          <a:srcRect b="0" l="25384" r="0" t="0"/>
          <a:stretch/>
        </p:blipFill>
        <p:spPr>
          <a:xfrm>
            <a:off x="4124575" y="2244075"/>
            <a:ext cx="4587449" cy="1047025"/>
          </a:xfrm>
          <a:prstGeom prst="rect">
            <a:avLst/>
          </a:prstGeom>
          <a:solidFill>
            <a:srgbClr val="23262E"/>
          </a:solidFill>
          <a:ln>
            <a:noFill/>
          </a:ln>
        </p:spPr>
      </p:pic>
      <p:sp>
        <p:nvSpPr>
          <p:cNvPr id="140" name="Google Shape;140;g2244653a499_0_280"/>
          <p:cNvSpPr txBox="1"/>
          <p:nvPr/>
        </p:nvSpPr>
        <p:spPr>
          <a:xfrm>
            <a:off x="4124575" y="3472975"/>
            <a:ext cx="4587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595959"/>
                </a:solidFill>
                <a:latin typeface="Montserrat"/>
                <a:ea typeface="Montserrat"/>
                <a:cs typeface="Montserrat"/>
                <a:sym typeface="Montserrat"/>
              </a:rPr>
              <a:t>Desde el inspector del navegador podremos ver que se escribe el texto “Hola!!!” en la consola. Esto se logra a través de la instrucción </a:t>
            </a:r>
            <a:r>
              <a:rPr b="1" i="0" lang="es" sz="1100" u="none" cap="none" strike="noStrike">
                <a:solidFill>
                  <a:srgbClr val="595959"/>
                </a:solidFill>
                <a:latin typeface="Montserrat"/>
                <a:ea typeface="Montserrat"/>
                <a:cs typeface="Montserrat"/>
                <a:sym typeface="Montserrat"/>
              </a:rPr>
              <a:t>console.log()</a:t>
            </a:r>
            <a:endParaRPr b="1" i="0" sz="1100" u="none" cap="none" strike="noStrike">
              <a:solidFill>
                <a:srgbClr val="595959"/>
              </a:solidFill>
              <a:latin typeface="Montserrat"/>
              <a:ea typeface="Montserrat"/>
              <a:cs typeface="Montserrat"/>
              <a:sym typeface="Montserrat"/>
            </a:endParaRPr>
          </a:p>
        </p:txBody>
      </p:sp>
      <p:cxnSp>
        <p:nvCxnSpPr>
          <p:cNvPr id="141" name="Google Shape;141;g2244653a499_0_280"/>
          <p:cNvCxnSpPr/>
          <p:nvPr/>
        </p:nvCxnSpPr>
        <p:spPr>
          <a:xfrm>
            <a:off x="3033925" y="3215500"/>
            <a:ext cx="1813200" cy="8700"/>
          </a:xfrm>
          <a:prstGeom prst="straightConnector1">
            <a:avLst/>
          </a:prstGeom>
          <a:noFill/>
          <a:ln cap="flat" cmpd="sng" w="38100">
            <a:solidFill>
              <a:srgbClr val="595959"/>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g2244653a499_0_289"/>
          <p:cNvSpPr txBox="1"/>
          <p:nvPr/>
        </p:nvSpPr>
        <p:spPr>
          <a:xfrm>
            <a:off x="587300" y="129325"/>
            <a:ext cx="68109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JavaScript: Configuración</a:t>
            </a:r>
            <a:endParaRPr b="1" i="0" sz="3900" u="none" cap="none" strike="noStrike">
              <a:solidFill>
                <a:srgbClr val="0000FF"/>
              </a:solidFill>
              <a:latin typeface="Montserrat"/>
              <a:ea typeface="Montserrat"/>
              <a:cs typeface="Montserrat"/>
              <a:sym typeface="Montserrat"/>
            </a:endParaRPr>
          </a:p>
        </p:txBody>
      </p:sp>
      <p:cxnSp>
        <p:nvCxnSpPr>
          <p:cNvPr id="147" name="Google Shape;147;g2244653a499_0_289"/>
          <p:cNvCxnSpPr/>
          <p:nvPr/>
        </p:nvCxnSpPr>
        <p:spPr>
          <a:xfrm flipH="1" rot="10800000">
            <a:off x="727375" y="1062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48" name="Google Shape;148;g2244653a499_0_289"/>
          <p:cNvGrpSpPr/>
          <p:nvPr/>
        </p:nvGrpSpPr>
        <p:grpSpPr>
          <a:xfrm>
            <a:off x="8060379" y="344475"/>
            <a:ext cx="670072" cy="721457"/>
            <a:chOff x="0" y="-9525"/>
            <a:chExt cx="354123" cy="394843"/>
          </a:xfrm>
        </p:grpSpPr>
        <p:sp>
          <p:nvSpPr>
            <p:cNvPr id="149" name="Google Shape;149;g2244653a499_0_28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50" name="Google Shape;150;g2244653a499_0_28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51" name="Google Shape;151;g2244653a499_0_289" title="Archivo:JavaScript-logo.png - Wikipedia, la enciclopedia libre"/>
          <p:cNvPicPr preferRelativeResize="0"/>
          <p:nvPr/>
        </p:nvPicPr>
        <p:blipFill>
          <a:blip r:embed="rId4">
            <a:alphaModFix/>
          </a:blip>
          <a:stretch>
            <a:fillRect/>
          </a:stretch>
        </p:blipFill>
        <p:spPr>
          <a:xfrm>
            <a:off x="8154088" y="463882"/>
            <a:ext cx="482650" cy="482626"/>
          </a:xfrm>
          <a:prstGeom prst="rect">
            <a:avLst/>
          </a:prstGeom>
          <a:noFill/>
          <a:ln>
            <a:noFill/>
          </a:ln>
        </p:spPr>
      </p:pic>
      <p:sp>
        <p:nvSpPr>
          <p:cNvPr id="152" name="Google Shape;152;g2244653a499_0_289"/>
          <p:cNvSpPr txBox="1"/>
          <p:nvPr/>
        </p:nvSpPr>
        <p:spPr>
          <a:xfrm>
            <a:off x="540300" y="1130825"/>
            <a:ext cx="85032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s" sz="1700">
                <a:solidFill>
                  <a:srgbClr val="000000"/>
                </a:solidFill>
                <a:latin typeface="Montserrat"/>
                <a:ea typeface="Montserrat"/>
                <a:cs typeface="Montserrat"/>
                <a:sym typeface="Montserrat"/>
              </a:rPr>
              <a:t>La ubicación de la</a:t>
            </a:r>
            <a:r>
              <a:rPr lang="es">
                <a:solidFill>
                  <a:schemeClr val="dk1"/>
                </a:solidFill>
                <a:latin typeface="Archivo Narrow"/>
                <a:ea typeface="Archivo Narrow"/>
                <a:cs typeface="Archivo Narrow"/>
                <a:sym typeface="Archivo Narrow"/>
              </a:rPr>
              <a:t> </a:t>
            </a:r>
            <a:r>
              <a:rPr b="1" lang="es" sz="1700">
                <a:solidFill>
                  <a:srgbClr val="000000"/>
                </a:solidFill>
                <a:latin typeface="Montserrat"/>
                <a:ea typeface="Montserrat"/>
                <a:cs typeface="Montserrat"/>
                <a:sym typeface="Montserrat"/>
              </a:rPr>
              <a:t>etiqueta &lt;script&gt;</a:t>
            </a:r>
            <a:endParaRPr b="1" sz="1700">
              <a:solidFill>
                <a:srgbClr val="000000"/>
              </a:solidFill>
              <a:latin typeface="Montserrat"/>
              <a:ea typeface="Montserrat"/>
              <a:cs typeface="Montserrat"/>
              <a:sym typeface="Montserrat"/>
            </a:endParaRPr>
          </a:p>
        </p:txBody>
      </p:sp>
      <p:sp>
        <p:nvSpPr>
          <p:cNvPr id="153" name="Google Shape;153;g2244653a499_0_289"/>
          <p:cNvSpPr txBox="1"/>
          <p:nvPr/>
        </p:nvSpPr>
        <p:spPr>
          <a:xfrm>
            <a:off x="584425" y="1533475"/>
            <a:ext cx="8280000" cy="1823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Según cómo esté ubicada la etiqueta &lt;script&gt; el navegador descarga  ejecuta el archivo JavaScript en momentos diferentes:</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1200"/>
              </a:spcBef>
              <a:spcAft>
                <a:spcPts val="0"/>
              </a:spcAft>
              <a:buClr>
                <a:srgbClr val="595959"/>
              </a:buClr>
              <a:buSzPts val="1650"/>
              <a:buFont typeface="Montserrat"/>
              <a:buAutoNum type="arabicPeriod"/>
            </a:pPr>
            <a:r>
              <a:rPr lang="es">
                <a:solidFill>
                  <a:schemeClr val="dk1"/>
                </a:solidFill>
                <a:latin typeface="Archivo Narrow"/>
                <a:ea typeface="Archivo Narrow"/>
                <a:cs typeface="Archivo Narrow"/>
                <a:sym typeface="Archivo Narrow"/>
              </a:rPr>
              <a:t>En &lt;head&gt;: antes de empezar a dibujar la página, cuando está en blanco.</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AutoNum type="arabicPeriod"/>
            </a:pPr>
            <a:r>
              <a:rPr lang="es">
                <a:solidFill>
                  <a:schemeClr val="dk1"/>
                </a:solidFill>
                <a:latin typeface="Archivo Narrow"/>
                <a:ea typeface="Archivo Narrow"/>
                <a:cs typeface="Archivo Narrow"/>
                <a:sym typeface="Archivo Narrow"/>
              </a:rPr>
              <a:t>En &lt;body&gt;: cuando la página se haya dibujado hasta el &lt;script&gt;.</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AutoNum type="arabicPeriod"/>
            </a:pPr>
            <a:r>
              <a:rPr lang="es">
                <a:solidFill>
                  <a:schemeClr val="dk1"/>
                </a:solidFill>
                <a:latin typeface="Archivo Narrow"/>
                <a:ea typeface="Archivo Narrow"/>
                <a:cs typeface="Archivo Narrow"/>
                <a:sym typeface="Archivo Narrow"/>
              </a:rPr>
              <a:t>Antes de &lt;/body&gt;: cuando la página se haya dibujado en su totalidad.</a:t>
            </a:r>
            <a:endParaRPr sz="1650">
              <a:solidFill>
                <a:srgbClr val="595959"/>
              </a:solidFill>
              <a:latin typeface="Montserrat"/>
              <a:ea typeface="Montserrat"/>
              <a:cs typeface="Montserrat"/>
              <a:sym typeface="Montserrat"/>
            </a:endParaRPr>
          </a:p>
        </p:txBody>
      </p:sp>
      <p:pic>
        <p:nvPicPr>
          <p:cNvPr id="154" name="Google Shape;154;g2244653a499_0_289"/>
          <p:cNvPicPr preferRelativeResize="0"/>
          <p:nvPr/>
        </p:nvPicPr>
        <p:blipFill rotWithShape="1">
          <a:blip r:embed="rId5">
            <a:alphaModFix/>
          </a:blip>
          <a:srcRect b="0" l="0" r="0" t="0"/>
          <a:stretch/>
        </p:blipFill>
        <p:spPr>
          <a:xfrm>
            <a:off x="2695672" y="3440804"/>
            <a:ext cx="705738" cy="635703"/>
          </a:xfrm>
          <a:prstGeom prst="rect">
            <a:avLst/>
          </a:prstGeom>
          <a:noFill/>
          <a:ln>
            <a:noFill/>
          </a:ln>
        </p:spPr>
      </p:pic>
      <p:pic>
        <p:nvPicPr>
          <p:cNvPr descr="Dibujo De Sitio Web Para Colorear - Ultra Coloring Pages" id="155" name="Google Shape;155;g2244653a499_0_289"/>
          <p:cNvPicPr preferRelativeResize="0"/>
          <p:nvPr/>
        </p:nvPicPr>
        <p:blipFill rotWithShape="1">
          <a:blip r:embed="rId6">
            <a:alphaModFix/>
          </a:blip>
          <a:srcRect b="9139" l="4930" r="4939" t="9908"/>
          <a:stretch/>
        </p:blipFill>
        <p:spPr>
          <a:xfrm>
            <a:off x="6030005" y="3441739"/>
            <a:ext cx="705738" cy="633823"/>
          </a:xfrm>
          <a:prstGeom prst="rect">
            <a:avLst/>
          </a:prstGeom>
          <a:noFill/>
          <a:ln>
            <a:noFill/>
          </a:ln>
        </p:spPr>
      </p:pic>
      <p:pic>
        <p:nvPicPr>
          <p:cNvPr id="156" name="Google Shape;156;g2244653a499_0_289"/>
          <p:cNvPicPr preferRelativeResize="0"/>
          <p:nvPr/>
        </p:nvPicPr>
        <p:blipFill rotWithShape="1">
          <a:blip r:embed="rId7">
            <a:alphaModFix/>
          </a:blip>
          <a:srcRect b="0" l="0" r="0" t="0"/>
          <a:stretch/>
        </p:blipFill>
        <p:spPr>
          <a:xfrm>
            <a:off x="4362835" y="3440798"/>
            <a:ext cx="705738" cy="635703"/>
          </a:xfrm>
          <a:prstGeom prst="rect">
            <a:avLst/>
          </a:prstGeom>
          <a:noFill/>
          <a:ln>
            <a:noFill/>
          </a:ln>
        </p:spPr>
      </p:pic>
      <p:cxnSp>
        <p:nvCxnSpPr>
          <p:cNvPr id="157" name="Google Shape;157;g2244653a499_0_289"/>
          <p:cNvCxnSpPr/>
          <p:nvPr/>
        </p:nvCxnSpPr>
        <p:spPr>
          <a:xfrm>
            <a:off x="4205712" y="3815146"/>
            <a:ext cx="1020000" cy="0"/>
          </a:xfrm>
          <a:prstGeom prst="straightConnector1">
            <a:avLst/>
          </a:prstGeom>
          <a:noFill/>
          <a:ln cap="flat" cmpd="sng" w="9525">
            <a:solidFill>
              <a:srgbClr val="595959"/>
            </a:solidFill>
            <a:prstDash val="solid"/>
            <a:round/>
            <a:headEnd len="sm" w="sm" type="none"/>
            <a:tailEnd len="sm" w="sm" type="none"/>
          </a:ln>
        </p:spPr>
      </p:cxnSp>
      <p:sp>
        <p:nvSpPr>
          <p:cNvPr id="158" name="Google Shape;158;g2244653a499_0_289"/>
          <p:cNvSpPr txBox="1"/>
          <p:nvPr/>
        </p:nvSpPr>
        <p:spPr>
          <a:xfrm>
            <a:off x="4364562" y="3691999"/>
            <a:ext cx="7023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1" lang="es" sz="1000" u="none" cap="none" strike="noStrike">
                <a:solidFill>
                  <a:srgbClr val="595959"/>
                </a:solidFill>
                <a:latin typeface="Montserrat"/>
                <a:ea typeface="Montserrat"/>
                <a:cs typeface="Montserrat"/>
                <a:sym typeface="Montserrat"/>
              </a:rPr>
              <a:t>&lt;script&gt;</a:t>
            </a:r>
            <a:endParaRPr b="0" i="1" sz="1000" u="none" cap="none" strike="noStrike">
              <a:solidFill>
                <a:srgbClr val="595959"/>
              </a:solidFill>
              <a:latin typeface="Montserrat"/>
              <a:ea typeface="Montserrat"/>
              <a:cs typeface="Montserrat"/>
              <a:sym typeface="Montserrat"/>
            </a:endParaRPr>
          </a:p>
        </p:txBody>
      </p:sp>
      <p:sp>
        <p:nvSpPr>
          <p:cNvPr id="159" name="Google Shape;159;g2244653a499_0_289"/>
          <p:cNvSpPr txBox="1"/>
          <p:nvPr/>
        </p:nvSpPr>
        <p:spPr>
          <a:xfrm>
            <a:off x="2340700" y="3675350"/>
            <a:ext cx="28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1.</a:t>
            </a:r>
            <a:endParaRPr b="0" i="0" sz="1400" u="none" cap="none" strike="noStrike">
              <a:solidFill>
                <a:srgbClr val="000000"/>
              </a:solidFill>
              <a:latin typeface="Montserrat"/>
              <a:ea typeface="Montserrat"/>
              <a:cs typeface="Montserrat"/>
              <a:sym typeface="Montserrat"/>
            </a:endParaRPr>
          </a:p>
        </p:txBody>
      </p:sp>
      <p:sp>
        <p:nvSpPr>
          <p:cNvPr id="160" name="Google Shape;160;g2244653a499_0_289"/>
          <p:cNvSpPr txBox="1"/>
          <p:nvPr/>
        </p:nvSpPr>
        <p:spPr>
          <a:xfrm>
            <a:off x="3923225" y="3675350"/>
            <a:ext cx="33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2.</a:t>
            </a:r>
            <a:endParaRPr b="0" i="0" sz="1400" u="none" cap="none" strike="noStrike">
              <a:solidFill>
                <a:srgbClr val="000000"/>
              </a:solidFill>
              <a:latin typeface="Montserrat"/>
              <a:ea typeface="Montserrat"/>
              <a:cs typeface="Montserrat"/>
              <a:sym typeface="Montserrat"/>
            </a:endParaRPr>
          </a:p>
        </p:txBody>
      </p:sp>
      <p:sp>
        <p:nvSpPr>
          <p:cNvPr id="161" name="Google Shape;161;g2244653a499_0_289"/>
          <p:cNvSpPr txBox="1"/>
          <p:nvPr/>
        </p:nvSpPr>
        <p:spPr>
          <a:xfrm>
            <a:off x="5653450" y="3675350"/>
            <a:ext cx="33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3.</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