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2"/>
  </p:notesMasterIdLst>
  <p:sldIdLst>
    <p:sldId id="256" r:id="rId2"/>
    <p:sldId id="257" r:id="rId3"/>
    <p:sldId id="291" r:id="rId4"/>
    <p:sldId id="292" r:id="rId5"/>
    <p:sldId id="258" r:id="rId6"/>
    <p:sldId id="282" r:id="rId7"/>
    <p:sldId id="281" r:id="rId8"/>
    <p:sldId id="293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1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3.png"/><Relationship Id="rId7" Type="http://schemas.openxmlformats.org/officeDocument/2006/relationships/image" Target="../media/image1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180.png"/><Relationship Id="rId5" Type="http://schemas.openxmlformats.org/officeDocument/2006/relationships/image" Target="../media/image130.png"/><Relationship Id="rId10" Type="http://schemas.openxmlformats.org/officeDocument/2006/relationships/image" Target="../media/image170.png"/><Relationship Id="rId4" Type="http://schemas.openxmlformats.org/officeDocument/2006/relationships/image" Target="../media/image34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メタノール重水素濃縮機構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758935" y="4847545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11DA222-D9D8-0137-180F-B50A4199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339679F-0791-F2BA-3341-E7022F3C21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B457EA-AD55-0412-A462-81D349535255}"/>
              </a:ext>
            </a:extLst>
          </p:cNvPr>
          <p:cNvSpPr txBox="1"/>
          <p:nvPr/>
        </p:nvSpPr>
        <p:spPr>
          <a:xfrm>
            <a:off x="1120403" y="2054246"/>
            <a:ext cx="9951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CHO</a:t>
            </a:r>
            <a:r>
              <a:rPr kumimoji="1" lang="ja-JP" altLang="en-US" sz="2800" dirty="0"/>
              <a:t>分子に逐次に</a:t>
            </a:r>
            <a:r>
              <a:rPr kumimoji="1" lang="en-US" altLang="ja-JP" sz="2800" dirty="0"/>
              <a:t>H</a:t>
            </a:r>
            <a:r>
              <a:rPr kumimoji="1" lang="ja-JP" altLang="en-US" sz="2800" dirty="0"/>
              <a:t>原子</a:t>
            </a:r>
            <a:r>
              <a:rPr kumimoji="1" lang="en-US" altLang="ja-JP" sz="2800" dirty="0"/>
              <a:t>/D</a:t>
            </a:r>
            <a:r>
              <a:rPr kumimoji="1" lang="ja-JP" altLang="en-US" sz="2800" dirty="0"/>
              <a:t>原子を付加していき、最適化構造と遷移状態を通じて、生成物を見出す予定である。</a:t>
            </a:r>
            <a:endParaRPr kumimoji="1" lang="en-US" altLang="ja-JP" sz="2800" dirty="0"/>
          </a:p>
          <a:p>
            <a:r>
              <a:rPr kumimoji="1" lang="ja-JP" altLang="en-US" sz="2800" dirty="0"/>
              <a:t>生成物の間での重水素原子の置換反応を調べる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1751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星・惑星系を生成する分子雲では星間塵が存在する。</a:t>
                </a:r>
              </a:p>
              <a:p>
                <a:r>
                  <a:rPr lang="en-US" altLang="ja-JP" dirty="0"/>
                  <a:t>D</a:t>
                </a:r>
                <a:r>
                  <a:rPr lang="ja-JP" altLang="en-US" dirty="0"/>
                  <a:t>原子</a:t>
                </a:r>
                <a:r>
                  <a:rPr lang="en-US" altLang="ja-JP" dirty="0"/>
                  <a:t>/H</a:t>
                </a:r>
                <a:r>
                  <a:rPr lang="ja-JP" altLang="en-US" dirty="0"/>
                  <a:t>原子の宇宙存在度比は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である。しかし重水素を含む分子の比率が高くなっている</a:t>
                </a:r>
                <a:r>
                  <a:rPr lang="en-US" altLang="ja-JP" baseline="30000" dirty="0"/>
                  <a:t>[1]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、これを重水素濃縮という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4C14D-35F5-7BBC-4F06-8884609E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HDCO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DOH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557" r="-1006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6557" r="-1006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57" r="-1006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93B065-9283-623D-2BB8-DF8C8EAAFE4D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EC657E-2388-875A-3C0D-FB76177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4C87E9-0BCB-89A7-CBDC-5925C18028D9}"/>
                  </a:ext>
                </a:extLst>
              </p:cNvPr>
              <p:cNvSpPr txBox="1"/>
              <p:nvPr/>
            </p:nvSpPr>
            <p:spPr>
              <a:xfrm>
                <a:off x="5468530" y="1240537"/>
                <a:ext cx="536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4C87E9-0BCB-89A7-CBDC-5925C1802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0" y="1240537"/>
                <a:ext cx="5365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0C666A-9322-85CE-E06D-77804AFB482F}"/>
                  </a:ext>
                </a:extLst>
              </p:cNvPr>
              <p:cNvSpPr txBox="1"/>
              <p:nvPr/>
            </p:nvSpPr>
            <p:spPr>
              <a:xfrm>
                <a:off x="6777236" y="2042346"/>
                <a:ext cx="704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𝐻𝐶𝑂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0C666A-9322-85CE-E06D-77804AFB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36" y="2042346"/>
                <a:ext cx="7048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2F8B6A-7DC6-2882-0968-80C09411F939}"/>
                  </a:ext>
                </a:extLst>
              </p:cNvPr>
              <p:cNvSpPr txBox="1"/>
              <p:nvPr/>
            </p:nvSpPr>
            <p:spPr>
              <a:xfrm>
                <a:off x="4085138" y="2033940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2F8B6A-7DC6-2882-0968-80C09411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38" y="2033940"/>
                <a:ext cx="696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/>
              <p:nvPr/>
            </p:nvSpPr>
            <p:spPr>
              <a:xfrm>
                <a:off x="8212295" y="3002912"/>
                <a:ext cx="784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95" y="3002912"/>
                <a:ext cx="784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/>
              <p:nvPr/>
            </p:nvSpPr>
            <p:spPr>
              <a:xfrm>
                <a:off x="5468530" y="3002912"/>
                <a:ext cx="8290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HDCO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0" y="3002912"/>
                <a:ext cx="829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/>
              <p:nvPr/>
            </p:nvSpPr>
            <p:spPr>
              <a:xfrm>
                <a:off x="2997547" y="3002912"/>
                <a:ext cx="7777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7" y="3002912"/>
                <a:ext cx="777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/>
              <p:nvPr/>
            </p:nvSpPr>
            <p:spPr>
              <a:xfrm>
                <a:off x="1601025" y="3835009"/>
                <a:ext cx="161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25" y="3835009"/>
                <a:ext cx="16119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/>
              <p:nvPr/>
            </p:nvSpPr>
            <p:spPr>
              <a:xfrm>
                <a:off x="3889539" y="3696510"/>
                <a:ext cx="1784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𝐶𝐻𝐷𝑂𝐷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539" y="3696510"/>
                <a:ext cx="178491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/>
              <p:nvPr/>
            </p:nvSpPr>
            <p:spPr>
              <a:xfrm>
                <a:off x="6845098" y="3696510"/>
                <a:ext cx="1853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𝐶𝐻𝐷𝑂𝐻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98" y="3696510"/>
                <a:ext cx="185377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/>
              <p:nvPr/>
            </p:nvSpPr>
            <p:spPr>
              <a:xfrm>
                <a:off x="9412488" y="3892210"/>
                <a:ext cx="163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88" y="3892210"/>
                <a:ext cx="16360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/>
              <p:nvPr/>
            </p:nvSpPr>
            <p:spPr>
              <a:xfrm>
                <a:off x="2997547" y="4946800"/>
                <a:ext cx="9364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7" y="4946800"/>
                <a:ext cx="9364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/>
              <p:nvPr/>
            </p:nvSpPr>
            <p:spPr>
              <a:xfrm>
                <a:off x="733514" y="4946800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ja-JP" i="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4" y="4946800"/>
                <a:ext cx="9299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/>
              <p:nvPr/>
            </p:nvSpPr>
            <p:spPr>
              <a:xfrm>
                <a:off x="5468530" y="4939000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0" y="4939000"/>
                <a:ext cx="10951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/>
              <p:nvPr/>
            </p:nvSpPr>
            <p:spPr>
              <a:xfrm>
                <a:off x="8212295" y="4955185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95" y="4955185"/>
                <a:ext cx="109510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/>
              <p:nvPr/>
            </p:nvSpPr>
            <p:spPr>
              <a:xfrm>
                <a:off x="10566649" y="4946800"/>
                <a:ext cx="9428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49" y="4946800"/>
                <a:ext cx="94282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/>
              <p:nvPr/>
            </p:nvSpPr>
            <p:spPr>
              <a:xfrm>
                <a:off x="2996443" y="5316132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443" y="5316132"/>
                <a:ext cx="108869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/>
              <p:nvPr/>
            </p:nvSpPr>
            <p:spPr>
              <a:xfrm>
                <a:off x="5470132" y="5308332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32" y="5308332"/>
                <a:ext cx="108869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/>
              <p:nvPr/>
            </p:nvSpPr>
            <p:spPr>
              <a:xfrm>
                <a:off x="8323129" y="5324517"/>
                <a:ext cx="9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29" y="5324517"/>
                <a:ext cx="9364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041A27B-4A66-DBB8-C52A-080A459C13B7}"/>
              </a:ext>
            </a:extLst>
          </p:cNvPr>
          <p:cNvCxnSpPr/>
          <p:nvPr/>
        </p:nvCxnSpPr>
        <p:spPr>
          <a:xfrm>
            <a:off x="6097088" y="163244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5AAAC88-55E8-EB46-AF66-7352461CFA89}"/>
              </a:ext>
            </a:extLst>
          </p:cNvPr>
          <p:cNvCxnSpPr/>
          <p:nvPr/>
        </p:nvCxnSpPr>
        <p:spPr>
          <a:xfrm>
            <a:off x="7588903" y="2495136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73ECD9-F39B-203E-8ABE-5AE86C1BFC0B}"/>
              </a:ext>
            </a:extLst>
          </p:cNvPr>
          <p:cNvCxnSpPr/>
          <p:nvPr/>
        </p:nvCxnSpPr>
        <p:spPr>
          <a:xfrm>
            <a:off x="4661376" y="240327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BE0E5C-E267-C32E-844D-B1C50836BCC0}"/>
              </a:ext>
            </a:extLst>
          </p:cNvPr>
          <p:cNvCxnSpPr/>
          <p:nvPr/>
        </p:nvCxnSpPr>
        <p:spPr>
          <a:xfrm>
            <a:off x="6395372" y="3470387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0EE208-7444-1B47-9122-CEFD44809BE0}"/>
              </a:ext>
            </a:extLst>
          </p:cNvPr>
          <p:cNvCxnSpPr/>
          <p:nvPr/>
        </p:nvCxnSpPr>
        <p:spPr>
          <a:xfrm>
            <a:off x="9100792" y="3368841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FC48FB-2539-88EB-5B6B-5F267BAA70E4}"/>
              </a:ext>
            </a:extLst>
          </p:cNvPr>
          <p:cNvCxnSpPr/>
          <p:nvPr/>
        </p:nvCxnSpPr>
        <p:spPr>
          <a:xfrm>
            <a:off x="10318691" y="426154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265B8C6-0021-9AE2-15C0-29702B4119B6}"/>
              </a:ext>
            </a:extLst>
          </p:cNvPr>
          <p:cNvCxnSpPr/>
          <p:nvPr/>
        </p:nvCxnSpPr>
        <p:spPr>
          <a:xfrm>
            <a:off x="3670233" y="346537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382189-E7EB-3D81-B001-C88D8BF08A6F}"/>
              </a:ext>
            </a:extLst>
          </p:cNvPr>
          <p:cNvCxnSpPr/>
          <p:nvPr/>
        </p:nvCxnSpPr>
        <p:spPr>
          <a:xfrm>
            <a:off x="5156834" y="438770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778450-F6AF-3A07-96AB-5E78F1A7CA17}"/>
              </a:ext>
            </a:extLst>
          </p:cNvPr>
          <p:cNvCxnSpPr/>
          <p:nvPr/>
        </p:nvCxnSpPr>
        <p:spPr>
          <a:xfrm>
            <a:off x="7745839" y="441255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04E3C4B-76A8-861B-0EF4-5B7808F71892}"/>
              </a:ext>
            </a:extLst>
          </p:cNvPr>
          <p:cNvCxnSpPr/>
          <p:nvPr/>
        </p:nvCxnSpPr>
        <p:spPr>
          <a:xfrm>
            <a:off x="2680823" y="427908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8CC7F1A-778F-4666-4B40-7210751AEE76}"/>
              </a:ext>
            </a:extLst>
          </p:cNvPr>
          <p:cNvCxnSpPr/>
          <p:nvPr/>
        </p:nvCxnSpPr>
        <p:spPr>
          <a:xfrm flipH="1">
            <a:off x="4781994" y="163244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6962FB1-D673-C9E4-336A-B5EF31F6B2F0}"/>
              </a:ext>
            </a:extLst>
          </p:cNvPr>
          <p:cNvCxnSpPr/>
          <p:nvPr/>
        </p:nvCxnSpPr>
        <p:spPr>
          <a:xfrm flipH="1">
            <a:off x="3540790" y="2403271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CF95856-DF0C-0647-9DC0-DBC85CE5CC59}"/>
              </a:ext>
            </a:extLst>
          </p:cNvPr>
          <p:cNvCxnSpPr/>
          <p:nvPr/>
        </p:nvCxnSpPr>
        <p:spPr>
          <a:xfrm flipH="1">
            <a:off x="2249416" y="342510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E6DF55E-C3F9-945F-0721-ABDA28B935F0}"/>
              </a:ext>
            </a:extLst>
          </p:cNvPr>
          <p:cNvCxnSpPr/>
          <p:nvPr/>
        </p:nvCxnSpPr>
        <p:spPr>
          <a:xfrm flipH="1">
            <a:off x="1198513" y="437061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3A07B1-7D56-68E3-C220-938C63100D06}"/>
              </a:ext>
            </a:extLst>
          </p:cNvPr>
          <p:cNvCxnSpPr/>
          <p:nvPr/>
        </p:nvCxnSpPr>
        <p:spPr>
          <a:xfrm flipH="1">
            <a:off x="6161912" y="241582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CC565EE-6EAE-59D5-F0ED-0B5E198B056D}"/>
              </a:ext>
            </a:extLst>
          </p:cNvPr>
          <p:cNvCxnSpPr>
            <a:cxnSpLocks/>
          </p:cNvCxnSpPr>
          <p:nvPr/>
        </p:nvCxnSpPr>
        <p:spPr>
          <a:xfrm flipH="1">
            <a:off x="5000019" y="3428091"/>
            <a:ext cx="509213" cy="336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173425-5150-21DA-D240-AC89371B9DEF}"/>
              </a:ext>
            </a:extLst>
          </p:cNvPr>
          <p:cNvCxnSpPr/>
          <p:nvPr/>
        </p:nvCxnSpPr>
        <p:spPr>
          <a:xfrm flipH="1">
            <a:off x="3548129" y="4274282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E5CE2-F7C0-BC44-5D08-0E4AF1F96843}"/>
              </a:ext>
            </a:extLst>
          </p:cNvPr>
          <p:cNvCxnSpPr>
            <a:cxnSpLocks/>
          </p:cNvCxnSpPr>
          <p:nvPr/>
        </p:nvCxnSpPr>
        <p:spPr>
          <a:xfrm flipH="1">
            <a:off x="7976588" y="3470117"/>
            <a:ext cx="464669" cy="31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30EE6B-61B7-8869-8643-45AC68723675}"/>
              </a:ext>
            </a:extLst>
          </p:cNvPr>
          <p:cNvCxnSpPr/>
          <p:nvPr/>
        </p:nvCxnSpPr>
        <p:spPr>
          <a:xfrm flipH="1">
            <a:off x="6691347" y="438770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37E99F0-E1BB-1B57-2B61-CFD8D93BA4FC}"/>
              </a:ext>
            </a:extLst>
          </p:cNvPr>
          <p:cNvCxnSpPr/>
          <p:nvPr/>
        </p:nvCxnSpPr>
        <p:spPr>
          <a:xfrm flipH="1">
            <a:off x="9095500" y="435230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标题 1">
                <a:extLst>
                  <a:ext uri="{FF2B5EF4-FFF2-40B4-BE49-F238E27FC236}">
                    <a16:creationId xmlns:a16="http://schemas.microsoft.com/office/drawing/2014/main" id="{0939845F-60BA-5AB9-099B-CDBE39EC4E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メタノールの重水素濃縮反応</a:t>
                </a:r>
                <a14:m>
                  <m:oMath xmlns:m="http://schemas.openxmlformats.org/officeDocument/2006/math">
                    <m:r>
                      <a:rPr lang="ja-JP" altLang="en-US" sz="3600" i="1" dirty="0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経</m:t>
                    </m:r>
                    <m:sSup>
                      <m:sSup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pPr>
                      <m:e>
                        <m:r>
                          <a:rPr lang="ja-JP" altLang="en-US" sz="36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路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ja-JP" sz="36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36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5" name="标题 1">
                <a:extLst>
                  <a:ext uri="{FF2B5EF4-FFF2-40B4-BE49-F238E27FC236}">
                    <a16:creationId xmlns:a16="http://schemas.microsoft.com/office/drawing/2014/main" id="{0939845F-60BA-5AB9-099B-CDBE39EC4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20"/>
                <a:stretch>
                  <a:fillRect l="-1797" t="-11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BCCF8-4D8C-FA2C-B89F-E8C3E9343195}"/>
              </a:ext>
            </a:extLst>
          </p:cNvPr>
          <p:cNvSpPr txBox="1"/>
          <p:nvPr/>
        </p:nvSpPr>
        <p:spPr>
          <a:xfrm>
            <a:off x="7857672" y="98611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斜体：ラジカル分子</a:t>
            </a:r>
            <a:endParaRPr kumimoji="1" lang="en-US" altLang="ja-JP" dirty="0"/>
          </a:p>
          <a:p>
            <a:r>
              <a:rPr kumimoji="1" lang="ja-JP" altLang="en-US" dirty="0"/>
              <a:t>黒枠：星間塵で観測された分子</a:t>
            </a:r>
            <a:endParaRPr kumimoji="1" lang="en-US" altLang="ja-JP" dirty="0"/>
          </a:p>
          <a:p>
            <a:r>
              <a:rPr kumimoji="1" lang="ja-JP" altLang="en-US" dirty="0"/>
              <a:t>青線：付加反応</a:t>
            </a:r>
            <a:endParaRPr kumimoji="1" lang="en-US" altLang="ja-JP" dirty="0"/>
          </a:p>
          <a:p>
            <a:r>
              <a:rPr kumimoji="1" lang="ja-JP" altLang="en-US" dirty="0"/>
              <a:t>黒線：置換反応</a:t>
            </a:r>
          </a:p>
        </p:txBody>
      </p:sp>
      <p:sp>
        <p:nvSpPr>
          <p:cNvPr id="53" name="矢印: 下カーブ 52">
            <a:extLst>
              <a:ext uri="{FF2B5EF4-FFF2-40B4-BE49-F238E27FC236}">
                <a16:creationId xmlns:a16="http://schemas.microsoft.com/office/drawing/2014/main" id="{07A6919C-6986-6A2A-2B47-B78C021872F8}"/>
              </a:ext>
            </a:extLst>
          </p:cNvPr>
          <p:cNvSpPr/>
          <p:nvPr/>
        </p:nvSpPr>
        <p:spPr>
          <a:xfrm>
            <a:off x="5031709" y="1998252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矢印: 下カーブ 53">
            <a:extLst>
              <a:ext uri="{FF2B5EF4-FFF2-40B4-BE49-F238E27FC236}">
                <a16:creationId xmlns:a16="http://schemas.microsoft.com/office/drawing/2014/main" id="{1084A8C1-93CA-E9A5-D574-7DB694F24C3A}"/>
              </a:ext>
            </a:extLst>
          </p:cNvPr>
          <p:cNvSpPr/>
          <p:nvPr/>
        </p:nvSpPr>
        <p:spPr>
          <a:xfrm flipH="1">
            <a:off x="4864068" y="1833804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矢印: 下カーブ 54">
            <a:extLst>
              <a:ext uri="{FF2B5EF4-FFF2-40B4-BE49-F238E27FC236}">
                <a16:creationId xmlns:a16="http://schemas.microsoft.com/office/drawing/2014/main" id="{8E350902-EF62-71BD-967A-8C8EF28222CD}"/>
              </a:ext>
            </a:extLst>
          </p:cNvPr>
          <p:cNvSpPr/>
          <p:nvPr/>
        </p:nvSpPr>
        <p:spPr>
          <a:xfrm>
            <a:off x="3891535" y="2894009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カーブ 55">
            <a:extLst>
              <a:ext uri="{FF2B5EF4-FFF2-40B4-BE49-F238E27FC236}">
                <a16:creationId xmlns:a16="http://schemas.microsoft.com/office/drawing/2014/main" id="{C8B9F686-D262-C1FA-34FA-0212653129D7}"/>
              </a:ext>
            </a:extLst>
          </p:cNvPr>
          <p:cNvSpPr/>
          <p:nvPr/>
        </p:nvSpPr>
        <p:spPr>
          <a:xfrm flipH="1">
            <a:off x="3723894" y="2729561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矢印: 下カーブ 56">
            <a:extLst>
              <a:ext uri="{FF2B5EF4-FFF2-40B4-BE49-F238E27FC236}">
                <a16:creationId xmlns:a16="http://schemas.microsoft.com/office/drawing/2014/main" id="{56A04637-16C9-B46D-51D0-34DF04434C6F}"/>
              </a:ext>
            </a:extLst>
          </p:cNvPr>
          <p:cNvSpPr/>
          <p:nvPr/>
        </p:nvSpPr>
        <p:spPr>
          <a:xfrm>
            <a:off x="6573650" y="2953107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矢印: 下カーブ 57">
            <a:extLst>
              <a:ext uri="{FF2B5EF4-FFF2-40B4-BE49-F238E27FC236}">
                <a16:creationId xmlns:a16="http://schemas.microsoft.com/office/drawing/2014/main" id="{0F3C6335-6EAE-6B57-C78C-A8F5486A89B5}"/>
              </a:ext>
            </a:extLst>
          </p:cNvPr>
          <p:cNvSpPr/>
          <p:nvPr/>
        </p:nvSpPr>
        <p:spPr>
          <a:xfrm flipH="1">
            <a:off x="6406009" y="2788659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575CA654-1890-305B-092A-B176C3021C2D}"/>
              </a:ext>
            </a:extLst>
          </p:cNvPr>
          <p:cNvSpPr/>
          <p:nvPr/>
        </p:nvSpPr>
        <p:spPr>
          <a:xfrm>
            <a:off x="2685574" y="3690517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F903799C-0E3F-1E2E-EE37-6FC868F3658F}"/>
              </a:ext>
            </a:extLst>
          </p:cNvPr>
          <p:cNvSpPr/>
          <p:nvPr/>
        </p:nvSpPr>
        <p:spPr>
          <a:xfrm flipH="1">
            <a:off x="2517931" y="3526068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矢印: 下カーブ 62">
            <a:extLst>
              <a:ext uri="{FF2B5EF4-FFF2-40B4-BE49-F238E27FC236}">
                <a16:creationId xmlns:a16="http://schemas.microsoft.com/office/drawing/2014/main" id="{7778DADD-F1C5-6281-AF12-2799E2D5944C}"/>
              </a:ext>
            </a:extLst>
          </p:cNvPr>
          <p:cNvSpPr/>
          <p:nvPr/>
        </p:nvSpPr>
        <p:spPr>
          <a:xfrm>
            <a:off x="5353025" y="3788404"/>
            <a:ext cx="1466754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カーブ 63">
            <a:extLst>
              <a:ext uri="{FF2B5EF4-FFF2-40B4-BE49-F238E27FC236}">
                <a16:creationId xmlns:a16="http://schemas.microsoft.com/office/drawing/2014/main" id="{DEBE8BD8-113F-55A9-4A72-A3035A60BB35}"/>
              </a:ext>
            </a:extLst>
          </p:cNvPr>
          <p:cNvSpPr/>
          <p:nvPr/>
        </p:nvSpPr>
        <p:spPr>
          <a:xfrm flipH="1">
            <a:off x="5185381" y="3623955"/>
            <a:ext cx="1713001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矢印: 下カーブ 66">
            <a:extLst>
              <a:ext uri="{FF2B5EF4-FFF2-40B4-BE49-F238E27FC236}">
                <a16:creationId xmlns:a16="http://schemas.microsoft.com/office/drawing/2014/main" id="{E727021A-3004-CA76-FF66-B347F8A2C8D9}"/>
              </a:ext>
            </a:extLst>
          </p:cNvPr>
          <p:cNvSpPr/>
          <p:nvPr/>
        </p:nvSpPr>
        <p:spPr>
          <a:xfrm>
            <a:off x="8322694" y="3754398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カーブ 67">
            <a:extLst>
              <a:ext uri="{FF2B5EF4-FFF2-40B4-BE49-F238E27FC236}">
                <a16:creationId xmlns:a16="http://schemas.microsoft.com/office/drawing/2014/main" id="{6C8D0A88-F0B2-91BE-30C5-83764C75748E}"/>
              </a:ext>
            </a:extLst>
          </p:cNvPr>
          <p:cNvSpPr/>
          <p:nvPr/>
        </p:nvSpPr>
        <p:spPr>
          <a:xfrm flipH="1">
            <a:off x="8155051" y="3589949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矢印: 下カーブ 68">
            <a:extLst>
              <a:ext uri="{FF2B5EF4-FFF2-40B4-BE49-F238E27FC236}">
                <a16:creationId xmlns:a16="http://schemas.microsoft.com/office/drawing/2014/main" id="{D64016B4-ADC5-4AFD-4229-8788F8E24A5E}"/>
              </a:ext>
            </a:extLst>
          </p:cNvPr>
          <p:cNvSpPr/>
          <p:nvPr/>
        </p:nvSpPr>
        <p:spPr>
          <a:xfrm>
            <a:off x="1673290" y="4719125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矢印: 下カーブ 69">
            <a:extLst>
              <a:ext uri="{FF2B5EF4-FFF2-40B4-BE49-F238E27FC236}">
                <a16:creationId xmlns:a16="http://schemas.microsoft.com/office/drawing/2014/main" id="{A0EA1EA3-9C3D-CFD2-9EAD-BE5BCCF8E9E1}"/>
              </a:ext>
            </a:extLst>
          </p:cNvPr>
          <p:cNvSpPr/>
          <p:nvPr/>
        </p:nvSpPr>
        <p:spPr>
          <a:xfrm flipH="1">
            <a:off x="1505647" y="4554676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矢印: 下カーブ 70">
            <a:extLst>
              <a:ext uri="{FF2B5EF4-FFF2-40B4-BE49-F238E27FC236}">
                <a16:creationId xmlns:a16="http://schemas.microsoft.com/office/drawing/2014/main" id="{40A5620E-6931-216E-1607-D28C922A332C}"/>
              </a:ext>
            </a:extLst>
          </p:cNvPr>
          <p:cNvSpPr/>
          <p:nvPr/>
        </p:nvSpPr>
        <p:spPr>
          <a:xfrm>
            <a:off x="4077433" y="4694222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矢印: 下カーブ 71">
            <a:extLst>
              <a:ext uri="{FF2B5EF4-FFF2-40B4-BE49-F238E27FC236}">
                <a16:creationId xmlns:a16="http://schemas.microsoft.com/office/drawing/2014/main" id="{50CCD2A3-14FA-C331-C54B-E2E614718DBB}"/>
              </a:ext>
            </a:extLst>
          </p:cNvPr>
          <p:cNvSpPr/>
          <p:nvPr/>
        </p:nvSpPr>
        <p:spPr>
          <a:xfrm flipH="1">
            <a:off x="3909790" y="4529773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矢印: 下カーブ 72">
            <a:extLst>
              <a:ext uri="{FF2B5EF4-FFF2-40B4-BE49-F238E27FC236}">
                <a16:creationId xmlns:a16="http://schemas.microsoft.com/office/drawing/2014/main" id="{FFD32D02-010D-D179-C02A-292BB0F68065}"/>
              </a:ext>
            </a:extLst>
          </p:cNvPr>
          <p:cNvSpPr/>
          <p:nvPr/>
        </p:nvSpPr>
        <p:spPr>
          <a:xfrm>
            <a:off x="6890693" y="4826086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3AFF197-4184-924B-E5B7-BE7634518B65}"/>
              </a:ext>
            </a:extLst>
          </p:cNvPr>
          <p:cNvSpPr/>
          <p:nvPr/>
        </p:nvSpPr>
        <p:spPr>
          <a:xfrm flipH="1">
            <a:off x="6723050" y="4661637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矢印: 下カーブ 76">
            <a:extLst>
              <a:ext uri="{FF2B5EF4-FFF2-40B4-BE49-F238E27FC236}">
                <a16:creationId xmlns:a16="http://schemas.microsoft.com/office/drawing/2014/main" id="{B7B799E3-BEA7-7182-8BA8-71C5067FC42E}"/>
              </a:ext>
            </a:extLst>
          </p:cNvPr>
          <p:cNvSpPr/>
          <p:nvPr/>
        </p:nvSpPr>
        <p:spPr>
          <a:xfrm>
            <a:off x="9325640" y="4768984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724B79E1-EB2B-197F-9B8E-612801993C96}"/>
              </a:ext>
            </a:extLst>
          </p:cNvPr>
          <p:cNvSpPr/>
          <p:nvPr/>
        </p:nvSpPr>
        <p:spPr>
          <a:xfrm flipH="1">
            <a:off x="9157997" y="4604535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5A50FF5-C5F6-216E-8F4B-927A1BEE4A00}"/>
              </a:ext>
            </a:extLst>
          </p:cNvPr>
          <p:cNvSpPr txBox="1"/>
          <p:nvPr/>
        </p:nvSpPr>
        <p:spPr>
          <a:xfrm>
            <a:off x="1657143" y="5775353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この反応ネットワークをこれから研究していく予定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B8F204-4FA4-9874-C657-35F386F91794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[2]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Vol.15.No.1,2006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31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2DA6BC-FA53-A252-CE07-55B89173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61FB4E-BF7D-5F80-E0B1-4AB114BB53BB}"/>
                  </a:ext>
                </a:extLst>
              </p:cNvPr>
              <p:cNvSpPr txBox="1"/>
              <p:nvPr/>
            </p:nvSpPr>
            <p:spPr>
              <a:xfrm>
                <a:off x="3174034" y="824256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61FB4E-BF7D-5F80-E0B1-4AB114BB5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824256"/>
                <a:ext cx="330455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9187D3-4E90-FE82-A282-BB09472495B2}"/>
                  </a:ext>
                </a:extLst>
              </p:cNvPr>
              <p:cNvSpPr txBox="1"/>
              <p:nvPr/>
            </p:nvSpPr>
            <p:spPr>
              <a:xfrm>
                <a:off x="3177681" y="1309522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9187D3-4E90-FE82-A282-BB094724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81" y="1309522"/>
                <a:ext cx="347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944145-C4E2-D22D-96A0-382D6464C14A}"/>
                  </a:ext>
                </a:extLst>
              </p:cNvPr>
              <p:cNvSpPr txBox="1"/>
              <p:nvPr/>
            </p:nvSpPr>
            <p:spPr>
              <a:xfrm>
                <a:off x="3182490" y="1794789"/>
                <a:ext cx="346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944145-C4E2-D22D-96A0-382D6464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0" y="1794789"/>
                <a:ext cx="3466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6B0B79D-5BE2-46B0-A26A-561B8BBB9DE9}"/>
                  </a:ext>
                </a:extLst>
              </p:cNvPr>
              <p:cNvSpPr txBox="1"/>
              <p:nvPr/>
            </p:nvSpPr>
            <p:spPr>
              <a:xfrm>
                <a:off x="3174034" y="338990"/>
                <a:ext cx="2811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6B0B79D-5BE2-46B0-A26A-561B8BBB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338990"/>
                <a:ext cx="28119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A2CF41-7BCD-7B67-EEB6-A4D8BA3EC083}"/>
              </a:ext>
            </a:extLst>
          </p:cNvPr>
          <p:cNvSpPr txBox="1"/>
          <p:nvPr/>
        </p:nvSpPr>
        <p:spPr>
          <a:xfrm>
            <a:off x="359035" y="72890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青い矢印が表す反応例：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FAC00F-158C-6602-4F7E-960F7CF0D682}"/>
              </a:ext>
            </a:extLst>
          </p:cNvPr>
          <p:cNvSpPr txBox="1"/>
          <p:nvPr/>
        </p:nvSpPr>
        <p:spPr>
          <a:xfrm>
            <a:off x="359035" y="232431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黒い矢印が表す反応例：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5BDABB5-9AD9-4D41-A2DA-5BFE63782136}"/>
                  </a:ext>
                </a:extLst>
              </p:cNvPr>
              <p:cNvSpPr txBox="1"/>
              <p:nvPr/>
            </p:nvSpPr>
            <p:spPr>
              <a:xfrm>
                <a:off x="946506" y="3339161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5BDABB5-9AD9-4D41-A2DA-5BFE6378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6" y="3339161"/>
                <a:ext cx="16005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A66EDBE-ED00-0C58-D02F-35CD64E53BF9}"/>
                  </a:ext>
                </a:extLst>
              </p:cNvPr>
              <p:cNvSpPr txBox="1"/>
              <p:nvPr/>
            </p:nvSpPr>
            <p:spPr>
              <a:xfrm>
                <a:off x="3134184" y="3946345"/>
                <a:ext cx="21075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CHD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A66EDBE-ED00-0C58-D02F-35CD64E5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84" y="3946345"/>
                <a:ext cx="21075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DEA5BC-9069-314F-2D3D-EF04AFA10EA5}"/>
                  </a:ext>
                </a:extLst>
              </p:cNvPr>
              <p:cNvSpPr txBox="1"/>
              <p:nvPr/>
            </p:nvSpPr>
            <p:spPr>
              <a:xfrm>
                <a:off x="3174034" y="2815941"/>
                <a:ext cx="2027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DEA5BC-9069-314F-2D3D-EF04AFA1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2815941"/>
                <a:ext cx="20277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834A77C-CE8A-B3BE-E742-59F559DE4AB3}"/>
              </a:ext>
            </a:extLst>
          </p:cNvPr>
          <p:cNvCxnSpPr>
            <a:cxnSpLocks/>
          </p:cNvCxnSpPr>
          <p:nvPr/>
        </p:nvCxnSpPr>
        <p:spPr>
          <a:xfrm flipV="1">
            <a:off x="2472032" y="3089500"/>
            <a:ext cx="756745" cy="352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D237200-F86B-2346-0126-B54F2CDDEF73}"/>
                  </a:ext>
                </a:extLst>
              </p:cNvPr>
              <p:cNvSpPr txBox="1"/>
              <p:nvPr/>
            </p:nvSpPr>
            <p:spPr>
              <a:xfrm>
                <a:off x="5335278" y="3946345"/>
                <a:ext cx="3815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CHD</m:t>
                    </m:r>
                    <m:r>
                      <m:rPr>
                        <m:sty m:val="p"/>
                      </m:rPr>
                      <a:rPr kumimoji="1" lang="en-US" altLang="ja-JP" sz="2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CHD</m:t>
                        </m:r>
                      </m:e>
                      <m:sub>
                        <m: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D237200-F86B-2346-0126-B54F2CDD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78" y="3946345"/>
                <a:ext cx="381514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8A4E6A-2733-DCDC-426F-AD51A8C60148}"/>
              </a:ext>
            </a:extLst>
          </p:cNvPr>
          <p:cNvCxnSpPr>
            <a:cxnSpLocks/>
          </p:cNvCxnSpPr>
          <p:nvPr/>
        </p:nvCxnSpPr>
        <p:spPr>
          <a:xfrm>
            <a:off x="2472032" y="3691301"/>
            <a:ext cx="756746" cy="321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ED4E25-6E9E-2CB1-532F-2767E23F2182}"/>
              </a:ext>
            </a:extLst>
          </p:cNvPr>
          <p:cNvSpPr txBox="1"/>
          <p:nvPr/>
        </p:nvSpPr>
        <p:spPr>
          <a:xfrm>
            <a:off x="2656159" y="29112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49F70A-E00F-D12F-A7A3-8EC07B6285E1}"/>
              </a:ext>
            </a:extLst>
          </p:cNvPr>
          <p:cNvSpPr txBox="1"/>
          <p:nvPr/>
        </p:nvSpPr>
        <p:spPr>
          <a:xfrm>
            <a:off x="2664175" y="347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9860B01-103E-2575-D020-54CD6F42D082}"/>
                  </a:ext>
                </a:extLst>
              </p:cNvPr>
              <p:cNvSpPr txBox="1"/>
              <p:nvPr/>
            </p:nvSpPr>
            <p:spPr>
              <a:xfrm>
                <a:off x="352955" y="4469565"/>
                <a:ext cx="1015318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の置換反応には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、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二つパターンがある</a:t>
                </a:r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場合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ら</m:t>
                    </m:r>
                    <m:r>
                      <m:rPr>
                        <m:sty m:val="p"/>
                      </m:rPr>
                      <a:rPr kumimoji="1" lang="en-US" altLang="ja-JP" sz="2000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ラジカルが分解される。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ラジカルと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H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原子と結合し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分子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が生成される。</a:t>
                </a:r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場合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ら</m:t>
                    </m:r>
                    <m:r>
                      <m:rPr>
                        <m:sty m:val="p"/>
                      </m:rPr>
                      <a:rPr kumimoji="1" lang="en-US" altLang="ja-JP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CHDOH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ラジカルが分解される。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 smtClean="0">
                        <a:latin typeface="Cambria Math" panose="02040503050406030204" pitchFamily="18" charset="0"/>
                      </a:rPr>
                      <m:t>CHDOH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ラジカルと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原子と結合し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CHD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分子が生成される。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9860B01-103E-2575-D020-54CD6F42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5" y="4469565"/>
                <a:ext cx="10153185" cy="2246769"/>
              </a:xfrm>
              <a:prstGeom prst="rect">
                <a:avLst/>
              </a:prstGeom>
              <a:blipFill>
                <a:blip r:embed="rId10"/>
                <a:stretch>
                  <a:fillRect l="-661" t="-2168" r="-240" b="-2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6E317D-272D-7396-AF57-8B281315320D}"/>
                  </a:ext>
                </a:extLst>
              </p:cNvPr>
              <p:cNvSpPr txBox="1"/>
              <p:nvPr/>
            </p:nvSpPr>
            <p:spPr>
              <a:xfrm>
                <a:off x="5335278" y="2812271"/>
                <a:ext cx="3535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28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6E317D-272D-7396-AF57-8B281315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78" y="2812271"/>
                <a:ext cx="35354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9EE30-1F7E-48E0-9F8A-623B28F1C693}"/>
              </a:ext>
            </a:extLst>
          </p:cNvPr>
          <p:cNvSpPr txBox="1"/>
          <p:nvPr/>
        </p:nvSpPr>
        <p:spPr>
          <a:xfrm>
            <a:off x="6931523" y="731923"/>
            <a:ext cx="472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原子との逐次の付加反応を表している</a:t>
            </a:r>
          </a:p>
        </p:txBody>
      </p:sp>
    </p:spTree>
    <p:extLst>
      <p:ext uri="{BB962C8B-B14F-4D97-AF65-F5344CB8AC3E}">
        <p14:creationId xmlns:p14="http://schemas.microsoft.com/office/powerpoint/2010/main" val="3196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0532FC-F44A-62AD-D007-08773FF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838200" y="1327944"/>
            <a:ext cx="1024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原子から、メタノール生成するまで反応経路を予測する。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・反応過程での重水素濃縮のメカニズムを解明し、付加反応の経路を調べる。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CC63AB-8AF5-51DC-A58E-53CC4F4FB324}"/>
              </a:ext>
            </a:extLst>
          </p:cNvPr>
          <p:cNvSpPr txBox="1"/>
          <p:nvPr/>
        </p:nvSpPr>
        <p:spPr>
          <a:xfrm>
            <a:off x="838198" y="3285126"/>
            <a:ext cx="830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分子の分極の計算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原子の反応の遷移状態で生成物を推測する。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C2E7D90-516E-58FF-43E0-62163080B213}"/>
              </a:ext>
            </a:extLst>
          </p:cNvPr>
          <p:cNvSpPr txBox="1">
            <a:spLocks/>
          </p:cNvSpPr>
          <p:nvPr/>
        </p:nvSpPr>
        <p:spPr>
          <a:xfrm>
            <a:off x="838200" y="4510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6E5818-DAEA-C2C7-E4E4-0702F6A1DCC3}"/>
              </a:ext>
            </a:extLst>
          </p:cNvPr>
          <p:cNvSpPr txBox="1"/>
          <p:nvPr/>
        </p:nvSpPr>
        <p:spPr>
          <a:xfrm>
            <a:off x="838198" y="5173756"/>
            <a:ext cx="56781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DFT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汎関数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:B3LYP 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:6-31G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85C1E3-623E-0C4D-A68B-1B51D97B6F4D}"/>
              </a:ext>
            </a:extLst>
          </p:cNvPr>
          <p:cNvSpPr txBox="1"/>
          <p:nvPr/>
        </p:nvSpPr>
        <p:spPr>
          <a:xfrm>
            <a:off x="427830" y="25240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BEBB58-5ED4-3C90-EE52-DDD6479FFA4F}"/>
              </a:ext>
            </a:extLst>
          </p:cNvPr>
          <p:cNvSpPr txBox="1"/>
          <p:nvPr/>
        </p:nvSpPr>
        <p:spPr>
          <a:xfrm>
            <a:off x="427830" y="5626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C8E040-7731-53ED-0081-8D7C8046904A}"/>
              </a:ext>
            </a:extLst>
          </p:cNvPr>
          <p:cNvSpPr txBox="1"/>
          <p:nvPr/>
        </p:nvSpPr>
        <p:spPr>
          <a:xfrm>
            <a:off x="427830" y="44854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DF1E5ACE-8259-676A-B176-47D79ED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CO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分子の電荷分布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C17B0D-5DE0-2753-6CD7-E52977A7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1FEBB30-F6F3-BB23-33DF-CB73354F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40" y="2394543"/>
            <a:ext cx="3226378" cy="288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9F8E560-9612-41DB-9D09-BD56541B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8" y="2394543"/>
            <a:ext cx="3226378" cy="288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35902C3-8342-82FF-22DE-36D1E575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2394543"/>
            <a:ext cx="2363881" cy="2880000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2C2EEB-9CA7-ADD9-29A8-310BCCA7E71C}"/>
              </a:ext>
            </a:extLst>
          </p:cNvPr>
          <p:cNvCxnSpPr/>
          <p:nvPr/>
        </p:nvCxnSpPr>
        <p:spPr>
          <a:xfrm>
            <a:off x="9432887" y="3130653"/>
            <a:ext cx="0" cy="214389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8F46EB-8F82-8CCC-BF0B-2A6374E84C0F}"/>
              </a:ext>
            </a:extLst>
          </p:cNvPr>
          <p:cNvSpPr txBox="1"/>
          <p:nvPr/>
        </p:nvSpPr>
        <p:spPr>
          <a:xfrm>
            <a:off x="4547729" y="17378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140471-E75F-0445-EEE3-4DE2E80A28FD}"/>
              </a:ext>
            </a:extLst>
          </p:cNvPr>
          <p:cNvSpPr txBox="1"/>
          <p:nvPr/>
        </p:nvSpPr>
        <p:spPr>
          <a:xfrm>
            <a:off x="1132447" y="1745147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6-31G(d , p)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07F5C9-2D42-2559-85B2-361481A8EED7}"/>
              </a:ext>
            </a:extLst>
          </p:cNvPr>
          <p:cNvSpPr txBox="1"/>
          <p:nvPr/>
        </p:nvSpPr>
        <p:spPr>
          <a:xfrm>
            <a:off x="8343061" y="1741154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 6-31G(d , p)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E76AD5-AA6E-ABF8-389F-CDB7130B2229}"/>
              </a:ext>
            </a:extLst>
          </p:cNvPr>
          <p:cNvSpPr txBox="1"/>
          <p:nvPr/>
        </p:nvSpPr>
        <p:spPr>
          <a:xfrm>
            <a:off x="2081639" y="44036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F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1C4D24-F846-42A4-7CF4-A7E3067486E7}"/>
              </a:ext>
            </a:extLst>
          </p:cNvPr>
          <p:cNvSpPr txBox="1"/>
          <p:nvPr/>
        </p:nvSpPr>
        <p:spPr>
          <a:xfrm>
            <a:off x="2081639" y="34130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376D56B-8F46-58A0-CEAA-286EF61F5118}"/>
              </a:ext>
            </a:extLst>
          </p:cNvPr>
          <p:cNvSpPr txBox="1"/>
          <p:nvPr/>
        </p:nvSpPr>
        <p:spPr>
          <a:xfrm>
            <a:off x="5285864" y="414207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DCF0A-D643-5352-82E8-2C89A746A144}"/>
              </a:ext>
            </a:extLst>
          </p:cNvPr>
          <p:cNvSpPr txBox="1"/>
          <p:nvPr/>
        </p:nvSpPr>
        <p:spPr>
          <a:xfrm>
            <a:off x="5285864" y="2869043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/>
              <p:nvPr/>
            </p:nvSpPr>
            <p:spPr>
              <a:xfrm>
                <a:off x="2777948" y="4267838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48" y="4267838"/>
                <a:ext cx="352530" cy="369332"/>
              </a:xfrm>
              <a:prstGeom prst="rect">
                <a:avLst/>
              </a:prstGeom>
              <a:blipFill>
                <a:blip r:embed="rId5"/>
                <a:stretch>
                  <a:fillRect l="-27586" r="-17241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87F4446-7C42-D0BE-A32C-ED4B6B51E2D6}"/>
                  </a:ext>
                </a:extLst>
              </p:cNvPr>
              <p:cNvSpPr txBox="1"/>
              <p:nvPr/>
            </p:nvSpPr>
            <p:spPr>
              <a:xfrm>
                <a:off x="838200" y="5908938"/>
                <a:ext cx="8052707" cy="4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6-31G</a:t>
                </a:r>
                <a:r>
                  <a:rPr kumimoji="1" lang="ja-JP" altLang="en-US" sz="2000" dirty="0"/>
                  <a:t>は実験と逆、</a:t>
                </a:r>
                <a14:m>
                  <m:oMath xmlns:m="http://schemas.openxmlformats.org/officeDocument/2006/math">
                    <m:r>
                      <a:rPr kumimoji="1" lang="ja-JP" altLang="en-US" sz="2000" i="0" dirty="0" smtClean="0">
                        <a:latin typeface="Cambria Math" panose="02040503050406030204" pitchFamily="18" charset="0"/>
                      </a:rPr>
                      <m:t>実験</m:t>
                    </m:r>
                    <m:sSup>
                      <m:sSup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2000" i="0" dirty="0" smtClean="0">
                            <a:latin typeface="Cambria Math" panose="02040503050406030204" pitchFamily="18" charset="0"/>
                          </a:rPr>
                          <m:t>値</m:t>
                        </m:r>
                      </m:e>
                      <m:sup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ja-JP" altLang="en-US" sz="2000" dirty="0"/>
                  <a:t>を再現するには</a:t>
                </a:r>
                <a:r>
                  <a:rPr kumimoji="1" lang="en-US" altLang="ja-JP" sz="2000" dirty="0"/>
                  <a:t>6-31G(d</a:t>
                </a:r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, p)</a:t>
                </a:r>
                <a:r>
                  <a:rPr kumimoji="1" lang="ja-JP" altLang="en-US" sz="2000" dirty="0"/>
                  <a:t>が必要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87F4446-7C42-D0BE-A32C-ED4B6B51E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08938"/>
                <a:ext cx="8052707" cy="413318"/>
              </a:xfrm>
              <a:prstGeom prst="rect">
                <a:avLst/>
              </a:prstGeom>
              <a:blipFill>
                <a:blip r:embed="rId6"/>
                <a:stretch>
                  <a:fillRect l="-833" t="-4412" b="-26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D0D83D-30C9-F940-E4FB-0BEE5FE03A58}"/>
              </a:ext>
            </a:extLst>
          </p:cNvPr>
          <p:cNvSpPr txBox="1"/>
          <p:nvPr/>
        </p:nvSpPr>
        <p:spPr>
          <a:xfrm>
            <a:off x="9256621" y="2890517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BDFCA5-F111-8CA8-A023-D3C852C692C5}"/>
              </a:ext>
            </a:extLst>
          </p:cNvPr>
          <p:cNvSpPr txBox="1"/>
          <p:nvPr/>
        </p:nvSpPr>
        <p:spPr>
          <a:xfrm>
            <a:off x="9256621" y="4117592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7AA915-9241-EA30-6C88-95CA05D7CC9E}"/>
                  </a:ext>
                </a:extLst>
              </p:cNvPr>
              <p:cNvSpPr txBox="1"/>
              <p:nvPr/>
            </p:nvSpPr>
            <p:spPr>
              <a:xfrm>
                <a:off x="6004326" y="4142070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7AA915-9241-EA30-6C88-95CA05D7C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26" y="4142070"/>
                <a:ext cx="352530" cy="369332"/>
              </a:xfrm>
              <a:prstGeom prst="rect">
                <a:avLst/>
              </a:prstGeom>
              <a:blipFill>
                <a:blip r:embed="rId7"/>
                <a:stretch>
                  <a:fillRect l="-27586" r="-18966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264F37E-92AE-D113-17E9-737B54D9C5D1}"/>
                  </a:ext>
                </a:extLst>
              </p:cNvPr>
              <p:cNvSpPr txBox="1"/>
              <p:nvPr/>
            </p:nvSpPr>
            <p:spPr>
              <a:xfrm>
                <a:off x="10013295" y="2890517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264F37E-92AE-D113-17E9-737B54D9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295" y="2890517"/>
                <a:ext cx="352530" cy="369332"/>
              </a:xfrm>
              <a:prstGeom prst="rect">
                <a:avLst/>
              </a:prstGeom>
              <a:blipFill>
                <a:blip r:embed="rId8"/>
                <a:stretch>
                  <a:fillRect l="-28070" r="-19298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C32B9F-709A-01F3-1039-03439990F47F}"/>
                  </a:ext>
                </a:extLst>
              </p:cNvPr>
              <p:cNvSpPr txBox="1"/>
              <p:nvPr/>
            </p:nvSpPr>
            <p:spPr>
              <a:xfrm>
                <a:off x="10013295" y="4156990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C32B9F-709A-01F3-1039-03439990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295" y="4156990"/>
                <a:ext cx="352530" cy="369332"/>
              </a:xfrm>
              <a:prstGeom prst="rect">
                <a:avLst/>
              </a:prstGeom>
              <a:blipFill>
                <a:blip r:embed="rId9"/>
                <a:stretch>
                  <a:fillRect l="-38596" r="-19298" b="-49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DE9817-91A7-0AFD-214E-746E0C7EBFFD}"/>
                  </a:ext>
                </a:extLst>
              </p:cNvPr>
              <p:cNvSpPr txBox="1"/>
              <p:nvPr/>
            </p:nvSpPr>
            <p:spPr>
              <a:xfrm>
                <a:off x="6004326" y="2945987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DE9817-91A7-0AFD-214E-746E0C7E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26" y="2945987"/>
                <a:ext cx="352530" cy="369332"/>
              </a:xfrm>
              <a:prstGeom prst="rect">
                <a:avLst/>
              </a:prstGeom>
              <a:blipFill>
                <a:blip r:embed="rId10"/>
                <a:stretch>
                  <a:fillRect l="-37931" r="-18966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E41D4D5-8762-34A3-9B0A-7E46A634BEDE}"/>
                  </a:ext>
                </a:extLst>
              </p:cNvPr>
              <p:cNvSpPr txBox="1"/>
              <p:nvPr/>
            </p:nvSpPr>
            <p:spPr>
              <a:xfrm>
                <a:off x="2777948" y="3492286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E41D4D5-8762-34A3-9B0A-7E46A634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48" y="3492286"/>
                <a:ext cx="352530" cy="369332"/>
              </a:xfrm>
              <a:prstGeom prst="rect">
                <a:avLst/>
              </a:prstGeom>
              <a:blipFill>
                <a:blip r:embed="rId11"/>
                <a:stretch>
                  <a:fillRect l="-37931" r="-17241" b="-666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AB40EC-0114-AA3E-4397-0D160FF74919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[2]INTERNATIONAL JOURNAL OF QUANTUM CHEMISTRY , VOL . l s, 153-161 (1967)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399601-9AF3-881C-10D3-4C8B0279851F}"/>
              </a:ext>
            </a:extLst>
          </p:cNvPr>
          <p:cNvSpPr txBox="1"/>
          <p:nvPr/>
        </p:nvSpPr>
        <p:spPr>
          <a:xfrm>
            <a:off x="1472644" y="5328642"/>
            <a:ext cx="1481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Dipole moment :</a:t>
            </a:r>
          </a:p>
          <a:p>
            <a:r>
              <a:rPr lang="ja-JP" altLang="en-US" sz="1400" dirty="0"/>
              <a:t>Tot=1.8277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380CE6-539C-E5D4-E14B-9057266ED9B7}"/>
              </a:ext>
            </a:extLst>
          </p:cNvPr>
          <p:cNvSpPr txBox="1"/>
          <p:nvPr/>
        </p:nvSpPr>
        <p:spPr>
          <a:xfrm>
            <a:off x="4762649" y="5331113"/>
            <a:ext cx="1333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Dipole moment </a:t>
            </a:r>
            <a:endParaRPr lang="en-US" altLang="ja-JP" sz="1400" dirty="0"/>
          </a:p>
          <a:p>
            <a:r>
              <a:rPr lang="ja-JP" altLang="en-US" sz="1400" dirty="0"/>
              <a:t>Tot=0.1277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2FD79A-9BDC-8525-3060-8983D8EBFC07}"/>
              </a:ext>
            </a:extLst>
          </p:cNvPr>
          <p:cNvSpPr txBox="1"/>
          <p:nvPr/>
        </p:nvSpPr>
        <p:spPr>
          <a:xfrm>
            <a:off x="8753288" y="5334609"/>
            <a:ext cx="1711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Dipole moment</a:t>
            </a:r>
            <a:r>
              <a:rPr lang="en-US" altLang="ja-JP" sz="1400" dirty="0"/>
              <a:t>:</a:t>
            </a:r>
            <a:r>
              <a:rPr lang="ja-JP" altLang="en-US" sz="1400" dirty="0"/>
              <a:t> </a:t>
            </a:r>
            <a:endParaRPr lang="en-US" altLang="ja-JP" sz="1400" dirty="0"/>
          </a:p>
          <a:p>
            <a:r>
              <a:rPr lang="ja-JP" altLang="en-US" sz="1400" dirty="0"/>
              <a:t>Tot=0.0599</a:t>
            </a:r>
          </a:p>
        </p:txBody>
      </p:sp>
    </p:spTree>
    <p:extLst>
      <p:ext uri="{BB962C8B-B14F-4D97-AF65-F5344CB8AC3E}">
        <p14:creationId xmlns:p14="http://schemas.microsoft.com/office/powerpoint/2010/main" val="21082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3" y="2808341"/>
            <a:ext cx="2061050" cy="18000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55F39A1-4AF2-1582-B614-911FAE5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4C15F39-5285-987D-F477-13F76B3897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 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131EC-AD09-A86D-E638-76B3104D1DF4}"/>
              </a:ext>
            </a:extLst>
          </p:cNvPr>
          <p:cNvSpPr txBox="1"/>
          <p:nvPr/>
        </p:nvSpPr>
        <p:spPr>
          <a:xfrm>
            <a:off x="838200" y="1375071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791D1B-596E-4DCE-EEA6-65F2F380D760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AD200A-472D-FC3C-1386-A270F3DE8CD5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4DA4508-A74A-9990-4A39-E25DFFAE4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3" y="2808341"/>
            <a:ext cx="3203226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14195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298.95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210.38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2189.04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14195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108197" r="-10112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108197" r="-150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208197" r="-1011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208197" r="-150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308197" r="-1011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308197" r="-150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F0B592-91A0-A065-0868-8DE5090C19E7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D88DFC-F7CB-629B-6107-468FBABF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03" y="2808341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043C8C-4422-0EED-C111-C8314A7385B9}"/>
              </a:ext>
            </a:extLst>
          </p:cNvPr>
          <p:cNvSpPr txBox="1"/>
          <p:nvPr/>
        </p:nvSpPr>
        <p:spPr>
          <a:xfrm>
            <a:off x="9385327" y="2512531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1.128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09118E-BD57-7583-4D55-3DA139AD9382}"/>
              </a:ext>
            </a:extLst>
          </p:cNvPr>
          <p:cNvSpPr txBox="1"/>
          <p:nvPr/>
        </p:nvSpPr>
        <p:spPr>
          <a:xfrm>
            <a:off x="9787358" y="35604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1.182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4009A45-E650-D3E8-E1CC-110BBEF5C576}"/>
              </a:ext>
            </a:extLst>
          </p:cNvPr>
          <p:cNvCxnSpPr>
            <a:cxnSpLocks/>
          </p:cNvCxnSpPr>
          <p:nvPr/>
        </p:nvCxnSpPr>
        <p:spPr>
          <a:xfrm flipH="1">
            <a:off x="8925676" y="2734652"/>
            <a:ext cx="498190" cy="48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38BD29-1C0C-BD6D-B5A6-39E483A3CB4B}"/>
              </a:ext>
            </a:extLst>
          </p:cNvPr>
          <p:cNvCxnSpPr>
            <a:cxnSpLocks/>
          </p:cNvCxnSpPr>
          <p:nvPr/>
        </p:nvCxnSpPr>
        <p:spPr>
          <a:xfrm flipH="1">
            <a:off x="9217299" y="3737512"/>
            <a:ext cx="6210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1F9BD8-CBD3-433E-F3EE-C5C7C30351F7}"/>
              </a:ext>
            </a:extLst>
          </p:cNvPr>
          <p:cNvSpPr txBox="1"/>
          <p:nvPr/>
        </p:nvSpPr>
        <p:spPr>
          <a:xfrm>
            <a:off x="7918415" y="3560762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123.8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DD85CD46-BD80-FF83-338C-DC191458768F}"/>
              </a:ext>
            </a:extLst>
          </p:cNvPr>
          <p:cNvSpPr/>
          <p:nvPr/>
        </p:nvSpPr>
        <p:spPr>
          <a:xfrm flipH="1" flipV="1">
            <a:off x="8835653" y="2877873"/>
            <a:ext cx="515317" cy="778029"/>
          </a:xfrm>
          <a:prstGeom prst="arc">
            <a:avLst>
              <a:gd name="adj1" fmla="val 16200000"/>
              <a:gd name="adj2" fmla="val 47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27B1F9-EEDB-807B-FDE7-FAA67050DF99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CC96BD-9D5B-5CF7-E6DB-D792E5A5FB1E}"/>
              </a:ext>
            </a:extLst>
          </p:cNvPr>
          <p:cNvSpPr txBox="1"/>
          <p:nvPr/>
        </p:nvSpPr>
        <p:spPr>
          <a:xfrm>
            <a:off x="6997732" y="4866733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Energy=-113.85183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FCBF50-74DA-9306-504A-1E8C369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35858E-B025-D0C7-5D7F-ADEA64A3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3" y="2808341"/>
            <a:ext cx="2061050" cy="180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85428-066B-24AB-8C24-ED69792F3250}"/>
              </a:ext>
            </a:extLst>
          </p:cNvPr>
          <p:cNvSpPr txBox="1"/>
          <p:nvPr/>
        </p:nvSpPr>
        <p:spPr>
          <a:xfrm>
            <a:off x="838200" y="1375071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O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8F3E6F-27F0-0D6E-9B04-26104E9DE612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612F49-9612-ACF7-F98D-A3FAFDF744D8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F8591B-DE81-BB9E-550F-C8B71EC53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3" y="2808341"/>
            <a:ext cx="3203226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 10">
                <a:extLst>
                  <a:ext uri="{FF2B5EF4-FFF2-40B4-BE49-F238E27FC236}">
                    <a16:creationId xmlns:a16="http://schemas.microsoft.com/office/drawing/2014/main" id="{18722AD4-321B-4BEE-9BE6-6387E37B9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713"/>
                  </p:ext>
                </p:extLst>
              </p:nvPr>
            </p:nvGraphicFramePr>
            <p:xfrm>
              <a:off x="3622083" y="4872990"/>
              <a:ext cx="32032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1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0161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2907.62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1019.88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1767.12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 10">
                <a:extLst>
                  <a:ext uri="{FF2B5EF4-FFF2-40B4-BE49-F238E27FC236}">
                    <a16:creationId xmlns:a16="http://schemas.microsoft.com/office/drawing/2014/main" id="{18722AD4-321B-4BEE-9BE6-6387E37B9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713"/>
                  </p:ext>
                </p:extLst>
              </p:nvPr>
            </p:nvGraphicFramePr>
            <p:xfrm>
              <a:off x="3622083" y="4872990"/>
              <a:ext cx="32032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1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0161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108197" r="-10152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108197" r="-152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208197" r="-10152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208197" r="-152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308197" r="-10152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308197" r="-152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642059-7D9B-55E5-C904-9D1F829DC0EF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7EA0AE9-1932-DB9B-52EB-D5860A259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2" y="2808341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D57D19-2031-CA90-3E4E-911AAED512AB}"/>
              </a:ext>
            </a:extLst>
          </p:cNvPr>
          <p:cNvSpPr txBox="1"/>
          <p:nvPr/>
        </p:nvSpPr>
        <p:spPr>
          <a:xfrm>
            <a:off x="9850831" y="341814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1.280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83F706-B23B-EA10-01BF-E311C451C6FD}"/>
              </a:ext>
            </a:extLst>
          </p:cNvPr>
          <p:cNvSpPr txBox="1"/>
          <p:nvPr/>
        </p:nvSpPr>
        <p:spPr>
          <a:xfrm>
            <a:off x="7295477" y="2989324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0.991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9DC2F52-3269-E3B6-76FB-23D188FFC334}"/>
              </a:ext>
            </a:extLst>
          </p:cNvPr>
          <p:cNvCxnSpPr>
            <a:cxnSpLocks/>
          </p:cNvCxnSpPr>
          <p:nvPr/>
        </p:nvCxnSpPr>
        <p:spPr>
          <a:xfrm flipH="1">
            <a:off x="9252793" y="3635655"/>
            <a:ext cx="658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3C151AB-D180-F5C1-F105-E991C15CBD8D}"/>
              </a:ext>
            </a:extLst>
          </p:cNvPr>
          <p:cNvCxnSpPr>
            <a:cxnSpLocks/>
          </p:cNvCxnSpPr>
          <p:nvPr/>
        </p:nvCxnSpPr>
        <p:spPr>
          <a:xfrm>
            <a:off x="8081262" y="3295011"/>
            <a:ext cx="713657" cy="762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DF3769A2-29F6-01E6-641E-7151A4C3B349}"/>
              </a:ext>
            </a:extLst>
          </p:cNvPr>
          <p:cNvSpPr/>
          <p:nvPr/>
        </p:nvSpPr>
        <p:spPr>
          <a:xfrm flipH="1">
            <a:off x="8839536" y="3595228"/>
            <a:ext cx="511915" cy="925352"/>
          </a:xfrm>
          <a:prstGeom prst="arc">
            <a:avLst>
              <a:gd name="adj1" fmla="val 16200000"/>
              <a:gd name="adj2" fmla="val 215496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7E52D6-A0CF-E7A3-ED4D-0B8F624B72D3}"/>
              </a:ext>
            </a:extLst>
          </p:cNvPr>
          <p:cNvSpPr txBox="1"/>
          <p:nvPr/>
        </p:nvSpPr>
        <p:spPr>
          <a:xfrm>
            <a:off x="8201494" y="338517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114.6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439AAE-C40C-6C78-F62D-A2C8C69B990C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073034-DB60-FA0E-1825-9DA632A73E60}"/>
              </a:ext>
            </a:extLst>
          </p:cNvPr>
          <p:cNvSpPr txBox="1"/>
          <p:nvPr/>
        </p:nvSpPr>
        <p:spPr>
          <a:xfrm>
            <a:off x="6850213" y="4885218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 =- 113.78418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57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D26E518-7220-28C0-0A3A-FB8A85F8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99" y="880163"/>
            <a:ext cx="5852172" cy="438912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08E3724-ECB7-7F07-FC2B-830457E4D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5" y="876644"/>
            <a:ext cx="5852172" cy="43891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977523" y="43880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8312581" y="43880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2000674" y="5416548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335732" y="5416548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:802.98kcal/mol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707856" y="3358203"/>
            <a:ext cx="768565" cy="835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3601863" y="1983899"/>
            <a:ext cx="766782" cy="8352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2484738" y="1985599"/>
            <a:ext cx="765223" cy="833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9559138" y="623467"/>
            <a:ext cx="696143" cy="835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8316926" y="3358203"/>
            <a:ext cx="637016" cy="8352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665226" y="3358203"/>
            <a:ext cx="575986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9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3835</TotalTime>
  <Words>745</Words>
  <Application>Microsoft Office PowerPoint</Application>
  <PresentationFormat>ワイド画面</PresentationFormat>
  <Paragraphs>147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UDPゴシック</vt:lpstr>
      <vt:lpstr>游ゴシック</vt:lpstr>
      <vt:lpstr>Arial</vt:lpstr>
      <vt:lpstr>Calibri</vt:lpstr>
      <vt:lpstr>Calibri Light</vt:lpstr>
      <vt:lpstr>Cambria Math</vt:lpstr>
      <vt:lpstr>Office テーマ</vt:lpstr>
      <vt:lpstr>メタノール重水素濃縮機構</vt:lpstr>
      <vt:lpstr>研究背景</vt:lpstr>
      <vt:lpstr>PowerPoint プレゼンテーション</vt:lpstr>
      <vt:lpstr>PowerPoint プレゼンテーション</vt:lpstr>
      <vt:lpstr>PowerPoint プレゼンテーション</vt:lpstr>
      <vt:lpstr>1 CO分子の電荷分布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63</cp:revision>
  <dcterms:created xsi:type="dcterms:W3CDTF">2023-06-26T06:35:27Z</dcterms:created>
  <dcterms:modified xsi:type="dcterms:W3CDTF">2023-07-18T12:00:17Z</dcterms:modified>
</cp:coreProperties>
</file>