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9"/>
  </p:notesMasterIdLst>
  <p:sldIdLst>
    <p:sldId id="256" r:id="rId2"/>
    <p:sldId id="315" r:id="rId3"/>
    <p:sldId id="321" r:id="rId4"/>
    <p:sldId id="316" r:id="rId5"/>
    <p:sldId id="320" r:id="rId6"/>
    <p:sldId id="317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4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0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172237" y="4271437"/>
            <a:ext cx="384752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物質科学コース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指導教員：立川　仁典　教授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雲 2">
            <a:extLst>
              <a:ext uri="{FF2B5EF4-FFF2-40B4-BE49-F238E27FC236}">
                <a16:creationId xmlns:a16="http://schemas.microsoft.com/office/drawing/2014/main" id="{9B7B1745-B9C6-050F-D374-BDC995504E8C}"/>
              </a:ext>
            </a:extLst>
          </p:cNvPr>
          <p:cNvSpPr/>
          <p:nvPr/>
        </p:nvSpPr>
        <p:spPr>
          <a:xfrm>
            <a:off x="5644708" y="2116784"/>
            <a:ext cx="2119016" cy="141322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分子雲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/>
              <p:nvPr/>
            </p:nvSpPr>
            <p:spPr>
              <a:xfrm>
                <a:off x="8890746" y="673816"/>
                <a:ext cx="1202573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8DDBB4-45AA-9D26-70C7-001ADA9E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746" y="673816"/>
                <a:ext cx="1202573" cy="666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/>
              <p:nvPr/>
            </p:nvSpPr>
            <p:spPr>
              <a:xfrm>
                <a:off x="8510064" y="3530005"/>
                <a:ext cx="1963936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1D5F613-F2CC-F571-7059-D1CB844F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4" y="3530005"/>
                <a:ext cx="1963936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7CBB6-9B60-F656-7037-8055BE5B52B9}"/>
              </a:ext>
            </a:extLst>
          </p:cNvPr>
          <p:cNvSpPr txBox="1"/>
          <p:nvPr/>
        </p:nvSpPr>
        <p:spPr>
          <a:xfrm>
            <a:off x="792456" y="4223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3BE3C0-CC2B-901F-18F6-33D349109B99}"/>
              </a:ext>
            </a:extLst>
          </p:cNvPr>
          <p:cNvSpPr txBox="1"/>
          <p:nvPr/>
        </p:nvSpPr>
        <p:spPr>
          <a:xfrm>
            <a:off x="1353707" y="1246898"/>
            <a:ext cx="4742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星間分子雲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宇宙空間において星の前駆体であり、多数の分子が存在している</a:t>
            </a:r>
            <a:endParaRPr lang="en-US" altLang="ja-JP" sz="24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400" b="1" dirty="0">
                <a:latin typeface="+mn-ea"/>
              </a:rPr>
              <a:t>重水素濃縮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分子内に含まれる</a:t>
            </a:r>
            <a:r>
              <a:rPr lang="en-US" altLang="ja-JP" sz="2400" dirty="0">
                <a:latin typeface="+mn-ea"/>
              </a:rPr>
              <a:t>D</a:t>
            </a:r>
            <a:r>
              <a:rPr lang="ja-JP" altLang="en-US" sz="2400" dirty="0">
                <a:latin typeface="+mn-ea"/>
              </a:rPr>
              <a:t>原子の割合が高まること</a:t>
            </a:r>
            <a:endParaRPr lang="en-US" altLang="ja-JP" sz="24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重水素濃縮のメカニズムは不明</a:t>
            </a:r>
            <a:endParaRPr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EDA80-98C1-775E-A47C-ED5AC9BB463A}"/>
              </a:ext>
            </a:extLst>
          </p:cNvPr>
          <p:cNvSpPr txBox="1"/>
          <p:nvPr/>
        </p:nvSpPr>
        <p:spPr>
          <a:xfrm>
            <a:off x="-5401231" y="4423376"/>
            <a:ext cx="4423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+mn-ea"/>
              </a:rPr>
              <a:t>CO</a:t>
            </a:r>
            <a:r>
              <a:rPr lang="ja-JP" altLang="en-US" sz="2000" dirty="0">
                <a:latin typeface="+mn-ea"/>
              </a:rPr>
              <a:t>分子と</a:t>
            </a:r>
            <a:r>
              <a:rPr lang="en-US" altLang="ja-JP" sz="2000" dirty="0">
                <a:latin typeface="+mn-ea"/>
              </a:rPr>
              <a:t>H/D</a:t>
            </a:r>
            <a:r>
              <a:rPr lang="ja-JP" altLang="en-US" sz="2000" dirty="0">
                <a:latin typeface="+mn-ea"/>
              </a:rPr>
              <a:t>原子から、メタノール生成するまで反応経路を予測する。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氷表面での重水素濃縮</a:t>
            </a:r>
            <a:r>
              <a:rPr lang="en-US" altLang="ja-JP" sz="2000" dirty="0">
                <a:latin typeface="+mn-ea"/>
              </a:rPr>
              <a:t>[1]</a:t>
            </a:r>
            <a:r>
              <a:rPr lang="ja-JP" altLang="en-US" sz="2000" dirty="0">
                <a:latin typeface="+mn-ea"/>
              </a:rPr>
              <a:t>のメカニズムを解明し、付加反応の経路を調べる。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8836AF7B-AA28-8140-99F2-5A98DC0A9F6D}"/>
              </a:ext>
            </a:extLst>
          </p:cNvPr>
          <p:cNvSpPr txBox="1">
            <a:spLocks/>
          </p:cNvSpPr>
          <p:nvPr/>
        </p:nvSpPr>
        <p:spPr>
          <a:xfrm>
            <a:off x="8610600" y="63621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BD650F-6923-4A4C-ADE2-BB0B86E7CC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D03341AC-FCC8-8465-C253-AC1D57FF6AE3}"/>
              </a:ext>
            </a:extLst>
          </p:cNvPr>
          <p:cNvSpPr/>
          <p:nvPr/>
        </p:nvSpPr>
        <p:spPr>
          <a:xfrm>
            <a:off x="6331064" y="3879340"/>
            <a:ext cx="712601" cy="9585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DD7857-F73C-7082-1FE9-E9049DCE4537}"/>
              </a:ext>
            </a:extLst>
          </p:cNvPr>
          <p:cNvSpPr txBox="1"/>
          <p:nvPr/>
        </p:nvSpPr>
        <p:spPr>
          <a:xfrm>
            <a:off x="6479615" y="51500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1F3244E-F6DC-33C4-5E46-C7A80DAE505F}"/>
              </a:ext>
            </a:extLst>
          </p:cNvPr>
          <p:cNvSpPr/>
          <p:nvPr/>
        </p:nvSpPr>
        <p:spPr>
          <a:xfrm rot="5400000">
            <a:off x="8117544" y="2054128"/>
            <a:ext cx="2424128" cy="2199730"/>
          </a:xfrm>
          <a:prstGeom prst="wedgeRoundRectCallout">
            <a:avLst>
              <a:gd name="adj1" fmla="val -19819"/>
              <a:gd name="adj2" fmla="val 6389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2BE3627-2DDF-9558-21C5-108F897E9400}"/>
              </a:ext>
            </a:extLst>
          </p:cNvPr>
          <p:cNvSpPr/>
          <p:nvPr/>
        </p:nvSpPr>
        <p:spPr>
          <a:xfrm>
            <a:off x="8951648" y="2887189"/>
            <a:ext cx="895481" cy="61170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氷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549754-169E-6C8D-B191-CDF9421002DF}"/>
              </a:ext>
            </a:extLst>
          </p:cNvPr>
          <p:cNvSpPr txBox="1"/>
          <p:nvPr/>
        </p:nvSpPr>
        <p:spPr>
          <a:xfrm>
            <a:off x="8574495" y="2372972"/>
            <a:ext cx="28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27CB68-F1C8-9096-068E-CF4F487734CE}"/>
              </a:ext>
            </a:extLst>
          </p:cNvPr>
          <p:cNvSpPr txBox="1"/>
          <p:nvPr/>
        </p:nvSpPr>
        <p:spPr>
          <a:xfrm>
            <a:off x="9122252" y="2378581"/>
            <a:ext cx="4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575ED9-631E-07CC-628D-8A2A2E33E159}"/>
              </a:ext>
            </a:extLst>
          </p:cNvPr>
          <p:cNvSpPr txBox="1"/>
          <p:nvPr/>
        </p:nvSpPr>
        <p:spPr>
          <a:xfrm>
            <a:off x="9834380" y="2384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BD8F9-DBDE-C509-81B7-9A40E46AB167}"/>
              </a:ext>
            </a:extLst>
          </p:cNvPr>
          <p:cNvCxnSpPr/>
          <p:nvPr/>
        </p:nvCxnSpPr>
        <p:spPr>
          <a:xfrm>
            <a:off x="9376960" y="1358468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B499A6-61A8-DF56-8430-1F194B7F384D}"/>
              </a:ext>
            </a:extLst>
          </p:cNvPr>
          <p:cNvCxnSpPr/>
          <p:nvPr/>
        </p:nvCxnSpPr>
        <p:spPr>
          <a:xfrm>
            <a:off x="9560891" y="1358468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306F2F07-136B-49AB-F6BA-30E4420CBCCE}"/>
              </a:ext>
            </a:extLst>
          </p:cNvPr>
          <p:cNvSpPr/>
          <p:nvPr/>
        </p:nvSpPr>
        <p:spPr>
          <a:xfrm>
            <a:off x="10471279" y="1013004"/>
            <a:ext cx="469981" cy="2802251"/>
          </a:xfrm>
          <a:prstGeom prst="rightBracket">
            <a:avLst>
              <a:gd name="adj" fmla="val 11079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12C7F53-2475-81C1-6DA5-172A4D3D50E8}"/>
              </a:ext>
            </a:extLst>
          </p:cNvPr>
          <p:cNvSpPr txBox="1"/>
          <p:nvPr/>
        </p:nvSpPr>
        <p:spPr>
          <a:xfrm>
            <a:off x="10880788" y="218830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69FF5B7-94C9-D679-F19D-447014183141}"/>
              </a:ext>
            </a:extLst>
          </p:cNvPr>
          <p:cNvSpPr txBox="1"/>
          <p:nvPr/>
        </p:nvSpPr>
        <p:spPr>
          <a:xfrm>
            <a:off x="317412" y="635278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</a:p>
        </p:txBody>
      </p:sp>
    </p:spTree>
    <p:extLst>
      <p:ext uri="{BB962C8B-B14F-4D97-AF65-F5344CB8AC3E}">
        <p14:creationId xmlns:p14="http://schemas.microsoft.com/office/powerpoint/2010/main" val="35851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35AF75-292D-C07F-4457-102E084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B7D28A-7475-61DE-57B5-30ADBFFAB056}"/>
              </a:ext>
            </a:extLst>
          </p:cNvPr>
          <p:cNvSpPr/>
          <p:nvPr/>
        </p:nvSpPr>
        <p:spPr>
          <a:xfrm>
            <a:off x="6905066" y="1751741"/>
            <a:ext cx="3905830" cy="29990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9363626E-7D51-93FD-FB22-DF1388CB5B1F}"/>
              </a:ext>
            </a:extLst>
          </p:cNvPr>
          <p:cNvSpPr txBox="1">
            <a:spLocks/>
          </p:cNvSpPr>
          <p:nvPr/>
        </p:nvSpPr>
        <p:spPr>
          <a:xfrm>
            <a:off x="8610600" y="63621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BD650F-6923-4A4C-ADE2-BB0B86E7CC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0F1929-2A5F-A829-0FA4-1FFA70573631}"/>
              </a:ext>
            </a:extLst>
          </p:cNvPr>
          <p:cNvSpPr txBox="1"/>
          <p:nvPr/>
        </p:nvSpPr>
        <p:spPr>
          <a:xfrm>
            <a:off x="7217850" y="3066611"/>
            <a:ext cx="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925AEA-0E9A-FDAE-B277-9F989DB00AEE}"/>
              </a:ext>
            </a:extLst>
          </p:cNvPr>
          <p:cNvSpPr txBox="1"/>
          <p:nvPr/>
        </p:nvSpPr>
        <p:spPr>
          <a:xfrm>
            <a:off x="6126769" y="2300993"/>
            <a:ext cx="47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F187B7-CBDA-B95C-A3B6-D5A6D9883475}"/>
              </a:ext>
            </a:extLst>
          </p:cNvPr>
          <p:cNvSpPr txBox="1"/>
          <p:nvPr/>
        </p:nvSpPr>
        <p:spPr>
          <a:xfrm>
            <a:off x="6026597" y="3889396"/>
            <a:ext cx="47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18D913-F124-28BA-6EEA-6CAD1058D328}"/>
              </a:ext>
            </a:extLst>
          </p:cNvPr>
          <p:cNvCxnSpPr>
            <a:cxnSpLocks/>
          </p:cNvCxnSpPr>
          <p:nvPr/>
        </p:nvCxnSpPr>
        <p:spPr>
          <a:xfrm>
            <a:off x="6579917" y="2527934"/>
            <a:ext cx="766814" cy="4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1A8E506-DDAA-3379-031F-B7953FAE8097}"/>
              </a:ext>
            </a:extLst>
          </p:cNvPr>
          <p:cNvCxnSpPr>
            <a:cxnSpLocks/>
          </p:cNvCxnSpPr>
          <p:nvPr/>
        </p:nvCxnSpPr>
        <p:spPr>
          <a:xfrm flipV="1">
            <a:off x="6395157" y="3397936"/>
            <a:ext cx="809621" cy="524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994B488-B78B-6C7A-8167-7D1CDB87E188}"/>
              </a:ext>
            </a:extLst>
          </p:cNvPr>
          <p:cNvCxnSpPr>
            <a:cxnSpLocks/>
          </p:cNvCxnSpPr>
          <p:nvPr/>
        </p:nvCxnSpPr>
        <p:spPr>
          <a:xfrm flipV="1">
            <a:off x="7498590" y="2527934"/>
            <a:ext cx="447231" cy="4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C30752-0D62-D3E2-C1E9-566EFE7CD2FA}"/>
              </a:ext>
            </a:extLst>
          </p:cNvPr>
          <p:cNvCxnSpPr>
            <a:cxnSpLocks/>
          </p:cNvCxnSpPr>
          <p:nvPr/>
        </p:nvCxnSpPr>
        <p:spPr>
          <a:xfrm>
            <a:off x="8399644" y="2118161"/>
            <a:ext cx="599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8835F0-ADCB-C060-F969-ED983E7A8BB6}"/>
              </a:ext>
            </a:extLst>
          </p:cNvPr>
          <p:cNvSpPr txBox="1"/>
          <p:nvPr/>
        </p:nvSpPr>
        <p:spPr>
          <a:xfrm>
            <a:off x="7846171" y="2095325"/>
            <a:ext cx="6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CHO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6BB83B-654C-DE06-B577-67524B06D307}"/>
              </a:ext>
            </a:extLst>
          </p:cNvPr>
          <p:cNvSpPr txBox="1"/>
          <p:nvPr/>
        </p:nvSpPr>
        <p:spPr>
          <a:xfrm>
            <a:off x="792456" y="4223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85F354-E4DF-EC31-F27C-8A9CA9C2C76A}"/>
              </a:ext>
            </a:extLst>
          </p:cNvPr>
          <p:cNvSpPr txBox="1"/>
          <p:nvPr/>
        </p:nvSpPr>
        <p:spPr>
          <a:xfrm>
            <a:off x="1353708" y="1246898"/>
            <a:ext cx="44233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反応経路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メタノールは氷微粒子表面において、</a:t>
            </a:r>
            <a:r>
              <a:rPr lang="en-US" altLang="ja-JP" sz="2400" dirty="0">
                <a:latin typeface="+mn-ea"/>
              </a:rPr>
              <a:t>CO</a:t>
            </a:r>
            <a:r>
              <a:rPr lang="ja-JP" altLang="en-US" sz="2400" dirty="0">
                <a:latin typeface="+mn-ea"/>
              </a:rPr>
              <a:t>分子と</a:t>
            </a:r>
            <a:r>
              <a:rPr lang="en-US" altLang="ja-JP" sz="2400" dirty="0">
                <a:latin typeface="+mn-ea"/>
              </a:rPr>
              <a:t>H(D)</a:t>
            </a:r>
            <a:r>
              <a:rPr lang="ja-JP" altLang="en-US" sz="2400" dirty="0">
                <a:latin typeface="+mn-ea"/>
              </a:rPr>
              <a:t>原子の逐次反応によって生成</a:t>
            </a:r>
            <a:endParaRPr lang="en-US" altLang="ja-JP" sz="2400" dirty="0">
              <a:latin typeface="+mn-ea"/>
            </a:endParaRPr>
          </a:p>
          <a:p>
            <a:endParaRPr lang="en-US" altLang="ja-JP" sz="2400" b="1" dirty="0">
              <a:latin typeface="+mn-ea"/>
            </a:endParaRPr>
          </a:p>
          <a:p>
            <a:endParaRPr lang="en-US" altLang="ja-JP" sz="2400" b="1" dirty="0">
              <a:latin typeface="+mn-ea"/>
            </a:endParaRPr>
          </a:p>
          <a:p>
            <a:r>
              <a:rPr lang="ja-JP" altLang="en-US" sz="2400" b="1" dirty="0">
                <a:latin typeface="+mn-ea"/>
              </a:rPr>
              <a:t>目的</a:t>
            </a:r>
            <a:endParaRPr lang="en-US" altLang="ja-JP" sz="2400" b="1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氷表面でのメタノール生成過程における同位体効果を解明する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</a:rPr>
              <a:t>原子を扱える手法が必要</a:t>
            </a:r>
            <a:endParaRPr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B7B9829-AACE-73F6-F221-BF6355B99533}"/>
                  </a:ext>
                </a:extLst>
              </p:cNvPr>
              <p:cNvSpPr txBox="1"/>
              <p:nvPr/>
            </p:nvSpPr>
            <p:spPr>
              <a:xfrm>
                <a:off x="9892451" y="2767779"/>
                <a:ext cx="117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B7B9829-AACE-73F6-F221-BF6355B9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51" y="2767779"/>
                <a:ext cx="1178336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E343F9-0E5F-E229-BBFD-A3ECC5AB2B8C}"/>
              </a:ext>
            </a:extLst>
          </p:cNvPr>
          <p:cNvCxnSpPr>
            <a:cxnSpLocks/>
          </p:cNvCxnSpPr>
          <p:nvPr/>
        </p:nvCxnSpPr>
        <p:spPr>
          <a:xfrm>
            <a:off x="9806449" y="2227088"/>
            <a:ext cx="486667" cy="51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9DDD38E-E2CB-78CD-3EB2-8C514025C564}"/>
              </a:ext>
            </a:extLst>
          </p:cNvPr>
          <p:cNvSpPr txBox="1"/>
          <p:nvPr/>
        </p:nvSpPr>
        <p:spPr>
          <a:xfrm>
            <a:off x="9980258" y="3612433"/>
            <a:ext cx="12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7B012D6-F97B-89B2-970E-B9B3747A321B}"/>
              </a:ext>
            </a:extLst>
          </p:cNvPr>
          <p:cNvSpPr txBox="1"/>
          <p:nvPr/>
        </p:nvSpPr>
        <p:spPr>
          <a:xfrm>
            <a:off x="8999409" y="1953554"/>
            <a:ext cx="12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D573EB5-8A27-9E7C-1A76-9193BE39BCF8}"/>
                  </a:ext>
                </a:extLst>
              </p:cNvPr>
              <p:cNvSpPr txBox="1"/>
              <p:nvPr/>
            </p:nvSpPr>
            <p:spPr>
              <a:xfrm>
                <a:off x="8543766" y="4220021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D573EB5-8A27-9E7C-1A76-9193BE39B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66" y="4220021"/>
                <a:ext cx="1095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A1EFCF8-C208-19D0-BE91-6E798BEADD53}"/>
              </a:ext>
            </a:extLst>
          </p:cNvPr>
          <p:cNvCxnSpPr>
            <a:cxnSpLocks/>
          </p:cNvCxnSpPr>
          <p:nvPr/>
        </p:nvCxnSpPr>
        <p:spPr>
          <a:xfrm flipH="1">
            <a:off x="9689418" y="3944129"/>
            <a:ext cx="373173" cy="339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3F3DFDA-5634-1E7B-C13F-2B20CC783002}"/>
              </a:ext>
            </a:extLst>
          </p:cNvPr>
          <p:cNvCxnSpPr>
            <a:cxnSpLocks/>
          </p:cNvCxnSpPr>
          <p:nvPr/>
        </p:nvCxnSpPr>
        <p:spPr>
          <a:xfrm>
            <a:off x="10323868" y="3175620"/>
            <a:ext cx="0" cy="444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759" y="6129327"/>
            <a:ext cx="2743200" cy="365125"/>
          </a:xfrm>
        </p:spPr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9B86A37-F16B-16CF-E660-75D4EC44297C}"/>
              </a:ext>
            </a:extLst>
          </p:cNvPr>
          <p:cNvSpPr/>
          <p:nvPr/>
        </p:nvSpPr>
        <p:spPr>
          <a:xfrm>
            <a:off x="2442143" y="2246551"/>
            <a:ext cx="1317997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通常計算手法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BBA9399A-F229-2C36-BF00-8C7E3D8303F8}"/>
              </a:ext>
            </a:extLst>
          </p:cNvPr>
          <p:cNvSpPr/>
          <p:nvPr/>
        </p:nvSpPr>
        <p:spPr>
          <a:xfrm>
            <a:off x="1797859" y="3053655"/>
            <a:ext cx="763051" cy="707886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H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62C4D0AD-B9FC-B796-829A-9F65683FFFCC}"/>
              </a:ext>
            </a:extLst>
          </p:cNvPr>
          <p:cNvSpPr/>
          <p:nvPr/>
        </p:nvSpPr>
        <p:spPr>
          <a:xfrm>
            <a:off x="3760140" y="3053655"/>
            <a:ext cx="763051" cy="7078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D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AE9B949-B6D9-D86C-C34D-FAD91A813E2A}"/>
              </a:ext>
            </a:extLst>
          </p:cNvPr>
          <p:cNvCxnSpPr>
            <a:cxnSpLocks/>
          </p:cNvCxnSpPr>
          <p:nvPr/>
        </p:nvCxnSpPr>
        <p:spPr>
          <a:xfrm>
            <a:off x="2705953" y="3398369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83196E-669E-D1DF-E97E-4797466857E8}"/>
              </a:ext>
            </a:extLst>
          </p:cNvPr>
          <p:cNvSpPr txBox="1"/>
          <p:nvPr/>
        </p:nvSpPr>
        <p:spPr>
          <a:xfrm>
            <a:off x="2996858" y="2936704"/>
            <a:ext cx="32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?</a:t>
            </a:r>
            <a:endParaRPr kumimoji="1" lang="ja-JP" altLang="en-US" sz="2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7070842-156E-BB1C-F071-BCD890645336}"/>
              </a:ext>
            </a:extLst>
          </p:cNvPr>
          <p:cNvSpPr txBox="1"/>
          <p:nvPr/>
        </p:nvSpPr>
        <p:spPr>
          <a:xfrm>
            <a:off x="2085478" y="3939217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区別できない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B61A33-8F96-4356-4314-9BE0C33F34AD}"/>
              </a:ext>
            </a:extLst>
          </p:cNvPr>
          <p:cNvSpPr txBox="1"/>
          <p:nvPr/>
        </p:nvSpPr>
        <p:spPr>
          <a:xfrm>
            <a:off x="7645048" y="393921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17BE4-2179-C90A-F547-B405C95F62BA}"/>
              </a:ext>
            </a:extLst>
          </p:cNvPr>
          <p:cNvSpPr txBox="1"/>
          <p:nvPr/>
        </p:nvSpPr>
        <p:spPr>
          <a:xfrm>
            <a:off x="4304268" y="4366938"/>
            <a:ext cx="3194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➡ </a:t>
            </a:r>
            <a:r>
              <a:rPr lang="ja-JP" altLang="en-US" sz="2000" b="1" dirty="0">
                <a:solidFill>
                  <a:srgbClr val="FF0000"/>
                </a:solidFill>
                <a:latin typeface="+mn-ea"/>
              </a:rPr>
              <a:t>最適な基底関数が不明</a:t>
            </a:r>
            <a:endParaRPr lang="en-US" altLang="ja-JP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A049D2-00CD-B9D9-E6D0-00FF91F5868C}"/>
              </a:ext>
            </a:extLst>
          </p:cNvPr>
          <p:cNvSpPr txBox="1"/>
          <p:nvPr/>
        </p:nvSpPr>
        <p:spPr>
          <a:xfrm>
            <a:off x="1353708" y="5293190"/>
            <a:ext cx="9095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現在高精度手法の結果に近い汎関数と基底関数を調べている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8856FD-C68E-3ADD-6B1B-46C84034184D}"/>
              </a:ext>
            </a:extLst>
          </p:cNvPr>
          <p:cNvSpPr txBox="1"/>
          <p:nvPr/>
        </p:nvSpPr>
        <p:spPr>
          <a:xfrm>
            <a:off x="792456" y="44539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準備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7A16FD5-AB0D-32BE-8BE7-D147DDA9C979}"/>
              </a:ext>
            </a:extLst>
          </p:cNvPr>
          <p:cNvSpPr/>
          <p:nvPr/>
        </p:nvSpPr>
        <p:spPr>
          <a:xfrm>
            <a:off x="8105117" y="2246551"/>
            <a:ext cx="1317997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3C0654BF-03E3-6D63-87B2-03C68920018F}"/>
              </a:ext>
            </a:extLst>
          </p:cNvPr>
          <p:cNvSpPr/>
          <p:nvPr/>
        </p:nvSpPr>
        <p:spPr>
          <a:xfrm>
            <a:off x="7342066" y="3055877"/>
            <a:ext cx="763051" cy="707886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H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F4D13220-61C3-A4C7-C635-DA1E5FDF95F3}"/>
              </a:ext>
            </a:extLst>
          </p:cNvPr>
          <p:cNvSpPr/>
          <p:nvPr/>
        </p:nvSpPr>
        <p:spPr>
          <a:xfrm>
            <a:off x="9304347" y="3055877"/>
            <a:ext cx="763051" cy="7078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D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ADC5480-5281-6646-EB66-F89D15E6E26E}"/>
              </a:ext>
            </a:extLst>
          </p:cNvPr>
          <p:cNvCxnSpPr>
            <a:cxnSpLocks/>
          </p:cNvCxnSpPr>
          <p:nvPr/>
        </p:nvCxnSpPr>
        <p:spPr>
          <a:xfrm>
            <a:off x="8250160" y="340059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222DC6-42A2-8291-AC50-F46AB548BC64}"/>
              </a:ext>
            </a:extLst>
          </p:cNvPr>
          <p:cNvSpPr txBox="1"/>
          <p:nvPr/>
        </p:nvSpPr>
        <p:spPr>
          <a:xfrm>
            <a:off x="8541065" y="2938926"/>
            <a:ext cx="32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35F18-0102-83AB-4E24-6EF1B4E5DBFB}"/>
              </a:ext>
            </a:extLst>
          </p:cNvPr>
          <p:cNvSpPr txBox="1"/>
          <p:nvPr/>
        </p:nvSpPr>
        <p:spPr>
          <a:xfrm>
            <a:off x="792456" y="4223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14AE74-19CF-DD44-0462-02746855F621}"/>
              </a:ext>
            </a:extLst>
          </p:cNvPr>
          <p:cNvSpPr txBox="1"/>
          <p:nvPr/>
        </p:nvSpPr>
        <p:spPr>
          <a:xfrm>
            <a:off x="1353708" y="1246898"/>
            <a:ext cx="978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通常の計算手法では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原子の量子効果を区別できない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原子の量子効果を調べるために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法を使う</a:t>
            </a:r>
          </a:p>
          <a:p>
            <a:endParaRPr lang="en-US" altLang="ja-JP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9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5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0FA19E-B58F-696E-9107-B1398F24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86308E6-B4A4-7DBD-39F9-03A19A167DD7}"/>
              </a:ext>
            </a:extLst>
          </p:cNvPr>
          <p:cNvCxnSpPr>
            <a:cxnSpLocks/>
          </p:cNvCxnSpPr>
          <p:nvPr/>
        </p:nvCxnSpPr>
        <p:spPr>
          <a:xfrm>
            <a:off x="3227783" y="3804433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82B268D-C22C-F70D-EC11-83DF84F7FDF5}"/>
              </a:ext>
            </a:extLst>
          </p:cNvPr>
          <p:cNvCxnSpPr>
            <a:cxnSpLocks/>
          </p:cNvCxnSpPr>
          <p:nvPr/>
        </p:nvCxnSpPr>
        <p:spPr>
          <a:xfrm>
            <a:off x="3236781" y="3937914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9D6DB49-DC4D-5AFB-C6F7-F79DBD14C3AC}"/>
              </a:ext>
            </a:extLst>
          </p:cNvPr>
          <p:cNvCxnSpPr>
            <a:cxnSpLocks/>
          </p:cNvCxnSpPr>
          <p:nvPr/>
        </p:nvCxnSpPr>
        <p:spPr>
          <a:xfrm>
            <a:off x="3227783" y="4288415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9C333A3-DE58-6244-CF90-DB760BE08E1C}"/>
              </a:ext>
            </a:extLst>
          </p:cNvPr>
          <p:cNvCxnSpPr>
            <a:cxnSpLocks/>
          </p:cNvCxnSpPr>
          <p:nvPr/>
        </p:nvCxnSpPr>
        <p:spPr>
          <a:xfrm>
            <a:off x="3236781" y="4421896"/>
            <a:ext cx="307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711499-52D7-14F5-4399-80B3F69DBC9C}"/>
              </a:ext>
            </a:extLst>
          </p:cNvPr>
          <p:cNvCxnSpPr/>
          <p:nvPr/>
        </p:nvCxnSpPr>
        <p:spPr>
          <a:xfrm>
            <a:off x="4193627" y="3164139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DEA49E4-323A-3513-F9A0-2AB51D42D6C9}"/>
              </a:ext>
            </a:extLst>
          </p:cNvPr>
          <p:cNvCxnSpPr/>
          <p:nvPr/>
        </p:nvCxnSpPr>
        <p:spPr>
          <a:xfrm>
            <a:off x="4377558" y="3164139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D3B0CCD-B99C-7F76-551D-5C085D8CD0C8}"/>
              </a:ext>
            </a:extLst>
          </p:cNvPr>
          <p:cNvCxnSpPr/>
          <p:nvPr/>
        </p:nvCxnSpPr>
        <p:spPr>
          <a:xfrm>
            <a:off x="4163146" y="4609311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48A5F77-F9E2-418C-2F22-67911E683475}"/>
              </a:ext>
            </a:extLst>
          </p:cNvPr>
          <p:cNvCxnSpPr/>
          <p:nvPr/>
        </p:nvCxnSpPr>
        <p:spPr>
          <a:xfrm>
            <a:off x="4347077" y="4609311"/>
            <a:ext cx="0" cy="52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EC657E-2388-875A-3C0D-FB76177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/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12FDEF-E75E-E0A8-FE49-353654DE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3617799"/>
                <a:ext cx="7841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/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HDCO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FF6E57F-5CE1-ADAD-6198-032831D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3617799"/>
                <a:ext cx="829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/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FBD026-8712-E1BB-69BB-17E4B70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3617799"/>
                <a:ext cx="777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/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F15BA5-1051-D1E0-2B88-0F0B79978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1" y="4449896"/>
                <a:ext cx="1611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/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𝐶𝐻𝐷𝑂𝐷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C74466F-58AA-9378-6A70-A3440C7C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25" y="4311397"/>
                <a:ext cx="17849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/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𝐶𝐻𝐷𝑂𝐻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𝑂𝐷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6CE01D8-8789-9852-CDFE-5C1C4D6E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84" y="4311397"/>
                <a:ext cx="185377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/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6104A64-7C69-FAF3-0076-578AA231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574" y="4507097"/>
                <a:ext cx="1636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/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C953D2-6A33-024A-CC8A-5E10AB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33" y="5561687"/>
                <a:ext cx="9364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/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ja-JP" i="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E66BF9-EFD4-5869-ECBA-F7D56785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61687"/>
                <a:ext cx="9299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/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00A74A5-516F-18B4-C0CD-96882131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5553887"/>
                <a:ext cx="10951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/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EAB27AA-FD01-0BA9-B293-78C4E7FD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381" y="5570072"/>
                <a:ext cx="10951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/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AFE742-F7D0-5E7F-336A-7C9F192B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35" y="5561687"/>
                <a:ext cx="9428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/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CHD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43378-45A4-B540-C963-4920611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29" y="5931019"/>
                <a:ext cx="10886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/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DOD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840B9F-3CA4-50E7-3EA9-BAC77956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18" y="5923219"/>
                <a:ext cx="10886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/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0" dirty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OD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A069543-BFA7-4916-3EF5-20DD4DB8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15" y="5939404"/>
                <a:ext cx="9364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BE0E5C-E267-C32E-844D-B1C50836BCC0}"/>
              </a:ext>
            </a:extLst>
          </p:cNvPr>
          <p:cNvCxnSpPr/>
          <p:nvPr/>
        </p:nvCxnSpPr>
        <p:spPr>
          <a:xfrm>
            <a:off x="6652458" y="4085274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0EE208-7444-1B47-9122-CEFD44809BE0}"/>
              </a:ext>
            </a:extLst>
          </p:cNvPr>
          <p:cNvCxnSpPr/>
          <p:nvPr/>
        </p:nvCxnSpPr>
        <p:spPr>
          <a:xfrm>
            <a:off x="9357878" y="3983728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FFC48FB-2539-88EB-5B6B-5F267BAA70E4}"/>
              </a:ext>
            </a:extLst>
          </p:cNvPr>
          <p:cNvCxnSpPr/>
          <p:nvPr/>
        </p:nvCxnSpPr>
        <p:spPr>
          <a:xfrm>
            <a:off x="10575777" y="487642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265B8C6-0021-9AE2-15C0-29702B4119B6}"/>
              </a:ext>
            </a:extLst>
          </p:cNvPr>
          <p:cNvCxnSpPr/>
          <p:nvPr/>
        </p:nvCxnSpPr>
        <p:spPr>
          <a:xfrm>
            <a:off x="3927319" y="40802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382189-E7EB-3D81-B001-C88D8BF08A6F}"/>
              </a:ext>
            </a:extLst>
          </p:cNvPr>
          <p:cNvCxnSpPr/>
          <p:nvPr/>
        </p:nvCxnSpPr>
        <p:spPr>
          <a:xfrm>
            <a:off x="5413920" y="5002596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778450-F6AF-3A07-96AB-5E78F1A7CA17}"/>
              </a:ext>
            </a:extLst>
          </p:cNvPr>
          <p:cNvCxnSpPr/>
          <p:nvPr/>
        </p:nvCxnSpPr>
        <p:spPr>
          <a:xfrm>
            <a:off x="8002925" y="502743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04E3C4B-76A8-861B-0EF4-5B7808F71892}"/>
              </a:ext>
            </a:extLst>
          </p:cNvPr>
          <p:cNvCxnSpPr/>
          <p:nvPr/>
        </p:nvCxnSpPr>
        <p:spPr>
          <a:xfrm>
            <a:off x="2937909" y="489397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CF95856-DF0C-0647-9DC0-DBC85CE5CC59}"/>
              </a:ext>
            </a:extLst>
          </p:cNvPr>
          <p:cNvCxnSpPr/>
          <p:nvPr/>
        </p:nvCxnSpPr>
        <p:spPr>
          <a:xfrm flipH="1">
            <a:off x="2506502" y="4039993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E6DF55E-C3F9-945F-0721-ABDA28B935F0}"/>
              </a:ext>
            </a:extLst>
          </p:cNvPr>
          <p:cNvCxnSpPr/>
          <p:nvPr/>
        </p:nvCxnSpPr>
        <p:spPr>
          <a:xfrm flipH="1">
            <a:off x="1455599" y="498550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CC565EE-6EAE-59D5-F0ED-0B5E198B056D}"/>
              </a:ext>
            </a:extLst>
          </p:cNvPr>
          <p:cNvCxnSpPr>
            <a:cxnSpLocks/>
          </p:cNvCxnSpPr>
          <p:nvPr/>
        </p:nvCxnSpPr>
        <p:spPr>
          <a:xfrm flipH="1">
            <a:off x="5257105" y="4042978"/>
            <a:ext cx="509213" cy="336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173425-5150-21DA-D240-AC89371B9DEF}"/>
              </a:ext>
            </a:extLst>
          </p:cNvPr>
          <p:cNvCxnSpPr/>
          <p:nvPr/>
        </p:nvCxnSpPr>
        <p:spPr>
          <a:xfrm flipH="1">
            <a:off x="3805215" y="4889169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6E5CE2-F7C0-BC44-5D08-0E4AF1F96843}"/>
              </a:ext>
            </a:extLst>
          </p:cNvPr>
          <p:cNvCxnSpPr>
            <a:cxnSpLocks/>
          </p:cNvCxnSpPr>
          <p:nvPr/>
        </p:nvCxnSpPr>
        <p:spPr>
          <a:xfrm flipH="1">
            <a:off x="8233674" y="4085004"/>
            <a:ext cx="464669" cy="31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230EE6B-61B7-8869-8643-45AC68723675}"/>
              </a:ext>
            </a:extLst>
          </p:cNvPr>
          <p:cNvCxnSpPr/>
          <p:nvPr/>
        </p:nvCxnSpPr>
        <p:spPr>
          <a:xfrm flipH="1">
            <a:off x="6948433" y="5002596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37E99F0-E1BB-1B57-2B61-CFD8D93BA4FC}"/>
              </a:ext>
            </a:extLst>
          </p:cNvPr>
          <p:cNvCxnSpPr/>
          <p:nvPr/>
        </p:nvCxnSpPr>
        <p:spPr>
          <a:xfrm flipH="1">
            <a:off x="9352586" y="496719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6BBCCF8-4D8C-FA2C-B89F-E8C3E9343195}"/>
              </a:ext>
            </a:extLst>
          </p:cNvPr>
          <p:cNvSpPr txBox="1"/>
          <p:nvPr/>
        </p:nvSpPr>
        <p:spPr>
          <a:xfrm>
            <a:off x="8429039" y="18430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斜体：ラジカル分子</a:t>
            </a:r>
            <a:endParaRPr kumimoji="1" lang="en-US" altLang="ja-JP" dirty="0"/>
          </a:p>
          <a:p>
            <a:r>
              <a:rPr kumimoji="1" lang="ja-JP" altLang="en-US" dirty="0"/>
              <a:t>黒枠：星間塵で観測された分子</a:t>
            </a:r>
            <a:endParaRPr kumimoji="1" lang="en-US" altLang="ja-JP" dirty="0"/>
          </a:p>
          <a:p>
            <a:r>
              <a:rPr kumimoji="1" lang="ja-JP" altLang="en-US" dirty="0"/>
              <a:t>青線：付加反応</a:t>
            </a:r>
            <a:endParaRPr kumimoji="1" lang="en-US" altLang="ja-JP" dirty="0"/>
          </a:p>
          <a:p>
            <a:r>
              <a:rPr kumimoji="1" lang="ja-JP" altLang="en-US" dirty="0"/>
              <a:t>黒線：置換反応</a:t>
            </a:r>
          </a:p>
        </p:txBody>
      </p:sp>
      <p:sp>
        <p:nvSpPr>
          <p:cNvPr id="57" name="矢印: 下カーブ 56">
            <a:extLst>
              <a:ext uri="{FF2B5EF4-FFF2-40B4-BE49-F238E27FC236}">
                <a16:creationId xmlns:a16="http://schemas.microsoft.com/office/drawing/2014/main" id="{56A04637-16C9-B46D-51D0-34DF04434C6F}"/>
              </a:ext>
            </a:extLst>
          </p:cNvPr>
          <p:cNvSpPr/>
          <p:nvPr/>
        </p:nvSpPr>
        <p:spPr>
          <a:xfrm>
            <a:off x="6830736" y="3567994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575CA654-1890-305B-092A-B176C3021C2D}"/>
              </a:ext>
            </a:extLst>
          </p:cNvPr>
          <p:cNvSpPr/>
          <p:nvPr/>
        </p:nvSpPr>
        <p:spPr>
          <a:xfrm>
            <a:off x="2942660" y="4305404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F903799C-0E3F-1E2E-EE37-6FC868F3658F}"/>
              </a:ext>
            </a:extLst>
          </p:cNvPr>
          <p:cNvSpPr/>
          <p:nvPr/>
        </p:nvSpPr>
        <p:spPr>
          <a:xfrm flipH="1">
            <a:off x="2775017" y="4140955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矢印: 下カーブ 62">
            <a:extLst>
              <a:ext uri="{FF2B5EF4-FFF2-40B4-BE49-F238E27FC236}">
                <a16:creationId xmlns:a16="http://schemas.microsoft.com/office/drawing/2014/main" id="{7778DADD-F1C5-6281-AF12-2799E2D5944C}"/>
              </a:ext>
            </a:extLst>
          </p:cNvPr>
          <p:cNvSpPr/>
          <p:nvPr/>
        </p:nvSpPr>
        <p:spPr>
          <a:xfrm>
            <a:off x="5610111" y="4403291"/>
            <a:ext cx="1466754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カーブ 63">
            <a:extLst>
              <a:ext uri="{FF2B5EF4-FFF2-40B4-BE49-F238E27FC236}">
                <a16:creationId xmlns:a16="http://schemas.microsoft.com/office/drawing/2014/main" id="{DEBE8BD8-113F-55A9-4A72-A3035A60BB35}"/>
              </a:ext>
            </a:extLst>
          </p:cNvPr>
          <p:cNvSpPr/>
          <p:nvPr/>
        </p:nvSpPr>
        <p:spPr>
          <a:xfrm flipH="1">
            <a:off x="5442467" y="4238842"/>
            <a:ext cx="1713001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矢印: 下カーブ 66">
            <a:extLst>
              <a:ext uri="{FF2B5EF4-FFF2-40B4-BE49-F238E27FC236}">
                <a16:creationId xmlns:a16="http://schemas.microsoft.com/office/drawing/2014/main" id="{E727021A-3004-CA76-FF66-B347F8A2C8D9}"/>
              </a:ext>
            </a:extLst>
          </p:cNvPr>
          <p:cNvSpPr/>
          <p:nvPr/>
        </p:nvSpPr>
        <p:spPr>
          <a:xfrm>
            <a:off x="8579780" y="4369285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カーブ 67">
            <a:extLst>
              <a:ext uri="{FF2B5EF4-FFF2-40B4-BE49-F238E27FC236}">
                <a16:creationId xmlns:a16="http://schemas.microsoft.com/office/drawing/2014/main" id="{6C8D0A88-F0B2-91BE-30C5-83764C75748E}"/>
              </a:ext>
            </a:extLst>
          </p:cNvPr>
          <p:cNvSpPr/>
          <p:nvPr/>
        </p:nvSpPr>
        <p:spPr>
          <a:xfrm flipH="1">
            <a:off x="8412137" y="4204836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矢印: 下カーブ 68">
            <a:extLst>
              <a:ext uri="{FF2B5EF4-FFF2-40B4-BE49-F238E27FC236}">
                <a16:creationId xmlns:a16="http://schemas.microsoft.com/office/drawing/2014/main" id="{D64016B4-ADC5-4AFD-4229-8788F8E24A5E}"/>
              </a:ext>
            </a:extLst>
          </p:cNvPr>
          <p:cNvSpPr/>
          <p:nvPr/>
        </p:nvSpPr>
        <p:spPr>
          <a:xfrm>
            <a:off x="1930376" y="5334012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矢印: 下カーブ 69">
            <a:extLst>
              <a:ext uri="{FF2B5EF4-FFF2-40B4-BE49-F238E27FC236}">
                <a16:creationId xmlns:a16="http://schemas.microsoft.com/office/drawing/2014/main" id="{A0EA1EA3-9C3D-CFD2-9EAD-BE5BCCF8E9E1}"/>
              </a:ext>
            </a:extLst>
          </p:cNvPr>
          <p:cNvSpPr/>
          <p:nvPr/>
        </p:nvSpPr>
        <p:spPr>
          <a:xfrm flipH="1">
            <a:off x="1762733" y="5169563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矢印: 下カーブ 70">
            <a:extLst>
              <a:ext uri="{FF2B5EF4-FFF2-40B4-BE49-F238E27FC236}">
                <a16:creationId xmlns:a16="http://schemas.microsoft.com/office/drawing/2014/main" id="{40A5620E-6931-216E-1607-D28C922A332C}"/>
              </a:ext>
            </a:extLst>
          </p:cNvPr>
          <p:cNvSpPr/>
          <p:nvPr/>
        </p:nvSpPr>
        <p:spPr>
          <a:xfrm>
            <a:off x="4334519" y="5309109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矢印: 下カーブ 71">
            <a:extLst>
              <a:ext uri="{FF2B5EF4-FFF2-40B4-BE49-F238E27FC236}">
                <a16:creationId xmlns:a16="http://schemas.microsoft.com/office/drawing/2014/main" id="{50CCD2A3-14FA-C331-C54B-E2E614718DBB}"/>
              </a:ext>
            </a:extLst>
          </p:cNvPr>
          <p:cNvSpPr/>
          <p:nvPr/>
        </p:nvSpPr>
        <p:spPr>
          <a:xfrm flipH="1">
            <a:off x="4166876" y="5144660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矢印: 下カーブ 72">
            <a:extLst>
              <a:ext uri="{FF2B5EF4-FFF2-40B4-BE49-F238E27FC236}">
                <a16:creationId xmlns:a16="http://schemas.microsoft.com/office/drawing/2014/main" id="{FFD32D02-010D-D179-C02A-292BB0F68065}"/>
              </a:ext>
            </a:extLst>
          </p:cNvPr>
          <p:cNvSpPr/>
          <p:nvPr/>
        </p:nvSpPr>
        <p:spPr>
          <a:xfrm>
            <a:off x="7147779" y="5440973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矢印: 下カーブ 73">
            <a:extLst>
              <a:ext uri="{FF2B5EF4-FFF2-40B4-BE49-F238E27FC236}">
                <a16:creationId xmlns:a16="http://schemas.microsoft.com/office/drawing/2014/main" id="{B3AFF197-4184-924B-E5B7-BE7634518B65}"/>
              </a:ext>
            </a:extLst>
          </p:cNvPr>
          <p:cNvSpPr/>
          <p:nvPr/>
        </p:nvSpPr>
        <p:spPr>
          <a:xfrm flipH="1">
            <a:off x="6980136" y="5276524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矢印: 下カーブ 76">
            <a:extLst>
              <a:ext uri="{FF2B5EF4-FFF2-40B4-BE49-F238E27FC236}">
                <a16:creationId xmlns:a16="http://schemas.microsoft.com/office/drawing/2014/main" id="{B7B799E3-BEA7-7182-8BA8-71C5067FC42E}"/>
              </a:ext>
            </a:extLst>
          </p:cNvPr>
          <p:cNvSpPr/>
          <p:nvPr/>
        </p:nvSpPr>
        <p:spPr>
          <a:xfrm>
            <a:off x="9582726" y="5383871"/>
            <a:ext cx="1243138" cy="27058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724B79E1-EB2B-197F-9B8E-612801993C96}"/>
              </a:ext>
            </a:extLst>
          </p:cNvPr>
          <p:cNvSpPr/>
          <p:nvPr/>
        </p:nvSpPr>
        <p:spPr>
          <a:xfrm flipH="1">
            <a:off x="9415083" y="5219422"/>
            <a:ext cx="1451843" cy="2853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B8F204-4FA4-9874-C657-35F386F91794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[3]</a:t>
            </a:r>
            <a:r>
              <a:rPr kumimoji="1" lang="ja-JP" altLang="en-US" sz="1400" dirty="0"/>
              <a:t>日本惑星科学会誌 </a:t>
            </a:r>
            <a:r>
              <a:rPr kumimoji="1" lang="en-US" altLang="ja-JP" sz="1400" dirty="0"/>
              <a:t>Vol.15.No.1,2006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/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A17DC4-0546-41DD-71E6-DE442763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16" y="1855424"/>
                <a:ext cx="5365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/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𝐻𝐶𝑂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190FF97-E94E-331D-BA47-BC489896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322" y="2657233"/>
                <a:ext cx="7048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/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𝐷𝐶𝑂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5A7112E-578E-E707-120B-86DD5B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24" y="2648827"/>
                <a:ext cx="6968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C84287D-D6B5-4388-61E2-00780BADCB84}"/>
              </a:ext>
            </a:extLst>
          </p:cNvPr>
          <p:cNvCxnSpPr/>
          <p:nvPr/>
        </p:nvCxnSpPr>
        <p:spPr>
          <a:xfrm>
            <a:off x="6354174" y="2247330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FED25E7-84CD-5E80-F42E-6FAEA8512845}"/>
              </a:ext>
            </a:extLst>
          </p:cNvPr>
          <p:cNvCxnSpPr/>
          <p:nvPr/>
        </p:nvCxnSpPr>
        <p:spPr>
          <a:xfrm>
            <a:off x="7845989" y="3110023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F1891B2-F43E-A1F9-1305-EA29C92624CE}"/>
              </a:ext>
            </a:extLst>
          </p:cNvPr>
          <p:cNvCxnSpPr/>
          <p:nvPr/>
        </p:nvCxnSpPr>
        <p:spPr>
          <a:xfrm>
            <a:off x="4918462" y="3018159"/>
            <a:ext cx="623392" cy="4099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D76B9BE-02F9-C72B-FE38-940D1B54802D}"/>
              </a:ext>
            </a:extLst>
          </p:cNvPr>
          <p:cNvCxnSpPr/>
          <p:nvPr/>
        </p:nvCxnSpPr>
        <p:spPr>
          <a:xfrm flipH="1">
            <a:off x="5039080" y="2247330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A08E37E-CB90-AA4D-90E3-D1B3B8B6C985}"/>
              </a:ext>
            </a:extLst>
          </p:cNvPr>
          <p:cNvCxnSpPr/>
          <p:nvPr/>
        </p:nvCxnSpPr>
        <p:spPr>
          <a:xfrm flipH="1">
            <a:off x="3797876" y="3018158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CE782C-8B22-A014-38F4-5F6EAFD2A33B}"/>
              </a:ext>
            </a:extLst>
          </p:cNvPr>
          <p:cNvCxnSpPr/>
          <p:nvPr/>
        </p:nvCxnSpPr>
        <p:spPr>
          <a:xfrm flipH="1">
            <a:off x="6418998" y="3030707"/>
            <a:ext cx="633975" cy="40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下カーブ 74">
            <a:extLst>
              <a:ext uri="{FF2B5EF4-FFF2-40B4-BE49-F238E27FC236}">
                <a16:creationId xmlns:a16="http://schemas.microsoft.com/office/drawing/2014/main" id="{8394FB46-7852-B982-5BF7-A02925DBD021}"/>
              </a:ext>
            </a:extLst>
          </p:cNvPr>
          <p:cNvSpPr/>
          <p:nvPr/>
        </p:nvSpPr>
        <p:spPr>
          <a:xfrm>
            <a:off x="5288795" y="2613139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矢印: 下カーブ 75">
            <a:extLst>
              <a:ext uri="{FF2B5EF4-FFF2-40B4-BE49-F238E27FC236}">
                <a16:creationId xmlns:a16="http://schemas.microsoft.com/office/drawing/2014/main" id="{3862F287-EB21-F0BA-0F58-7AE2AF8C1C66}"/>
              </a:ext>
            </a:extLst>
          </p:cNvPr>
          <p:cNvSpPr/>
          <p:nvPr/>
        </p:nvSpPr>
        <p:spPr>
          <a:xfrm flipH="1">
            <a:off x="5121154" y="2448691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矢印: 下カーブ 80">
            <a:extLst>
              <a:ext uri="{FF2B5EF4-FFF2-40B4-BE49-F238E27FC236}">
                <a16:creationId xmlns:a16="http://schemas.microsoft.com/office/drawing/2014/main" id="{5B4D91AD-412B-4C53-B311-16216F472045}"/>
              </a:ext>
            </a:extLst>
          </p:cNvPr>
          <p:cNvSpPr/>
          <p:nvPr/>
        </p:nvSpPr>
        <p:spPr>
          <a:xfrm>
            <a:off x="4148621" y="3508896"/>
            <a:ext cx="1451134" cy="331845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下カーブ 81">
            <a:extLst>
              <a:ext uri="{FF2B5EF4-FFF2-40B4-BE49-F238E27FC236}">
                <a16:creationId xmlns:a16="http://schemas.microsoft.com/office/drawing/2014/main" id="{7A3B2021-078D-B802-6440-73100C0315B7}"/>
              </a:ext>
            </a:extLst>
          </p:cNvPr>
          <p:cNvSpPr/>
          <p:nvPr/>
        </p:nvSpPr>
        <p:spPr>
          <a:xfrm flipH="1">
            <a:off x="3980980" y="3344448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矢印: 下カーブ 82">
            <a:extLst>
              <a:ext uri="{FF2B5EF4-FFF2-40B4-BE49-F238E27FC236}">
                <a16:creationId xmlns:a16="http://schemas.microsoft.com/office/drawing/2014/main" id="{82A8ADCD-90D3-4A99-1B76-6ECF6F17AE75}"/>
              </a:ext>
            </a:extLst>
          </p:cNvPr>
          <p:cNvSpPr/>
          <p:nvPr/>
        </p:nvSpPr>
        <p:spPr>
          <a:xfrm flipH="1">
            <a:off x="6663095" y="3403546"/>
            <a:ext cx="1694759" cy="34993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0CC68CF9-73C9-0140-50F9-01075AB378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重水素濃縮反応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メタノールの重水素氷表面での濃縮反応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経路</m:t>
                    </m:r>
                  </m:oMath>
                </a14:m>
                <a:r>
                  <a:rPr lang="en-US" altLang="zh-CN" sz="28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[3]</a:t>
                </a:r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zh-CN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85" name="标题 1">
                <a:extLst>
                  <a:ext uri="{FF2B5EF4-FFF2-40B4-BE49-F238E27FC236}">
                    <a16:creationId xmlns:a16="http://schemas.microsoft.com/office/drawing/2014/main" id="{6EA20592-3D35-EEC5-1DE5-1A7DC569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4239"/>
                <a:ext cx="10515600" cy="1325563"/>
              </a:xfrm>
              <a:prstGeom prst="rect">
                <a:avLst/>
              </a:prstGeom>
              <a:blipFill>
                <a:blip r:embed="rId20"/>
                <a:stretch>
                  <a:fillRect l="-1217" t="-9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5323</TotalTime>
  <Words>397</Words>
  <Application>Microsoft Office PowerPoint</Application>
  <PresentationFormat>ワイド画面</PresentationFormat>
  <Paragraphs>101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BIZ UDPゴシック</vt:lpstr>
      <vt:lpstr>游ゴシック</vt:lpstr>
      <vt:lpstr>Arial</vt:lpstr>
      <vt:lpstr>Calibri</vt:lpstr>
      <vt:lpstr>Calibri Light</vt:lpstr>
      <vt:lpstr>Cambria Math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144</cp:revision>
  <dcterms:created xsi:type="dcterms:W3CDTF">2023-06-26T06:35:27Z</dcterms:created>
  <dcterms:modified xsi:type="dcterms:W3CDTF">2023-10-19T08:13:08Z</dcterms:modified>
</cp:coreProperties>
</file>